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A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F6AA78-C867-49E1-8686-47ECCD594E5A}"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D0B27-640B-4222-B06D-D065DA6D5D27}" type="slidenum">
              <a:rPr lang="en-IN" smtClean="0"/>
              <a:t>‹#›</a:t>
            </a:fld>
            <a:endParaRPr lang="en-IN"/>
          </a:p>
        </p:txBody>
      </p:sp>
    </p:spTree>
    <p:extLst>
      <p:ext uri="{BB962C8B-B14F-4D97-AF65-F5344CB8AC3E}">
        <p14:creationId xmlns:p14="http://schemas.microsoft.com/office/powerpoint/2010/main" val="132435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F6AA78-C867-49E1-8686-47ECCD594E5A}"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0D0B27-640B-4222-B06D-D065DA6D5D27}" type="slidenum">
              <a:rPr lang="en-IN" smtClean="0"/>
              <a:t>‹#›</a:t>
            </a:fld>
            <a:endParaRPr lang="en-IN"/>
          </a:p>
        </p:txBody>
      </p:sp>
    </p:spTree>
    <p:extLst>
      <p:ext uri="{BB962C8B-B14F-4D97-AF65-F5344CB8AC3E}">
        <p14:creationId xmlns:p14="http://schemas.microsoft.com/office/powerpoint/2010/main" val="305640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F6AA78-C867-49E1-8686-47ECCD594E5A}"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D0B27-640B-4222-B06D-D065DA6D5D27}" type="slidenum">
              <a:rPr lang="en-IN" smtClean="0"/>
              <a:t>‹#›</a:t>
            </a:fld>
            <a:endParaRPr lang="en-IN"/>
          </a:p>
        </p:txBody>
      </p:sp>
    </p:spTree>
    <p:extLst>
      <p:ext uri="{BB962C8B-B14F-4D97-AF65-F5344CB8AC3E}">
        <p14:creationId xmlns:p14="http://schemas.microsoft.com/office/powerpoint/2010/main" val="3434771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F6AA78-C867-49E1-8686-47ECCD594E5A}"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D0B27-640B-4222-B06D-D065DA6D5D2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95873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6AA78-C867-49E1-8686-47ECCD594E5A}"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D0B27-640B-4222-B06D-D065DA6D5D27}" type="slidenum">
              <a:rPr lang="en-IN" smtClean="0"/>
              <a:t>‹#›</a:t>
            </a:fld>
            <a:endParaRPr lang="en-IN"/>
          </a:p>
        </p:txBody>
      </p:sp>
    </p:spTree>
    <p:extLst>
      <p:ext uri="{BB962C8B-B14F-4D97-AF65-F5344CB8AC3E}">
        <p14:creationId xmlns:p14="http://schemas.microsoft.com/office/powerpoint/2010/main" val="165661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F6AA78-C867-49E1-8686-47ECCD594E5A}" type="datetimeFigureOut">
              <a:rPr lang="en-IN" smtClean="0"/>
              <a:t>10-01-2025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D0B27-640B-4222-B06D-D065DA6D5D27}" type="slidenum">
              <a:rPr lang="en-IN" smtClean="0"/>
              <a:t>‹#›</a:t>
            </a:fld>
            <a:endParaRPr lang="en-IN"/>
          </a:p>
        </p:txBody>
      </p:sp>
    </p:spTree>
    <p:extLst>
      <p:ext uri="{BB962C8B-B14F-4D97-AF65-F5344CB8AC3E}">
        <p14:creationId xmlns:p14="http://schemas.microsoft.com/office/powerpoint/2010/main" val="2433702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F6AA78-C867-49E1-8686-47ECCD594E5A}" type="datetimeFigureOut">
              <a:rPr lang="en-IN" smtClean="0"/>
              <a:t>10-01-2025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D0B27-640B-4222-B06D-D065DA6D5D27}" type="slidenum">
              <a:rPr lang="en-IN" smtClean="0"/>
              <a:t>‹#›</a:t>
            </a:fld>
            <a:endParaRPr lang="en-IN"/>
          </a:p>
        </p:txBody>
      </p:sp>
    </p:spTree>
    <p:extLst>
      <p:ext uri="{BB962C8B-B14F-4D97-AF65-F5344CB8AC3E}">
        <p14:creationId xmlns:p14="http://schemas.microsoft.com/office/powerpoint/2010/main" val="2624636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6AA78-C867-49E1-8686-47ECCD594E5A}"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D0B27-640B-4222-B06D-D065DA6D5D27}" type="slidenum">
              <a:rPr lang="en-IN" smtClean="0"/>
              <a:t>‹#›</a:t>
            </a:fld>
            <a:endParaRPr lang="en-IN"/>
          </a:p>
        </p:txBody>
      </p:sp>
    </p:spTree>
    <p:extLst>
      <p:ext uri="{BB962C8B-B14F-4D97-AF65-F5344CB8AC3E}">
        <p14:creationId xmlns:p14="http://schemas.microsoft.com/office/powerpoint/2010/main" val="126409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6AA78-C867-49E1-8686-47ECCD594E5A}"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D0B27-640B-4222-B06D-D065DA6D5D27}" type="slidenum">
              <a:rPr lang="en-IN" smtClean="0"/>
              <a:t>‹#›</a:t>
            </a:fld>
            <a:endParaRPr lang="en-IN"/>
          </a:p>
        </p:txBody>
      </p:sp>
    </p:spTree>
    <p:extLst>
      <p:ext uri="{BB962C8B-B14F-4D97-AF65-F5344CB8AC3E}">
        <p14:creationId xmlns:p14="http://schemas.microsoft.com/office/powerpoint/2010/main" val="128609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8F6AA78-C867-49E1-8686-47ECCD594E5A}"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D0B27-640B-4222-B06D-D065DA6D5D27}" type="slidenum">
              <a:rPr lang="en-IN" smtClean="0"/>
              <a:t>‹#›</a:t>
            </a:fld>
            <a:endParaRPr lang="en-IN"/>
          </a:p>
        </p:txBody>
      </p:sp>
    </p:spTree>
    <p:extLst>
      <p:ext uri="{BB962C8B-B14F-4D97-AF65-F5344CB8AC3E}">
        <p14:creationId xmlns:p14="http://schemas.microsoft.com/office/powerpoint/2010/main" val="1956872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6AA78-C867-49E1-8686-47ECCD594E5A}"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D0B27-640B-4222-B06D-D065DA6D5D27}" type="slidenum">
              <a:rPr lang="en-IN" smtClean="0"/>
              <a:t>‹#›</a:t>
            </a:fld>
            <a:endParaRPr lang="en-IN"/>
          </a:p>
        </p:txBody>
      </p:sp>
    </p:spTree>
    <p:extLst>
      <p:ext uri="{BB962C8B-B14F-4D97-AF65-F5344CB8AC3E}">
        <p14:creationId xmlns:p14="http://schemas.microsoft.com/office/powerpoint/2010/main" val="157370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F6AA78-C867-49E1-8686-47ECCD594E5A}"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0D0B27-640B-4222-B06D-D065DA6D5D27}" type="slidenum">
              <a:rPr lang="en-IN" smtClean="0"/>
              <a:t>‹#›</a:t>
            </a:fld>
            <a:endParaRPr lang="en-IN"/>
          </a:p>
        </p:txBody>
      </p:sp>
    </p:spTree>
    <p:extLst>
      <p:ext uri="{BB962C8B-B14F-4D97-AF65-F5344CB8AC3E}">
        <p14:creationId xmlns:p14="http://schemas.microsoft.com/office/powerpoint/2010/main" val="391962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F6AA78-C867-49E1-8686-47ECCD594E5A}" type="datetimeFigureOut">
              <a:rPr lang="en-IN" smtClean="0"/>
              <a:t>10-01-2025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0D0B27-640B-4222-B06D-D065DA6D5D27}" type="slidenum">
              <a:rPr lang="en-IN" smtClean="0"/>
              <a:t>‹#›</a:t>
            </a:fld>
            <a:endParaRPr lang="en-IN"/>
          </a:p>
        </p:txBody>
      </p:sp>
    </p:spTree>
    <p:extLst>
      <p:ext uri="{BB962C8B-B14F-4D97-AF65-F5344CB8AC3E}">
        <p14:creationId xmlns:p14="http://schemas.microsoft.com/office/powerpoint/2010/main" val="1161229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8F6AA78-C867-49E1-8686-47ECCD594E5A}" type="datetimeFigureOut">
              <a:rPr lang="en-IN" smtClean="0"/>
              <a:t>10-01-2025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80D0B27-640B-4222-B06D-D065DA6D5D27}" type="slidenum">
              <a:rPr lang="en-IN" smtClean="0"/>
              <a:t>‹#›</a:t>
            </a:fld>
            <a:endParaRPr lang="en-IN"/>
          </a:p>
        </p:txBody>
      </p:sp>
    </p:spTree>
    <p:extLst>
      <p:ext uri="{BB962C8B-B14F-4D97-AF65-F5344CB8AC3E}">
        <p14:creationId xmlns:p14="http://schemas.microsoft.com/office/powerpoint/2010/main" val="391717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8F6AA78-C867-49E1-8686-47ECCD594E5A}" type="datetimeFigureOut">
              <a:rPr lang="en-IN" smtClean="0"/>
              <a:t>10-01-2025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80D0B27-640B-4222-B06D-D065DA6D5D27}" type="slidenum">
              <a:rPr lang="en-IN" smtClean="0"/>
              <a:t>‹#›</a:t>
            </a:fld>
            <a:endParaRPr lang="en-IN"/>
          </a:p>
        </p:txBody>
      </p:sp>
    </p:spTree>
    <p:extLst>
      <p:ext uri="{BB962C8B-B14F-4D97-AF65-F5344CB8AC3E}">
        <p14:creationId xmlns:p14="http://schemas.microsoft.com/office/powerpoint/2010/main" val="1712261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8F6AA78-C867-49E1-8686-47ECCD594E5A}" type="datetimeFigureOut">
              <a:rPr lang="en-IN" smtClean="0"/>
              <a:t>10-01-2025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80D0B27-640B-4222-B06D-D065DA6D5D27}" type="slidenum">
              <a:rPr lang="en-IN" smtClean="0"/>
              <a:t>‹#›</a:t>
            </a:fld>
            <a:endParaRPr lang="en-IN"/>
          </a:p>
        </p:txBody>
      </p:sp>
    </p:spTree>
    <p:extLst>
      <p:ext uri="{BB962C8B-B14F-4D97-AF65-F5344CB8AC3E}">
        <p14:creationId xmlns:p14="http://schemas.microsoft.com/office/powerpoint/2010/main" val="135772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F6AA78-C867-49E1-8686-47ECCD594E5A}"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0D0B27-640B-4222-B06D-D065DA6D5D27}" type="slidenum">
              <a:rPr lang="en-IN" smtClean="0"/>
              <a:t>‹#›</a:t>
            </a:fld>
            <a:endParaRPr lang="en-IN"/>
          </a:p>
        </p:txBody>
      </p:sp>
    </p:spTree>
    <p:extLst>
      <p:ext uri="{BB962C8B-B14F-4D97-AF65-F5344CB8AC3E}">
        <p14:creationId xmlns:p14="http://schemas.microsoft.com/office/powerpoint/2010/main" val="35743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8F6AA78-C867-49E1-8686-47ECCD594E5A}" type="datetimeFigureOut">
              <a:rPr lang="en-IN" smtClean="0"/>
              <a:t>10-01-2025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0D0B27-640B-4222-B06D-D065DA6D5D27}" type="slidenum">
              <a:rPr lang="en-IN" smtClean="0"/>
              <a:t>‹#›</a:t>
            </a:fld>
            <a:endParaRPr lang="en-IN"/>
          </a:p>
        </p:txBody>
      </p:sp>
    </p:spTree>
    <p:extLst>
      <p:ext uri="{BB962C8B-B14F-4D97-AF65-F5344CB8AC3E}">
        <p14:creationId xmlns:p14="http://schemas.microsoft.com/office/powerpoint/2010/main" val="170565129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245E44-5630-2F3A-C4CF-5E464D106EBB}"/>
              </a:ext>
            </a:extLst>
          </p:cNvPr>
          <p:cNvPicPr>
            <a:picLocks noChangeAspect="1"/>
          </p:cNvPicPr>
          <p:nvPr/>
        </p:nvPicPr>
        <p:blipFill>
          <a:blip r:embed="rId2">
            <a:extLst>
              <a:ext uri="{28A0092B-C50C-407E-A947-70E740481C1C}">
                <a14:useLocalDpi xmlns:a14="http://schemas.microsoft.com/office/drawing/2010/main" val="0"/>
              </a:ext>
            </a:extLst>
          </a:blip>
          <a:srcRect l="166" t="1" r="-166" b="19593"/>
          <a:stretch/>
        </p:blipFill>
        <p:spPr>
          <a:xfrm>
            <a:off x="0" y="1434875"/>
            <a:ext cx="5909187" cy="3197156"/>
          </a:xfrm>
          <a:prstGeom prst="rect">
            <a:avLst/>
          </a:prstGeom>
          <a:ln>
            <a:noFill/>
          </a:ln>
          <a:effectLst>
            <a:softEdge rad="112500"/>
          </a:effectLst>
        </p:spPr>
      </p:pic>
      <p:sp>
        <p:nvSpPr>
          <p:cNvPr id="2" name="Title 1">
            <a:extLst>
              <a:ext uri="{FF2B5EF4-FFF2-40B4-BE49-F238E27FC236}">
                <a16:creationId xmlns:a16="http://schemas.microsoft.com/office/drawing/2014/main" id="{36205373-8D2D-5739-41F0-60FAB764169D}"/>
              </a:ext>
            </a:extLst>
          </p:cNvPr>
          <p:cNvSpPr>
            <a:spLocks noGrp="1"/>
          </p:cNvSpPr>
          <p:nvPr>
            <p:ph type="ctrTitle"/>
          </p:nvPr>
        </p:nvSpPr>
        <p:spPr>
          <a:xfrm>
            <a:off x="2689120" y="805611"/>
            <a:ext cx="6813755" cy="521110"/>
          </a:xfrm>
        </p:spPr>
        <p:txBody>
          <a:bodyPr>
            <a:noAutofit/>
          </a:bodyPr>
          <a:lstStyle/>
          <a:p>
            <a:pPr algn="ctr"/>
            <a:r>
              <a:rPr lang="en-IN" sz="3500" b="1" dirty="0">
                <a:solidFill>
                  <a:schemeClr val="accent3">
                    <a:lumMod val="40000"/>
                    <a:lumOff val="60000"/>
                  </a:schemeClr>
                </a:solidFill>
              </a:rPr>
              <a:t>Hospital Management System</a:t>
            </a:r>
            <a:br>
              <a:rPr lang="en-IN" sz="3500" b="1" dirty="0">
                <a:solidFill>
                  <a:schemeClr val="accent3">
                    <a:lumMod val="40000"/>
                    <a:lumOff val="60000"/>
                  </a:schemeClr>
                </a:solidFill>
              </a:rPr>
            </a:br>
            <a:r>
              <a:rPr lang="en-IN" sz="2500" b="1" dirty="0">
                <a:solidFill>
                  <a:schemeClr val="accent3">
                    <a:lumMod val="40000"/>
                    <a:lumOff val="60000"/>
                  </a:schemeClr>
                </a:solidFill>
              </a:rPr>
              <a:t>Database</a:t>
            </a:r>
          </a:p>
        </p:txBody>
      </p:sp>
      <p:sp>
        <p:nvSpPr>
          <p:cNvPr id="4" name="TextBox 3">
            <a:extLst>
              <a:ext uri="{FF2B5EF4-FFF2-40B4-BE49-F238E27FC236}">
                <a16:creationId xmlns:a16="http://schemas.microsoft.com/office/drawing/2014/main" id="{5C157EB7-85C9-04B1-2628-93140614B98A}"/>
              </a:ext>
            </a:extLst>
          </p:cNvPr>
          <p:cNvSpPr txBox="1"/>
          <p:nvPr/>
        </p:nvSpPr>
        <p:spPr>
          <a:xfrm>
            <a:off x="6095998" y="1533197"/>
            <a:ext cx="4965291" cy="5016758"/>
          </a:xfrm>
          <a:prstGeom prst="rect">
            <a:avLst/>
          </a:prstGeom>
          <a:noFill/>
        </p:spPr>
        <p:txBody>
          <a:bodyPr wrap="square" rtlCol="0">
            <a:spAutoFit/>
          </a:bodyPr>
          <a:lstStyle/>
          <a:p>
            <a:r>
              <a:rPr lang="en-US" sz="2000" dirty="0"/>
              <a:t>My Hospital Management System (HMS) is designed to efficiently manage hospital operations by maintaining systematic and standardized records for patients, doctors, and rooms, all controlled by an administrator. Each patient and doctor has a unique identifier, ensuring seamless tracking of ongoing treatments. Key features include modules for hospital admission, discharge summaries, nursing duties, ward management, and medical stores, making it a comprehensive solution for enhancing hospital efficiency and patient care.</a:t>
            </a:r>
            <a:endParaRPr lang="en-IN" sz="2000" dirty="0"/>
          </a:p>
        </p:txBody>
      </p:sp>
      <p:sp>
        <p:nvSpPr>
          <p:cNvPr id="7" name="TextBox 6">
            <a:extLst>
              <a:ext uri="{FF2B5EF4-FFF2-40B4-BE49-F238E27FC236}">
                <a16:creationId xmlns:a16="http://schemas.microsoft.com/office/drawing/2014/main" id="{F7A65C47-4476-127F-C3CB-3D28AB24527B}"/>
              </a:ext>
            </a:extLst>
          </p:cNvPr>
          <p:cNvSpPr txBox="1"/>
          <p:nvPr/>
        </p:nvSpPr>
        <p:spPr>
          <a:xfrm>
            <a:off x="10471353" y="6239202"/>
            <a:ext cx="1425678" cy="215444"/>
          </a:xfrm>
          <a:prstGeom prst="rect">
            <a:avLst/>
          </a:prstGeom>
          <a:noFill/>
        </p:spPr>
        <p:txBody>
          <a:bodyPr wrap="square" rtlCol="0">
            <a:spAutoFit/>
          </a:bodyPr>
          <a:lstStyle/>
          <a:p>
            <a:r>
              <a:rPr lang="en-IN" sz="800" dirty="0">
                <a:solidFill>
                  <a:schemeClr val="accent6">
                    <a:lumMod val="40000"/>
                    <a:lumOff val="60000"/>
                  </a:schemeClr>
                </a:solidFill>
              </a:rPr>
              <a:t>by Pramod Rawat</a:t>
            </a:r>
          </a:p>
        </p:txBody>
      </p:sp>
      <p:pic>
        <p:nvPicPr>
          <p:cNvPr id="9" name="Picture 8">
            <a:extLst>
              <a:ext uri="{FF2B5EF4-FFF2-40B4-BE49-F238E27FC236}">
                <a16:creationId xmlns:a16="http://schemas.microsoft.com/office/drawing/2014/main" id="{2F96A0FF-9E2E-EEF6-1FDD-29FC1CF5D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pic>
        <p:nvPicPr>
          <p:cNvPr id="5" name="Picture 4">
            <a:extLst>
              <a:ext uri="{FF2B5EF4-FFF2-40B4-BE49-F238E27FC236}">
                <a16:creationId xmlns:a16="http://schemas.microsoft.com/office/drawing/2014/main" id="{998BF161-901E-3DA5-FC9C-5877F61CCB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981" y="5617054"/>
            <a:ext cx="4591664" cy="1158411"/>
          </a:xfrm>
          <a:prstGeom prst="rect">
            <a:avLst/>
          </a:prstGeom>
        </p:spPr>
      </p:pic>
    </p:spTree>
    <p:extLst>
      <p:ext uri="{BB962C8B-B14F-4D97-AF65-F5344CB8AC3E}">
        <p14:creationId xmlns:p14="http://schemas.microsoft.com/office/powerpoint/2010/main" val="48443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41AA-7ED4-04EE-3CBA-93E420C7AEAF}"/>
              </a:ext>
            </a:extLst>
          </p:cNvPr>
          <p:cNvSpPr>
            <a:spLocks noGrp="1"/>
          </p:cNvSpPr>
          <p:nvPr>
            <p:ph type="title"/>
          </p:nvPr>
        </p:nvSpPr>
        <p:spPr>
          <a:xfrm>
            <a:off x="3562784" y="619867"/>
            <a:ext cx="4458929" cy="530507"/>
          </a:xfrm>
        </p:spPr>
        <p:txBody>
          <a:bodyPr>
            <a:prstTxWarp prst="textDeflate">
              <a:avLst/>
            </a:prstTxWarp>
          </a:bodyPr>
          <a:lstStyle/>
          <a:p>
            <a:r>
              <a:rPr lang="en-IN" sz="1800" b="1" dirty="0">
                <a:solidFill>
                  <a:schemeClr val="accent3">
                    <a:lumMod val="40000"/>
                    <a:lumOff val="60000"/>
                  </a:schemeClr>
                </a:solidFill>
              </a:rPr>
              <a:t>Medical Store Table</a:t>
            </a:r>
          </a:p>
        </p:txBody>
      </p:sp>
      <p:sp>
        <p:nvSpPr>
          <p:cNvPr id="3" name="Content Placeholder 2">
            <a:extLst>
              <a:ext uri="{FF2B5EF4-FFF2-40B4-BE49-F238E27FC236}">
                <a16:creationId xmlns:a16="http://schemas.microsoft.com/office/drawing/2014/main" id="{955C9274-2E78-B38C-035C-B308476D4703}"/>
              </a:ext>
            </a:extLst>
          </p:cNvPr>
          <p:cNvSpPr>
            <a:spLocks noGrp="1"/>
          </p:cNvSpPr>
          <p:nvPr>
            <p:ph idx="1"/>
          </p:nvPr>
        </p:nvSpPr>
        <p:spPr>
          <a:xfrm>
            <a:off x="2027545" y="1441871"/>
            <a:ext cx="7175449" cy="3974257"/>
          </a:xfrm>
          <a:solidFill>
            <a:schemeClr val="tx1">
              <a:lumMod val="85000"/>
            </a:schemeClr>
          </a:solidFill>
        </p:spPr>
        <p:txBody>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MedicalStores</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StoreID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MedicineID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Stock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ExpiryDate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DATE</a:t>
            </a:r>
            <a:r>
              <a:rPr lang="en-IN" sz="1800" dirty="0">
                <a:solidFill>
                  <a:srgbClr val="808080"/>
                </a:solidFill>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A01861A5-B06B-5CC6-A81C-AF58AE4260FD}"/>
              </a:ext>
            </a:extLst>
          </p:cNvPr>
          <p:cNvSpPr txBox="1"/>
          <p:nvPr/>
        </p:nvSpPr>
        <p:spPr>
          <a:xfrm rot="10800000" flipV="1">
            <a:off x="9291483" y="5200684"/>
            <a:ext cx="3264310"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6" name="Picture 5">
            <a:extLst>
              <a:ext uri="{FF2B5EF4-FFF2-40B4-BE49-F238E27FC236}">
                <a16:creationId xmlns:a16="http://schemas.microsoft.com/office/drawing/2014/main" id="{0E05A3C3-179F-D84C-82E9-C0E4FE877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204032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1B0422-86CC-EC3B-A68F-D1579FBCAA4F}"/>
              </a:ext>
            </a:extLst>
          </p:cNvPr>
          <p:cNvSpPr>
            <a:spLocks noGrp="1"/>
          </p:cNvSpPr>
          <p:nvPr>
            <p:ph type="title"/>
          </p:nvPr>
        </p:nvSpPr>
        <p:spPr>
          <a:xfrm>
            <a:off x="3578942" y="285571"/>
            <a:ext cx="4021392" cy="677990"/>
          </a:xfrm>
        </p:spPr>
        <p:txBody>
          <a:bodyPr>
            <a:prstTxWarp prst="textDeflate">
              <a:avLst/>
            </a:prstTxWarp>
          </a:bodyPr>
          <a:lstStyle/>
          <a:p>
            <a:pPr algn="ctr"/>
            <a:r>
              <a:rPr lang="en-IN" sz="1800" b="1" dirty="0">
                <a:solidFill>
                  <a:schemeClr val="accent3">
                    <a:lumMod val="40000"/>
                    <a:lumOff val="60000"/>
                  </a:schemeClr>
                </a:solidFill>
              </a:rPr>
              <a:t>ER Diagram</a:t>
            </a:r>
          </a:p>
        </p:txBody>
      </p:sp>
      <p:pic>
        <p:nvPicPr>
          <p:cNvPr id="6" name="Picture 5">
            <a:extLst>
              <a:ext uri="{FF2B5EF4-FFF2-40B4-BE49-F238E27FC236}">
                <a16:creationId xmlns:a16="http://schemas.microsoft.com/office/drawing/2014/main" id="{3C585BE4-4936-ACE0-A45E-E765B1FBF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8" y="1135189"/>
            <a:ext cx="10019072" cy="5466736"/>
          </a:xfrm>
          <a:prstGeom prst="rect">
            <a:avLst/>
          </a:prstGeom>
        </p:spPr>
      </p:pic>
      <p:sp>
        <p:nvSpPr>
          <p:cNvPr id="8" name="TextBox 7">
            <a:extLst>
              <a:ext uri="{FF2B5EF4-FFF2-40B4-BE49-F238E27FC236}">
                <a16:creationId xmlns:a16="http://schemas.microsoft.com/office/drawing/2014/main" id="{F5D3E4FC-E660-0102-3FE1-144011C2019D}"/>
              </a:ext>
            </a:extLst>
          </p:cNvPr>
          <p:cNvSpPr txBox="1"/>
          <p:nvPr/>
        </p:nvSpPr>
        <p:spPr>
          <a:xfrm>
            <a:off x="9753601" y="6216133"/>
            <a:ext cx="2743200" cy="215444"/>
          </a:xfrm>
          <a:prstGeom prst="rect">
            <a:avLst/>
          </a:prstGeom>
          <a:noFill/>
        </p:spPr>
        <p:txBody>
          <a:bodyPr wrap="square">
            <a:spAutoFit/>
          </a:bodyPr>
          <a:lstStyle/>
          <a:p>
            <a:r>
              <a:rPr lang="en-IN" sz="800" dirty="0">
                <a:solidFill>
                  <a:schemeClr val="accent2">
                    <a:lumMod val="60000"/>
                    <a:lumOff val="40000"/>
                  </a:schemeClr>
                </a:solidFill>
              </a:rPr>
              <a:t>by Pramod Rawat</a:t>
            </a:r>
          </a:p>
        </p:txBody>
      </p:sp>
      <p:pic>
        <p:nvPicPr>
          <p:cNvPr id="9" name="Picture 8">
            <a:extLst>
              <a:ext uri="{FF2B5EF4-FFF2-40B4-BE49-F238E27FC236}">
                <a16:creationId xmlns:a16="http://schemas.microsoft.com/office/drawing/2014/main" id="{B4D4E4ED-FD4F-62ED-B6C8-D5A437DCF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82348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9AF1-1EC4-BAE4-2CEB-977B1DC61BE9}"/>
              </a:ext>
            </a:extLst>
          </p:cNvPr>
          <p:cNvSpPr>
            <a:spLocks noGrp="1"/>
          </p:cNvSpPr>
          <p:nvPr>
            <p:ph type="title"/>
          </p:nvPr>
        </p:nvSpPr>
        <p:spPr>
          <a:xfrm>
            <a:off x="2841524" y="393726"/>
            <a:ext cx="5102941" cy="736984"/>
          </a:xfrm>
        </p:spPr>
        <p:txBody>
          <a:bodyPr/>
          <a:lstStyle/>
          <a:p>
            <a:pPr algn="ctr"/>
            <a:r>
              <a:rPr lang="en-IN" sz="3200" b="1" dirty="0">
                <a:solidFill>
                  <a:schemeClr val="accent3">
                    <a:lumMod val="40000"/>
                    <a:lumOff val="60000"/>
                  </a:schemeClr>
                </a:solidFill>
              </a:rPr>
              <a:t>HMS</a:t>
            </a:r>
            <a:r>
              <a:rPr lang="en-IN" sz="3200" dirty="0"/>
              <a:t> </a:t>
            </a:r>
            <a:r>
              <a:rPr lang="en-IN" sz="3200" b="1" dirty="0">
                <a:solidFill>
                  <a:schemeClr val="accent3">
                    <a:lumMod val="40000"/>
                    <a:lumOff val="60000"/>
                  </a:schemeClr>
                </a:solidFill>
              </a:rPr>
              <a:t>Based Queries</a:t>
            </a:r>
          </a:p>
        </p:txBody>
      </p:sp>
      <p:sp>
        <p:nvSpPr>
          <p:cNvPr id="3" name="Content Placeholder 2">
            <a:extLst>
              <a:ext uri="{FF2B5EF4-FFF2-40B4-BE49-F238E27FC236}">
                <a16:creationId xmlns:a16="http://schemas.microsoft.com/office/drawing/2014/main" id="{BDBF76C3-3261-A041-F29A-92A0FFA7C06F}"/>
              </a:ext>
            </a:extLst>
          </p:cNvPr>
          <p:cNvSpPr>
            <a:spLocks noGrp="1"/>
          </p:cNvSpPr>
          <p:nvPr>
            <p:ph idx="1"/>
          </p:nvPr>
        </p:nvSpPr>
        <p:spPr>
          <a:xfrm>
            <a:off x="1622729" y="1325331"/>
            <a:ext cx="8583155" cy="4701843"/>
          </a:xfrm>
          <a:solidFill>
            <a:schemeClr val="tx1">
              <a:lumMod val="85000"/>
            </a:schemeClr>
          </a:solidFill>
        </p:spPr>
        <p:txBody>
          <a:bodyPr/>
          <a:lstStyle/>
          <a:p>
            <a:r>
              <a:rPr lang="en-IN" dirty="0">
                <a:solidFill>
                  <a:schemeClr val="bg1"/>
                </a:solidFill>
              </a:rPr>
              <a:t>1.</a:t>
            </a:r>
            <a:r>
              <a:rPr lang="en-US" sz="1800" dirty="0">
                <a:solidFill>
                  <a:schemeClr val="bg1"/>
                </a:solidFill>
                <a:latin typeface="Consolas" panose="020B0609020204030204" pitchFamily="49" charset="0"/>
              </a:rPr>
              <a:t> Find all patients assigned to a specific doctor and their room details ?</a:t>
            </a:r>
          </a:p>
          <a:p>
            <a:pPr marL="0" indent="0">
              <a:buNone/>
            </a:pPr>
            <a:endParaRPr lang="en-US" sz="1800" dirty="0">
              <a:solidFill>
                <a:srgbClr val="008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PatientName</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RoomID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RoomNumber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DoctorName</a:t>
            </a:r>
            <a:r>
              <a:rPr lang="en-US"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Patients P</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Rooms R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RoomID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RoomID</a:t>
            </a:r>
            <a:endParaRPr lang="en-US" sz="1800" dirty="0">
              <a:solidFill>
                <a:srgbClr val="000000"/>
              </a:solidFill>
              <a:latin typeface="Consolas" panose="020B0609020204030204" pitchFamily="49" charset="0"/>
            </a:endParaRP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Admissions A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PatientID</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PatientID</a:t>
            </a:r>
            <a:endParaRPr lang="en-IN" sz="1800" dirty="0">
              <a:solidFill>
                <a:srgbClr val="000000"/>
              </a:solidFill>
              <a:latin typeface="Consolas" panose="020B0609020204030204" pitchFamily="49" charset="0"/>
            </a:endParaRP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Doctors D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DoctorID</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DoctorID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FF"/>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a:t>
            </a:r>
            <a:r>
              <a:rPr lang="en-IN" sz="1800" dirty="0" err="1">
                <a:solidFill>
                  <a:srgbClr val="FF0000"/>
                </a:solidFill>
                <a:latin typeface="Consolas" panose="020B0609020204030204" pitchFamily="49" charset="0"/>
              </a:rPr>
              <a:t>Dr.</a:t>
            </a:r>
            <a:r>
              <a:rPr lang="en-IN" sz="1800" dirty="0">
                <a:solidFill>
                  <a:srgbClr val="FF0000"/>
                </a:solidFill>
                <a:latin typeface="Consolas" panose="020B0609020204030204" pitchFamily="49" charset="0"/>
              </a:rPr>
              <a:t> Sakshi Rawat'</a:t>
            </a:r>
            <a:endParaRPr lang="en-IN" b="1" dirty="0"/>
          </a:p>
        </p:txBody>
      </p:sp>
      <p:sp>
        <p:nvSpPr>
          <p:cNvPr id="5" name="TextBox 4">
            <a:extLst>
              <a:ext uri="{FF2B5EF4-FFF2-40B4-BE49-F238E27FC236}">
                <a16:creationId xmlns:a16="http://schemas.microsoft.com/office/drawing/2014/main" id="{2A58072C-AEEF-0A5B-92E5-2C698CF59814}"/>
              </a:ext>
            </a:extLst>
          </p:cNvPr>
          <p:cNvSpPr txBox="1"/>
          <p:nvPr/>
        </p:nvSpPr>
        <p:spPr>
          <a:xfrm>
            <a:off x="10274710" y="5811730"/>
            <a:ext cx="2703871"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6" name="Picture 5">
            <a:extLst>
              <a:ext uri="{FF2B5EF4-FFF2-40B4-BE49-F238E27FC236}">
                <a16:creationId xmlns:a16="http://schemas.microsoft.com/office/drawing/2014/main" id="{7F823D6D-FB73-264A-174C-528BCD9F5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365054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6F28-E855-483C-B040-EABB3DCEA799}"/>
              </a:ext>
            </a:extLst>
          </p:cNvPr>
          <p:cNvSpPr>
            <a:spLocks noGrp="1"/>
          </p:cNvSpPr>
          <p:nvPr>
            <p:ph type="title"/>
          </p:nvPr>
        </p:nvSpPr>
        <p:spPr>
          <a:xfrm>
            <a:off x="2831691" y="516303"/>
            <a:ext cx="5201264" cy="624240"/>
          </a:xfrm>
        </p:spPr>
        <p:txBody>
          <a:bodyPr/>
          <a:lstStyle/>
          <a:p>
            <a:pPr algn="ctr"/>
            <a:r>
              <a:rPr lang="en-IN" sz="3200" b="1" dirty="0">
                <a:solidFill>
                  <a:schemeClr val="accent3">
                    <a:lumMod val="40000"/>
                    <a:lumOff val="60000"/>
                  </a:schemeClr>
                </a:solidFill>
              </a:rPr>
              <a:t>HMS</a:t>
            </a:r>
            <a:r>
              <a:rPr lang="en-IN" sz="3200" dirty="0"/>
              <a:t> </a:t>
            </a:r>
            <a:r>
              <a:rPr lang="en-IN" sz="3200" b="1" dirty="0">
                <a:solidFill>
                  <a:schemeClr val="accent3">
                    <a:lumMod val="40000"/>
                    <a:lumOff val="60000"/>
                  </a:schemeClr>
                </a:solidFill>
              </a:rPr>
              <a:t>Based Queries</a:t>
            </a:r>
          </a:p>
        </p:txBody>
      </p:sp>
      <p:sp>
        <p:nvSpPr>
          <p:cNvPr id="3" name="Content Placeholder 2">
            <a:extLst>
              <a:ext uri="{FF2B5EF4-FFF2-40B4-BE49-F238E27FC236}">
                <a16:creationId xmlns:a16="http://schemas.microsoft.com/office/drawing/2014/main" id="{4B6A07D8-8FF4-5C37-822A-D91CB3BEEC62}"/>
              </a:ext>
            </a:extLst>
          </p:cNvPr>
          <p:cNvSpPr>
            <a:spLocks noGrp="1"/>
          </p:cNvSpPr>
          <p:nvPr>
            <p:ph idx="1"/>
          </p:nvPr>
        </p:nvSpPr>
        <p:spPr>
          <a:xfrm>
            <a:off x="1504335" y="1278194"/>
            <a:ext cx="8534401" cy="4645741"/>
          </a:xfrm>
          <a:solidFill>
            <a:schemeClr val="tx1">
              <a:lumMod val="85000"/>
            </a:schemeClr>
          </a:solidFill>
        </p:spPr>
        <p:txBody>
          <a:bodyPr/>
          <a:lstStyle/>
          <a:p>
            <a:r>
              <a:rPr lang="en-IN" dirty="0">
                <a:solidFill>
                  <a:schemeClr val="bg1"/>
                </a:solidFill>
              </a:rPr>
              <a:t>2. </a:t>
            </a:r>
            <a:r>
              <a:rPr lang="en-US" sz="1800" dirty="0">
                <a:solidFill>
                  <a:schemeClr val="bg1"/>
                </a:solidFill>
                <a:latin typeface="Consolas" panose="020B0609020204030204" pitchFamily="49" charset="0"/>
              </a:rPr>
              <a:t>List all patients who have been admitted more than once?</a:t>
            </a:r>
          </a:p>
          <a:p>
            <a:endParaRPr lang="en-US" sz="1800" dirty="0">
              <a:solidFill>
                <a:schemeClr val="bg1"/>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PatientName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AdmissionID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AdmissionCount</a:t>
            </a:r>
            <a:r>
              <a:rPr lang="en-US"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Patients P</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Admissions A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PatientID</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FF"/>
                </a:solidFill>
                <a:latin typeface="Consolas" panose="020B0609020204030204" pitchFamily="49" charset="0"/>
              </a:rPr>
              <a:t>Name</a:t>
            </a:r>
            <a:endParaRPr lang="en-IN"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HAVING</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AdmissionID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1</a:t>
            </a:r>
            <a:endParaRPr lang="en-IN" dirty="0">
              <a:solidFill>
                <a:schemeClr val="bg1"/>
              </a:solidFill>
            </a:endParaRPr>
          </a:p>
        </p:txBody>
      </p:sp>
      <p:sp>
        <p:nvSpPr>
          <p:cNvPr id="7" name="TextBox 6">
            <a:extLst>
              <a:ext uri="{FF2B5EF4-FFF2-40B4-BE49-F238E27FC236}">
                <a16:creationId xmlns:a16="http://schemas.microsoft.com/office/drawing/2014/main" id="{A30422E4-11EC-AFC6-C61F-F9029D059E0A}"/>
              </a:ext>
            </a:extLst>
          </p:cNvPr>
          <p:cNvSpPr txBox="1"/>
          <p:nvPr/>
        </p:nvSpPr>
        <p:spPr>
          <a:xfrm>
            <a:off x="10117394" y="5708491"/>
            <a:ext cx="3165987"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8" name="Picture 7">
            <a:extLst>
              <a:ext uri="{FF2B5EF4-FFF2-40B4-BE49-F238E27FC236}">
                <a16:creationId xmlns:a16="http://schemas.microsoft.com/office/drawing/2014/main" id="{F3E7D9AD-FDB6-1D7B-E5CC-30930A62D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1162361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08D2-F790-DCB0-A963-E37E50062380}"/>
              </a:ext>
            </a:extLst>
          </p:cNvPr>
          <p:cNvSpPr>
            <a:spLocks noGrp="1"/>
          </p:cNvSpPr>
          <p:nvPr>
            <p:ph type="title"/>
          </p:nvPr>
        </p:nvSpPr>
        <p:spPr>
          <a:xfrm>
            <a:off x="2989006" y="599770"/>
            <a:ext cx="5211099" cy="619431"/>
          </a:xfrm>
        </p:spPr>
        <p:txBody>
          <a:bodyPr/>
          <a:lstStyle/>
          <a:p>
            <a:pPr algn="ctr"/>
            <a:r>
              <a:rPr lang="en-IN" sz="3200" b="1" dirty="0">
                <a:solidFill>
                  <a:schemeClr val="accent3">
                    <a:lumMod val="40000"/>
                    <a:lumOff val="60000"/>
                  </a:schemeClr>
                </a:solidFill>
              </a:rPr>
              <a:t>HMS</a:t>
            </a:r>
            <a:r>
              <a:rPr lang="en-IN" sz="3200" dirty="0"/>
              <a:t> </a:t>
            </a:r>
            <a:r>
              <a:rPr lang="en-IN" sz="3200" b="1" dirty="0">
                <a:solidFill>
                  <a:schemeClr val="accent3">
                    <a:lumMod val="40000"/>
                    <a:lumOff val="60000"/>
                  </a:schemeClr>
                </a:solidFill>
              </a:rPr>
              <a:t>Based Queries</a:t>
            </a:r>
            <a:endParaRPr lang="en-IN" sz="3200" dirty="0"/>
          </a:p>
        </p:txBody>
      </p:sp>
      <p:sp>
        <p:nvSpPr>
          <p:cNvPr id="3" name="Content Placeholder 2">
            <a:extLst>
              <a:ext uri="{FF2B5EF4-FFF2-40B4-BE49-F238E27FC236}">
                <a16:creationId xmlns:a16="http://schemas.microsoft.com/office/drawing/2014/main" id="{9FFC9A9D-38D7-F2EE-0FAC-35402D9E174E}"/>
              </a:ext>
            </a:extLst>
          </p:cNvPr>
          <p:cNvSpPr>
            <a:spLocks noGrp="1"/>
          </p:cNvSpPr>
          <p:nvPr>
            <p:ph idx="1"/>
          </p:nvPr>
        </p:nvSpPr>
        <p:spPr>
          <a:xfrm>
            <a:off x="1474839" y="1305666"/>
            <a:ext cx="8377084" cy="4534695"/>
          </a:xfrm>
          <a:solidFill>
            <a:schemeClr val="tx1">
              <a:lumMod val="85000"/>
            </a:schemeClr>
          </a:solidFill>
        </p:spPr>
        <p:txBody>
          <a:bodyPr/>
          <a:lstStyle/>
          <a:p>
            <a:r>
              <a:rPr lang="en-IN" dirty="0">
                <a:solidFill>
                  <a:schemeClr val="bg1"/>
                </a:solidFill>
              </a:rPr>
              <a:t>3. </a:t>
            </a:r>
            <a:r>
              <a:rPr lang="en-US" sz="1800" dirty="0">
                <a:solidFill>
                  <a:schemeClr val="bg1"/>
                </a:solidFill>
                <a:latin typeface="Consolas" panose="020B0609020204030204" pitchFamily="49" charset="0"/>
              </a:rPr>
              <a:t>Find the average age of patients in each room type ?</a:t>
            </a:r>
          </a:p>
          <a:p>
            <a:endParaRPr lang="en-IN" dirty="0">
              <a:solidFill>
                <a:schemeClr val="bg1"/>
              </a:solidFill>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R</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Type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RoomType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Age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AverageAge</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Patients P</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Rooms R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RoomID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RoomID</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R</a:t>
            </a:r>
            <a:r>
              <a:rPr lang="en-IN" sz="1800" dirty="0" err="1">
                <a:solidFill>
                  <a:srgbClr val="808080"/>
                </a:solidFill>
                <a:latin typeface="Consolas" panose="020B0609020204030204" pitchFamily="49" charset="0"/>
              </a:rPr>
              <a:t>.</a:t>
            </a:r>
            <a:r>
              <a:rPr lang="en-IN" sz="1800" dirty="0" err="1">
                <a:solidFill>
                  <a:srgbClr val="0000FF"/>
                </a:solidFill>
                <a:latin typeface="Consolas" panose="020B0609020204030204" pitchFamily="49" charset="0"/>
              </a:rPr>
              <a:t>Type</a:t>
            </a:r>
            <a:r>
              <a:rPr lang="en-IN" sz="1800" dirty="0">
                <a:solidFill>
                  <a:srgbClr val="808080"/>
                </a:solidFill>
                <a:latin typeface="Consolas" panose="020B0609020204030204" pitchFamily="49" charset="0"/>
              </a:rPr>
              <a:t>;</a:t>
            </a:r>
            <a:endParaRPr lang="en-IN" dirty="0">
              <a:solidFill>
                <a:schemeClr val="bg1"/>
              </a:solidFill>
            </a:endParaRPr>
          </a:p>
        </p:txBody>
      </p:sp>
      <p:sp>
        <p:nvSpPr>
          <p:cNvPr id="5" name="TextBox 4">
            <a:extLst>
              <a:ext uri="{FF2B5EF4-FFF2-40B4-BE49-F238E27FC236}">
                <a16:creationId xmlns:a16="http://schemas.microsoft.com/office/drawing/2014/main" id="{D8070C56-EEFB-36AC-E3FD-3B8D6CD763C3}"/>
              </a:ext>
            </a:extLst>
          </p:cNvPr>
          <p:cNvSpPr txBox="1"/>
          <p:nvPr/>
        </p:nvSpPr>
        <p:spPr>
          <a:xfrm>
            <a:off x="10028903" y="5655695"/>
            <a:ext cx="3048000"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6" name="Picture 5">
            <a:extLst>
              <a:ext uri="{FF2B5EF4-FFF2-40B4-BE49-F238E27FC236}">
                <a16:creationId xmlns:a16="http://schemas.microsoft.com/office/drawing/2014/main" id="{8951D287-367A-021A-DFBD-9BA836B11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412116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2CBF-6163-87B9-2518-F469234ECE04}"/>
              </a:ext>
            </a:extLst>
          </p:cNvPr>
          <p:cNvSpPr>
            <a:spLocks noGrp="1"/>
          </p:cNvSpPr>
          <p:nvPr>
            <p:ph type="title"/>
          </p:nvPr>
        </p:nvSpPr>
        <p:spPr>
          <a:xfrm>
            <a:off x="3077498" y="492047"/>
            <a:ext cx="5329084" cy="560005"/>
          </a:xfrm>
        </p:spPr>
        <p:txBody>
          <a:bodyPr/>
          <a:lstStyle/>
          <a:p>
            <a:pPr algn="ctr"/>
            <a:r>
              <a:rPr lang="en-IN" sz="3200" b="1" dirty="0">
                <a:solidFill>
                  <a:schemeClr val="accent3">
                    <a:lumMod val="40000"/>
                    <a:lumOff val="60000"/>
                  </a:schemeClr>
                </a:solidFill>
              </a:rPr>
              <a:t>HMS</a:t>
            </a:r>
            <a:r>
              <a:rPr lang="en-IN" sz="3200" dirty="0"/>
              <a:t> </a:t>
            </a:r>
            <a:r>
              <a:rPr lang="en-IN" sz="3200" b="1" dirty="0">
                <a:solidFill>
                  <a:schemeClr val="accent3">
                    <a:lumMod val="40000"/>
                    <a:lumOff val="60000"/>
                  </a:schemeClr>
                </a:solidFill>
              </a:rPr>
              <a:t>Based Queries</a:t>
            </a:r>
            <a:endParaRPr lang="en-IN" sz="3200" dirty="0"/>
          </a:p>
        </p:txBody>
      </p:sp>
      <p:sp>
        <p:nvSpPr>
          <p:cNvPr id="3" name="Content Placeholder 2">
            <a:extLst>
              <a:ext uri="{FF2B5EF4-FFF2-40B4-BE49-F238E27FC236}">
                <a16:creationId xmlns:a16="http://schemas.microsoft.com/office/drawing/2014/main" id="{14A30F64-B486-571E-1564-742C364E50BE}"/>
              </a:ext>
            </a:extLst>
          </p:cNvPr>
          <p:cNvSpPr>
            <a:spLocks noGrp="1"/>
          </p:cNvSpPr>
          <p:nvPr>
            <p:ph idx="1"/>
          </p:nvPr>
        </p:nvSpPr>
        <p:spPr>
          <a:xfrm>
            <a:off x="1408112" y="1331259"/>
            <a:ext cx="8542133" cy="4371451"/>
          </a:xfrm>
          <a:solidFill>
            <a:schemeClr val="tx1">
              <a:lumMod val="85000"/>
            </a:schemeClr>
          </a:solidFill>
        </p:spPr>
        <p:txBody>
          <a:bodyPr/>
          <a:lstStyle/>
          <a:p>
            <a:r>
              <a:rPr lang="en-IN" dirty="0">
                <a:solidFill>
                  <a:schemeClr val="bg1"/>
                </a:solidFill>
              </a:rPr>
              <a:t>4. </a:t>
            </a:r>
            <a:r>
              <a:rPr lang="en-US" sz="1800" dirty="0">
                <a:solidFill>
                  <a:schemeClr val="bg1"/>
                </a:solidFill>
                <a:latin typeface="Consolas" panose="020B0609020204030204" pitchFamily="49" charset="0"/>
              </a:rPr>
              <a:t>Retrieve all treatments provided by a specific doctor within the last month ?</a:t>
            </a:r>
          </a:p>
          <a:p>
            <a:endParaRPr lang="en-US" sz="1800" dirty="0">
              <a:solidFill>
                <a:schemeClr val="bg1"/>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Description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TreatmentDescription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TreatmentDate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PatientName</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Treatments T</a:t>
            </a:r>
          </a:p>
          <a:p>
            <a:r>
              <a:rPr lang="fr-FR" sz="1800" dirty="0">
                <a:solidFill>
                  <a:srgbClr val="808080"/>
                </a:solidFill>
                <a:latin typeface="Consolas" panose="020B0609020204030204" pitchFamily="49" charset="0"/>
              </a:rPr>
              <a:t>JOIN</a:t>
            </a:r>
            <a:r>
              <a:rPr lang="fr-FR" sz="1800" dirty="0">
                <a:solidFill>
                  <a:srgbClr val="000000"/>
                </a:solidFill>
                <a:latin typeface="Consolas" panose="020B0609020204030204" pitchFamily="49" charset="0"/>
              </a:rPr>
              <a:t> Patients P </a:t>
            </a:r>
            <a:r>
              <a:rPr lang="fr-FR" sz="1800" dirty="0">
                <a:solidFill>
                  <a:srgbClr val="0000FF"/>
                </a:solidFill>
                <a:latin typeface="Consolas" panose="020B0609020204030204" pitchFamily="49" charset="0"/>
              </a:rPr>
              <a:t>ON</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T</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PatientID</a:t>
            </a:r>
            <a:r>
              <a:rPr lang="fr-FR" sz="1800" dirty="0">
                <a:solidFill>
                  <a:srgbClr val="000000"/>
                </a:solidFill>
                <a:latin typeface="Consolas" panose="020B0609020204030204" pitchFamily="49" charset="0"/>
              </a:rPr>
              <a:t> </a:t>
            </a:r>
            <a:r>
              <a:rPr lang="fr-FR" sz="1800" dirty="0">
                <a:solidFill>
                  <a:srgbClr val="808080"/>
                </a:solidFill>
                <a:latin typeface="Consolas" panose="020B0609020204030204" pitchFamily="49" charset="0"/>
              </a:rPr>
              <a:t>=</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P</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PatientID</a:t>
            </a:r>
            <a:endParaRPr lang="fr-FR" sz="1800" dirty="0">
              <a:solidFill>
                <a:srgbClr val="000000"/>
              </a:solidFill>
              <a:latin typeface="Consolas" panose="020B0609020204030204" pitchFamily="49" charset="0"/>
            </a:endParaRP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Doctors D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DoctorID</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DoctorID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FF"/>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a:t>
            </a:r>
            <a:r>
              <a:rPr lang="en-IN" sz="1800" dirty="0" err="1">
                <a:solidFill>
                  <a:srgbClr val="FF0000"/>
                </a:solidFill>
                <a:latin typeface="Consolas" panose="020B0609020204030204" pitchFamily="49" charset="0"/>
              </a:rPr>
              <a:t>Dr.</a:t>
            </a:r>
            <a:r>
              <a:rPr lang="en-IN" sz="1800" dirty="0">
                <a:solidFill>
                  <a:srgbClr val="FF0000"/>
                </a:solidFill>
                <a:latin typeface="Consolas" panose="020B0609020204030204" pitchFamily="49" charset="0"/>
              </a:rPr>
              <a:t> Sakshi Rawat'</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AND</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TreatmentDate</a:t>
            </a:r>
            <a:r>
              <a:rPr lang="en-IN" sz="1800" dirty="0">
                <a:solidFill>
                  <a:srgbClr val="000000"/>
                </a:solidFill>
                <a:latin typeface="Consolas" panose="020B0609020204030204" pitchFamily="49" charset="0"/>
              </a:rPr>
              <a:t> </a:t>
            </a:r>
          </a:p>
          <a:p>
            <a:r>
              <a:rPr lang="en-IN" sz="1800" dirty="0">
                <a:solidFill>
                  <a:srgbClr val="808080"/>
                </a:solidFill>
                <a:latin typeface="Consolas" panose="020B0609020204030204" pitchFamily="49" charset="0"/>
              </a:rPr>
              <a:t>&gt;=</a:t>
            </a:r>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DATEADD</a:t>
            </a:r>
            <a:r>
              <a:rPr lang="en-IN" sz="1800" dirty="0">
                <a:solidFill>
                  <a:srgbClr val="808080"/>
                </a:solidFill>
                <a:latin typeface="Consolas" panose="020B0609020204030204" pitchFamily="49" charset="0"/>
              </a:rPr>
              <a:t>(</a:t>
            </a:r>
            <a:r>
              <a:rPr lang="en-IN" sz="1800" dirty="0">
                <a:solidFill>
                  <a:srgbClr val="FF00FF"/>
                </a:solidFill>
                <a:latin typeface="Consolas" panose="020B0609020204030204" pitchFamily="49" charset="0"/>
              </a:rPr>
              <a:t>MONTH</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GETDATE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F19583B8-F31E-0DAA-333D-2FEC096F7D5F}"/>
              </a:ext>
            </a:extLst>
          </p:cNvPr>
          <p:cNvSpPr txBox="1"/>
          <p:nvPr/>
        </p:nvSpPr>
        <p:spPr>
          <a:xfrm>
            <a:off x="9950245" y="5487266"/>
            <a:ext cx="3392129"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6" name="Picture 5">
            <a:extLst>
              <a:ext uri="{FF2B5EF4-FFF2-40B4-BE49-F238E27FC236}">
                <a16:creationId xmlns:a16="http://schemas.microsoft.com/office/drawing/2014/main" id="{9D061525-3872-07A6-C495-FE525CEF1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2256227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E9623-3134-ADF4-3CF9-032EAE621322}"/>
              </a:ext>
            </a:extLst>
          </p:cNvPr>
          <p:cNvSpPr>
            <a:spLocks noGrp="1"/>
          </p:cNvSpPr>
          <p:nvPr>
            <p:ph type="title"/>
          </p:nvPr>
        </p:nvSpPr>
        <p:spPr>
          <a:xfrm>
            <a:off x="2969342" y="452718"/>
            <a:ext cx="4984955" cy="501011"/>
          </a:xfrm>
        </p:spPr>
        <p:txBody>
          <a:bodyPr/>
          <a:lstStyle/>
          <a:p>
            <a:pPr algn="ctr"/>
            <a:r>
              <a:rPr lang="en-IN" sz="3200" b="1" dirty="0">
                <a:solidFill>
                  <a:schemeClr val="accent3">
                    <a:lumMod val="40000"/>
                    <a:lumOff val="60000"/>
                  </a:schemeClr>
                </a:solidFill>
              </a:rPr>
              <a:t>HMS</a:t>
            </a:r>
            <a:r>
              <a:rPr lang="en-IN" sz="3200" dirty="0"/>
              <a:t> </a:t>
            </a:r>
            <a:r>
              <a:rPr lang="en-IN" sz="3200" b="1" dirty="0">
                <a:solidFill>
                  <a:schemeClr val="accent3">
                    <a:lumMod val="40000"/>
                    <a:lumOff val="60000"/>
                  </a:schemeClr>
                </a:solidFill>
              </a:rPr>
              <a:t>Based Queries</a:t>
            </a:r>
            <a:endParaRPr lang="en-IN" sz="3200" dirty="0"/>
          </a:p>
        </p:txBody>
      </p:sp>
      <p:sp>
        <p:nvSpPr>
          <p:cNvPr id="3" name="Content Placeholder 2">
            <a:extLst>
              <a:ext uri="{FF2B5EF4-FFF2-40B4-BE49-F238E27FC236}">
                <a16:creationId xmlns:a16="http://schemas.microsoft.com/office/drawing/2014/main" id="{99C65462-B4B5-AE3F-BB5C-3A336277D675}"/>
              </a:ext>
            </a:extLst>
          </p:cNvPr>
          <p:cNvSpPr>
            <a:spLocks noGrp="1"/>
          </p:cNvSpPr>
          <p:nvPr>
            <p:ph idx="1"/>
          </p:nvPr>
        </p:nvSpPr>
        <p:spPr>
          <a:xfrm>
            <a:off x="1368783" y="1331259"/>
            <a:ext cx="8384817" cy="4312457"/>
          </a:xfrm>
          <a:solidFill>
            <a:schemeClr val="tx1">
              <a:lumMod val="85000"/>
            </a:schemeClr>
          </a:solidFill>
        </p:spPr>
        <p:txBody>
          <a:bodyPr/>
          <a:lstStyle/>
          <a:p>
            <a:r>
              <a:rPr lang="en-IN" dirty="0">
                <a:solidFill>
                  <a:schemeClr val="bg1"/>
                </a:solidFill>
              </a:rPr>
              <a:t>5. </a:t>
            </a:r>
            <a:r>
              <a:rPr lang="en-US" sz="1800" dirty="0">
                <a:solidFill>
                  <a:schemeClr val="bg1"/>
                </a:solidFill>
                <a:latin typeface="Consolas" panose="020B0609020204030204" pitchFamily="49" charset="0"/>
              </a:rPr>
              <a:t>List all ward boys and the nurses assigned to them ?</a:t>
            </a:r>
          </a:p>
          <a:p>
            <a:endParaRPr lang="en-US" sz="1800" dirty="0">
              <a:solidFill>
                <a:schemeClr val="bg1"/>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WB</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WardBoyName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NurseName</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WardBoys</a:t>
            </a:r>
            <a:r>
              <a:rPr lang="en-IN" sz="1800" dirty="0">
                <a:solidFill>
                  <a:srgbClr val="000000"/>
                </a:solidFill>
                <a:latin typeface="Consolas" panose="020B0609020204030204" pitchFamily="49" charset="0"/>
              </a:rPr>
              <a:t> WB</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Nurses N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WB</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WardBoyID</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N</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WardBoyID</a:t>
            </a:r>
            <a:r>
              <a:rPr lang="en-IN" sz="1800" dirty="0">
                <a:solidFill>
                  <a:srgbClr val="808080"/>
                </a:solidFill>
                <a:latin typeface="Consolas" panose="020B0609020204030204" pitchFamily="49" charset="0"/>
              </a:rPr>
              <a:t>;</a:t>
            </a:r>
            <a:endParaRPr lang="en-IN" dirty="0">
              <a:solidFill>
                <a:schemeClr val="bg1"/>
              </a:solidFill>
            </a:endParaRPr>
          </a:p>
        </p:txBody>
      </p:sp>
      <p:sp>
        <p:nvSpPr>
          <p:cNvPr id="5" name="TextBox 4">
            <a:extLst>
              <a:ext uri="{FF2B5EF4-FFF2-40B4-BE49-F238E27FC236}">
                <a16:creationId xmlns:a16="http://schemas.microsoft.com/office/drawing/2014/main" id="{9CFFA6C7-D557-577A-652B-DB9401594E5D}"/>
              </a:ext>
            </a:extLst>
          </p:cNvPr>
          <p:cNvSpPr txBox="1"/>
          <p:nvPr/>
        </p:nvSpPr>
        <p:spPr>
          <a:xfrm>
            <a:off x="9776081" y="5438104"/>
            <a:ext cx="2094271"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6" name="Picture 5">
            <a:extLst>
              <a:ext uri="{FF2B5EF4-FFF2-40B4-BE49-F238E27FC236}">
                <a16:creationId xmlns:a16="http://schemas.microsoft.com/office/drawing/2014/main" id="{33589E28-384F-81E8-6AEE-7BE283FC4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245067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95-533E-958D-6263-C2C3B128B8E6}"/>
              </a:ext>
            </a:extLst>
          </p:cNvPr>
          <p:cNvSpPr>
            <a:spLocks noGrp="1"/>
          </p:cNvSpPr>
          <p:nvPr>
            <p:ph type="title"/>
          </p:nvPr>
        </p:nvSpPr>
        <p:spPr>
          <a:xfrm>
            <a:off x="2910347" y="492048"/>
            <a:ext cx="4699821" cy="491178"/>
          </a:xfrm>
        </p:spPr>
        <p:txBody>
          <a:bodyPr/>
          <a:lstStyle/>
          <a:p>
            <a:pPr algn="ctr"/>
            <a:r>
              <a:rPr lang="en-IN" sz="3200" b="1" dirty="0">
                <a:solidFill>
                  <a:schemeClr val="accent3">
                    <a:lumMod val="40000"/>
                    <a:lumOff val="60000"/>
                  </a:schemeClr>
                </a:solidFill>
              </a:rPr>
              <a:t>HMS</a:t>
            </a:r>
            <a:r>
              <a:rPr lang="en-IN" sz="3200" dirty="0"/>
              <a:t> </a:t>
            </a:r>
            <a:r>
              <a:rPr lang="en-IN" sz="3200" b="1" dirty="0">
                <a:solidFill>
                  <a:schemeClr val="accent3">
                    <a:lumMod val="40000"/>
                    <a:lumOff val="60000"/>
                  </a:schemeClr>
                </a:solidFill>
              </a:rPr>
              <a:t>Based Queries</a:t>
            </a:r>
            <a:endParaRPr lang="en-IN" sz="3200" dirty="0"/>
          </a:p>
        </p:txBody>
      </p:sp>
      <p:sp>
        <p:nvSpPr>
          <p:cNvPr id="3" name="Content Placeholder 2">
            <a:extLst>
              <a:ext uri="{FF2B5EF4-FFF2-40B4-BE49-F238E27FC236}">
                <a16:creationId xmlns:a16="http://schemas.microsoft.com/office/drawing/2014/main" id="{C2FDCD23-A0B9-6DCD-E20A-709EE8C5D566}"/>
              </a:ext>
            </a:extLst>
          </p:cNvPr>
          <p:cNvSpPr>
            <a:spLocks noGrp="1"/>
          </p:cNvSpPr>
          <p:nvPr>
            <p:ph idx="1"/>
          </p:nvPr>
        </p:nvSpPr>
        <p:spPr>
          <a:xfrm>
            <a:off x="1376516" y="1199537"/>
            <a:ext cx="8436077" cy="4675237"/>
          </a:xfrm>
          <a:solidFill>
            <a:schemeClr val="tx1">
              <a:lumMod val="85000"/>
            </a:schemeClr>
          </a:solidFill>
        </p:spPr>
        <p:txBody>
          <a:bodyPr/>
          <a:lstStyle/>
          <a:p>
            <a:r>
              <a:rPr lang="en-IN" dirty="0">
                <a:solidFill>
                  <a:schemeClr val="bg1"/>
                </a:solidFill>
              </a:rPr>
              <a:t>6. </a:t>
            </a:r>
            <a:r>
              <a:rPr lang="en-US" sz="1800" dirty="0">
                <a:solidFill>
                  <a:schemeClr val="bg1"/>
                </a:solidFill>
                <a:latin typeface="Consolas" panose="020B0609020204030204" pitchFamily="49" charset="0"/>
              </a:rPr>
              <a:t>Find all doctors who have discharged more than 10 patients ?</a:t>
            </a:r>
          </a:p>
          <a:p>
            <a:pPr marL="0" indent="0">
              <a:buNone/>
            </a:pPr>
            <a:endParaRPr lang="en-US" sz="1800" dirty="0">
              <a:solidFill>
                <a:schemeClr val="bg1"/>
              </a:solidFill>
              <a:latin typeface="Consolas" panose="020B0609020204030204" pitchFamily="49" charset="0"/>
            </a:endParaRPr>
          </a:p>
          <a:p>
            <a:r>
              <a:rPr lang="en-US" sz="1800" dirty="0">
                <a:solidFill>
                  <a:srgbClr val="0000FF"/>
                </a:solidFill>
                <a:latin typeface="Consolas" panose="020B0609020204030204" pitchFamily="49" charset="0"/>
              </a:rPr>
              <a:t>SELECT</a:t>
            </a:r>
          </a:p>
          <a:p>
            <a:r>
              <a:rPr lang="en-US" sz="1800" dirty="0" err="1">
                <a:solidFill>
                  <a:srgbClr val="000000"/>
                </a:solidFill>
                <a:latin typeface="Consolas" panose="020B0609020204030204" pitchFamily="49" charset="0"/>
              </a:rPr>
              <a:t>D</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DoctorName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DISTINCT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DischargeID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DischargeCount</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Doctors D</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DischargeSummaries</a:t>
            </a:r>
            <a:r>
              <a:rPr lang="en-IN" sz="1800" dirty="0">
                <a:solidFill>
                  <a:srgbClr val="000000"/>
                </a:solidFill>
                <a:latin typeface="Consolas" panose="020B0609020204030204" pitchFamily="49" charset="0"/>
              </a:rPr>
              <a:t> DS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DoctorID</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DS</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DoctorID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FF"/>
                </a:solidFill>
                <a:latin typeface="Consolas" panose="020B0609020204030204" pitchFamily="49" charset="0"/>
              </a:rPr>
              <a:t>Name</a:t>
            </a:r>
            <a:endParaRPr lang="en-IN"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HAVING</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DISTINCT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DischargeID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10</a:t>
            </a:r>
            <a:r>
              <a:rPr lang="en-US" sz="1800" dirty="0">
                <a:solidFill>
                  <a:srgbClr val="808080"/>
                </a:solidFill>
                <a:latin typeface="Consolas" panose="020B0609020204030204" pitchFamily="49" charset="0"/>
              </a:rPr>
              <a:t>;</a:t>
            </a:r>
            <a:endParaRPr lang="en-IN" dirty="0">
              <a:solidFill>
                <a:schemeClr val="bg1"/>
              </a:solidFill>
            </a:endParaRPr>
          </a:p>
        </p:txBody>
      </p:sp>
      <p:sp>
        <p:nvSpPr>
          <p:cNvPr id="7" name="TextBox 6">
            <a:extLst>
              <a:ext uri="{FF2B5EF4-FFF2-40B4-BE49-F238E27FC236}">
                <a16:creationId xmlns:a16="http://schemas.microsoft.com/office/drawing/2014/main" id="{C9628110-246D-3F78-97E5-852E6BEE3274}"/>
              </a:ext>
            </a:extLst>
          </p:cNvPr>
          <p:cNvSpPr txBox="1"/>
          <p:nvPr/>
        </p:nvSpPr>
        <p:spPr>
          <a:xfrm>
            <a:off x="9851923" y="5659330"/>
            <a:ext cx="2340077"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8" name="Picture 7">
            <a:extLst>
              <a:ext uri="{FF2B5EF4-FFF2-40B4-BE49-F238E27FC236}">
                <a16:creationId xmlns:a16="http://schemas.microsoft.com/office/drawing/2014/main" id="{6D9F8B50-CF2D-8343-CC0D-721AEA2E7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1233592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26ABF-2329-B2A4-827B-40AD7F95DDA9}"/>
              </a:ext>
            </a:extLst>
          </p:cNvPr>
          <p:cNvSpPr>
            <a:spLocks noGrp="1"/>
          </p:cNvSpPr>
          <p:nvPr>
            <p:ph type="title"/>
          </p:nvPr>
        </p:nvSpPr>
        <p:spPr>
          <a:xfrm>
            <a:off x="2861187" y="492047"/>
            <a:ext cx="4798142" cy="451850"/>
          </a:xfrm>
        </p:spPr>
        <p:txBody>
          <a:bodyPr/>
          <a:lstStyle/>
          <a:p>
            <a:pPr algn="ctr"/>
            <a:r>
              <a:rPr lang="en-IN" sz="3200" b="1" dirty="0">
                <a:solidFill>
                  <a:schemeClr val="accent3">
                    <a:lumMod val="40000"/>
                    <a:lumOff val="60000"/>
                  </a:schemeClr>
                </a:solidFill>
              </a:rPr>
              <a:t>HMS</a:t>
            </a:r>
            <a:r>
              <a:rPr lang="en-IN" sz="3200" dirty="0"/>
              <a:t> </a:t>
            </a:r>
            <a:r>
              <a:rPr lang="en-IN" sz="3200" b="1" dirty="0">
                <a:solidFill>
                  <a:schemeClr val="accent3">
                    <a:lumMod val="40000"/>
                    <a:lumOff val="60000"/>
                  </a:schemeClr>
                </a:solidFill>
              </a:rPr>
              <a:t>Based Queries</a:t>
            </a:r>
            <a:endParaRPr lang="en-IN" sz="3200" dirty="0"/>
          </a:p>
        </p:txBody>
      </p:sp>
      <p:sp>
        <p:nvSpPr>
          <p:cNvPr id="3" name="Content Placeholder 2">
            <a:extLst>
              <a:ext uri="{FF2B5EF4-FFF2-40B4-BE49-F238E27FC236}">
                <a16:creationId xmlns:a16="http://schemas.microsoft.com/office/drawing/2014/main" id="{81E7542A-3D1F-B85F-DB2C-6225720FBDCF}"/>
              </a:ext>
            </a:extLst>
          </p:cNvPr>
          <p:cNvSpPr>
            <a:spLocks noGrp="1"/>
          </p:cNvSpPr>
          <p:nvPr>
            <p:ph idx="1"/>
          </p:nvPr>
        </p:nvSpPr>
        <p:spPr>
          <a:xfrm>
            <a:off x="1447441" y="1127239"/>
            <a:ext cx="8335656" cy="4603521"/>
          </a:xfrm>
          <a:solidFill>
            <a:schemeClr val="tx1">
              <a:lumMod val="85000"/>
            </a:schemeClr>
          </a:solidFill>
        </p:spPr>
        <p:txBody>
          <a:bodyPr/>
          <a:lstStyle/>
          <a:p>
            <a:r>
              <a:rPr lang="en-IN" dirty="0">
                <a:solidFill>
                  <a:schemeClr val="bg1"/>
                </a:solidFill>
              </a:rPr>
              <a:t>7. </a:t>
            </a:r>
            <a:r>
              <a:rPr lang="en-US" sz="1800" dirty="0">
                <a:solidFill>
                  <a:schemeClr val="bg1"/>
                </a:solidFill>
                <a:latin typeface="Consolas" panose="020B0609020204030204" pitchFamily="49" charset="0"/>
              </a:rPr>
              <a:t>Get details of all patients who were admitted but not yet discharged ?</a:t>
            </a:r>
          </a:p>
          <a:p>
            <a:endParaRPr lang="en-US" sz="1800" dirty="0">
              <a:solidFill>
                <a:schemeClr val="bg1"/>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PatientName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AdmissionDate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RoomNumber</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Patients P</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Admissions A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PatientID</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PatientID</a:t>
            </a:r>
            <a:endParaRPr lang="en-IN"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Rooms R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RoomID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RoomID</a:t>
            </a:r>
            <a:endParaRPr lang="en-US" sz="1800" dirty="0">
              <a:solidFill>
                <a:srgbClr val="000000"/>
              </a:solidFill>
              <a:latin typeface="Consolas" panose="020B0609020204030204" pitchFamily="49" charset="0"/>
            </a:endParaRPr>
          </a:p>
          <a:p>
            <a:r>
              <a:rPr lang="en-IN" sz="1800" dirty="0">
                <a:solidFill>
                  <a:srgbClr val="808080"/>
                </a:solidFill>
                <a:latin typeface="Consolas" panose="020B0609020204030204" pitchFamily="49" charset="0"/>
              </a:rPr>
              <a:t>LEFT</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DischargeSummaries</a:t>
            </a:r>
            <a:r>
              <a:rPr lang="en-IN" sz="1800" dirty="0">
                <a:solidFill>
                  <a:srgbClr val="000000"/>
                </a:solidFill>
                <a:latin typeface="Consolas" panose="020B0609020204030204" pitchFamily="49" charset="0"/>
              </a:rPr>
              <a:t> DS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PatientID</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DS</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PatientID</a:t>
            </a:r>
            <a:endParaRPr lang="en-IN"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DischargeID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IN" dirty="0">
              <a:solidFill>
                <a:schemeClr val="bg1"/>
              </a:solidFill>
            </a:endParaRPr>
          </a:p>
        </p:txBody>
      </p:sp>
      <p:sp>
        <p:nvSpPr>
          <p:cNvPr id="5" name="TextBox 4">
            <a:extLst>
              <a:ext uri="{FF2B5EF4-FFF2-40B4-BE49-F238E27FC236}">
                <a16:creationId xmlns:a16="http://schemas.microsoft.com/office/drawing/2014/main" id="{719969A6-4D38-F547-7B7A-BCD8DB4B1954}"/>
              </a:ext>
            </a:extLst>
          </p:cNvPr>
          <p:cNvSpPr txBox="1"/>
          <p:nvPr/>
        </p:nvSpPr>
        <p:spPr>
          <a:xfrm>
            <a:off x="9881419" y="5515316"/>
            <a:ext cx="3048000"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6" name="Picture 5">
            <a:extLst>
              <a:ext uri="{FF2B5EF4-FFF2-40B4-BE49-F238E27FC236}">
                <a16:creationId xmlns:a16="http://schemas.microsoft.com/office/drawing/2014/main" id="{0264AC0C-A4D1-FF89-75CC-0C6FD9F37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2167427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991C-A6E6-659D-725D-E9AB586193C1}"/>
              </a:ext>
            </a:extLst>
          </p:cNvPr>
          <p:cNvSpPr>
            <a:spLocks noGrp="1"/>
          </p:cNvSpPr>
          <p:nvPr>
            <p:ph type="title"/>
          </p:nvPr>
        </p:nvSpPr>
        <p:spPr>
          <a:xfrm>
            <a:off x="2969342" y="462550"/>
            <a:ext cx="4522839" cy="461682"/>
          </a:xfrm>
        </p:spPr>
        <p:txBody>
          <a:bodyPr/>
          <a:lstStyle/>
          <a:p>
            <a:pPr algn="ctr"/>
            <a:r>
              <a:rPr lang="en-IN" sz="3200" b="1" dirty="0">
                <a:solidFill>
                  <a:schemeClr val="accent3">
                    <a:lumMod val="40000"/>
                    <a:lumOff val="60000"/>
                  </a:schemeClr>
                </a:solidFill>
              </a:rPr>
              <a:t>HMS</a:t>
            </a:r>
            <a:r>
              <a:rPr lang="en-IN" sz="3200" dirty="0"/>
              <a:t> </a:t>
            </a:r>
            <a:r>
              <a:rPr lang="en-IN" sz="3200" b="1" dirty="0">
                <a:solidFill>
                  <a:schemeClr val="accent3">
                    <a:lumMod val="40000"/>
                    <a:lumOff val="60000"/>
                  </a:schemeClr>
                </a:solidFill>
              </a:rPr>
              <a:t>Based Queries</a:t>
            </a:r>
            <a:endParaRPr lang="en-IN" sz="3200" dirty="0"/>
          </a:p>
        </p:txBody>
      </p:sp>
      <p:sp>
        <p:nvSpPr>
          <p:cNvPr id="3" name="Content Placeholder 2">
            <a:extLst>
              <a:ext uri="{FF2B5EF4-FFF2-40B4-BE49-F238E27FC236}">
                <a16:creationId xmlns:a16="http://schemas.microsoft.com/office/drawing/2014/main" id="{C543030E-492C-8084-CA47-17164257FF88}"/>
              </a:ext>
            </a:extLst>
          </p:cNvPr>
          <p:cNvSpPr>
            <a:spLocks noGrp="1"/>
          </p:cNvSpPr>
          <p:nvPr>
            <p:ph idx="1"/>
          </p:nvPr>
        </p:nvSpPr>
        <p:spPr>
          <a:xfrm>
            <a:off x="1337187" y="1197512"/>
            <a:ext cx="8495071" cy="3394154"/>
          </a:xfrm>
          <a:solidFill>
            <a:schemeClr val="tx1">
              <a:lumMod val="85000"/>
            </a:schemeClr>
          </a:solidFill>
        </p:spPr>
        <p:txBody>
          <a:bodyPr/>
          <a:lstStyle/>
          <a:p>
            <a:r>
              <a:rPr lang="en-IN" dirty="0">
                <a:solidFill>
                  <a:schemeClr val="bg1"/>
                </a:solidFill>
              </a:rPr>
              <a:t>8. </a:t>
            </a:r>
            <a:r>
              <a:rPr lang="en-US" sz="1800" dirty="0">
                <a:solidFill>
                  <a:schemeClr val="bg1"/>
                </a:solidFill>
                <a:latin typeface="Consolas" panose="020B0609020204030204" pitchFamily="49" charset="0"/>
              </a:rPr>
              <a:t>Calculate the total number of medicines in stock in the medical store ?</a:t>
            </a:r>
          </a:p>
          <a:p>
            <a:endParaRPr lang="en-US" sz="1800" dirty="0">
              <a:solidFill>
                <a:srgbClr val="008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p>
          <a:p>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Stock</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TotalMedicinesInStock</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MedicalStores</a:t>
            </a:r>
            <a:r>
              <a:rPr lang="en-IN" sz="1800" dirty="0">
                <a:solidFill>
                  <a:srgbClr val="808080"/>
                </a:solidFill>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3C3A2704-A204-116F-E86B-2F1819457107}"/>
              </a:ext>
            </a:extLst>
          </p:cNvPr>
          <p:cNvSpPr txBox="1"/>
          <p:nvPr/>
        </p:nvSpPr>
        <p:spPr>
          <a:xfrm>
            <a:off x="9832258" y="5105087"/>
            <a:ext cx="3254477"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6" name="Picture 5">
            <a:extLst>
              <a:ext uri="{FF2B5EF4-FFF2-40B4-BE49-F238E27FC236}">
                <a16:creationId xmlns:a16="http://schemas.microsoft.com/office/drawing/2014/main" id="{E4DC7A27-2E5B-90A8-EFDB-0B1BFA4AB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5547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D060-94E4-D57A-3264-4C224A633EF6}"/>
              </a:ext>
            </a:extLst>
          </p:cNvPr>
          <p:cNvSpPr>
            <a:spLocks noGrp="1"/>
          </p:cNvSpPr>
          <p:nvPr>
            <p:ph type="title"/>
          </p:nvPr>
        </p:nvSpPr>
        <p:spPr>
          <a:xfrm>
            <a:off x="4532670" y="521109"/>
            <a:ext cx="3323303" cy="501445"/>
          </a:xfrm>
        </p:spPr>
        <p:txBody>
          <a:bodyPr>
            <a:prstTxWarp prst="textDeflate">
              <a:avLst/>
            </a:prstTxWarp>
          </a:bodyPr>
          <a:lstStyle/>
          <a:p>
            <a:pPr algn="ctr"/>
            <a:r>
              <a:rPr lang="en-IN" sz="3500" b="1" dirty="0">
                <a:solidFill>
                  <a:schemeClr val="accent3">
                    <a:lumMod val="40000"/>
                    <a:lumOff val="60000"/>
                  </a:schemeClr>
                </a:solidFill>
              </a:rPr>
              <a:t>Patient</a:t>
            </a:r>
            <a:r>
              <a:rPr lang="en-IN" dirty="0"/>
              <a:t> </a:t>
            </a:r>
            <a:r>
              <a:rPr lang="en-IN" sz="3500" b="1" dirty="0">
                <a:solidFill>
                  <a:schemeClr val="accent3">
                    <a:lumMod val="40000"/>
                    <a:lumOff val="60000"/>
                  </a:schemeClr>
                </a:solidFill>
              </a:rPr>
              <a:t>Table</a:t>
            </a:r>
          </a:p>
        </p:txBody>
      </p:sp>
      <p:sp>
        <p:nvSpPr>
          <p:cNvPr id="3" name="Content Placeholder 2">
            <a:extLst>
              <a:ext uri="{FF2B5EF4-FFF2-40B4-BE49-F238E27FC236}">
                <a16:creationId xmlns:a16="http://schemas.microsoft.com/office/drawing/2014/main" id="{E027929F-BCC2-B993-DBBA-9A45A47AAFE1}"/>
              </a:ext>
            </a:extLst>
          </p:cNvPr>
          <p:cNvSpPr>
            <a:spLocks noGrp="1"/>
          </p:cNvSpPr>
          <p:nvPr>
            <p:ph idx="1"/>
          </p:nvPr>
        </p:nvSpPr>
        <p:spPr>
          <a:xfrm>
            <a:off x="1877961" y="1219199"/>
            <a:ext cx="7561007" cy="5004000"/>
          </a:xfrm>
          <a:solidFill>
            <a:schemeClr val="tx1">
              <a:lumMod val="85000"/>
            </a:schemeClr>
          </a:solidFill>
        </p:spPr>
        <p:txBody>
          <a:bodyPr>
            <a:norm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Patients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PatientID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Age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CHECK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Age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Gender </a:t>
            </a:r>
            <a:r>
              <a:rPr lang="en-IN" sz="1800" dirty="0">
                <a:solidFill>
                  <a:srgbClr val="0000FF"/>
                </a:solidFill>
                <a:latin typeface="Consolas" panose="020B0609020204030204" pitchFamily="49" charset="0"/>
              </a:rPr>
              <a:t>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CHECK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Gender </a:t>
            </a:r>
            <a:r>
              <a:rPr lang="en-IN" sz="1800" dirty="0">
                <a:solidFill>
                  <a:srgbClr val="808080"/>
                </a:solidFill>
                <a:latin typeface="Consolas" panose="020B0609020204030204" pitchFamily="49" charset="0"/>
              </a:rPr>
              <a:t>IN</a:t>
            </a:r>
            <a:r>
              <a:rPr lang="en-IN" sz="1800" dirty="0">
                <a:solidFill>
                  <a:srgbClr val="0000FF"/>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FF0000"/>
                </a:solidFill>
                <a:latin typeface="Consolas" panose="020B0609020204030204" pitchFamily="49" charset="0"/>
              </a:rPr>
              <a:t>'M'</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'F'</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FF"/>
                </a:solidFill>
                <a:latin typeface="Consolas" panose="020B0609020204030204" pitchFamily="49" charset="0"/>
              </a:rPr>
              <a:t>Address</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255</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Phone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15</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Email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100</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UNIQUE</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MedicalHistory</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TEXT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CurrentTreatment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255</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RoomID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RoomID</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Rooms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RoomID</a:t>
            </a:r>
            <a:r>
              <a:rPr lang="en-US" sz="1800" dirty="0">
                <a:solidFill>
                  <a:srgbClr val="808080"/>
                </a:solidFill>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80B96F59-8688-05D4-7BC9-E2A75A1282B0}"/>
              </a:ext>
            </a:extLst>
          </p:cNvPr>
          <p:cNvSpPr txBox="1"/>
          <p:nvPr/>
        </p:nvSpPr>
        <p:spPr>
          <a:xfrm>
            <a:off x="9537290" y="6007755"/>
            <a:ext cx="2448232"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8" name="Picture 7">
            <a:extLst>
              <a:ext uri="{FF2B5EF4-FFF2-40B4-BE49-F238E27FC236}">
                <a16:creationId xmlns:a16="http://schemas.microsoft.com/office/drawing/2014/main" id="{D3B9A56D-A849-86DD-7DEE-A8C4AD338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3" y="638462"/>
            <a:ext cx="658763" cy="501446"/>
          </a:xfrm>
          <a:prstGeom prst="rect">
            <a:avLst/>
          </a:prstGeom>
        </p:spPr>
      </p:pic>
    </p:spTree>
    <p:extLst>
      <p:ext uri="{BB962C8B-B14F-4D97-AF65-F5344CB8AC3E}">
        <p14:creationId xmlns:p14="http://schemas.microsoft.com/office/powerpoint/2010/main" val="609124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4AFA-43A2-C83B-CBEE-83F37E3EB057}"/>
              </a:ext>
            </a:extLst>
          </p:cNvPr>
          <p:cNvSpPr>
            <a:spLocks noGrp="1"/>
          </p:cNvSpPr>
          <p:nvPr>
            <p:ph type="title"/>
          </p:nvPr>
        </p:nvSpPr>
        <p:spPr>
          <a:xfrm>
            <a:off x="3018503" y="482214"/>
            <a:ext cx="4532671" cy="461682"/>
          </a:xfrm>
        </p:spPr>
        <p:txBody>
          <a:bodyPr/>
          <a:lstStyle/>
          <a:p>
            <a:pPr algn="ctr"/>
            <a:r>
              <a:rPr lang="en-IN" sz="3200" b="1" dirty="0">
                <a:solidFill>
                  <a:schemeClr val="accent3">
                    <a:lumMod val="40000"/>
                    <a:lumOff val="60000"/>
                  </a:schemeClr>
                </a:solidFill>
              </a:rPr>
              <a:t>HMS</a:t>
            </a:r>
            <a:r>
              <a:rPr lang="en-IN" sz="3200" dirty="0"/>
              <a:t> </a:t>
            </a:r>
            <a:r>
              <a:rPr lang="en-IN" sz="3200" b="1" dirty="0">
                <a:solidFill>
                  <a:schemeClr val="accent3">
                    <a:lumMod val="40000"/>
                    <a:lumOff val="60000"/>
                  </a:schemeClr>
                </a:solidFill>
              </a:rPr>
              <a:t>Based Queries</a:t>
            </a:r>
            <a:endParaRPr lang="en-IN" sz="3200" dirty="0"/>
          </a:p>
        </p:txBody>
      </p:sp>
      <p:sp>
        <p:nvSpPr>
          <p:cNvPr id="3" name="Content Placeholder 2">
            <a:extLst>
              <a:ext uri="{FF2B5EF4-FFF2-40B4-BE49-F238E27FC236}">
                <a16:creationId xmlns:a16="http://schemas.microsoft.com/office/drawing/2014/main" id="{4617CA00-4465-DC52-3B34-8069E90CDA61}"/>
              </a:ext>
            </a:extLst>
          </p:cNvPr>
          <p:cNvSpPr>
            <a:spLocks noGrp="1"/>
          </p:cNvSpPr>
          <p:nvPr>
            <p:ph idx="1"/>
          </p:nvPr>
        </p:nvSpPr>
        <p:spPr>
          <a:xfrm>
            <a:off x="1477988" y="1207779"/>
            <a:ext cx="8414314" cy="3521972"/>
          </a:xfrm>
          <a:solidFill>
            <a:schemeClr val="tx1">
              <a:lumMod val="85000"/>
            </a:schemeClr>
          </a:solidFill>
        </p:spPr>
        <p:txBody>
          <a:bodyPr/>
          <a:lstStyle/>
          <a:p>
            <a:r>
              <a:rPr lang="en-IN" dirty="0">
                <a:solidFill>
                  <a:schemeClr val="bg1"/>
                </a:solidFill>
              </a:rPr>
              <a:t>9. </a:t>
            </a:r>
            <a:r>
              <a:rPr lang="en-US" sz="1800" dirty="0">
                <a:solidFill>
                  <a:schemeClr val="bg1"/>
                </a:solidFill>
                <a:latin typeface="Consolas" panose="020B0609020204030204" pitchFamily="49" charset="0"/>
              </a:rPr>
              <a:t>Find all rooms that are currently unoccupied ?</a:t>
            </a:r>
          </a:p>
          <a:p>
            <a:endParaRPr lang="en-US" sz="1800" dirty="0">
              <a:solidFill>
                <a:schemeClr val="bg1"/>
              </a:solidFill>
              <a:latin typeface="Consolas" panose="020B0609020204030204" pitchFamily="49" charset="0"/>
            </a:endParaRPr>
          </a:p>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Rooms </a:t>
            </a:r>
          </a:p>
          <a:p>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Status</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'Unoccupied'</a:t>
            </a:r>
            <a:endParaRPr lang="en-IN" dirty="0">
              <a:solidFill>
                <a:schemeClr val="bg1"/>
              </a:solidFill>
            </a:endParaRPr>
          </a:p>
        </p:txBody>
      </p:sp>
      <p:sp>
        <p:nvSpPr>
          <p:cNvPr id="5" name="TextBox 4">
            <a:extLst>
              <a:ext uri="{FF2B5EF4-FFF2-40B4-BE49-F238E27FC236}">
                <a16:creationId xmlns:a16="http://schemas.microsoft.com/office/drawing/2014/main" id="{2E86E52D-11EC-51D1-14BA-81EA26779F00}"/>
              </a:ext>
            </a:extLst>
          </p:cNvPr>
          <p:cNvSpPr txBox="1"/>
          <p:nvPr/>
        </p:nvSpPr>
        <p:spPr>
          <a:xfrm>
            <a:off x="9892302" y="5144417"/>
            <a:ext cx="2723535"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6" name="Picture 5">
            <a:extLst>
              <a:ext uri="{FF2B5EF4-FFF2-40B4-BE49-F238E27FC236}">
                <a16:creationId xmlns:a16="http://schemas.microsoft.com/office/drawing/2014/main" id="{36421FAA-0F1A-4762-3445-75B4D3E6E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2778790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74E-5C24-F0D1-FCA2-19DAD83820B8}"/>
              </a:ext>
            </a:extLst>
          </p:cNvPr>
          <p:cNvSpPr>
            <a:spLocks noGrp="1"/>
          </p:cNvSpPr>
          <p:nvPr>
            <p:ph type="title"/>
          </p:nvPr>
        </p:nvSpPr>
        <p:spPr>
          <a:xfrm>
            <a:off x="2979174" y="452719"/>
            <a:ext cx="4463846" cy="540340"/>
          </a:xfrm>
        </p:spPr>
        <p:txBody>
          <a:bodyPr/>
          <a:lstStyle/>
          <a:p>
            <a:pPr algn="ctr"/>
            <a:r>
              <a:rPr lang="en-IN" sz="3200" b="1" dirty="0">
                <a:solidFill>
                  <a:schemeClr val="accent3">
                    <a:lumMod val="40000"/>
                    <a:lumOff val="60000"/>
                  </a:schemeClr>
                </a:solidFill>
              </a:rPr>
              <a:t>HMS</a:t>
            </a:r>
            <a:r>
              <a:rPr lang="en-IN" sz="3200" dirty="0"/>
              <a:t> </a:t>
            </a:r>
            <a:r>
              <a:rPr lang="en-IN" sz="3200" b="1" dirty="0">
                <a:solidFill>
                  <a:schemeClr val="accent3">
                    <a:lumMod val="40000"/>
                    <a:lumOff val="60000"/>
                  </a:schemeClr>
                </a:solidFill>
              </a:rPr>
              <a:t>Based Queries</a:t>
            </a:r>
            <a:endParaRPr lang="en-IN" sz="3200" dirty="0"/>
          </a:p>
        </p:txBody>
      </p:sp>
      <p:sp>
        <p:nvSpPr>
          <p:cNvPr id="3" name="Content Placeholder 2">
            <a:extLst>
              <a:ext uri="{FF2B5EF4-FFF2-40B4-BE49-F238E27FC236}">
                <a16:creationId xmlns:a16="http://schemas.microsoft.com/office/drawing/2014/main" id="{7EB4ADFE-6686-52C4-779A-62D373E81A89}"/>
              </a:ext>
            </a:extLst>
          </p:cNvPr>
          <p:cNvSpPr>
            <a:spLocks noGrp="1"/>
          </p:cNvSpPr>
          <p:nvPr>
            <p:ph idx="1"/>
          </p:nvPr>
        </p:nvSpPr>
        <p:spPr>
          <a:xfrm>
            <a:off x="1425677" y="1118853"/>
            <a:ext cx="8200104" cy="4195481"/>
          </a:xfrm>
          <a:solidFill>
            <a:schemeClr val="tx1">
              <a:lumMod val="85000"/>
            </a:schemeClr>
          </a:solidFill>
        </p:spPr>
        <p:txBody>
          <a:bodyPr/>
          <a:lstStyle/>
          <a:p>
            <a:r>
              <a:rPr lang="en-IN" dirty="0">
                <a:solidFill>
                  <a:schemeClr val="bg1"/>
                </a:solidFill>
              </a:rPr>
              <a:t>10. </a:t>
            </a:r>
            <a:r>
              <a:rPr lang="en-US" sz="1800" dirty="0">
                <a:solidFill>
                  <a:schemeClr val="bg1"/>
                </a:solidFill>
                <a:latin typeface="Consolas" panose="020B0609020204030204" pitchFamily="49" charset="0"/>
              </a:rPr>
              <a:t>List all doctors and the number of treatments they have provided ?</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D</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DoctorName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TreatmentID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TreatmentCount</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Doctors D</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Treatments T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DoctorID</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DoctorID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FF"/>
                </a:solidFill>
                <a:latin typeface="Consolas" panose="020B0609020204030204" pitchFamily="49" charset="0"/>
              </a:rPr>
              <a:t>Name</a:t>
            </a:r>
            <a:r>
              <a:rPr lang="en-IN" sz="1800" dirty="0">
                <a:solidFill>
                  <a:srgbClr val="808080"/>
                </a:solidFill>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BF63E1D3-CA0E-77C7-A684-3A9486EA9A98}"/>
              </a:ext>
            </a:extLst>
          </p:cNvPr>
          <p:cNvSpPr txBox="1"/>
          <p:nvPr/>
        </p:nvSpPr>
        <p:spPr>
          <a:xfrm>
            <a:off x="9753600" y="5098890"/>
            <a:ext cx="2438400"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6" name="Picture 5">
            <a:extLst>
              <a:ext uri="{FF2B5EF4-FFF2-40B4-BE49-F238E27FC236}">
                <a16:creationId xmlns:a16="http://schemas.microsoft.com/office/drawing/2014/main" id="{C340B0C9-9F8C-511B-7D8D-4A0D7BF90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306281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6256-C738-60F9-1E5B-7DEF0990D042}"/>
              </a:ext>
            </a:extLst>
          </p:cNvPr>
          <p:cNvSpPr>
            <a:spLocks noGrp="1"/>
          </p:cNvSpPr>
          <p:nvPr>
            <p:ph type="title"/>
          </p:nvPr>
        </p:nvSpPr>
        <p:spPr>
          <a:xfrm>
            <a:off x="4548265" y="555523"/>
            <a:ext cx="3095470" cy="501446"/>
          </a:xfrm>
        </p:spPr>
        <p:txBody>
          <a:bodyPr>
            <a:prstTxWarp prst="textDeflate">
              <a:avLst/>
            </a:prstTxWarp>
          </a:bodyPr>
          <a:lstStyle/>
          <a:p>
            <a:r>
              <a:rPr lang="en-IN" sz="3500" b="1" dirty="0">
                <a:solidFill>
                  <a:schemeClr val="accent3">
                    <a:lumMod val="40000"/>
                    <a:lumOff val="60000"/>
                  </a:schemeClr>
                </a:solidFill>
              </a:rPr>
              <a:t>Doctor</a:t>
            </a:r>
            <a:r>
              <a:rPr lang="en-IN" sz="1800" dirty="0">
                <a:solidFill>
                  <a:srgbClr val="008000"/>
                </a:solidFill>
                <a:latin typeface="Consolas" panose="020B0609020204030204" pitchFamily="49" charset="0"/>
              </a:rPr>
              <a:t> </a:t>
            </a:r>
            <a:r>
              <a:rPr lang="en-IN" sz="3500" b="1" dirty="0">
                <a:solidFill>
                  <a:schemeClr val="accent3">
                    <a:lumMod val="40000"/>
                    <a:lumOff val="60000"/>
                  </a:schemeClr>
                </a:solidFill>
                <a:latin typeface="Consolas" panose="020B0609020204030204" pitchFamily="49" charset="0"/>
              </a:rPr>
              <a:t>T</a:t>
            </a:r>
            <a:r>
              <a:rPr lang="en-IN" sz="3500" b="1" dirty="0">
                <a:solidFill>
                  <a:schemeClr val="accent3">
                    <a:lumMod val="40000"/>
                    <a:lumOff val="60000"/>
                  </a:schemeClr>
                </a:solidFill>
              </a:rPr>
              <a:t>able</a:t>
            </a:r>
          </a:p>
        </p:txBody>
      </p:sp>
      <p:sp>
        <p:nvSpPr>
          <p:cNvPr id="3" name="Content Placeholder 2">
            <a:extLst>
              <a:ext uri="{FF2B5EF4-FFF2-40B4-BE49-F238E27FC236}">
                <a16:creationId xmlns:a16="http://schemas.microsoft.com/office/drawing/2014/main" id="{514459B8-8059-274C-0443-B60E0AEEAB12}"/>
              </a:ext>
            </a:extLst>
          </p:cNvPr>
          <p:cNvSpPr>
            <a:spLocks noGrp="1"/>
          </p:cNvSpPr>
          <p:nvPr>
            <p:ph idx="1"/>
          </p:nvPr>
        </p:nvSpPr>
        <p:spPr>
          <a:xfrm>
            <a:off x="2015614" y="1261957"/>
            <a:ext cx="7541341" cy="4886632"/>
          </a:xfrm>
          <a:solidFill>
            <a:schemeClr val="tx1">
              <a:lumMod val="85000"/>
            </a:schemeClr>
          </a:solidFill>
        </p:spPr>
        <p:txBody>
          <a:bodyPr vert="horz" lIns="91440" tIns="45720" rIns="91440" bIns="45720" rtlCol="0">
            <a:norm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Doctors</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DoctorID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Specialization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100</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Phone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15</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Email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100</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UNIQUE</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Department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100</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RoomID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RoomID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Rooms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RoomID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IN" sz="1800" dirty="0">
              <a:solidFill>
                <a:srgbClr val="0000FF"/>
              </a:solidFill>
              <a:latin typeface="Consolas" panose="020B0609020204030204" pitchFamily="49" charset="0"/>
            </a:endParaRPr>
          </a:p>
        </p:txBody>
      </p:sp>
      <p:sp>
        <p:nvSpPr>
          <p:cNvPr id="5" name="TextBox 4">
            <a:extLst>
              <a:ext uri="{FF2B5EF4-FFF2-40B4-BE49-F238E27FC236}">
                <a16:creationId xmlns:a16="http://schemas.microsoft.com/office/drawing/2014/main" id="{80B50FD1-EE76-05E9-ABAE-33AEDF151F87}"/>
              </a:ext>
            </a:extLst>
          </p:cNvPr>
          <p:cNvSpPr txBox="1"/>
          <p:nvPr/>
        </p:nvSpPr>
        <p:spPr>
          <a:xfrm>
            <a:off x="9556955" y="5933145"/>
            <a:ext cx="2861187"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6" name="Picture 5">
            <a:extLst>
              <a:ext uri="{FF2B5EF4-FFF2-40B4-BE49-F238E27FC236}">
                <a16:creationId xmlns:a16="http://schemas.microsoft.com/office/drawing/2014/main" id="{CC6EEBFE-A9BF-BB27-D498-9E4DC08FC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273574498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27D5-38A8-2E34-0946-6687A48D995D}"/>
              </a:ext>
            </a:extLst>
          </p:cNvPr>
          <p:cNvSpPr>
            <a:spLocks noGrp="1"/>
          </p:cNvSpPr>
          <p:nvPr>
            <p:ph type="title"/>
          </p:nvPr>
        </p:nvSpPr>
        <p:spPr>
          <a:xfrm>
            <a:off x="4247535" y="467032"/>
            <a:ext cx="3116826" cy="589933"/>
          </a:xfrm>
        </p:spPr>
        <p:txBody>
          <a:bodyPr>
            <a:prstTxWarp prst="textDeflate">
              <a:avLst/>
            </a:prstTxWarp>
          </a:bodyPr>
          <a:lstStyle/>
          <a:p>
            <a:r>
              <a:rPr lang="en-US" sz="3500" b="1" dirty="0">
                <a:solidFill>
                  <a:schemeClr val="accent3">
                    <a:lumMod val="40000"/>
                    <a:lumOff val="60000"/>
                  </a:schemeClr>
                </a:solidFill>
              </a:rPr>
              <a:t>Nurses</a:t>
            </a:r>
            <a:r>
              <a:rPr lang="en-US" sz="4400" dirty="0">
                <a:solidFill>
                  <a:srgbClr val="000000"/>
                </a:solidFill>
                <a:latin typeface="Consolas" panose="020B0609020204030204" pitchFamily="49" charset="0"/>
              </a:rPr>
              <a:t> </a:t>
            </a:r>
            <a:r>
              <a:rPr lang="en-US" sz="3500" b="1" dirty="0">
                <a:solidFill>
                  <a:schemeClr val="accent3">
                    <a:lumMod val="40000"/>
                    <a:lumOff val="60000"/>
                  </a:schemeClr>
                </a:solidFill>
              </a:rPr>
              <a:t>Table</a:t>
            </a:r>
            <a:endParaRPr lang="en-IN" sz="3500" b="1"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3A22498B-F051-BF7E-BCA0-527669599E1D}"/>
              </a:ext>
            </a:extLst>
          </p:cNvPr>
          <p:cNvSpPr>
            <a:spLocks noGrp="1"/>
          </p:cNvSpPr>
          <p:nvPr>
            <p:ph idx="1"/>
          </p:nvPr>
        </p:nvSpPr>
        <p:spPr>
          <a:xfrm>
            <a:off x="1946787" y="1288027"/>
            <a:ext cx="7718322" cy="4689988"/>
          </a:xfrm>
          <a:solidFill>
            <a:schemeClr val="tx1">
              <a:lumMod val="85000"/>
            </a:schemeClr>
          </a:solidFill>
        </p:spPr>
        <p:txBody>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Nurses</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NurseID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Phone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15</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Email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100</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UNIQUE</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DutyShift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50</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WardBoyID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WardBoyID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WardBoys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WardBoyID</a:t>
            </a:r>
            <a:r>
              <a:rPr lang="en-US" sz="1800" dirty="0">
                <a:solidFill>
                  <a:srgbClr val="808080"/>
                </a:solidFill>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A1E1ED05-2000-D298-360F-EEC9B5DBABA0}"/>
              </a:ext>
            </a:extLst>
          </p:cNvPr>
          <p:cNvSpPr txBox="1"/>
          <p:nvPr/>
        </p:nvSpPr>
        <p:spPr>
          <a:xfrm>
            <a:off x="9773265" y="5667676"/>
            <a:ext cx="2320413"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6" name="Picture 5">
            <a:extLst>
              <a:ext uri="{FF2B5EF4-FFF2-40B4-BE49-F238E27FC236}">
                <a16:creationId xmlns:a16="http://schemas.microsoft.com/office/drawing/2014/main" id="{C57864A0-836D-0A60-B88F-B2721AE62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320200650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BE11-6F59-5EC0-984B-EFDEB3F7335F}"/>
              </a:ext>
            </a:extLst>
          </p:cNvPr>
          <p:cNvSpPr>
            <a:spLocks noGrp="1"/>
          </p:cNvSpPr>
          <p:nvPr>
            <p:ph type="title"/>
          </p:nvPr>
        </p:nvSpPr>
        <p:spPr>
          <a:xfrm>
            <a:off x="3757614" y="619433"/>
            <a:ext cx="3854245" cy="580103"/>
          </a:xfrm>
        </p:spPr>
        <p:txBody>
          <a:bodyPr vert="horz" lIns="91440" tIns="45720" rIns="91440" bIns="45720" numCol="1" rtlCol="0" anchor="t">
            <a:prstTxWarp prst="textDeflate">
              <a:avLst/>
            </a:prstTxWarp>
            <a:noAutofit/>
          </a:bodyPr>
          <a:lstStyle/>
          <a:p>
            <a:r>
              <a:rPr lang="en-IN" sz="3500" b="1" dirty="0">
                <a:solidFill>
                  <a:schemeClr val="accent3">
                    <a:lumMod val="40000"/>
                    <a:lumOff val="60000"/>
                  </a:schemeClr>
                </a:solidFill>
              </a:rPr>
              <a:t>Admission </a:t>
            </a:r>
            <a:r>
              <a:rPr lang="en-IN" sz="3600" b="1" dirty="0">
                <a:solidFill>
                  <a:schemeClr val="accent3">
                    <a:lumMod val="40000"/>
                    <a:lumOff val="60000"/>
                  </a:schemeClr>
                </a:solidFill>
              </a:rPr>
              <a:t>Table</a:t>
            </a:r>
            <a:endParaRPr lang="en-IN" sz="3500" b="1"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1B6E486B-D60D-06CD-35D7-6CC16551CAF4}"/>
              </a:ext>
            </a:extLst>
          </p:cNvPr>
          <p:cNvSpPr>
            <a:spLocks noGrp="1"/>
          </p:cNvSpPr>
          <p:nvPr>
            <p:ph idx="1"/>
          </p:nvPr>
        </p:nvSpPr>
        <p:spPr>
          <a:xfrm>
            <a:off x="1877961" y="1474839"/>
            <a:ext cx="7865807" cy="4763728"/>
          </a:xfrm>
          <a:solidFill>
            <a:schemeClr val="tx1">
              <a:lumMod val="85000"/>
            </a:schemeClr>
          </a:solidFill>
        </p:spPr>
        <p:txBody>
          <a:bodyPr>
            <a:normAutofit/>
          </a:bodyPr>
          <a:lstStyle/>
          <a:p>
            <a:r>
              <a:rPr lang="en-IN" sz="1800" dirty="0">
                <a:solidFill>
                  <a:srgbClr val="0000FF"/>
                </a:solidFill>
                <a:latin typeface="Consolas" panose="020B0609020204030204" pitchFamily="49" charset="0"/>
              </a:rPr>
              <a:t>CREATE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TABLE</a:t>
            </a:r>
            <a:r>
              <a:rPr lang="en-IN" sz="1800" dirty="0">
                <a:solidFill>
                  <a:srgbClr val="000000"/>
                </a:solidFill>
                <a:latin typeface="Consolas" panose="020B0609020204030204" pitchFamily="49" charset="0"/>
              </a:rPr>
              <a:t> Admissions</a:t>
            </a:r>
            <a:r>
              <a:rPr lang="en-IN" sz="1800" dirty="0">
                <a:solidFill>
                  <a:srgbClr val="0000FF"/>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AdmissionID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INT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PRIMARY</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KEY</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PatientID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DoctorID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AdmissionDate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DATE</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Reason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255</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RoomID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PatientID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Patients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PatientID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DoctorID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Doctors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DoctorID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RoomID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Rooms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RoomID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endParaRPr lang="en-IN" sz="18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2E4199D0-C708-DB39-5448-DF90C48B3858}"/>
              </a:ext>
            </a:extLst>
          </p:cNvPr>
          <p:cNvSpPr txBox="1"/>
          <p:nvPr/>
        </p:nvSpPr>
        <p:spPr>
          <a:xfrm>
            <a:off x="9842091" y="6023123"/>
            <a:ext cx="2438399"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6" name="Picture 5">
            <a:extLst>
              <a:ext uri="{FF2B5EF4-FFF2-40B4-BE49-F238E27FC236}">
                <a16:creationId xmlns:a16="http://schemas.microsoft.com/office/drawing/2014/main" id="{AB2EE57F-F991-C83A-60FF-EC64788D0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251349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4195-5362-67D3-84AD-96B0589E7FE5}"/>
              </a:ext>
            </a:extLst>
          </p:cNvPr>
          <p:cNvSpPr>
            <a:spLocks noGrp="1"/>
          </p:cNvSpPr>
          <p:nvPr>
            <p:ph type="title"/>
          </p:nvPr>
        </p:nvSpPr>
        <p:spPr>
          <a:xfrm>
            <a:off x="3647767" y="501879"/>
            <a:ext cx="4247535" cy="835309"/>
          </a:xfrm>
        </p:spPr>
        <p:txBody>
          <a:bodyPr>
            <a:prstTxWarp prst="textDeflate">
              <a:avLst/>
            </a:prstTxWarp>
          </a:bodyPr>
          <a:lstStyle/>
          <a:p>
            <a:r>
              <a:rPr lang="en-IN" sz="1800" b="1" dirty="0">
                <a:solidFill>
                  <a:schemeClr val="accent3">
                    <a:lumMod val="40000"/>
                    <a:lumOff val="60000"/>
                  </a:schemeClr>
                </a:solidFill>
              </a:rPr>
              <a:t>Discharge Summaries</a:t>
            </a:r>
            <a:r>
              <a:rPr lang="en-IN" sz="1800" dirty="0">
                <a:solidFill>
                  <a:srgbClr val="000000"/>
                </a:solidFill>
                <a:latin typeface="Consolas" panose="020B0609020204030204" pitchFamily="49" charset="0"/>
              </a:rPr>
              <a:t> </a:t>
            </a:r>
            <a:r>
              <a:rPr lang="en-IN" sz="1800" b="1" dirty="0">
                <a:solidFill>
                  <a:schemeClr val="accent3">
                    <a:lumMod val="40000"/>
                    <a:lumOff val="60000"/>
                  </a:schemeClr>
                </a:solidFill>
              </a:rPr>
              <a:t>Table</a:t>
            </a:r>
          </a:p>
        </p:txBody>
      </p:sp>
      <p:sp>
        <p:nvSpPr>
          <p:cNvPr id="3" name="Content Placeholder 2">
            <a:extLst>
              <a:ext uri="{FF2B5EF4-FFF2-40B4-BE49-F238E27FC236}">
                <a16:creationId xmlns:a16="http://schemas.microsoft.com/office/drawing/2014/main" id="{73CAF385-96C3-27B0-692C-617BC9DFBCB0}"/>
              </a:ext>
            </a:extLst>
          </p:cNvPr>
          <p:cNvSpPr>
            <a:spLocks noGrp="1"/>
          </p:cNvSpPr>
          <p:nvPr>
            <p:ph idx="1"/>
          </p:nvPr>
        </p:nvSpPr>
        <p:spPr>
          <a:xfrm>
            <a:off x="1869822" y="1512143"/>
            <a:ext cx="7854281" cy="4534696"/>
          </a:xfrm>
          <a:solidFill>
            <a:schemeClr val="tx1">
              <a:lumMod val="85000"/>
            </a:schemeClr>
          </a:solidFill>
        </p:spPr>
        <p:txBody>
          <a:bodyPr/>
          <a:lstStyle/>
          <a:p>
            <a:r>
              <a:rPr lang="en-IN" sz="1800" dirty="0">
                <a:solidFill>
                  <a:srgbClr val="0000FF"/>
                </a:solidFill>
                <a:latin typeface="Consolas" panose="020B0609020204030204" pitchFamily="49" charset="0"/>
              </a:rPr>
              <a:t>CREATE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TABLE</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DischargeSummaries</a:t>
            </a:r>
            <a:r>
              <a:rPr lang="en-IN" sz="1800" dirty="0">
                <a:solidFill>
                  <a:srgbClr val="0000FF"/>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DischargeID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INT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PRIMARY</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KEY</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PatientID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DischargeDate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DATE</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Summary </a:t>
            </a:r>
            <a:r>
              <a:rPr lang="en-IN" sz="1800" dirty="0">
                <a:solidFill>
                  <a:srgbClr val="0000FF"/>
                </a:solidFill>
                <a:latin typeface="Consolas" panose="020B0609020204030204" pitchFamily="49" charset="0"/>
              </a:rPr>
              <a:t>TEXT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DoctorID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PatientID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Patients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PatientID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DoctorID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Doctors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DoctorID</a:t>
            </a:r>
            <a:r>
              <a:rPr lang="en-US" sz="1800" dirty="0">
                <a:solidFill>
                  <a:srgbClr val="808080"/>
                </a:solidFill>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FC0C42A6-B81C-81B2-EC1C-82E99DA6ED64}"/>
              </a:ext>
            </a:extLst>
          </p:cNvPr>
          <p:cNvSpPr txBox="1"/>
          <p:nvPr/>
        </p:nvSpPr>
        <p:spPr>
          <a:xfrm>
            <a:off x="9802761" y="5831395"/>
            <a:ext cx="2684206"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6" name="Picture 5">
            <a:extLst>
              <a:ext uri="{FF2B5EF4-FFF2-40B4-BE49-F238E27FC236}">
                <a16:creationId xmlns:a16="http://schemas.microsoft.com/office/drawing/2014/main" id="{A47C2F67-FA5B-26DD-23BA-31E83A197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138538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9E1C8-7F80-4F0D-D16E-752F24AAF045}"/>
              </a:ext>
            </a:extLst>
          </p:cNvPr>
          <p:cNvSpPr>
            <a:spLocks noGrp="1"/>
          </p:cNvSpPr>
          <p:nvPr>
            <p:ph type="title"/>
          </p:nvPr>
        </p:nvSpPr>
        <p:spPr>
          <a:xfrm>
            <a:off x="3940278" y="614735"/>
            <a:ext cx="3731342" cy="653626"/>
          </a:xfrm>
        </p:spPr>
        <p:txBody>
          <a:bodyPr>
            <a:prstTxWarp prst="textDeflate">
              <a:avLst/>
            </a:prstTxWarp>
          </a:bodyPr>
          <a:lstStyle/>
          <a:p>
            <a:pPr algn="ctr"/>
            <a:r>
              <a:rPr lang="en-US" sz="1800" b="1" dirty="0">
                <a:solidFill>
                  <a:schemeClr val="accent3">
                    <a:lumMod val="40000"/>
                    <a:lumOff val="60000"/>
                  </a:schemeClr>
                </a:solidFill>
              </a:rPr>
              <a:t>Treatments</a:t>
            </a:r>
            <a:r>
              <a:rPr lang="en-US" sz="1800" dirty="0">
                <a:solidFill>
                  <a:srgbClr val="000000"/>
                </a:solidFill>
                <a:latin typeface="Consolas" panose="020B0609020204030204" pitchFamily="49" charset="0"/>
              </a:rPr>
              <a:t> </a:t>
            </a:r>
            <a:r>
              <a:rPr lang="en-US" sz="1800" b="1" dirty="0">
                <a:solidFill>
                  <a:schemeClr val="accent3">
                    <a:lumMod val="40000"/>
                    <a:lumOff val="60000"/>
                  </a:schemeClr>
                </a:solidFill>
              </a:rPr>
              <a:t>Table</a:t>
            </a:r>
            <a:endParaRPr lang="en-IN" sz="1800" b="1"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FBA82B16-3B64-EACA-7DBD-433CC381166D}"/>
              </a:ext>
            </a:extLst>
          </p:cNvPr>
          <p:cNvSpPr>
            <a:spLocks noGrp="1"/>
          </p:cNvSpPr>
          <p:nvPr>
            <p:ph idx="1"/>
          </p:nvPr>
        </p:nvSpPr>
        <p:spPr>
          <a:xfrm>
            <a:off x="1900086" y="1443751"/>
            <a:ext cx="7747818" cy="4279056"/>
          </a:xfrm>
          <a:solidFill>
            <a:schemeClr val="tx1">
              <a:lumMod val="85000"/>
            </a:schemeClr>
          </a:solidFill>
        </p:spPr>
        <p:txBody>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Treatments</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TreatmentID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PatientID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DoctorID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TreatmentDate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DATE</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FF"/>
                </a:solidFill>
                <a:latin typeface="Consolas" panose="020B0609020204030204" pitchFamily="49" charset="0"/>
              </a:rPr>
              <a:t>Description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TEXT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PatientID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Patients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PatientID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DoctorID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Doctors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DoctorID</a:t>
            </a:r>
            <a:r>
              <a:rPr lang="en-US" sz="1800" dirty="0">
                <a:solidFill>
                  <a:srgbClr val="808080"/>
                </a:solidFill>
                <a:latin typeface="Consolas" panose="020B0609020204030204" pitchFamily="49" charset="0"/>
              </a:rPr>
              <a:t>))</a:t>
            </a:r>
            <a:endParaRPr lang="en-IN" dirty="0"/>
          </a:p>
        </p:txBody>
      </p:sp>
      <p:sp>
        <p:nvSpPr>
          <p:cNvPr id="9" name="TextBox 8">
            <a:extLst>
              <a:ext uri="{FF2B5EF4-FFF2-40B4-BE49-F238E27FC236}">
                <a16:creationId xmlns:a16="http://schemas.microsoft.com/office/drawing/2014/main" id="{C343D0BF-9E2C-B84D-DDC6-9153BF669225}"/>
              </a:ext>
            </a:extLst>
          </p:cNvPr>
          <p:cNvSpPr txBox="1"/>
          <p:nvPr/>
        </p:nvSpPr>
        <p:spPr>
          <a:xfrm>
            <a:off x="9736394" y="5428272"/>
            <a:ext cx="1946788"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10" name="Picture 9">
            <a:extLst>
              <a:ext uri="{FF2B5EF4-FFF2-40B4-BE49-F238E27FC236}">
                <a16:creationId xmlns:a16="http://schemas.microsoft.com/office/drawing/2014/main" id="{FDFF84A5-7A69-6949-A583-2504F29AE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374728337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D57A-C9EA-C348-6547-0C29163D3CB7}"/>
              </a:ext>
            </a:extLst>
          </p:cNvPr>
          <p:cNvSpPr>
            <a:spLocks noGrp="1"/>
          </p:cNvSpPr>
          <p:nvPr>
            <p:ph type="title"/>
          </p:nvPr>
        </p:nvSpPr>
        <p:spPr>
          <a:xfrm>
            <a:off x="4291782" y="668593"/>
            <a:ext cx="2802194" cy="599768"/>
          </a:xfrm>
        </p:spPr>
        <p:txBody>
          <a:bodyPr>
            <a:prstTxWarp prst="textDeflate">
              <a:avLst/>
            </a:prstTxWarp>
          </a:bodyPr>
          <a:lstStyle/>
          <a:p>
            <a:pPr algn="ctr"/>
            <a:r>
              <a:rPr lang="en-IN" sz="1800" b="1" dirty="0">
                <a:solidFill>
                  <a:schemeClr val="accent3">
                    <a:lumMod val="40000"/>
                    <a:lumOff val="60000"/>
                  </a:schemeClr>
                </a:solidFill>
              </a:rPr>
              <a:t>Rooms</a:t>
            </a:r>
            <a:r>
              <a:rPr lang="en-IN" dirty="0"/>
              <a:t> </a:t>
            </a:r>
            <a:r>
              <a:rPr lang="en-IN" sz="1800" b="1" dirty="0">
                <a:solidFill>
                  <a:schemeClr val="accent3">
                    <a:lumMod val="40000"/>
                    <a:lumOff val="60000"/>
                  </a:schemeClr>
                </a:solidFill>
              </a:rPr>
              <a:t>Table</a:t>
            </a:r>
          </a:p>
        </p:txBody>
      </p:sp>
      <p:sp>
        <p:nvSpPr>
          <p:cNvPr id="3" name="Content Placeholder 2">
            <a:extLst>
              <a:ext uri="{FF2B5EF4-FFF2-40B4-BE49-F238E27FC236}">
                <a16:creationId xmlns:a16="http://schemas.microsoft.com/office/drawing/2014/main" id="{D3D6B0BF-6288-6695-BCB2-71D75578C0DF}"/>
              </a:ext>
            </a:extLst>
          </p:cNvPr>
          <p:cNvSpPr>
            <a:spLocks noGrp="1"/>
          </p:cNvSpPr>
          <p:nvPr>
            <p:ph idx="1"/>
          </p:nvPr>
        </p:nvSpPr>
        <p:spPr>
          <a:xfrm>
            <a:off x="1956621" y="1508240"/>
            <a:ext cx="7108721" cy="4410780"/>
          </a:xfrm>
          <a:solidFill>
            <a:schemeClr val="tx1">
              <a:lumMod val="85000"/>
            </a:schemeClr>
          </a:solidFill>
        </p:spPr>
        <p:txBody>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Rooms</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RoomID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RoomNumber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10</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FF"/>
                </a:solidFill>
                <a:latin typeface="Consolas" panose="020B0609020204030204" pitchFamily="49" charset="0"/>
              </a:rPr>
              <a:t>Type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50</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Capacity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FF"/>
                </a:solidFill>
                <a:latin typeface="Consolas" panose="020B0609020204030204" pitchFamily="49" charset="0"/>
              </a:rPr>
              <a:t>Status</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50</a:t>
            </a:r>
            <a:r>
              <a:rPr lang="en-IN" sz="1800" dirty="0">
                <a:solidFill>
                  <a:srgbClr val="808080"/>
                </a:solidFill>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55A77CD8-E8DB-327F-114A-18E08E9C8FA9}"/>
              </a:ext>
            </a:extLst>
          </p:cNvPr>
          <p:cNvSpPr txBox="1"/>
          <p:nvPr/>
        </p:nvSpPr>
        <p:spPr>
          <a:xfrm>
            <a:off x="9153832" y="5606533"/>
            <a:ext cx="3038168"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6" name="Picture 5">
            <a:extLst>
              <a:ext uri="{FF2B5EF4-FFF2-40B4-BE49-F238E27FC236}">
                <a16:creationId xmlns:a16="http://schemas.microsoft.com/office/drawing/2014/main" id="{2B554448-FC45-A4B4-C8FE-0C5B53566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4139915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E299-649C-A1F7-893E-27C07AD92338}"/>
              </a:ext>
            </a:extLst>
          </p:cNvPr>
          <p:cNvSpPr>
            <a:spLocks noGrp="1"/>
          </p:cNvSpPr>
          <p:nvPr>
            <p:ph type="title"/>
          </p:nvPr>
        </p:nvSpPr>
        <p:spPr>
          <a:xfrm>
            <a:off x="3628102" y="663894"/>
            <a:ext cx="3775587" cy="687824"/>
          </a:xfrm>
        </p:spPr>
        <p:txBody>
          <a:bodyPr>
            <a:prstTxWarp prst="textDeflate">
              <a:avLst/>
            </a:prstTxWarp>
          </a:bodyPr>
          <a:lstStyle/>
          <a:p>
            <a:pPr algn="ctr"/>
            <a:r>
              <a:rPr lang="en-IN" sz="1800" b="1" dirty="0">
                <a:solidFill>
                  <a:schemeClr val="accent3">
                    <a:lumMod val="40000"/>
                    <a:lumOff val="60000"/>
                  </a:schemeClr>
                </a:solidFill>
              </a:rPr>
              <a:t>Ward Boys</a:t>
            </a:r>
            <a:r>
              <a:rPr lang="en-IN" dirty="0"/>
              <a:t> </a:t>
            </a:r>
            <a:r>
              <a:rPr lang="en-IN" sz="1800" b="1" dirty="0">
                <a:solidFill>
                  <a:schemeClr val="accent3">
                    <a:lumMod val="40000"/>
                    <a:lumOff val="60000"/>
                  </a:schemeClr>
                </a:solidFill>
              </a:rPr>
              <a:t>Table</a:t>
            </a:r>
            <a:endParaRPr lang="en-IN" dirty="0"/>
          </a:p>
        </p:txBody>
      </p:sp>
      <p:sp>
        <p:nvSpPr>
          <p:cNvPr id="3" name="Content Placeholder 2">
            <a:extLst>
              <a:ext uri="{FF2B5EF4-FFF2-40B4-BE49-F238E27FC236}">
                <a16:creationId xmlns:a16="http://schemas.microsoft.com/office/drawing/2014/main" id="{6EDECC08-A641-BDD0-0045-8D8FF5F0381B}"/>
              </a:ext>
            </a:extLst>
          </p:cNvPr>
          <p:cNvSpPr>
            <a:spLocks noGrp="1"/>
          </p:cNvSpPr>
          <p:nvPr>
            <p:ph idx="1"/>
          </p:nvPr>
        </p:nvSpPr>
        <p:spPr>
          <a:xfrm>
            <a:off x="1966452" y="1472816"/>
            <a:ext cx="7059562" cy="4141404"/>
          </a:xfrm>
          <a:solidFill>
            <a:schemeClr val="tx1">
              <a:lumMod val="85000"/>
            </a:schemeClr>
          </a:solidFill>
        </p:spPr>
        <p:txBody>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WardBoys</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WardBoyID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Phone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15</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Email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100</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UNIQUE</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DutyShift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50</a:t>
            </a:r>
            <a:r>
              <a:rPr lang="en-IN" sz="1800" dirty="0">
                <a:solidFill>
                  <a:srgbClr val="808080"/>
                </a:solidFill>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61C4FEE8-0955-9726-9930-442ED24DE732}"/>
              </a:ext>
            </a:extLst>
          </p:cNvPr>
          <p:cNvSpPr txBox="1"/>
          <p:nvPr/>
        </p:nvSpPr>
        <p:spPr>
          <a:xfrm>
            <a:off x="9114503" y="5429554"/>
            <a:ext cx="3549445" cy="215444"/>
          </a:xfrm>
          <a:prstGeom prst="rect">
            <a:avLst/>
          </a:prstGeom>
          <a:noFill/>
        </p:spPr>
        <p:txBody>
          <a:bodyPr wrap="square">
            <a:spAutoFit/>
          </a:bodyPr>
          <a:lstStyle/>
          <a:p>
            <a:r>
              <a:rPr lang="en-IN" sz="800" dirty="0">
                <a:solidFill>
                  <a:schemeClr val="accent6">
                    <a:lumMod val="40000"/>
                    <a:lumOff val="60000"/>
                  </a:schemeClr>
                </a:solidFill>
              </a:rPr>
              <a:t>by Pramod Rawat</a:t>
            </a:r>
          </a:p>
        </p:txBody>
      </p:sp>
      <p:pic>
        <p:nvPicPr>
          <p:cNvPr id="6" name="Picture 5">
            <a:extLst>
              <a:ext uri="{FF2B5EF4-FFF2-40B4-BE49-F238E27FC236}">
                <a16:creationId xmlns:a16="http://schemas.microsoft.com/office/drawing/2014/main" id="{F999010B-BE6E-2E86-BEB5-5C06768DB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3" y="618798"/>
            <a:ext cx="658763" cy="501446"/>
          </a:xfrm>
          <a:prstGeom prst="rect">
            <a:avLst/>
          </a:prstGeom>
        </p:spPr>
      </p:pic>
    </p:spTree>
    <p:extLst>
      <p:ext uri="{BB962C8B-B14F-4D97-AF65-F5344CB8AC3E}">
        <p14:creationId xmlns:p14="http://schemas.microsoft.com/office/powerpoint/2010/main" val="4292018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221</TotalTime>
  <Words>1134</Words>
  <Application>Microsoft Office PowerPoint</Application>
  <PresentationFormat>Widescreen</PresentationFormat>
  <Paragraphs>187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Century Gothic</vt:lpstr>
      <vt:lpstr>Consolas</vt:lpstr>
      <vt:lpstr>Wingdings 3</vt:lpstr>
      <vt:lpstr>Ion</vt:lpstr>
      <vt:lpstr>Hospital Management System Database</vt:lpstr>
      <vt:lpstr>Patient Table</vt:lpstr>
      <vt:lpstr>Doctor Table</vt:lpstr>
      <vt:lpstr>Nurses Table</vt:lpstr>
      <vt:lpstr>Admission Table</vt:lpstr>
      <vt:lpstr>Discharge Summaries Table</vt:lpstr>
      <vt:lpstr>Treatments Table</vt:lpstr>
      <vt:lpstr>Rooms Table</vt:lpstr>
      <vt:lpstr>Ward Boys Table</vt:lpstr>
      <vt:lpstr>Medical Store Table</vt:lpstr>
      <vt:lpstr>ER Diagram</vt:lpstr>
      <vt:lpstr>HMS Based Queries</vt:lpstr>
      <vt:lpstr>HMS Based Queries</vt:lpstr>
      <vt:lpstr>HMS Based Queries</vt:lpstr>
      <vt:lpstr>HMS Based Queries</vt:lpstr>
      <vt:lpstr>HMS Based Queries</vt:lpstr>
      <vt:lpstr>HMS Based Queries</vt:lpstr>
      <vt:lpstr>HMS Based Queries</vt:lpstr>
      <vt:lpstr>HMS Based Queries</vt:lpstr>
      <vt:lpstr>HMS Based Queries</vt:lpstr>
      <vt:lpstr>HMS Based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rawat</dc:creator>
  <cp:lastModifiedBy>Pramod rawat</cp:lastModifiedBy>
  <cp:revision>2</cp:revision>
  <dcterms:created xsi:type="dcterms:W3CDTF">2025-01-09T08:26:53Z</dcterms:created>
  <dcterms:modified xsi:type="dcterms:W3CDTF">2025-01-10T03:08:29Z</dcterms:modified>
</cp:coreProperties>
</file>