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3"/>
  </p:notesMasterIdLst>
  <p:sldIdLst>
    <p:sldId id="257" r:id="rId2"/>
    <p:sldId id="425" r:id="rId3"/>
    <p:sldId id="272" r:id="rId4"/>
    <p:sldId id="280" r:id="rId5"/>
    <p:sldId id="258" r:id="rId6"/>
    <p:sldId id="419" r:id="rId7"/>
    <p:sldId id="420" r:id="rId8"/>
    <p:sldId id="421" r:id="rId9"/>
    <p:sldId id="422" r:id="rId10"/>
    <p:sldId id="423" r:id="rId11"/>
    <p:sldId id="4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12/4/2024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0" name="Rectangle 3209">
            <a:extLst>
              <a:ext uri="{FF2B5EF4-FFF2-40B4-BE49-F238E27FC236}">
                <a16:creationId xmlns:a16="http://schemas.microsoft.com/office/drawing/2014/main" id="{5B87A0C9-A217-4BF6-9142-AE0655711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2" name="Rectangle 3211">
            <a:extLst>
              <a:ext uri="{FF2B5EF4-FFF2-40B4-BE49-F238E27FC236}">
                <a16:creationId xmlns:a16="http://schemas.microsoft.com/office/drawing/2014/main" id="{D0B4DB25-E5FF-4E57-AD7E-3445A20C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64" y="1561052"/>
            <a:ext cx="5049402" cy="2493876"/>
          </a:xfrm>
        </p:spPr>
        <p:txBody>
          <a:bodyPr anchor="b">
            <a:normAutofit/>
          </a:bodyPr>
          <a:lstStyle/>
          <a:p>
            <a:r>
              <a:rPr lang="en-US" sz="4800"/>
              <a:t>Programming and Problem Solving in </a:t>
            </a:r>
            <a:r>
              <a:rPr lang="en-US" sz="4800" b="1"/>
              <a:t>C</a:t>
            </a:r>
            <a:endParaRPr lang="en-IN" sz="4800" b="1" dirty="0"/>
          </a:p>
        </p:txBody>
      </p:sp>
      <p:grpSp>
        <p:nvGrpSpPr>
          <p:cNvPr id="3214" name="decorative circles">
            <a:extLst>
              <a:ext uri="{FF2B5EF4-FFF2-40B4-BE49-F238E27FC236}">
                <a16:creationId xmlns:a16="http://schemas.microsoft.com/office/drawing/2014/main" id="{7C3A2A36-5A95-4B17-8AB2-F408D3FF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3215" name="Oval 3214">
              <a:extLst>
                <a:ext uri="{FF2B5EF4-FFF2-40B4-BE49-F238E27FC236}">
                  <a16:creationId xmlns:a16="http://schemas.microsoft.com/office/drawing/2014/main" id="{BD4EDADB-BF48-416B-BF28-54FDEC73C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6" name="Oval 3215">
              <a:extLst>
                <a:ext uri="{FF2B5EF4-FFF2-40B4-BE49-F238E27FC236}">
                  <a16:creationId xmlns:a16="http://schemas.microsoft.com/office/drawing/2014/main" id="{859C43BB-22FD-443F-9005-D49E36E2D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7" name="Oval 3216">
              <a:extLst>
                <a:ext uri="{FF2B5EF4-FFF2-40B4-BE49-F238E27FC236}">
                  <a16:creationId xmlns:a16="http://schemas.microsoft.com/office/drawing/2014/main" id="{106A992A-AE04-446D-A5C0-FBAC87842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8" name="Oval 3217">
              <a:extLst>
                <a:ext uri="{FF2B5EF4-FFF2-40B4-BE49-F238E27FC236}">
                  <a16:creationId xmlns:a16="http://schemas.microsoft.com/office/drawing/2014/main" id="{61EC5C1C-D57A-4381-BC98-65949118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20" name="Oval 3">
            <a:extLst>
              <a:ext uri="{FF2B5EF4-FFF2-40B4-BE49-F238E27FC236}">
                <a16:creationId xmlns:a16="http://schemas.microsoft.com/office/drawing/2014/main" id="{13EB5962-23A4-45D9-A60C-2871274E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310" y="284085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2" name="Graphic 3221">
            <a:extLst>
              <a:ext uri="{FF2B5EF4-FFF2-40B4-BE49-F238E27FC236}">
                <a16:creationId xmlns:a16="http://schemas.microsoft.com/office/drawing/2014/main" id="{CD8F8943-AC41-4DDB-89A9-D4C4D19AF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925" y="286187"/>
            <a:ext cx="1571299" cy="1571299"/>
          </a:xfrm>
          <a:prstGeom prst="rect">
            <a:avLst/>
          </a:prstGeom>
        </p:spPr>
      </p:pic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2430" b="-2"/>
          <a:stretch/>
        </p:blipFill>
        <p:spPr bwMode="auto">
          <a:xfrm>
            <a:off x="6600835" y="1889777"/>
            <a:ext cx="3643375" cy="3643375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square with a white background&#10;&#10;Description automatically generated">
            <a:extLst>
              <a:ext uri="{FF2B5EF4-FFF2-40B4-BE49-F238E27FC236}">
                <a16:creationId xmlns:a16="http://schemas.microsoft.com/office/drawing/2014/main" id="{1E1394E2-E731-44B3-F599-1E7AE353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9" r="5841" b="1"/>
          <a:stretch/>
        </p:blipFill>
        <p:spPr>
          <a:xfrm>
            <a:off x="9676394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3076" name="Picture 4" descr="Honoring the life of Dennis Ritchie, UNIX co-creator and father of C |  Digital News Asia">
            <a:extLst>
              <a:ext uri="{FF2B5EF4-FFF2-40B4-BE49-F238E27FC236}">
                <a16:creationId xmlns:a16="http://schemas.microsoft.com/office/drawing/2014/main" id="{1D371D33-37F6-10E1-09DF-0975D03A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 r="3" b="26040"/>
          <a:stretch/>
        </p:blipFill>
        <p:spPr bwMode="auto">
          <a:xfrm>
            <a:off x="9941494" y="4420665"/>
            <a:ext cx="1990577" cy="19905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445F-CBB1-E915-2A29-54AC525BB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1102"/>
            <a:ext cx="1892887" cy="5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B4E5-FB4E-FC4C-EB67-4372B5E0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418011"/>
            <a:ext cx="10970623" cy="5930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Course Learning objectives: </a:t>
            </a:r>
          </a:p>
          <a:p>
            <a:pPr marL="0" indent="0">
              <a:buNone/>
            </a:pPr>
            <a:r>
              <a:rPr lang="en-US" sz="2400" b="1" dirty="0"/>
              <a:t>1. Implement the constructs of C Language:</a:t>
            </a:r>
          </a:p>
          <a:p>
            <a:pPr marL="0" indent="0">
              <a:buNone/>
            </a:pPr>
            <a:r>
              <a:rPr lang="en-US" sz="2400" dirty="0"/>
              <a:t>This objective focuses on understanding the basic syntax and constructs of C language such as variables, data types, operators, control statements (like if, else, for, while), and expressions.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2. Construct C Programs using basic programming constructs:</a:t>
            </a:r>
          </a:p>
          <a:p>
            <a:pPr marL="0" indent="0">
              <a:buNone/>
            </a:pPr>
            <a:r>
              <a:rPr lang="en-US" sz="2400" dirty="0"/>
              <a:t>This involves using loops, conditional statements, and basic input/output to solve problems.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3. Develop C programs using arrays and strings:</a:t>
            </a:r>
          </a:p>
          <a:p>
            <a:pPr marL="0" indent="0">
              <a:buNone/>
            </a:pPr>
            <a:r>
              <a:rPr lang="en-US" sz="2400" dirty="0"/>
              <a:t>Arrays and strings allow storing and manipulating collections of data.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4. Organize modular applications in C using functions: </a:t>
            </a:r>
          </a:p>
          <a:p>
            <a:pPr marL="0" indent="0">
              <a:buNone/>
            </a:pPr>
            <a:r>
              <a:rPr lang="en-US" sz="2400" dirty="0"/>
              <a:t>Functions improve modularity and code reusability.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5. Integrate pointers and structures in C applications and Execute input/output and file handling in C:</a:t>
            </a:r>
          </a:p>
          <a:p>
            <a:pPr marL="0" indent="0">
              <a:buNone/>
            </a:pPr>
            <a:r>
              <a:rPr lang="en-US" sz="2400" dirty="0"/>
              <a:t>Pointers allow direct memory access, while structures help group related data. File handling enables storing and retrieving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21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1F6B-2D82-C33B-C288-064FC8CF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6ABE-3C2B-D301-7CF5-E678BAF6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4" y="391885"/>
            <a:ext cx="10970623" cy="593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Course outcome (Course Skill Set):</a:t>
            </a:r>
          </a:p>
          <a:p>
            <a:pPr marL="0" indent="0">
              <a:buNone/>
            </a:pPr>
            <a:r>
              <a:rPr lang="en-US" sz="2400" dirty="0"/>
              <a:t>At the end of the course the student should be able to :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7AB8D-FB7A-2E4A-C527-29215C91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72235"/>
              </p:ext>
            </p:extLst>
          </p:nvPr>
        </p:nvGraphicFramePr>
        <p:xfrm>
          <a:off x="1036319" y="1532709"/>
          <a:ext cx="9971317" cy="446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687">
                  <a:extLst>
                    <a:ext uri="{9D8B030D-6E8A-4147-A177-3AD203B41FA5}">
                      <a16:colId xmlns:a16="http://schemas.microsoft.com/office/drawing/2014/main" val="2855909682"/>
                    </a:ext>
                  </a:extLst>
                </a:gridCol>
                <a:gridCol w="7053799">
                  <a:extLst>
                    <a:ext uri="{9D8B030D-6E8A-4147-A177-3AD203B41FA5}">
                      <a16:colId xmlns:a16="http://schemas.microsoft.com/office/drawing/2014/main" val="3950942496"/>
                    </a:ext>
                  </a:extLst>
                </a:gridCol>
                <a:gridCol w="1824831">
                  <a:extLst>
                    <a:ext uri="{9D8B030D-6E8A-4147-A177-3AD203B41FA5}">
                      <a16:colId xmlns:a16="http://schemas.microsoft.com/office/drawing/2014/main" val="2153824267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Sl. No.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Description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Bloom's Level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080932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CO1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Demonstrate knowledge on C Programming constructs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744861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simple applications in C using basic constructs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1929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Design and implement applications using arrays and strings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541148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and implement modular applications in C using functions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37113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CO5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applications in C using structures and pointers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L4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6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7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854-EDDF-1D72-2A23-29F0256D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734" y="1055915"/>
            <a:ext cx="9455331" cy="4474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b="1" dirty="0">
                <a:solidFill>
                  <a:srgbClr val="C00000"/>
                </a:solidFill>
              </a:rPr>
              <a:t>Classroom Etiquette and Guidelines:</a:t>
            </a:r>
            <a:endParaRPr lang="en-US" sz="34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Let me know if the </a:t>
            </a:r>
            <a:r>
              <a:rPr lang="en-US" sz="3200" b="1" dirty="0"/>
              <a:t>pace of the class </a:t>
            </a:r>
            <a:r>
              <a:rPr lang="en-US" sz="3200" dirty="0"/>
              <a:t>is too fast.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Feel free to </a:t>
            </a:r>
            <a:r>
              <a:rPr lang="en-US" sz="3200" b="1" dirty="0"/>
              <a:t>ask questions </a:t>
            </a:r>
            <a:r>
              <a:rPr lang="en-US" sz="3200" dirty="0"/>
              <a:t>if you have any doubts.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Try to Answer </a:t>
            </a:r>
            <a:r>
              <a:rPr lang="en-US" sz="3200" dirty="0"/>
              <a:t>the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Always </a:t>
            </a:r>
            <a:r>
              <a:rPr lang="en-US" sz="3200" b="1" dirty="0"/>
              <a:t>arrive on time</a:t>
            </a:r>
            <a:r>
              <a:rPr lang="en-US" sz="3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Do not talk </a:t>
            </a:r>
            <a:r>
              <a:rPr lang="en-US" sz="3200" dirty="0"/>
              <a:t>while the class is in session.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Avoid </a:t>
            </a:r>
            <a:r>
              <a:rPr lang="en-US" sz="3200" b="1" dirty="0"/>
              <a:t>eating</a:t>
            </a:r>
            <a:r>
              <a:rPr lang="en-US" sz="3200" dirty="0"/>
              <a:t> during the class. </a:t>
            </a:r>
          </a:p>
          <a:p>
            <a:pPr marL="457200" indent="-457200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023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Collection of </a:t>
            </a:r>
            <a:r>
              <a:rPr lang="en-IN" sz="3200" b="1" dirty="0">
                <a:solidFill>
                  <a:srgbClr val="C00000"/>
                </a:solidFill>
              </a:rPr>
              <a:t>Tokens</a:t>
            </a:r>
            <a:r>
              <a:rPr lang="en-IN" sz="3200" dirty="0"/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4AB3-E7DC-A7CE-9D14-5BDEF322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A9B-B287-0C94-62E0-A71FF14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9" y="1602006"/>
            <a:ext cx="10732404" cy="3495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Module-2: ARRAYS AND STRINGS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dirty="0"/>
              <a:t>Introduction to Arrays: </a:t>
            </a:r>
            <a:r>
              <a:rPr lang="en-US" sz="3600" dirty="0"/>
              <a:t>Declaration, Initialization One dimensional array Two dimensional arrays.</a:t>
            </a:r>
          </a:p>
          <a:p>
            <a:pPr marL="0" indent="0">
              <a:buNone/>
            </a:pPr>
            <a:r>
              <a:rPr lang="en-US" sz="3600" b="1" dirty="0"/>
              <a:t>String operations: </a:t>
            </a:r>
            <a:r>
              <a:rPr lang="en-US" sz="3600" dirty="0"/>
              <a:t>length, compare, concatenate, copy, Selection sort, linear and binary search.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2052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FD6E-412A-B2F1-6441-073824C0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5E49-D2B4-9EE3-D747-3EF66628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8" y="1103586"/>
            <a:ext cx="10795465" cy="434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Module-3: FUNCTIONS AND POINTERS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Modular programming :</a:t>
            </a:r>
            <a:r>
              <a:rPr lang="en-US" sz="3200" dirty="0"/>
              <a:t> Function prototype, function definition, function call, Built-in functions (string functions, math functions) Recursion, Binary Search using recursive functions.</a:t>
            </a:r>
          </a:p>
          <a:p>
            <a:pPr marL="0" indent="0">
              <a:buNone/>
            </a:pPr>
            <a:r>
              <a:rPr lang="en-US" sz="3200" b="1" dirty="0"/>
              <a:t>Pointers:</a:t>
            </a:r>
            <a:r>
              <a:rPr lang="en-US" sz="3200" dirty="0"/>
              <a:t> Pointer operators, Pointer arithmetic, Arrays and pointers, Array of pointers.</a:t>
            </a:r>
          </a:p>
          <a:p>
            <a:pPr marL="0" indent="0">
              <a:buNone/>
            </a:pPr>
            <a:r>
              <a:rPr lang="en-US" sz="3200" b="1" dirty="0"/>
              <a:t>Parameter passing: </a:t>
            </a:r>
            <a:r>
              <a:rPr lang="en-US" sz="3200" dirty="0"/>
              <a:t>Pass by value, Pass by reference.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190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6F5F-E3B6-C2E0-511F-712CC24C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D5FB-2FB5-E6BC-C140-7910375D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06" y="746233"/>
            <a:ext cx="10795465" cy="54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Module-4: STRUCTURES AND UNION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Structure: </a:t>
            </a:r>
            <a:r>
              <a:rPr lang="en-US" sz="3200" dirty="0"/>
              <a:t>Nested structures, Pointer and Structures, Array of structures, Self referential structures </a:t>
            </a:r>
          </a:p>
          <a:p>
            <a:pPr marL="0" indent="0">
              <a:buNone/>
            </a:pPr>
            <a:r>
              <a:rPr lang="en-US" sz="3200" b="1" dirty="0"/>
              <a:t>Dynamic memory allocation:</a:t>
            </a:r>
            <a:r>
              <a:rPr lang="en-US" sz="3200" dirty="0"/>
              <a:t> Singly linked list, typedef </a:t>
            </a:r>
          </a:p>
          <a:p>
            <a:pPr marL="0" indent="0">
              <a:buNone/>
            </a:pPr>
            <a:r>
              <a:rPr lang="en-US" sz="3200" b="1" dirty="0"/>
              <a:t>Union: </a:t>
            </a:r>
            <a:r>
              <a:rPr lang="en-US" sz="3200" dirty="0"/>
              <a:t>Storage classes and Visibility.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Module-5: FILE PROCESSING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Files Types of file processing: </a:t>
            </a:r>
            <a:r>
              <a:rPr lang="en-US" sz="3200" dirty="0"/>
              <a:t>Sequential access, Random access Sequential access file - Random access file - Command line arguments.</a:t>
            </a:r>
            <a:endParaRPr lang="en-IN" sz="36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134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09600"/>
            <a:ext cx="11057710" cy="5756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Simulation of a </a:t>
            </a:r>
            <a:r>
              <a:rPr lang="en-US" sz="2200" b="1" dirty="0"/>
              <a:t>Simple Calculator</a:t>
            </a:r>
            <a:r>
              <a:rPr lang="en-US" sz="22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Binary Search </a:t>
            </a:r>
            <a:r>
              <a:rPr lang="en-US" sz="2200" dirty="0"/>
              <a:t>on Integers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Sort the given set of N numbers using </a:t>
            </a:r>
            <a:r>
              <a:rPr lang="en-US" sz="2200" b="1" dirty="0"/>
              <a:t>Bubble sort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Matrix multiplication </a:t>
            </a:r>
            <a:r>
              <a:rPr lang="en-US" sz="2200" dirty="0"/>
              <a:t>and validate the rules of multiplication.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An electricity board charges the following rates for the use of electricity: for the first 200 units 80 paise per unit: for the next 100 units 90 paise per unit: beyond 300 units Rs 1 per unit. All users are charged a minimum of Rs. 100 as meter charge. If the total amount is more than Rs 400, then an additional charge of 15% of total amount is charged. Write a program to read the name of the user, number of units consumed and print out the charges.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functions to implement </a:t>
            </a:r>
            <a:r>
              <a:rPr lang="en-US" sz="2200" b="1" dirty="0"/>
              <a:t>string operations </a:t>
            </a:r>
            <a:r>
              <a:rPr lang="en-US" sz="2200" dirty="0"/>
              <a:t>such as compare, concatenate, and find string length. Use the parameter passing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structures</a:t>
            </a:r>
            <a:r>
              <a:rPr lang="en-US" sz="2200" dirty="0"/>
              <a:t> to read, write and compute average- marks of the students, list the students scoring above and below the average marks for a class of N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a C program to copy a text </a:t>
            </a:r>
            <a:r>
              <a:rPr lang="en-US" sz="2200" b="1" dirty="0"/>
              <a:t>file</a:t>
            </a:r>
            <a:r>
              <a:rPr lang="en-US" sz="2200" dirty="0"/>
              <a:t> to another, read both the input file name and target file name.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767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Gill Sans Nova</vt:lpstr>
      <vt:lpstr>ConfettiVTI</vt:lpstr>
      <vt:lpstr>Programming and Problem Solving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24</cp:revision>
  <dcterms:created xsi:type="dcterms:W3CDTF">2024-11-25T17:19:06Z</dcterms:created>
  <dcterms:modified xsi:type="dcterms:W3CDTF">2024-12-04T17:16:14Z</dcterms:modified>
</cp:coreProperties>
</file>