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1"/>
  </p:notesMasterIdLst>
  <p:sldIdLst>
    <p:sldId id="418" r:id="rId2"/>
    <p:sldId id="258" r:id="rId3"/>
    <p:sldId id="454" r:id="rId4"/>
    <p:sldId id="434" r:id="rId5"/>
    <p:sldId id="435" r:id="rId6"/>
    <p:sldId id="451" r:id="rId7"/>
    <p:sldId id="452" r:id="rId8"/>
    <p:sldId id="453" r:id="rId9"/>
    <p:sldId id="419" r:id="rId10"/>
    <p:sldId id="420" r:id="rId11"/>
    <p:sldId id="421" r:id="rId12"/>
    <p:sldId id="423" r:id="rId13"/>
    <p:sldId id="426" r:id="rId14"/>
    <p:sldId id="422" r:id="rId15"/>
    <p:sldId id="427" r:id="rId16"/>
    <p:sldId id="428" r:id="rId17"/>
    <p:sldId id="455" r:id="rId18"/>
    <p:sldId id="450" r:id="rId19"/>
    <p:sldId id="432" r:id="rId20"/>
    <p:sldId id="429" r:id="rId21"/>
    <p:sldId id="430" r:id="rId22"/>
    <p:sldId id="431" r:id="rId23"/>
    <p:sldId id="425" r:id="rId24"/>
    <p:sldId id="433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2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12/4/2024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Module-1: </a:t>
            </a:r>
          </a:p>
          <a:p>
            <a:pPr marL="0" indent="0" algn="ctr">
              <a:buNone/>
            </a:pPr>
            <a:r>
              <a:rPr lang="en-IN" sz="6600" b="1" dirty="0">
                <a:solidFill>
                  <a:srgbClr val="C00000"/>
                </a:solidFill>
              </a:rPr>
              <a:t>BASICS OF C PROGRAMMING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D2845-1B06-B617-C517-6BD6336B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BA7D-2342-C549-D4CD-58EB686C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1. Imperative Programming:</a:t>
            </a:r>
          </a:p>
          <a:p>
            <a:pPr marL="0" indent="0">
              <a:buNone/>
            </a:pPr>
            <a:r>
              <a:rPr lang="en-US" dirty="0"/>
              <a:t>Here we need to specify the </a:t>
            </a:r>
            <a:r>
              <a:rPr lang="en-US" b="1" dirty="0"/>
              <a:t>exact sequence of steps </a:t>
            </a:r>
            <a:r>
              <a:rPr lang="en-US" dirty="0"/>
              <a:t>or </a:t>
            </a:r>
            <a:r>
              <a:rPr lang="en-US" b="1" dirty="0"/>
              <a:t>instructions</a:t>
            </a:r>
            <a:r>
              <a:rPr lang="en-US" dirty="0"/>
              <a:t> that the computer must follow to achieve a desired result.</a:t>
            </a:r>
          </a:p>
          <a:p>
            <a:pPr marL="0" indent="0">
              <a:buNone/>
            </a:pPr>
            <a:r>
              <a:rPr lang="en-US" dirty="0"/>
              <a:t>In an </a:t>
            </a:r>
            <a:r>
              <a:rPr lang="en-US" b="1" dirty="0"/>
              <a:t>imperative programming</a:t>
            </a:r>
            <a:r>
              <a:rPr lang="en-US" dirty="0"/>
              <a:t> style, the programmer provides </a:t>
            </a:r>
            <a:r>
              <a:rPr lang="en-US" b="1" dirty="0"/>
              <a:t>detailed instructions to the computer</a:t>
            </a:r>
            <a:r>
              <a:rPr lang="en-US" dirty="0"/>
              <a:t>, including how data is processed, modified, and stored.</a:t>
            </a:r>
          </a:p>
          <a:p>
            <a:pPr marL="0" indent="0">
              <a:buNone/>
            </a:pPr>
            <a:r>
              <a:rPr lang="en-US" b="1" dirty="0"/>
              <a:t>Here is an example of summing the numbers from 1 to 5 imperatively: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155E0D1-BDCA-A2DB-14EA-9AC72579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7647" r="3464" b="8589"/>
          <a:stretch/>
        </p:blipFill>
        <p:spPr>
          <a:xfrm>
            <a:off x="1667979" y="2852831"/>
            <a:ext cx="8340726" cy="34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D1DFF-8AF0-7169-4A99-7DA80AAE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700D-AF95-9134-DE94-9F2B498F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2. Declarative Programming:</a:t>
            </a:r>
          </a:p>
          <a:p>
            <a:pPr marL="0" indent="0">
              <a:buNone/>
            </a:pPr>
            <a:r>
              <a:rPr lang="en-US" sz="2800" dirty="0"/>
              <a:t>In declarative programming, you </a:t>
            </a:r>
            <a:r>
              <a:rPr lang="en-US" sz="2800" b="1" dirty="0"/>
              <a:t>state </a:t>
            </a:r>
            <a:r>
              <a:rPr lang="en-US" sz="2800" b="1" i="1" dirty="0"/>
              <a:t>what</a:t>
            </a:r>
            <a:r>
              <a:rPr lang="en-US" sz="2800" b="1" dirty="0"/>
              <a:t> the program should do</a:t>
            </a:r>
            <a:r>
              <a:rPr lang="en-US" sz="2800" dirty="0"/>
              <a:t> and let the underlying system handle </a:t>
            </a:r>
            <a:r>
              <a:rPr lang="en-US" sz="2800" i="1" dirty="0"/>
              <a:t>how</a:t>
            </a:r>
            <a:r>
              <a:rPr lang="en-US" sz="2800" dirty="0"/>
              <a:t> to achieve it.</a:t>
            </a:r>
          </a:p>
          <a:p>
            <a:pPr marL="0" indent="0">
              <a:buNone/>
            </a:pPr>
            <a:r>
              <a:rPr lang="en-US" sz="2800" b="1" dirty="0"/>
              <a:t>Example in SQL: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1881D-CFDD-DE5D-B212-F315DEC7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78" y="3062622"/>
            <a:ext cx="3950428" cy="6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E06D1-15BF-B913-0D02-0B118F540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809-F421-5614-D93C-729BBB5B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69" y="483530"/>
            <a:ext cx="5492931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3. Procedural Programming :</a:t>
            </a:r>
          </a:p>
          <a:p>
            <a:r>
              <a:rPr lang="en-US" sz="2600" dirty="0"/>
              <a:t>Procedural programming is a programming paradigm derived from </a:t>
            </a:r>
            <a:r>
              <a:rPr lang="en-US" sz="2600" b="1" dirty="0"/>
              <a:t>imperative programming</a:t>
            </a:r>
            <a:r>
              <a:rPr lang="en-US" sz="2600" dirty="0"/>
              <a:t> that emphasizes </a:t>
            </a:r>
            <a:r>
              <a:rPr lang="en-US" sz="2600" b="1" dirty="0"/>
              <a:t>breaking down a program into procedures or functions</a:t>
            </a:r>
            <a:r>
              <a:rPr lang="en-US" sz="2600" dirty="0"/>
              <a:t>. </a:t>
            </a:r>
          </a:p>
          <a:p>
            <a:r>
              <a:rPr lang="en-US" sz="2600" dirty="0"/>
              <a:t>These procedures are </a:t>
            </a:r>
            <a:r>
              <a:rPr lang="en-US" sz="2600" b="1" dirty="0"/>
              <a:t>reusable blocks of code</a:t>
            </a:r>
            <a:r>
              <a:rPr lang="en-US" sz="2600" dirty="0"/>
              <a:t> that perform a </a:t>
            </a:r>
            <a:r>
              <a:rPr lang="en-US" sz="2600" b="1" dirty="0">
                <a:solidFill>
                  <a:srgbClr val="C00000"/>
                </a:solidFill>
              </a:rPr>
              <a:t>specific task</a:t>
            </a:r>
            <a:r>
              <a:rPr lang="en-US" sz="2600" dirty="0"/>
              <a:t>. Procedural programming focuses on a sequence of instructions executed in a defined order to achieve a specific outcome.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3FF4D59-E894-10B9-0BA1-A81000D4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6031" r="25681" b="6826"/>
          <a:stretch/>
        </p:blipFill>
        <p:spPr>
          <a:xfrm>
            <a:off x="6270171" y="396444"/>
            <a:ext cx="5519057" cy="59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8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2A07-EDD8-B6C9-1762-CA2C17B3F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6E86-AFC7-F319-94A7-B12A421D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4. Functional programming (What to Do)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b="1" dirty="0"/>
              <a:t>Functional programming</a:t>
            </a:r>
            <a:r>
              <a:rPr lang="en-US" dirty="0"/>
              <a:t> is a programming paradigm where computation is treated as the evaluation of mathematical functions, avoiding changing state and mutable data. It emphasizes </a:t>
            </a:r>
            <a:r>
              <a:rPr lang="en-US" b="1" dirty="0"/>
              <a:t>what</a:t>
            </a:r>
            <a:r>
              <a:rPr lang="en-US" dirty="0"/>
              <a:t> to do rather than </a:t>
            </a:r>
            <a:r>
              <a:rPr lang="en-US" b="1" dirty="0"/>
              <a:t>how</a:t>
            </a:r>
            <a:r>
              <a:rPr lang="en-US" dirty="0"/>
              <a:t> to do it, focusing on the use of </a:t>
            </a:r>
            <a:r>
              <a:rPr lang="en-US" b="1" dirty="0"/>
              <a:t>pure functions</a:t>
            </a:r>
            <a:r>
              <a:rPr lang="en-US" dirty="0"/>
              <a:t>, </a:t>
            </a:r>
            <a:r>
              <a:rPr lang="en-US" b="1" dirty="0"/>
              <a:t>immutability</a:t>
            </a:r>
            <a:r>
              <a:rPr lang="en-US" dirty="0"/>
              <a:t>, and </a:t>
            </a:r>
            <a:r>
              <a:rPr lang="en-US" b="1" dirty="0"/>
              <a:t>function composition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68562-9935-D80A-E547-D474E9F3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52" y="2095800"/>
            <a:ext cx="8085476" cy="42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9776C-44FC-E074-E206-81A245FBA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650A-4165-4B47-C852-60420121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531876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5. Object-Oriented Programming (OOP)?</a:t>
            </a:r>
          </a:p>
          <a:p>
            <a:r>
              <a:rPr lang="en-US" sz="2400" dirty="0"/>
              <a:t>Object-Oriented Programming (OOP) is a programming paradigm based on the concept of </a:t>
            </a:r>
            <a:r>
              <a:rPr lang="en-US" sz="2400" b="1" dirty="0"/>
              <a:t>objects</a:t>
            </a:r>
            <a:r>
              <a:rPr lang="en-US" sz="2400" dirty="0"/>
              <a:t>, which are instances of </a:t>
            </a:r>
            <a:r>
              <a:rPr lang="en-US" sz="2400" b="1" dirty="0"/>
              <a:t>classes</a:t>
            </a:r>
            <a:r>
              <a:rPr lang="en-US" sz="2400" dirty="0"/>
              <a:t>. </a:t>
            </a:r>
          </a:p>
          <a:p>
            <a:r>
              <a:rPr lang="en-US" sz="2400" dirty="0"/>
              <a:t>These objects encapsulate </a:t>
            </a:r>
            <a:r>
              <a:rPr lang="en-US" sz="2400" b="1" dirty="0"/>
              <a:t>data</a:t>
            </a:r>
            <a:r>
              <a:rPr lang="en-US" sz="2400" dirty="0"/>
              <a:t> (attributes) and </a:t>
            </a:r>
            <a:r>
              <a:rPr lang="en-US" sz="2400" b="1" dirty="0"/>
              <a:t>behavior</a:t>
            </a:r>
            <a:r>
              <a:rPr lang="en-US" sz="2400" dirty="0"/>
              <a:t> (methods), allowing for modular, reusable, and maintainable code. </a:t>
            </a:r>
          </a:p>
          <a:p>
            <a:r>
              <a:rPr lang="en-US" sz="2400" dirty="0"/>
              <a:t>OOP promotes the organization of code into </a:t>
            </a:r>
            <a:r>
              <a:rPr lang="en-US" sz="2400" b="1" dirty="0"/>
              <a:t>real-world entities</a:t>
            </a:r>
            <a:r>
              <a:rPr lang="en-US" sz="2400" dirty="0"/>
              <a:t>, making it easier to design complex systems.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D7B6073-D087-E004-4D4F-BA9C79E8E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3492" r="4467" b="3968"/>
          <a:stretch/>
        </p:blipFill>
        <p:spPr>
          <a:xfrm>
            <a:off x="5943600" y="255814"/>
            <a:ext cx="5856514" cy="63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2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5928-655D-D057-3851-21E40FC4D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2925-D0FA-79B9-CDBC-936F0D8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C Programming?</a:t>
            </a:r>
          </a:p>
          <a:p>
            <a:pPr marL="0" indent="0">
              <a:buNone/>
            </a:pPr>
            <a:r>
              <a:rPr lang="en-US" sz="2500" b="1" dirty="0"/>
              <a:t>C</a:t>
            </a:r>
            <a:r>
              <a:rPr lang="en-US" sz="2500" dirty="0"/>
              <a:t> is a </a:t>
            </a:r>
            <a:r>
              <a:rPr lang="en-US" sz="2500" b="1" dirty="0">
                <a:solidFill>
                  <a:srgbClr val="C00000"/>
                </a:solidFill>
              </a:rPr>
              <a:t>procedural programming language</a:t>
            </a:r>
            <a:r>
              <a:rPr lang="en-US" sz="2500" dirty="0">
                <a:solidFill>
                  <a:srgbClr val="C00000"/>
                </a:solidFill>
              </a:rPr>
              <a:t> </a:t>
            </a:r>
            <a:r>
              <a:rPr lang="en-US" sz="2500" dirty="0"/>
              <a:t>that was developed by </a:t>
            </a:r>
            <a:r>
              <a:rPr lang="en-US" sz="2500" b="1" dirty="0"/>
              <a:t>Dennis Ritchie</a:t>
            </a:r>
            <a:r>
              <a:rPr lang="en-US" sz="2500" dirty="0"/>
              <a:t> in the early 1970s at Bell Labs. It has had a profound influence on many programming languages and is still widely used today, especially in system programming, embedded systems, and operating systems development.</a:t>
            </a:r>
          </a:p>
          <a:p>
            <a:pPr marL="0" indent="0">
              <a:buNone/>
            </a:pPr>
            <a:r>
              <a:rPr lang="en-US" sz="2400" b="1" dirty="0"/>
              <a:t>Here’s a simple C program that prints "Hello, World!" to the console:</a:t>
            </a:r>
          </a:p>
          <a:p>
            <a:pPr marL="0" indent="0">
              <a:buNone/>
            </a:pPr>
            <a:endParaRPr lang="en-IN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37175-867A-52A7-614A-DC9EBC9B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0" y="3199009"/>
            <a:ext cx="6612563" cy="3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8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4ED1-0E36-0F18-4213-5437EC12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E64F-AF2E-668F-8916-E9B05302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Procedure?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procedure</a:t>
            </a:r>
            <a:r>
              <a:rPr lang="en-US" dirty="0"/>
              <a:t> in programming refers to a </a:t>
            </a:r>
            <a:r>
              <a:rPr lang="en-US" b="1" dirty="0"/>
              <a:t>set of instructions</a:t>
            </a:r>
            <a:r>
              <a:rPr lang="en-US" dirty="0"/>
              <a:t> or </a:t>
            </a:r>
            <a:r>
              <a:rPr lang="en-US" b="1" dirty="0"/>
              <a:t>a block of code</a:t>
            </a:r>
            <a:r>
              <a:rPr lang="en-US" dirty="0"/>
              <a:t> designed to perform a specific task or operation. Procedures are typically used to encapsulate functionality that can be reused in different parts of a program. In some programming languages, procedures are also called </a:t>
            </a:r>
            <a:r>
              <a:rPr lang="en-US" b="1" dirty="0"/>
              <a:t>functions</a:t>
            </a:r>
            <a:r>
              <a:rPr lang="en-US" dirty="0"/>
              <a:t>, </a:t>
            </a:r>
            <a:r>
              <a:rPr lang="en-US" b="1" dirty="0"/>
              <a:t>methods</a:t>
            </a:r>
            <a:r>
              <a:rPr lang="en-US" dirty="0"/>
              <a:t>, or </a:t>
            </a:r>
            <a:r>
              <a:rPr lang="en-US" b="1" dirty="0"/>
              <a:t>subroutines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Note: </a:t>
            </a:r>
          </a:p>
          <a:p>
            <a:r>
              <a:rPr lang="en-US" b="1" dirty="0"/>
              <a:t>No Return Value (in some languages)</a:t>
            </a:r>
            <a:r>
              <a:rPr lang="en-US" dirty="0"/>
              <a:t>: In some contexts, procedures do not return any value, unlike functions that usually return a result. Procedures are simply called to perform an action.</a:t>
            </a:r>
          </a:p>
          <a:p>
            <a:r>
              <a:rPr lang="en-US" b="1" dirty="0"/>
              <a:t>Encapsulation</a:t>
            </a:r>
            <a:r>
              <a:rPr lang="en-US" dirty="0"/>
              <a:t>: A procedure encapsulates a specific set of instructions that perform a defined task. It allows you to avoid repeating the same code and makes your program more modular and organized</a:t>
            </a:r>
          </a:p>
          <a:p>
            <a:r>
              <a:rPr lang="en-US" b="1" dirty="0"/>
              <a:t>Parameters (Optional): </a:t>
            </a:r>
            <a:r>
              <a:rPr lang="en-US" dirty="0"/>
              <a:t>A procedure can take input parameters, which allow you to pass data to the procedure. These parameters help the procedure perform its task dynamically based on the input.</a:t>
            </a:r>
          </a:p>
          <a:p>
            <a:r>
              <a:rPr lang="en-US" b="1" dirty="0"/>
              <a:t>Reusability: </a:t>
            </a:r>
            <a:r>
              <a:rPr lang="en-US" dirty="0"/>
              <a:t>Once a procedure is defined, you can call it as many times as needed without rewriting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70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7FC8-8140-7EED-F5E6-58079944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62708"/>
            <a:ext cx="10659110" cy="5714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Types of Procedures: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1. Void Procedure (No Return Value):</a:t>
            </a:r>
          </a:p>
          <a:p>
            <a:r>
              <a:rPr lang="en-US" sz="2400" dirty="0"/>
              <a:t>A </a:t>
            </a:r>
            <a:r>
              <a:rPr lang="en-US" sz="2400" b="1" dirty="0"/>
              <a:t>Void Procedure</a:t>
            </a:r>
            <a:r>
              <a:rPr lang="en-US" sz="2400" dirty="0"/>
              <a:t> is a procedure that performs an operation but </a:t>
            </a:r>
            <a:r>
              <a:rPr lang="en-US" sz="2400" b="1" dirty="0"/>
              <a:t>does not return any value</a:t>
            </a:r>
            <a:r>
              <a:rPr lang="en-US" sz="2400" dirty="0"/>
              <a:t>. It may perform an action like printing a result or modifying some data.</a:t>
            </a:r>
          </a:p>
          <a:p>
            <a:r>
              <a:rPr lang="en-US" sz="2400" b="1" dirty="0"/>
              <a:t>Example: Add Two Numbers and Print the Result (Void Procedure)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2. Function Procedure (Returns a Value)</a:t>
            </a:r>
          </a:p>
          <a:p>
            <a:r>
              <a:rPr lang="en-US" sz="2400" dirty="0"/>
              <a:t>A </a:t>
            </a:r>
            <a:r>
              <a:rPr lang="en-US" sz="2400" b="1" dirty="0"/>
              <a:t>Function Procedure</a:t>
            </a:r>
            <a:r>
              <a:rPr lang="en-US" sz="2400" dirty="0"/>
              <a:t> is a procedure that returns a value after performing its task. The value could be any type, such as an integer, float, string, etc.</a:t>
            </a:r>
          </a:p>
          <a:p>
            <a:r>
              <a:rPr lang="en-US" sz="2400" b="1" dirty="0"/>
              <a:t>Example: Add Two Numbers and Return the Result (Function Procedure)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458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E8379-C7D2-858A-9893-D370EACF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9F4D-E709-9630-6A41-E2C73F6A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45" y="878622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Structure of C program:</a:t>
            </a:r>
          </a:p>
          <a:p>
            <a:pPr marL="0" indent="0">
              <a:buNone/>
            </a:pPr>
            <a:r>
              <a:rPr lang="en-US" sz="2800" dirty="0"/>
              <a:t>The structure of a </a:t>
            </a:r>
            <a:r>
              <a:rPr lang="en-US" sz="2800" b="1" dirty="0"/>
              <a:t>C program</a:t>
            </a:r>
            <a:r>
              <a:rPr lang="en-US" sz="2800" dirty="0"/>
              <a:t> generally follows a specific order of components to ensure proper execution and clarity. Here's an outline of the basic structure:</a:t>
            </a:r>
          </a:p>
          <a:p>
            <a:pPr marL="0" indent="0">
              <a:buNone/>
            </a:pPr>
            <a:r>
              <a:rPr lang="en-US" sz="2800" b="1" dirty="0"/>
              <a:t>Basic Structure of a C Program:</a:t>
            </a:r>
          </a:p>
          <a:p>
            <a:pPr marL="457200" indent="-457200">
              <a:buAutoNum type="arabicPeriod"/>
            </a:pPr>
            <a:r>
              <a:rPr lang="en-US" sz="2800" b="1" dirty="0"/>
              <a:t>Preprocessor Directives</a:t>
            </a:r>
          </a:p>
          <a:p>
            <a:pPr marL="457200" indent="-457200">
              <a:buAutoNum type="arabicPeriod"/>
            </a:pPr>
            <a:r>
              <a:rPr lang="en-US" sz="2800" b="1" dirty="0"/>
              <a:t>Global Declarations</a:t>
            </a:r>
          </a:p>
          <a:p>
            <a:pPr marL="457200" indent="-457200">
              <a:buAutoNum type="arabicPeriod"/>
            </a:pPr>
            <a:r>
              <a:rPr lang="en-IN" sz="2800" b="1" dirty="0"/>
              <a:t>Main Function</a:t>
            </a:r>
          </a:p>
          <a:p>
            <a:pPr marL="457200" indent="-457200">
              <a:buAutoNum type="arabicPeriod"/>
            </a:pPr>
            <a:r>
              <a:rPr lang="en-IN" sz="2800" b="1" dirty="0"/>
              <a:t>Function Declarations and Definitions</a:t>
            </a:r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344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6FC39-A8F5-1182-D775-BFB3A4D6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computer screen shot of a program">
            <a:extLst>
              <a:ext uri="{FF2B5EF4-FFF2-40B4-BE49-F238E27FC236}">
                <a16:creationId xmlns:a16="http://schemas.microsoft.com/office/drawing/2014/main" id="{002B1561-7E01-16FF-A83C-4DE81DA3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" b="7713"/>
          <a:stretch/>
        </p:blipFill>
        <p:spPr>
          <a:xfrm>
            <a:off x="1136421" y="913435"/>
            <a:ext cx="10087882" cy="567442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CEBDFAC-E3E5-4883-8BE7-B43474AE3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450" y="236341"/>
            <a:ext cx="11410891" cy="5901949"/>
            <a:chOff x="310450" y="236341"/>
            <a:chExt cx="11410891" cy="590194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5328" y="1050301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450" y="114446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185" y="53809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320" y="5269378"/>
              <a:ext cx="223021" cy="223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9878" y="583251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86119" y="5492399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2E5095-3F5D-5D36-D97B-977E6645F447}"/>
              </a:ext>
            </a:extLst>
          </p:cNvPr>
          <p:cNvSpPr txBox="1"/>
          <p:nvPr/>
        </p:nvSpPr>
        <p:spPr>
          <a:xfrm>
            <a:off x="3573137" y="216286"/>
            <a:ext cx="50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Example: Structure of C Program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BASICS OF C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Introduction to programming paradigms:</a:t>
            </a:r>
            <a:r>
              <a:rPr lang="en-US" sz="3200" dirty="0"/>
              <a:t> Applications of C Language, </a:t>
            </a:r>
            <a:r>
              <a:rPr lang="en-US" sz="3200" b="1" dirty="0"/>
              <a:t>Structure of C program</a:t>
            </a:r>
          </a:p>
          <a:p>
            <a:pPr marL="0" indent="0">
              <a:buNone/>
            </a:pPr>
            <a:r>
              <a:rPr lang="en-US" sz="3200" b="1" dirty="0"/>
              <a:t>C programming: </a:t>
            </a:r>
            <a:r>
              <a:rPr lang="en-US" sz="3200" dirty="0"/>
              <a:t>Data Types, Constants,  Enumeration Constants,  Keywords.</a:t>
            </a:r>
          </a:p>
          <a:p>
            <a:pPr marL="0" indent="0">
              <a:buNone/>
            </a:pPr>
            <a:r>
              <a:rPr lang="en-US" sz="3200" b="1" dirty="0"/>
              <a:t>Operators: </a:t>
            </a:r>
            <a:r>
              <a:rPr lang="en-US" sz="3200" dirty="0"/>
              <a:t>Precedence and Associativity, Expressions,  Input/Output statements, Assignment statements, Decision making statements, Switch statement, Looping statements Preprocessor directives, Compilation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0AC36-AE53-1A2D-EC96-6983DA4A9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FAC3-BB58-8B88-B51C-B2182CE0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1. Preprocessor Directives:</a:t>
            </a:r>
          </a:p>
          <a:p>
            <a:pPr marL="0" indent="0">
              <a:buNone/>
            </a:pPr>
            <a:r>
              <a:rPr lang="en-US" dirty="0"/>
              <a:t>These are used to include external files, libraries, or to define constants. Preprocessor directives start with #, and they are processed before the actual compilation of the code begins.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200" b="1" dirty="0"/>
              <a:t>2. Global Declarations:</a:t>
            </a:r>
            <a:br>
              <a:rPr lang="en-US" dirty="0"/>
            </a:br>
            <a:r>
              <a:rPr lang="en-US" dirty="0"/>
              <a:t>This section is optional. If your program requires global variables or function declarations, they are declared here.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030B6-CD1C-CB04-4694-23148B54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20" y="2303828"/>
            <a:ext cx="9715625" cy="1045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F7415-42FF-73B9-0732-BE75CA22E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90" y="5162417"/>
            <a:ext cx="932380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5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AD208-9CF2-A762-3D9A-09E8FB7D8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B8DF-5923-485E-B507-924F7FD4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Main Function</a:t>
            </a:r>
          </a:p>
          <a:p>
            <a:pPr marL="0" indent="0">
              <a:buNone/>
            </a:pPr>
            <a:r>
              <a:rPr lang="en-US" dirty="0"/>
              <a:t>The main() function is where the program starts executing. Every C program must have one main() function.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Note: </a:t>
            </a:r>
            <a:r>
              <a:rPr lang="en-US" dirty="0"/>
              <a:t>In the C program, </a:t>
            </a:r>
            <a:r>
              <a:rPr lang="en-US" b="1" dirty="0">
                <a:solidFill>
                  <a:srgbClr val="C00000"/>
                </a:solidFill>
              </a:rPr>
              <a:t>return 0;</a:t>
            </a:r>
            <a:r>
              <a:rPr lang="en-US" dirty="0"/>
              <a:t> in the main function indicates that the program has successfully executed without any errors.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When the program reaches return 0;, it ends the main() function and sends the </a:t>
            </a:r>
            <a:r>
              <a:rPr lang="en-US" b="1" dirty="0"/>
              <a:t>value 0</a:t>
            </a:r>
            <a:r>
              <a:rPr lang="en-US" dirty="0"/>
              <a:t> back to the </a:t>
            </a:r>
            <a:r>
              <a:rPr lang="en-US" b="1" dirty="0"/>
              <a:t>operating system</a:t>
            </a:r>
            <a:r>
              <a:rPr lang="en-US" dirty="0"/>
              <a:t>. This is known as the exit status of the program, which is typically used by the operating system or the calling process to determine whether the program ran successfully.</a:t>
            </a:r>
          </a:p>
          <a:p>
            <a:pPr marL="0" indent="0">
              <a:buNone/>
            </a:pPr>
            <a:r>
              <a:rPr lang="en-US" dirty="0"/>
              <a:t>If you had </a:t>
            </a:r>
            <a:r>
              <a:rPr lang="en-US" b="1" dirty="0"/>
              <a:t>return 1; </a:t>
            </a:r>
            <a:r>
              <a:rPr lang="en-US" dirty="0"/>
              <a:t>instead of return 0;, it would indicate an error in the program. In such cases, the program might exit with a non-zero status to </a:t>
            </a:r>
            <a:r>
              <a:rPr lang="en-US" b="1" dirty="0"/>
              <a:t>indicate a failure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E887D-7272-885F-A92F-4F102BF3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52" y="1758141"/>
            <a:ext cx="7622762" cy="14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F517F-E7C8-41A2-46E9-A78F54042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F62A-D5CD-5A75-A44D-F4F02B7B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Function Declarations and Definitions:</a:t>
            </a:r>
          </a:p>
          <a:p>
            <a:pPr marL="0" indent="0">
              <a:buNone/>
            </a:pPr>
            <a:r>
              <a:rPr lang="en-US" dirty="0"/>
              <a:t>Functions may be declared and defined either before or after main(). These are optional unless your program requires additional logic beyond the main() function.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38E56-952F-21D0-B846-75847404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209" y="1910414"/>
            <a:ext cx="6473277" cy="4355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675E7-8C08-5860-7D9D-057E61FF1635}"/>
              </a:ext>
            </a:extLst>
          </p:cNvPr>
          <p:cNvSpPr txBox="1"/>
          <p:nvPr/>
        </p:nvSpPr>
        <p:spPr>
          <a:xfrm>
            <a:off x="777240" y="2159306"/>
            <a:ext cx="4049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 </a:t>
            </a:r>
          </a:p>
          <a:p>
            <a:r>
              <a:rPr lang="en-US" sz="2000" dirty="0"/>
              <a:t>In C, function declarations (also known as </a:t>
            </a:r>
            <a:r>
              <a:rPr lang="en-US" sz="2000" b="1" dirty="0">
                <a:solidFill>
                  <a:srgbClr val="C00000"/>
                </a:solidFill>
              </a:rPr>
              <a:t>function prototypes</a:t>
            </a:r>
            <a:r>
              <a:rPr lang="en-US" sz="2000" dirty="0"/>
              <a:t>) should be placed before the main() function or any other function that calls them. This ensures that the </a:t>
            </a:r>
            <a:r>
              <a:rPr lang="en-US" sz="2000" b="1" dirty="0">
                <a:solidFill>
                  <a:srgbClr val="C00000"/>
                </a:solidFill>
              </a:rPr>
              <a:t>compiler</a:t>
            </a:r>
            <a:r>
              <a:rPr lang="en-US" sz="2000" dirty="0"/>
              <a:t> knows about the function's signature (name, return type, and parameters) before it is used in the program.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670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5BB4A-DEE7-AC39-C7A3-41514D4C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D5F9-0DBB-C1A3-89F0-7C0DA0B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BASICS OF C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Introduction to programming paradigms:</a:t>
            </a:r>
            <a:r>
              <a:rPr lang="en-US" sz="3200" dirty="0"/>
              <a:t> Applications of C Language, </a:t>
            </a:r>
            <a:r>
              <a:rPr lang="en-US" sz="3200" b="1" dirty="0"/>
              <a:t>Structure of C program</a:t>
            </a:r>
          </a:p>
          <a:p>
            <a:pPr marL="0" indent="0">
              <a:buNone/>
            </a:pPr>
            <a:r>
              <a:rPr lang="en-US" sz="3200" b="1" dirty="0"/>
              <a:t>C programming: </a:t>
            </a:r>
            <a:r>
              <a:rPr lang="en-US" sz="3200" dirty="0"/>
              <a:t>Data Types, Constants,  Enumeration Constants,  Keywords.</a:t>
            </a:r>
          </a:p>
          <a:p>
            <a:pPr marL="0" indent="0">
              <a:buNone/>
            </a:pPr>
            <a:r>
              <a:rPr lang="en-US" sz="3200" b="1" dirty="0"/>
              <a:t>Operators: </a:t>
            </a:r>
            <a:r>
              <a:rPr lang="en-US" sz="3200" dirty="0"/>
              <a:t>Precedence and Associativity, Expressions,  Input/Output statements, Assignment statements, Decision making statements, Switch statement, Looping statements Preprocessor directives, Compilation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891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AEB8-5050-6DE8-E810-D9CD7B2DD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DCFC-0268-7DDD-7CC0-A4B0D701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56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7D6CC-69A0-C522-2710-D85982BA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B53A-61A5-1F04-6144-01D4A5A5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4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233A5-F5FC-447E-549C-87A2EFB07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0B91-AFD3-F625-05F2-BCF1F16C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864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C565D-A21D-5C5E-5E69-8BBBE656F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B8B8-AD0E-4ABE-6B95-19842468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900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5ADF2-71E5-F17A-C465-65FF1BDE7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7798-2918-D4F5-8E7E-F0BA829D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348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21C10-0EB3-B55F-DAE0-ACAB6E968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A70A-1FBF-1FEE-959D-6BFD9AAA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30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F41F5-6BCC-B9A0-31F9-562A509DE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BAB6-70C6-79C7-BA15-287996CE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26" y="512593"/>
            <a:ext cx="3152503" cy="678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 Program Example:</a:t>
            </a:r>
            <a:endParaRPr lang="en-IN" sz="2800" b="1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440027-FA0E-4C8B-95F6-4F4538E3E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" y="1270285"/>
            <a:ext cx="12192000" cy="47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0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92D2-B202-9F68-73B2-8A72E9387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C785-C0CA-13F0-E549-68800A8D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555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1F21E-822C-96CF-4FDD-3DBE7AA22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5021-8E4B-0411-DE90-FC6D8B09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981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1E9E-AC63-C600-31D3-C3314F74A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A32F-FC85-DED9-CE9F-6964C455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19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3029-3EAF-D082-B238-96F38184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14A6-1060-3895-DF46-30B850A2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55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A067D-BD3F-29F3-49A1-0D2451E2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3C7E-C3D9-0A77-AAA2-3B602D10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65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33E0-1012-F5CF-D364-DCE4FF46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D653-B56B-8AAF-4973-489B9FFC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817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83051-0FC8-FC88-9D9C-1236A5D4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97B3-BA14-849C-133A-57BA605B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59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64A9-336F-E382-9ADF-FE4748B42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324A-CFC5-6A07-E7C6-A7CB320D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59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E29F-3A22-9B30-BFA2-81DECD5BD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26D2-35CD-CF50-029F-9DF6CDD6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794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6A6B-DC62-0CA6-B762-25CCFD56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1C1-979C-5F08-5D99-C1A2FF98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00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3F97-6FB6-6447-DA14-2C10E12E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7FA9-55D6-810E-1C56-E5D4C5A6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35" y="815247"/>
            <a:ext cx="10510091" cy="536171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C Tokens:</a:t>
            </a:r>
          </a:p>
          <a:p>
            <a:pPr marL="0" indent="0">
              <a:buNone/>
            </a:pPr>
            <a:r>
              <a:rPr lang="en-US" sz="2400" dirty="0"/>
              <a:t>In C, </a:t>
            </a:r>
            <a:r>
              <a:rPr lang="en-US" sz="2400" b="1" dirty="0"/>
              <a:t>tokens</a:t>
            </a:r>
            <a:r>
              <a:rPr lang="en-US" sz="2400" dirty="0"/>
              <a:t> are the smallest units in a program that </a:t>
            </a:r>
            <a:r>
              <a:rPr lang="en-US" sz="2400" b="1" dirty="0"/>
              <a:t>have meaningful representation.</a:t>
            </a:r>
            <a:r>
              <a:rPr lang="en-US" sz="2400" dirty="0"/>
              <a:t> They are the </a:t>
            </a:r>
            <a:r>
              <a:rPr lang="en-US" sz="2400" b="1" dirty="0"/>
              <a:t>building blocks </a:t>
            </a:r>
            <a:r>
              <a:rPr lang="en-US" sz="2400" dirty="0"/>
              <a:t>of the language. </a:t>
            </a:r>
          </a:p>
          <a:p>
            <a:pPr marL="0" indent="0">
              <a:buNone/>
            </a:pPr>
            <a:r>
              <a:rPr lang="en-US" sz="2400" dirty="0"/>
              <a:t>There are several types of tokens in C, which are categorized as follows:</a:t>
            </a:r>
          </a:p>
          <a:p>
            <a:pPr marL="0" indent="0">
              <a:buNone/>
            </a:pPr>
            <a:r>
              <a:rPr lang="en-US" sz="2400" b="1" dirty="0"/>
              <a:t>Types of C Tokens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Keywords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Identifiers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Constants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Literals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Operators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Punctuation (Separators)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86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74E93-6B36-033B-DD6C-DC5AA3A9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925E-F49A-5BCC-E463-7DCF834A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592182"/>
            <a:ext cx="10999791" cy="56323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Keywords</a:t>
            </a:r>
          </a:p>
          <a:p>
            <a:pPr marL="0" indent="0">
              <a:buNone/>
            </a:pPr>
            <a:r>
              <a:rPr lang="en-US" dirty="0"/>
              <a:t>Keywords are reserved words in C that have special meaning and cannot be used as identifiers (variable names, function names, etc.). Each keyword in C has a specific meaning and purpose in the program.</a:t>
            </a:r>
          </a:p>
          <a:p>
            <a:pPr marL="0" indent="0">
              <a:buNone/>
            </a:pPr>
            <a:r>
              <a:rPr lang="en-US" b="1" dirty="0"/>
              <a:t>Examples of keywords: </a:t>
            </a:r>
            <a:r>
              <a:rPr lang="en-US" dirty="0"/>
              <a:t>int, return, if, while, for, switch, void, break, continue, struct</a:t>
            </a:r>
          </a:p>
          <a:p>
            <a:pPr marL="0" indent="0">
              <a:buNone/>
            </a:pPr>
            <a:r>
              <a:rPr lang="en-US" b="1" dirty="0"/>
              <a:t>Explanation:</a:t>
            </a:r>
            <a:endParaRPr lang="en-US" dirty="0"/>
          </a:p>
          <a:p>
            <a:pPr lvl="1"/>
            <a:r>
              <a:rPr lang="en-US" dirty="0"/>
              <a:t>int: Declares integer variables.</a:t>
            </a:r>
          </a:p>
          <a:p>
            <a:pPr lvl="1"/>
            <a:r>
              <a:rPr lang="en-US" dirty="0"/>
              <a:t>return: Exits from a function and optionally returns a value.</a:t>
            </a:r>
          </a:p>
          <a:p>
            <a:pPr lvl="1"/>
            <a:r>
              <a:rPr lang="en-US" dirty="0"/>
              <a:t>if, else: Conditional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Identifiers</a:t>
            </a:r>
          </a:p>
          <a:p>
            <a:pPr marL="0" indent="0">
              <a:buNone/>
            </a:pPr>
            <a:r>
              <a:rPr lang="en-US" dirty="0"/>
              <a:t>Identifiers are the names given to various program elements like variables, functions, arrays, and structures. An identifier must begin with a letter (a-z, A-Z) or an underscore (_), followed by letters, digits (0-9), or underscores.</a:t>
            </a:r>
          </a:p>
          <a:p>
            <a:pPr marL="0" indent="0">
              <a:buNone/>
            </a:pPr>
            <a:r>
              <a:rPr lang="en-US" b="1" dirty="0"/>
              <a:t>Examples of identifiers: </a:t>
            </a:r>
            <a:r>
              <a:rPr lang="en-US" dirty="0"/>
              <a:t>num, sum, average, </a:t>
            </a:r>
            <a:r>
              <a:rPr lang="en-US" dirty="0" err="1"/>
              <a:t>totalAmount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/>
              <a:t>Identifiers help in distinguishing different entities in a program.</a:t>
            </a:r>
          </a:p>
          <a:p>
            <a:r>
              <a:rPr lang="en-US" dirty="0"/>
              <a:t>They should not match any of the keywords.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8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635C-78BD-C432-3818-B5C1F8033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1893-392E-A337-2B70-2156DB86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3. Constants:</a:t>
            </a:r>
          </a:p>
          <a:p>
            <a:pPr marL="0" indent="0">
              <a:buNone/>
            </a:pPr>
            <a:r>
              <a:rPr lang="en-US" dirty="0"/>
              <a:t>Constants represent fixed values in a program, which doesn’t change thought the life cycle of the Program</a:t>
            </a:r>
          </a:p>
          <a:p>
            <a:pPr marL="0" indent="0">
              <a:buNone/>
            </a:pPr>
            <a:r>
              <a:rPr lang="en-US" b="1" dirty="0"/>
              <a:t>1. Integer Constants: </a:t>
            </a:r>
            <a:r>
              <a:rPr lang="en-US" dirty="0"/>
              <a:t>These are whole numbers without decimals.</a:t>
            </a:r>
          </a:p>
          <a:p>
            <a:pPr marL="0" indent="0">
              <a:buNone/>
            </a:pPr>
            <a:r>
              <a:rPr lang="en-US" dirty="0"/>
              <a:t>Example: 10, -5, 0</a:t>
            </a:r>
          </a:p>
          <a:p>
            <a:pPr marL="0" indent="0">
              <a:buNone/>
            </a:pPr>
            <a:r>
              <a:rPr lang="en-US" b="1" dirty="0"/>
              <a:t>2. Floating-point Constants: </a:t>
            </a:r>
            <a:r>
              <a:rPr lang="en-US" dirty="0"/>
              <a:t>These represent real numbers with decimals.</a:t>
            </a:r>
          </a:p>
          <a:p>
            <a:pPr marL="0" indent="0">
              <a:buNone/>
            </a:pPr>
            <a:r>
              <a:rPr lang="en-US" dirty="0"/>
              <a:t>	Example: 3.14, -0.5, 2.0</a:t>
            </a:r>
          </a:p>
          <a:p>
            <a:pPr marL="0" indent="0">
              <a:buNone/>
            </a:pPr>
            <a:r>
              <a:rPr lang="en-US" b="1" dirty="0"/>
              <a:t>3. Character Constants: </a:t>
            </a:r>
            <a:r>
              <a:rPr lang="en-US" dirty="0"/>
              <a:t>These represent single characters enclosed in single quotes.</a:t>
            </a:r>
          </a:p>
          <a:p>
            <a:pPr marL="0" indent="0">
              <a:buNone/>
            </a:pPr>
            <a:r>
              <a:rPr lang="en-US" dirty="0"/>
              <a:t>	Example: 'A', '1', ‘%’</a:t>
            </a:r>
          </a:p>
          <a:p>
            <a:pPr marL="0" indent="0">
              <a:buNone/>
            </a:pPr>
            <a:r>
              <a:rPr lang="en-US" b="1" dirty="0"/>
              <a:t>4. String Constants: </a:t>
            </a:r>
            <a:r>
              <a:rPr lang="en-US" dirty="0"/>
              <a:t>These represent a sequence of characters enclosed in double quotes.</a:t>
            </a:r>
          </a:p>
          <a:p>
            <a:pPr marL="0" indent="0">
              <a:buNone/>
            </a:pPr>
            <a:r>
              <a:rPr lang="en-US" dirty="0"/>
              <a:t>	Example: "Hello, World!"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/>
              <a:t>Constants represent values that remain unchanged during program execution.</a:t>
            </a:r>
          </a:p>
          <a:p>
            <a:r>
              <a:rPr lang="en-US" dirty="0"/>
              <a:t>The type of the constant is determined by its form, such as integer, floating-point, or character.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31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25321-3EA8-D5F1-C85C-AD07D616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A32D-1C9B-C676-DF45-30F1E316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64" y="638977"/>
            <a:ext cx="10610085" cy="553798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4. Literals:</a:t>
            </a:r>
          </a:p>
          <a:p>
            <a:pPr marL="0" indent="0">
              <a:buNone/>
            </a:pPr>
            <a:r>
              <a:rPr lang="en-US" sz="2100" dirty="0"/>
              <a:t>In C, </a:t>
            </a:r>
            <a:r>
              <a:rPr lang="en-US" sz="2100" b="1" dirty="0"/>
              <a:t>literals</a:t>
            </a:r>
            <a:r>
              <a:rPr lang="en-US" sz="2100" dirty="0"/>
              <a:t> refer to fixed values that are directly used in a program. They represent </a:t>
            </a:r>
            <a:r>
              <a:rPr lang="en-US" sz="2100" b="1" dirty="0"/>
              <a:t>constant values </a:t>
            </a:r>
            <a:r>
              <a:rPr lang="en-US" sz="2100" dirty="0"/>
              <a:t>used in the program and can be of various types. Example Values assigned to a variable int a =10;</a:t>
            </a:r>
          </a:p>
          <a:p>
            <a:pPr marL="0" indent="0">
              <a:buNone/>
            </a:pPr>
            <a:r>
              <a:rPr lang="en-US" sz="2100" dirty="0"/>
              <a:t>The </a:t>
            </a:r>
            <a:r>
              <a:rPr lang="en-US" sz="2100" b="1" dirty="0"/>
              <a:t>literal types</a:t>
            </a:r>
            <a:r>
              <a:rPr lang="en-US" sz="2100" dirty="0"/>
              <a:t> in C include:</a:t>
            </a:r>
          </a:p>
          <a:p>
            <a:pPr>
              <a:buFont typeface="+mj-lt"/>
              <a:buAutoNum type="arabicPeriod"/>
            </a:pPr>
            <a:r>
              <a:rPr lang="en-US" sz="2100" b="1" dirty="0"/>
              <a:t>Integer Literals</a:t>
            </a:r>
            <a:endParaRPr lang="en-US" sz="2100" dirty="0"/>
          </a:p>
          <a:p>
            <a:pPr>
              <a:buFont typeface="+mj-lt"/>
              <a:buAutoNum type="arabicPeriod"/>
            </a:pPr>
            <a:r>
              <a:rPr lang="en-US" sz="2100" b="1" dirty="0"/>
              <a:t>Floating-point Literals</a:t>
            </a:r>
            <a:endParaRPr lang="en-US" sz="2100" dirty="0"/>
          </a:p>
          <a:p>
            <a:pPr>
              <a:buFont typeface="+mj-lt"/>
              <a:buAutoNum type="arabicPeriod"/>
            </a:pPr>
            <a:r>
              <a:rPr lang="en-US" sz="2100" b="1" dirty="0"/>
              <a:t>Character Literals</a:t>
            </a:r>
            <a:endParaRPr lang="en-US" sz="2100" dirty="0"/>
          </a:p>
          <a:p>
            <a:pPr>
              <a:buFont typeface="+mj-lt"/>
              <a:buAutoNum type="arabicPeriod"/>
            </a:pPr>
            <a:r>
              <a:rPr lang="en-US" sz="2100" b="1" dirty="0"/>
              <a:t>String Literals</a:t>
            </a:r>
            <a:endParaRPr lang="en-US" sz="2100" dirty="0"/>
          </a:p>
          <a:p>
            <a:pPr>
              <a:buFont typeface="+mj-lt"/>
              <a:buAutoNum type="arabicPeriod"/>
            </a:pPr>
            <a:r>
              <a:rPr lang="en-US" sz="2100" b="1" dirty="0"/>
              <a:t>Boolean Literals</a:t>
            </a:r>
            <a:r>
              <a:rPr lang="en-US" sz="2100" dirty="0"/>
              <a:t> (C99 and later)</a:t>
            </a:r>
          </a:p>
          <a:p>
            <a:pPr>
              <a:buFont typeface="+mj-lt"/>
              <a:buAutoNum type="arabicPeriod"/>
            </a:pPr>
            <a:r>
              <a:rPr lang="en-US" sz="2100" b="1" dirty="0"/>
              <a:t>Void Pointer Literals</a:t>
            </a:r>
            <a:r>
              <a:rPr lang="en-US" sz="2100" dirty="0"/>
              <a:t> (C99 and later)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47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DDE57-2963-2E7A-9C41-4463778A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5683-D610-63F0-6A02-A7F8C4C6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5. Operators:</a:t>
            </a:r>
          </a:p>
          <a:p>
            <a:pPr marL="0" indent="0">
              <a:buNone/>
            </a:pPr>
            <a:r>
              <a:rPr lang="en-US" dirty="0"/>
              <a:t>In C, operators are symbols used to perform operations on variables and values. Operators can be classified based on the number of operands they operate on. The main classifications are </a:t>
            </a:r>
            <a:r>
              <a:rPr lang="en-US" b="1" dirty="0"/>
              <a:t>Unary</a:t>
            </a:r>
            <a:r>
              <a:rPr lang="en-US" dirty="0"/>
              <a:t>, </a:t>
            </a:r>
            <a:r>
              <a:rPr lang="en-US" b="1" dirty="0"/>
              <a:t>Binary</a:t>
            </a:r>
            <a:r>
              <a:rPr lang="en-US" dirty="0"/>
              <a:t>, and </a:t>
            </a:r>
            <a:r>
              <a:rPr lang="en-US" b="1" dirty="0"/>
              <a:t>Ternary</a:t>
            </a:r>
            <a:r>
              <a:rPr lang="en-US" dirty="0"/>
              <a:t> operators.</a:t>
            </a:r>
          </a:p>
          <a:p>
            <a:pPr marL="0" indent="0">
              <a:buNone/>
            </a:pPr>
            <a:r>
              <a:rPr lang="en-US" dirty="0"/>
              <a:t>Operators are symbols that perform operations on variables and values.</a:t>
            </a:r>
          </a:p>
          <a:p>
            <a:pPr marL="0" indent="0">
              <a:buNone/>
            </a:pPr>
            <a:r>
              <a:rPr lang="en-IN" dirty="0"/>
              <a:t>Example: +, -, *, =, ==, +=, --, ++ and so 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6. Punctuation (Separators):</a:t>
            </a:r>
          </a:p>
          <a:p>
            <a:pPr marL="0" indent="0">
              <a:buNone/>
            </a:pPr>
            <a:r>
              <a:rPr lang="en-US" dirty="0"/>
              <a:t>Punctuation marks (also called separators) are symbols used to separate different parts of a program, such as statements, declarations, and arguments.</a:t>
            </a:r>
          </a:p>
          <a:p>
            <a:pPr marL="0" indent="0">
              <a:buNone/>
            </a:pPr>
            <a:r>
              <a:rPr lang="en-US" dirty="0"/>
              <a:t>Example: {}, [], (), ., /, :, and so 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9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91C7-C6BE-CF76-C42A-F2F212BB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2"/>
            <a:ext cx="10659110" cy="5808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Programming Paradigms (</a:t>
            </a:r>
            <a:r>
              <a:rPr lang="en-US" sz="2400" b="1" dirty="0">
                <a:solidFill>
                  <a:srgbClr val="C00000"/>
                </a:solidFill>
              </a:rPr>
              <a:t>Models</a:t>
            </a:r>
            <a:r>
              <a:rPr lang="en-US" sz="2400" b="1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/>
              <a:t>Programming paradigms are foundational </a:t>
            </a:r>
            <a:r>
              <a:rPr lang="en-US" b="1" dirty="0"/>
              <a:t>styles</a:t>
            </a:r>
            <a:r>
              <a:rPr lang="en-US" dirty="0"/>
              <a:t> or </a:t>
            </a:r>
            <a:r>
              <a:rPr lang="en-US" b="1" dirty="0"/>
              <a:t>approaches</a:t>
            </a:r>
            <a:r>
              <a:rPr lang="en-US" dirty="0"/>
              <a:t> to programming that provide a way to structure and organize code. They define how problems are formulated and solved in programming.</a:t>
            </a:r>
          </a:p>
          <a:p>
            <a:pPr marL="457200" indent="-457200">
              <a:buAutoNum type="arabicPeriod"/>
            </a:pPr>
            <a:r>
              <a:rPr lang="en-IN" b="1" dirty="0"/>
              <a:t>Imperative Programming: </a:t>
            </a:r>
            <a:r>
              <a:rPr lang="en-US" dirty="0"/>
              <a:t>Focuses on </a:t>
            </a:r>
            <a:r>
              <a:rPr lang="en-US" b="1" dirty="0"/>
              <a:t>how</a:t>
            </a:r>
            <a:r>
              <a:rPr lang="en-US" dirty="0"/>
              <a:t> a program operates. </a:t>
            </a:r>
          </a:p>
          <a:p>
            <a:pPr marL="457200" lvl="1" indent="0">
              <a:buNone/>
            </a:pPr>
            <a:r>
              <a:rPr lang="en-IN" b="1" dirty="0"/>
              <a:t>Examples:</a:t>
            </a:r>
            <a:r>
              <a:rPr lang="en-IN" dirty="0"/>
              <a:t> C, Python (imperative style), Java.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IN" b="1" dirty="0"/>
              <a:t>Declarative Programming</a:t>
            </a:r>
            <a:r>
              <a:rPr lang="en-US" b="1" dirty="0"/>
              <a:t>: </a:t>
            </a:r>
            <a:r>
              <a:rPr lang="en-US" dirty="0"/>
              <a:t>Focuses on </a:t>
            </a:r>
            <a:r>
              <a:rPr lang="en-US" b="1" dirty="0"/>
              <a:t>what</a:t>
            </a:r>
            <a:r>
              <a:rPr lang="en-US" dirty="0"/>
              <a:t> the program should accomplish rather than </a:t>
            </a:r>
            <a:r>
              <a:rPr lang="en-US" b="1" dirty="0"/>
              <a:t>how</a:t>
            </a:r>
            <a:r>
              <a:rPr lang="en-US" dirty="0"/>
              <a:t> it is achieved. </a:t>
            </a:r>
          </a:p>
          <a:p>
            <a:pPr marL="457200" lvl="1" indent="0">
              <a:buNone/>
            </a:pPr>
            <a:r>
              <a:rPr lang="en-IN" b="1" dirty="0"/>
              <a:t>Examples:</a:t>
            </a:r>
            <a:r>
              <a:rPr lang="en-IN" dirty="0"/>
              <a:t> SQL, HTML, </a:t>
            </a:r>
            <a:r>
              <a:rPr lang="en-IN" dirty="0" err="1"/>
              <a:t>Prolog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r>
              <a:rPr lang="en-IN" b="1" dirty="0"/>
              <a:t>Procedural Programming (</a:t>
            </a:r>
            <a:r>
              <a:rPr lang="en-IN" b="1" dirty="0">
                <a:solidFill>
                  <a:srgbClr val="C00000"/>
                </a:solidFill>
              </a:rPr>
              <a:t>How to Do</a:t>
            </a:r>
            <a:r>
              <a:rPr lang="en-IN" b="1" dirty="0"/>
              <a:t>): </a:t>
            </a:r>
            <a:r>
              <a:rPr lang="en-US" dirty="0"/>
              <a:t>A subset of imperative programming that organizes code into reusable procedures or functions.</a:t>
            </a:r>
            <a:r>
              <a:rPr lang="en-IN" b="1" dirty="0"/>
              <a:t> </a:t>
            </a:r>
          </a:p>
          <a:p>
            <a:pPr marL="457200" lvl="1" indent="0">
              <a:buNone/>
            </a:pPr>
            <a:r>
              <a:rPr lang="en-IN" b="1" dirty="0"/>
              <a:t>Examples:</a:t>
            </a:r>
            <a:r>
              <a:rPr lang="en-IN" dirty="0"/>
              <a:t> C, Pascal.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b="1" dirty="0"/>
              <a:t>Functional Programming (</a:t>
            </a:r>
            <a:r>
              <a:rPr lang="en-IN" b="1" dirty="0">
                <a:solidFill>
                  <a:srgbClr val="C00000"/>
                </a:solidFill>
              </a:rPr>
              <a:t>What to Do</a:t>
            </a:r>
            <a:r>
              <a:rPr lang="en-IN" b="1" dirty="0"/>
              <a:t>): </a:t>
            </a:r>
            <a:r>
              <a:rPr lang="en-US" dirty="0"/>
              <a:t>Treats computation as the evaluation of mathematical functions, avoiding changing state and mutable data.</a:t>
            </a:r>
          </a:p>
          <a:p>
            <a:pPr marL="457200" indent="-457200">
              <a:buAutoNum type="arabicPeriod"/>
            </a:pPr>
            <a:r>
              <a:rPr lang="en-IN" b="1" dirty="0"/>
              <a:t>Object-Oriented Programming (OOP): </a:t>
            </a:r>
            <a:r>
              <a:rPr lang="en-US" dirty="0"/>
              <a:t>Models real-world entities using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classes</a:t>
            </a:r>
            <a:r>
              <a:rPr lang="en-US" dirty="0"/>
              <a:t>.</a:t>
            </a:r>
            <a:r>
              <a:rPr lang="en-IN" dirty="0"/>
              <a:t> </a:t>
            </a:r>
            <a:r>
              <a:rPr lang="en-IN" b="1" dirty="0"/>
              <a:t>Examples:</a:t>
            </a:r>
            <a:r>
              <a:rPr lang="en-IN" dirty="0"/>
              <a:t> Java, C++, Python (OOP style).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50206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1870</Words>
  <Application>Microsoft Office PowerPoint</Application>
  <PresentationFormat>Widescreen</PresentationFormat>
  <Paragraphs>145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55</cp:revision>
  <dcterms:created xsi:type="dcterms:W3CDTF">2024-11-25T17:19:06Z</dcterms:created>
  <dcterms:modified xsi:type="dcterms:W3CDTF">2024-12-04T17:16:17Z</dcterms:modified>
</cp:coreProperties>
</file>