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53"/>
  </p:notesMasterIdLst>
  <p:sldIdLst>
    <p:sldId id="418" r:id="rId2"/>
    <p:sldId id="258" r:id="rId3"/>
    <p:sldId id="454" r:id="rId4"/>
    <p:sldId id="434" r:id="rId5"/>
    <p:sldId id="435" r:id="rId6"/>
    <p:sldId id="451" r:id="rId7"/>
    <p:sldId id="452" r:id="rId8"/>
    <p:sldId id="453" r:id="rId9"/>
    <p:sldId id="419" r:id="rId10"/>
    <p:sldId id="420" r:id="rId11"/>
    <p:sldId id="421" r:id="rId12"/>
    <p:sldId id="423" r:id="rId13"/>
    <p:sldId id="456" r:id="rId14"/>
    <p:sldId id="426" r:id="rId15"/>
    <p:sldId id="422" r:id="rId16"/>
    <p:sldId id="427" r:id="rId17"/>
    <p:sldId id="428" r:id="rId18"/>
    <p:sldId id="455" r:id="rId19"/>
    <p:sldId id="450" r:id="rId20"/>
    <p:sldId id="432" r:id="rId21"/>
    <p:sldId id="457" r:id="rId22"/>
    <p:sldId id="458" r:id="rId23"/>
    <p:sldId id="459" r:id="rId24"/>
    <p:sldId id="429" r:id="rId25"/>
    <p:sldId id="460" r:id="rId26"/>
    <p:sldId id="430" r:id="rId27"/>
    <p:sldId id="431" r:id="rId28"/>
    <p:sldId id="436" r:id="rId29"/>
    <p:sldId id="437" r:id="rId30"/>
    <p:sldId id="433" r:id="rId31"/>
    <p:sldId id="439" r:id="rId32"/>
    <p:sldId id="440" r:id="rId33"/>
    <p:sldId id="441" r:id="rId34"/>
    <p:sldId id="442" r:id="rId35"/>
    <p:sldId id="443" r:id="rId36"/>
    <p:sldId id="444" r:id="rId37"/>
    <p:sldId id="447" r:id="rId38"/>
    <p:sldId id="445" r:id="rId39"/>
    <p:sldId id="448" r:id="rId40"/>
    <p:sldId id="449" r:id="rId41"/>
    <p:sldId id="424" r:id="rId42"/>
    <p:sldId id="461" r:id="rId43"/>
    <p:sldId id="462" r:id="rId44"/>
    <p:sldId id="463" r:id="rId45"/>
    <p:sldId id="425" r:id="rId46"/>
    <p:sldId id="464" r:id="rId47"/>
    <p:sldId id="465" r:id="rId48"/>
    <p:sldId id="466" r:id="rId49"/>
    <p:sldId id="467" r:id="rId50"/>
    <p:sldId id="468" r:id="rId51"/>
    <p:sldId id="46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32AF1-4615-4667-912A-829B12F8C4D2}" type="datetimeFigureOut">
              <a:rPr lang="en-IN" smtClean="0"/>
              <a:t>26-12-2024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8A8E6-D4B7-4286-B37C-5D755B8E2CFC}" type="slidenum">
              <a:rPr lang="en-IN" smtClean="0"/>
              <a:t>‹#›</a:t>
            </a:fld>
            <a:endParaRPr lang="en-IN"/>
          </a:p>
        </p:txBody>
      </p:sp>
    </p:spTree>
    <p:extLst>
      <p:ext uri="{BB962C8B-B14F-4D97-AF65-F5344CB8AC3E}">
        <p14:creationId xmlns:p14="http://schemas.microsoft.com/office/powerpoint/2010/main" val="169648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12/26/2024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23552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12/26/2024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0003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12/26/2024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3859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12/26/2024</a:t>
            </a:fld>
            <a:endParaRPr lang="en-US" dirty="0"/>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1202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12/26/2024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1047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12/26/2024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1060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12/26/2024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615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12/26/2024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3978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12/26/2024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3226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12/26/2024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8952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12/26/2024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6133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12/26/2024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3281849D-54CA-C13E-3D84-DB247AB9A268}"/>
              </a:ext>
            </a:extLst>
          </p:cNvPr>
          <p:cNvGrpSpPr/>
          <p:nvPr userDrawn="1"/>
        </p:nvGrpSpPr>
        <p:grpSpPr>
          <a:xfrm>
            <a:off x="130629" y="6291189"/>
            <a:ext cx="2743201" cy="495445"/>
            <a:chOff x="195943" y="6091967"/>
            <a:chExt cx="3506755" cy="629508"/>
          </a:xfrm>
        </p:grpSpPr>
        <p:sp>
          <p:nvSpPr>
            <p:cNvPr id="11" name="Oval 10">
              <a:extLst>
                <a:ext uri="{FF2B5EF4-FFF2-40B4-BE49-F238E27FC236}">
                  <a16:creationId xmlns:a16="http://schemas.microsoft.com/office/drawing/2014/main" id="{6401CC4C-E0EC-38D2-F7AA-61FC22E4D90D}"/>
                </a:ext>
              </a:extLst>
            </p:cNvPr>
            <p:cNvSpPr/>
            <p:nvPr userDrawn="1"/>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875BEBF-DA68-8945-6205-DE7DE602B3BD}"/>
                </a:ext>
              </a:extLst>
            </p:cNvPr>
            <p:cNvSpPr txBox="1"/>
            <p:nvPr userDrawn="1"/>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12027532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3785" y="2284236"/>
            <a:ext cx="11484429" cy="2289527"/>
          </a:xfrm>
        </p:spPr>
        <p:txBody>
          <a:bodyPr>
            <a:normAutofit/>
          </a:bodyPr>
          <a:lstStyle/>
          <a:p>
            <a:pPr marL="0" indent="0" algn="ctr">
              <a:buNone/>
            </a:pPr>
            <a:r>
              <a:rPr lang="en-US" sz="6600" b="1" dirty="0">
                <a:solidFill>
                  <a:schemeClr val="tx2"/>
                </a:solidFill>
              </a:rPr>
              <a:t>Module-1: </a:t>
            </a:r>
          </a:p>
          <a:p>
            <a:pPr marL="0" indent="0" algn="ctr">
              <a:buNone/>
            </a:pPr>
            <a:r>
              <a:rPr lang="en-IN" sz="6600" b="1" dirty="0">
                <a:solidFill>
                  <a:srgbClr val="C00000"/>
                </a:solidFill>
              </a:rPr>
              <a:t>BASICS OF C PROGRAMMING</a:t>
            </a:r>
            <a:endParaRPr lang="en-IN" sz="6600" dirty="0"/>
          </a:p>
        </p:txBody>
      </p:sp>
    </p:spTree>
    <p:extLst>
      <p:ext uri="{BB962C8B-B14F-4D97-AF65-F5344CB8AC3E}">
        <p14:creationId xmlns:p14="http://schemas.microsoft.com/office/powerpoint/2010/main" val="703384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D2845-1B06-B617-C517-6BD6336B3E2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85BA7D-2342-C549-D4CD-58EB686C2F3D}"/>
              </a:ext>
            </a:extLst>
          </p:cNvPr>
          <p:cNvSpPr>
            <a:spLocks noGrp="1"/>
          </p:cNvSpPr>
          <p:nvPr>
            <p:ph idx="1"/>
          </p:nvPr>
        </p:nvSpPr>
        <p:spPr>
          <a:xfrm>
            <a:off x="777240" y="592183"/>
            <a:ext cx="10659110" cy="5584780"/>
          </a:xfrm>
        </p:spPr>
        <p:txBody>
          <a:bodyPr/>
          <a:lstStyle/>
          <a:p>
            <a:pPr marL="0" indent="0">
              <a:buNone/>
            </a:pPr>
            <a:r>
              <a:rPr lang="en-IN" sz="2400" b="1" dirty="0"/>
              <a:t>1. Imperative Programming:</a:t>
            </a:r>
          </a:p>
          <a:p>
            <a:pPr marL="0" indent="0">
              <a:buNone/>
            </a:pPr>
            <a:r>
              <a:rPr lang="en-US" dirty="0"/>
              <a:t>Here we need to specify the </a:t>
            </a:r>
            <a:r>
              <a:rPr lang="en-US" b="1" dirty="0">
                <a:solidFill>
                  <a:srgbClr val="C00000"/>
                </a:solidFill>
              </a:rPr>
              <a:t>exact sequence of steps </a:t>
            </a:r>
            <a:r>
              <a:rPr lang="en-US" dirty="0"/>
              <a:t>or </a:t>
            </a:r>
            <a:r>
              <a:rPr lang="en-US" b="1" dirty="0">
                <a:solidFill>
                  <a:srgbClr val="C00000"/>
                </a:solidFill>
              </a:rPr>
              <a:t>instructions</a:t>
            </a:r>
            <a:r>
              <a:rPr lang="en-US" dirty="0"/>
              <a:t> that the computer must follow to achieve a desired result.</a:t>
            </a:r>
          </a:p>
          <a:p>
            <a:pPr marL="0" indent="0">
              <a:buNone/>
            </a:pPr>
            <a:r>
              <a:rPr lang="en-US" dirty="0"/>
              <a:t>In an </a:t>
            </a:r>
            <a:r>
              <a:rPr lang="en-US" b="1" dirty="0"/>
              <a:t>imperative programming</a:t>
            </a:r>
            <a:r>
              <a:rPr lang="en-US" dirty="0"/>
              <a:t> style, the programmer provides </a:t>
            </a:r>
            <a:r>
              <a:rPr lang="en-US" b="1" dirty="0"/>
              <a:t>detailed instructions to the computer</a:t>
            </a:r>
            <a:r>
              <a:rPr lang="en-US" dirty="0"/>
              <a:t>, including how data is processed, modified, and stored.</a:t>
            </a:r>
          </a:p>
          <a:p>
            <a:pPr marL="0" indent="0">
              <a:buNone/>
            </a:pPr>
            <a:r>
              <a:rPr lang="en-US" b="1" dirty="0"/>
              <a:t>Here is an example of summing the numbers imperatively:</a:t>
            </a:r>
          </a:p>
          <a:p>
            <a:pPr marL="0" indent="0">
              <a:buNone/>
            </a:pPr>
            <a:endParaRPr lang="en-US" b="1" dirty="0"/>
          </a:p>
          <a:p>
            <a:pPr marL="0" indent="0">
              <a:buNone/>
            </a:pPr>
            <a:endParaRPr lang="en-IN" dirty="0"/>
          </a:p>
        </p:txBody>
      </p:sp>
      <p:pic>
        <p:nvPicPr>
          <p:cNvPr id="8" name="Picture 7" descr="A screenshot of a computer program&#10;&#10;Description automatically generated">
            <a:extLst>
              <a:ext uri="{FF2B5EF4-FFF2-40B4-BE49-F238E27FC236}">
                <a16:creationId xmlns:a16="http://schemas.microsoft.com/office/drawing/2014/main" id="{2155E0D1-BDCA-A2DB-14EA-9AC72579FE82}"/>
              </a:ext>
            </a:extLst>
          </p:cNvPr>
          <p:cNvPicPr>
            <a:picLocks noChangeAspect="1"/>
          </p:cNvPicPr>
          <p:nvPr/>
        </p:nvPicPr>
        <p:blipFill>
          <a:blip r:embed="rId2">
            <a:extLst>
              <a:ext uri="{28A0092B-C50C-407E-A947-70E740481C1C}">
                <a14:useLocalDpi xmlns:a14="http://schemas.microsoft.com/office/drawing/2010/main" val="0"/>
              </a:ext>
            </a:extLst>
          </a:blip>
          <a:srcRect l="3818" t="7647" r="3464" b="8589"/>
          <a:stretch/>
        </p:blipFill>
        <p:spPr>
          <a:xfrm>
            <a:off x="1667979" y="2852831"/>
            <a:ext cx="8340726" cy="3412986"/>
          </a:xfrm>
          <a:prstGeom prst="rect">
            <a:avLst/>
          </a:prstGeom>
        </p:spPr>
      </p:pic>
    </p:spTree>
    <p:extLst>
      <p:ext uri="{BB962C8B-B14F-4D97-AF65-F5344CB8AC3E}">
        <p14:creationId xmlns:p14="http://schemas.microsoft.com/office/powerpoint/2010/main" val="1056240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D1DFF-8AF0-7169-4A99-7DA80AAE9B5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53700D-AF95-9134-DE94-9F2B498F6057}"/>
              </a:ext>
            </a:extLst>
          </p:cNvPr>
          <p:cNvSpPr>
            <a:spLocks noGrp="1"/>
          </p:cNvSpPr>
          <p:nvPr>
            <p:ph idx="1"/>
          </p:nvPr>
        </p:nvSpPr>
        <p:spPr>
          <a:xfrm>
            <a:off x="777240" y="592183"/>
            <a:ext cx="10659110" cy="5584780"/>
          </a:xfrm>
        </p:spPr>
        <p:txBody>
          <a:bodyPr>
            <a:normAutofit/>
          </a:bodyPr>
          <a:lstStyle/>
          <a:p>
            <a:pPr marL="0" indent="0">
              <a:buNone/>
            </a:pPr>
            <a:r>
              <a:rPr lang="en-IN" sz="2800" b="1" dirty="0"/>
              <a:t>2. Declarative Programming:</a:t>
            </a:r>
          </a:p>
          <a:p>
            <a:pPr marL="0" indent="0">
              <a:buNone/>
            </a:pPr>
            <a:r>
              <a:rPr lang="en-US" sz="2800" dirty="0"/>
              <a:t>In declarative programming, you </a:t>
            </a:r>
            <a:r>
              <a:rPr lang="en-US" sz="2800" b="1" dirty="0"/>
              <a:t>state </a:t>
            </a:r>
            <a:r>
              <a:rPr lang="en-US" sz="2800" b="1" i="1" dirty="0"/>
              <a:t>what</a:t>
            </a:r>
            <a:r>
              <a:rPr lang="en-US" sz="2800" b="1" dirty="0"/>
              <a:t> the program should do</a:t>
            </a:r>
            <a:r>
              <a:rPr lang="en-US" sz="2800" dirty="0"/>
              <a:t> and let the underlying system handle </a:t>
            </a:r>
            <a:r>
              <a:rPr lang="en-US" sz="2800" i="1" dirty="0"/>
              <a:t>how</a:t>
            </a:r>
            <a:r>
              <a:rPr lang="en-US" sz="2800" dirty="0"/>
              <a:t> to achieve it.</a:t>
            </a:r>
          </a:p>
          <a:p>
            <a:pPr marL="0" indent="0">
              <a:buNone/>
            </a:pPr>
            <a:r>
              <a:rPr lang="en-US" sz="2800" b="1" dirty="0"/>
              <a:t>Example in SQL:</a:t>
            </a:r>
          </a:p>
          <a:p>
            <a:pPr marL="0" indent="0">
              <a:buNone/>
            </a:pPr>
            <a:endParaRPr lang="en-IN" sz="2800" dirty="0"/>
          </a:p>
        </p:txBody>
      </p:sp>
      <p:pic>
        <p:nvPicPr>
          <p:cNvPr id="4" name="Picture 3">
            <a:extLst>
              <a:ext uri="{FF2B5EF4-FFF2-40B4-BE49-F238E27FC236}">
                <a16:creationId xmlns:a16="http://schemas.microsoft.com/office/drawing/2014/main" id="{BC21881D-CFDD-DE5D-B212-F315DEC78304}"/>
              </a:ext>
            </a:extLst>
          </p:cNvPr>
          <p:cNvPicPr>
            <a:picLocks noChangeAspect="1"/>
          </p:cNvPicPr>
          <p:nvPr/>
        </p:nvPicPr>
        <p:blipFill>
          <a:blip r:embed="rId2"/>
          <a:stretch>
            <a:fillRect/>
          </a:stretch>
        </p:blipFill>
        <p:spPr>
          <a:xfrm>
            <a:off x="2659378" y="3062622"/>
            <a:ext cx="3950428" cy="643902"/>
          </a:xfrm>
          <a:prstGeom prst="rect">
            <a:avLst/>
          </a:prstGeom>
        </p:spPr>
      </p:pic>
    </p:spTree>
    <p:extLst>
      <p:ext uri="{BB962C8B-B14F-4D97-AF65-F5344CB8AC3E}">
        <p14:creationId xmlns:p14="http://schemas.microsoft.com/office/powerpoint/2010/main" val="2509118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E06D1-15BF-B913-0D02-0B118F5405E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6DC809-F421-5614-D93C-729BBB5B028E}"/>
              </a:ext>
            </a:extLst>
          </p:cNvPr>
          <p:cNvSpPr>
            <a:spLocks noGrp="1"/>
          </p:cNvSpPr>
          <p:nvPr>
            <p:ph idx="1"/>
          </p:nvPr>
        </p:nvSpPr>
        <p:spPr>
          <a:xfrm>
            <a:off x="603069" y="483530"/>
            <a:ext cx="5492931" cy="5584780"/>
          </a:xfrm>
        </p:spPr>
        <p:txBody>
          <a:bodyPr>
            <a:normAutofit/>
          </a:bodyPr>
          <a:lstStyle/>
          <a:p>
            <a:pPr marL="0" indent="0">
              <a:buNone/>
            </a:pPr>
            <a:r>
              <a:rPr lang="en-IN" sz="2400" b="1" dirty="0"/>
              <a:t>3. Procedural Programming (</a:t>
            </a:r>
            <a:r>
              <a:rPr lang="en-IN" sz="2400" b="1" dirty="0">
                <a:solidFill>
                  <a:srgbClr val="C00000"/>
                </a:solidFill>
              </a:rPr>
              <a:t>How to Do)</a:t>
            </a:r>
            <a:r>
              <a:rPr lang="en-IN" sz="2400" b="1" dirty="0"/>
              <a:t>:</a:t>
            </a:r>
          </a:p>
          <a:p>
            <a:r>
              <a:rPr lang="en-US" sz="2600" dirty="0"/>
              <a:t>Procedural programming is a programming paradigm </a:t>
            </a:r>
            <a:r>
              <a:rPr lang="en-US" sz="2600" b="1" dirty="0">
                <a:solidFill>
                  <a:srgbClr val="C00000"/>
                </a:solidFill>
              </a:rPr>
              <a:t>derived from </a:t>
            </a:r>
            <a:r>
              <a:rPr lang="en-US" sz="2600" b="1" dirty="0"/>
              <a:t>imperative programming</a:t>
            </a:r>
            <a:r>
              <a:rPr lang="en-US" sz="2600" dirty="0"/>
              <a:t> that emphasizes </a:t>
            </a:r>
            <a:r>
              <a:rPr lang="en-US" sz="2600" b="1" dirty="0"/>
              <a:t>breaking down a program into procedures or functions</a:t>
            </a:r>
            <a:r>
              <a:rPr lang="en-US" sz="2600" dirty="0"/>
              <a:t>. </a:t>
            </a:r>
          </a:p>
          <a:p>
            <a:r>
              <a:rPr lang="en-US" sz="2600" dirty="0"/>
              <a:t>These procedures are </a:t>
            </a:r>
            <a:r>
              <a:rPr lang="en-US" sz="2600" b="1" dirty="0"/>
              <a:t>reusable blocks of code</a:t>
            </a:r>
            <a:r>
              <a:rPr lang="en-US" sz="2600" dirty="0"/>
              <a:t> that perform a </a:t>
            </a:r>
            <a:r>
              <a:rPr lang="en-US" sz="2600" b="1" dirty="0">
                <a:solidFill>
                  <a:srgbClr val="C00000"/>
                </a:solidFill>
              </a:rPr>
              <a:t>specific task</a:t>
            </a:r>
            <a:r>
              <a:rPr lang="en-US" sz="2600" dirty="0"/>
              <a:t>. Procedural programming focuses on a sequence of instructions executed in a defined order to achieve a specific outcome.</a:t>
            </a:r>
          </a:p>
          <a:p>
            <a:pPr marL="0" indent="0">
              <a:buNone/>
            </a:pPr>
            <a:endParaRPr lang="en-IN" sz="2400" dirty="0"/>
          </a:p>
        </p:txBody>
      </p:sp>
      <p:pic>
        <p:nvPicPr>
          <p:cNvPr id="6" name="Picture 5" descr="A computer screen shot of a program code&#10;&#10;Description automatically generated">
            <a:extLst>
              <a:ext uri="{FF2B5EF4-FFF2-40B4-BE49-F238E27FC236}">
                <a16:creationId xmlns:a16="http://schemas.microsoft.com/office/drawing/2014/main" id="{33FF4D59-E894-10B9-0BA1-A81000D429EF}"/>
              </a:ext>
            </a:extLst>
          </p:cNvPr>
          <p:cNvPicPr>
            <a:picLocks noChangeAspect="1"/>
          </p:cNvPicPr>
          <p:nvPr/>
        </p:nvPicPr>
        <p:blipFill>
          <a:blip r:embed="rId2">
            <a:extLst>
              <a:ext uri="{28A0092B-C50C-407E-A947-70E740481C1C}">
                <a14:useLocalDpi xmlns:a14="http://schemas.microsoft.com/office/drawing/2010/main" val="0"/>
              </a:ext>
            </a:extLst>
          </a:blip>
          <a:srcRect l="5363" t="6031" r="25681" b="6826"/>
          <a:stretch/>
        </p:blipFill>
        <p:spPr>
          <a:xfrm>
            <a:off x="6270171" y="396444"/>
            <a:ext cx="5519057" cy="5976258"/>
          </a:xfrm>
          <a:prstGeom prst="rect">
            <a:avLst/>
          </a:prstGeom>
        </p:spPr>
      </p:pic>
    </p:spTree>
    <p:extLst>
      <p:ext uri="{BB962C8B-B14F-4D97-AF65-F5344CB8AC3E}">
        <p14:creationId xmlns:p14="http://schemas.microsoft.com/office/powerpoint/2010/main" val="3073180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0D5925-8868-8CE1-751D-F750BAFBD4C3}"/>
              </a:ext>
            </a:extLst>
          </p:cNvPr>
          <p:cNvSpPr>
            <a:spLocks noGrp="1"/>
          </p:cNvSpPr>
          <p:nvPr>
            <p:ph idx="1"/>
          </p:nvPr>
        </p:nvSpPr>
        <p:spPr>
          <a:xfrm>
            <a:off x="766445" y="762138"/>
            <a:ext cx="10659110" cy="5231157"/>
          </a:xfrm>
        </p:spPr>
        <p:txBody>
          <a:bodyPr>
            <a:normAutofit/>
          </a:bodyPr>
          <a:lstStyle/>
          <a:p>
            <a:pPr marL="0" indent="0">
              <a:buNone/>
            </a:pPr>
            <a:r>
              <a:rPr lang="en-US" sz="2400" b="1" dirty="0"/>
              <a:t>Explanation: Why it is Procedural?</a:t>
            </a:r>
          </a:p>
          <a:p>
            <a:pPr marL="0" indent="0">
              <a:buNone/>
            </a:pPr>
            <a:r>
              <a:rPr lang="en-US" sz="2400" dirty="0"/>
              <a:t>It organizes the solution into a sequence of steps (defining a Procedure, calling it, and printing the result). </a:t>
            </a:r>
          </a:p>
          <a:p>
            <a:pPr marL="0" indent="0">
              <a:buNone/>
            </a:pPr>
            <a:r>
              <a:rPr lang="en-US" sz="2400" b="1" dirty="0"/>
              <a:t>It is procedural because:</a:t>
            </a:r>
          </a:p>
          <a:p>
            <a:r>
              <a:rPr lang="en-US" sz="2400" dirty="0"/>
              <a:t>It uses </a:t>
            </a:r>
            <a:r>
              <a:rPr lang="en-US" sz="2400" b="1" dirty="0"/>
              <a:t>mutable variables </a:t>
            </a:r>
            <a:r>
              <a:rPr lang="en-US" sz="2400" dirty="0"/>
              <a:t>(num1, num2, sum) to manage state.</a:t>
            </a:r>
          </a:p>
          <a:p>
            <a:r>
              <a:rPr lang="en-US" sz="2400" dirty="0"/>
              <a:t>Procedures (like </a:t>
            </a:r>
            <a:r>
              <a:rPr lang="en-US" sz="2400" dirty="0" err="1"/>
              <a:t>addNumbers</a:t>
            </a:r>
            <a:r>
              <a:rPr lang="en-US" sz="2400" dirty="0"/>
              <a:t>) are used to perform specific tasks.</a:t>
            </a:r>
          </a:p>
          <a:p>
            <a:r>
              <a:rPr lang="en-US" sz="2400" dirty="0"/>
              <a:t>Focuses on step-by-step execution.</a:t>
            </a:r>
            <a:endParaRPr lang="en-IN" sz="2400" dirty="0"/>
          </a:p>
        </p:txBody>
      </p:sp>
    </p:spTree>
    <p:extLst>
      <p:ext uri="{BB962C8B-B14F-4D97-AF65-F5344CB8AC3E}">
        <p14:creationId xmlns:p14="http://schemas.microsoft.com/office/powerpoint/2010/main" val="3714479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92A07-EDD8-B6C9-1762-CA2C17B3F3F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76E86-AFC7-F319-94A7-B12A421DA4CC}"/>
              </a:ext>
            </a:extLst>
          </p:cNvPr>
          <p:cNvSpPr>
            <a:spLocks noGrp="1"/>
          </p:cNvSpPr>
          <p:nvPr>
            <p:ph idx="1"/>
          </p:nvPr>
        </p:nvSpPr>
        <p:spPr>
          <a:xfrm>
            <a:off x="777240" y="592183"/>
            <a:ext cx="10659110" cy="5584780"/>
          </a:xfrm>
        </p:spPr>
        <p:txBody>
          <a:bodyPr/>
          <a:lstStyle/>
          <a:p>
            <a:pPr marL="0" indent="0">
              <a:buNone/>
            </a:pPr>
            <a:r>
              <a:rPr lang="en-US" sz="2400" b="1" dirty="0"/>
              <a:t>4. Functional programming (</a:t>
            </a:r>
            <a:r>
              <a:rPr lang="en-US" sz="2400" b="1" dirty="0">
                <a:solidFill>
                  <a:srgbClr val="C00000"/>
                </a:solidFill>
              </a:rPr>
              <a:t>What to Do</a:t>
            </a:r>
            <a:r>
              <a:rPr lang="en-US" sz="2400" b="1" dirty="0"/>
              <a:t>)</a:t>
            </a:r>
            <a:r>
              <a:rPr lang="en-US" sz="2400" dirty="0"/>
              <a:t> :</a:t>
            </a:r>
          </a:p>
          <a:p>
            <a:pPr marL="0" indent="0">
              <a:buNone/>
            </a:pPr>
            <a:r>
              <a:rPr lang="en-US" b="1" dirty="0"/>
              <a:t>Functional programming</a:t>
            </a:r>
            <a:r>
              <a:rPr lang="en-US" dirty="0"/>
              <a:t> is a programming paradigm where computation is treated as the evaluation of mathematical functions, avoiding changing state and mutable data. It emphasizes </a:t>
            </a:r>
            <a:r>
              <a:rPr lang="en-US" b="1" dirty="0"/>
              <a:t>what</a:t>
            </a:r>
            <a:r>
              <a:rPr lang="en-US" dirty="0"/>
              <a:t> to do rather than </a:t>
            </a:r>
            <a:r>
              <a:rPr lang="en-US" b="1" dirty="0"/>
              <a:t>how</a:t>
            </a:r>
            <a:r>
              <a:rPr lang="en-US" dirty="0"/>
              <a:t> to do it, focusing on the use of </a:t>
            </a:r>
            <a:r>
              <a:rPr lang="en-US" b="1" dirty="0"/>
              <a:t>pure functions</a:t>
            </a:r>
            <a:r>
              <a:rPr lang="en-US" dirty="0"/>
              <a:t>, </a:t>
            </a:r>
            <a:r>
              <a:rPr lang="en-US" b="1" dirty="0"/>
              <a:t>immutability</a:t>
            </a:r>
            <a:r>
              <a:rPr lang="en-US" dirty="0"/>
              <a:t>, and </a:t>
            </a:r>
            <a:r>
              <a:rPr lang="en-US" b="1" dirty="0"/>
              <a:t>function composition</a:t>
            </a:r>
            <a:r>
              <a:rPr lang="en-US" dirty="0"/>
              <a:t>.</a:t>
            </a:r>
          </a:p>
          <a:p>
            <a:pPr marL="0" indent="0">
              <a:buNone/>
            </a:pPr>
            <a:r>
              <a:rPr lang="en-IN" b="1" dirty="0"/>
              <a:t>Example:</a:t>
            </a:r>
          </a:p>
        </p:txBody>
      </p:sp>
      <p:pic>
        <p:nvPicPr>
          <p:cNvPr id="5" name="Picture 4">
            <a:extLst>
              <a:ext uri="{FF2B5EF4-FFF2-40B4-BE49-F238E27FC236}">
                <a16:creationId xmlns:a16="http://schemas.microsoft.com/office/drawing/2014/main" id="{64C5973C-E3D2-0388-A79C-18E165A4F1F3}"/>
              </a:ext>
            </a:extLst>
          </p:cNvPr>
          <p:cNvPicPr>
            <a:picLocks noChangeAspect="1"/>
          </p:cNvPicPr>
          <p:nvPr/>
        </p:nvPicPr>
        <p:blipFill>
          <a:blip r:embed="rId2"/>
          <a:stretch>
            <a:fillRect/>
          </a:stretch>
        </p:blipFill>
        <p:spPr>
          <a:xfrm>
            <a:off x="4829827" y="2350943"/>
            <a:ext cx="7040875" cy="3914874"/>
          </a:xfrm>
          <a:prstGeom prst="rect">
            <a:avLst/>
          </a:prstGeom>
        </p:spPr>
      </p:pic>
      <p:sp>
        <p:nvSpPr>
          <p:cNvPr id="8" name="TextBox 7">
            <a:extLst>
              <a:ext uri="{FF2B5EF4-FFF2-40B4-BE49-F238E27FC236}">
                <a16:creationId xmlns:a16="http://schemas.microsoft.com/office/drawing/2014/main" id="{06B91F34-0103-F2AF-04C0-5589EA6524DE}"/>
              </a:ext>
            </a:extLst>
          </p:cNvPr>
          <p:cNvSpPr txBox="1"/>
          <p:nvPr/>
        </p:nvSpPr>
        <p:spPr>
          <a:xfrm>
            <a:off x="755650" y="2786582"/>
            <a:ext cx="3869513" cy="1938992"/>
          </a:xfrm>
          <a:prstGeom prst="rect">
            <a:avLst/>
          </a:prstGeom>
          <a:noFill/>
        </p:spPr>
        <p:txBody>
          <a:bodyPr wrap="square">
            <a:spAutoFit/>
          </a:bodyPr>
          <a:lstStyle/>
          <a:p>
            <a:r>
              <a:rPr lang="en-IN" sz="2000" b="1" dirty="0"/>
              <a:t>How to Convert Procedure to Function:</a:t>
            </a:r>
          </a:p>
          <a:p>
            <a:pPr marL="285750" indent="-285750">
              <a:buFont typeface="Arial" panose="020B0604020202020204" pitchFamily="34" charset="0"/>
              <a:buChar char="•"/>
            </a:pPr>
            <a:r>
              <a:rPr lang="en-IN" sz="2000" dirty="0"/>
              <a:t>Avoid </a:t>
            </a:r>
            <a:r>
              <a:rPr lang="en-IN" sz="2000" b="1" dirty="0"/>
              <a:t>mutable</a:t>
            </a:r>
            <a:r>
              <a:rPr lang="en-IN" sz="2000" dirty="0"/>
              <a:t> variables.</a:t>
            </a:r>
          </a:p>
          <a:p>
            <a:pPr marL="285750" indent="-285750">
              <a:buFont typeface="Arial" panose="020B0604020202020204" pitchFamily="34" charset="0"/>
              <a:buChar char="•"/>
            </a:pPr>
            <a:r>
              <a:rPr lang="en-IN" sz="2000" dirty="0"/>
              <a:t>Use </a:t>
            </a:r>
            <a:r>
              <a:rPr lang="en-IN" sz="2000" b="1" dirty="0"/>
              <a:t>pure functions </a:t>
            </a:r>
            <a:r>
              <a:rPr lang="en-IN" sz="2000" dirty="0"/>
              <a:t>and directly pass inputs and outputs without modifying any state.</a:t>
            </a:r>
          </a:p>
        </p:txBody>
      </p:sp>
    </p:spTree>
    <p:extLst>
      <p:ext uri="{BB962C8B-B14F-4D97-AF65-F5344CB8AC3E}">
        <p14:creationId xmlns:p14="http://schemas.microsoft.com/office/powerpoint/2010/main" val="160000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9776C-44FC-E074-E206-81A245FBAF3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C2650A-4165-4B47-C852-60420121477A}"/>
              </a:ext>
            </a:extLst>
          </p:cNvPr>
          <p:cNvSpPr>
            <a:spLocks noGrp="1"/>
          </p:cNvSpPr>
          <p:nvPr>
            <p:ph idx="1"/>
          </p:nvPr>
        </p:nvSpPr>
        <p:spPr>
          <a:xfrm>
            <a:off x="394468" y="539020"/>
            <a:ext cx="5627101" cy="5584780"/>
          </a:xfrm>
        </p:spPr>
        <p:txBody>
          <a:bodyPr/>
          <a:lstStyle/>
          <a:p>
            <a:pPr marL="0" indent="0">
              <a:buNone/>
            </a:pPr>
            <a:r>
              <a:rPr lang="en-US" sz="2400" b="1" dirty="0"/>
              <a:t>5. Object-Oriented Programming (OOP)?</a:t>
            </a:r>
          </a:p>
          <a:p>
            <a:r>
              <a:rPr lang="en-US" sz="2400" dirty="0"/>
              <a:t>Object-Oriented Programming (OOP) is a programming paradigm based on the concept of </a:t>
            </a:r>
            <a:r>
              <a:rPr lang="en-US" sz="2400" b="1" dirty="0"/>
              <a:t>objects</a:t>
            </a:r>
            <a:r>
              <a:rPr lang="en-US" sz="2400" dirty="0"/>
              <a:t>, which are instances of </a:t>
            </a:r>
            <a:r>
              <a:rPr lang="en-US" sz="2400" b="1" dirty="0"/>
              <a:t>classes</a:t>
            </a:r>
            <a:r>
              <a:rPr lang="en-US" sz="2400" dirty="0"/>
              <a:t>. </a:t>
            </a:r>
          </a:p>
          <a:p>
            <a:r>
              <a:rPr lang="en-US" sz="2400" dirty="0"/>
              <a:t>These objects encapsulate </a:t>
            </a:r>
            <a:r>
              <a:rPr lang="en-US" sz="2400" b="1" dirty="0"/>
              <a:t>data</a:t>
            </a:r>
            <a:r>
              <a:rPr lang="en-US" sz="2400" dirty="0"/>
              <a:t> (attributes) and </a:t>
            </a:r>
            <a:r>
              <a:rPr lang="en-US" sz="2400" b="1" dirty="0"/>
              <a:t>behavior</a:t>
            </a:r>
            <a:r>
              <a:rPr lang="en-US" sz="2400" dirty="0"/>
              <a:t> (methods), allowing for modular, reusable, and maintainable code. </a:t>
            </a:r>
          </a:p>
          <a:p>
            <a:r>
              <a:rPr lang="en-US" sz="2400" dirty="0"/>
              <a:t>OOP promotes the organization of code into </a:t>
            </a:r>
            <a:r>
              <a:rPr lang="en-US" sz="2400" b="1" dirty="0"/>
              <a:t>real-world entities</a:t>
            </a:r>
            <a:r>
              <a:rPr lang="en-US" sz="2400" dirty="0"/>
              <a:t>, making it easier to design complex systems.</a:t>
            </a:r>
          </a:p>
          <a:p>
            <a:pPr marL="0" indent="0">
              <a:buNone/>
            </a:pPr>
            <a:endParaRPr lang="en-IN" dirty="0"/>
          </a:p>
        </p:txBody>
      </p:sp>
      <p:pic>
        <p:nvPicPr>
          <p:cNvPr id="4" name="Picture 3" descr="A screen shot of a computer program&#10;&#10;Description automatically generated">
            <a:extLst>
              <a:ext uri="{FF2B5EF4-FFF2-40B4-BE49-F238E27FC236}">
                <a16:creationId xmlns:a16="http://schemas.microsoft.com/office/drawing/2014/main" id="{6D7B6073-D087-E004-4D4F-BA9C79E8EBF6}"/>
              </a:ext>
            </a:extLst>
          </p:cNvPr>
          <p:cNvPicPr>
            <a:picLocks noChangeAspect="1"/>
          </p:cNvPicPr>
          <p:nvPr/>
        </p:nvPicPr>
        <p:blipFill>
          <a:blip r:embed="rId2">
            <a:extLst>
              <a:ext uri="{28A0092B-C50C-407E-A947-70E740481C1C}">
                <a14:useLocalDpi xmlns:a14="http://schemas.microsoft.com/office/drawing/2010/main" val="0"/>
              </a:ext>
            </a:extLst>
          </a:blip>
          <a:srcRect l="4129" t="3492" r="4467" b="3968"/>
          <a:stretch/>
        </p:blipFill>
        <p:spPr>
          <a:xfrm>
            <a:off x="6170431" y="330242"/>
            <a:ext cx="5856514" cy="6346371"/>
          </a:xfrm>
          <a:prstGeom prst="rect">
            <a:avLst/>
          </a:prstGeom>
        </p:spPr>
      </p:pic>
    </p:spTree>
    <p:extLst>
      <p:ext uri="{BB962C8B-B14F-4D97-AF65-F5344CB8AC3E}">
        <p14:creationId xmlns:p14="http://schemas.microsoft.com/office/powerpoint/2010/main" val="2037024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E5928-655D-D057-3851-21E40FC4D32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9D2925-D0FA-79B9-CDBC-936F0D8E4D8C}"/>
              </a:ext>
            </a:extLst>
          </p:cNvPr>
          <p:cNvSpPr>
            <a:spLocks noGrp="1"/>
          </p:cNvSpPr>
          <p:nvPr>
            <p:ph idx="1"/>
          </p:nvPr>
        </p:nvSpPr>
        <p:spPr>
          <a:xfrm>
            <a:off x="617751" y="274418"/>
            <a:ext cx="11014267" cy="6041322"/>
          </a:xfrm>
        </p:spPr>
        <p:txBody>
          <a:bodyPr>
            <a:normAutofit/>
          </a:bodyPr>
          <a:lstStyle/>
          <a:p>
            <a:pPr marL="0" indent="0">
              <a:buNone/>
            </a:pPr>
            <a:r>
              <a:rPr lang="en-US" sz="2800" b="1" dirty="0"/>
              <a:t>What is C Programming?</a:t>
            </a:r>
          </a:p>
          <a:p>
            <a:r>
              <a:rPr lang="en-US" sz="2500" b="1" dirty="0"/>
              <a:t>C </a:t>
            </a:r>
            <a:r>
              <a:rPr lang="en-US" sz="2500" dirty="0"/>
              <a:t>is primarily classified as an </a:t>
            </a:r>
            <a:r>
              <a:rPr lang="en-US" sz="2500" b="1" dirty="0">
                <a:solidFill>
                  <a:srgbClr val="C00000"/>
                </a:solidFill>
              </a:rPr>
              <a:t>imperative procedural programming language</a:t>
            </a:r>
            <a:r>
              <a:rPr lang="en-US" sz="2500" dirty="0"/>
              <a:t>, but it also supports some features of other paradigms to a </a:t>
            </a:r>
            <a:r>
              <a:rPr lang="en-US" sz="2500" b="1" dirty="0"/>
              <a:t>limited extent. </a:t>
            </a:r>
          </a:p>
          <a:p>
            <a:r>
              <a:rPr lang="en-US" sz="2500" b="1" dirty="0"/>
              <a:t>C </a:t>
            </a:r>
            <a:r>
              <a:rPr lang="en-US" sz="2500" dirty="0"/>
              <a:t>was developed by </a:t>
            </a:r>
            <a:r>
              <a:rPr lang="en-US" sz="2500" b="1" dirty="0"/>
              <a:t>Dennis Ritchie</a:t>
            </a:r>
            <a:r>
              <a:rPr lang="en-US" sz="2500" dirty="0"/>
              <a:t> in the early </a:t>
            </a:r>
            <a:r>
              <a:rPr lang="en-US" sz="2500" b="1" dirty="0"/>
              <a:t>1970s</a:t>
            </a:r>
            <a:r>
              <a:rPr lang="en-US" sz="2500" dirty="0"/>
              <a:t> at </a:t>
            </a:r>
            <a:r>
              <a:rPr lang="en-US" sz="2500" b="1" dirty="0"/>
              <a:t>Bell Labs</a:t>
            </a:r>
            <a:r>
              <a:rPr lang="en-US" sz="2500" dirty="0"/>
              <a:t>. It has had a profound influence on many programming languages and is still widely used today, especially in system programming, embedded systems, and operating systems development.</a:t>
            </a:r>
          </a:p>
          <a:p>
            <a:pPr marL="0" indent="0">
              <a:buNone/>
            </a:pPr>
            <a:r>
              <a:rPr lang="en-US" sz="2400" b="1" dirty="0"/>
              <a:t>Here’s a simple C program that prints "Hello, World!" to the console:</a:t>
            </a:r>
          </a:p>
          <a:p>
            <a:pPr marL="0" indent="0">
              <a:buNone/>
            </a:pPr>
            <a:endParaRPr lang="en-IN" sz="2500" b="1" dirty="0"/>
          </a:p>
        </p:txBody>
      </p:sp>
      <p:pic>
        <p:nvPicPr>
          <p:cNvPr id="4" name="Picture 3">
            <a:extLst>
              <a:ext uri="{FF2B5EF4-FFF2-40B4-BE49-F238E27FC236}">
                <a16:creationId xmlns:a16="http://schemas.microsoft.com/office/drawing/2014/main" id="{63037175-867A-52A7-614A-DC9EBC9BD060}"/>
              </a:ext>
            </a:extLst>
          </p:cNvPr>
          <p:cNvPicPr>
            <a:picLocks noChangeAspect="1"/>
          </p:cNvPicPr>
          <p:nvPr/>
        </p:nvPicPr>
        <p:blipFill>
          <a:blip r:embed="rId2"/>
          <a:stretch>
            <a:fillRect/>
          </a:stretch>
        </p:blipFill>
        <p:spPr>
          <a:xfrm>
            <a:off x="2818602" y="3599806"/>
            <a:ext cx="6612563" cy="3066808"/>
          </a:xfrm>
          <a:prstGeom prst="rect">
            <a:avLst/>
          </a:prstGeom>
        </p:spPr>
      </p:pic>
    </p:spTree>
    <p:extLst>
      <p:ext uri="{BB962C8B-B14F-4D97-AF65-F5344CB8AC3E}">
        <p14:creationId xmlns:p14="http://schemas.microsoft.com/office/powerpoint/2010/main" val="4101282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74ED1-0E36-0F18-4213-5437EC1259E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DAE64F-AF2E-668F-8916-E9B05302E6DA}"/>
              </a:ext>
            </a:extLst>
          </p:cNvPr>
          <p:cNvSpPr>
            <a:spLocks noGrp="1"/>
          </p:cNvSpPr>
          <p:nvPr>
            <p:ph idx="1"/>
          </p:nvPr>
        </p:nvSpPr>
        <p:spPr>
          <a:xfrm>
            <a:off x="777240" y="592183"/>
            <a:ext cx="10659110" cy="5584780"/>
          </a:xfrm>
        </p:spPr>
        <p:txBody>
          <a:bodyPr>
            <a:normAutofit lnSpcReduction="10000"/>
          </a:bodyPr>
          <a:lstStyle/>
          <a:p>
            <a:pPr marL="0" indent="0">
              <a:buNone/>
            </a:pPr>
            <a:r>
              <a:rPr lang="en-US" sz="2400" b="1" dirty="0"/>
              <a:t>What is Procedure?</a:t>
            </a:r>
          </a:p>
          <a:p>
            <a:pPr marL="0" indent="0">
              <a:buNone/>
            </a:pPr>
            <a:r>
              <a:rPr lang="en-US" sz="2200" dirty="0"/>
              <a:t>A </a:t>
            </a:r>
            <a:r>
              <a:rPr lang="en-US" sz="2200" b="1" dirty="0"/>
              <a:t>procedure</a:t>
            </a:r>
            <a:r>
              <a:rPr lang="en-US" sz="2200" dirty="0"/>
              <a:t> in programming refers to a </a:t>
            </a:r>
            <a:r>
              <a:rPr lang="en-US" sz="2200" b="1" dirty="0"/>
              <a:t>set of instructions</a:t>
            </a:r>
            <a:r>
              <a:rPr lang="en-US" sz="2200" dirty="0"/>
              <a:t> or </a:t>
            </a:r>
            <a:r>
              <a:rPr lang="en-US" sz="2200" b="1" dirty="0"/>
              <a:t>a block of code</a:t>
            </a:r>
            <a:r>
              <a:rPr lang="en-US" sz="2200" dirty="0"/>
              <a:t> designed to perform a specific task or operation. Procedures are typically used to encapsulate </a:t>
            </a:r>
            <a:r>
              <a:rPr lang="en-US" sz="2200" b="1" dirty="0"/>
              <a:t>functionality</a:t>
            </a:r>
            <a:r>
              <a:rPr lang="en-US" sz="2200" dirty="0"/>
              <a:t> that can be </a:t>
            </a:r>
            <a:r>
              <a:rPr lang="en-US" sz="2200" b="1" dirty="0">
                <a:solidFill>
                  <a:srgbClr val="C00000"/>
                </a:solidFill>
              </a:rPr>
              <a:t>reused</a:t>
            </a:r>
            <a:r>
              <a:rPr lang="en-US" sz="2200" dirty="0"/>
              <a:t> in different parts of a program. In some programming languages, procedures are also called </a:t>
            </a:r>
            <a:r>
              <a:rPr lang="en-US" sz="2200" b="1" dirty="0"/>
              <a:t>functions</a:t>
            </a:r>
            <a:r>
              <a:rPr lang="en-US" sz="2200" dirty="0"/>
              <a:t>, </a:t>
            </a:r>
            <a:r>
              <a:rPr lang="en-US" sz="2200" b="1" dirty="0"/>
              <a:t>methods</a:t>
            </a:r>
            <a:r>
              <a:rPr lang="en-US" sz="2200" dirty="0"/>
              <a:t>, or </a:t>
            </a:r>
            <a:r>
              <a:rPr lang="en-US" sz="2200" b="1" dirty="0"/>
              <a:t>subroutines</a:t>
            </a:r>
            <a:r>
              <a:rPr lang="en-US" sz="2200" dirty="0"/>
              <a:t>.</a:t>
            </a:r>
          </a:p>
          <a:p>
            <a:pPr marL="0" indent="0">
              <a:buNone/>
            </a:pPr>
            <a:r>
              <a:rPr lang="en-US" sz="2200" b="1" dirty="0"/>
              <a:t>Note: </a:t>
            </a:r>
          </a:p>
          <a:p>
            <a:r>
              <a:rPr lang="en-US" sz="2200" b="1" dirty="0"/>
              <a:t>No Return Value (in some languages)</a:t>
            </a:r>
            <a:r>
              <a:rPr lang="en-US" sz="2200" dirty="0"/>
              <a:t>: In some contexts, procedures do not return any value, unlike functions that usually return a result. Procedures are simply called to perform an action.</a:t>
            </a:r>
          </a:p>
          <a:p>
            <a:r>
              <a:rPr lang="en-US" sz="2200" b="1" dirty="0"/>
              <a:t>Encapsulation</a:t>
            </a:r>
            <a:r>
              <a:rPr lang="en-US" sz="2200" dirty="0"/>
              <a:t>: A procedure </a:t>
            </a:r>
            <a:r>
              <a:rPr lang="en-US" sz="2200" b="1" dirty="0">
                <a:solidFill>
                  <a:srgbClr val="C00000"/>
                </a:solidFill>
              </a:rPr>
              <a:t>encapsulates a specific set of instructions </a:t>
            </a:r>
            <a:r>
              <a:rPr lang="en-US" sz="2200" dirty="0"/>
              <a:t>that perform a defined task. It allows you to avoid repeating the same code and makes your program more modular and organized</a:t>
            </a:r>
          </a:p>
          <a:p>
            <a:r>
              <a:rPr lang="en-US" sz="2200" b="1" dirty="0"/>
              <a:t>Parameters (Optional): </a:t>
            </a:r>
            <a:r>
              <a:rPr lang="en-US" sz="2200" dirty="0"/>
              <a:t>A procedure can take input parameters, which allow you to pass data to the procedure. These parameters help the procedure perform its task dynamically based on the input.</a:t>
            </a:r>
          </a:p>
          <a:p>
            <a:r>
              <a:rPr lang="en-US" sz="2200" b="1" dirty="0"/>
              <a:t>Reusability: </a:t>
            </a:r>
            <a:r>
              <a:rPr lang="en-US" sz="2200" dirty="0"/>
              <a:t>Once a procedure is defined, you can call it as many times as needed without rewriting the code.</a:t>
            </a:r>
            <a:endParaRPr lang="en-IN" sz="2200" dirty="0"/>
          </a:p>
        </p:txBody>
      </p:sp>
    </p:spTree>
    <p:extLst>
      <p:ext uri="{BB962C8B-B14F-4D97-AF65-F5344CB8AC3E}">
        <p14:creationId xmlns:p14="http://schemas.microsoft.com/office/powerpoint/2010/main" val="3170708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C07FC8-8140-7EED-F5E6-580799448DFE}"/>
              </a:ext>
            </a:extLst>
          </p:cNvPr>
          <p:cNvSpPr>
            <a:spLocks noGrp="1"/>
          </p:cNvSpPr>
          <p:nvPr>
            <p:ph idx="1"/>
          </p:nvPr>
        </p:nvSpPr>
        <p:spPr>
          <a:xfrm>
            <a:off x="777240" y="462708"/>
            <a:ext cx="10659110" cy="5714255"/>
          </a:xfrm>
        </p:spPr>
        <p:txBody>
          <a:bodyPr>
            <a:normAutofit/>
          </a:bodyPr>
          <a:lstStyle/>
          <a:p>
            <a:pPr marL="0" indent="0">
              <a:buNone/>
            </a:pPr>
            <a:r>
              <a:rPr lang="en-IN" sz="2800" b="1" dirty="0"/>
              <a:t>Types of Procedures:</a:t>
            </a:r>
            <a:endParaRPr lang="en-US" sz="2800" b="1" dirty="0"/>
          </a:p>
          <a:p>
            <a:pPr marL="0" indent="0">
              <a:buNone/>
            </a:pPr>
            <a:r>
              <a:rPr lang="en-US" sz="2400" b="1" dirty="0">
                <a:solidFill>
                  <a:srgbClr val="C00000"/>
                </a:solidFill>
              </a:rPr>
              <a:t>1. Void Procedure (No Return Value):</a:t>
            </a:r>
          </a:p>
          <a:p>
            <a:r>
              <a:rPr lang="en-US" sz="2400" dirty="0"/>
              <a:t>A </a:t>
            </a:r>
            <a:r>
              <a:rPr lang="en-US" sz="2400" b="1" dirty="0"/>
              <a:t>Void Procedure</a:t>
            </a:r>
            <a:r>
              <a:rPr lang="en-US" sz="2400" dirty="0"/>
              <a:t> is a procedure that performs an operation but </a:t>
            </a:r>
            <a:r>
              <a:rPr lang="en-US" sz="2400" b="1" dirty="0"/>
              <a:t>does not return any value</a:t>
            </a:r>
            <a:r>
              <a:rPr lang="en-US" sz="2400" dirty="0"/>
              <a:t>. It may perform an action like printing a result or modifying some data.</a:t>
            </a:r>
          </a:p>
          <a:p>
            <a:r>
              <a:rPr lang="en-US" sz="2400" b="1" dirty="0"/>
              <a:t>Example: Add Two Numbers and Print the Result (Void Procedure)</a:t>
            </a:r>
          </a:p>
          <a:p>
            <a:pPr marL="457200" lvl="1" indent="0">
              <a:buNone/>
            </a:pPr>
            <a:endParaRPr lang="en-US" sz="2400" dirty="0"/>
          </a:p>
          <a:p>
            <a:pPr marL="0" indent="0">
              <a:buNone/>
            </a:pPr>
            <a:r>
              <a:rPr lang="en-US" sz="2400" b="1" dirty="0">
                <a:solidFill>
                  <a:srgbClr val="C00000"/>
                </a:solidFill>
              </a:rPr>
              <a:t>2. Function Procedure (Returns a Value)</a:t>
            </a:r>
          </a:p>
          <a:p>
            <a:r>
              <a:rPr lang="en-US" sz="2400" dirty="0"/>
              <a:t>A </a:t>
            </a:r>
            <a:r>
              <a:rPr lang="en-US" sz="2400" b="1" dirty="0"/>
              <a:t>Function Procedure</a:t>
            </a:r>
            <a:r>
              <a:rPr lang="en-US" sz="2400" dirty="0"/>
              <a:t> is a procedure that returns a value after performing its task. The value could be any type, such as an integer, float, string, etc.</a:t>
            </a:r>
          </a:p>
          <a:p>
            <a:r>
              <a:rPr lang="en-US" sz="2400" b="1" dirty="0"/>
              <a:t>Example: Add Two Numbers and Return the Result (Function Procedure)</a:t>
            </a:r>
          </a:p>
          <a:p>
            <a:pPr marL="0" indent="0">
              <a:buNone/>
            </a:pPr>
            <a:endParaRPr lang="en-IN" sz="2400" dirty="0"/>
          </a:p>
        </p:txBody>
      </p:sp>
    </p:spTree>
    <p:extLst>
      <p:ext uri="{BB962C8B-B14F-4D97-AF65-F5344CB8AC3E}">
        <p14:creationId xmlns:p14="http://schemas.microsoft.com/office/powerpoint/2010/main" val="2494584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4E8379-C7D2-858A-9893-D370EACF901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 name="Content Placeholder 2">
            <a:extLst>
              <a:ext uri="{FF2B5EF4-FFF2-40B4-BE49-F238E27FC236}">
                <a16:creationId xmlns:a16="http://schemas.microsoft.com/office/drawing/2014/main" id="{EC4E9F4D-E709-9630-6A41-E2C73F6A228A}"/>
              </a:ext>
            </a:extLst>
          </p:cNvPr>
          <p:cNvSpPr>
            <a:spLocks noGrp="1"/>
          </p:cNvSpPr>
          <p:nvPr>
            <p:ph idx="1"/>
          </p:nvPr>
        </p:nvSpPr>
        <p:spPr>
          <a:xfrm>
            <a:off x="543324" y="891019"/>
            <a:ext cx="5590835" cy="5409650"/>
          </a:xfrm>
        </p:spPr>
        <p:txBody>
          <a:bodyPr anchor="t">
            <a:normAutofit lnSpcReduction="10000"/>
          </a:bodyPr>
          <a:lstStyle/>
          <a:p>
            <a:pPr marL="0" indent="0">
              <a:buNone/>
            </a:pPr>
            <a:r>
              <a:rPr lang="en-US" sz="2400" b="1" dirty="0"/>
              <a:t>Structure of C program:</a:t>
            </a:r>
          </a:p>
          <a:p>
            <a:pPr marL="0" indent="0">
              <a:buNone/>
            </a:pPr>
            <a:r>
              <a:rPr lang="en-US" sz="2400" dirty="0"/>
              <a:t>The structure of a </a:t>
            </a:r>
            <a:r>
              <a:rPr lang="en-US" sz="2400" b="1" dirty="0"/>
              <a:t>C program</a:t>
            </a:r>
            <a:r>
              <a:rPr lang="en-US" sz="2400" dirty="0"/>
              <a:t> generally follows a specific order of components to ensure proper execution and clarity. Here's an outline of the basic structure:</a:t>
            </a:r>
          </a:p>
          <a:p>
            <a:pPr marL="0" indent="0">
              <a:buNone/>
            </a:pPr>
            <a:r>
              <a:rPr lang="en-US" sz="2400" b="1" dirty="0"/>
              <a:t>Basic Structure of a C Program:</a:t>
            </a:r>
          </a:p>
          <a:p>
            <a:pPr marL="457200" indent="-457200">
              <a:buAutoNum type="arabicPeriod"/>
            </a:pPr>
            <a:r>
              <a:rPr lang="en-US" sz="2400" b="1" dirty="0"/>
              <a:t>Documentation Section</a:t>
            </a:r>
          </a:p>
          <a:p>
            <a:pPr marL="457200" indent="-457200">
              <a:buAutoNum type="arabicPeriod"/>
            </a:pPr>
            <a:r>
              <a:rPr lang="en-US" sz="2400" b="1" dirty="0"/>
              <a:t>Link Section </a:t>
            </a:r>
            <a:r>
              <a:rPr lang="en-US" sz="2400" dirty="0"/>
              <a:t>or</a:t>
            </a:r>
            <a:r>
              <a:rPr lang="en-US" sz="2400" b="1" dirty="0"/>
              <a:t> Preprocessor Directives</a:t>
            </a:r>
          </a:p>
          <a:p>
            <a:pPr marL="457200" indent="-457200">
              <a:buAutoNum type="arabicPeriod"/>
            </a:pPr>
            <a:r>
              <a:rPr lang="en-US" sz="2400" b="1" dirty="0"/>
              <a:t>Definition Section</a:t>
            </a:r>
          </a:p>
          <a:p>
            <a:pPr marL="457200" indent="-457200">
              <a:buAutoNum type="arabicPeriod"/>
            </a:pPr>
            <a:r>
              <a:rPr lang="en-US" sz="2400" b="1" dirty="0"/>
              <a:t>Global Declarations</a:t>
            </a:r>
          </a:p>
          <a:p>
            <a:pPr marL="457200" indent="-457200">
              <a:buAutoNum type="arabicPeriod"/>
            </a:pPr>
            <a:r>
              <a:rPr lang="en-IN" sz="2400" b="1" dirty="0"/>
              <a:t>Function Declarations or Prototype</a:t>
            </a:r>
            <a:endParaRPr lang="en-US" sz="2400" b="1" dirty="0"/>
          </a:p>
          <a:p>
            <a:pPr marL="457200" indent="-457200">
              <a:buAutoNum type="arabicPeriod"/>
            </a:pPr>
            <a:r>
              <a:rPr lang="en-IN" sz="2400" b="1" dirty="0"/>
              <a:t>Main Function</a:t>
            </a:r>
          </a:p>
          <a:p>
            <a:pPr marL="457200" indent="-457200">
              <a:buAutoNum type="arabicPeriod"/>
            </a:pPr>
            <a:r>
              <a:rPr lang="en-IN" sz="2400" b="1" dirty="0"/>
              <a:t>Function Definitions</a:t>
            </a:r>
          </a:p>
          <a:p>
            <a:pPr marL="457200" indent="-457200">
              <a:buAutoNum type="arabicPeriod"/>
            </a:pPr>
            <a:endParaRPr lang="en-US" sz="2400" b="1" dirty="0"/>
          </a:p>
          <a:p>
            <a:pPr marL="457200" indent="-457200">
              <a:buAutoNum type="arabicPeriod"/>
            </a:pPr>
            <a:endParaRPr lang="en-US" sz="2400" b="1" dirty="0"/>
          </a:p>
          <a:p>
            <a:pPr marL="457200" indent="-457200">
              <a:buAutoNum type="arabicPeriod"/>
            </a:pPr>
            <a:endParaRPr lang="en-US" sz="2400" b="1" dirty="0"/>
          </a:p>
          <a:p>
            <a:pPr marL="0" indent="0">
              <a:buNone/>
            </a:pPr>
            <a:endParaRPr lang="en-US" sz="2400" b="1" dirty="0"/>
          </a:p>
          <a:p>
            <a:pPr marL="0" indent="0">
              <a:buNone/>
            </a:pPr>
            <a:endParaRPr lang="en-IN" sz="2400" dirty="0"/>
          </a:p>
        </p:txBody>
      </p:sp>
      <p:sp>
        <p:nvSpPr>
          <p:cNvPr id="13"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C3BD77D-17C2-91FA-C7F0-FCFBD3BD0FD6}"/>
              </a:ext>
            </a:extLst>
          </p:cNvPr>
          <p:cNvPicPr>
            <a:picLocks noChangeAspect="1"/>
          </p:cNvPicPr>
          <p:nvPr/>
        </p:nvPicPr>
        <p:blipFill>
          <a:blip r:embed="rId2"/>
          <a:stretch>
            <a:fillRect/>
          </a:stretch>
        </p:blipFill>
        <p:spPr>
          <a:xfrm>
            <a:off x="6912354" y="1736835"/>
            <a:ext cx="4501449" cy="3456585"/>
          </a:xfrm>
          <a:prstGeom prst="rect">
            <a:avLst/>
          </a:prstGeom>
        </p:spPr>
      </p:pic>
      <p:grpSp>
        <p:nvGrpSpPr>
          <p:cNvPr id="15"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6" name="Oval 15">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4344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900568" cy="5313801"/>
          </a:xfrm>
        </p:spPr>
        <p:txBody>
          <a:bodyPr>
            <a:normAutofit/>
          </a:bodyPr>
          <a:lstStyle/>
          <a:p>
            <a:pPr marL="0" indent="0">
              <a:buNone/>
            </a:pPr>
            <a:r>
              <a:rPr lang="en-US" sz="3200" b="1" dirty="0">
                <a:solidFill>
                  <a:srgbClr val="C00000"/>
                </a:solidFill>
              </a:rPr>
              <a:t>Module-1: BASICS OF C PROGRAMMING </a:t>
            </a:r>
            <a:r>
              <a:rPr lang="en-IN" sz="3200" b="1" dirty="0">
                <a:solidFill>
                  <a:srgbClr val="C00000"/>
                </a:solidFill>
              </a:rPr>
              <a:t>:</a:t>
            </a:r>
          </a:p>
          <a:p>
            <a:pPr marL="0" indent="0">
              <a:buNone/>
            </a:pPr>
            <a:r>
              <a:rPr lang="en-US" sz="3200" b="1" dirty="0"/>
              <a:t>Introduction to programming paradigms:</a:t>
            </a:r>
            <a:r>
              <a:rPr lang="en-US" sz="3200" dirty="0"/>
              <a:t> Applications of C Language, </a:t>
            </a:r>
            <a:r>
              <a:rPr lang="en-US" sz="3200" b="1" dirty="0"/>
              <a:t>Structure of C program</a:t>
            </a:r>
          </a:p>
          <a:p>
            <a:pPr marL="0" indent="0">
              <a:buNone/>
            </a:pPr>
            <a:r>
              <a:rPr lang="en-US" sz="3200" b="1" dirty="0"/>
              <a:t>C programming: </a:t>
            </a:r>
            <a:r>
              <a:rPr lang="en-US" sz="3200" dirty="0"/>
              <a:t>Data Types, Constants,  Enumeration Constants,  Keywords.</a:t>
            </a:r>
          </a:p>
          <a:p>
            <a:pPr marL="0" indent="0">
              <a:buNone/>
            </a:pPr>
            <a:r>
              <a:rPr lang="en-US" sz="3200" b="1" dirty="0"/>
              <a:t>Operators: </a:t>
            </a:r>
            <a:r>
              <a:rPr lang="en-US" sz="3200" dirty="0"/>
              <a:t>Precedence and Associativity, Expressions,  Input/Output statements, Assignment statements, Decision making statements, Switch statement, Looping statements Preprocessor directives, Compilation process.</a:t>
            </a:r>
            <a:endParaRPr lang="en-IN" sz="3200" dirty="0"/>
          </a:p>
        </p:txBody>
      </p:sp>
    </p:spTree>
    <p:extLst>
      <p:ext uri="{BB962C8B-B14F-4D97-AF65-F5344CB8AC3E}">
        <p14:creationId xmlns:p14="http://schemas.microsoft.com/office/powerpoint/2010/main" val="707598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66FC39-A8F5-1182-D775-BFB3A4D6CD4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33" name="Oval 3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002E5095-3F5D-5D36-D97B-977E6645F447}"/>
              </a:ext>
            </a:extLst>
          </p:cNvPr>
          <p:cNvSpPr txBox="1"/>
          <p:nvPr/>
        </p:nvSpPr>
        <p:spPr>
          <a:xfrm>
            <a:off x="129877" y="1811345"/>
            <a:ext cx="5045726" cy="954107"/>
          </a:xfrm>
          <a:prstGeom prst="rect">
            <a:avLst/>
          </a:prstGeom>
          <a:noFill/>
        </p:spPr>
        <p:txBody>
          <a:bodyPr wrap="square" rtlCol="0">
            <a:spAutoFit/>
          </a:bodyPr>
          <a:lstStyle/>
          <a:p>
            <a:r>
              <a:rPr lang="en-US" sz="2800" b="1" dirty="0">
                <a:solidFill>
                  <a:srgbClr val="C00000"/>
                </a:solidFill>
              </a:rPr>
              <a:t>Example: </a:t>
            </a:r>
          </a:p>
          <a:p>
            <a:r>
              <a:rPr lang="en-US" sz="2800" b="1" dirty="0">
                <a:solidFill>
                  <a:srgbClr val="C00000"/>
                </a:solidFill>
              </a:rPr>
              <a:t>Structure of C Program</a:t>
            </a:r>
            <a:endParaRPr lang="en-IN" sz="2800" b="1" dirty="0">
              <a:solidFill>
                <a:srgbClr val="C00000"/>
              </a:solidFill>
            </a:endParaRPr>
          </a:p>
        </p:txBody>
      </p:sp>
      <p:pic>
        <p:nvPicPr>
          <p:cNvPr id="7" name="Picture 6" descr="A screenshot of a computer program">
            <a:extLst>
              <a:ext uri="{FF2B5EF4-FFF2-40B4-BE49-F238E27FC236}">
                <a16:creationId xmlns:a16="http://schemas.microsoft.com/office/drawing/2014/main" id="{C6FF61E0-9E60-7E5C-AE96-90A7F2CD6D2C}"/>
              </a:ext>
            </a:extLst>
          </p:cNvPr>
          <p:cNvPicPr>
            <a:picLocks noChangeAspect="1"/>
          </p:cNvPicPr>
          <p:nvPr/>
        </p:nvPicPr>
        <p:blipFill>
          <a:blip r:embed="rId2">
            <a:extLst>
              <a:ext uri="{28A0092B-C50C-407E-A947-70E740481C1C}">
                <a14:useLocalDpi xmlns:a14="http://schemas.microsoft.com/office/drawing/2010/main" val="0"/>
              </a:ext>
            </a:extLst>
          </a:blip>
          <a:srcRect l="3335" t="2338" r="2798" b="2651"/>
          <a:stretch/>
        </p:blipFill>
        <p:spPr>
          <a:xfrm>
            <a:off x="6096000" y="0"/>
            <a:ext cx="6092951" cy="6858000"/>
          </a:xfrm>
          <a:prstGeom prst="rect">
            <a:avLst/>
          </a:prstGeom>
        </p:spPr>
      </p:pic>
    </p:spTree>
    <p:extLst>
      <p:ext uri="{BB962C8B-B14F-4D97-AF65-F5344CB8AC3E}">
        <p14:creationId xmlns:p14="http://schemas.microsoft.com/office/powerpoint/2010/main" val="3225592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0DFB99-A69E-5EF3-5534-880E68D6B571}"/>
              </a:ext>
            </a:extLst>
          </p:cNvPr>
          <p:cNvSpPr>
            <a:spLocks noGrp="1"/>
          </p:cNvSpPr>
          <p:nvPr>
            <p:ph idx="1"/>
          </p:nvPr>
        </p:nvSpPr>
        <p:spPr>
          <a:xfrm>
            <a:off x="777239" y="563526"/>
            <a:ext cx="10822881" cy="5613437"/>
          </a:xfrm>
        </p:spPr>
        <p:txBody>
          <a:bodyPr>
            <a:normAutofit/>
          </a:bodyPr>
          <a:lstStyle/>
          <a:p>
            <a:pPr marL="0" indent="0">
              <a:buNone/>
            </a:pPr>
            <a:r>
              <a:rPr lang="en-US" sz="2400" b="1" dirty="0"/>
              <a:t>1. . Documentation Section:</a:t>
            </a:r>
          </a:p>
          <a:p>
            <a:r>
              <a:rPr lang="en-US" sz="2400" dirty="0"/>
              <a:t>The documentation section consists of a set of </a:t>
            </a:r>
            <a:r>
              <a:rPr lang="en-US" sz="2400" b="1" dirty="0"/>
              <a:t>comment</a:t>
            </a:r>
            <a:r>
              <a:rPr lang="en-US" sz="2400" dirty="0"/>
              <a:t> </a:t>
            </a:r>
            <a:r>
              <a:rPr lang="en-US" sz="2400" b="1" dirty="0"/>
              <a:t>lines</a:t>
            </a:r>
            <a:r>
              <a:rPr lang="en-US" sz="2400" dirty="0"/>
              <a:t> giving </a:t>
            </a:r>
            <a:r>
              <a:rPr lang="en-US" sz="2400" b="1" dirty="0">
                <a:solidFill>
                  <a:srgbClr val="C00000"/>
                </a:solidFill>
              </a:rPr>
              <a:t>the name of the program</a:t>
            </a:r>
            <a:r>
              <a:rPr lang="en-US" sz="2400" dirty="0"/>
              <a:t>, the </a:t>
            </a:r>
            <a:r>
              <a:rPr lang="en-US" sz="2400" b="1" dirty="0">
                <a:solidFill>
                  <a:srgbClr val="C00000"/>
                </a:solidFill>
              </a:rPr>
              <a:t>author</a:t>
            </a:r>
            <a:r>
              <a:rPr lang="en-US" sz="2400" dirty="0"/>
              <a:t> and other details, which the programmer would like to use later.</a:t>
            </a:r>
          </a:p>
          <a:p>
            <a:r>
              <a:rPr lang="en-US" sz="2400" dirty="0"/>
              <a:t>This is where comments about the program are added, such as its </a:t>
            </a:r>
            <a:r>
              <a:rPr lang="en-US" sz="2400" b="1" dirty="0">
                <a:solidFill>
                  <a:srgbClr val="C00000"/>
                </a:solidFill>
              </a:rPr>
              <a:t>purpose</a:t>
            </a:r>
            <a:r>
              <a:rPr lang="en-US" sz="2400" dirty="0"/>
              <a:t>, </a:t>
            </a:r>
            <a:r>
              <a:rPr lang="en-US" sz="2400" b="1" dirty="0">
                <a:solidFill>
                  <a:srgbClr val="C00000"/>
                </a:solidFill>
              </a:rPr>
              <a:t>author</a:t>
            </a:r>
            <a:r>
              <a:rPr lang="en-US" sz="2400" dirty="0"/>
              <a:t>, </a:t>
            </a:r>
            <a:r>
              <a:rPr lang="en-US" sz="2400" b="1" dirty="0">
                <a:solidFill>
                  <a:srgbClr val="C00000"/>
                </a:solidFill>
              </a:rPr>
              <a:t>date</a:t>
            </a:r>
            <a:r>
              <a:rPr lang="en-US" sz="2400" dirty="0"/>
              <a:t>, and other </a:t>
            </a:r>
            <a:r>
              <a:rPr lang="en-US" sz="2400" b="1" dirty="0">
                <a:solidFill>
                  <a:srgbClr val="C00000"/>
                </a:solidFill>
              </a:rPr>
              <a:t>metadata</a:t>
            </a:r>
            <a:r>
              <a:rPr lang="en-US" sz="2400" dirty="0"/>
              <a:t>.</a:t>
            </a:r>
          </a:p>
          <a:p>
            <a:pPr marL="0" indent="0">
              <a:buNone/>
            </a:pPr>
            <a:r>
              <a:rPr lang="en-IN" sz="2400" b="1" dirty="0"/>
              <a:t>Example:</a:t>
            </a:r>
          </a:p>
          <a:p>
            <a:pPr marL="0" indent="0">
              <a:buNone/>
            </a:pPr>
            <a:endParaRPr lang="en-IN" sz="2400" dirty="0"/>
          </a:p>
        </p:txBody>
      </p:sp>
      <p:pic>
        <p:nvPicPr>
          <p:cNvPr id="7" name="Picture 6">
            <a:extLst>
              <a:ext uri="{FF2B5EF4-FFF2-40B4-BE49-F238E27FC236}">
                <a16:creationId xmlns:a16="http://schemas.microsoft.com/office/drawing/2014/main" id="{F3FA1300-B860-1A6E-6041-E3FB7B529ABD}"/>
              </a:ext>
            </a:extLst>
          </p:cNvPr>
          <p:cNvPicPr>
            <a:picLocks noChangeAspect="1"/>
          </p:cNvPicPr>
          <p:nvPr/>
        </p:nvPicPr>
        <p:blipFill>
          <a:blip r:embed="rId2"/>
          <a:stretch>
            <a:fillRect/>
          </a:stretch>
        </p:blipFill>
        <p:spPr>
          <a:xfrm>
            <a:off x="1135809" y="3429000"/>
            <a:ext cx="9920382" cy="2965709"/>
          </a:xfrm>
          <a:prstGeom prst="rect">
            <a:avLst/>
          </a:prstGeom>
        </p:spPr>
      </p:pic>
    </p:spTree>
    <p:extLst>
      <p:ext uri="{BB962C8B-B14F-4D97-AF65-F5344CB8AC3E}">
        <p14:creationId xmlns:p14="http://schemas.microsoft.com/office/powerpoint/2010/main" val="1227512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63D44-9960-F33A-7C2E-C5D9E2FE5B8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D393DE-48F5-E91F-D683-FAFB9294DB90}"/>
              </a:ext>
            </a:extLst>
          </p:cNvPr>
          <p:cNvSpPr>
            <a:spLocks noGrp="1"/>
          </p:cNvSpPr>
          <p:nvPr>
            <p:ph idx="1"/>
          </p:nvPr>
        </p:nvSpPr>
        <p:spPr>
          <a:xfrm>
            <a:off x="777239" y="563526"/>
            <a:ext cx="10822881" cy="5613437"/>
          </a:xfrm>
        </p:spPr>
        <p:txBody>
          <a:bodyPr>
            <a:normAutofit/>
          </a:bodyPr>
          <a:lstStyle/>
          <a:p>
            <a:pPr marL="0" indent="0">
              <a:buNone/>
            </a:pPr>
            <a:r>
              <a:rPr lang="en-US" sz="2400" b="1" dirty="0"/>
              <a:t>2. Preprocessor Directives </a:t>
            </a:r>
            <a:r>
              <a:rPr lang="en-US" sz="2400" dirty="0"/>
              <a:t>or</a:t>
            </a:r>
            <a:r>
              <a:rPr lang="en-US" sz="2400" b="1" dirty="0"/>
              <a:t> Link Section:</a:t>
            </a:r>
          </a:p>
          <a:p>
            <a:r>
              <a:rPr lang="en-US" sz="2400" dirty="0"/>
              <a:t>These are used to include </a:t>
            </a:r>
            <a:r>
              <a:rPr lang="en-US" sz="2400" b="1" dirty="0"/>
              <a:t>external files</a:t>
            </a:r>
            <a:r>
              <a:rPr lang="en-US" sz="2400" dirty="0"/>
              <a:t>, </a:t>
            </a:r>
            <a:r>
              <a:rPr lang="en-US" sz="2400" b="1" dirty="0"/>
              <a:t>libraries</a:t>
            </a:r>
            <a:r>
              <a:rPr lang="en-US" sz="2400" dirty="0"/>
              <a:t>, or to define </a:t>
            </a:r>
            <a:r>
              <a:rPr lang="en-US" sz="2400" b="1" dirty="0"/>
              <a:t>constants</a:t>
            </a:r>
            <a:r>
              <a:rPr lang="en-US" sz="2400" dirty="0"/>
              <a:t>. Preprocessor directives start with</a:t>
            </a:r>
            <a:r>
              <a:rPr lang="en-US" sz="2400" b="1" dirty="0"/>
              <a:t> #</a:t>
            </a:r>
            <a:r>
              <a:rPr lang="en-US" sz="2400" dirty="0"/>
              <a:t>, and they are processed before the </a:t>
            </a:r>
            <a:r>
              <a:rPr lang="en-US" sz="2400" b="1" dirty="0">
                <a:solidFill>
                  <a:srgbClr val="C00000"/>
                </a:solidFill>
              </a:rPr>
              <a:t>actual compilation of the code begins.</a:t>
            </a:r>
          </a:p>
          <a:p>
            <a:r>
              <a:rPr lang="en-US" sz="2400" dirty="0"/>
              <a:t>Includes headers and macros for external libraries or preprocessor directives.</a:t>
            </a:r>
          </a:p>
          <a:p>
            <a:r>
              <a:rPr lang="en-US" sz="2400" dirty="0"/>
              <a:t>The link section provides instructions to the compiler to </a:t>
            </a:r>
            <a:r>
              <a:rPr lang="en-US" sz="2400" b="1" dirty="0"/>
              <a:t>link functions </a:t>
            </a:r>
            <a:r>
              <a:rPr lang="en-US" sz="2400" dirty="0"/>
              <a:t>from the </a:t>
            </a:r>
            <a:r>
              <a:rPr lang="en-US" sz="2400" b="1" dirty="0"/>
              <a:t>system library </a:t>
            </a:r>
            <a:r>
              <a:rPr lang="en-US" sz="2400" dirty="0"/>
              <a:t>such as using the </a:t>
            </a:r>
            <a:r>
              <a:rPr lang="en-US" sz="2400" b="1" dirty="0"/>
              <a:t>#include</a:t>
            </a:r>
            <a:r>
              <a:rPr lang="en-US" sz="2400" dirty="0"/>
              <a:t> directive.</a:t>
            </a:r>
          </a:p>
          <a:p>
            <a:pPr marL="0" indent="0">
              <a:buNone/>
            </a:pPr>
            <a:r>
              <a:rPr lang="en-US" sz="2400" b="1" dirty="0"/>
              <a:t>Example:</a:t>
            </a:r>
          </a:p>
          <a:p>
            <a:pPr marL="0" indent="0">
              <a:buNone/>
            </a:pPr>
            <a:endParaRPr lang="en-IN" sz="2400" dirty="0"/>
          </a:p>
        </p:txBody>
      </p:sp>
      <p:pic>
        <p:nvPicPr>
          <p:cNvPr id="6" name="Picture 5">
            <a:extLst>
              <a:ext uri="{FF2B5EF4-FFF2-40B4-BE49-F238E27FC236}">
                <a16:creationId xmlns:a16="http://schemas.microsoft.com/office/drawing/2014/main" id="{65156398-A3D0-FB8E-25C1-A8D982EB17F8}"/>
              </a:ext>
            </a:extLst>
          </p:cNvPr>
          <p:cNvPicPr>
            <a:picLocks noChangeAspect="1"/>
          </p:cNvPicPr>
          <p:nvPr/>
        </p:nvPicPr>
        <p:blipFill>
          <a:blip r:embed="rId2"/>
          <a:stretch>
            <a:fillRect/>
          </a:stretch>
        </p:blipFill>
        <p:spPr>
          <a:xfrm>
            <a:off x="1246818" y="4208887"/>
            <a:ext cx="8216159" cy="767171"/>
          </a:xfrm>
          <a:prstGeom prst="rect">
            <a:avLst/>
          </a:prstGeom>
        </p:spPr>
      </p:pic>
    </p:spTree>
    <p:extLst>
      <p:ext uri="{BB962C8B-B14F-4D97-AF65-F5344CB8AC3E}">
        <p14:creationId xmlns:p14="http://schemas.microsoft.com/office/powerpoint/2010/main" val="3443961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E2D03-E703-803C-19B2-C5417D9DA9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F4170-94E1-DE49-E44C-B3F61D2E8DAD}"/>
              </a:ext>
            </a:extLst>
          </p:cNvPr>
          <p:cNvSpPr>
            <a:spLocks noGrp="1"/>
          </p:cNvSpPr>
          <p:nvPr>
            <p:ph idx="1"/>
          </p:nvPr>
        </p:nvSpPr>
        <p:spPr>
          <a:xfrm>
            <a:off x="777239" y="563526"/>
            <a:ext cx="10822881" cy="5613437"/>
          </a:xfrm>
        </p:spPr>
        <p:txBody>
          <a:bodyPr>
            <a:normAutofit/>
          </a:bodyPr>
          <a:lstStyle/>
          <a:p>
            <a:pPr marL="0" indent="0">
              <a:buNone/>
            </a:pPr>
            <a:r>
              <a:rPr lang="en-US" sz="2400" b="1" dirty="0"/>
              <a:t>3. Definition Section:</a:t>
            </a:r>
          </a:p>
          <a:p>
            <a:r>
              <a:rPr lang="en-US" sz="2400" dirty="0"/>
              <a:t>The definition section defines all </a:t>
            </a:r>
            <a:r>
              <a:rPr lang="en-US" sz="2400" b="1" dirty="0">
                <a:solidFill>
                  <a:srgbClr val="C00000"/>
                </a:solidFill>
              </a:rPr>
              <a:t>symbolic constants </a:t>
            </a:r>
            <a:r>
              <a:rPr lang="en-US" sz="2400" dirty="0"/>
              <a:t>such using the </a:t>
            </a:r>
            <a:r>
              <a:rPr lang="en-US" sz="2400" b="1" dirty="0"/>
              <a:t>#define directive</a:t>
            </a:r>
            <a:r>
              <a:rPr lang="en-US" sz="2400" dirty="0"/>
              <a:t>.</a:t>
            </a:r>
          </a:p>
          <a:p>
            <a:r>
              <a:rPr lang="en-US" sz="2400" dirty="0"/>
              <a:t>Used for defining symbolic </a:t>
            </a:r>
            <a:r>
              <a:rPr lang="en-US" sz="2400" b="1" dirty="0"/>
              <a:t>constants</a:t>
            </a:r>
            <a:r>
              <a:rPr lang="en-US" sz="2400" dirty="0"/>
              <a:t> and </a:t>
            </a:r>
            <a:r>
              <a:rPr lang="en-US" sz="2400" b="1" dirty="0"/>
              <a:t>macros</a:t>
            </a:r>
            <a:r>
              <a:rPr lang="en-US" sz="2400" dirty="0"/>
              <a:t>, </a:t>
            </a:r>
            <a:r>
              <a:rPr lang="en-US" sz="2400" b="1" dirty="0">
                <a:solidFill>
                  <a:srgbClr val="C00000"/>
                </a:solidFill>
              </a:rPr>
              <a:t>often part of preprocessor directives.</a:t>
            </a:r>
          </a:p>
          <a:p>
            <a:pPr marL="0" indent="0">
              <a:buNone/>
            </a:pPr>
            <a:r>
              <a:rPr lang="en-US" sz="2400" b="1" dirty="0"/>
              <a:t>Example:</a:t>
            </a:r>
          </a:p>
          <a:p>
            <a:pPr marL="0" indent="0">
              <a:buNone/>
            </a:pPr>
            <a:endParaRPr lang="en-IN" sz="2400" dirty="0"/>
          </a:p>
        </p:txBody>
      </p:sp>
      <p:pic>
        <p:nvPicPr>
          <p:cNvPr id="6" name="Picture 5">
            <a:extLst>
              <a:ext uri="{FF2B5EF4-FFF2-40B4-BE49-F238E27FC236}">
                <a16:creationId xmlns:a16="http://schemas.microsoft.com/office/drawing/2014/main" id="{18E14C11-7CCA-FC57-4E92-F44A6EF57367}"/>
              </a:ext>
            </a:extLst>
          </p:cNvPr>
          <p:cNvPicPr>
            <a:picLocks noChangeAspect="1"/>
          </p:cNvPicPr>
          <p:nvPr/>
        </p:nvPicPr>
        <p:blipFill>
          <a:blip r:embed="rId2"/>
          <a:stretch>
            <a:fillRect/>
          </a:stretch>
        </p:blipFill>
        <p:spPr>
          <a:xfrm>
            <a:off x="1467429" y="3764864"/>
            <a:ext cx="8559074" cy="774895"/>
          </a:xfrm>
          <a:prstGeom prst="rect">
            <a:avLst/>
          </a:prstGeom>
        </p:spPr>
      </p:pic>
    </p:spTree>
    <p:extLst>
      <p:ext uri="{BB962C8B-B14F-4D97-AF65-F5344CB8AC3E}">
        <p14:creationId xmlns:p14="http://schemas.microsoft.com/office/powerpoint/2010/main" val="816595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0AC36-AE53-1A2D-EC96-6983DA4A964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56FAC3-BB58-8B88-B51C-B2182CE03F89}"/>
              </a:ext>
            </a:extLst>
          </p:cNvPr>
          <p:cNvSpPr>
            <a:spLocks noGrp="1"/>
          </p:cNvSpPr>
          <p:nvPr>
            <p:ph idx="1"/>
          </p:nvPr>
        </p:nvSpPr>
        <p:spPr>
          <a:xfrm>
            <a:off x="777240" y="592183"/>
            <a:ext cx="10659110" cy="5584780"/>
          </a:xfrm>
        </p:spPr>
        <p:txBody>
          <a:bodyPr>
            <a:normAutofit/>
          </a:bodyPr>
          <a:lstStyle/>
          <a:p>
            <a:pPr marL="0" indent="0">
              <a:buNone/>
            </a:pPr>
            <a:r>
              <a:rPr lang="en-US" sz="2400" b="1" dirty="0"/>
              <a:t>4. Global Declarations:</a:t>
            </a:r>
          </a:p>
          <a:p>
            <a:r>
              <a:rPr lang="en-US" sz="2400" dirty="0"/>
              <a:t>There are some variables that are used in more than one function. Such variables are called </a:t>
            </a:r>
            <a:r>
              <a:rPr lang="en-US" sz="2400" b="1" dirty="0"/>
              <a:t>global variables </a:t>
            </a:r>
            <a:r>
              <a:rPr lang="en-US" sz="2400" dirty="0"/>
              <a:t>and are declared in the global declaration section that is </a:t>
            </a:r>
            <a:r>
              <a:rPr lang="en-US" sz="2400" b="1" dirty="0"/>
              <a:t>outside of all the functions</a:t>
            </a:r>
            <a:r>
              <a:rPr lang="en-US" sz="2400" dirty="0"/>
              <a:t>.</a:t>
            </a:r>
          </a:p>
          <a:p>
            <a:r>
              <a:rPr lang="en-US" sz="2400" dirty="0"/>
              <a:t>This section is optional. If your program requires global variables or function declarations, they are declared here.</a:t>
            </a:r>
          </a:p>
          <a:p>
            <a:pPr marL="0" indent="0">
              <a:buNone/>
            </a:pPr>
            <a:r>
              <a:rPr lang="en-US" sz="2400" b="1" dirty="0"/>
              <a:t>Example: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7" name="Picture 6">
            <a:extLst>
              <a:ext uri="{FF2B5EF4-FFF2-40B4-BE49-F238E27FC236}">
                <a16:creationId xmlns:a16="http://schemas.microsoft.com/office/drawing/2014/main" id="{414F7415-42FF-73B9-0732-BE75CA22E228}"/>
              </a:ext>
            </a:extLst>
          </p:cNvPr>
          <p:cNvPicPr>
            <a:picLocks noChangeAspect="1"/>
          </p:cNvPicPr>
          <p:nvPr/>
        </p:nvPicPr>
        <p:blipFill>
          <a:blip r:embed="rId2"/>
          <a:stretch>
            <a:fillRect/>
          </a:stretch>
        </p:blipFill>
        <p:spPr>
          <a:xfrm>
            <a:off x="1572317" y="3812082"/>
            <a:ext cx="9323809" cy="780952"/>
          </a:xfrm>
          <a:prstGeom prst="rect">
            <a:avLst/>
          </a:prstGeom>
        </p:spPr>
      </p:pic>
      <p:pic>
        <p:nvPicPr>
          <p:cNvPr id="4" name="Picture 3">
            <a:extLst>
              <a:ext uri="{FF2B5EF4-FFF2-40B4-BE49-F238E27FC236}">
                <a16:creationId xmlns:a16="http://schemas.microsoft.com/office/drawing/2014/main" id="{6F523F92-185E-BFA7-C6BD-628C62A5D406}"/>
              </a:ext>
            </a:extLst>
          </p:cNvPr>
          <p:cNvPicPr>
            <a:picLocks noChangeAspect="1"/>
          </p:cNvPicPr>
          <p:nvPr/>
        </p:nvPicPr>
        <p:blipFill>
          <a:blip r:embed="rId3"/>
          <a:stretch>
            <a:fillRect/>
          </a:stretch>
        </p:blipFill>
        <p:spPr>
          <a:xfrm>
            <a:off x="1572317" y="4956427"/>
            <a:ext cx="8542857" cy="857143"/>
          </a:xfrm>
          <a:prstGeom prst="rect">
            <a:avLst/>
          </a:prstGeom>
        </p:spPr>
      </p:pic>
    </p:spTree>
    <p:extLst>
      <p:ext uri="{BB962C8B-B14F-4D97-AF65-F5344CB8AC3E}">
        <p14:creationId xmlns:p14="http://schemas.microsoft.com/office/powerpoint/2010/main" val="1526755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F44C0-B017-F338-E5C7-2D27F220C6E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511E77-8640-565B-1CBB-C5A731ECDDF3}"/>
              </a:ext>
            </a:extLst>
          </p:cNvPr>
          <p:cNvSpPr>
            <a:spLocks noGrp="1"/>
          </p:cNvSpPr>
          <p:nvPr>
            <p:ph idx="1"/>
          </p:nvPr>
        </p:nvSpPr>
        <p:spPr>
          <a:xfrm>
            <a:off x="777240" y="592183"/>
            <a:ext cx="10659110" cy="5584780"/>
          </a:xfrm>
        </p:spPr>
        <p:txBody>
          <a:bodyPr>
            <a:normAutofit/>
          </a:bodyPr>
          <a:lstStyle/>
          <a:p>
            <a:pPr marL="0" indent="0">
              <a:buNone/>
            </a:pPr>
            <a:r>
              <a:rPr lang="en-US" sz="2400" b="1" dirty="0"/>
              <a:t>5. </a:t>
            </a:r>
            <a:r>
              <a:rPr lang="en-IN" sz="2400" b="1" dirty="0"/>
              <a:t>Function Declarations or Prototypes</a:t>
            </a:r>
            <a:r>
              <a:rPr lang="en-US" sz="2400" b="1" dirty="0"/>
              <a:t>:</a:t>
            </a:r>
          </a:p>
          <a:p>
            <a:r>
              <a:rPr lang="en-US" sz="2400" dirty="0"/>
              <a:t>Declare the functions used in the program. This informs the compiler about the function's name, return type, and parameters.</a:t>
            </a:r>
          </a:p>
          <a:p>
            <a:r>
              <a:rPr lang="en-US" sz="2400" dirty="0"/>
              <a:t>This is very important if you define your function after the main() method such that compiler need to know the prototype or declaration of your function before starting executing main method.</a:t>
            </a:r>
          </a:p>
          <a:p>
            <a:endParaRPr lang="en-US" sz="2400" dirty="0"/>
          </a:p>
          <a:p>
            <a:pPr marL="0" indent="0">
              <a:buNone/>
            </a:pPr>
            <a:r>
              <a:rPr lang="en-US" sz="2400" b="1" dirty="0"/>
              <a:t>Example: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6" name="Picture 5">
            <a:extLst>
              <a:ext uri="{FF2B5EF4-FFF2-40B4-BE49-F238E27FC236}">
                <a16:creationId xmlns:a16="http://schemas.microsoft.com/office/drawing/2014/main" id="{7985F3DB-5106-ADCA-3425-E6E08DCBDCD5}"/>
              </a:ext>
            </a:extLst>
          </p:cNvPr>
          <p:cNvPicPr>
            <a:picLocks noChangeAspect="1"/>
          </p:cNvPicPr>
          <p:nvPr/>
        </p:nvPicPr>
        <p:blipFill>
          <a:blip r:embed="rId2"/>
          <a:stretch>
            <a:fillRect/>
          </a:stretch>
        </p:blipFill>
        <p:spPr>
          <a:xfrm>
            <a:off x="2474378" y="4109345"/>
            <a:ext cx="6381532" cy="1660236"/>
          </a:xfrm>
          <a:prstGeom prst="rect">
            <a:avLst/>
          </a:prstGeom>
        </p:spPr>
      </p:pic>
    </p:spTree>
    <p:extLst>
      <p:ext uri="{BB962C8B-B14F-4D97-AF65-F5344CB8AC3E}">
        <p14:creationId xmlns:p14="http://schemas.microsoft.com/office/powerpoint/2010/main" val="3599737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AD208-9CF2-A762-3D9A-09E8FB7D881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69B8DF-5923-485E-B507-924F7FD4A3B1}"/>
              </a:ext>
            </a:extLst>
          </p:cNvPr>
          <p:cNvSpPr>
            <a:spLocks noGrp="1"/>
          </p:cNvSpPr>
          <p:nvPr>
            <p:ph idx="1"/>
          </p:nvPr>
        </p:nvSpPr>
        <p:spPr>
          <a:xfrm>
            <a:off x="777240" y="592183"/>
            <a:ext cx="10659110" cy="5584780"/>
          </a:xfrm>
        </p:spPr>
        <p:txBody>
          <a:bodyPr>
            <a:normAutofit/>
          </a:bodyPr>
          <a:lstStyle/>
          <a:p>
            <a:pPr marL="0" indent="0">
              <a:buNone/>
            </a:pPr>
            <a:r>
              <a:rPr lang="en-US" sz="2400" b="1" dirty="0">
                <a:solidFill>
                  <a:schemeClr val="tx1"/>
                </a:solidFill>
              </a:rPr>
              <a:t>6. Main Function:</a:t>
            </a:r>
          </a:p>
          <a:p>
            <a:pPr marL="0" indent="0">
              <a:buNone/>
            </a:pPr>
            <a:r>
              <a:rPr lang="en-US" dirty="0"/>
              <a:t>The main() function is where the </a:t>
            </a:r>
            <a:r>
              <a:rPr lang="en-US" b="1" dirty="0">
                <a:solidFill>
                  <a:srgbClr val="C00000"/>
                </a:solidFill>
              </a:rPr>
              <a:t>program starts executing</a:t>
            </a:r>
            <a:r>
              <a:rPr lang="en-US" dirty="0"/>
              <a:t>. Every C program must have one main() function.</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dirty="0"/>
              <a:t>Note: </a:t>
            </a:r>
            <a:r>
              <a:rPr lang="en-US" dirty="0"/>
              <a:t>In the C program, </a:t>
            </a:r>
            <a:r>
              <a:rPr lang="en-US" b="1" dirty="0">
                <a:solidFill>
                  <a:srgbClr val="C00000"/>
                </a:solidFill>
              </a:rPr>
              <a:t>return 0;</a:t>
            </a:r>
            <a:r>
              <a:rPr lang="en-US" dirty="0"/>
              <a:t> in the main function indicates that the program has successfully executed without any errors. </a:t>
            </a:r>
            <a:endParaRPr lang="en-IN" dirty="0"/>
          </a:p>
          <a:p>
            <a:pPr marL="0" indent="0">
              <a:buNone/>
            </a:pPr>
            <a:r>
              <a:rPr lang="en-US" dirty="0"/>
              <a:t>When the program reaches return 0;, it ends the main() function and sends the </a:t>
            </a:r>
            <a:r>
              <a:rPr lang="en-US" b="1" dirty="0"/>
              <a:t>value 0</a:t>
            </a:r>
            <a:r>
              <a:rPr lang="en-US" dirty="0"/>
              <a:t> </a:t>
            </a:r>
            <a:r>
              <a:rPr lang="en-US" b="1" dirty="0">
                <a:solidFill>
                  <a:srgbClr val="C00000"/>
                </a:solidFill>
              </a:rPr>
              <a:t>back to the </a:t>
            </a:r>
            <a:r>
              <a:rPr lang="en-US" b="1" dirty="0"/>
              <a:t>operating system</a:t>
            </a:r>
            <a:r>
              <a:rPr lang="en-US" dirty="0"/>
              <a:t>. This is known as the exit status of the program, which is typically used by the operating system or the calling process to determine whether the program ran successfully.</a:t>
            </a:r>
          </a:p>
          <a:p>
            <a:pPr marL="0" indent="0">
              <a:buNone/>
            </a:pPr>
            <a:r>
              <a:rPr lang="en-US" dirty="0"/>
              <a:t>If you had </a:t>
            </a:r>
            <a:r>
              <a:rPr lang="en-US" b="1" dirty="0">
                <a:solidFill>
                  <a:srgbClr val="C00000"/>
                </a:solidFill>
              </a:rPr>
              <a:t>return 1</a:t>
            </a:r>
            <a:r>
              <a:rPr lang="en-US" b="1" dirty="0"/>
              <a:t>; </a:t>
            </a:r>
            <a:r>
              <a:rPr lang="en-US" dirty="0"/>
              <a:t>instead of return 0;, it would indicate an error in the program. In such cases, the program might exit with a non-zero status to </a:t>
            </a:r>
            <a:r>
              <a:rPr lang="en-US" b="1" dirty="0"/>
              <a:t>indicate a failure</a:t>
            </a:r>
            <a:r>
              <a:rPr lang="en-US" dirty="0"/>
              <a:t>.</a:t>
            </a: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07FE887D-7272-885F-A92F-4F102BF32127}"/>
              </a:ext>
            </a:extLst>
          </p:cNvPr>
          <p:cNvPicPr>
            <a:picLocks noChangeAspect="1"/>
          </p:cNvPicPr>
          <p:nvPr/>
        </p:nvPicPr>
        <p:blipFill>
          <a:blip r:embed="rId2"/>
          <a:stretch>
            <a:fillRect/>
          </a:stretch>
        </p:blipFill>
        <p:spPr>
          <a:xfrm>
            <a:off x="1510352" y="1758141"/>
            <a:ext cx="7622762" cy="1474916"/>
          </a:xfrm>
          <a:prstGeom prst="rect">
            <a:avLst/>
          </a:prstGeom>
        </p:spPr>
      </p:pic>
    </p:spTree>
    <p:extLst>
      <p:ext uri="{BB962C8B-B14F-4D97-AF65-F5344CB8AC3E}">
        <p14:creationId xmlns:p14="http://schemas.microsoft.com/office/powerpoint/2010/main" val="137205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F517F-E7C8-41A2-46E9-A78F540424F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29F62A-D5CD-5A75-A44D-F4F02B7BA4A0}"/>
              </a:ext>
            </a:extLst>
          </p:cNvPr>
          <p:cNvSpPr>
            <a:spLocks noGrp="1"/>
          </p:cNvSpPr>
          <p:nvPr>
            <p:ph idx="1"/>
          </p:nvPr>
        </p:nvSpPr>
        <p:spPr>
          <a:xfrm>
            <a:off x="777240" y="592183"/>
            <a:ext cx="10659110" cy="5584780"/>
          </a:xfrm>
        </p:spPr>
        <p:txBody>
          <a:bodyPr/>
          <a:lstStyle/>
          <a:p>
            <a:pPr marL="0" indent="0">
              <a:buNone/>
            </a:pPr>
            <a:r>
              <a:rPr lang="en-US" sz="2400" b="1" dirty="0">
                <a:solidFill>
                  <a:schemeClr val="tx1"/>
                </a:solidFill>
              </a:rPr>
              <a:t>7. Function Definitions:</a:t>
            </a:r>
          </a:p>
          <a:p>
            <a:pPr marL="0" indent="0">
              <a:buNone/>
            </a:pPr>
            <a:r>
              <a:rPr lang="en-US" dirty="0"/>
              <a:t>Functions may be declared and defined either </a:t>
            </a:r>
            <a:r>
              <a:rPr lang="en-US" b="1" dirty="0"/>
              <a:t>before</a:t>
            </a:r>
            <a:r>
              <a:rPr lang="en-US" dirty="0"/>
              <a:t> or </a:t>
            </a:r>
            <a:r>
              <a:rPr lang="en-US" b="1" dirty="0"/>
              <a:t>after</a:t>
            </a:r>
            <a:r>
              <a:rPr lang="en-US" dirty="0"/>
              <a:t> </a:t>
            </a:r>
            <a:r>
              <a:rPr lang="en-US" b="1" dirty="0">
                <a:solidFill>
                  <a:srgbClr val="C00000"/>
                </a:solidFill>
              </a:rPr>
              <a:t>main</a:t>
            </a:r>
            <a:r>
              <a:rPr lang="en-US" dirty="0"/>
              <a:t>(). These are optional unless your program requires additional logic beyond the main() function.</a:t>
            </a:r>
          </a:p>
          <a:p>
            <a:pPr marL="0" indent="0">
              <a:buNone/>
            </a:pPr>
            <a:r>
              <a:rPr lang="en-US" b="1" dirty="0"/>
              <a:t>Example:</a:t>
            </a:r>
            <a:endParaRPr lang="en-IN" b="1" dirty="0"/>
          </a:p>
          <a:p>
            <a:pPr marL="0" indent="0">
              <a:buNone/>
            </a:pPr>
            <a:endParaRPr lang="en-IN" dirty="0"/>
          </a:p>
        </p:txBody>
      </p:sp>
      <p:sp>
        <p:nvSpPr>
          <p:cNvPr id="5" name="TextBox 4">
            <a:extLst>
              <a:ext uri="{FF2B5EF4-FFF2-40B4-BE49-F238E27FC236}">
                <a16:creationId xmlns:a16="http://schemas.microsoft.com/office/drawing/2014/main" id="{3A6675E7-8C08-5860-7D9D-057E61FF1635}"/>
              </a:ext>
            </a:extLst>
          </p:cNvPr>
          <p:cNvSpPr txBox="1"/>
          <p:nvPr/>
        </p:nvSpPr>
        <p:spPr>
          <a:xfrm>
            <a:off x="777240" y="2159306"/>
            <a:ext cx="4049560" cy="3170099"/>
          </a:xfrm>
          <a:prstGeom prst="rect">
            <a:avLst/>
          </a:prstGeom>
          <a:noFill/>
        </p:spPr>
        <p:txBody>
          <a:bodyPr wrap="square" rtlCol="0">
            <a:spAutoFit/>
          </a:bodyPr>
          <a:lstStyle/>
          <a:p>
            <a:r>
              <a:rPr lang="en-US" sz="2000" b="1" dirty="0"/>
              <a:t>Note: </a:t>
            </a:r>
          </a:p>
          <a:p>
            <a:r>
              <a:rPr lang="en-US" sz="2000" dirty="0"/>
              <a:t>In C, function declarations (also known as </a:t>
            </a:r>
            <a:r>
              <a:rPr lang="en-US" sz="2000" b="1" dirty="0">
                <a:solidFill>
                  <a:srgbClr val="C00000"/>
                </a:solidFill>
              </a:rPr>
              <a:t>function prototypes</a:t>
            </a:r>
            <a:r>
              <a:rPr lang="en-US" sz="2000" dirty="0"/>
              <a:t>) should be placed before the main() function or any other function that calls them. This ensures that the </a:t>
            </a:r>
            <a:r>
              <a:rPr lang="en-US" sz="2000" b="1" dirty="0">
                <a:solidFill>
                  <a:srgbClr val="C00000"/>
                </a:solidFill>
              </a:rPr>
              <a:t>compiler</a:t>
            </a:r>
            <a:r>
              <a:rPr lang="en-US" sz="2000" dirty="0"/>
              <a:t> knows about the </a:t>
            </a:r>
            <a:r>
              <a:rPr lang="en-US" sz="2000" b="1" dirty="0">
                <a:solidFill>
                  <a:srgbClr val="C00000"/>
                </a:solidFill>
              </a:rPr>
              <a:t>function's signature</a:t>
            </a:r>
            <a:r>
              <a:rPr lang="en-US" sz="2000" dirty="0"/>
              <a:t> (name, return type, and parameters) before it is used in the program.</a:t>
            </a:r>
            <a:endParaRPr lang="en-IN" sz="2000" dirty="0"/>
          </a:p>
        </p:txBody>
      </p:sp>
      <p:pic>
        <p:nvPicPr>
          <p:cNvPr id="6" name="Picture 5">
            <a:extLst>
              <a:ext uri="{FF2B5EF4-FFF2-40B4-BE49-F238E27FC236}">
                <a16:creationId xmlns:a16="http://schemas.microsoft.com/office/drawing/2014/main" id="{3FF9E11C-A3D0-EC0F-52C5-7C401E74C129}"/>
              </a:ext>
            </a:extLst>
          </p:cNvPr>
          <p:cNvPicPr>
            <a:picLocks noChangeAspect="1"/>
          </p:cNvPicPr>
          <p:nvPr/>
        </p:nvPicPr>
        <p:blipFill>
          <a:blip r:embed="rId2"/>
          <a:srcRect r="12821"/>
          <a:stretch/>
        </p:blipFill>
        <p:spPr>
          <a:xfrm>
            <a:off x="4974436" y="2278299"/>
            <a:ext cx="6314277" cy="2932112"/>
          </a:xfrm>
          <a:prstGeom prst="rect">
            <a:avLst/>
          </a:prstGeom>
        </p:spPr>
      </p:pic>
    </p:spTree>
    <p:extLst>
      <p:ext uri="{BB962C8B-B14F-4D97-AF65-F5344CB8AC3E}">
        <p14:creationId xmlns:p14="http://schemas.microsoft.com/office/powerpoint/2010/main" val="1476706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7D6CC-69A0-C522-2710-D85982BAC99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1B53A-61A5-1F04-6144-01D4A5A50849}"/>
              </a:ext>
            </a:extLst>
          </p:cNvPr>
          <p:cNvSpPr>
            <a:spLocks noGrp="1"/>
          </p:cNvSpPr>
          <p:nvPr>
            <p:ph idx="1"/>
          </p:nvPr>
        </p:nvSpPr>
        <p:spPr>
          <a:xfrm>
            <a:off x="777240" y="592183"/>
            <a:ext cx="10659110" cy="5584780"/>
          </a:xfrm>
        </p:spPr>
        <p:txBody>
          <a:bodyPr/>
          <a:lstStyle/>
          <a:p>
            <a:pPr marL="0" indent="0">
              <a:buNone/>
            </a:pPr>
            <a:r>
              <a:rPr lang="en-US" sz="2400" b="1" dirty="0"/>
              <a:t>Variable: ( Name given to the memory location):</a:t>
            </a:r>
          </a:p>
          <a:p>
            <a:pPr marL="0" indent="0">
              <a:buNone/>
            </a:pPr>
            <a:r>
              <a:rPr lang="en-US" dirty="0"/>
              <a:t>A </a:t>
            </a:r>
            <a:r>
              <a:rPr lang="en-US" b="1" dirty="0"/>
              <a:t>variable</a:t>
            </a:r>
            <a:r>
              <a:rPr lang="en-US" dirty="0"/>
              <a:t> is a </a:t>
            </a:r>
            <a:r>
              <a:rPr lang="en-US" b="1" dirty="0">
                <a:solidFill>
                  <a:srgbClr val="C00000"/>
                </a:solidFill>
              </a:rPr>
              <a:t>named location in memory </a:t>
            </a:r>
            <a:r>
              <a:rPr lang="en-US" dirty="0"/>
              <a:t>that stores data that can be modified during program execution. A variable is used to represent data that the program can manipulate.</a:t>
            </a:r>
          </a:p>
          <a:p>
            <a:pPr marL="0" indent="0">
              <a:buNone/>
            </a:pPr>
            <a:r>
              <a:rPr lang="en-IN" b="1" dirty="0"/>
              <a:t>Syntax for Declaring Variables</a:t>
            </a:r>
            <a:r>
              <a:rPr lang="en-US" b="1" dirty="0"/>
              <a:t>:</a:t>
            </a:r>
          </a:p>
          <a:p>
            <a:pPr marL="0" indent="0">
              <a:buNone/>
            </a:pPr>
            <a:endParaRPr lang="en-US" dirty="0"/>
          </a:p>
          <a:p>
            <a:pPr marL="0" indent="0">
              <a:buNone/>
            </a:pPr>
            <a:endParaRPr lang="en-US" dirty="0"/>
          </a:p>
          <a:p>
            <a:pPr marL="0" indent="0">
              <a:buNone/>
            </a:pPr>
            <a:r>
              <a:rPr lang="en-US" b="1" dirty="0"/>
              <a:t>Example:</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CC103B6E-D775-D177-8100-FE2B239C4BD5}"/>
              </a:ext>
            </a:extLst>
          </p:cNvPr>
          <p:cNvPicPr>
            <a:picLocks noChangeAspect="1"/>
          </p:cNvPicPr>
          <p:nvPr/>
        </p:nvPicPr>
        <p:blipFill>
          <a:blip r:embed="rId2"/>
          <a:stretch>
            <a:fillRect/>
          </a:stretch>
        </p:blipFill>
        <p:spPr>
          <a:xfrm>
            <a:off x="2353894" y="2255367"/>
            <a:ext cx="3121874" cy="657675"/>
          </a:xfrm>
          <a:prstGeom prst="rect">
            <a:avLst/>
          </a:prstGeom>
        </p:spPr>
      </p:pic>
      <p:pic>
        <p:nvPicPr>
          <p:cNvPr id="6" name="Picture 5">
            <a:extLst>
              <a:ext uri="{FF2B5EF4-FFF2-40B4-BE49-F238E27FC236}">
                <a16:creationId xmlns:a16="http://schemas.microsoft.com/office/drawing/2014/main" id="{DC0F6C50-C4D1-1B47-0A3A-9F58701BA41B}"/>
              </a:ext>
            </a:extLst>
          </p:cNvPr>
          <p:cNvPicPr>
            <a:picLocks noChangeAspect="1"/>
          </p:cNvPicPr>
          <p:nvPr/>
        </p:nvPicPr>
        <p:blipFill>
          <a:blip r:embed="rId3"/>
          <a:stretch>
            <a:fillRect/>
          </a:stretch>
        </p:blipFill>
        <p:spPr>
          <a:xfrm>
            <a:off x="2353894" y="3287025"/>
            <a:ext cx="7198031" cy="3283895"/>
          </a:xfrm>
          <a:prstGeom prst="rect">
            <a:avLst/>
          </a:prstGeom>
        </p:spPr>
      </p:pic>
      <p:sp>
        <p:nvSpPr>
          <p:cNvPr id="9" name="TextBox 8">
            <a:extLst>
              <a:ext uri="{FF2B5EF4-FFF2-40B4-BE49-F238E27FC236}">
                <a16:creationId xmlns:a16="http://schemas.microsoft.com/office/drawing/2014/main" id="{EA89B020-1B80-707A-6E85-9DFCB436961B}"/>
              </a:ext>
            </a:extLst>
          </p:cNvPr>
          <p:cNvSpPr txBox="1"/>
          <p:nvPr/>
        </p:nvSpPr>
        <p:spPr>
          <a:xfrm>
            <a:off x="5714114" y="2130537"/>
            <a:ext cx="6477886" cy="707886"/>
          </a:xfrm>
          <a:prstGeom prst="rect">
            <a:avLst/>
          </a:prstGeom>
          <a:noFill/>
        </p:spPr>
        <p:txBody>
          <a:bodyPr wrap="square">
            <a:spAutoFit/>
          </a:bodyPr>
          <a:lstStyle/>
          <a:p>
            <a:r>
              <a:rPr lang="en-IN" sz="2000" b="1" dirty="0" err="1"/>
              <a:t>data_type</a:t>
            </a:r>
            <a:r>
              <a:rPr lang="en-IN" sz="2000" b="1" dirty="0"/>
              <a:t>: </a:t>
            </a:r>
            <a:r>
              <a:rPr lang="en-IN" sz="2000" dirty="0"/>
              <a:t>Specifies the </a:t>
            </a:r>
            <a:r>
              <a:rPr lang="en-IN" sz="2000" b="1" dirty="0">
                <a:solidFill>
                  <a:srgbClr val="C00000"/>
                </a:solidFill>
              </a:rPr>
              <a:t>type of data </a:t>
            </a:r>
            <a:r>
              <a:rPr lang="en-IN" sz="2000" dirty="0"/>
              <a:t>the variable will hold (e.g., int, float, char).</a:t>
            </a:r>
          </a:p>
        </p:txBody>
      </p:sp>
    </p:spTree>
    <p:extLst>
      <p:ext uri="{BB962C8B-B14F-4D97-AF65-F5344CB8AC3E}">
        <p14:creationId xmlns:p14="http://schemas.microsoft.com/office/powerpoint/2010/main" val="353345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233A5-F5FC-447E-549C-87A2EFB0791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3A0B91-AFD3-F625-05F2-BCF1F16CB5DB}"/>
              </a:ext>
            </a:extLst>
          </p:cNvPr>
          <p:cNvSpPr>
            <a:spLocks noGrp="1"/>
          </p:cNvSpPr>
          <p:nvPr>
            <p:ph idx="1"/>
          </p:nvPr>
        </p:nvSpPr>
        <p:spPr>
          <a:xfrm>
            <a:off x="766445" y="1006853"/>
            <a:ext cx="10659110" cy="2023426"/>
          </a:xfrm>
        </p:spPr>
        <p:txBody>
          <a:bodyPr>
            <a:normAutofit/>
          </a:bodyPr>
          <a:lstStyle/>
          <a:p>
            <a:pPr marL="0" indent="0">
              <a:buNone/>
            </a:pPr>
            <a:r>
              <a:rPr lang="en-US" sz="2400" b="1" dirty="0"/>
              <a:t>Note:</a:t>
            </a:r>
          </a:p>
          <a:p>
            <a:pPr marL="0" indent="0">
              <a:buNone/>
            </a:pPr>
            <a:r>
              <a:rPr lang="en-US" sz="2400" dirty="0"/>
              <a:t>Each variable in C has an </a:t>
            </a:r>
            <a:r>
              <a:rPr lang="en-US" sz="2400" b="1" dirty="0"/>
              <a:t>associated </a:t>
            </a:r>
            <a:r>
              <a:rPr lang="en-US" sz="2400" b="1" dirty="0">
                <a:solidFill>
                  <a:srgbClr val="C00000"/>
                </a:solidFill>
              </a:rPr>
              <a:t>data type</a:t>
            </a:r>
            <a:r>
              <a:rPr lang="en-US" sz="2400" dirty="0"/>
              <a:t>. It specifies the </a:t>
            </a:r>
            <a:r>
              <a:rPr lang="en-US" sz="2400" b="1" dirty="0">
                <a:solidFill>
                  <a:srgbClr val="C00000"/>
                </a:solidFill>
              </a:rPr>
              <a:t>type of data </a:t>
            </a:r>
            <a:r>
              <a:rPr lang="en-US" sz="2400" dirty="0"/>
              <a:t>that the variable can store like integer, character, floating, double, etc. Each data type requires different amounts of memory and has some specific operations which can be performed over it.</a:t>
            </a:r>
          </a:p>
          <a:p>
            <a:pPr marL="0" indent="0">
              <a:buNone/>
            </a:pPr>
            <a:endParaRPr lang="en-IN" sz="2400" dirty="0"/>
          </a:p>
        </p:txBody>
      </p:sp>
    </p:spTree>
    <p:extLst>
      <p:ext uri="{BB962C8B-B14F-4D97-AF65-F5344CB8AC3E}">
        <p14:creationId xmlns:p14="http://schemas.microsoft.com/office/powerpoint/2010/main" val="381086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F41F5-6BCC-B9A0-31F9-562A509DEF2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8BBAB6-70C6-79C7-BA15-287996CE5E43}"/>
              </a:ext>
            </a:extLst>
          </p:cNvPr>
          <p:cNvSpPr>
            <a:spLocks noGrp="1"/>
          </p:cNvSpPr>
          <p:nvPr>
            <p:ph idx="1"/>
          </p:nvPr>
        </p:nvSpPr>
        <p:spPr>
          <a:xfrm>
            <a:off x="407126" y="512593"/>
            <a:ext cx="3152503" cy="678102"/>
          </a:xfrm>
        </p:spPr>
        <p:txBody>
          <a:bodyPr>
            <a:normAutofit/>
          </a:bodyPr>
          <a:lstStyle/>
          <a:p>
            <a:pPr marL="0" indent="0">
              <a:buNone/>
            </a:pPr>
            <a:r>
              <a:rPr lang="en-US" sz="2800" b="1" dirty="0"/>
              <a:t>C Program Example:</a:t>
            </a:r>
            <a:endParaRPr lang="en-IN" sz="2800" b="1" dirty="0"/>
          </a:p>
        </p:txBody>
      </p:sp>
      <p:pic>
        <p:nvPicPr>
          <p:cNvPr id="6" name="Picture 5" descr="A screenshot of a computer program&#10;&#10;Description automatically generated">
            <a:extLst>
              <a:ext uri="{FF2B5EF4-FFF2-40B4-BE49-F238E27FC236}">
                <a16:creationId xmlns:a16="http://schemas.microsoft.com/office/drawing/2014/main" id="{81440027-FA0E-4C8B-95F6-4F4538E3E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 y="1270285"/>
            <a:ext cx="12192000" cy="4736071"/>
          </a:xfrm>
          <a:prstGeom prst="rect">
            <a:avLst/>
          </a:prstGeom>
        </p:spPr>
      </p:pic>
    </p:spTree>
    <p:extLst>
      <p:ext uri="{BB962C8B-B14F-4D97-AF65-F5344CB8AC3E}">
        <p14:creationId xmlns:p14="http://schemas.microsoft.com/office/powerpoint/2010/main" val="3577270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1AEB8-5050-6DE8-E810-D9CD7B2DD90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5DCFC-0268-7DDD-7CC0-A4B0D7019441}"/>
              </a:ext>
            </a:extLst>
          </p:cNvPr>
          <p:cNvSpPr>
            <a:spLocks noGrp="1"/>
          </p:cNvSpPr>
          <p:nvPr>
            <p:ph idx="1"/>
          </p:nvPr>
        </p:nvSpPr>
        <p:spPr>
          <a:xfrm>
            <a:off x="777240" y="592183"/>
            <a:ext cx="10659110" cy="5584780"/>
          </a:xfrm>
        </p:spPr>
        <p:txBody>
          <a:bodyPr>
            <a:normAutofit/>
          </a:bodyPr>
          <a:lstStyle/>
          <a:p>
            <a:pPr marL="0" indent="0">
              <a:buNone/>
            </a:pPr>
            <a:r>
              <a:rPr lang="en-US" sz="2400" b="1" dirty="0"/>
              <a:t>Data Types:</a:t>
            </a:r>
          </a:p>
          <a:p>
            <a:pPr marL="0" indent="0">
              <a:buNone/>
            </a:pPr>
            <a:r>
              <a:rPr lang="en-US" sz="2400" dirty="0"/>
              <a:t>In C, </a:t>
            </a:r>
            <a:r>
              <a:rPr lang="en-US" sz="2400" b="1" dirty="0"/>
              <a:t>data types</a:t>
            </a:r>
            <a:r>
              <a:rPr lang="en-US" sz="2400" dirty="0"/>
              <a:t> define the </a:t>
            </a:r>
            <a:r>
              <a:rPr lang="en-US" sz="2400" b="1" dirty="0">
                <a:solidFill>
                  <a:srgbClr val="C00000"/>
                </a:solidFill>
              </a:rPr>
              <a:t>type of data </a:t>
            </a:r>
            <a:r>
              <a:rPr lang="en-US" sz="2400" dirty="0"/>
              <a:t>a variable can hold. They are crucial for memory management, as they specify the </a:t>
            </a:r>
            <a:r>
              <a:rPr lang="en-US" sz="2400" b="1" dirty="0"/>
              <a:t>amount of memory to be allocated </a:t>
            </a:r>
            <a:r>
              <a:rPr lang="en-US" sz="2400" dirty="0"/>
              <a:t>and the operations that can be performed on the data.</a:t>
            </a:r>
          </a:p>
          <a:p>
            <a:pPr marL="0" indent="0">
              <a:buNone/>
            </a:pPr>
            <a:r>
              <a:rPr lang="en-US" sz="2400" dirty="0"/>
              <a:t>Data types are broadly classified into </a:t>
            </a:r>
            <a:r>
              <a:rPr lang="en-US" sz="2400" b="1" dirty="0">
                <a:solidFill>
                  <a:srgbClr val="00B050"/>
                </a:solidFill>
              </a:rPr>
              <a:t>primitive</a:t>
            </a:r>
            <a:r>
              <a:rPr lang="en-US" sz="2400" dirty="0"/>
              <a:t> (</a:t>
            </a:r>
            <a:r>
              <a:rPr lang="en-US" sz="2400" b="1" dirty="0"/>
              <a:t>basic</a:t>
            </a:r>
            <a:r>
              <a:rPr lang="en-US" sz="2400" dirty="0"/>
              <a:t>) and </a:t>
            </a:r>
            <a:r>
              <a:rPr lang="en-US" sz="2400" b="1" dirty="0">
                <a:solidFill>
                  <a:srgbClr val="00B050"/>
                </a:solidFill>
              </a:rPr>
              <a:t>non-primitive</a:t>
            </a:r>
            <a:r>
              <a:rPr lang="en-US" sz="2400" dirty="0"/>
              <a:t> (</a:t>
            </a:r>
            <a:r>
              <a:rPr lang="en-US" sz="2400" b="1" dirty="0"/>
              <a:t>derived or user-defined</a:t>
            </a:r>
            <a:r>
              <a:rPr lang="en-US" sz="2400" dirty="0"/>
              <a:t>) data types based on their complexity and usage.</a:t>
            </a:r>
          </a:p>
          <a:p>
            <a:pPr marL="0" indent="0">
              <a:buNone/>
            </a:pPr>
            <a:r>
              <a:rPr lang="en-US" sz="2400" b="1" dirty="0"/>
              <a:t>ANSI C provides three types of data types: </a:t>
            </a:r>
          </a:p>
          <a:p>
            <a:pPr marL="457200" indent="-457200">
              <a:buAutoNum type="arabicPeriod"/>
            </a:pPr>
            <a:r>
              <a:rPr lang="en-US" sz="2400" dirty="0"/>
              <a:t>Primitive(Built-in) Data Types </a:t>
            </a:r>
          </a:p>
          <a:p>
            <a:pPr marL="457200" indent="-457200">
              <a:buAutoNum type="arabicPeriod"/>
            </a:pPr>
            <a:r>
              <a:rPr lang="en-US" sz="2400" dirty="0"/>
              <a:t>Derived Data Types</a:t>
            </a:r>
          </a:p>
          <a:p>
            <a:pPr marL="457200" indent="-457200">
              <a:buAutoNum type="arabicPeriod"/>
            </a:pPr>
            <a:r>
              <a:rPr lang="en-US" sz="2400" dirty="0"/>
              <a:t>User Defined Data Types</a:t>
            </a:r>
            <a:endParaRPr lang="en-IN" sz="2400" dirty="0"/>
          </a:p>
        </p:txBody>
      </p:sp>
    </p:spTree>
    <p:extLst>
      <p:ext uri="{BB962C8B-B14F-4D97-AF65-F5344CB8AC3E}">
        <p14:creationId xmlns:p14="http://schemas.microsoft.com/office/powerpoint/2010/main" val="893563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65ADF2-71E5-F17A-C465-65FF1BDE7887}"/>
            </a:ext>
          </a:extLst>
        </p:cNvPr>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3" name="Rectangle 6152">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6155"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6156" name="Oval 6155">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Oval 6156">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8" name="Oval 6157">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Oval 6158">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0" name="Oval 6159">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1" name="Oval 6160">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2" name="Oval 6161">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3" name="Oval 6162">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4" name="Oval 6163">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5" name="Oval 616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6" name="Freeform: Shape 6165">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167" name="Freeform: Shape 6166">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168" name="Freeform: Shape 6167">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169" name="Oval 6168">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70" name="Freeform: Shape 6169">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172" name="Rectangle 6171">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6" name="Picture 2" descr="What Are The Data Types In C Net - Catalog Library">
            <a:extLst>
              <a:ext uri="{FF2B5EF4-FFF2-40B4-BE49-F238E27FC236}">
                <a16:creationId xmlns:a16="http://schemas.microsoft.com/office/drawing/2014/main" id="{22D97A80-53D1-35BC-434B-65EEB171B192}"/>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3671" t="4123" r="6598" b="4234"/>
          <a:stretch/>
        </p:blipFill>
        <p:spPr bwMode="auto">
          <a:xfrm>
            <a:off x="0" y="231426"/>
            <a:ext cx="12192000" cy="6537215"/>
          </a:xfrm>
          <a:prstGeom prst="rect">
            <a:avLst/>
          </a:prstGeom>
          <a:noFill/>
          <a:extLst>
            <a:ext uri="{909E8E84-426E-40DD-AFC4-6F175D3DCCD1}">
              <a14:hiddenFill xmlns:a14="http://schemas.microsoft.com/office/drawing/2010/main">
                <a:solidFill>
                  <a:srgbClr val="FFFFFF"/>
                </a:solidFill>
              </a14:hiddenFill>
            </a:ext>
          </a:extLst>
        </p:spPr>
      </p:pic>
      <p:grpSp>
        <p:nvGrpSpPr>
          <p:cNvPr id="6174" name="Group 6173">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6175" name="Oval 617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6" name="Oval 617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7" name="Oval 617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8" name="Oval 617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9" name="Oval 617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0" name="Oval 617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1" name="Oval 618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2" name="Oval 618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53C2EDD1-E7F6-76F7-1B54-D490CFE5BF24}"/>
              </a:ext>
            </a:extLst>
          </p:cNvPr>
          <p:cNvPicPr>
            <a:picLocks noChangeAspect="1"/>
          </p:cNvPicPr>
          <p:nvPr/>
        </p:nvPicPr>
        <p:blipFill>
          <a:blip r:embed="rId3"/>
          <a:stretch>
            <a:fillRect/>
          </a:stretch>
        </p:blipFill>
        <p:spPr>
          <a:xfrm>
            <a:off x="10140389" y="2939421"/>
            <a:ext cx="1580952" cy="495238"/>
          </a:xfrm>
          <a:prstGeom prst="rect">
            <a:avLst/>
          </a:prstGeom>
        </p:spPr>
      </p:pic>
    </p:spTree>
    <p:extLst>
      <p:ext uri="{BB962C8B-B14F-4D97-AF65-F5344CB8AC3E}">
        <p14:creationId xmlns:p14="http://schemas.microsoft.com/office/powerpoint/2010/main" val="4003348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21C10-0EB3-B55F-DAE0-ACAB6E968A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34A70A-1FBF-1FEE-959D-6BFD9AAAA264}"/>
              </a:ext>
            </a:extLst>
          </p:cNvPr>
          <p:cNvSpPr>
            <a:spLocks noGrp="1"/>
          </p:cNvSpPr>
          <p:nvPr>
            <p:ph idx="1"/>
          </p:nvPr>
        </p:nvSpPr>
        <p:spPr>
          <a:xfrm>
            <a:off x="777240" y="592183"/>
            <a:ext cx="10659110" cy="5584780"/>
          </a:xfrm>
        </p:spPr>
        <p:txBody>
          <a:bodyPr>
            <a:normAutofit lnSpcReduction="10000"/>
          </a:bodyPr>
          <a:lstStyle/>
          <a:p>
            <a:pPr marL="0" indent="0">
              <a:buNone/>
            </a:pPr>
            <a:r>
              <a:rPr lang="en-US" sz="2400" b="1" dirty="0"/>
              <a:t>Primitive(Built-in) Data Types:</a:t>
            </a:r>
            <a:r>
              <a:rPr lang="en-US" sz="2400" dirty="0"/>
              <a:t> </a:t>
            </a:r>
            <a:r>
              <a:rPr lang="en-IN" sz="2400" dirty="0"/>
              <a:t>Primitive Data types are defined by the language itself.</a:t>
            </a:r>
            <a:endParaRPr lang="en-US" sz="2400" dirty="0"/>
          </a:p>
          <a:p>
            <a:pPr marL="0" indent="0">
              <a:buNone/>
            </a:pPr>
            <a:r>
              <a:rPr lang="en-US" sz="2400" dirty="0"/>
              <a:t>Primitive data types in C are the </a:t>
            </a:r>
            <a:r>
              <a:rPr lang="en-US" sz="2400" b="1" dirty="0">
                <a:solidFill>
                  <a:srgbClr val="C00000"/>
                </a:solidFill>
              </a:rPr>
              <a:t>basic building blocks </a:t>
            </a:r>
            <a:r>
              <a:rPr lang="en-US" sz="2400" dirty="0"/>
              <a:t>of data manipulation in the language. They are predefined by the compiler and provide a means to store simple values. </a:t>
            </a:r>
          </a:p>
          <a:p>
            <a:pPr marL="457200" indent="-457200">
              <a:buAutoNum type="arabicPeriod"/>
            </a:pPr>
            <a:r>
              <a:rPr lang="en-US" sz="2400" b="1" dirty="0"/>
              <a:t>Integer:</a:t>
            </a:r>
          </a:p>
          <a:p>
            <a:pPr marL="457200" lvl="1" indent="0">
              <a:buNone/>
            </a:pPr>
            <a:r>
              <a:rPr lang="en-US" sz="2400" dirty="0"/>
              <a:t>The </a:t>
            </a:r>
            <a:r>
              <a:rPr lang="en-US" sz="2400" b="1" dirty="0"/>
              <a:t>integer data type</a:t>
            </a:r>
            <a:r>
              <a:rPr lang="en-US" sz="2400" dirty="0"/>
              <a:t> in C is used to store </a:t>
            </a:r>
            <a:r>
              <a:rPr lang="en-US" sz="2400" b="1" dirty="0">
                <a:solidFill>
                  <a:srgbClr val="C00000"/>
                </a:solidFill>
              </a:rPr>
              <a:t>whole numbers </a:t>
            </a:r>
            <a:r>
              <a:rPr lang="en-US" sz="2400" dirty="0"/>
              <a:t>(numbers without a fractional or decimal component). These numbers can be positive, negative, or zero.</a:t>
            </a:r>
          </a:p>
          <a:p>
            <a:pPr lvl="1"/>
            <a:r>
              <a:rPr lang="en-US" sz="2200" b="1" dirty="0"/>
              <a:t>Signed and Unsigned:</a:t>
            </a:r>
          </a:p>
          <a:p>
            <a:pPr lvl="2">
              <a:buFont typeface="Courier New" panose="02070309020205020404" pitchFamily="49" charset="0"/>
              <a:buChar char="o"/>
            </a:pPr>
            <a:r>
              <a:rPr lang="en-US" sz="2000" dirty="0"/>
              <a:t>Signed integers can store both </a:t>
            </a:r>
            <a:r>
              <a:rPr lang="en-US" sz="2000" b="1" dirty="0">
                <a:solidFill>
                  <a:srgbClr val="0070C0"/>
                </a:solidFill>
              </a:rPr>
              <a:t>positive</a:t>
            </a:r>
            <a:r>
              <a:rPr lang="en-US" sz="2000" dirty="0"/>
              <a:t> and </a:t>
            </a:r>
            <a:r>
              <a:rPr lang="en-US" sz="2000" b="1" dirty="0">
                <a:solidFill>
                  <a:srgbClr val="0070C0"/>
                </a:solidFill>
              </a:rPr>
              <a:t>negative</a:t>
            </a:r>
            <a:r>
              <a:rPr lang="en-US" sz="2000" dirty="0"/>
              <a:t> values.</a:t>
            </a:r>
          </a:p>
          <a:p>
            <a:pPr lvl="2">
              <a:buFont typeface="Courier New" panose="02070309020205020404" pitchFamily="49" charset="0"/>
              <a:buChar char="o"/>
            </a:pPr>
            <a:r>
              <a:rPr lang="en-US" sz="2000" dirty="0"/>
              <a:t>Unsigned integers store </a:t>
            </a:r>
            <a:r>
              <a:rPr lang="en-US" sz="2000" b="1" dirty="0">
                <a:solidFill>
                  <a:srgbClr val="0070C0"/>
                </a:solidFill>
              </a:rPr>
              <a:t>only non-negative values</a:t>
            </a:r>
            <a:r>
              <a:rPr lang="en-US" sz="2000" dirty="0"/>
              <a:t>, effectively doubling the maximum </a:t>
            </a:r>
            <a:r>
              <a:rPr lang="en-US" sz="2000" b="1" dirty="0"/>
              <a:t>positive range.</a:t>
            </a:r>
          </a:p>
          <a:p>
            <a:pPr lvl="1"/>
            <a:r>
              <a:rPr lang="en-US" sz="2200" b="1" dirty="0"/>
              <a:t>Variations:</a:t>
            </a:r>
          </a:p>
          <a:p>
            <a:pPr lvl="2">
              <a:buFont typeface="Courier New" panose="02070309020205020404" pitchFamily="49" charset="0"/>
              <a:buChar char="o"/>
            </a:pPr>
            <a:r>
              <a:rPr lang="en-US" sz="2000" b="1" dirty="0"/>
              <a:t>short: </a:t>
            </a:r>
            <a:r>
              <a:rPr lang="en-US" sz="2000" dirty="0"/>
              <a:t>Smaller range, typically </a:t>
            </a:r>
            <a:r>
              <a:rPr lang="en-US" sz="2000" b="1" dirty="0"/>
              <a:t>2 bytes</a:t>
            </a:r>
            <a:r>
              <a:rPr lang="en-US" sz="2000" dirty="0"/>
              <a:t>.</a:t>
            </a:r>
          </a:p>
          <a:p>
            <a:pPr lvl="2">
              <a:buFont typeface="Courier New" panose="02070309020205020404" pitchFamily="49" charset="0"/>
              <a:buChar char="o"/>
            </a:pPr>
            <a:r>
              <a:rPr lang="en-US" sz="2000" b="1" dirty="0"/>
              <a:t>long: </a:t>
            </a:r>
            <a:r>
              <a:rPr lang="en-US" sz="2000" dirty="0"/>
              <a:t>Larger range, typically </a:t>
            </a:r>
            <a:r>
              <a:rPr lang="en-US" sz="2000" b="1" dirty="0"/>
              <a:t>4 </a:t>
            </a:r>
            <a:r>
              <a:rPr lang="en-US" sz="2000" dirty="0"/>
              <a:t>or</a:t>
            </a:r>
            <a:r>
              <a:rPr lang="en-US" sz="2000" b="1" dirty="0"/>
              <a:t> 8 bytes</a:t>
            </a:r>
            <a:r>
              <a:rPr lang="en-US" sz="2000" dirty="0"/>
              <a:t>.</a:t>
            </a:r>
          </a:p>
          <a:p>
            <a:pPr lvl="2">
              <a:buFont typeface="Courier New" panose="02070309020205020404" pitchFamily="49" charset="0"/>
              <a:buChar char="o"/>
            </a:pPr>
            <a:r>
              <a:rPr lang="en-US" sz="2000" b="1" dirty="0"/>
              <a:t>long </a:t>
            </a:r>
            <a:r>
              <a:rPr lang="en-US" sz="2000" b="1" dirty="0" err="1"/>
              <a:t>long</a:t>
            </a:r>
            <a:r>
              <a:rPr lang="en-US" sz="2000" b="1" dirty="0"/>
              <a:t>: </a:t>
            </a:r>
            <a:r>
              <a:rPr lang="en-US" sz="2000" dirty="0"/>
              <a:t>Very large range, typically </a:t>
            </a:r>
            <a:r>
              <a:rPr lang="en-US" sz="2000" b="1" dirty="0"/>
              <a:t>8 bytes.</a:t>
            </a:r>
          </a:p>
        </p:txBody>
      </p:sp>
    </p:spTree>
    <p:extLst>
      <p:ext uri="{BB962C8B-B14F-4D97-AF65-F5344CB8AC3E}">
        <p14:creationId xmlns:p14="http://schemas.microsoft.com/office/powerpoint/2010/main" val="2127304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F92D2-B202-9F68-73B2-8A72E93878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0C785-C0CA-13F0-E549-68800A8DECC4}"/>
              </a:ext>
            </a:extLst>
          </p:cNvPr>
          <p:cNvSpPr>
            <a:spLocks noGrp="1"/>
          </p:cNvSpPr>
          <p:nvPr>
            <p:ph idx="1"/>
          </p:nvPr>
        </p:nvSpPr>
        <p:spPr>
          <a:xfrm>
            <a:off x="777240" y="592183"/>
            <a:ext cx="10659110" cy="5584780"/>
          </a:xfrm>
        </p:spPr>
        <p:txBody>
          <a:bodyPr>
            <a:normAutofit/>
          </a:bodyPr>
          <a:lstStyle/>
          <a:p>
            <a:pPr marL="0" indent="0">
              <a:buNone/>
            </a:pPr>
            <a:r>
              <a:rPr lang="en-US" sz="2800" b="1" dirty="0">
                <a:solidFill>
                  <a:srgbClr val="C00000"/>
                </a:solidFill>
              </a:rPr>
              <a:t>Variations of Integer Type:</a:t>
            </a:r>
            <a:endParaRPr lang="en-IN" sz="2800" b="1" dirty="0">
              <a:solidFill>
                <a:srgbClr val="C00000"/>
              </a:solidFill>
            </a:endParaRPr>
          </a:p>
        </p:txBody>
      </p:sp>
      <p:graphicFrame>
        <p:nvGraphicFramePr>
          <p:cNvPr id="2" name="Table 1">
            <a:extLst>
              <a:ext uri="{FF2B5EF4-FFF2-40B4-BE49-F238E27FC236}">
                <a16:creationId xmlns:a16="http://schemas.microsoft.com/office/drawing/2014/main" id="{779A08E9-162B-B723-B2BB-3996026A3DC0}"/>
              </a:ext>
            </a:extLst>
          </p:cNvPr>
          <p:cNvGraphicFramePr>
            <a:graphicFrameLocks noGrp="1"/>
          </p:cNvGraphicFramePr>
          <p:nvPr>
            <p:extLst>
              <p:ext uri="{D42A27DB-BD31-4B8C-83A1-F6EECF244321}">
                <p14:modId xmlns:p14="http://schemas.microsoft.com/office/powerpoint/2010/main" val="2667564145"/>
              </p:ext>
            </p:extLst>
          </p:nvPr>
        </p:nvGraphicFramePr>
        <p:xfrm>
          <a:off x="862301" y="1679722"/>
          <a:ext cx="10659111" cy="4333581"/>
        </p:xfrm>
        <a:graphic>
          <a:graphicData uri="http://schemas.openxmlformats.org/drawingml/2006/table">
            <a:tbl>
              <a:tblPr firstRow="1" firstCol="1" bandRow="1">
                <a:tableStyleId>{5C22544A-7EE6-4342-B048-85BDC9FD1C3A}</a:tableStyleId>
              </a:tblPr>
              <a:tblGrid>
                <a:gridCol w="1953331">
                  <a:extLst>
                    <a:ext uri="{9D8B030D-6E8A-4147-A177-3AD203B41FA5}">
                      <a16:colId xmlns:a16="http://schemas.microsoft.com/office/drawing/2014/main" val="1592394546"/>
                    </a:ext>
                  </a:extLst>
                </a:gridCol>
                <a:gridCol w="1522860">
                  <a:extLst>
                    <a:ext uri="{9D8B030D-6E8A-4147-A177-3AD203B41FA5}">
                      <a16:colId xmlns:a16="http://schemas.microsoft.com/office/drawing/2014/main" val="2373818403"/>
                    </a:ext>
                  </a:extLst>
                </a:gridCol>
                <a:gridCol w="3629888">
                  <a:extLst>
                    <a:ext uri="{9D8B030D-6E8A-4147-A177-3AD203B41FA5}">
                      <a16:colId xmlns:a16="http://schemas.microsoft.com/office/drawing/2014/main" val="3803143681"/>
                    </a:ext>
                  </a:extLst>
                </a:gridCol>
                <a:gridCol w="3553032">
                  <a:extLst>
                    <a:ext uri="{9D8B030D-6E8A-4147-A177-3AD203B41FA5}">
                      <a16:colId xmlns:a16="http://schemas.microsoft.com/office/drawing/2014/main" val="2939653889"/>
                    </a:ext>
                  </a:extLst>
                </a:gridCol>
              </a:tblGrid>
              <a:tr h="392386">
                <a:tc>
                  <a:txBody>
                    <a:bodyPr/>
                    <a:lstStyle/>
                    <a:p>
                      <a:pPr>
                        <a:lnSpc>
                          <a:spcPct val="107000"/>
                        </a:lnSpc>
                        <a:spcAft>
                          <a:spcPts val="800"/>
                        </a:spcAft>
                      </a:pPr>
                      <a:r>
                        <a:rPr lang="en-IN" sz="2000" kern="100">
                          <a:effectLst/>
                        </a:rPr>
                        <a:t>Type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Size (bytes)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2000" kern="100" dirty="0">
                          <a:effectLst/>
                        </a:rPr>
                        <a:t>Range (Signed) : n = </a:t>
                      </a:r>
                      <a:r>
                        <a:rPr lang="en-IN" sz="2000" b="0" kern="100" dirty="0">
                          <a:effectLst/>
                        </a:rPr>
                        <a:t>size * 8</a:t>
                      </a:r>
                    </a:p>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b="0" kern="1200" dirty="0">
                          <a:solidFill>
                            <a:schemeClr val="lt1"/>
                          </a:solidFill>
                          <a:effectLst/>
                          <a:latin typeface="+mn-lt"/>
                          <a:ea typeface="+mn-ea"/>
                          <a:cs typeface="+mn-cs"/>
                        </a:rPr>
                        <a:t>Minimum Value = </a:t>
                      </a:r>
                      <a:r>
                        <a:rPr lang="en-IN" sz="1800" b="1" kern="1200" dirty="0">
                          <a:solidFill>
                            <a:schemeClr val="lt1"/>
                          </a:solidFill>
                          <a:effectLst/>
                          <a:latin typeface="+mn-lt"/>
                          <a:ea typeface="+mn-ea"/>
                          <a:cs typeface="+mn-cs"/>
                        </a:rPr>
                        <a:t>−2</a:t>
                      </a:r>
                      <a:r>
                        <a:rPr lang="en-IN" sz="1800" b="1" kern="1200" baseline="30000" dirty="0">
                          <a:solidFill>
                            <a:schemeClr val="lt1"/>
                          </a:solidFill>
                          <a:effectLst/>
                          <a:latin typeface="+mn-lt"/>
                          <a:ea typeface="+mn-ea"/>
                          <a:cs typeface="+mn-cs"/>
                        </a:rPr>
                        <a:t>n−1</a:t>
                      </a:r>
                    </a:p>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b="0" kern="1200" dirty="0">
                          <a:solidFill>
                            <a:schemeClr val="lt1"/>
                          </a:solidFill>
                          <a:effectLst/>
                          <a:latin typeface="+mn-lt"/>
                          <a:ea typeface="+mn-ea"/>
                          <a:cs typeface="+mn-cs"/>
                        </a:rPr>
                        <a:t>Maximum Value = </a:t>
                      </a:r>
                      <a:r>
                        <a:rPr lang="en-IN" sz="1800" b="1" kern="1200" dirty="0">
                          <a:solidFill>
                            <a:schemeClr val="lt1"/>
                          </a:solidFill>
                          <a:effectLst/>
                          <a:latin typeface="+mn-lt"/>
                          <a:ea typeface="+mn-ea"/>
                          <a:cs typeface="+mn-cs"/>
                        </a:rPr>
                        <a:t>2</a:t>
                      </a:r>
                      <a:r>
                        <a:rPr lang="en-IN" sz="1800" b="1" kern="1200" baseline="30000" dirty="0">
                          <a:solidFill>
                            <a:schemeClr val="lt1"/>
                          </a:solidFill>
                          <a:effectLst/>
                          <a:latin typeface="+mn-lt"/>
                          <a:ea typeface="+mn-ea"/>
                          <a:cs typeface="+mn-cs"/>
                        </a:rPr>
                        <a:t>n−1</a:t>
                      </a:r>
                      <a:r>
                        <a:rPr lang="en-IN" sz="1800" b="1" kern="1200" dirty="0">
                          <a:solidFill>
                            <a:schemeClr val="lt1"/>
                          </a:solidFill>
                          <a:effectLst/>
                          <a:latin typeface="+mn-lt"/>
                          <a:ea typeface="+mn-ea"/>
                          <a:cs typeface="+mn-cs"/>
                        </a:rPr>
                        <a:t> −1</a:t>
                      </a:r>
                    </a:p>
                    <a:p>
                      <a:pPr>
                        <a:lnSpc>
                          <a:spcPct val="107000"/>
                        </a:lnSpc>
                        <a:spcAft>
                          <a:spcPts val="800"/>
                        </a:spcAft>
                      </a:pP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Range (Unsigned)</a:t>
                      </a:r>
                    </a:p>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b="0" kern="1200" dirty="0">
                          <a:solidFill>
                            <a:schemeClr val="lt1"/>
                          </a:solidFill>
                          <a:effectLst/>
                          <a:latin typeface="+mn-lt"/>
                          <a:ea typeface="+mn-ea"/>
                          <a:cs typeface="+mn-cs"/>
                        </a:rPr>
                        <a:t>Minimum Value </a:t>
                      </a:r>
                      <a:r>
                        <a:rPr lang="en-IN" sz="1800" b="1" kern="1200" dirty="0">
                          <a:solidFill>
                            <a:schemeClr val="lt1"/>
                          </a:solidFill>
                          <a:effectLst/>
                          <a:latin typeface="+mn-lt"/>
                          <a:ea typeface="+mn-ea"/>
                          <a:cs typeface="+mn-cs"/>
                        </a:rPr>
                        <a:t>= 0 </a:t>
                      </a:r>
                    </a:p>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b="0" kern="1200" dirty="0">
                          <a:solidFill>
                            <a:schemeClr val="lt1"/>
                          </a:solidFill>
                          <a:effectLst/>
                          <a:latin typeface="+mn-lt"/>
                          <a:ea typeface="+mn-ea"/>
                          <a:cs typeface="+mn-cs"/>
                        </a:rPr>
                        <a:t>Maximum Value </a:t>
                      </a:r>
                      <a:r>
                        <a:rPr lang="en-IN" sz="1800" b="1" kern="1200" dirty="0">
                          <a:solidFill>
                            <a:schemeClr val="lt1"/>
                          </a:solidFill>
                          <a:effectLst/>
                          <a:latin typeface="+mn-lt"/>
                          <a:ea typeface="+mn-ea"/>
                          <a:cs typeface="+mn-cs"/>
                        </a:rPr>
                        <a:t>= 2</a:t>
                      </a:r>
                      <a:r>
                        <a:rPr lang="en-IN" sz="1800" b="1" kern="1200" baseline="30000" dirty="0">
                          <a:solidFill>
                            <a:schemeClr val="lt1"/>
                          </a:solidFill>
                          <a:effectLst/>
                          <a:latin typeface="+mn-lt"/>
                          <a:ea typeface="+mn-ea"/>
                          <a:cs typeface="+mn-cs"/>
                        </a:rPr>
                        <a:t>n</a:t>
                      </a:r>
                      <a:r>
                        <a:rPr lang="en-IN" sz="1800" b="1" kern="1200" dirty="0">
                          <a:solidFill>
                            <a:schemeClr val="lt1"/>
                          </a:solidFill>
                          <a:effectLst/>
                          <a:latin typeface="+mn-lt"/>
                          <a:ea typeface="+mn-ea"/>
                          <a:cs typeface="+mn-cs"/>
                        </a:rPr>
                        <a:t> −1</a:t>
                      </a:r>
                    </a:p>
                    <a:p>
                      <a:pPr>
                        <a:lnSpc>
                          <a:spcPct val="107000"/>
                        </a:lnSpc>
                        <a:spcAft>
                          <a:spcPts val="800"/>
                        </a:spcAft>
                      </a:pP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6034450"/>
                  </a:ext>
                </a:extLst>
              </a:tr>
              <a:tr h="799621">
                <a:tc>
                  <a:txBody>
                    <a:bodyPr/>
                    <a:lstStyle/>
                    <a:p>
                      <a:pPr>
                        <a:lnSpc>
                          <a:spcPct val="107000"/>
                        </a:lnSpc>
                        <a:spcAft>
                          <a:spcPts val="800"/>
                        </a:spcAft>
                      </a:pPr>
                      <a:r>
                        <a:rPr lang="en-IN" sz="2000" kern="100" dirty="0">
                          <a:effectLst/>
                        </a:rPr>
                        <a:t>int</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4</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-2,147,483,648 to 2,147,483,647</a:t>
                      </a:r>
                    </a:p>
                    <a:p>
                      <a:pPr>
                        <a:lnSpc>
                          <a:spcPct val="107000"/>
                        </a:lnSpc>
                        <a:spcAft>
                          <a:spcPts val="800"/>
                        </a:spcAft>
                      </a:pP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0 to 4,294,967,295</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4857814"/>
                  </a:ext>
                </a:extLst>
              </a:tr>
              <a:tr h="392386">
                <a:tc>
                  <a:txBody>
                    <a:bodyPr/>
                    <a:lstStyle/>
                    <a:p>
                      <a:pPr>
                        <a:lnSpc>
                          <a:spcPct val="107000"/>
                        </a:lnSpc>
                        <a:spcAft>
                          <a:spcPts val="800"/>
                        </a:spcAft>
                      </a:pPr>
                      <a:r>
                        <a:rPr lang="en-IN" sz="2000" kern="100">
                          <a:effectLst/>
                        </a:rPr>
                        <a:t>short int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2</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-32,768 to 32,767</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0 to 65,535</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031073"/>
                  </a:ext>
                </a:extLst>
              </a:tr>
              <a:tr h="799621">
                <a:tc>
                  <a:txBody>
                    <a:bodyPr/>
                    <a:lstStyle/>
                    <a:p>
                      <a:pPr>
                        <a:lnSpc>
                          <a:spcPct val="107000"/>
                        </a:lnSpc>
                        <a:spcAft>
                          <a:spcPts val="800"/>
                        </a:spcAft>
                      </a:pPr>
                      <a:r>
                        <a:rPr lang="en-IN" sz="2000" kern="100">
                          <a:effectLst/>
                        </a:rPr>
                        <a:t>long int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4 or 8</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-2,147,483,648 to 2,147,483,647</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0 to 4,294,967,295 (or higher)</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7580725"/>
                  </a:ext>
                </a:extLst>
              </a:tr>
              <a:tr h="809063">
                <a:tc>
                  <a:txBody>
                    <a:bodyPr/>
                    <a:lstStyle/>
                    <a:p>
                      <a:pPr>
                        <a:lnSpc>
                          <a:spcPct val="107000"/>
                        </a:lnSpc>
                        <a:spcAft>
                          <a:spcPts val="800"/>
                        </a:spcAft>
                      </a:pPr>
                      <a:r>
                        <a:rPr lang="en-IN" sz="2000" kern="100">
                          <a:effectLst/>
                        </a:rPr>
                        <a:t>long long int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8</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-9,223,372,036,854,775,808 to 9,223,372,036,854,775,807</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0 to 18,446,744,073,709,551,615</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5502379"/>
                  </a:ext>
                </a:extLst>
              </a:tr>
            </a:tbl>
          </a:graphicData>
        </a:graphic>
      </p:graphicFrame>
    </p:spTree>
    <p:extLst>
      <p:ext uri="{BB962C8B-B14F-4D97-AF65-F5344CB8AC3E}">
        <p14:creationId xmlns:p14="http://schemas.microsoft.com/office/powerpoint/2010/main" val="2616555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1F21E-822C-96CF-4FDD-3DBE7AA228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055021-8E4B-0411-DE90-FC6D8B09B424}"/>
              </a:ext>
            </a:extLst>
          </p:cNvPr>
          <p:cNvSpPr>
            <a:spLocks noGrp="1"/>
          </p:cNvSpPr>
          <p:nvPr>
            <p:ph idx="1"/>
          </p:nvPr>
        </p:nvSpPr>
        <p:spPr>
          <a:xfrm>
            <a:off x="777240" y="592183"/>
            <a:ext cx="10659110" cy="5584780"/>
          </a:xfrm>
        </p:spPr>
        <p:txBody>
          <a:bodyPr>
            <a:normAutofit/>
          </a:bodyPr>
          <a:lstStyle/>
          <a:p>
            <a:pPr marL="0" indent="0">
              <a:buNone/>
            </a:pPr>
            <a:r>
              <a:rPr lang="en-US" sz="2800" b="1" dirty="0"/>
              <a:t>Example:</a:t>
            </a:r>
          </a:p>
          <a:p>
            <a:pPr marL="0" indent="0">
              <a:buNone/>
            </a:pPr>
            <a:endParaRPr lang="en-IN" sz="2800" b="1" dirty="0"/>
          </a:p>
        </p:txBody>
      </p:sp>
      <p:pic>
        <p:nvPicPr>
          <p:cNvPr id="4" name="Picture 3">
            <a:extLst>
              <a:ext uri="{FF2B5EF4-FFF2-40B4-BE49-F238E27FC236}">
                <a16:creationId xmlns:a16="http://schemas.microsoft.com/office/drawing/2014/main" id="{40C5A40D-E0D2-B944-3AF7-3BADDC6D3CAE}"/>
              </a:ext>
            </a:extLst>
          </p:cNvPr>
          <p:cNvPicPr>
            <a:picLocks noChangeAspect="1"/>
          </p:cNvPicPr>
          <p:nvPr/>
        </p:nvPicPr>
        <p:blipFill>
          <a:blip r:embed="rId2"/>
          <a:stretch>
            <a:fillRect/>
          </a:stretch>
        </p:blipFill>
        <p:spPr>
          <a:xfrm>
            <a:off x="1437479" y="1333577"/>
            <a:ext cx="8503963" cy="2478028"/>
          </a:xfrm>
          <a:prstGeom prst="rect">
            <a:avLst/>
          </a:prstGeom>
        </p:spPr>
      </p:pic>
    </p:spTree>
    <p:extLst>
      <p:ext uri="{BB962C8B-B14F-4D97-AF65-F5344CB8AC3E}">
        <p14:creationId xmlns:p14="http://schemas.microsoft.com/office/powerpoint/2010/main" val="3971981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E1E9E-AC63-C600-31D3-C3314F74A4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FA32F-FC85-DED9-CE9F-6964C4554A54}"/>
              </a:ext>
            </a:extLst>
          </p:cNvPr>
          <p:cNvSpPr>
            <a:spLocks noGrp="1"/>
          </p:cNvSpPr>
          <p:nvPr>
            <p:ph idx="1"/>
          </p:nvPr>
        </p:nvSpPr>
        <p:spPr>
          <a:xfrm>
            <a:off x="777240" y="592183"/>
            <a:ext cx="10659110" cy="5584780"/>
          </a:xfrm>
        </p:spPr>
        <p:txBody>
          <a:bodyPr>
            <a:normAutofit/>
          </a:bodyPr>
          <a:lstStyle/>
          <a:p>
            <a:pPr marL="0" indent="0">
              <a:buNone/>
            </a:pPr>
            <a:r>
              <a:rPr lang="en-US" sz="2400" b="1" dirty="0"/>
              <a:t>2. Floating Point</a:t>
            </a:r>
            <a:r>
              <a:rPr lang="en-US" b="1" dirty="0"/>
              <a:t>:</a:t>
            </a:r>
          </a:p>
          <a:p>
            <a:pPr marL="0" indent="0">
              <a:buNone/>
            </a:pPr>
            <a:r>
              <a:rPr lang="en-US" dirty="0"/>
              <a:t>The </a:t>
            </a:r>
            <a:r>
              <a:rPr lang="en-US" b="1" dirty="0"/>
              <a:t>float</a:t>
            </a:r>
            <a:r>
              <a:rPr lang="en-US" dirty="0"/>
              <a:t> data type in C is used to represent </a:t>
            </a:r>
            <a:r>
              <a:rPr lang="en-US" b="1" dirty="0"/>
              <a:t>real numbers</a:t>
            </a:r>
            <a:r>
              <a:rPr lang="en-US" dirty="0"/>
              <a:t> (numbers with fractional parts) in single precision. It is a </a:t>
            </a:r>
            <a:r>
              <a:rPr lang="en-US" b="1" dirty="0"/>
              <a:t>primary data type</a:t>
            </a:r>
            <a:r>
              <a:rPr lang="en-US" dirty="0"/>
              <a:t> that allows storing values with decimal points.</a:t>
            </a:r>
          </a:p>
          <a:p>
            <a:r>
              <a:rPr lang="en-US" b="1" dirty="0"/>
              <a:t>Storage Size</a:t>
            </a:r>
            <a:r>
              <a:rPr lang="en-US" dirty="0"/>
              <a:t>:</a:t>
            </a:r>
          </a:p>
          <a:p>
            <a:pPr lvl="1">
              <a:buFont typeface="Courier New" panose="02070309020205020404" pitchFamily="49" charset="0"/>
              <a:buChar char="o"/>
            </a:pPr>
            <a:r>
              <a:rPr lang="en-US" sz="2000" dirty="0"/>
              <a:t>Typically, </a:t>
            </a:r>
            <a:r>
              <a:rPr lang="en-US" sz="2000" b="1" dirty="0"/>
              <a:t>4 bytes</a:t>
            </a:r>
            <a:r>
              <a:rPr lang="en-US" sz="2000" dirty="0"/>
              <a:t> (32 bits) on most systems.</a:t>
            </a:r>
          </a:p>
          <a:p>
            <a:pPr lvl="1">
              <a:buFont typeface="Courier New" panose="02070309020205020404" pitchFamily="49" charset="0"/>
              <a:buChar char="o"/>
            </a:pPr>
            <a:r>
              <a:rPr lang="en-US" sz="2000" dirty="0"/>
              <a:t>The size can vary depending on the platform and compiler.</a:t>
            </a:r>
          </a:p>
          <a:p>
            <a:pPr marL="0" indent="0">
              <a:buNone/>
            </a:pPr>
            <a:endParaRPr lang="en-IN" sz="800" dirty="0"/>
          </a:p>
          <a:p>
            <a:pPr marL="0" indent="0">
              <a:buNone/>
            </a:pPr>
            <a:r>
              <a:rPr lang="en-IN" b="1" dirty="0"/>
              <a:t>Example:</a:t>
            </a:r>
          </a:p>
        </p:txBody>
      </p:sp>
      <p:pic>
        <p:nvPicPr>
          <p:cNvPr id="4" name="Picture 3">
            <a:extLst>
              <a:ext uri="{FF2B5EF4-FFF2-40B4-BE49-F238E27FC236}">
                <a16:creationId xmlns:a16="http://schemas.microsoft.com/office/drawing/2014/main" id="{D8A2EDF1-0AB6-171E-D987-006704072618}"/>
              </a:ext>
            </a:extLst>
          </p:cNvPr>
          <p:cNvPicPr>
            <a:picLocks noChangeAspect="1"/>
          </p:cNvPicPr>
          <p:nvPr/>
        </p:nvPicPr>
        <p:blipFill>
          <a:blip r:embed="rId2"/>
          <a:srcRect t="26849" b="25909"/>
          <a:stretch/>
        </p:blipFill>
        <p:spPr>
          <a:xfrm>
            <a:off x="1439185" y="3625703"/>
            <a:ext cx="8916928" cy="2064974"/>
          </a:xfrm>
          <a:prstGeom prst="rect">
            <a:avLst/>
          </a:prstGeom>
        </p:spPr>
      </p:pic>
    </p:spTree>
    <p:extLst>
      <p:ext uri="{BB962C8B-B14F-4D97-AF65-F5344CB8AC3E}">
        <p14:creationId xmlns:p14="http://schemas.microsoft.com/office/powerpoint/2010/main" val="1703193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93029-3EAF-D082-B238-96F38184920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B314A6-1060-3895-DF46-30B850A23838}"/>
              </a:ext>
            </a:extLst>
          </p:cNvPr>
          <p:cNvSpPr>
            <a:spLocks noGrp="1"/>
          </p:cNvSpPr>
          <p:nvPr>
            <p:ph idx="1"/>
          </p:nvPr>
        </p:nvSpPr>
        <p:spPr>
          <a:xfrm>
            <a:off x="777240" y="592183"/>
            <a:ext cx="10659110" cy="5584780"/>
          </a:xfrm>
        </p:spPr>
        <p:txBody>
          <a:bodyPr>
            <a:normAutofit/>
          </a:bodyPr>
          <a:lstStyle/>
          <a:p>
            <a:pPr marL="0" indent="0">
              <a:buNone/>
            </a:pPr>
            <a:r>
              <a:rPr lang="en-US" sz="2400" b="1" dirty="0"/>
              <a:t>3. Double Floating Point:</a:t>
            </a:r>
          </a:p>
          <a:p>
            <a:pPr marL="0" indent="0">
              <a:buNone/>
            </a:pPr>
            <a:r>
              <a:rPr lang="en-US" sz="2400" dirty="0"/>
              <a:t>Double Floating Point in C refers to a </a:t>
            </a:r>
            <a:r>
              <a:rPr lang="en-US" sz="2400" b="1" dirty="0"/>
              <a:t>floating-point data type </a:t>
            </a:r>
            <a:r>
              <a:rPr lang="en-US" sz="2400" dirty="0"/>
              <a:t>represented with </a:t>
            </a:r>
            <a:r>
              <a:rPr lang="en-US" sz="2400" b="1" dirty="0">
                <a:solidFill>
                  <a:srgbClr val="FF0000"/>
                </a:solidFill>
              </a:rPr>
              <a:t>64 bits </a:t>
            </a:r>
            <a:r>
              <a:rPr lang="en-US" sz="2400" b="1" dirty="0"/>
              <a:t>(8 bytes) </a:t>
            </a:r>
            <a:r>
              <a:rPr lang="en-US" sz="2400" dirty="0"/>
              <a:t>of memory, offering double the precision of the standard float type.</a:t>
            </a:r>
          </a:p>
          <a:p>
            <a:pPr marL="0" indent="0">
              <a:buNone/>
            </a:pPr>
            <a:r>
              <a:rPr lang="en-US" sz="2400" b="1" dirty="0">
                <a:solidFill>
                  <a:srgbClr val="C00000"/>
                </a:solidFill>
              </a:rPr>
              <a:t>Precision</a:t>
            </a:r>
            <a:r>
              <a:rPr lang="en-US" sz="2400" dirty="0"/>
              <a:t> refers to the </a:t>
            </a:r>
            <a:r>
              <a:rPr lang="en-US" sz="2400" b="1" dirty="0">
                <a:solidFill>
                  <a:srgbClr val="00B050"/>
                </a:solidFill>
              </a:rPr>
              <a:t>level of accuracy </a:t>
            </a:r>
            <a:r>
              <a:rPr lang="en-US" sz="2400" dirty="0"/>
              <a:t>or detail with which a number is </a:t>
            </a:r>
            <a:r>
              <a:rPr lang="en-US" sz="2400" b="1" dirty="0">
                <a:solidFill>
                  <a:srgbClr val="002060"/>
                </a:solidFill>
              </a:rPr>
              <a:t>represented</a:t>
            </a:r>
            <a:r>
              <a:rPr lang="en-US" sz="2400" dirty="0"/>
              <a:t> or </a:t>
            </a:r>
            <a:r>
              <a:rPr lang="en-US" sz="2400" b="1" dirty="0">
                <a:solidFill>
                  <a:srgbClr val="002060"/>
                </a:solidFill>
              </a:rPr>
              <a:t>stored</a:t>
            </a:r>
            <a:r>
              <a:rPr lang="en-US" sz="2400" dirty="0"/>
              <a:t> in a computer. It determines how many </a:t>
            </a:r>
            <a:r>
              <a:rPr lang="en-US" sz="2400" b="1" dirty="0"/>
              <a:t>significant digits</a:t>
            </a:r>
            <a:r>
              <a:rPr lang="en-US" sz="2400" dirty="0"/>
              <a:t> a number can have.</a:t>
            </a:r>
          </a:p>
          <a:p>
            <a:pPr marL="0" indent="0">
              <a:buNone/>
            </a:pPr>
            <a:r>
              <a:rPr lang="en-US" sz="2400" dirty="0"/>
              <a:t>Example:</a:t>
            </a:r>
          </a:p>
          <a:p>
            <a:pPr marL="0" indent="0">
              <a:buNone/>
            </a:pPr>
            <a:endParaRPr lang="en-US" sz="2400" dirty="0"/>
          </a:p>
          <a:p>
            <a:pPr marL="0" indent="0">
              <a:buNone/>
            </a:pPr>
            <a:endParaRPr lang="en-IN" sz="2400" dirty="0"/>
          </a:p>
        </p:txBody>
      </p:sp>
      <p:pic>
        <p:nvPicPr>
          <p:cNvPr id="5" name="Picture 4">
            <a:extLst>
              <a:ext uri="{FF2B5EF4-FFF2-40B4-BE49-F238E27FC236}">
                <a16:creationId xmlns:a16="http://schemas.microsoft.com/office/drawing/2014/main" id="{98898FC4-22E4-2A88-67F2-480326FC6903}"/>
              </a:ext>
            </a:extLst>
          </p:cNvPr>
          <p:cNvPicPr>
            <a:picLocks noChangeAspect="1"/>
          </p:cNvPicPr>
          <p:nvPr/>
        </p:nvPicPr>
        <p:blipFill>
          <a:blip r:embed="rId2"/>
          <a:stretch>
            <a:fillRect/>
          </a:stretch>
        </p:blipFill>
        <p:spPr>
          <a:xfrm>
            <a:off x="2166257" y="3670793"/>
            <a:ext cx="7859486" cy="2506170"/>
          </a:xfrm>
          <a:prstGeom prst="rect">
            <a:avLst/>
          </a:prstGeom>
        </p:spPr>
      </p:pic>
    </p:spTree>
    <p:extLst>
      <p:ext uri="{BB962C8B-B14F-4D97-AF65-F5344CB8AC3E}">
        <p14:creationId xmlns:p14="http://schemas.microsoft.com/office/powerpoint/2010/main" val="1089550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83051-0FC8-FC88-9D9C-1236A5D4D1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A97B3-BA14-849C-133A-57BA605B9E31}"/>
              </a:ext>
            </a:extLst>
          </p:cNvPr>
          <p:cNvSpPr>
            <a:spLocks noGrp="1"/>
          </p:cNvSpPr>
          <p:nvPr>
            <p:ph idx="1"/>
          </p:nvPr>
        </p:nvSpPr>
        <p:spPr>
          <a:xfrm>
            <a:off x="1635034" y="2551612"/>
            <a:ext cx="8921931" cy="877388"/>
          </a:xfrm>
        </p:spPr>
        <p:txBody>
          <a:bodyPr>
            <a:normAutofit/>
          </a:bodyPr>
          <a:lstStyle/>
          <a:p>
            <a:pPr marL="0" indent="0">
              <a:buNone/>
            </a:pPr>
            <a:r>
              <a:rPr lang="en-US" sz="4400" b="1" dirty="0">
                <a:solidFill>
                  <a:srgbClr val="002060"/>
                </a:solidFill>
              </a:rPr>
              <a:t>Single Precision </a:t>
            </a:r>
            <a:r>
              <a:rPr lang="en-US" sz="4400" dirty="0">
                <a:solidFill>
                  <a:srgbClr val="002060"/>
                </a:solidFill>
              </a:rPr>
              <a:t>v/s</a:t>
            </a:r>
            <a:r>
              <a:rPr lang="en-US" sz="4400" b="1" dirty="0">
                <a:solidFill>
                  <a:srgbClr val="002060"/>
                </a:solidFill>
              </a:rPr>
              <a:t> Double Precision</a:t>
            </a:r>
            <a:endParaRPr lang="en-IN" sz="4400" dirty="0">
              <a:solidFill>
                <a:srgbClr val="002060"/>
              </a:solidFill>
            </a:endParaRPr>
          </a:p>
        </p:txBody>
      </p:sp>
    </p:spTree>
    <p:extLst>
      <p:ext uri="{BB962C8B-B14F-4D97-AF65-F5344CB8AC3E}">
        <p14:creationId xmlns:p14="http://schemas.microsoft.com/office/powerpoint/2010/main" val="2320259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A067D-BD3F-29F3-49A1-0D2451E22E9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A3C7E-C3D9-0A77-AAA2-3B602D107996}"/>
              </a:ext>
            </a:extLst>
          </p:cNvPr>
          <p:cNvSpPr>
            <a:spLocks noGrp="1"/>
          </p:cNvSpPr>
          <p:nvPr>
            <p:ph idx="1"/>
          </p:nvPr>
        </p:nvSpPr>
        <p:spPr>
          <a:xfrm>
            <a:off x="777240" y="592183"/>
            <a:ext cx="10659110" cy="5584780"/>
          </a:xfrm>
        </p:spPr>
        <p:txBody>
          <a:bodyPr>
            <a:normAutofit/>
          </a:bodyPr>
          <a:lstStyle/>
          <a:p>
            <a:pPr marL="0" indent="0">
              <a:buNone/>
            </a:pPr>
            <a:r>
              <a:rPr lang="en-US" sz="2400" b="1" dirty="0"/>
              <a:t>Single Precision (float):</a:t>
            </a:r>
          </a:p>
          <a:p>
            <a:r>
              <a:rPr lang="en-US" sz="2400" dirty="0"/>
              <a:t>Uses 4 bytes (32 bits).</a:t>
            </a:r>
          </a:p>
          <a:p>
            <a:r>
              <a:rPr lang="en-US" sz="2400" dirty="0"/>
              <a:t>Can represent numbers with approximately </a:t>
            </a:r>
            <a:r>
              <a:rPr lang="en-US" sz="2400" b="1" dirty="0"/>
              <a:t>6-7</a:t>
            </a:r>
            <a:r>
              <a:rPr lang="en-US" sz="2400" dirty="0"/>
              <a:t> significant decimal digits.</a:t>
            </a:r>
          </a:p>
          <a:p>
            <a:pPr marL="0" indent="0">
              <a:buNone/>
            </a:pPr>
            <a:endParaRPr lang="en-US" sz="2400" dirty="0"/>
          </a:p>
          <a:p>
            <a:pPr marL="0" indent="0">
              <a:buNone/>
            </a:pPr>
            <a:endParaRPr lang="en-IN" sz="2400" dirty="0"/>
          </a:p>
        </p:txBody>
      </p:sp>
      <p:pic>
        <p:nvPicPr>
          <p:cNvPr id="5" name="Picture 4">
            <a:extLst>
              <a:ext uri="{FF2B5EF4-FFF2-40B4-BE49-F238E27FC236}">
                <a16:creationId xmlns:a16="http://schemas.microsoft.com/office/drawing/2014/main" id="{DE714F36-2A3A-66F5-9C90-72952A2F2998}"/>
              </a:ext>
            </a:extLst>
          </p:cNvPr>
          <p:cNvPicPr>
            <a:picLocks noChangeAspect="1"/>
          </p:cNvPicPr>
          <p:nvPr/>
        </p:nvPicPr>
        <p:blipFill>
          <a:blip r:embed="rId2"/>
          <a:stretch>
            <a:fillRect/>
          </a:stretch>
        </p:blipFill>
        <p:spPr>
          <a:xfrm>
            <a:off x="1723048" y="2199923"/>
            <a:ext cx="8745903" cy="4205639"/>
          </a:xfrm>
          <a:prstGeom prst="rect">
            <a:avLst/>
          </a:prstGeom>
        </p:spPr>
      </p:pic>
    </p:spTree>
    <p:extLst>
      <p:ext uri="{BB962C8B-B14F-4D97-AF65-F5344CB8AC3E}">
        <p14:creationId xmlns:p14="http://schemas.microsoft.com/office/powerpoint/2010/main" val="3198652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164A9-336F-E382-9ADF-FE4748B421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1324A-CFC5-6A07-E7C6-A7CB320DA11A}"/>
              </a:ext>
            </a:extLst>
          </p:cNvPr>
          <p:cNvSpPr>
            <a:spLocks noGrp="1"/>
          </p:cNvSpPr>
          <p:nvPr>
            <p:ph idx="1"/>
          </p:nvPr>
        </p:nvSpPr>
        <p:spPr>
          <a:xfrm>
            <a:off x="777240" y="592183"/>
            <a:ext cx="10659110" cy="5584780"/>
          </a:xfrm>
        </p:spPr>
        <p:txBody>
          <a:bodyPr/>
          <a:lstStyle/>
          <a:p>
            <a:pPr marL="0" indent="0">
              <a:buNone/>
            </a:pPr>
            <a:r>
              <a:rPr lang="en-US" b="1" dirty="0"/>
              <a:t>Double Precision (double):</a:t>
            </a:r>
          </a:p>
          <a:p>
            <a:r>
              <a:rPr lang="en-US" dirty="0"/>
              <a:t>Uses 8 bytes (64 bits).</a:t>
            </a:r>
          </a:p>
          <a:p>
            <a:r>
              <a:rPr lang="en-US" dirty="0"/>
              <a:t>Can represent numbers with approximately 15-16 significant decimal digits</a:t>
            </a:r>
            <a:endParaRPr lang="en-IN" dirty="0"/>
          </a:p>
        </p:txBody>
      </p:sp>
      <p:pic>
        <p:nvPicPr>
          <p:cNvPr id="4" name="Picture 3">
            <a:extLst>
              <a:ext uri="{FF2B5EF4-FFF2-40B4-BE49-F238E27FC236}">
                <a16:creationId xmlns:a16="http://schemas.microsoft.com/office/drawing/2014/main" id="{EDA77436-1FD9-B7C1-7769-6DE8A15A1590}"/>
              </a:ext>
            </a:extLst>
          </p:cNvPr>
          <p:cNvPicPr>
            <a:picLocks noChangeAspect="1"/>
          </p:cNvPicPr>
          <p:nvPr/>
        </p:nvPicPr>
        <p:blipFill>
          <a:blip r:embed="rId2"/>
          <a:stretch>
            <a:fillRect/>
          </a:stretch>
        </p:blipFill>
        <p:spPr>
          <a:xfrm>
            <a:off x="1376136" y="1907097"/>
            <a:ext cx="9161236" cy="4358720"/>
          </a:xfrm>
          <a:prstGeom prst="rect">
            <a:avLst/>
          </a:prstGeom>
        </p:spPr>
      </p:pic>
    </p:spTree>
    <p:extLst>
      <p:ext uri="{BB962C8B-B14F-4D97-AF65-F5344CB8AC3E}">
        <p14:creationId xmlns:p14="http://schemas.microsoft.com/office/powerpoint/2010/main" val="154375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D3F97-6FB6-6447-DA14-2C10E12E1B2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B7FA9-55D6-810E-1C56-E5D4C5A6FB74}"/>
              </a:ext>
            </a:extLst>
          </p:cNvPr>
          <p:cNvSpPr>
            <a:spLocks noGrp="1"/>
          </p:cNvSpPr>
          <p:nvPr>
            <p:ph idx="1"/>
          </p:nvPr>
        </p:nvSpPr>
        <p:spPr>
          <a:xfrm>
            <a:off x="1002535" y="815247"/>
            <a:ext cx="10510091" cy="5361715"/>
          </a:xfrm>
        </p:spPr>
        <p:txBody>
          <a:bodyPr/>
          <a:lstStyle/>
          <a:p>
            <a:pPr marL="0" indent="0">
              <a:buNone/>
            </a:pPr>
            <a:r>
              <a:rPr lang="en-US" sz="2800" b="1" dirty="0"/>
              <a:t>C Tokens:</a:t>
            </a:r>
          </a:p>
          <a:p>
            <a:pPr marL="0" indent="0">
              <a:buNone/>
            </a:pPr>
            <a:r>
              <a:rPr lang="en-US" sz="2400" dirty="0"/>
              <a:t>In C, </a:t>
            </a:r>
            <a:r>
              <a:rPr lang="en-US" sz="2400" b="1" dirty="0"/>
              <a:t>tokens</a:t>
            </a:r>
            <a:r>
              <a:rPr lang="en-US" sz="2400" dirty="0"/>
              <a:t> are the smallest units in a program that </a:t>
            </a:r>
            <a:r>
              <a:rPr lang="en-US" sz="2400" b="1" dirty="0"/>
              <a:t>have meaningful representation.</a:t>
            </a:r>
            <a:r>
              <a:rPr lang="en-US" sz="2400" dirty="0"/>
              <a:t> They are the </a:t>
            </a:r>
            <a:r>
              <a:rPr lang="en-US" sz="2400" b="1" dirty="0"/>
              <a:t>building blocks </a:t>
            </a:r>
            <a:r>
              <a:rPr lang="en-US" sz="2400" dirty="0"/>
              <a:t>of the language. </a:t>
            </a:r>
          </a:p>
          <a:p>
            <a:pPr marL="0" indent="0">
              <a:buNone/>
            </a:pPr>
            <a:r>
              <a:rPr lang="en-US" sz="2400" dirty="0"/>
              <a:t>There are several types of tokens in C, which are categorized as follows:</a:t>
            </a:r>
          </a:p>
          <a:p>
            <a:pPr marL="0" indent="0">
              <a:buNone/>
            </a:pPr>
            <a:r>
              <a:rPr lang="en-US" sz="2400" b="1" dirty="0"/>
              <a:t>Types of C Tokens</a:t>
            </a:r>
          </a:p>
          <a:p>
            <a:pPr>
              <a:buFont typeface="+mj-lt"/>
              <a:buAutoNum type="arabicPeriod"/>
            </a:pPr>
            <a:r>
              <a:rPr lang="en-US" sz="2400" b="1" dirty="0"/>
              <a:t>Keywords</a:t>
            </a:r>
            <a:endParaRPr lang="en-US" sz="2400" dirty="0"/>
          </a:p>
          <a:p>
            <a:pPr>
              <a:buFont typeface="+mj-lt"/>
              <a:buAutoNum type="arabicPeriod"/>
            </a:pPr>
            <a:r>
              <a:rPr lang="en-US" sz="2400" b="1" dirty="0"/>
              <a:t>Identifiers</a:t>
            </a:r>
            <a:endParaRPr lang="en-US" sz="2400" dirty="0"/>
          </a:p>
          <a:p>
            <a:pPr>
              <a:buFont typeface="+mj-lt"/>
              <a:buAutoNum type="arabicPeriod"/>
            </a:pPr>
            <a:r>
              <a:rPr lang="en-US" sz="2400" b="1" dirty="0"/>
              <a:t>Constants</a:t>
            </a:r>
            <a:endParaRPr lang="en-US" sz="2400" dirty="0"/>
          </a:p>
          <a:p>
            <a:pPr>
              <a:buFont typeface="+mj-lt"/>
              <a:buAutoNum type="arabicPeriod"/>
            </a:pPr>
            <a:r>
              <a:rPr lang="en-US" sz="2400" b="1" dirty="0"/>
              <a:t>Literals</a:t>
            </a:r>
            <a:endParaRPr lang="en-US" sz="2400" dirty="0"/>
          </a:p>
          <a:p>
            <a:pPr>
              <a:buFont typeface="+mj-lt"/>
              <a:buAutoNum type="arabicPeriod"/>
            </a:pPr>
            <a:r>
              <a:rPr lang="en-US" sz="2400" b="1" dirty="0"/>
              <a:t>Operators</a:t>
            </a:r>
            <a:endParaRPr lang="en-US" sz="2400" dirty="0"/>
          </a:p>
          <a:p>
            <a:pPr>
              <a:buFont typeface="+mj-lt"/>
              <a:buAutoNum type="arabicPeriod"/>
            </a:pPr>
            <a:r>
              <a:rPr lang="en-US" sz="2400" b="1" dirty="0"/>
              <a:t>Punctuation (Separators)</a:t>
            </a:r>
            <a:endParaRPr lang="en-US" sz="2400" dirty="0"/>
          </a:p>
          <a:p>
            <a:pPr marL="0" indent="0">
              <a:buNone/>
            </a:pPr>
            <a:endParaRPr lang="en-IN" dirty="0"/>
          </a:p>
        </p:txBody>
      </p:sp>
    </p:spTree>
    <p:extLst>
      <p:ext uri="{BB962C8B-B14F-4D97-AF65-F5344CB8AC3E}">
        <p14:creationId xmlns:p14="http://schemas.microsoft.com/office/powerpoint/2010/main" val="38128638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DE29F-3A22-9B30-BFA2-81DECD5BD59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C26D2-35CD-CF50-029F-9DF6CDD62912}"/>
              </a:ext>
            </a:extLst>
          </p:cNvPr>
          <p:cNvSpPr>
            <a:spLocks noGrp="1"/>
          </p:cNvSpPr>
          <p:nvPr>
            <p:ph idx="1"/>
          </p:nvPr>
        </p:nvSpPr>
        <p:spPr>
          <a:xfrm>
            <a:off x="777240" y="592183"/>
            <a:ext cx="10659110" cy="5584780"/>
          </a:xfrm>
        </p:spPr>
        <p:txBody>
          <a:bodyPr>
            <a:noAutofit/>
          </a:bodyPr>
          <a:lstStyle/>
          <a:p>
            <a:pPr marL="0" indent="0">
              <a:buNone/>
            </a:pPr>
            <a:r>
              <a:rPr lang="en-US" sz="2400" b="1" dirty="0"/>
              <a:t>4. Character:</a:t>
            </a:r>
          </a:p>
          <a:p>
            <a:pPr marL="0" indent="0">
              <a:buNone/>
            </a:pPr>
            <a:r>
              <a:rPr lang="en-US" sz="2200" dirty="0"/>
              <a:t>The character data type (char) in C is used to store a single character. It is one of the primary data types and plays an imp</a:t>
            </a:r>
          </a:p>
          <a:p>
            <a:pPr marL="0" indent="0">
              <a:buNone/>
            </a:pPr>
            <a:r>
              <a:rPr lang="en-US" sz="2200" b="1" dirty="0"/>
              <a:t>Key Points:</a:t>
            </a:r>
          </a:p>
          <a:p>
            <a:r>
              <a:rPr lang="en-US" sz="2200" b="1" dirty="0"/>
              <a:t>Size:</a:t>
            </a:r>
          </a:p>
          <a:p>
            <a:pPr lvl="1">
              <a:buFont typeface="Courier New" panose="02070309020205020404" pitchFamily="49" charset="0"/>
              <a:buChar char="o"/>
            </a:pPr>
            <a:r>
              <a:rPr lang="en-US" sz="2200" dirty="0"/>
              <a:t>Typically takes </a:t>
            </a:r>
            <a:r>
              <a:rPr lang="en-US" sz="2200" b="1" dirty="0">
                <a:solidFill>
                  <a:srgbClr val="C00000"/>
                </a:solidFill>
              </a:rPr>
              <a:t>1 byte </a:t>
            </a:r>
            <a:r>
              <a:rPr lang="en-US" sz="2200" dirty="0"/>
              <a:t>(8 bits) of memory.</a:t>
            </a:r>
          </a:p>
          <a:p>
            <a:pPr lvl="1">
              <a:buFont typeface="Courier New" panose="02070309020205020404" pitchFamily="49" charset="0"/>
              <a:buChar char="o"/>
            </a:pPr>
            <a:r>
              <a:rPr lang="en-US" sz="2200" dirty="0"/>
              <a:t>Can store </a:t>
            </a:r>
            <a:r>
              <a:rPr lang="en-US" sz="2200" b="1" dirty="0">
                <a:solidFill>
                  <a:srgbClr val="C00000"/>
                </a:solidFill>
              </a:rPr>
              <a:t>256</a:t>
            </a:r>
            <a:r>
              <a:rPr lang="en-US" sz="2200" dirty="0"/>
              <a:t> </a:t>
            </a:r>
            <a:r>
              <a:rPr lang="en-US" sz="2200" b="1" dirty="0"/>
              <a:t>different</a:t>
            </a:r>
            <a:r>
              <a:rPr lang="en-US" sz="2200" dirty="0"/>
              <a:t> </a:t>
            </a:r>
            <a:r>
              <a:rPr lang="en-US" sz="2200" b="1" dirty="0"/>
              <a:t>values</a:t>
            </a:r>
            <a:r>
              <a:rPr lang="en-US" sz="2200" dirty="0"/>
              <a:t> (</a:t>
            </a:r>
            <a:r>
              <a:rPr lang="en-US" sz="2200" b="1" dirty="0"/>
              <a:t>ranging from -128 to 127 for </a:t>
            </a:r>
            <a:r>
              <a:rPr lang="en-US" sz="2200" b="1" dirty="0">
                <a:solidFill>
                  <a:srgbClr val="C00000"/>
                </a:solidFill>
              </a:rPr>
              <a:t>signed</a:t>
            </a:r>
            <a:r>
              <a:rPr lang="en-US" sz="2200" b="1" dirty="0"/>
              <a:t>, or 0 to 255 for </a:t>
            </a:r>
            <a:r>
              <a:rPr lang="en-US" sz="2200" b="1" dirty="0">
                <a:solidFill>
                  <a:srgbClr val="C00000"/>
                </a:solidFill>
              </a:rPr>
              <a:t>unsigned</a:t>
            </a:r>
            <a:r>
              <a:rPr lang="en-US" sz="2200" dirty="0"/>
              <a:t>).</a:t>
            </a:r>
          </a:p>
          <a:p>
            <a:r>
              <a:rPr lang="en-US" sz="2200" b="1" dirty="0"/>
              <a:t>Purpose:</a:t>
            </a:r>
          </a:p>
          <a:p>
            <a:pPr lvl="1">
              <a:buFont typeface="Courier New" panose="02070309020205020404" pitchFamily="49" charset="0"/>
              <a:buChar char="o"/>
            </a:pPr>
            <a:r>
              <a:rPr lang="en-US" sz="2200" dirty="0"/>
              <a:t>Represents single characters like </a:t>
            </a:r>
            <a:r>
              <a:rPr lang="en-US" sz="2200" b="1" dirty="0"/>
              <a:t>letters</a:t>
            </a:r>
            <a:r>
              <a:rPr lang="en-US" sz="2200" dirty="0"/>
              <a:t>, </a:t>
            </a:r>
            <a:r>
              <a:rPr lang="en-US" sz="2200" b="1" dirty="0"/>
              <a:t>digits</a:t>
            </a:r>
            <a:r>
              <a:rPr lang="en-US" sz="2200" dirty="0"/>
              <a:t>, and </a:t>
            </a:r>
            <a:r>
              <a:rPr lang="en-US" sz="2200" b="1" dirty="0"/>
              <a:t>symbols</a:t>
            </a:r>
            <a:r>
              <a:rPr lang="en-US" sz="2200" dirty="0"/>
              <a:t> (e.g., 'A', '1', '#').</a:t>
            </a:r>
          </a:p>
          <a:p>
            <a:pPr lvl="1">
              <a:buFont typeface="Courier New" panose="02070309020205020404" pitchFamily="49" charset="0"/>
              <a:buChar char="o"/>
            </a:pPr>
            <a:r>
              <a:rPr lang="en-US" sz="2200" dirty="0"/>
              <a:t>Internally, the character is stored as an integer </a:t>
            </a:r>
            <a:r>
              <a:rPr lang="en-US" sz="2200" b="1" dirty="0"/>
              <a:t>ASCII</a:t>
            </a:r>
            <a:r>
              <a:rPr lang="en-US" sz="2200" dirty="0"/>
              <a:t> code.</a:t>
            </a:r>
          </a:p>
          <a:p>
            <a:r>
              <a:rPr lang="en-US" sz="2200" b="1" dirty="0"/>
              <a:t>Type Modifiers:</a:t>
            </a:r>
          </a:p>
          <a:p>
            <a:pPr lvl="1">
              <a:buFont typeface="Courier New" panose="02070309020205020404" pitchFamily="49" charset="0"/>
              <a:buChar char="o"/>
            </a:pPr>
            <a:r>
              <a:rPr lang="en-US" sz="2200" b="1" dirty="0"/>
              <a:t>signed char: </a:t>
            </a:r>
            <a:r>
              <a:rPr lang="en-US" sz="2200" dirty="0"/>
              <a:t>Stores values from -128 to 127.</a:t>
            </a:r>
          </a:p>
          <a:p>
            <a:pPr lvl="1">
              <a:buFont typeface="Courier New" panose="02070309020205020404" pitchFamily="49" charset="0"/>
              <a:buChar char="o"/>
            </a:pPr>
            <a:r>
              <a:rPr lang="en-US" sz="2200" b="1" dirty="0"/>
              <a:t>unsigned char: </a:t>
            </a:r>
            <a:r>
              <a:rPr lang="en-US" sz="2200" dirty="0"/>
              <a:t>Stores values from 0 to 255. </a:t>
            </a:r>
            <a:r>
              <a:rPr lang="en-US" sz="2200" dirty="0" err="1"/>
              <a:t>ortant</a:t>
            </a:r>
            <a:r>
              <a:rPr lang="en-US" sz="2200" dirty="0"/>
              <a:t> role in handling text and character data in programs.</a:t>
            </a:r>
            <a:endParaRPr lang="en-IN" sz="2200" dirty="0"/>
          </a:p>
        </p:txBody>
      </p:sp>
    </p:spTree>
    <p:extLst>
      <p:ext uri="{BB962C8B-B14F-4D97-AF65-F5344CB8AC3E}">
        <p14:creationId xmlns:p14="http://schemas.microsoft.com/office/powerpoint/2010/main" val="3528794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56A6B-DC62-0CA6-B762-25CCFD5631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661C1-979C-5F08-5D99-C1A2FF985C71}"/>
              </a:ext>
            </a:extLst>
          </p:cNvPr>
          <p:cNvSpPr>
            <a:spLocks noGrp="1"/>
          </p:cNvSpPr>
          <p:nvPr>
            <p:ph idx="1"/>
          </p:nvPr>
        </p:nvSpPr>
        <p:spPr>
          <a:xfrm>
            <a:off x="777240" y="592183"/>
            <a:ext cx="10659110" cy="5584780"/>
          </a:xfrm>
        </p:spPr>
        <p:txBody>
          <a:bodyPr>
            <a:normAutofit/>
          </a:bodyPr>
          <a:lstStyle/>
          <a:p>
            <a:pPr marL="0" indent="0">
              <a:buNone/>
            </a:pPr>
            <a:r>
              <a:rPr lang="en-US" sz="2800" b="1" dirty="0"/>
              <a:t>Example:</a:t>
            </a:r>
          </a:p>
          <a:p>
            <a:pPr marL="0" indent="0">
              <a:buNone/>
            </a:pPr>
            <a:endParaRPr lang="en-IN" sz="2800" b="1" dirty="0"/>
          </a:p>
        </p:txBody>
      </p:sp>
      <p:pic>
        <p:nvPicPr>
          <p:cNvPr id="4" name="Picture 3">
            <a:extLst>
              <a:ext uri="{FF2B5EF4-FFF2-40B4-BE49-F238E27FC236}">
                <a16:creationId xmlns:a16="http://schemas.microsoft.com/office/drawing/2014/main" id="{97599A41-80D6-EADC-850D-DE84F8D191C4}"/>
              </a:ext>
            </a:extLst>
          </p:cNvPr>
          <p:cNvPicPr>
            <a:picLocks noChangeAspect="1"/>
          </p:cNvPicPr>
          <p:nvPr/>
        </p:nvPicPr>
        <p:blipFill>
          <a:blip r:embed="rId2"/>
          <a:stretch>
            <a:fillRect/>
          </a:stretch>
        </p:blipFill>
        <p:spPr>
          <a:xfrm>
            <a:off x="925455" y="1616723"/>
            <a:ext cx="10341090" cy="3858791"/>
          </a:xfrm>
          <a:prstGeom prst="rect">
            <a:avLst/>
          </a:prstGeom>
        </p:spPr>
      </p:pic>
    </p:spTree>
    <p:extLst>
      <p:ext uri="{BB962C8B-B14F-4D97-AF65-F5344CB8AC3E}">
        <p14:creationId xmlns:p14="http://schemas.microsoft.com/office/powerpoint/2010/main" val="1872001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A146E-AE1A-22ED-5E16-A18CFCE058B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127C08-51EF-1AB7-A222-DF73D50455BA}"/>
              </a:ext>
            </a:extLst>
          </p:cNvPr>
          <p:cNvSpPr>
            <a:spLocks noGrp="1"/>
          </p:cNvSpPr>
          <p:nvPr>
            <p:ph idx="1"/>
          </p:nvPr>
        </p:nvSpPr>
        <p:spPr>
          <a:xfrm>
            <a:off x="777240" y="592183"/>
            <a:ext cx="10659110" cy="5584780"/>
          </a:xfrm>
        </p:spPr>
        <p:txBody>
          <a:bodyPr>
            <a:normAutofit/>
          </a:bodyPr>
          <a:lstStyle/>
          <a:p>
            <a:pPr marL="0" indent="0">
              <a:buNone/>
            </a:pPr>
            <a:r>
              <a:rPr lang="en-US" sz="2800" b="1" dirty="0"/>
              <a:t>Example</a:t>
            </a:r>
            <a:r>
              <a:rPr lang="en-US" sz="2800" b="1" dirty="0">
                <a:solidFill>
                  <a:srgbClr val="C00000"/>
                </a:solidFill>
              </a:rPr>
              <a:t>: </a:t>
            </a:r>
            <a:r>
              <a:rPr lang="en-IN" sz="2800" b="1" dirty="0">
                <a:solidFill>
                  <a:srgbClr val="C00000"/>
                </a:solidFill>
              </a:rPr>
              <a:t>Signed vs Unsigned</a:t>
            </a:r>
          </a:p>
        </p:txBody>
      </p:sp>
      <p:pic>
        <p:nvPicPr>
          <p:cNvPr id="4" name="Picture 3">
            <a:extLst>
              <a:ext uri="{FF2B5EF4-FFF2-40B4-BE49-F238E27FC236}">
                <a16:creationId xmlns:a16="http://schemas.microsoft.com/office/drawing/2014/main" id="{1F5D25E4-075C-5F2A-65A7-BE491EE03468}"/>
              </a:ext>
            </a:extLst>
          </p:cNvPr>
          <p:cNvPicPr>
            <a:picLocks noChangeAspect="1"/>
          </p:cNvPicPr>
          <p:nvPr/>
        </p:nvPicPr>
        <p:blipFill>
          <a:blip r:embed="rId2"/>
          <a:stretch>
            <a:fillRect/>
          </a:stretch>
        </p:blipFill>
        <p:spPr>
          <a:xfrm>
            <a:off x="1210286" y="1424238"/>
            <a:ext cx="9771428" cy="4009524"/>
          </a:xfrm>
          <a:prstGeom prst="rect">
            <a:avLst/>
          </a:prstGeom>
        </p:spPr>
      </p:pic>
    </p:spTree>
    <p:extLst>
      <p:ext uri="{BB962C8B-B14F-4D97-AF65-F5344CB8AC3E}">
        <p14:creationId xmlns:p14="http://schemas.microsoft.com/office/powerpoint/2010/main" val="1583339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82EDE-B211-E19E-751A-F32A944789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8D7F8F-4F47-9161-0861-3E851345BEEE}"/>
              </a:ext>
            </a:extLst>
          </p:cNvPr>
          <p:cNvSpPr>
            <a:spLocks noGrp="1"/>
          </p:cNvSpPr>
          <p:nvPr>
            <p:ph idx="1"/>
          </p:nvPr>
        </p:nvSpPr>
        <p:spPr>
          <a:xfrm>
            <a:off x="777240" y="592183"/>
            <a:ext cx="10659110" cy="5584780"/>
          </a:xfrm>
        </p:spPr>
        <p:txBody>
          <a:bodyPr>
            <a:normAutofit/>
          </a:bodyPr>
          <a:lstStyle/>
          <a:p>
            <a:pPr marL="0" indent="0">
              <a:buNone/>
            </a:pPr>
            <a:r>
              <a:rPr lang="en-US" sz="2400" dirty="0"/>
              <a:t>5. void:</a:t>
            </a:r>
          </a:p>
          <a:p>
            <a:pPr marL="0" indent="0">
              <a:buNone/>
            </a:pPr>
            <a:r>
              <a:rPr lang="en-US" sz="2400" dirty="0"/>
              <a:t>The </a:t>
            </a:r>
            <a:r>
              <a:rPr lang="en-US" sz="2400" b="1" dirty="0"/>
              <a:t>void</a:t>
            </a:r>
            <a:r>
              <a:rPr lang="en-US" sz="2400" dirty="0"/>
              <a:t> data type in C represents the </a:t>
            </a:r>
            <a:r>
              <a:rPr lang="en-US" sz="2400" b="1" dirty="0"/>
              <a:t>absence of any value </a:t>
            </a:r>
            <a:r>
              <a:rPr lang="en-US" sz="2400" dirty="0"/>
              <a:t>or </a:t>
            </a:r>
            <a:r>
              <a:rPr lang="en-US" sz="2400" b="1" dirty="0"/>
              <a:t>type</a:t>
            </a:r>
            <a:r>
              <a:rPr lang="en-US" sz="2400" dirty="0"/>
              <a:t>. It is primarily used in situations where a </a:t>
            </a:r>
            <a:r>
              <a:rPr lang="en-US" sz="2400" b="1" dirty="0">
                <a:solidFill>
                  <a:srgbClr val="C00000"/>
                </a:solidFill>
              </a:rPr>
              <a:t>function</a:t>
            </a:r>
            <a:r>
              <a:rPr lang="en-US" sz="2400" dirty="0"/>
              <a:t> or </a:t>
            </a:r>
            <a:r>
              <a:rPr lang="en-US" sz="2400" b="1" dirty="0">
                <a:solidFill>
                  <a:srgbClr val="C00000"/>
                </a:solidFill>
              </a:rPr>
              <a:t>pointer</a:t>
            </a:r>
            <a:r>
              <a:rPr lang="en-US" sz="2400" dirty="0"/>
              <a:t> </a:t>
            </a:r>
            <a:r>
              <a:rPr lang="en-US" sz="2400" b="1" dirty="0"/>
              <a:t>does not return </a:t>
            </a:r>
            <a:r>
              <a:rPr lang="en-US" sz="2400" dirty="0"/>
              <a:t>or </a:t>
            </a:r>
            <a:r>
              <a:rPr lang="en-US" sz="2400" b="1" dirty="0"/>
              <a:t>store any specific value.</a:t>
            </a:r>
          </a:p>
          <a:p>
            <a:pPr marL="0" indent="0">
              <a:buNone/>
            </a:pPr>
            <a:r>
              <a:rPr lang="en-US" sz="2400" b="1" dirty="0"/>
              <a:t>Key Characteristics:</a:t>
            </a:r>
          </a:p>
          <a:p>
            <a:r>
              <a:rPr lang="en-US" sz="2400" b="1" dirty="0"/>
              <a:t>No Value:</a:t>
            </a:r>
          </a:p>
          <a:p>
            <a:pPr lvl="1">
              <a:buFont typeface="Courier New" panose="02070309020205020404" pitchFamily="49" charset="0"/>
              <a:buChar char="o"/>
            </a:pPr>
            <a:r>
              <a:rPr lang="en-US" sz="2400" dirty="0"/>
              <a:t>A void type cannot hold any data or value.</a:t>
            </a:r>
          </a:p>
          <a:p>
            <a:pPr lvl="1">
              <a:buFont typeface="Courier New" panose="02070309020205020404" pitchFamily="49" charset="0"/>
              <a:buChar char="o"/>
            </a:pPr>
            <a:r>
              <a:rPr lang="en-US" sz="2400" dirty="0"/>
              <a:t>It is often used to signify "</a:t>
            </a:r>
            <a:r>
              <a:rPr lang="en-US" sz="2400" b="1" dirty="0"/>
              <a:t>nothing</a:t>
            </a:r>
            <a:r>
              <a:rPr lang="en-US" sz="2400" dirty="0"/>
              <a:t>" or "</a:t>
            </a:r>
            <a:r>
              <a:rPr lang="en-US" sz="2400" b="1" dirty="0"/>
              <a:t>no type</a:t>
            </a:r>
            <a:r>
              <a:rPr lang="en-US" sz="2400" dirty="0"/>
              <a:t>."</a:t>
            </a:r>
          </a:p>
          <a:p>
            <a:pPr marL="0" indent="0">
              <a:buNone/>
            </a:pPr>
            <a:endParaRPr lang="en-US" sz="2400" dirty="0"/>
          </a:p>
          <a:p>
            <a:r>
              <a:rPr lang="en-US" sz="2400" b="1" dirty="0"/>
              <a:t>Purpose:</a:t>
            </a:r>
          </a:p>
          <a:p>
            <a:pPr lvl="1">
              <a:buFont typeface="Courier New" panose="02070309020205020404" pitchFamily="49" charset="0"/>
              <a:buChar char="o"/>
            </a:pPr>
            <a:r>
              <a:rPr lang="en-US" sz="2400" dirty="0"/>
              <a:t>Used as a </a:t>
            </a:r>
            <a:r>
              <a:rPr lang="en-US" sz="2400" b="1" dirty="0"/>
              <a:t>function return type </a:t>
            </a:r>
            <a:r>
              <a:rPr lang="en-US" sz="2400" dirty="0"/>
              <a:t>for functions that don't return any value.</a:t>
            </a:r>
          </a:p>
          <a:p>
            <a:pPr lvl="1">
              <a:buFont typeface="Courier New" panose="02070309020205020404" pitchFamily="49" charset="0"/>
              <a:buChar char="o"/>
            </a:pPr>
            <a:r>
              <a:rPr lang="en-US" sz="2400" dirty="0"/>
              <a:t>Used in </a:t>
            </a:r>
            <a:r>
              <a:rPr lang="en-US" sz="2400" b="1" dirty="0"/>
              <a:t>void pointers </a:t>
            </a:r>
            <a:r>
              <a:rPr lang="en-US" sz="2400" dirty="0"/>
              <a:t>for storing addresses of </a:t>
            </a:r>
            <a:r>
              <a:rPr lang="en-US" sz="2400" b="1" dirty="0"/>
              <a:t>variables of any type</a:t>
            </a:r>
            <a:r>
              <a:rPr lang="en-US" sz="2400" dirty="0"/>
              <a:t>.</a:t>
            </a:r>
            <a:endParaRPr lang="en-IN" sz="2400" dirty="0"/>
          </a:p>
        </p:txBody>
      </p:sp>
    </p:spTree>
    <p:extLst>
      <p:ext uri="{BB962C8B-B14F-4D97-AF65-F5344CB8AC3E}">
        <p14:creationId xmlns:p14="http://schemas.microsoft.com/office/powerpoint/2010/main" val="33171605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937DF-4B55-0D21-D293-F1051BEBFD3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664A88-5AD8-02EB-D890-7BDB65B5AE40}"/>
              </a:ext>
            </a:extLst>
          </p:cNvPr>
          <p:cNvSpPr>
            <a:spLocks noGrp="1"/>
          </p:cNvSpPr>
          <p:nvPr>
            <p:ph idx="1"/>
          </p:nvPr>
        </p:nvSpPr>
        <p:spPr>
          <a:xfrm>
            <a:off x="777240" y="592183"/>
            <a:ext cx="10659110" cy="5584780"/>
          </a:xfrm>
        </p:spPr>
        <p:txBody>
          <a:bodyPr>
            <a:normAutofit/>
          </a:bodyPr>
          <a:lstStyle/>
          <a:p>
            <a:pPr marL="0" indent="0">
              <a:buNone/>
            </a:pPr>
            <a:r>
              <a:rPr lang="en-US" sz="2400" b="1" dirty="0"/>
              <a:t>Example: </a:t>
            </a:r>
            <a:r>
              <a:rPr lang="en-US" sz="2400" dirty="0"/>
              <a:t>A function declared with a </a:t>
            </a:r>
            <a:r>
              <a:rPr lang="en-US" sz="2400" b="1" dirty="0">
                <a:solidFill>
                  <a:srgbClr val="C00000"/>
                </a:solidFill>
              </a:rPr>
              <a:t>void return type </a:t>
            </a:r>
            <a:r>
              <a:rPr lang="en-US" sz="2400" dirty="0"/>
              <a:t>doesn't return any value to the calling function.</a:t>
            </a:r>
          </a:p>
          <a:p>
            <a:pPr marL="0" indent="0">
              <a:buNone/>
            </a:pPr>
            <a:endParaRPr lang="en-IN" sz="2400" dirty="0"/>
          </a:p>
        </p:txBody>
      </p:sp>
      <p:pic>
        <p:nvPicPr>
          <p:cNvPr id="4" name="Picture 3">
            <a:extLst>
              <a:ext uri="{FF2B5EF4-FFF2-40B4-BE49-F238E27FC236}">
                <a16:creationId xmlns:a16="http://schemas.microsoft.com/office/drawing/2014/main" id="{D18385B1-8DBE-6BCE-9F0C-624EEC650B2C}"/>
              </a:ext>
            </a:extLst>
          </p:cNvPr>
          <p:cNvPicPr>
            <a:picLocks noChangeAspect="1"/>
          </p:cNvPicPr>
          <p:nvPr/>
        </p:nvPicPr>
        <p:blipFill>
          <a:blip r:embed="rId2"/>
          <a:stretch>
            <a:fillRect/>
          </a:stretch>
        </p:blipFill>
        <p:spPr>
          <a:xfrm>
            <a:off x="2304119" y="1649493"/>
            <a:ext cx="7921363" cy="4413849"/>
          </a:xfrm>
          <a:prstGeom prst="rect">
            <a:avLst/>
          </a:prstGeom>
        </p:spPr>
      </p:pic>
    </p:spTree>
    <p:extLst>
      <p:ext uri="{BB962C8B-B14F-4D97-AF65-F5344CB8AC3E}">
        <p14:creationId xmlns:p14="http://schemas.microsoft.com/office/powerpoint/2010/main" val="26152439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5BB4A-DEE7-AC39-C7A3-41514D4C9A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7D5F9-0DBB-C1A3-89F0-7C0DA0B01A69}"/>
              </a:ext>
            </a:extLst>
          </p:cNvPr>
          <p:cNvSpPr>
            <a:spLocks noGrp="1"/>
          </p:cNvSpPr>
          <p:nvPr>
            <p:ph idx="1"/>
          </p:nvPr>
        </p:nvSpPr>
        <p:spPr>
          <a:xfrm>
            <a:off x="702853" y="719137"/>
            <a:ext cx="10900568" cy="5313801"/>
          </a:xfrm>
        </p:spPr>
        <p:txBody>
          <a:bodyPr>
            <a:normAutofit/>
          </a:bodyPr>
          <a:lstStyle/>
          <a:p>
            <a:pPr marL="0" indent="0">
              <a:buNone/>
            </a:pPr>
            <a:r>
              <a:rPr lang="en-US" sz="3200" b="1" dirty="0">
                <a:solidFill>
                  <a:srgbClr val="C00000"/>
                </a:solidFill>
              </a:rPr>
              <a:t>Module-1: BASICS OF C PROGRAMMING </a:t>
            </a:r>
            <a:r>
              <a:rPr lang="en-IN" sz="3200" b="1" dirty="0">
                <a:solidFill>
                  <a:srgbClr val="C00000"/>
                </a:solidFill>
              </a:rPr>
              <a:t>:</a:t>
            </a:r>
          </a:p>
          <a:p>
            <a:pPr marL="0" indent="0">
              <a:buNone/>
            </a:pPr>
            <a:r>
              <a:rPr lang="en-US" sz="3200" b="1" dirty="0"/>
              <a:t>Introduction to programming paradigms:</a:t>
            </a:r>
            <a:r>
              <a:rPr lang="en-US" sz="3200" dirty="0"/>
              <a:t> Applications of C Language, </a:t>
            </a:r>
            <a:r>
              <a:rPr lang="en-US" sz="3200" b="1" dirty="0"/>
              <a:t>Structure of C program</a:t>
            </a:r>
          </a:p>
          <a:p>
            <a:pPr marL="0" indent="0">
              <a:buNone/>
            </a:pPr>
            <a:r>
              <a:rPr lang="en-US" sz="3200" b="1" dirty="0"/>
              <a:t>C programming: </a:t>
            </a:r>
            <a:r>
              <a:rPr lang="en-US" sz="3200" dirty="0"/>
              <a:t>Data Types, Constants,  Enumeration Constants,  Keywords.</a:t>
            </a:r>
          </a:p>
          <a:p>
            <a:pPr marL="0" indent="0">
              <a:buNone/>
            </a:pPr>
            <a:r>
              <a:rPr lang="en-US" sz="3200" b="1" dirty="0"/>
              <a:t>Operators: </a:t>
            </a:r>
            <a:r>
              <a:rPr lang="en-US" sz="3200" dirty="0"/>
              <a:t>Precedence and Associativity, Expressions,  Input/Output statements, Assignment statements, Decision making statements, Switch statement, Looping statements Preprocessor directives, Compilation process.</a:t>
            </a:r>
            <a:endParaRPr lang="en-IN" sz="3200" dirty="0"/>
          </a:p>
        </p:txBody>
      </p:sp>
    </p:spTree>
    <p:extLst>
      <p:ext uri="{BB962C8B-B14F-4D97-AF65-F5344CB8AC3E}">
        <p14:creationId xmlns:p14="http://schemas.microsoft.com/office/powerpoint/2010/main" val="39189166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2C5A9-2B46-A18F-32E5-8634BC0D096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4D246-CE0C-0A1A-DF1F-DED038F2DDFD}"/>
              </a:ext>
            </a:extLst>
          </p:cNvPr>
          <p:cNvSpPr>
            <a:spLocks noGrp="1"/>
          </p:cNvSpPr>
          <p:nvPr>
            <p:ph idx="1"/>
          </p:nvPr>
        </p:nvSpPr>
        <p:spPr>
          <a:xfrm>
            <a:off x="777240" y="592183"/>
            <a:ext cx="10659110" cy="5584780"/>
          </a:xfrm>
        </p:spPr>
        <p:txBody>
          <a:bodyPr/>
          <a:lstStyle/>
          <a:p>
            <a:pPr marL="0" indent="0">
              <a:buNone/>
            </a:pPr>
            <a:endParaRPr lang="en-IN" dirty="0"/>
          </a:p>
        </p:txBody>
      </p:sp>
    </p:spTree>
    <p:extLst>
      <p:ext uri="{BB962C8B-B14F-4D97-AF65-F5344CB8AC3E}">
        <p14:creationId xmlns:p14="http://schemas.microsoft.com/office/powerpoint/2010/main" val="36264028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432B5-130E-FADA-5897-01CBAE9A916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FBDE2-85D7-819F-63B4-63B10022A433}"/>
              </a:ext>
            </a:extLst>
          </p:cNvPr>
          <p:cNvSpPr>
            <a:spLocks noGrp="1"/>
          </p:cNvSpPr>
          <p:nvPr>
            <p:ph idx="1"/>
          </p:nvPr>
        </p:nvSpPr>
        <p:spPr>
          <a:xfrm>
            <a:off x="777240" y="592183"/>
            <a:ext cx="10659110" cy="5584780"/>
          </a:xfrm>
        </p:spPr>
        <p:txBody>
          <a:bodyPr/>
          <a:lstStyle/>
          <a:p>
            <a:pPr marL="0" indent="0">
              <a:buNone/>
            </a:pPr>
            <a:endParaRPr lang="en-IN" dirty="0"/>
          </a:p>
        </p:txBody>
      </p:sp>
    </p:spTree>
    <p:extLst>
      <p:ext uri="{BB962C8B-B14F-4D97-AF65-F5344CB8AC3E}">
        <p14:creationId xmlns:p14="http://schemas.microsoft.com/office/powerpoint/2010/main" val="20946977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CC767-CEE1-90D3-1876-7093226BAB2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7753F-2532-087E-6336-2CE6893893DB}"/>
              </a:ext>
            </a:extLst>
          </p:cNvPr>
          <p:cNvSpPr>
            <a:spLocks noGrp="1"/>
          </p:cNvSpPr>
          <p:nvPr>
            <p:ph idx="1"/>
          </p:nvPr>
        </p:nvSpPr>
        <p:spPr>
          <a:xfrm>
            <a:off x="777240" y="592183"/>
            <a:ext cx="10659110" cy="5584780"/>
          </a:xfrm>
        </p:spPr>
        <p:txBody>
          <a:bodyPr/>
          <a:lstStyle/>
          <a:p>
            <a:pPr marL="0" indent="0">
              <a:buNone/>
            </a:pPr>
            <a:endParaRPr lang="en-IN" dirty="0"/>
          </a:p>
        </p:txBody>
      </p:sp>
    </p:spTree>
    <p:extLst>
      <p:ext uri="{BB962C8B-B14F-4D97-AF65-F5344CB8AC3E}">
        <p14:creationId xmlns:p14="http://schemas.microsoft.com/office/powerpoint/2010/main" val="3751429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31345-327C-5D7F-2DD5-95670101FF8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E5A96-7B82-9FD9-C756-8A5340B11689}"/>
              </a:ext>
            </a:extLst>
          </p:cNvPr>
          <p:cNvSpPr>
            <a:spLocks noGrp="1"/>
          </p:cNvSpPr>
          <p:nvPr>
            <p:ph idx="1"/>
          </p:nvPr>
        </p:nvSpPr>
        <p:spPr>
          <a:xfrm>
            <a:off x="777240" y="592183"/>
            <a:ext cx="10659110" cy="5584780"/>
          </a:xfrm>
        </p:spPr>
        <p:txBody>
          <a:bodyPr/>
          <a:lstStyle/>
          <a:p>
            <a:pPr marL="0" indent="0">
              <a:buNone/>
            </a:pPr>
            <a:endParaRPr lang="en-IN" dirty="0"/>
          </a:p>
        </p:txBody>
      </p:sp>
    </p:spTree>
    <p:extLst>
      <p:ext uri="{BB962C8B-B14F-4D97-AF65-F5344CB8AC3E}">
        <p14:creationId xmlns:p14="http://schemas.microsoft.com/office/powerpoint/2010/main" val="351330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74E93-6B36-033B-DD6C-DC5AA3A9F36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7925E-F49A-5BCC-E463-7DCF834AC360}"/>
              </a:ext>
            </a:extLst>
          </p:cNvPr>
          <p:cNvSpPr>
            <a:spLocks noGrp="1"/>
          </p:cNvSpPr>
          <p:nvPr>
            <p:ph idx="1"/>
          </p:nvPr>
        </p:nvSpPr>
        <p:spPr>
          <a:xfrm>
            <a:off x="777239" y="592182"/>
            <a:ext cx="10999791" cy="5632347"/>
          </a:xfrm>
        </p:spPr>
        <p:txBody>
          <a:bodyPr>
            <a:normAutofit fontScale="92500" lnSpcReduction="10000"/>
          </a:bodyPr>
          <a:lstStyle/>
          <a:p>
            <a:pPr marL="0" indent="0">
              <a:buNone/>
            </a:pPr>
            <a:r>
              <a:rPr lang="en-US" b="1" dirty="0"/>
              <a:t>1. Keywords</a:t>
            </a:r>
          </a:p>
          <a:p>
            <a:pPr marL="0" indent="0">
              <a:buNone/>
            </a:pPr>
            <a:r>
              <a:rPr lang="en-US" dirty="0"/>
              <a:t>Keywords are reserved words in C that have special meaning and cannot be used as identifiers (variable names, function names, etc.). Each keyword in C has a specific meaning and purpose in the program.</a:t>
            </a:r>
          </a:p>
          <a:p>
            <a:pPr marL="0" indent="0">
              <a:buNone/>
            </a:pPr>
            <a:r>
              <a:rPr lang="en-US" b="1" dirty="0"/>
              <a:t>Examples of keywords: </a:t>
            </a:r>
            <a:r>
              <a:rPr lang="en-US" dirty="0"/>
              <a:t>int, return, if, while, for, switch, void, break, continue, struct</a:t>
            </a:r>
          </a:p>
          <a:p>
            <a:pPr marL="0" indent="0">
              <a:buNone/>
            </a:pPr>
            <a:r>
              <a:rPr lang="en-US" b="1" dirty="0"/>
              <a:t>Explanation:</a:t>
            </a:r>
            <a:endParaRPr lang="en-US" dirty="0"/>
          </a:p>
          <a:p>
            <a:pPr lvl="1"/>
            <a:r>
              <a:rPr lang="en-US" dirty="0"/>
              <a:t>int: Declares integer variables.</a:t>
            </a:r>
          </a:p>
          <a:p>
            <a:pPr lvl="1"/>
            <a:r>
              <a:rPr lang="en-US" dirty="0"/>
              <a:t>return: Exits from a function and optionally returns a value.</a:t>
            </a:r>
          </a:p>
          <a:p>
            <a:pPr lvl="1"/>
            <a:r>
              <a:rPr lang="en-US" dirty="0"/>
              <a:t>if, else: Conditional statements.</a:t>
            </a:r>
          </a:p>
          <a:p>
            <a:pPr marL="0" indent="0">
              <a:buNone/>
            </a:pPr>
            <a:endParaRPr lang="en-US" dirty="0"/>
          </a:p>
          <a:p>
            <a:pPr marL="0" indent="0">
              <a:buNone/>
            </a:pPr>
            <a:r>
              <a:rPr lang="en-US" b="1" dirty="0"/>
              <a:t>2. Identifiers</a:t>
            </a:r>
          </a:p>
          <a:p>
            <a:pPr marL="0" indent="0">
              <a:buNone/>
            </a:pPr>
            <a:r>
              <a:rPr lang="en-US" dirty="0"/>
              <a:t>Identifiers are the names given to various program elements like variables, functions, arrays, and structures. An identifier must begin with a letter (a-z, A-Z) or an underscore (_), followed by letters, digits (0-9), or underscores.</a:t>
            </a:r>
          </a:p>
          <a:p>
            <a:pPr marL="0" indent="0">
              <a:buNone/>
            </a:pPr>
            <a:r>
              <a:rPr lang="en-US" b="1" dirty="0"/>
              <a:t>Examples of identifiers: </a:t>
            </a:r>
            <a:r>
              <a:rPr lang="en-US" dirty="0"/>
              <a:t>num, sum, average, </a:t>
            </a:r>
            <a:r>
              <a:rPr lang="en-US" dirty="0" err="1"/>
              <a:t>totalAmount</a:t>
            </a:r>
            <a:endParaRPr lang="en-US" dirty="0"/>
          </a:p>
          <a:p>
            <a:pPr marL="0" indent="0">
              <a:buNone/>
            </a:pPr>
            <a:r>
              <a:rPr lang="en-US" b="1" dirty="0"/>
              <a:t>Explanation:</a:t>
            </a:r>
          </a:p>
          <a:p>
            <a:r>
              <a:rPr lang="en-US" dirty="0"/>
              <a:t>Identifiers help in distinguishing different entities in a program.</a:t>
            </a:r>
          </a:p>
          <a:p>
            <a:r>
              <a:rPr lang="en-US" dirty="0"/>
              <a:t>They should not match any of the keywords.</a:t>
            </a:r>
          </a:p>
          <a:p>
            <a:pPr marL="457200" lvl="1" indent="0">
              <a:buNone/>
            </a:pPr>
            <a:endParaRPr lang="en-IN" dirty="0"/>
          </a:p>
        </p:txBody>
      </p:sp>
    </p:spTree>
    <p:extLst>
      <p:ext uri="{BB962C8B-B14F-4D97-AF65-F5344CB8AC3E}">
        <p14:creationId xmlns:p14="http://schemas.microsoft.com/office/powerpoint/2010/main" val="2147089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E776D-1F82-F2CC-3416-D09A155CF35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6745C3-23C1-B265-2110-DFF875D204A7}"/>
              </a:ext>
            </a:extLst>
          </p:cNvPr>
          <p:cNvSpPr>
            <a:spLocks noGrp="1"/>
          </p:cNvSpPr>
          <p:nvPr>
            <p:ph idx="1"/>
          </p:nvPr>
        </p:nvSpPr>
        <p:spPr>
          <a:xfrm>
            <a:off x="777240" y="592183"/>
            <a:ext cx="10659110" cy="5584780"/>
          </a:xfrm>
        </p:spPr>
        <p:txBody>
          <a:bodyPr/>
          <a:lstStyle/>
          <a:p>
            <a:pPr marL="0" indent="0">
              <a:buNone/>
            </a:pPr>
            <a:endParaRPr lang="en-IN" dirty="0"/>
          </a:p>
        </p:txBody>
      </p:sp>
    </p:spTree>
    <p:extLst>
      <p:ext uri="{BB962C8B-B14F-4D97-AF65-F5344CB8AC3E}">
        <p14:creationId xmlns:p14="http://schemas.microsoft.com/office/powerpoint/2010/main" val="11109478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lstStyle/>
          <a:p>
            <a:pPr marL="0" indent="0">
              <a:buNone/>
            </a:pPr>
            <a:endParaRPr lang="en-IN" dirty="0"/>
          </a:p>
        </p:txBody>
      </p:sp>
    </p:spTree>
    <p:extLst>
      <p:ext uri="{BB962C8B-B14F-4D97-AF65-F5344CB8AC3E}">
        <p14:creationId xmlns:p14="http://schemas.microsoft.com/office/powerpoint/2010/main" val="314272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7635C-78BD-C432-3818-B5C1F80334C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BC1893-392E-A337-2B70-2156DB86AFA8}"/>
              </a:ext>
            </a:extLst>
          </p:cNvPr>
          <p:cNvSpPr>
            <a:spLocks noGrp="1"/>
          </p:cNvSpPr>
          <p:nvPr>
            <p:ph idx="1"/>
          </p:nvPr>
        </p:nvSpPr>
        <p:spPr>
          <a:xfrm>
            <a:off x="777240" y="592183"/>
            <a:ext cx="10659110" cy="5584780"/>
          </a:xfrm>
        </p:spPr>
        <p:txBody>
          <a:bodyPr>
            <a:normAutofit lnSpcReduction="10000"/>
          </a:bodyPr>
          <a:lstStyle/>
          <a:p>
            <a:pPr marL="0" indent="0">
              <a:buNone/>
            </a:pPr>
            <a:r>
              <a:rPr lang="en-US" sz="2400" b="1" dirty="0"/>
              <a:t>3. Constants:</a:t>
            </a:r>
          </a:p>
          <a:p>
            <a:pPr marL="0" indent="0">
              <a:buNone/>
            </a:pPr>
            <a:r>
              <a:rPr lang="en-US" dirty="0"/>
              <a:t>Constants represent fixed values in a program, which doesn’t change thought the life cycle of the Program</a:t>
            </a:r>
          </a:p>
          <a:p>
            <a:pPr marL="0" indent="0">
              <a:buNone/>
            </a:pPr>
            <a:r>
              <a:rPr lang="en-US" b="1" dirty="0"/>
              <a:t>1. Integer Constants: </a:t>
            </a:r>
            <a:r>
              <a:rPr lang="en-US" dirty="0"/>
              <a:t>These are whole numbers without decimals.</a:t>
            </a:r>
          </a:p>
          <a:p>
            <a:pPr marL="0" indent="0">
              <a:buNone/>
            </a:pPr>
            <a:r>
              <a:rPr lang="en-US" dirty="0"/>
              <a:t>Example: 10, -5, 0</a:t>
            </a:r>
          </a:p>
          <a:p>
            <a:pPr marL="0" indent="0">
              <a:buNone/>
            </a:pPr>
            <a:r>
              <a:rPr lang="en-US" b="1" dirty="0"/>
              <a:t>2. Floating-point Constants: </a:t>
            </a:r>
            <a:r>
              <a:rPr lang="en-US" dirty="0"/>
              <a:t>These represent real numbers with decimals.</a:t>
            </a:r>
          </a:p>
          <a:p>
            <a:pPr marL="0" indent="0">
              <a:buNone/>
            </a:pPr>
            <a:r>
              <a:rPr lang="en-US" dirty="0"/>
              <a:t>	Example: 3.14, -0.5, 2.0</a:t>
            </a:r>
          </a:p>
          <a:p>
            <a:pPr marL="0" indent="0">
              <a:buNone/>
            </a:pPr>
            <a:r>
              <a:rPr lang="en-US" b="1" dirty="0"/>
              <a:t>3. Character Constants: </a:t>
            </a:r>
            <a:r>
              <a:rPr lang="en-US" dirty="0"/>
              <a:t>These represent single characters enclosed in single quotes.</a:t>
            </a:r>
          </a:p>
          <a:p>
            <a:pPr marL="0" indent="0">
              <a:buNone/>
            </a:pPr>
            <a:r>
              <a:rPr lang="en-US" dirty="0"/>
              <a:t>	Example: 'A', '1', ‘%’</a:t>
            </a:r>
          </a:p>
          <a:p>
            <a:pPr marL="0" indent="0">
              <a:buNone/>
            </a:pPr>
            <a:r>
              <a:rPr lang="en-US" b="1" dirty="0"/>
              <a:t>4. String Constants: </a:t>
            </a:r>
            <a:r>
              <a:rPr lang="en-US" dirty="0"/>
              <a:t>These represent a sequence of characters enclosed in double quotes.</a:t>
            </a:r>
          </a:p>
          <a:p>
            <a:pPr marL="0" indent="0">
              <a:buNone/>
            </a:pPr>
            <a:r>
              <a:rPr lang="en-US" dirty="0"/>
              <a:t>	Example: "Hello, World!"</a:t>
            </a:r>
          </a:p>
          <a:p>
            <a:pPr marL="0" indent="0">
              <a:buNone/>
            </a:pPr>
            <a:endParaRPr lang="en-US" sz="800" dirty="0"/>
          </a:p>
          <a:p>
            <a:pPr marL="0" indent="0">
              <a:buNone/>
            </a:pPr>
            <a:r>
              <a:rPr lang="en-US" b="1" dirty="0"/>
              <a:t>Explanation:</a:t>
            </a:r>
          </a:p>
          <a:p>
            <a:r>
              <a:rPr lang="en-US" dirty="0"/>
              <a:t>Constants represent values that remain unchanged during program execution.</a:t>
            </a:r>
          </a:p>
          <a:p>
            <a:r>
              <a:rPr lang="en-US" dirty="0"/>
              <a:t>The type of the constant is determined by its form, such as integer, floating-point, or character.</a:t>
            </a:r>
            <a:endParaRPr lang="en-IN" dirty="0"/>
          </a:p>
        </p:txBody>
      </p:sp>
    </p:spTree>
    <p:extLst>
      <p:ext uri="{BB962C8B-B14F-4D97-AF65-F5344CB8AC3E}">
        <p14:creationId xmlns:p14="http://schemas.microsoft.com/office/powerpoint/2010/main" val="1893310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25321-3EA8-D5F1-C85C-AD07D61612C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BA32D-1C9B-C676-DF45-30F1E316B54D}"/>
              </a:ext>
            </a:extLst>
          </p:cNvPr>
          <p:cNvSpPr>
            <a:spLocks noGrp="1"/>
          </p:cNvSpPr>
          <p:nvPr>
            <p:ph idx="1"/>
          </p:nvPr>
        </p:nvSpPr>
        <p:spPr>
          <a:xfrm>
            <a:off x="826264" y="638977"/>
            <a:ext cx="10610085" cy="5537985"/>
          </a:xfrm>
        </p:spPr>
        <p:txBody>
          <a:bodyPr/>
          <a:lstStyle/>
          <a:p>
            <a:pPr marL="0" indent="0">
              <a:buNone/>
            </a:pPr>
            <a:r>
              <a:rPr lang="en-IN" sz="2400" b="1" dirty="0"/>
              <a:t>4. Literals:</a:t>
            </a:r>
          </a:p>
          <a:p>
            <a:pPr marL="0" indent="0">
              <a:buNone/>
            </a:pPr>
            <a:r>
              <a:rPr lang="en-US" sz="2100" dirty="0"/>
              <a:t>In C, </a:t>
            </a:r>
            <a:r>
              <a:rPr lang="en-US" sz="2100" b="1" dirty="0"/>
              <a:t>literals</a:t>
            </a:r>
            <a:r>
              <a:rPr lang="en-US" sz="2100" dirty="0"/>
              <a:t> refer to fixed values that are directly used in a program. They represent </a:t>
            </a:r>
            <a:r>
              <a:rPr lang="en-US" sz="2100" b="1" dirty="0"/>
              <a:t>constant values </a:t>
            </a:r>
            <a:r>
              <a:rPr lang="en-US" sz="2100" dirty="0"/>
              <a:t>used in the program and can be of various types. Example Values assigned to a variable int a =10;</a:t>
            </a:r>
          </a:p>
          <a:p>
            <a:pPr marL="0" indent="0">
              <a:buNone/>
            </a:pPr>
            <a:r>
              <a:rPr lang="en-US" sz="2100" dirty="0"/>
              <a:t>The </a:t>
            </a:r>
            <a:r>
              <a:rPr lang="en-US" sz="2100" b="1" dirty="0"/>
              <a:t>literal types</a:t>
            </a:r>
            <a:r>
              <a:rPr lang="en-US" sz="2100" dirty="0"/>
              <a:t> in C include:</a:t>
            </a:r>
          </a:p>
          <a:p>
            <a:pPr>
              <a:buFont typeface="+mj-lt"/>
              <a:buAutoNum type="arabicPeriod"/>
            </a:pPr>
            <a:r>
              <a:rPr lang="en-US" sz="2100" b="1" dirty="0"/>
              <a:t>Integer Literals</a:t>
            </a:r>
            <a:endParaRPr lang="en-US" sz="2100" dirty="0"/>
          </a:p>
          <a:p>
            <a:pPr>
              <a:buFont typeface="+mj-lt"/>
              <a:buAutoNum type="arabicPeriod"/>
            </a:pPr>
            <a:r>
              <a:rPr lang="en-US" sz="2100" b="1" dirty="0"/>
              <a:t>Floating-point Literals</a:t>
            </a:r>
            <a:endParaRPr lang="en-US" sz="2100" dirty="0"/>
          </a:p>
          <a:p>
            <a:pPr>
              <a:buFont typeface="+mj-lt"/>
              <a:buAutoNum type="arabicPeriod"/>
            </a:pPr>
            <a:r>
              <a:rPr lang="en-US" sz="2100" b="1" dirty="0"/>
              <a:t>Character Literals</a:t>
            </a:r>
            <a:endParaRPr lang="en-US" sz="2100" dirty="0"/>
          </a:p>
          <a:p>
            <a:pPr>
              <a:buFont typeface="+mj-lt"/>
              <a:buAutoNum type="arabicPeriod"/>
            </a:pPr>
            <a:r>
              <a:rPr lang="en-US" sz="2100" b="1" dirty="0"/>
              <a:t>String Literals</a:t>
            </a:r>
            <a:endParaRPr lang="en-US" sz="2100" dirty="0"/>
          </a:p>
          <a:p>
            <a:pPr>
              <a:buFont typeface="+mj-lt"/>
              <a:buAutoNum type="arabicPeriod"/>
            </a:pPr>
            <a:r>
              <a:rPr lang="en-US" sz="2100" b="1" dirty="0"/>
              <a:t>Boolean Literals</a:t>
            </a:r>
            <a:r>
              <a:rPr lang="en-US" sz="2100" dirty="0"/>
              <a:t> (C99 and later)</a:t>
            </a:r>
          </a:p>
          <a:p>
            <a:pPr>
              <a:buFont typeface="+mj-lt"/>
              <a:buAutoNum type="arabicPeriod"/>
            </a:pPr>
            <a:r>
              <a:rPr lang="en-US" sz="2100" b="1" dirty="0"/>
              <a:t>Void Pointer Literals</a:t>
            </a:r>
            <a:r>
              <a:rPr lang="en-US" sz="2100" dirty="0"/>
              <a:t> (C99 and later)</a:t>
            </a:r>
          </a:p>
          <a:p>
            <a:pPr marL="0" indent="0">
              <a:buNone/>
            </a:pPr>
            <a:endParaRPr lang="en-IN" dirty="0"/>
          </a:p>
        </p:txBody>
      </p:sp>
    </p:spTree>
    <p:extLst>
      <p:ext uri="{BB962C8B-B14F-4D97-AF65-F5344CB8AC3E}">
        <p14:creationId xmlns:p14="http://schemas.microsoft.com/office/powerpoint/2010/main" val="204747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DDE57-2963-2E7A-9C41-4463778A05B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65683-D610-63F0-6A02-A7F8C4C6392E}"/>
              </a:ext>
            </a:extLst>
          </p:cNvPr>
          <p:cNvSpPr>
            <a:spLocks noGrp="1"/>
          </p:cNvSpPr>
          <p:nvPr>
            <p:ph idx="1"/>
          </p:nvPr>
        </p:nvSpPr>
        <p:spPr>
          <a:xfrm>
            <a:off x="777240" y="592183"/>
            <a:ext cx="10659110" cy="5584780"/>
          </a:xfrm>
        </p:spPr>
        <p:txBody>
          <a:bodyPr>
            <a:normAutofit/>
          </a:bodyPr>
          <a:lstStyle/>
          <a:p>
            <a:pPr marL="0" indent="0">
              <a:buNone/>
            </a:pPr>
            <a:r>
              <a:rPr lang="en-US" sz="2400" b="1" dirty="0">
                <a:solidFill>
                  <a:srgbClr val="C00000"/>
                </a:solidFill>
              </a:rPr>
              <a:t>5. Operators:</a:t>
            </a:r>
          </a:p>
          <a:p>
            <a:pPr marL="0" indent="0">
              <a:buNone/>
            </a:pPr>
            <a:r>
              <a:rPr lang="en-US" dirty="0"/>
              <a:t>In C, operators are symbols used to perform operations on variables and values. Operators can be classified based on the number of operands they operate on. The main classifications are </a:t>
            </a:r>
            <a:r>
              <a:rPr lang="en-US" b="1" dirty="0"/>
              <a:t>Unary</a:t>
            </a:r>
            <a:r>
              <a:rPr lang="en-US" dirty="0"/>
              <a:t>, </a:t>
            </a:r>
            <a:r>
              <a:rPr lang="en-US" b="1" dirty="0"/>
              <a:t>Binary</a:t>
            </a:r>
            <a:r>
              <a:rPr lang="en-US" dirty="0"/>
              <a:t>, and </a:t>
            </a:r>
            <a:r>
              <a:rPr lang="en-US" b="1" dirty="0"/>
              <a:t>Ternary</a:t>
            </a:r>
            <a:r>
              <a:rPr lang="en-US" dirty="0"/>
              <a:t> operators.</a:t>
            </a:r>
          </a:p>
          <a:p>
            <a:pPr marL="0" indent="0">
              <a:buNone/>
            </a:pPr>
            <a:r>
              <a:rPr lang="en-US" dirty="0"/>
              <a:t>Operators are symbols that perform operations on variables and values.</a:t>
            </a:r>
          </a:p>
          <a:p>
            <a:pPr marL="0" indent="0">
              <a:buNone/>
            </a:pPr>
            <a:r>
              <a:rPr lang="en-IN" dirty="0"/>
              <a:t>Example: +, -, *, =, ==, +=, --, ++ and so on.</a:t>
            </a:r>
          </a:p>
          <a:p>
            <a:pPr marL="0" indent="0">
              <a:buNone/>
            </a:pPr>
            <a:endParaRPr lang="en-IN" dirty="0"/>
          </a:p>
          <a:p>
            <a:pPr marL="0" indent="0">
              <a:buNone/>
            </a:pPr>
            <a:r>
              <a:rPr lang="en-US" sz="2400" b="1" dirty="0">
                <a:solidFill>
                  <a:srgbClr val="C00000"/>
                </a:solidFill>
              </a:rPr>
              <a:t>6. Punctuation (Separators):</a:t>
            </a:r>
          </a:p>
          <a:p>
            <a:pPr marL="0" indent="0">
              <a:buNone/>
            </a:pPr>
            <a:r>
              <a:rPr lang="en-US" dirty="0"/>
              <a:t>Punctuation marks (also called separators) are symbols used to separate different parts of a program, such as statements, declarations, and arguments.</a:t>
            </a:r>
          </a:p>
          <a:p>
            <a:pPr marL="0" indent="0">
              <a:buNone/>
            </a:pPr>
            <a:r>
              <a:rPr lang="en-US" dirty="0"/>
              <a:t>Example: {}, [], (), ., /, :, and so on.</a:t>
            </a:r>
            <a:endParaRPr lang="en-IN" dirty="0"/>
          </a:p>
          <a:p>
            <a:pPr marL="0" indent="0">
              <a:buNone/>
            </a:pPr>
            <a:endParaRPr lang="en-IN" dirty="0"/>
          </a:p>
        </p:txBody>
      </p:sp>
    </p:spTree>
    <p:extLst>
      <p:ext uri="{BB962C8B-B14F-4D97-AF65-F5344CB8AC3E}">
        <p14:creationId xmlns:p14="http://schemas.microsoft.com/office/powerpoint/2010/main" val="4090928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0791C7-C6BE-CF76-C42A-F2F212BB8AAC}"/>
              </a:ext>
            </a:extLst>
          </p:cNvPr>
          <p:cNvSpPr>
            <a:spLocks noGrp="1"/>
          </p:cNvSpPr>
          <p:nvPr>
            <p:ph idx="1"/>
          </p:nvPr>
        </p:nvSpPr>
        <p:spPr>
          <a:xfrm>
            <a:off x="777240" y="592182"/>
            <a:ext cx="10659110" cy="5808617"/>
          </a:xfrm>
        </p:spPr>
        <p:txBody>
          <a:bodyPr>
            <a:normAutofit/>
          </a:bodyPr>
          <a:lstStyle/>
          <a:p>
            <a:pPr marL="0" indent="0">
              <a:buNone/>
            </a:pPr>
            <a:r>
              <a:rPr lang="en-US" sz="2400" b="1" dirty="0">
                <a:solidFill>
                  <a:srgbClr val="0070C0"/>
                </a:solidFill>
              </a:rPr>
              <a:t>Programming Paradigms (</a:t>
            </a:r>
            <a:r>
              <a:rPr lang="en-US" sz="2400" b="1" dirty="0">
                <a:solidFill>
                  <a:srgbClr val="C00000"/>
                </a:solidFill>
              </a:rPr>
              <a:t>Models</a:t>
            </a:r>
            <a:r>
              <a:rPr lang="en-US" sz="2400" b="1" dirty="0">
                <a:solidFill>
                  <a:srgbClr val="0070C0"/>
                </a:solidFill>
              </a:rPr>
              <a:t>):</a:t>
            </a:r>
          </a:p>
          <a:p>
            <a:pPr marL="0" indent="0">
              <a:buNone/>
            </a:pPr>
            <a:r>
              <a:rPr lang="en-US" dirty="0"/>
              <a:t>Programming paradigms are foundational </a:t>
            </a:r>
            <a:r>
              <a:rPr lang="en-US" b="1" dirty="0"/>
              <a:t>styles</a:t>
            </a:r>
            <a:r>
              <a:rPr lang="en-US" dirty="0"/>
              <a:t> or </a:t>
            </a:r>
            <a:r>
              <a:rPr lang="en-US" b="1" dirty="0"/>
              <a:t>approaches</a:t>
            </a:r>
            <a:r>
              <a:rPr lang="en-US" dirty="0"/>
              <a:t> to programming that provide a way to structure and organize code. They define how problems are formulated and solved in programming.</a:t>
            </a:r>
          </a:p>
          <a:p>
            <a:pPr marL="457200" indent="-457200">
              <a:buAutoNum type="arabicPeriod"/>
            </a:pPr>
            <a:r>
              <a:rPr lang="en-IN" b="1" dirty="0"/>
              <a:t>Imperative Programming: </a:t>
            </a:r>
            <a:r>
              <a:rPr lang="en-US" dirty="0"/>
              <a:t>Focuses on </a:t>
            </a:r>
            <a:r>
              <a:rPr lang="en-US" b="1" dirty="0"/>
              <a:t>how</a:t>
            </a:r>
            <a:r>
              <a:rPr lang="en-US" dirty="0"/>
              <a:t> a program operates. </a:t>
            </a:r>
          </a:p>
          <a:p>
            <a:pPr marL="457200" lvl="1" indent="0">
              <a:buNone/>
            </a:pPr>
            <a:r>
              <a:rPr lang="en-IN" b="1" dirty="0"/>
              <a:t>Examples:</a:t>
            </a:r>
            <a:r>
              <a:rPr lang="en-IN" dirty="0"/>
              <a:t> C, Python (imperative style), Java.</a:t>
            </a:r>
            <a:endParaRPr lang="en-US" dirty="0"/>
          </a:p>
          <a:p>
            <a:pPr marL="457200" indent="-457200">
              <a:buAutoNum type="arabicPeriod"/>
            </a:pPr>
            <a:r>
              <a:rPr lang="en-IN" b="1" dirty="0"/>
              <a:t>Declarative Programming</a:t>
            </a:r>
            <a:r>
              <a:rPr lang="en-US" b="1" dirty="0"/>
              <a:t>: </a:t>
            </a:r>
            <a:r>
              <a:rPr lang="en-US" dirty="0"/>
              <a:t>Focuses on </a:t>
            </a:r>
            <a:r>
              <a:rPr lang="en-US" b="1" dirty="0"/>
              <a:t>what</a:t>
            </a:r>
            <a:r>
              <a:rPr lang="en-US" dirty="0"/>
              <a:t> the program should accomplish rather than </a:t>
            </a:r>
            <a:r>
              <a:rPr lang="en-US" b="1" dirty="0"/>
              <a:t>how</a:t>
            </a:r>
            <a:r>
              <a:rPr lang="en-US" dirty="0"/>
              <a:t> it is achieved. </a:t>
            </a:r>
          </a:p>
          <a:p>
            <a:pPr marL="457200" lvl="1" indent="0">
              <a:buNone/>
            </a:pPr>
            <a:r>
              <a:rPr lang="en-IN" b="1" dirty="0"/>
              <a:t>Examples:</a:t>
            </a:r>
            <a:r>
              <a:rPr lang="en-IN" dirty="0"/>
              <a:t> SQL, HTML, </a:t>
            </a:r>
            <a:r>
              <a:rPr lang="en-IN" dirty="0" err="1"/>
              <a:t>Prolog</a:t>
            </a:r>
            <a:r>
              <a:rPr lang="en-IN" dirty="0"/>
              <a:t>.</a:t>
            </a:r>
          </a:p>
          <a:p>
            <a:pPr marL="457200" indent="-457200">
              <a:buAutoNum type="arabicPeriod"/>
            </a:pPr>
            <a:r>
              <a:rPr lang="en-IN" b="1" dirty="0"/>
              <a:t>Procedural Programming (</a:t>
            </a:r>
            <a:r>
              <a:rPr lang="en-IN" b="1" dirty="0">
                <a:solidFill>
                  <a:srgbClr val="C00000"/>
                </a:solidFill>
              </a:rPr>
              <a:t>How to Do</a:t>
            </a:r>
            <a:r>
              <a:rPr lang="en-IN" b="1" dirty="0"/>
              <a:t>): </a:t>
            </a:r>
            <a:r>
              <a:rPr lang="en-US" dirty="0"/>
              <a:t>A subset of imperative programming that organizes code into reusable procedures or functions.</a:t>
            </a:r>
            <a:r>
              <a:rPr lang="en-IN" b="1" dirty="0"/>
              <a:t> </a:t>
            </a:r>
          </a:p>
          <a:p>
            <a:pPr marL="457200" lvl="1" indent="0">
              <a:buNone/>
            </a:pPr>
            <a:r>
              <a:rPr lang="en-IN" b="1" dirty="0"/>
              <a:t>Examples:</a:t>
            </a:r>
            <a:r>
              <a:rPr lang="en-IN" dirty="0"/>
              <a:t> C, Pascal.</a:t>
            </a:r>
          </a:p>
          <a:p>
            <a:pPr marL="457200" indent="-457200">
              <a:buFont typeface="Arial" panose="020B0604020202020204" pitchFamily="34" charset="0"/>
              <a:buAutoNum type="arabicPeriod"/>
            </a:pPr>
            <a:r>
              <a:rPr lang="en-IN" b="1" dirty="0"/>
              <a:t>Functional Programming (</a:t>
            </a:r>
            <a:r>
              <a:rPr lang="en-IN" b="1" dirty="0">
                <a:solidFill>
                  <a:srgbClr val="C00000"/>
                </a:solidFill>
              </a:rPr>
              <a:t>What to Do</a:t>
            </a:r>
            <a:r>
              <a:rPr lang="en-IN" b="1" dirty="0"/>
              <a:t>): </a:t>
            </a:r>
            <a:r>
              <a:rPr lang="en-US" dirty="0"/>
              <a:t>Treats computation as the evaluation of mathematical functions, avoiding changing state and mutable data.</a:t>
            </a:r>
          </a:p>
          <a:p>
            <a:pPr marL="457200" indent="-457200">
              <a:buAutoNum type="arabicPeriod"/>
            </a:pPr>
            <a:r>
              <a:rPr lang="en-IN" b="1" dirty="0"/>
              <a:t>Object-Oriented Programming (OOP): </a:t>
            </a:r>
            <a:r>
              <a:rPr lang="en-US" dirty="0"/>
              <a:t>Models real-world entities using </a:t>
            </a:r>
            <a:r>
              <a:rPr lang="en-US" b="1" dirty="0"/>
              <a:t>objects</a:t>
            </a:r>
            <a:r>
              <a:rPr lang="en-US" dirty="0"/>
              <a:t> and </a:t>
            </a:r>
            <a:r>
              <a:rPr lang="en-US" b="1" dirty="0"/>
              <a:t>classes</a:t>
            </a:r>
            <a:r>
              <a:rPr lang="en-US" dirty="0"/>
              <a:t>.</a:t>
            </a:r>
            <a:r>
              <a:rPr lang="en-IN" dirty="0"/>
              <a:t> </a:t>
            </a:r>
            <a:r>
              <a:rPr lang="en-IN" b="1" dirty="0"/>
              <a:t>Examples:</a:t>
            </a:r>
            <a:r>
              <a:rPr lang="en-IN" dirty="0"/>
              <a:t> Java, C++, Python (OOP style).</a:t>
            </a:r>
          </a:p>
          <a:p>
            <a:pPr marL="0" indent="0">
              <a:buNone/>
            </a:pPr>
            <a:endParaRPr lang="en-IN" dirty="0"/>
          </a:p>
        </p:txBody>
      </p:sp>
    </p:spTree>
    <p:extLst>
      <p:ext uri="{BB962C8B-B14F-4D97-AF65-F5344CB8AC3E}">
        <p14:creationId xmlns:p14="http://schemas.microsoft.com/office/powerpoint/2010/main" val="431502068"/>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786</TotalTime>
  <Words>3145</Words>
  <Application>Microsoft Office PowerPoint</Application>
  <PresentationFormat>Widescreen</PresentationFormat>
  <Paragraphs>273</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Aptos</vt:lpstr>
      <vt:lpstr>Arial</vt:lpstr>
      <vt:lpstr>Calibri</vt:lpstr>
      <vt:lpstr>Courier New</vt:lpstr>
      <vt:lpstr>Gill Sans Nova</vt:lpstr>
      <vt:lpstr>ConfettiVTI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166</cp:revision>
  <dcterms:created xsi:type="dcterms:W3CDTF">2024-11-25T17:19:06Z</dcterms:created>
  <dcterms:modified xsi:type="dcterms:W3CDTF">2024-12-26T18:31:11Z</dcterms:modified>
</cp:coreProperties>
</file>