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notesMasterIdLst>
    <p:notesMasterId r:id="rId147"/>
  </p:notesMasterIdLst>
  <p:sldIdLst>
    <p:sldId id="418" r:id="rId2"/>
    <p:sldId id="258" r:id="rId3"/>
    <p:sldId id="454" r:id="rId4"/>
    <p:sldId id="434" r:id="rId5"/>
    <p:sldId id="435" r:id="rId6"/>
    <p:sldId id="451" r:id="rId7"/>
    <p:sldId id="452" r:id="rId8"/>
    <p:sldId id="453" r:id="rId9"/>
    <p:sldId id="419" r:id="rId10"/>
    <p:sldId id="420" r:id="rId11"/>
    <p:sldId id="421" r:id="rId12"/>
    <p:sldId id="423" r:id="rId13"/>
    <p:sldId id="456" r:id="rId14"/>
    <p:sldId id="426" r:id="rId15"/>
    <p:sldId id="422" r:id="rId16"/>
    <p:sldId id="427" r:id="rId17"/>
    <p:sldId id="428" r:id="rId18"/>
    <p:sldId id="455" r:id="rId19"/>
    <p:sldId id="450" r:id="rId20"/>
    <p:sldId id="432" r:id="rId21"/>
    <p:sldId id="457" r:id="rId22"/>
    <p:sldId id="458" r:id="rId23"/>
    <p:sldId id="459" r:id="rId24"/>
    <p:sldId id="429" r:id="rId25"/>
    <p:sldId id="460" r:id="rId26"/>
    <p:sldId id="430" r:id="rId27"/>
    <p:sldId id="431" r:id="rId28"/>
    <p:sldId id="436" r:id="rId29"/>
    <p:sldId id="437" r:id="rId30"/>
    <p:sldId id="433" r:id="rId31"/>
    <p:sldId id="439" r:id="rId32"/>
    <p:sldId id="440" r:id="rId33"/>
    <p:sldId id="441" r:id="rId34"/>
    <p:sldId id="442" r:id="rId35"/>
    <p:sldId id="443" r:id="rId36"/>
    <p:sldId id="444" r:id="rId37"/>
    <p:sldId id="447" r:id="rId38"/>
    <p:sldId id="445" r:id="rId39"/>
    <p:sldId id="448" r:id="rId40"/>
    <p:sldId id="449" r:id="rId41"/>
    <p:sldId id="424" r:id="rId42"/>
    <p:sldId id="461" r:id="rId43"/>
    <p:sldId id="462" r:id="rId44"/>
    <p:sldId id="463" r:id="rId45"/>
    <p:sldId id="470" r:id="rId46"/>
    <p:sldId id="471" r:id="rId47"/>
    <p:sldId id="472" r:id="rId48"/>
    <p:sldId id="473" r:id="rId49"/>
    <p:sldId id="474" r:id="rId50"/>
    <p:sldId id="475" r:id="rId51"/>
    <p:sldId id="476" r:id="rId52"/>
    <p:sldId id="477" r:id="rId53"/>
    <p:sldId id="478" r:id="rId54"/>
    <p:sldId id="479" r:id="rId55"/>
    <p:sldId id="480" r:id="rId56"/>
    <p:sldId id="481" r:id="rId57"/>
    <p:sldId id="482" r:id="rId58"/>
    <p:sldId id="483" r:id="rId59"/>
    <p:sldId id="484" r:id="rId60"/>
    <p:sldId id="485" r:id="rId61"/>
    <p:sldId id="486" r:id="rId62"/>
    <p:sldId id="487" r:id="rId63"/>
    <p:sldId id="488" r:id="rId64"/>
    <p:sldId id="489" r:id="rId65"/>
    <p:sldId id="490" r:id="rId66"/>
    <p:sldId id="491" r:id="rId67"/>
    <p:sldId id="492" r:id="rId68"/>
    <p:sldId id="493" r:id="rId69"/>
    <p:sldId id="494" r:id="rId70"/>
    <p:sldId id="495" r:id="rId71"/>
    <p:sldId id="496" r:id="rId72"/>
    <p:sldId id="497" r:id="rId73"/>
    <p:sldId id="498" r:id="rId74"/>
    <p:sldId id="465" r:id="rId75"/>
    <p:sldId id="466" r:id="rId76"/>
    <p:sldId id="356" r:id="rId77"/>
    <p:sldId id="357" r:id="rId78"/>
    <p:sldId id="358" r:id="rId79"/>
    <p:sldId id="359" r:id="rId80"/>
    <p:sldId id="360" r:id="rId81"/>
    <p:sldId id="363" r:id="rId82"/>
    <p:sldId id="364" r:id="rId83"/>
    <p:sldId id="361" r:id="rId84"/>
    <p:sldId id="468" r:id="rId85"/>
    <p:sldId id="368" r:id="rId86"/>
    <p:sldId id="469" r:id="rId87"/>
    <p:sldId id="366" r:id="rId88"/>
    <p:sldId id="365" r:id="rId89"/>
    <p:sldId id="367" r:id="rId90"/>
    <p:sldId id="500" r:id="rId91"/>
    <p:sldId id="501" r:id="rId92"/>
    <p:sldId id="502" r:id="rId93"/>
    <p:sldId id="503" r:id="rId94"/>
    <p:sldId id="504" r:id="rId95"/>
    <p:sldId id="505" r:id="rId96"/>
    <p:sldId id="506" r:id="rId97"/>
    <p:sldId id="507" r:id="rId98"/>
    <p:sldId id="508" r:id="rId99"/>
    <p:sldId id="509" r:id="rId100"/>
    <p:sldId id="510" r:id="rId101"/>
    <p:sldId id="511" r:id="rId102"/>
    <p:sldId id="512" r:id="rId103"/>
    <p:sldId id="513" r:id="rId104"/>
    <p:sldId id="514" r:id="rId105"/>
    <p:sldId id="340" r:id="rId106"/>
    <p:sldId id="318" r:id="rId107"/>
    <p:sldId id="341" r:id="rId108"/>
    <p:sldId id="515" r:id="rId109"/>
    <p:sldId id="516" r:id="rId110"/>
    <p:sldId id="322" r:id="rId111"/>
    <p:sldId id="517" r:id="rId112"/>
    <p:sldId id="324" r:id="rId113"/>
    <p:sldId id="518" r:id="rId114"/>
    <p:sldId id="326" r:id="rId115"/>
    <p:sldId id="329" r:id="rId116"/>
    <p:sldId id="321" r:id="rId117"/>
    <p:sldId id="327" r:id="rId118"/>
    <p:sldId id="336" r:id="rId119"/>
    <p:sldId id="328" r:id="rId120"/>
    <p:sldId id="337" r:id="rId121"/>
    <p:sldId id="520" r:id="rId122"/>
    <p:sldId id="521" r:id="rId123"/>
    <p:sldId id="522" r:id="rId124"/>
    <p:sldId id="523" r:id="rId125"/>
    <p:sldId id="524" r:id="rId126"/>
    <p:sldId id="525" r:id="rId127"/>
    <p:sldId id="526" r:id="rId128"/>
    <p:sldId id="527" r:id="rId129"/>
    <p:sldId id="528" r:id="rId130"/>
    <p:sldId id="529" r:id="rId131"/>
    <p:sldId id="530" r:id="rId132"/>
    <p:sldId id="531" r:id="rId133"/>
    <p:sldId id="532" r:id="rId134"/>
    <p:sldId id="533" r:id="rId135"/>
    <p:sldId id="534" r:id="rId136"/>
    <p:sldId id="535" r:id="rId137"/>
    <p:sldId id="536" r:id="rId138"/>
    <p:sldId id="537" r:id="rId139"/>
    <p:sldId id="538" r:id="rId140"/>
    <p:sldId id="539" r:id="rId141"/>
    <p:sldId id="540" r:id="rId142"/>
    <p:sldId id="541" r:id="rId143"/>
    <p:sldId id="542" r:id="rId144"/>
    <p:sldId id="499" r:id="rId145"/>
    <p:sldId id="543" r:id="rId1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107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viewProps" Target="viewProps.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532AF1-4615-4667-912A-829B12F8C4D2}" type="datetimeFigureOut">
              <a:rPr lang="en-IN" smtClean="0"/>
              <a:t>08-01-2025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38A8E6-D4B7-4286-B37C-5D755B8E2CFC}" type="slidenum">
              <a:rPr lang="en-IN" smtClean="0"/>
              <a:t>‹#›</a:t>
            </a:fld>
            <a:endParaRPr lang="en-IN"/>
          </a:p>
        </p:txBody>
      </p:sp>
    </p:spTree>
    <p:extLst>
      <p:ext uri="{BB962C8B-B14F-4D97-AF65-F5344CB8AC3E}">
        <p14:creationId xmlns:p14="http://schemas.microsoft.com/office/powerpoint/2010/main" val="1696485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1/8/2025</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4235523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1/8/2025</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000035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1/8/2025</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638599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1/8/2025</a:t>
            </a:fld>
            <a:endParaRPr lang="en-US" dirty="0"/>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012027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1/8/2025</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210474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1/8/2025</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410602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1/8/2025</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26155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1/8/2025</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539784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1/8/2025</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732262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1/8/2025</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689523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1/8/2025</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161330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1/8/2025</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3281849D-54CA-C13E-3D84-DB247AB9A268}"/>
              </a:ext>
            </a:extLst>
          </p:cNvPr>
          <p:cNvGrpSpPr/>
          <p:nvPr userDrawn="1"/>
        </p:nvGrpSpPr>
        <p:grpSpPr>
          <a:xfrm>
            <a:off x="130629" y="6291189"/>
            <a:ext cx="2743201" cy="495445"/>
            <a:chOff x="195943" y="6091967"/>
            <a:chExt cx="3506755" cy="629508"/>
          </a:xfrm>
        </p:grpSpPr>
        <p:sp>
          <p:nvSpPr>
            <p:cNvPr id="11" name="Oval 10">
              <a:extLst>
                <a:ext uri="{FF2B5EF4-FFF2-40B4-BE49-F238E27FC236}">
                  <a16:creationId xmlns:a16="http://schemas.microsoft.com/office/drawing/2014/main" id="{6401CC4C-E0EC-38D2-F7AA-61FC22E4D90D}"/>
                </a:ext>
              </a:extLst>
            </p:cNvPr>
            <p:cNvSpPr/>
            <p:nvPr userDrawn="1"/>
          </p:nvSpPr>
          <p:spPr>
            <a:xfrm>
              <a:off x="195943" y="6091967"/>
              <a:ext cx="642257" cy="629508"/>
            </a:xfrm>
            <a:prstGeom prst="ellipse">
              <a:avLst/>
            </a:prstGeom>
            <a:blipFill dpi="0" rotWithShape="1">
              <a:blip r:embed="rId13">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875BEBF-DA68-8945-6205-DE7DE602B3BD}"/>
                </a:ext>
              </a:extLst>
            </p:cNvPr>
            <p:cNvSpPr txBox="1"/>
            <p:nvPr userDrawn="1"/>
          </p:nvSpPr>
          <p:spPr>
            <a:xfrm>
              <a:off x="838200" y="6163561"/>
              <a:ext cx="2864498" cy="369332"/>
            </a:xfrm>
            <a:prstGeom prst="rect">
              <a:avLst/>
            </a:prstGeom>
            <a:noFill/>
          </p:spPr>
          <p:txBody>
            <a:bodyPr wrap="square" rtlCol="0">
              <a:spAutoFit/>
            </a:bodyPr>
            <a:lstStyle/>
            <a:p>
              <a:r>
                <a:rPr lang="en-US" b="1" dirty="0"/>
                <a:t>PRAMOD NAIK</a:t>
              </a:r>
            </a:p>
          </p:txBody>
        </p:sp>
      </p:grpSp>
    </p:spTree>
    <p:extLst>
      <p:ext uri="{BB962C8B-B14F-4D97-AF65-F5344CB8AC3E}">
        <p14:creationId xmlns:p14="http://schemas.microsoft.com/office/powerpoint/2010/main" val="1202753200"/>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03" r:id="rId6"/>
    <p:sldLayoutId id="2147483699" r:id="rId7"/>
    <p:sldLayoutId id="2147483700" r:id="rId8"/>
    <p:sldLayoutId id="2147483701" r:id="rId9"/>
    <p:sldLayoutId id="2147483702" r:id="rId10"/>
    <p:sldLayoutId id="2147483704"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2.xml"/><Relationship Id="rId4" Type="http://schemas.openxmlformats.org/officeDocument/2006/relationships/image" Target="../media/image1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5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83.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353785" y="2284236"/>
            <a:ext cx="11484429" cy="2289527"/>
          </a:xfrm>
        </p:spPr>
        <p:txBody>
          <a:bodyPr>
            <a:normAutofit/>
          </a:bodyPr>
          <a:lstStyle/>
          <a:p>
            <a:pPr marL="0" indent="0" algn="ctr">
              <a:buNone/>
            </a:pPr>
            <a:r>
              <a:rPr lang="en-US" sz="6600" b="1" dirty="0">
                <a:solidFill>
                  <a:schemeClr val="tx2"/>
                </a:solidFill>
              </a:rPr>
              <a:t>Module-1: </a:t>
            </a:r>
          </a:p>
          <a:p>
            <a:pPr marL="0" indent="0" algn="ctr">
              <a:buNone/>
            </a:pPr>
            <a:r>
              <a:rPr lang="en-IN" sz="6600" b="1" dirty="0">
                <a:solidFill>
                  <a:srgbClr val="C00000"/>
                </a:solidFill>
              </a:rPr>
              <a:t>BASICS OF C PROGRAMMING</a:t>
            </a:r>
            <a:endParaRPr lang="en-IN" sz="6600" dirty="0"/>
          </a:p>
        </p:txBody>
      </p:sp>
    </p:spTree>
    <p:extLst>
      <p:ext uri="{BB962C8B-B14F-4D97-AF65-F5344CB8AC3E}">
        <p14:creationId xmlns:p14="http://schemas.microsoft.com/office/powerpoint/2010/main" val="703384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9D2845-1B06-B617-C517-6BD6336B3E2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85BA7D-2342-C549-D4CD-58EB686C2F3D}"/>
              </a:ext>
            </a:extLst>
          </p:cNvPr>
          <p:cNvSpPr>
            <a:spLocks noGrp="1"/>
          </p:cNvSpPr>
          <p:nvPr>
            <p:ph idx="1"/>
          </p:nvPr>
        </p:nvSpPr>
        <p:spPr>
          <a:xfrm>
            <a:off x="777240" y="592183"/>
            <a:ext cx="10659110" cy="5584780"/>
          </a:xfrm>
        </p:spPr>
        <p:txBody>
          <a:bodyPr/>
          <a:lstStyle/>
          <a:p>
            <a:pPr marL="0" indent="0">
              <a:buNone/>
            </a:pPr>
            <a:r>
              <a:rPr lang="en-IN" sz="2400" b="1" dirty="0"/>
              <a:t>1. Imperative Programming:</a:t>
            </a:r>
          </a:p>
          <a:p>
            <a:pPr marL="0" indent="0">
              <a:buNone/>
            </a:pPr>
            <a:r>
              <a:rPr lang="en-US" dirty="0"/>
              <a:t>Here we need to specify the </a:t>
            </a:r>
            <a:r>
              <a:rPr lang="en-US" b="1" dirty="0">
                <a:solidFill>
                  <a:srgbClr val="C00000"/>
                </a:solidFill>
              </a:rPr>
              <a:t>exact sequence of steps </a:t>
            </a:r>
            <a:r>
              <a:rPr lang="en-US" dirty="0"/>
              <a:t>or </a:t>
            </a:r>
            <a:r>
              <a:rPr lang="en-US" b="1" dirty="0">
                <a:solidFill>
                  <a:srgbClr val="C00000"/>
                </a:solidFill>
              </a:rPr>
              <a:t>instructions</a:t>
            </a:r>
            <a:r>
              <a:rPr lang="en-US" dirty="0"/>
              <a:t> that the computer must follow to achieve a desired result.</a:t>
            </a:r>
          </a:p>
          <a:p>
            <a:pPr marL="0" indent="0">
              <a:buNone/>
            </a:pPr>
            <a:r>
              <a:rPr lang="en-US" dirty="0"/>
              <a:t>In an </a:t>
            </a:r>
            <a:r>
              <a:rPr lang="en-US" b="1" dirty="0"/>
              <a:t>imperative programming</a:t>
            </a:r>
            <a:r>
              <a:rPr lang="en-US" dirty="0"/>
              <a:t> style, the programmer provides </a:t>
            </a:r>
            <a:r>
              <a:rPr lang="en-US" b="1" dirty="0"/>
              <a:t>detailed instructions to the computer</a:t>
            </a:r>
            <a:r>
              <a:rPr lang="en-US" dirty="0"/>
              <a:t>, including how data is processed, modified, and stored.</a:t>
            </a:r>
          </a:p>
          <a:p>
            <a:pPr marL="0" indent="0">
              <a:buNone/>
            </a:pPr>
            <a:r>
              <a:rPr lang="en-US" b="1" dirty="0"/>
              <a:t>Here is an example of summing the numbers imperatively:</a:t>
            </a:r>
          </a:p>
          <a:p>
            <a:pPr marL="0" indent="0">
              <a:buNone/>
            </a:pPr>
            <a:endParaRPr lang="en-US" b="1" dirty="0"/>
          </a:p>
          <a:p>
            <a:pPr marL="0" indent="0">
              <a:buNone/>
            </a:pPr>
            <a:endParaRPr lang="en-IN" dirty="0"/>
          </a:p>
        </p:txBody>
      </p:sp>
      <p:pic>
        <p:nvPicPr>
          <p:cNvPr id="8" name="Picture 7" descr="A screenshot of a computer program&#10;&#10;Description automatically generated">
            <a:extLst>
              <a:ext uri="{FF2B5EF4-FFF2-40B4-BE49-F238E27FC236}">
                <a16:creationId xmlns:a16="http://schemas.microsoft.com/office/drawing/2014/main" id="{2155E0D1-BDCA-A2DB-14EA-9AC72579FE82}"/>
              </a:ext>
            </a:extLst>
          </p:cNvPr>
          <p:cNvPicPr>
            <a:picLocks noChangeAspect="1"/>
          </p:cNvPicPr>
          <p:nvPr/>
        </p:nvPicPr>
        <p:blipFill>
          <a:blip r:embed="rId2">
            <a:extLst>
              <a:ext uri="{28A0092B-C50C-407E-A947-70E740481C1C}">
                <a14:useLocalDpi xmlns:a14="http://schemas.microsoft.com/office/drawing/2010/main" val="0"/>
              </a:ext>
            </a:extLst>
          </a:blip>
          <a:srcRect l="3818" t="7647" r="3464" b="8589"/>
          <a:stretch/>
        </p:blipFill>
        <p:spPr>
          <a:xfrm>
            <a:off x="1667979" y="2852831"/>
            <a:ext cx="8340726" cy="3412986"/>
          </a:xfrm>
          <a:prstGeom prst="rect">
            <a:avLst/>
          </a:prstGeom>
        </p:spPr>
      </p:pic>
    </p:spTree>
    <p:extLst>
      <p:ext uri="{BB962C8B-B14F-4D97-AF65-F5344CB8AC3E}">
        <p14:creationId xmlns:p14="http://schemas.microsoft.com/office/powerpoint/2010/main" val="105624070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C28965-D4CD-37B0-E9C3-CD061CDB92F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EB69D6-26CF-AA5D-9A65-149E51C03574}"/>
              </a:ext>
            </a:extLst>
          </p:cNvPr>
          <p:cNvSpPr>
            <a:spLocks noGrp="1"/>
          </p:cNvSpPr>
          <p:nvPr>
            <p:ph idx="1"/>
          </p:nvPr>
        </p:nvSpPr>
        <p:spPr>
          <a:xfrm>
            <a:off x="777240" y="592183"/>
            <a:ext cx="10659110" cy="5584780"/>
          </a:xfrm>
        </p:spPr>
        <p:txBody>
          <a:bodyPr>
            <a:normAutofit/>
          </a:bodyPr>
          <a:lstStyle/>
          <a:p>
            <a:pPr marL="0" indent="0">
              <a:buNone/>
            </a:pPr>
            <a:r>
              <a:rPr lang="en-US" sz="2400" b="1" dirty="0"/>
              <a:t>2. Multiple Assignments: </a:t>
            </a:r>
          </a:p>
          <a:p>
            <a:pPr marL="0" indent="0">
              <a:buNone/>
            </a:pPr>
            <a:r>
              <a:rPr lang="en-US" sz="2400" dirty="0"/>
              <a:t>You can </a:t>
            </a:r>
            <a:r>
              <a:rPr lang="en-US" sz="2400" b="1" dirty="0">
                <a:solidFill>
                  <a:srgbClr val="C00000"/>
                </a:solidFill>
              </a:rPr>
              <a:t>chain </a:t>
            </a:r>
            <a:r>
              <a:rPr lang="en-US" sz="2400" b="1" dirty="0">
                <a:solidFill>
                  <a:schemeClr val="tx1"/>
                </a:solidFill>
              </a:rPr>
              <a:t>assignment</a:t>
            </a:r>
            <a:r>
              <a:rPr lang="en-US" sz="2400" b="1" dirty="0">
                <a:solidFill>
                  <a:srgbClr val="C00000"/>
                </a:solidFill>
              </a:rPr>
              <a:t> </a:t>
            </a:r>
            <a:r>
              <a:rPr lang="en-US" sz="2400" dirty="0"/>
              <a:t>statements to assign the </a:t>
            </a:r>
            <a:r>
              <a:rPr lang="en-US" sz="2400" b="1" dirty="0"/>
              <a:t>same value </a:t>
            </a:r>
            <a:r>
              <a:rPr lang="en-US" sz="2400" dirty="0"/>
              <a:t>to multiple variables.</a:t>
            </a:r>
          </a:p>
          <a:p>
            <a:pPr marL="0" indent="0">
              <a:buNone/>
            </a:pPr>
            <a:r>
              <a:rPr lang="en-US" sz="2400" b="1" dirty="0"/>
              <a:t>Example</a:t>
            </a:r>
            <a:r>
              <a:rPr lang="en-US" sz="2400" dirty="0"/>
              <a:t>:</a:t>
            </a:r>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r>
              <a:rPr lang="en-US" sz="2400" b="1" dirty="0"/>
              <a:t>3. Compound Assignment Operators:</a:t>
            </a:r>
          </a:p>
          <a:p>
            <a:pPr marL="0" indent="0">
              <a:buNone/>
            </a:pPr>
            <a:r>
              <a:rPr lang="en-US" sz="2400" dirty="0"/>
              <a:t>Compound assignment operators </a:t>
            </a:r>
            <a:r>
              <a:rPr lang="en-US" sz="2400" b="1" dirty="0">
                <a:solidFill>
                  <a:srgbClr val="002060"/>
                </a:solidFill>
              </a:rPr>
              <a:t>perform an operation </a:t>
            </a:r>
            <a:r>
              <a:rPr lang="en-US" sz="2400" dirty="0"/>
              <a:t>and </a:t>
            </a:r>
            <a:r>
              <a:rPr lang="en-US" sz="2400" b="1" dirty="0">
                <a:solidFill>
                  <a:srgbClr val="002060"/>
                </a:solidFill>
              </a:rPr>
              <a:t>assign the result </a:t>
            </a:r>
            <a:r>
              <a:rPr lang="en-US" sz="2400" dirty="0"/>
              <a:t>to the variable in one step.</a:t>
            </a:r>
            <a:br>
              <a:rPr lang="en-US" sz="2400" dirty="0"/>
            </a:br>
            <a:r>
              <a:rPr lang="en-US" sz="2400" dirty="0"/>
              <a:t>They are </a:t>
            </a:r>
            <a:r>
              <a:rPr lang="en-US" sz="2400" b="1" dirty="0">
                <a:solidFill>
                  <a:srgbClr val="002060"/>
                </a:solidFill>
              </a:rPr>
              <a:t>shorthand</a:t>
            </a:r>
            <a:r>
              <a:rPr lang="en-US" sz="2400" dirty="0"/>
              <a:t> for combining an arithmetic or bitwise operation with an assignment.</a:t>
            </a:r>
          </a:p>
          <a:p>
            <a:pPr marL="0" indent="0">
              <a:buNone/>
            </a:pPr>
            <a:endParaRPr lang="en-IN" sz="2400" dirty="0"/>
          </a:p>
        </p:txBody>
      </p:sp>
      <p:pic>
        <p:nvPicPr>
          <p:cNvPr id="4" name="Picture 3">
            <a:extLst>
              <a:ext uri="{FF2B5EF4-FFF2-40B4-BE49-F238E27FC236}">
                <a16:creationId xmlns:a16="http://schemas.microsoft.com/office/drawing/2014/main" id="{30ABA8A0-F35D-C104-B728-C55DC19AF7EE}"/>
              </a:ext>
            </a:extLst>
          </p:cNvPr>
          <p:cNvPicPr>
            <a:picLocks noChangeAspect="1"/>
          </p:cNvPicPr>
          <p:nvPr/>
        </p:nvPicPr>
        <p:blipFill>
          <a:blip r:embed="rId2"/>
          <a:stretch>
            <a:fillRect/>
          </a:stretch>
        </p:blipFill>
        <p:spPr>
          <a:xfrm>
            <a:off x="1593850" y="2354972"/>
            <a:ext cx="8553979" cy="1012971"/>
          </a:xfrm>
          <a:prstGeom prst="rect">
            <a:avLst/>
          </a:prstGeom>
        </p:spPr>
      </p:pic>
    </p:spTree>
    <p:extLst>
      <p:ext uri="{BB962C8B-B14F-4D97-AF65-F5344CB8AC3E}">
        <p14:creationId xmlns:p14="http://schemas.microsoft.com/office/powerpoint/2010/main" val="155517404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3A7F01-75D1-5D2F-E86D-A05F007B1464}"/>
            </a:ext>
          </a:extLst>
        </p:cNvPr>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245B6D4C-CDBC-F84F-9249-933E2106FF08}"/>
              </a:ext>
            </a:extLst>
          </p:cNvPr>
          <p:cNvGraphicFramePr>
            <a:graphicFrameLocks noGrp="1"/>
          </p:cNvGraphicFramePr>
          <p:nvPr>
            <p:ph idx="1"/>
            <p:extLst>
              <p:ext uri="{D42A27DB-BD31-4B8C-83A1-F6EECF244321}">
                <p14:modId xmlns:p14="http://schemas.microsoft.com/office/powerpoint/2010/main" val="592040616"/>
              </p:ext>
            </p:extLst>
          </p:nvPr>
        </p:nvGraphicFramePr>
        <p:xfrm>
          <a:off x="751113" y="685799"/>
          <a:ext cx="10548256" cy="5377548"/>
        </p:xfrm>
        <a:graphic>
          <a:graphicData uri="http://schemas.openxmlformats.org/drawingml/2006/table">
            <a:tbl>
              <a:tblPr firstRow="1" firstCol="1" bandRow="1">
                <a:tableStyleId>{5C22544A-7EE6-4342-B048-85BDC9FD1C3A}</a:tableStyleId>
              </a:tblPr>
              <a:tblGrid>
                <a:gridCol w="1709058">
                  <a:extLst>
                    <a:ext uri="{9D8B030D-6E8A-4147-A177-3AD203B41FA5}">
                      <a16:colId xmlns:a16="http://schemas.microsoft.com/office/drawing/2014/main" val="968296437"/>
                    </a:ext>
                  </a:extLst>
                </a:gridCol>
                <a:gridCol w="4365172">
                  <a:extLst>
                    <a:ext uri="{9D8B030D-6E8A-4147-A177-3AD203B41FA5}">
                      <a16:colId xmlns:a16="http://schemas.microsoft.com/office/drawing/2014/main" val="1928714259"/>
                    </a:ext>
                  </a:extLst>
                </a:gridCol>
                <a:gridCol w="4474026">
                  <a:extLst>
                    <a:ext uri="{9D8B030D-6E8A-4147-A177-3AD203B41FA5}">
                      <a16:colId xmlns:a16="http://schemas.microsoft.com/office/drawing/2014/main" val="4056537516"/>
                    </a:ext>
                  </a:extLst>
                </a:gridCol>
              </a:tblGrid>
              <a:tr h="488868">
                <a:tc>
                  <a:txBody>
                    <a:bodyPr/>
                    <a:lstStyle/>
                    <a:p>
                      <a:pPr>
                        <a:lnSpc>
                          <a:spcPct val="107000"/>
                        </a:lnSpc>
                        <a:spcAft>
                          <a:spcPts val="800"/>
                        </a:spcAft>
                      </a:pPr>
                      <a:r>
                        <a:rPr lang="en-IN" sz="2400" kern="100">
                          <a:effectLst/>
                        </a:rPr>
                        <a:t>Operator</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Meaning</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Example</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2279733"/>
                  </a:ext>
                </a:extLst>
              </a:tr>
              <a:tr h="488868">
                <a:tc>
                  <a:txBody>
                    <a:bodyPr/>
                    <a:lstStyle/>
                    <a:p>
                      <a:pPr>
                        <a:lnSpc>
                          <a:spcPct val="107000"/>
                        </a:lnSpc>
                        <a:spcAft>
                          <a:spcPts val="800"/>
                        </a:spcAft>
                      </a:pPr>
                      <a:r>
                        <a:rPr lang="en-IN" sz="2400" kern="100">
                          <a:effectLst/>
                        </a:rPr>
                        <a:t>+=</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Add and assign</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x += 5; (same as x = x + 5;)</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99280633"/>
                  </a:ext>
                </a:extLst>
              </a:tr>
              <a:tr h="488868">
                <a:tc>
                  <a:txBody>
                    <a:bodyPr/>
                    <a:lstStyle/>
                    <a:p>
                      <a:pPr>
                        <a:lnSpc>
                          <a:spcPct val="107000"/>
                        </a:lnSpc>
                        <a:spcAft>
                          <a:spcPts val="800"/>
                        </a:spcAft>
                      </a:pPr>
                      <a:r>
                        <a:rPr lang="en-IN" sz="2400" kern="100">
                          <a:effectLst/>
                        </a:rPr>
                        <a:t>-=</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Subtract and assign</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x -= 3; (same as x = x - 3;)</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45161065"/>
                  </a:ext>
                </a:extLst>
              </a:tr>
              <a:tr h="488868">
                <a:tc>
                  <a:txBody>
                    <a:bodyPr/>
                    <a:lstStyle/>
                    <a:p>
                      <a:pPr>
                        <a:lnSpc>
                          <a:spcPct val="107000"/>
                        </a:lnSpc>
                        <a:spcAft>
                          <a:spcPts val="800"/>
                        </a:spcAft>
                      </a:pPr>
                      <a:r>
                        <a:rPr lang="en-IN" sz="2400" kern="100">
                          <a:effectLst/>
                        </a:rPr>
                        <a:t>*=</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Multiply and assign</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x *= 2; (same as x = x * 2;)</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16737415"/>
                  </a:ext>
                </a:extLst>
              </a:tr>
              <a:tr h="488868">
                <a:tc>
                  <a:txBody>
                    <a:bodyPr/>
                    <a:lstStyle/>
                    <a:p>
                      <a:pPr>
                        <a:lnSpc>
                          <a:spcPct val="107000"/>
                        </a:lnSpc>
                        <a:spcAft>
                          <a:spcPts val="800"/>
                        </a:spcAft>
                      </a:pPr>
                      <a:r>
                        <a:rPr lang="en-IN" sz="2400" kern="100">
                          <a:effectLst/>
                        </a:rPr>
                        <a:t>/=</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dirty="0">
                          <a:effectLst/>
                        </a:rPr>
                        <a:t>Divide and assign</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x /= 4; (same as x = x / 4;)</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46509761"/>
                  </a:ext>
                </a:extLst>
              </a:tr>
              <a:tr h="488868">
                <a:tc>
                  <a:txBody>
                    <a:bodyPr/>
                    <a:lstStyle/>
                    <a:p>
                      <a:pPr>
                        <a:lnSpc>
                          <a:spcPct val="107000"/>
                        </a:lnSpc>
                        <a:spcAft>
                          <a:spcPts val="800"/>
                        </a:spcAft>
                      </a:pPr>
                      <a:r>
                        <a:rPr lang="en-IN" sz="2400" kern="100">
                          <a:effectLst/>
                        </a:rPr>
                        <a:t>%=</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dirty="0">
                          <a:effectLst/>
                        </a:rPr>
                        <a:t>Modulus and assign</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x %= 2; (same as x = x % 2;)</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05056080"/>
                  </a:ext>
                </a:extLst>
              </a:tr>
              <a:tr h="488868">
                <a:tc>
                  <a:txBody>
                    <a:bodyPr/>
                    <a:lstStyle/>
                    <a:p>
                      <a:pPr>
                        <a:lnSpc>
                          <a:spcPct val="107000"/>
                        </a:lnSpc>
                        <a:spcAft>
                          <a:spcPts val="800"/>
                        </a:spcAft>
                      </a:pPr>
                      <a:r>
                        <a:rPr lang="en-IN" sz="2400" kern="100">
                          <a:effectLst/>
                        </a:rPr>
                        <a:t>&amp;=</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Bitwise AND and assign</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x &amp;= 1; (same as x = x &amp; 1;)</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87188488"/>
                  </a:ext>
                </a:extLst>
              </a:tr>
              <a:tr h="488868">
                <a:tc>
                  <a:txBody>
                    <a:bodyPr/>
                    <a:lstStyle/>
                    <a:p>
                      <a:pPr>
                        <a:lnSpc>
                          <a:spcPct val="107000"/>
                        </a:lnSpc>
                        <a:spcAft>
                          <a:spcPts val="800"/>
                        </a:spcAft>
                      </a:pPr>
                      <a:r>
                        <a:rPr lang="en-IN" sz="2400" kern="100">
                          <a:effectLst/>
                        </a:rPr>
                        <a:t>`</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Bitwise OR and assign</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52738640"/>
                  </a:ext>
                </a:extLst>
              </a:tr>
              <a:tr h="488868">
                <a:tc>
                  <a:txBody>
                    <a:bodyPr/>
                    <a:lstStyle/>
                    <a:p>
                      <a:pPr>
                        <a:lnSpc>
                          <a:spcPct val="107000"/>
                        </a:lnSpc>
                        <a:spcAft>
                          <a:spcPts val="800"/>
                        </a:spcAft>
                      </a:pPr>
                      <a:r>
                        <a:rPr lang="en-IN" sz="2400" kern="100">
                          <a:effectLst/>
                        </a:rPr>
                        <a:t>^=</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Bitwise XOR and assign</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x ^= 3; (same as x = x ^ 3;)</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20833219"/>
                  </a:ext>
                </a:extLst>
              </a:tr>
              <a:tr h="488868">
                <a:tc>
                  <a:txBody>
                    <a:bodyPr/>
                    <a:lstStyle/>
                    <a:p>
                      <a:pPr>
                        <a:lnSpc>
                          <a:spcPct val="107000"/>
                        </a:lnSpc>
                        <a:spcAft>
                          <a:spcPts val="800"/>
                        </a:spcAft>
                      </a:pPr>
                      <a:r>
                        <a:rPr lang="en-IN" sz="2400" kern="100">
                          <a:effectLst/>
                        </a:rPr>
                        <a:t>&lt;&lt;=</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Left shift and assign</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x &lt;&lt;= 1; (same as x = x &lt;&lt; 1;)</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12390225"/>
                  </a:ext>
                </a:extLst>
              </a:tr>
              <a:tr h="488868">
                <a:tc>
                  <a:txBody>
                    <a:bodyPr/>
                    <a:lstStyle/>
                    <a:p>
                      <a:pPr>
                        <a:lnSpc>
                          <a:spcPct val="107000"/>
                        </a:lnSpc>
                        <a:spcAft>
                          <a:spcPts val="800"/>
                        </a:spcAft>
                      </a:pPr>
                      <a:r>
                        <a:rPr lang="en-IN" sz="2400" kern="100">
                          <a:effectLst/>
                        </a:rPr>
                        <a:t>&gt;&gt;=</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Right shift and assign</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dirty="0">
                          <a:effectLst/>
                        </a:rPr>
                        <a:t>x &gt;&gt;= 1; (same as x = x &gt;&gt; 1;)</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72283023"/>
                  </a:ext>
                </a:extLst>
              </a:tr>
            </a:tbl>
          </a:graphicData>
        </a:graphic>
      </p:graphicFrame>
    </p:spTree>
    <p:extLst>
      <p:ext uri="{BB962C8B-B14F-4D97-AF65-F5344CB8AC3E}">
        <p14:creationId xmlns:p14="http://schemas.microsoft.com/office/powerpoint/2010/main" val="371997885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38F033-EA19-8C2E-6E9B-C07E1E3F2A8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340984-AFCF-893D-FE62-5DA5A6528AB1}"/>
              </a:ext>
            </a:extLst>
          </p:cNvPr>
          <p:cNvSpPr>
            <a:spLocks noGrp="1"/>
          </p:cNvSpPr>
          <p:nvPr>
            <p:ph idx="1"/>
          </p:nvPr>
        </p:nvSpPr>
        <p:spPr>
          <a:xfrm>
            <a:off x="777240" y="592183"/>
            <a:ext cx="10659110" cy="5584780"/>
          </a:xfrm>
        </p:spPr>
        <p:txBody>
          <a:bodyPr>
            <a:normAutofit/>
          </a:bodyPr>
          <a:lstStyle/>
          <a:p>
            <a:pPr marL="0" indent="0">
              <a:buNone/>
            </a:pPr>
            <a:r>
              <a:rPr lang="en-US" sz="2800" b="1" dirty="0"/>
              <a:t>Example:</a:t>
            </a:r>
            <a:endParaRPr lang="en-IN" sz="2800" b="1" dirty="0"/>
          </a:p>
        </p:txBody>
      </p:sp>
      <p:pic>
        <p:nvPicPr>
          <p:cNvPr id="4" name="Picture 3">
            <a:extLst>
              <a:ext uri="{FF2B5EF4-FFF2-40B4-BE49-F238E27FC236}">
                <a16:creationId xmlns:a16="http://schemas.microsoft.com/office/drawing/2014/main" id="{06F517B2-62FA-EDF1-424E-BDC7D9226D27}"/>
              </a:ext>
            </a:extLst>
          </p:cNvPr>
          <p:cNvPicPr>
            <a:picLocks noChangeAspect="1"/>
          </p:cNvPicPr>
          <p:nvPr/>
        </p:nvPicPr>
        <p:blipFill>
          <a:blip r:embed="rId2"/>
          <a:stretch>
            <a:fillRect/>
          </a:stretch>
        </p:blipFill>
        <p:spPr>
          <a:xfrm>
            <a:off x="1723751" y="1281858"/>
            <a:ext cx="7093677" cy="4691148"/>
          </a:xfrm>
          <a:prstGeom prst="rect">
            <a:avLst/>
          </a:prstGeom>
        </p:spPr>
      </p:pic>
    </p:spTree>
    <p:extLst>
      <p:ext uri="{BB962C8B-B14F-4D97-AF65-F5344CB8AC3E}">
        <p14:creationId xmlns:p14="http://schemas.microsoft.com/office/powerpoint/2010/main" val="294089580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A1ACF9-AD46-9F9F-6C35-FFB5E3C7A22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F476BC-EF87-2788-A219-6333F7EC905D}"/>
              </a:ext>
            </a:extLst>
          </p:cNvPr>
          <p:cNvSpPr>
            <a:spLocks noGrp="1"/>
          </p:cNvSpPr>
          <p:nvPr>
            <p:ph idx="1"/>
          </p:nvPr>
        </p:nvSpPr>
        <p:spPr>
          <a:xfrm>
            <a:off x="766445" y="1005840"/>
            <a:ext cx="10659110" cy="4469674"/>
          </a:xfrm>
        </p:spPr>
        <p:txBody>
          <a:bodyPr>
            <a:normAutofit/>
          </a:bodyPr>
          <a:lstStyle/>
          <a:p>
            <a:pPr marL="0" indent="0">
              <a:buNone/>
            </a:pPr>
            <a:r>
              <a:rPr lang="en-US" sz="2800" b="1" dirty="0"/>
              <a:t>Decision making statements:</a:t>
            </a:r>
          </a:p>
          <a:p>
            <a:pPr marL="0" indent="0">
              <a:buNone/>
            </a:pPr>
            <a:r>
              <a:rPr lang="en-US" sz="2400" dirty="0"/>
              <a:t>In C, decision-making statements </a:t>
            </a:r>
            <a:r>
              <a:rPr lang="en-US" sz="2400" b="1" dirty="0">
                <a:solidFill>
                  <a:srgbClr val="C00000"/>
                </a:solidFill>
              </a:rPr>
              <a:t>control the flow of execution </a:t>
            </a:r>
            <a:r>
              <a:rPr lang="en-US" sz="2400" dirty="0"/>
              <a:t>in a program </a:t>
            </a:r>
            <a:r>
              <a:rPr lang="en-US" sz="2400" b="1" dirty="0"/>
              <a:t>based on certain conditions.</a:t>
            </a:r>
            <a:r>
              <a:rPr lang="en-US" sz="2400" dirty="0"/>
              <a:t> They allow the program to make decisions and </a:t>
            </a:r>
            <a:r>
              <a:rPr lang="en-US" sz="2400" b="1" dirty="0"/>
              <a:t>execute specific blocks of code </a:t>
            </a:r>
            <a:r>
              <a:rPr lang="en-US" sz="2400" dirty="0"/>
              <a:t>depending on whether a condition evaluates to </a:t>
            </a:r>
            <a:r>
              <a:rPr lang="en-US" sz="2400" b="1" dirty="0">
                <a:solidFill>
                  <a:srgbClr val="C00000"/>
                </a:solidFill>
              </a:rPr>
              <a:t>true</a:t>
            </a:r>
            <a:r>
              <a:rPr lang="en-US" sz="2400" dirty="0"/>
              <a:t> or </a:t>
            </a:r>
            <a:r>
              <a:rPr lang="en-US" sz="2400" b="1" dirty="0">
                <a:solidFill>
                  <a:srgbClr val="C00000"/>
                </a:solidFill>
              </a:rPr>
              <a:t>false</a:t>
            </a:r>
            <a:r>
              <a:rPr lang="en-US" sz="2400" dirty="0"/>
              <a:t>.</a:t>
            </a:r>
          </a:p>
          <a:p>
            <a:pPr marL="0" indent="0">
              <a:buNone/>
            </a:pPr>
            <a:r>
              <a:rPr lang="en-IN" sz="2400" b="1" dirty="0">
                <a:solidFill>
                  <a:srgbClr val="002060"/>
                </a:solidFill>
              </a:rPr>
              <a:t>Main decision-making statements:</a:t>
            </a:r>
          </a:p>
          <a:p>
            <a:pPr marL="457200" indent="-457200">
              <a:buFont typeface="+mj-lt"/>
              <a:buAutoNum type="arabicPeriod"/>
            </a:pPr>
            <a:r>
              <a:rPr lang="en-US" sz="2400" dirty="0"/>
              <a:t>if Statement</a:t>
            </a:r>
          </a:p>
          <a:p>
            <a:pPr marL="457200" indent="-457200">
              <a:buFont typeface="+mj-lt"/>
              <a:buAutoNum type="arabicPeriod"/>
            </a:pPr>
            <a:r>
              <a:rPr lang="en-US" sz="2400" dirty="0"/>
              <a:t>if-else Statement</a:t>
            </a:r>
          </a:p>
          <a:p>
            <a:pPr marL="457200" indent="-457200">
              <a:buFont typeface="+mj-lt"/>
              <a:buAutoNum type="arabicPeriod"/>
            </a:pPr>
            <a:r>
              <a:rPr lang="en-US" sz="2400" dirty="0"/>
              <a:t>if-else-if Ladder</a:t>
            </a:r>
          </a:p>
          <a:p>
            <a:pPr marL="457200" indent="-457200">
              <a:buFont typeface="+mj-lt"/>
              <a:buAutoNum type="arabicPeriod"/>
            </a:pPr>
            <a:r>
              <a:rPr lang="en-US" sz="2400" dirty="0"/>
              <a:t>Nested if Statement</a:t>
            </a:r>
          </a:p>
          <a:p>
            <a:pPr marL="457200" indent="-457200">
              <a:buFont typeface="+mj-lt"/>
              <a:buAutoNum type="arabicPeriod"/>
            </a:pPr>
            <a:r>
              <a:rPr lang="en-US" sz="2400" dirty="0"/>
              <a:t>switch Statement</a:t>
            </a:r>
            <a:endParaRPr lang="en-IN" sz="2400" dirty="0"/>
          </a:p>
        </p:txBody>
      </p:sp>
    </p:spTree>
    <p:extLst>
      <p:ext uri="{BB962C8B-B14F-4D97-AF65-F5344CB8AC3E}">
        <p14:creationId xmlns:p14="http://schemas.microsoft.com/office/powerpoint/2010/main" val="105455320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7CE6F4-FE4F-58F6-D7F7-BEFD96C3ECC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7F15AE-96FB-4E48-CA1C-739D956268CB}"/>
              </a:ext>
            </a:extLst>
          </p:cNvPr>
          <p:cNvSpPr>
            <a:spLocks noGrp="1"/>
          </p:cNvSpPr>
          <p:nvPr>
            <p:ph idx="1"/>
          </p:nvPr>
        </p:nvSpPr>
        <p:spPr>
          <a:xfrm>
            <a:off x="777240" y="592183"/>
            <a:ext cx="10659110" cy="5584780"/>
          </a:xfrm>
        </p:spPr>
        <p:txBody>
          <a:bodyPr>
            <a:normAutofit/>
          </a:bodyPr>
          <a:lstStyle/>
          <a:p>
            <a:pPr marL="0" indent="0">
              <a:buNone/>
            </a:pPr>
            <a:r>
              <a:rPr lang="en-US" sz="2200" b="1" dirty="0"/>
              <a:t>1. if Statement</a:t>
            </a:r>
          </a:p>
          <a:p>
            <a:pPr marL="0" indent="0">
              <a:buNone/>
            </a:pPr>
            <a:r>
              <a:rPr lang="en-US" sz="2200" dirty="0"/>
              <a:t>The if statement is used to execute a block of code only if a specified </a:t>
            </a:r>
            <a:r>
              <a:rPr lang="en-US" sz="2200" b="1" dirty="0">
                <a:solidFill>
                  <a:srgbClr val="C00000"/>
                </a:solidFill>
              </a:rPr>
              <a:t>condition</a:t>
            </a:r>
            <a:r>
              <a:rPr lang="en-US" sz="2200" dirty="0"/>
              <a:t> </a:t>
            </a:r>
            <a:r>
              <a:rPr lang="en-US" sz="2200" b="1" dirty="0"/>
              <a:t>is true</a:t>
            </a:r>
            <a:r>
              <a:rPr lang="en-US" sz="2200" dirty="0"/>
              <a:t>.</a:t>
            </a:r>
          </a:p>
          <a:p>
            <a:pPr marL="0" indent="0">
              <a:buNone/>
            </a:pPr>
            <a:r>
              <a:rPr lang="en-US" sz="2200" dirty="0"/>
              <a:t>The if statement </a:t>
            </a:r>
            <a:r>
              <a:rPr lang="en-US" sz="2200" b="1" dirty="0"/>
              <a:t>evaluates a condition </a:t>
            </a:r>
            <a:r>
              <a:rPr lang="en-US" sz="2200" dirty="0"/>
              <a:t>(a </a:t>
            </a:r>
            <a:r>
              <a:rPr lang="en-US" sz="2200" b="1" dirty="0">
                <a:solidFill>
                  <a:srgbClr val="C00000"/>
                </a:solidFill>
              </a:rPr>
              <a:t>Boolean expression</a:t>
            </a:r>
            <a:r>
              <a:rPr lang="en-US" sz="2200" dirty="0"/>
              <a:t>). If the condition is </a:t>
            </a:r>
            <a:r>
              <a:rPr lang="en-US" sz="2200" b="1" dirty="0"/>
              <a:t>true</a:t>
            </a:r>
            <a:r>
              <a:rPr lang="en-US" sz="2200" dirty="0"/>
              <a:t>, the block of code within the if statement is executed. If the condition is </a:t>
            </a:r>
            <a:r>
              <a:rPr lang="en-US" sz="2200" b="1" dirty="0"/>
              <a:t>false</a:t>
            </a:r>
            <a:r>
              <a:rPr lang="en-US" sz="2200" dirty="0"/>
              <a:t>, the block is skipped.</a:t>
            </a:r>
          </a:p>
          <a:p>
            <a:pPr marL="0" indent="0">
              <a:buNone/>
            </a:pPr>
            <a:r>
              <a:rPr lang="en-US" sz="2200" b="1" dirty="0"/>
              <a:t>Syntax</a:t>
            </a:r>
            <a:r>
              <a:rPr lang="en-US" sz="2200" dirty="0"/>
              <a:t>:</a:t>
            </a:r>
          </a:p>
          <a:p>
            <a:pPr marL="0" indent="0">
              <a:buNone/>
            </a:pPr>
            <a:endParaRPr lang="en-US" sz="2200" dirty="0"/>
          </a:p>
          <a:p>
            <a:pPr marL="0" indent="0">
              <a:buNone/>
            </a:pPr>
            <a:endParaRPr lang="en-US" sz="2200" dirty="0"/>
          </a:p>
          <a:p>
            <a:pPr marL="0" indent="0">
              <a:buNone/>
            </a:pPr>
            <a:endParaRPr lang="en-US" sz="2200" dirty="0"/>
          </a:p>
          <a:p>
            <a:pPr marL="0" indent="0">
              <a:buNone/>
            </a:pPr>
            <a:r>
              <a:rPr lang="en-US" sz="2200" b="1" dirty="0"/>
              <a:t>Example:</a:t>
            </a:r>
          </a:p>
          <a:p>
            <a:pPr marL="0" indent="0">
              <a:buNone/>
            </a:pPr>
            <a:endParaRPr lang="en-IN" sz="2200" dirty="0"/>
          </a:p>
        </p:txBody>
      </p:sp>
      <p:pic>
        <p:nvPicPr>
          <p:cNvPr id="4" name="Picture 3" descr="A black background with white text">
            <a:extLst>
              <a:ext uri="{FF2B5EF4-FFF2-40B4-BE49-F238E27FC236}">
                <a16:creationId xmlns:a16="http://schemas.microsoft.com/office/drawing/2014/main" id="{33CEC181-4983-EBC3-9AC2-65FFC0AFB6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5191" y="2579551"/>
            <a:ext cx="6539109" cy="1297350"/>
          </a:xfrm>
          <a:prstGeom prst="rect">
            <a:avLst/>
          </a:prstGeom>
        </p:spPr>
      </p:pic>
      <p:pic>
        <p:nvPicPr>
          <p:cNvPr id="10" name="Picture 9">
            <a:extLst>
              <a:ext uri="{FF2B5EF4-FFF2-40B4-BE49-F238E27FC236}">
                <a16:creationId xmlns:a16="http://schemas.microsoft.com/office/drawing/2014/main" id="{80577948-37B1-8375-599A-E4394EEC1173}"/>
              </a:ext>
            </a:extLst>
          </p:cNvPr>
          <p:cNvPicPr>
            <a:picLocks noChangeAspect="1"/>
          </p:cNvPicPr>
          <p:nvPr/>
        </p:nvPicPr>
        <p:blipFill>
          <a:blip r:embed="rId3"/>
          <a:stretch>
            <a:fillRect/>
          </a:stretch>
        </p:blipFill>
        <p:spPr>
          <a:xfrm>
            <a:off x="2473781" y="4316005"/>
            <a:ext cx="5400336" cy="2031637"/>
          </a:xfrm>
          <a:prstGeom prst="rect">
            <a:avLst/>
          </a:prstGeom>
        </p:spPr>
      </p:pic>
    </p:spTree>
    <p:extLst>
      <p:ext uri="{BB962C8B-B14F-4D97-AF65-F5344CB8AC3E}">
        <p14:creationId xmlns:p14="http://schemas.microsoft.com/office/powerpoint/2010/main" val="125201267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85D1B-937F-1DB4-0C28-A85B5C7DCF15}"/>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Simple If </a:t>
            </a:r>
            <a:r>
              <a:rPr lang="en-US" sz="2600" b="1" kern="1200" dirty="0">
                <a:solidFill>
                  <a:srgbClr val="FFFFFF"/>
                </a:solidFill>
                <a:latin typeface="+mj-lt"/>
                <a:ea typeface="+mj-ea"/>
                <a:cs typeface="+mj-cs"/>
              </a:rPr>
              <a:t>Flow Chart</a:t>
            </a:r>
          </a:p>
        </p:txBody>
      </p:sp>
      <p:pic>
        <p:nvPicPr>
          <p:cNvPr id="5" name="Picture 4">
            <a:extLst>
              <a:ext uri="{FF2B5EF4-FFF2-40B4-BE49-F238E27FC236}">
                <a16:creationId xmlns:a16="http://schemas.microsoft.com/office/drawing/2014/main" id="{B0795079-1115-42BB-9E27-3AB8CE727A5C}"/>
              </a:ext>
            </a:extLst>
          </p:cNvPr>
          <p:cNvPicPr>
            <a:picLocks noChangeAspect="1"/>
          </p:cNvPicPr>
          <p:nvPr/>
        </p:nvPicPr>
        <p:blipFill>
          <a:blip r:embed="rId2"/>
          <a:stretch>
            <a:fillRect/>
          </a:stretch>
        </p:blipFill>
        <p:spPr>
          <a:xfrm>
            <a:off x="4164672" y="584124"/>
            <a:ext cx="6813507" cy="5689751"/>
          </a:xfrm>
          <a:prstGeom prst="rect">
            <a:avLst/>
          </a:prstGeom>
        </p:spPr>
      </p:pic>
    </p:spTree>
    <p:extLst>
      <p:ext uri="{BB962C8B-B14F-4D97-AF65-F5344CB8AC3E}">
        <p14:creationId xmlns:p14="http://schemas.microsoft.com/office/powerpoint/2010/main" val="5889780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375920" y="314960"/>
            <a:ext cx="11348719" cy="6299200"/>
          </a:xfrm>
        </p:spPr>
        <p:txBody>
          <a:bodyPr/>
          <a:lstStyle/>
          <a:p>
            <a:pPr marL="0" indent="0">
              <a:buNone/>
            </a:pPr>
            <a:r>
              <a:rPr lang="en-IN" sz="2400" b="1" dirty="0">
                <a:solidFill>
                  <a:schemeClr val="accent6">
                    <a:lumMod val="50000"/>
                  </a:schemeClr>
                </a:solidFill>
              </a:rPr>
              <a:t>2. if-else statement</a:t>
            </a:r>
            <a:r>
              <a:rPr lang="en-IN" sz="2400" dirty="0">
                <a:solidFill>
                  <a:schemeClr val="accent6">
                    <a:lumMod val="50000"/>
                  </a:schemeClr>
                </a:solidFill>
              </a:rPr>
              <a:t>:</a:t>
            </a:r>
          </a:p>
          <a:p>
            <a:pPr marL="0" indent="0">
              <a:buNone/>
            </a:pPr>
            <a:r>
              <a:rPr lang="en-US" sz="2400" dirty="0"/>
              <a:t>The if-else statement provides </a:t>
            </a:r>
            <a:r>
              <a:rPr lang="en-US" sz="2400" b="1" dirty="0">
                <a:solidFill>
                  <a:srgbClr val="C00000"/>
                </a:solidFill>
              </a:rPr>
              <a:t>two blocks of code</a:t>
            </a:r>
            <a:r>
              <a:rPr lang="en-US" sz="2400" dirty="0"/>
              <a:t>: one that executes if the condition is </a:t>
            </a:r>
            <a:r>
              <a:rPr lang="en-US" sz="2400" b="1" dirty="0"/>
              <a:t>true</a:t>
            </a:r>
            <a:r>
              <a:rPr lang="en-US" sz="2400" dirty="0"/>
              <a:t> and another that executes if the condition is </a:t>
            </a:r>
            <a:r>
              <a:rPr lang="en-US" sz="2400" b="1" dirty="0"/>
              <a:t>false</a:t>
            </a:r>
            <a:r>
              <a:rPr lang="en-US" sz="2400" dirty="0"/>
              <a:t>.</a:t>
            </a:r>
          </a:p>
          <a:p>
            <a:pPr marL="0" indent="0">
              <a:buNone/>
            </a:pPr>
            <a:r>
              <a:rPr lang="en-IN" sz="2400" b="1" dirty="0"/>
              <a:t>Syntax:</a:t>
            </a:r>
          </a:p>
          <a:p>
            <a:pPr marL="0" indent="0">
              <a:buNone/>
            </a:pPr>
            <a:endParaRPr lang="en-IN" sz="2400" b="1" dirty="0"/>
          </a:p>
          <a:p>
            <a:pPr marL="0" indent="0">
              <a:buNone/>
            </a:pPr>
            <a:endParaRPr lang="en-IN" sz="2400" b="1" dirty="0"/>
          </a:p>
          <a:p>
            <a:pPr marL="0" indent="0">
              <a:buNone/>
            </a:pPr>
            <a:endParaRPr lang="en-IN" sz="2400" b="1" dirty="0"/>
          </a:p>
          <a:p>
            <a:pPr marL="0" indent="0">
              <a:buNone/>
            </a:pPr>
            <a:endParaRPr lang="en-IN" sz="2400" b="1" dirty="0"/>
          </a:p>
          <a:p>
            <a:pPr marL="0" indent="0">
              <a:buNone/>
            </a:pPr>
            <a:r>
              <a:rPr lang="en-IN" sz="2400" b="1" dirty="0"/>
              <a:t>Example:</a:t>
            </a:r>
          </a:p>
        </p:txBody>
      </p:sp>
      <p:pic>
        <p:nvPicPr>
          <p:cNvPr id="6" name="Picture 5" descr="A black screen with white text&#10;&#10;Description automatically generated">
            <a:extLst>
              <a:ext uri="{FF2B5EF4-FFF2-40B4-BE49-F238E27FC236}">
                <a16:creationId xmlns:a16="http://schemas.microsoft.com/office/drawing/2014/main" id="{44A76F58-92AF-C394-2C89-A002CA92C3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4954" y="1658077"/>
            <a:ext cx="6849593" cy="1955980"/>
          </a:xfrm>
          <a:prstGeom prst="rect">
            <a:avLst/>
          </a:prstGeom>
        </p:spPr>
      </p:pic>
      <p:pic>
        <p:nvPicPr>
          <p:cNvPr id="5" name="Picture 4">
            <a:extLst>
              <a:ext uri="{FF2B5EF4-FFF2-40B4-BE49-F238E27FC236}">
                <a16:creationId xmlns:a16="http://schemas.microsoft.com/office/drawing/2014/main" id="{C03C06FE-A0A8-7638-84B8-A33619B19B3B}"/>
              </a:ext>
            </a:extLst>
          </p:cNvPr>
          <p:cNvPicPr>
            <a:picLocks noChangeAspect="1"/>
          </p:cNvPicPr>
          <p:nvPr/>
        </p:nvPicPr>
        <p:blipFill>
          <a:blip r:embed="rId3"/>
          <a:stretch>
            <a:fillRect/>
          </a:stretch>
        </p:blipFill>
        <p:spPr>
          <a:xfrm>
            <a:off x="1844954" y="3828302"/>
            <a:ext cx="6156046" cy="2571613"/>
          </a:xfrm>
          <a:prstGeom prst="rect">
            <a:avLst/>
          </a:prstGeom>
        </p:spPr>
      </p:pic>
    </p:spTree>
    <p:extLst>
      <p:ext uri="{BB962C8B-B14F-4D97-AF65-F5344CB8AC3E}">
        <p14:creationId xmlns:p14="http://schemas.microsoft.com/office/powerpoint/2010/main" val="378195767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C92495-41CF-B50A-0605-C5C042F358AB}"/>
              </a:ext>
            </a:extLst>
          </p:cNvPr>
          <p:cNvSpPr>
            <a:spLocks noGrp="1"/>
          </p:cNvSpPr>
          <p:nvPr>
            <p:ph idx="1"/>
          </p:nvPr>
        </p:nvSpPr>
        <p:spPr>
          <a:xfrm>
            <a:off x="263209" y="2938013"/>
            <a:ext cx="3888528" cy="660593"/>
          </a:xfrm>
        </p:spPr>
        <p:txBody>
          <a:bodyPr>
            <a:normAutofit/>
          </a:bodyPr>
          <a:lstStyle/>
          <a:p>
            <a:pPr marL="0" indent="0">
              <a:buNone/>
            </a:pPr>
            <a:r>
              <a:rPr lang="en-US" sz="4000" b="1" dirty="0">
                <a:solidFill>
                  <a:schemeClr val="accent2">
                    <a:lumMod val="75000"/>
                  </a:schemeClr>
                </a:solidFill>
              </a:rPr>
              <a:t>if-else</a:t>
            </a:r>
            <a:r>
              <a:rPr lang="en-US" sz="4000" b="1" dirty="0"/>
              <a:t> Flow Chart</a:t>
            </a:r>
            <a:endParaRPr lang="en-IN" sz="4000" b="1" dirty="0"/>
          </a:p>
        </p:txBody>
      </p:sp>
      <p:pic>
        <p:nvPicPr>
          <p:cNvPr id="3074" name="Picture 2" descr="PHP If Else - javatpoint">
            <a:extLst>
              <a:ext uri="{FF2B5EF4-FFF2-40B4-BE49-F238E27FC236}">
                <a16:creationId xmlns:a16="http://schemas.microsoft.com/office/drawing/2014/main" id="{6F3ECD34-67BB-58E5-ABAA-A15B607D6CD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57667" y="237931"/>
            <a:ext cx="5322703" cy="6382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82349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710E29-6D61-B866-B5CC-D219C2E74DC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3AA820-0A34-52ED-FADE-619BC979A565}"/>
              </a:ext>
            </a:extLst>
          </p:cNvPr>
          <p:cNvSpPr>
            <a:spLocks noGrp="1"/>
          </p:cNvSpPr>
          <p:nvPr>
            <p:ph idx="1"/>
          </p:nvPr>
        </p:nvSpPr>
        <p:spPr>
          <a:xfrm>
            <a:off x="777240" y="592183"/>
            <a:ext cx="10659110" cy="5584780"/>
          </a:xfrm>
        </p:spPr>
        <p:txBody>
          <a:bodyPr>
            <a:normAutofit/>
          </a:bodyPr>
          <a:lstStyle/>
          <a:p>
            <a:pPr marL="0" indent="0">
              <a:buNone/>
            </a:pPr>
            <a:r>
              <a:rPr lang="en-IN" sz="2400" b="1" dirty="0">
                <a:solidFill>
                  <a:schemeClr val="accent6">
                    <a:lumMod val="50000"/>
                  </a:schemeClr>
                </a:solidFill>
              </a:rPr>
              <a:t>3. if-else-if ladder</a:t>
            </a:r>
            <a:r>
              <a:rPr lang="en-IN" sz="2400" dirty="0">
                <a:solidFill>
                  <a:schemeClr val="accent6">
                    <a:lumMod val="50000"/>
                  </a:schemeClr>
                </a:solidFill>
              </a:rPr>
              <a:t>:</a:t>
            </a:r>
          </a:p>
          <a:p>
            <a:pPr marL="0" indent="0">
              <a:buNone/>
            </a:pPr>
            <a:r>
              <a:rPr lang="en-US" sz="2400" dirty="0"/>
              <a:t>The if-else-if ladder allows for </a:t>
            </a:r>
            <a:r>
              <a:rPr lang="en-US" sz="2400" b="1" dirty="0"/>
              <a:t>multiple conditions</a:t>
            </a:r>
            <a:r>
              <a:rPr lang="en-US" sz="2400" dirty="0"/>
              <a:t> to be evaluated </a:t>
            </a:r>
            <a:r>
              <a:rPr lang="en-US" sz="2400" b="1" dirty="0">
                <a:solidFill>
                  <a:srgbClr val="C00000"/>
                </a:solidFill>
              </a:rPr>
              <a:t>sequentially</a:t>
            </a:r>
            <a:r>
              <a:rPr lang="en-US" sz="2400" dirty="0"/>
              <a:t>. The </a:t>
            </a:r>
            <a:r>
              <a:rPr lang="en-US" sz="2400" b="1" dirty="0"/>
              <a:t>first condition that evaluates to true will have its corresponding block executed, </a:t>
            </a:r>
            <a:r>
              <a:rPr lang="en-US" sz="2400" dirty="0"/>
              <a:t>and the rest of the ladder will be skipped. If none of the conditions are true, the </a:t>
            </a:r>
            <a:r>
              <a:rPr lang="en-US" sz="2400" b="1" dirty="0">
                <a:solidFill>
                  <a:srgbClr val="C00000"/>
                </a:solidFill>
              </a:rPr>
              <a:t>else</a:t>
            </a:r>
            <a:r>
              <a:rPr lang="en-US" sz="2400" dirty="0"/>
              <a:t> block (if present) will be executed.</a:t>
            </a:r>
            <a:endParaRPr lang="en-IN" sz="2400" b="1" dirty="0"/>
          </a:p>
          <a:p>
            <a:pPr marL="0" indent="0">
              <a:buNone/>
            </a:pPr>
            <a:r>
              <a:rPr lang="en-IN" sz="2400" b="1" dirty="0"/>
              <a:t>Syntax:</a:t>
            </a:r>
          </a:p>
          <a:p>
            <a:pPr marL="0" indent="0">
              <a:buNone/>
            </a:pPr>
            <a:endParaRPr lang="en-IN" sz="2400" dirty="0"/>
          </a:p>
        </p:txBody>
      </p:sp>
      <p:pic>
        <p:nvPicPr>
          <p:cNvPr id="7" name="Picture 6" descr="A computer screen with white text">
            <a:extLst>
              <a:ext uri="{FF2B5EF4-FFF2-40B4-BE49-F238E27FC236}">
                <a16:creationId xmlns:a16="http://schemas.microsoft.com/office/drawing/2014/main" id="{210C6921-FD3C-A907-3847-FDE16B19BA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3848" y="2772003"/>
            <a:ext cx="7312296" cy="3583025"/>
          </a:xfrm>
          <a:prstGeom prst="rect">
            <a:avLst/>
          </a:prstGeom>
        </p:spPr>
      </p:pic>
    </p:spTree>
    <p:extLst>
      <p:ext uri="{BB962C8B-B14F-4D97-AF65-F5344CB8AC3E}">
        <p14:creationId xmlns:p14="http://schemas.microsoft.com/office/powerpoint/2010/main" val="245005590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DBB23B-B3C8-1CE2-D852-DEE69D8F342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B4CC4C-451D-C453-E0D5-C8D97549FD8B}"/>
              </a:ext>
            </a:extLst>
          </p:cNvPr>
          <p:cNvSpPr>
            <a:spLocks noGrp="1"/>
          </p:cNvSpPr>
          <p:nvPr>
            <p:ph idx="1"/>
          </p:nvPr>
        </p:nvSpPr>
        <p:spPr>
          <a:xfrm>
            <a:off x="777240" y="592183"/>
            <a:ext cx="10659110" cy="5584780"/>
          </a:xfrm>
        </p:spPr>
        <p:txBody>
          <a:bodyPr>
            <a:normAutofit/>
          </a:bodyPr>
          <a:lstStyle/>
          <a:p>
            <a:pPr marL="0" indent="0">
              <a:buNone/>
            </a:pPr>
            <a:r>
              <a:rPr lang="en-US" sz="2800" b="1" dirty="0"/>
              <a:t>Example:</a:t>
            </a:r>
          </a:p>
          <a:p>
            <a:pPr marL="0" indent="0">
              <a:buNone/>
            </a:pPr>
            <a:endParaRPr lang="en-IN" sz="2800" b="1" dirty="0"/>
          </a:p>
        </p:txBody>
      </p:sp>
      <p:pic>
        <p:nvPicPr>
          <p:cNvPr id="4" name="Picture 3">
            <a:extLst>
              <a:ext uri="{FF2B5EF4-FFF2-40B4-BE49-F238E27FC236}">
                <a16:creationId xmlns:a16="http://schemas.microsoft.com/office/drawing/2014/main" id="{6F08612C-AF3C-DD98-8E03-93941C14D3D5}"/>
              </a:ext>
            </a:extLst>
          </p:cNvPr>
          <p:cNvPicPr>
            <a:picLocks noChangeAspect="1"/>
          </p:cNvPicPr>
          <p:nvPr/>
        </p:nvPicPr>
        <p:blipFill>
          <a:blip r:embed="rId2"/>
          <a:stretch>
            <a:fillRect/>
          </a:stretch>
        </p:blipFill>
        <p:spPr>
          <a:xfrm>
            <a:off x="2414212" y="1111454"/>
            <a:ext cx="6905019" cy="4809285"/>
          </a:xfrm>
          <a:prstGeom prst="rect">
            <a:avLst/>
          </a:prstGeom>
        </p:spPr>
      </p:pic>
    </p:spTree>
    <p:extLst>
      <p:ext uri="{BB962C8B-B14F-4D97-AF65-F5344CB8AC3E}">
        <p14:creationId xmlns:p14="http://schemas.microsoft.com/office/powerpoint/2010/main" val="1439470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6D1DFF-8AF0-7169-4A99-7DA80AAE9B5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53700D-AF95-9134-DE94-9F2B498F6057}"/>
              </a:ext>
            </a:extLst>
          </p:cNvPr>
          <p:cNvSpPr>
            <a:spLocks noGrp="1"/>
          </p:cNvSpPr>
          <p:nvPr>
            <p:ph idx="1"/>
          </p:nvPr>
        </p:nvSpPr>
        <p:spPr>
          <a:xfrm>
            <a:off x="777240" y="592183"/>
            <a:ext cx="10659110" cy="5584780"/>
          </a:xfrm>
        </p:spPr>
        <p:txBody>
          <a:bodyPr>
            <a:normAutofit/>
          </a:bodyPr>
          <a:lstStyle/>
          <a:p>
            <a:pPr marL="0" indent="0">
              <a:buNone/>
            </a:pPr>
            <a:r>
              <a:rPr lang="en-IN" sz="2800" b="1" dirty="0"/>
              <a:t>2. Declarative Programming:</a:t>
            </a:r>
          </a:p>
          <a:p>
            <a:pPr marL="0" indent="0">
              <a:buNone/>
            </a:pPr>
            <a:r>
              <a:rPr lang="en-US" sz="2800" dirty="0"/>
              <a:t>In declarative programming, you </a:t>
            </a:r>
            <a:r>
              <a:rPr lang="en-US" sz="2800" b="1" dirty="0"/>
              <a:t>state </a:t>
            </a:r>
            <a:r>
              <a:rPr lang="en-US" sz="2800" b="1" i="1" dirty="0"/>
              <a:t>what</a:t>
            </a:r>
            <a:r>
              <a:rPr lang="en-US" sz="2800" b="1" dirty="0"/>
              <a:t> the program should do</a:t>
            </a:r>
            <a:r>
              <a:rPr lang="en-US" sz="2800" dirty="0"/>
              <a:t> and let the underlying system handle </a:t>
            </a:r>
            <a:r>
              <a:rPr lang="en-US" sz="2800" i="1" dirty="0"/>
              <a:t>how</a:t>
            </a:r>
            <a:r>
              <a:rPr lang="en-US" sz="2800" dirty="0"/>
              <a:t> to achieve it.</a:t>
            </a:r>
          </a:p>
          <a:p>
            <a:pPr marL="0" indent="0">
              <a:buNone/>
            </a:pPr>
            <a:r>
              <a:rPr lang="en-US" sz="2800" b="1" dirty="0"/>
              <a:t>Example in SQL:</a:t>
            </a:r>
          </a:p>
          <a:p>
            <a:pPr marL="0" indent="0">
              <a:buNone/>
            </a:pPr>
            <a:endParaRPr lang="en-IN" sz="2800" dirty="0"/>
          </a:p>
        </p:txBody>
      </p:sp>
      <p:pic>
        <p:nvPicPr>
          <p:cNvPr id="4" name="Picture 3">
            <a:extLst>
              <a:ext uri="{FF2B5EF4-FFF2-40B4-BE49-F238E27FC236}">
                <a16:creationId xmlns:a16="http://schemas.microsoft.com/office/drawing/2014/main" id="{BC21881D-CFDD-DE5D-B212-F315DEC78304}"/>
              </a:ext>
            </a:extLst>
          </p:cNvPr>
          <p:cNvPicPr>
            <a:picLocks noChangeAspect="1"/>
          </p:cNvPicPr>
          <p:nvPr/>
        </p:nvPicPr>
        <p:blipFill>
          <a:blip r:embed="rId2"/>
          <a:stretch>
            <a:fillRect/>
          </a:stretch>
        </p:blipFill>
        <p:spPr>
          <a:xfrm>
            <a:off x="2659378" y="3062622"/>
            <a:ext cx="3950428" cy="643902"/>
          </a:xfrm>
          <a:prstGeom prst="rect">
            <a:avLst/>
          </a:prstGeom>
        </p:spPr>
      </p:pic>
    </p:spTree>
    <p:extLst>
      <p:ext uri="{BB962C8B-B14F-4D97-AF65-F5344CB8AC3E}">
        <p14:creationId xmlns:p14="http://schemas.microsoft.com/office/powerpoint/2010/main" val="250911866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IN" sz="2400" b="1" dirty="0">
                <a:solidFill>
                  <a:schemeClr val="accent6">
                    <a:lumMod val="50000"/>
                  </a:schemeClr>
                </a:solidFill>
              </a:rPr>
              <a:t>4. Nested if statement</a:t>
            </a:r>
            <a:r>
              <a:rPr lang="en-IN" sz="2400" dirty="0">
                <a:solidFill>
                  <a:schemeClr val="accent6">
                    <a:lumMod val="50000"/>
                  </a:schemeClr>
                </a:solidFill>
              </a:rPr>
              <a:t>:</a:t>
            </a:r>
          </a:p>
          <a:p>
            <a:pPr marL="0" indent="0">
              <a:buNone/>
            </a:pPr>
            <a:r>
              <a:rPr lang="en-US" sz="2400" dirty="0"/>
              <a:t>Nested if statements allow an </a:t>
            </a:r>
            <a:r>
              <a:rPr lang="en-US" sz="2400" b="1" dirty="0">
                <a:solidFill>
                  <a:srgbClr val="C00000"/>
                </a:solidFill>
              </a:rPr>
              <a:t>if statement </a:t>
            </a:r>
            <a:r>
              <a:rPr lang="en-US" sz="2400" dirty="0"/>
              <a:t>to be placed </a:t>
            </a:r>
            <a:r>
              <a:rPr lang="en-US" sz="2400" b="1" dirty="0">
                <a:solidFill>
                  <a:srgbClr val="C00000"/>
                </a:solidFill>
              </a:rPr>
              <a:t>inside another if statement</a:t>
            </a:r>
            <a:r>
              <a:rPr lang="en-US" sz="2400" dirty="0"/>
              <a:t>. This allows for </a:t>
            </a:r>
            <a:r>
              <a:rPr lang="en-US" sz="2400" b="1" dirty="0"/>
              <a:t>more complex decision-making </a:t>
            </a:r>
            <a:r>
              <a:rPr lang="en-US" sz="2400" dirty="0"/>
              <a:t>processes where multiple conditions must be true for a block of code to execute.</a:t>
            </a:r>
          </a:p>
          <a:p>
            <a:pPr marL="0" indent="0">
              <a:buNone/>
            </a:pPr>
            <a:r>
              <a:rPr lang="en-IN" sz="2400" b="1" dirty="0"/>
              <a:t>Syntax:</a:t>
            </a:r>
          </a:p>
        </p:txBody>
      </p:sp>
      <p:pic>
        <p:nvPicPr>
          <p:cNvPr id="9" name="Picture 8" descr="A computer screen with white text&#10;&#10;Description automatically generated">
            <a:extLst>
              <a:ext uri="{FF2B5EF4-FFF2-40B4-BE49-F238E27FC236}">
                <a16:creationId xmlns:a16="http://schemas.microsoft.com/office/drawing/2014/main" id="{705AB262-F045-9D46-3E7A-5F4B201D9F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3866" y="2874927"/>
            <a:ext cx="8857143" cy="2923809"/>
          </a:xfrm>
          <a:prstGeom prst="rect">
            <a:avLst/>
          </a:prstGeom>
        </p:spPr>
      </p:pic>
    </p:spTree>
    <p:extLst>
      <p:ext uri="{BB962C8B-B14F-4D97-AF65-F5344CB8AC3E}">
        <p14:creationId xmlns:p14="http://schemas.microsoft.com/office/powerpoint/2010/main" val="346285258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D06B42-10F1-8756-54A2-9BC7D8D181A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961C25-0ADA-163F-8CCA-38687EC2075C}"/>
              </a:ext>
            </a:extLst>
          </p:cNvPr>
          <p:cNvSpPr>
            <a:spLocks noGrp="1"/>
          </p:cNvSpPr>
          <p:nvPr>
            <p:ph idx="1"/>
          </p:nvPr>
        </p:nvSpPr>
        <p:spPr>
          <a:xfrm>
            <a:off x="766445" y="940526"/>
            <a:ext cx="10659110" cy="5584780"/>
          </a:xfrm>
        </p:spPr>
        <p:txBody>
          <a:bodyPr>
            <a:normAutofit/>
          </a:bodyPr>
          <a:lstStyle/>
          <a:p>
            <a:pPr marL="0" indent="0">
              <a:buNone/>
            </a:pPr>
            <a:r>
              <a:rPr lang="en-US" sz="2400" b="1" dirty="0"/>
              <a:t>Example:</a:t>
            </a:r>
          </a:p>
          <a:p>
            <a:pPr marL="0" indent="0">
              <a:buNone/>
            </a:pPr>
            <a:endParaRPr lang="en-IN" sz="2400" b="1" dirty="0"/>
          </a:p>
        </p:txBody>
      </p:sp>
      <p:pic>
        <p:nvPicPr>
          <p:cNvPr id="4" name="Picture 3">
            <a:extLst>
              <a:ext uri="{FF2B5EF4-FFF2-40B4-BE49-F238E27FC236}">
                <a16:creationId xmlns:a16="http://schemas.microsoft.com/office/drawing/2014/main" id="{A92AB3A3-BB3E-86A6-13F3-2A1FE0DB4850}"/>
              </a:ext>
            </a:extLst>
          </p:cNvPr>
          <p:cNvPicPr>
            <a:picLocks noChangeAspect="1"/>
          </p:cNvPicPr>
          <p:nvPr/>
        </p:nvPicPr>
        <p:blipFill>
          <a:blip r:embed="rId2"/>
          <a:stretch>
            <a:fillRect/>
          </a:stretch>
        </p:blipFill>
        <p:spPr>
          <a:xfrm>
            <a:off x="1305524" y="1936954"/>
            <a:ext cx="9580952" cy="2895238"/>
          </a:xfrm>
          <a:prstGeom prst="rect">
            <a:avLst/>
          </a:prstGeom>
        </p:spPr>
      </p:pic>
    </p:spTree>
    <p:extLst>
      <p:ext uri="{BB962C8B-B14F-4D97-AF65-F5344CB8AC3E}">
        <p14:creationId xmlns:p14="http://schemas.microsoft.com/office/powerpoint/2010/main" val="311165061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393184" y="237936"/>
            <a:ext cx="10901624" cy="6109397"/>
          </a:xfrm>
        </p:spPr>
        <p:txBody>
          <a:bodyPr/>
          <a:lstStyle/>
          <a:p>
            <a:pPr marL="0" indent="0">
              <a:buNone/>
            </a:pPr>
            <a:r>
              <a:rPr lang="en-US" sz="2400" b="1" dirty="0">
                <a:solidFill>
                  <a:schemeClr val="accent6">
                    <a:lumMod val="50000"/>
                  </a:schemeClr>
                </a:solidFill>
              </a:rPr>
              <a:t>5. </a:t>
            </a:r>
            <a:r>
              <a:rPr lang="en-IN" sz="2400" b="1" dirty="0">
                <a:solidFill>
                  <a:schemeClr val="accent6">
                    <a:lumMod val="50000"/>
                  </a:schemeClr>
                </a:solidFill>
              </a:rPr>
              <a:t>Switch statement:</a:t>
            </a:r>
          </a:p>
          <a:p>
            <a:pPr marL="0" indent="0">
              <a:buNone/>
            </a:pPr>
            <a:r>
              <a:rPr lang="en-US" sz="2400" dirty="0"/>
              <a:t>The switch statement evaluates an expression and compares it to a </a:t>
            </a:r>
            <a:r>
              <a:rPr lang="en-US" sz="2400" b="1" dirty="0">
                <a:solidFill>
                  <a:srgbClr val="C00000"/>
                </a:solidFill>
              </a:rPr>
              <a:t>list of case</a:t>
            </a:r>
            <a:r>
              <a:rPr lang="en-US" sz="2400" dirty="0">
                <a:solidFill>
                  <a:srgbClr val="C00000"/>
                </a:solidFill>
              </a:rPr>
              <a:t> </a:t>
            </a:r>
            <a:r>
              <a:rPr lang="en-US" sz="2400" dirty="0"/>
              <a:t>values. When a match is found, the corresponding block of code is executed. The </a:t>
            </a:r>
            <a:r>
              <a:rPr lang="en-US" sz="2400" b="1" dirty="0">
                <a:solidFill>
                  <a:srgbClr val="C00000"/>
                </a:solidFill>
              </a:rPr>
              <a:t>break</a:t>
            </a:r>
            <a:r>
              <a:rPr lang="en-US" sz="2400" dirty="0"/>
              <a:t> statement is used to exit the switch block after the matched case has been executed. If no match is found, the </a:t>
            </a:r>
            <a:r>
              <a:rPr lang="en-US" sz="2400" b="1" dirty="0"/>
              <a:t>default block </a:t>
            </a:r>
            <a:r>
              <a:rPr lang="en-US" sz="2400" dirty="0"/>
              <a:t>(if present) is executed. The switch statement is often used as an alternative to the </a:t>
            </a:r>
            <a:r>
              <a:rPr lang="en-US" sz="2400" b="1" dirty="0">
                <a:solidFill>
                  <a:srgbClr val="C00000"/>
                </a:solidFill>
              </a:rPr>
              <a:t>if-else-if ladder </a:t>
            </a:r>
            <a:r>
              <a:rPr lang="en-US" sz="2400" dirty="0"/>
              <a:t>for better readability and performance when dealing with multiple possible values of an expression.</a:t>
            </a:r>
          </a:p>
          <a:p>
            <a:pPr marL="0" indent="0">
              <a:buNone/>
            </a:pPr>
            <a:r>
              <a:rPr lang="en-US" sz="2400" b="1" dirty="0"/>
              <a:t>Syntax:</a:t>
            </a:r>
          </a:p>
          <a:p>
            <a:pPr marL="0" indent="0">
              <a:buNone/>
            </a:pPr>
            <a:endParaRPr lang="en-IN" sz="2400" dirty="0"/>
          </a:p>
        </p:txBody>
      </p:sp>
      <p:pic>
        <p:nvPicPr>
          <p:cNvPr id="2" name="Picture 1">
            <a:extLst>
              <a:ext uri="{FF2B5EF4-FFF2-40B4-BE49-F238E27FC236}">
                <a16:creationId xmlns:a16="http://schemas.microsoft.com/office/drawing/2014/main" id="{00466B83-797B-1A40-0AC7-764DAB2CFF56}"/>
              </a:ext>
            </a:extLst>
          </p:cNvPr>
          <p:cNvPicPr>
            <a:picLocks noChangeAspect="1"/>
          </p:cNvPicPr>
          <p:nvPr/>
        </p:nvPicPr>
        <p:blipFill>
          <a:blip r:embed="rId2"/>
          <a:stretch>
            <a:fillRect/>
          </a:stretch>
        </p:blipFill>
        <p:spPr>
          <a:xfrm>
            <a:off x="2481809" y="3001693"/>
            <a:ext cx="6281191" cy="3451580"/>
          </a:xfrm>
          <a:prstGeom prst="rect">
            <a:avLst/>
          </a:prstGeom>
        </p:spPr>
      </p:pic>
    </p:spTree>
    <p:extLst>
      <p:ext uri="{BB962C8B-B14F-4D97-AF65-F5344CB8AC3E}">
        <p14:creationId xmlns:p14="http://schemas.microsoft.com/office/powerpoint/2010/main" val="29883750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C94423-76CB-2A2D-D1A8-2C28C36C3F4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CB40E8-4A5F-BB07-148F-5B0EEA0FB74D}"/>
              </a:ext>
            </a:extLst>
          </p:cNvPr>
          <p:cNvSpPr>
            <a:spLocks noGrp="1"/>
          </p:cNvSpPr>
          <p:nvPr>
            <p:ph idx="1"/>
          </p:nvPr>
        </p:nvSpPr>
        <p:spPr>
          <a:xfrm>
            <a:off x="766445" y="748175"/>
            <a:ext cx="10659110" cy="5584780"/>
          </a:xfrm>
        </p:spPr>
        <p:txBody>
          <a:bodyPr>
            <a:normAutofit/>
          </a:bodyPr>
          <a:lstStyle/>
          <a:p>
            <a:pPr marL="0" indent="0">
              <a:buNone/>
            </a:pPr>
            <a:r>
              <a:rPr lang="en-US" sz="2400" b="1" dirty="0"/>
              <a:t>Example:</a:t>
            </a:r>
          </a:p>
          <a:p>
            <a:pPr marL="0" indent="0">
              <a:buNone/>
            </a:pPr>
            <a:endParaRPr lang="en-IN" sz="2400" b="1" dirty="0"/>
          </a:p>
        </p:txBody>
      </p:sp>
      <p:pic>
        <p:nvPicPr>
          <p:cNvPr id="4" name="Picture 3">
            <a:extLst>
              <a:ext uri="{FF2B5EF4-FFF2-40B4-BE49-F238E27FC236}">
                <a16:creationId xmlns:a16="http://schemas.microsoft.com/office/drawing/2014/main" id="{F65F8597-0E9D-EA31-9E7D-611A411B955D}"/>
              </a:ext>
            </a:extLst>
          </p:cNvPr>
          <p:cNvPicPr>
            <a:picLocks noChangeAspect="1"/>
          </p:cNvPicPr>
          <p:nvPr/>
        </p:nvPicPr>
        <p:blipFill>
          <a:blip r:embed="rId2"/>
          <a:stretch>
            <a:fillRect/>
          </a:stretch>
        </p:blipFill>
        <p:spPr>
          <a:xfrm>
            <a:off x="3767428" y="875942"/>
            <a:ext cx="5115315" cy="5680197"/>
          </a:xfrm>
          <a:prstGeom prst="rect">
            <a:avLst/>
          </a:prstGeom>
        </p:spPr>
      </p:pic>
    </p:spTree>
    <p:extLst>
      <p:ext uri="{BB962C8B-B14F-4D97-AF65-F5344CB8AC3E}">
        <p14:creationId xmlns:p14="http://schemas.microsoft.com/office/powerpoint/2010/main" val="360064578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lgn="ctr">
              <a:buNone/>
            </a:pPr>
            <a:r>
              <a:rPr lang="en-IN" sz="4000" b="1" dirty="0">
                <a:solidFill>
                  <a:schemeClr val="accent6">
                    <a:lumMod val="50000"/>
                  </a:schemeClr>
                </a:solidFill>
              </a:rPr>
              <a:t>2. Loop Statements:</a:t>
            </a:r>
          </a:p>
          <a:p>
            <a:pPr marL="0" indent="0">
              <a:buNone/>
            </a:pPr>
            <a:r>
              <a:rPr lang="en-US" sz="2400" dirty="0"/>
              <a:t>In C, looping statements are used to </a:t>
            </a:r>
            <a:r>
              <a:rPr lang="en-US" sz="2400" b="1" dirty="0"/>
              <a:t>execute a block of code </a:t>
            </a:r>
            <a:r>
              <a:rPr lang="en-US" sz="2400" b="1" dirty="0">
                <a:solidFill>
                  <a:srgbClr val="C00000"/>
                </a:solidFill>
              </a:rPr>
              <a:t>repeatedly</a:t>
            </a:r>
            <a:r>
              <a:rPr lang="en-US" sz="2400" b="1" dirty="0"/>
              <a:t> </a:t>
            </a:r>
            <a:r>
              <a:rPr lang="en-US" sz="2400" dirty="0"/>
              <a:t>until a specified </a:t>
            </a:r>
            <a:r>
              <a:rPr lang="en-US" sz="2400" b="1" dirty="0"/>
              <a:t>condition is met</a:t>
            </a:r>
            <a:r>
              <a:rPr lang="en-US" sz="2400" dirty="0"/>
              <a:t> or </a:t>
            </a:r>
            <a:r>
              <a:rPr lang="en-US" sz="2400" b="1" dirty="0"/>
              <a:t>no longer holds true</a:t>
            </a:r>
          </a:p>
          <a:p>
            <a:pPr marL="0" indent="0">
              <a:buNone/>
            </a:pPr>
            <a:r>
              <a:rPr lang="en-US" sz="2400" dirty="0"/>
              <a:t>Looping statements </a:t>
            </a:r>
            <a:r>
              <a:rPr lang="en-US" sz="2400" b="1" dirty="0"/>
              <a:t>allow</a:t>
            </a:r>
            <a:r>
              <a:rPr lang="en-US" sz="2400" dirty="0"/>
              <a:t> the </a:t>
            </a:r>
            <a:r>
              <a:rPr lang="en-US" sz="2400" b="1" dirty="0"/>
              <a:t>execution of a block of code repeatedly</a:t>
            </a:r>
            <a:r>
              <a:rPr lang="en-US" sz="2400" dirty="0"/>
              <a:t> </a:t>
            </a:r>
            <a:r>
              <a:rPr lang="en-US" sz="2400" b="1" dirty="0"/>
              <a:t>based on a </a:t>
            </a:r>
            <a:r>
              <a:rPr lang="en-US" sz="2400" b="1" dirty="0">
                <a:solidFill>
                  <a:srgbClr val="C00000"/>
                </a:solidFill>
              </a:rPr>
              <a:t>condition</a:t>
            </a:r>
            <a:r>
              <a:rPr lang="en-US" sz="2400" dirty="0"/>
              <a:t>. They are essential for tasks that require </a:t>
            </a:r>
            <a:r>
              <a:rPr lang="en-US" sz="2400" b="1" dirty="0">
                <a:solidFill>
                  <a:srgbClr val="C00000"/>
                </a:solidFill>
              </a:rPr>
              <a:t>iteration</a:t>
            </a:r>
            <a:r>
              <a:rPr lang="en-US" sz="2400" dirty="0"/>
              <a:t>, such as processing elements in an array or repeatedly performing an operation until a certain condition is met.</a:t>
            </a:r>
          </a:p>
          <a:p>
            <a:pPr marL="0" indent="0">
              <a:buNone/>
            </a:pPr>
            <a:r>
              <a:rPr lang="en-US" sz="2400" b="1" dirty="0">
                <a:solidFill>
                  <a:srgbClr val="002060"/>
                </a:solidFill>
              </a:rPr>
              <a:t>Looping Statements are:</a:t>
            </a:r>
          </a:p>
          <a:p>
            <a:pPr marL="514350" indent="-514350">
              <a:buAutoNum type="arabicPeriod"/>
            </a:pPr>
            <a:r>
              <a:rPr lang="en-US" sz="2400" b="1" dirty="0"/>
              <a:t>for</a:t>
            </a:r>
            <a:r>
              <a:rPr lang="en-US" sz="2400" dirty="0"/>
              <a:t> loop</a:t>
            </a:r>
          </a:p>
          <a:p>
            <a:pPr marL="514350" indent="-514350">
              <a:buAutoNum type="arabicPeriod"/>
            </a:pPr>
            <a:r>
              <a:rPr lang="en-US" sz="2400" b="1" dirty="0"/>
              <a:t>while</a:t>
            </a:r>
            <a:r>
              <a:rPr lang="en-US" sz="2400" dirty="0"/>
              <a:t> loop </a:t>
            </a:r>
            <a:r>
              <a:rPr lang="en-US" sz="2400" b="1" dirty="0">
                <a:solidFill>
                  <a:srgbClr val="00B050"/>
                </a:solidFill>
              </a:rPr>
              <a:t>(Entry Controlled Loop)</a:t>
            </a:r>
          </a:p>
          <a:p>
            <a:pPr marL="514350" indent="-514350">
              <a:buFont typeface="Arial" panose="020B0604020202020204" pitchFamily="34" charset="0"/>
              <a:buAutoNum type="arabicPeriod"/>
            </a:pPr>
            <a:r>
              <a:rPr lang="en-US" sz="2400" b="1" dirty="0"/>
              <a:t>do-while</a:t>
            </a:r>
            <a:r>
              <a:rPr lang="en-US" sz="2400" dirty="0"/>
              <a:t> loop </a:t>
            </a:r>
            <a:r>
              <a:rPr lang="en-US" sz="2400" b="1" dirty="0">
                <a:solidFill>
                  <a:srgbClr val="00B050"/>
                </a:solidFill>
              </a:rPr>
              <a:t>(Exit Controlled Loop)</a:t>
            </a:r>
            <a:endParaRPr lang="en-US" sz="2400" dirty="0"/>
          </a:p>
          <a:p>
            <a:pPr marL="514350" indent="-514350">
              <a:buAutoNum type="arabicPeriod"/>
            </a:pPr>
            <a:endParaRPr lang="en-US" dirty="0"/>
          </a:p>
        </p:txBody>
      </p:sp>
    </p:spTree>
    <p:extLst>
      <p:ext uri="{BB962C8B-B14F-4D97-AF65-F5344CB8AC3E}">
        <p14:creationId xmlns:p14="http://schemas.microsoft.com/office/powerpoint/2010/main" val="380307753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normAutofit/>
          </a:bodyPr>
          <a:lstStyle/>
          <a:p>
            <a:pPr marL="0" indent="0">
              <a:buNone/>
            </a:pPr>
            <a:r>
              <a:rPr lang="en-US" sz="2400" b="1" dirty="0">
                <a:solidFill>
                  <a:srgbClr val="002060"/>
                </a:solidFill>
              </a:rPr>
              <a:t>1. for loop:</a:t>
            </a:r>
          </a:p>
          <a:p>
            <a:pPr marL="0" indent="0">
              <a:buNone/>
            </a:pPr>
            <a:r>
              <a:rPr lang="en-US" sz="2400" dirty="0"/>
              <a:t>The for loop provides a </a:t>
            </a:r>
            <a:r>
              <a:rPr lang="en-US" sz="2400" b="1" dirty="0"/>
              <a:t>concise</a:t>
            </a:r>
            <a:r>
              <a:rPr lang="en-US" sz="2400" dirty="0"/>
              <a:t> </a:t>
            </a:r>
            <a:r>
              <a:rPr lang="en-US" sz="2400" b="1" dirty="0"/>
              <a:t>way</a:t>
            </a:r>
            <a:r>
              <a:rPr lang="en-US" sz="2400" dirty="0"/>
              <a:t> of writing the loop structure. It is used when the </a:t>
            </a:r>
            <a:r>
              <a:rPr lang="en-US" sz="2400" b="1" dirty="0"/>
              <a:t>number of iterations is known </a:t>
            </a:r>
            <a:r>
              <a:rPr lang="en-IN" sz="2400" b="1" dirty="0">
                <a:solidFill>
                  <a:srgbClr val="C00000"/>
                </a:solidFill>
              </a:rPr>
              <a:t>advance</a:t>
            </a:r>
            <a:r>
              <a:rPr lang="en-IN" sz="2400" dirty="0"/>
              <a:t> or</a:t>
            </a:r>
            <a:r>
              <a:rPr lang="en-US" sz="2400" b="1" dirty="0"/>
              <a:t> </a:t>
            </a:r>
            <a:r>
              <a:rPr lang="en-US" sz="2400" b="1" dirty="0">
                <a:solidFill>
                  <a:srgbClr val="C00000"/>
                </a:solidFill>
              </a:rPr>
              <a:t>beforehand</a:t>
            </a:r>
            <a:r>
              <a:rPr lang="en-US" sz="2400" dirty="0"/>
              <a:t>.</a:t>
            </a:r>
          </a:p>
          <a:p>
            <a:pPr marL="0" indent="0">
              <a:buNone/>
            </a:pPr>
            <a:r>
              <a:rPr lang="en-US" sz="2400" b="1" dirty="0"/>
              <a:t>Syntax:</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b="1" dirty="0"/>
          </a:p>
          <a:p>
            <a:pPr marL="0" indent="0">
              <a:buNone/>
            </a:pPr>
            <a:r>
              <a:rPr lang="en-US" sz="2400" b="1" dirty="0"/>
              <a:t>Example:</a:t>
            </a:r>
          </a:p>
          <a:p>
            <a:pPr marL="0" indent="0">
              <a:buNone/>
            </a:pPr>
            <a:endParaRPr lang="en-IN" sz="2400" dirty="0"/>
          </a:p>
        </p:txBody>
      </p:sp>
      <p:pic>
        <p:nvPicPr>
          <p:cNvPr id="7" name="Picture 6" descr="A black background with white text&#10;&#10;Description automatically generated">
            <a:extLst>
              <a:ext uri="{FF2B5EF4-FFF2-40B4-BE49-F238E27FC236}">
                <a16:creationId xmlns:a16="http://schemas.microsoft.com/office/drawing/2014/main" id="{AA86B3A6-E076-92D5-FECC-F619B393A4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7892" y="2238065"/>
            <a:ext cx="6796494" cy="1505264"/>
          </a:xfrm>
          <a:prstGeom prst="rect">
            <a:avLst/>
          </a:prstGeom>
        </p:spPr>
      </p:pic>
      <p:pic>
        <p:nvPicPr>
          <p:cNvPr id="4" name="Picture 3">
            <a:extLst>
              <a:ext uri="{FF2B5EF4-FFF2-40B4-BE49-F238E27FC236}">
                <a16:creationId xmlns:a16="http://schemas.microsoft.com/office/drawing/2014/main" id="{BB21C47E-B186-BC5C-099F-7105B2DC9F14}"/>
              </a:ext>
            </a:extLst>
          </p:cNvPr>
          <p:cNvPicPr>
            <a:picLocks noChangeAspect="1"/>
          </p:cNvPicPr>
          <p:nvPr/>
        </p:nvPicPr>
        <p:blipFill>
          <a:blip r:embed="rId3"/>
          <a:stretch>
            <a:fillRect/>
          </a:stretch>
        </p:blipFill>
        <p:spPr>
          <a:xfrm>
            <a:off x="2157892" y="4527180"/>
            <a:ext cx="6134404" cy="1649783"/>
          </a:xfrm>
          <a:prstGeom prst="rect">
            <a:avLst/>
          </a:prstGeom>
        </p:spPr>
      </p:pic>
    </p:spTree>
    <p:extLst>
      <p:ext uri="{BB962C8B-B14F-4D97-AF65-F5344CB8AC3E}">
        <p14:creationId xmlns:p14="http://schemas.microsoft.com/office/powerpoint/2010/main" val="104768572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For Loop in Java - GeeksforGeeks">
            <a:extLst>
              <a:ext uri="{FF2B5EF4-FFF2-40B4-BE49-F238E27FC236}">
                <a16:creationId xmlns:a16="http://schemas.microsoft.com/office/drawing/2014/main" id="{AD35F7C7-4897-872D-7199-64ABBD54C78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43467" y="1769322"/>
            <a:ext cx="10905066" cy="4225712"/>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9470CB0-53C1-824A-39FC-54588850B1CD}"/>
              </a:ext>
            </a:extLst>
          </p:cNvPr>
          <p:cNvSpPr txBox="1"/>
          <p:nvPr/>
        </p:nvSpPr>
        <p:spPr>
          <a:xfrm>
            <a:off x="1587640" y="1072043"/>
            <a:ext cx="3758083" cy="584775"/>
          </a:xfrm>
          <a:prstGeom prst="rect">
            <a:avLst/>
          </a:prstGeom>
          <a:noFill/>
        </p:spPr>
        <p:txBody>
          <a:bodyPr wrap="square" rtlCol="0">
            <a:spAutoFit/>
          </a:bodyPr>
          <a:lstStyle/>
          <a:p>
            <a:r>
              <a:rPr lang="en-US" sz="3200" b="1" dirty="0">
                <a:solidFill>
                  <a:srgbClr val="C00000"/>
                </a:solidFill>
              </a:rPr>
              <a:t>for</a:t>
            </a:r>
            <a:r>
              <a:rPr lang="en-US" sz="3200" b="1" dirty="0">
                <a:solidFill>
                  <a:schemeClr val="accent2">
                    <a:lumMod val="75000"/>
                  </a:schemeClr>
                </a:solidFill>
              </a:rPr>
              <a:t> Loop Flow Chart:</a:t>
            </a:r>
            <a:endParaRPr lang="en-IN" sz="3200" b="1" dirty="0">
              <a:solidFill>
                <a:schemeClr val="accent2">
                  <a:lumMod val="75000"/>
                </a:schemeClr>
              </a:solidFill>
            </a:endParaRPr>
          </a:p>
        </p:txBody>
      </p:sp>
    </p:spTree>
    <p:extLst>
      <p:ext uri="{BB962C8B-B14F-4D97-AF65-F5344CB8AC3E}">
        <p14:creationId xmlns:p14="http://schemas.microsoft.com/office/powerpoint/2010/main" val="413995683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588932" y="770131"/>
            <a:ext cx="6000743" cy="4657275"/>
          </a:xfrm>
        </p:spPr>
        <p:txBody>
          <a:bodyPr anchor="ctr">
            <a:normAutofit/>
          </a:bodyPr>
          <a:lstStyle/>
          <a:p>
            <a:pPr marL="0" indent="0">
              <a:buNone/>
            </a:pPr>
            <a:r>
              <a:rPr lang="en-US" sz="2400" b="1" dirty="0">
                <a:solidFill>
                  <a:srgbClr val="002060"/>
                </a:solidFill>
              </a:rPr>
              <a:t>2. while loop:</a:t>
            </a:r>
          </a:p>
          <a:p>
            <a:pPr marL="0" indent="0">
              <a:buNone/>
            </a:pPr>
            <a:r>
              <a:rPr lang="en-US" sz="2400" dirty="0"/>
              <a:t>The while loop continually executes a block of code </a:t>
            </a:r>
            <a:r>
              <a:rPr lang="en-US" sz="2400" b="1" dirty="0"/>
              <a:t>as long as a specified </a:t>
            </a:r>
            <a:r>
              <a:rPr lang="en-US" sz="2400" b="1" dirty="0">
                <a:solidFill>
                  <a:srgbClr val="C00000"/>
                </a:solidFill>
              </a:rPr>
              <a:t>condition</a:t>
            </a:r>
            <a:r>
              <a:rPr lang="en-US" sz="2400" b="1" dirty="0"/>
              <a:t> </a:t>
            </a:r>
            <a:r>
              <a:rPr lang="en-US" sz="2400" b="1" dirty="0">
                <a:solidFill>
                  <a:srgbClr val="C00000"/>
                </a:solidFill>
              </a:rPr>
              <a:t>is true</a:t>
            </a:r>
            <a:r>
              <a:rPr lang="en-US" sz="2400" dirty="0"/>
              <a:t>. The condition is checked before the execution of the loop body, making it a </a:t>
            </a:r>
            <a:r>
              <a:rPr lang="en-US" sz="2400" b="1" dirty="0">
                <a:solidFill>
                  <a:srgbClr val="C00000"/>
                </a:solidFill>
              </a:rPr>
              <a:t>pre-test loop</a:t>
            </a:r>
            <a:r>
              <a:rPr lang="en-US" sz="2400" dirty="0"/>
              <a:t>.</a:t>
            </a:r>
          </a:p>
          <a:p>
            <a:pPr marL="0" indent="0">
              <a:buNone/>
            </a:pPr>
            <a:r>
              <a:rPr lang="en-US" sz="2400" dirty="0"/>
              <a:t>The while loop is used when the number of iterations is </a:t>
            </a:r>
            <a:r>
              <a:rPr lang="en-US" sz="2400" b="1" dirty="0">
                <a:solidFill>
                  <a:srgbClr val="002060"/>
                </a:solidFill>
              </a:rPr>
              <a:t>not known in advance</a:t>
            </a:r>
            <a:r>
              <a:rPr lang="en-US" sz="2400" dirty="0"/>
              <a:t>, but the condition is checked before the loop body executes.</a:t>
            </a:r>
          </a:p>
          <a:p>
            <a:pPr marL="0" indent="0">
              <a:buNone/>
            </a:pPr>
            <a:r>
              <a:rPr lang="en-US" sz="2400" b="1" dirty="0"/>
              <a:t>Syntax &amp; Example:</a:t>
            </a:r>
          </a:p>
          <a:p>
            <a:pPr marL="0" indent="0">
              <a:buNone/>
            </a:pPr>
            <a:endParaRPr lang="en-IN" sz="2000" dirty="0"/>
          </a:p>
        </p:txBody>
      </p:sp>
      <p:pic>
        <p:nvPicPr>
          <p:cNvPr id="8" name="Picture 7" descr="A black background with white text&#10;&#10;Description automatically generated">
            <a:extLst>
              <a:ext uri="{FF2B5EF4-FFF2-40B4-BE49-F238E27FC236}">
                <a16:creationId xmlns:a16="http://schemas.microsoft.com/office/drawing/2014/main" id="{524942A8-A24C-9BE0-6968-38B9FCD441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3514" y="1109873"/>
            <a:ext cx="4397433" cy="1528108"/>
          </a:xfrm>
          <a:prstGeom prst="rect">
            <a:avLst/>
          </a:prstGeom>
        </p:spPr>
      </p:pic>
      <p:pic>
        <p:nvPicPr>
          <p:cNvPr id="4" name="Picture 3">
            <a:extLst>
              <a:ext uri="{FF2B5EF4-FFF2-40B4-BE49-F238E27FC236}">
                <a16:creationId xmlns:a16="http://schemas.microsoft.com/office/drawing/2014/main" id="{6F598FC7-DD37-1466-E44E-C4EDCC133ACA}"/>
              </a:ext>
            </a:extLst>
          </p:cNvPr>
          <p:cNvPicPr>
            <a:picLocks noChangeAspect="1"/>
          </p:cNvPicPr>
          <p:nvPr/>
        </p:nvPicPr>
        <p:blipFill>
          <a:blip r:embed="rId3"/>
          <a:stretch>
            <a:fillRect/>
          </a:stretch>
        </p:blipFill>
        <p:spPr>
          <a:xfrm>
            <a:off x="6589675" y="3429000"/>
            <a:ext cx="4805112" cy="2551387"/>
          </a:xfrm>
          <a:prstGeom prst="rect">
            <a:avLst/>
          </a:prstGeom>
        </p:spPr>
      </p:pic>
    </p:spTree>
    <p:extLst>
      <p:ext uri="{BB962C8B-B14F-4D97-AF65-F5344CB8AC3E}">
        <p14:creationId xmlns:p14="http://schemas.microsoft.com/office/powerpoint/2010/main" val="97585707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For Loop Flowchart - A Visual Guide">
            <a:extLst>
              <a:ext uri="{FF2B5EF4-FFF2-40B4-BE49-F238E27FC236}">
                <a16:creationId xmlns:a16="http://schemas.microsoft.com/office/drawing/2014/main" id="{89526F42-EE59-CB0F-D5E7-239309157FD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721443" y="311871"/>
            <a:ext cx="4813989" cy="6132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142985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610703" y="353414"/>
            <a:ext cx="5599217" cy="3979585"/>
          </a:xfrm>
        </p:spPr>
        <p:txBody>
          <a:bodyPr anchor="ctr">
            <a:normAutofit/>
          </a:bodyPr>
          <a:lstStyle/>
          <a:p>
            <a:pPr marL="0" indent="0">
              <a:buNone/>
            </a:pPr>
            <a:r>
              <a:rPr lang="en-US" sz="2400" b="1" dirty="0">
                <a:solidFill>
                  <a:srgbClr val="002060"/>
                </a:solidFill>
              </a:rPr>
              <a:t>3. do-while loop:</a:t>
            </a:r>
          </a:p>
          <a:p>
            <a:pPr marL="0" indent="0">
              <a:buNone/>
            </a:pPr>
            <a:r>
              <a:rPr lang="en-US" sz="2400" dirty="0"/>
              <a:t>The do-while loop is similar to the while loop, but the </a:t>
            </a:r>
            <a:r>
              <a:rPr lang="en-US" sz="2400" b="1" dirty="0"/>
              <a:t>condition is checked after the loop body is executed</a:t>
            </a:r>
            <a:r>
              <a:rPr lang="en-US" sz="2400" dirty="0"/>
              <a:t>. This ensures that the </a:t>
            </a:r>
            <a:r>
              <a:rPr lang="en-US" sz="2400" b="1" dirty="0">
                <a:solidFill>
                  <a:srgbClr val="C00000"/>
                </a:solidFill>
              </a:rPr>
              <a:t>loop runs at least once</a:t>
            </a:r>
            <a:r>
              <a:rPr lang="en-US" sz="2400" dirty="0"/>
              <a:t>.</a:t>
            </a:r>
          </a:p>
          <a:p>
            <a:pPr marL="0" indent="0">
              <a:buNone/>
            </a:pPr>
            <a:r>
              <a:rPr lang="en-US" sz="2400" b="1" dirty="0"/>
              <a:t>Syntax &amp; Example:</a:t>
            </a:r>
          </a:p>
          <a:p>
            <a:pPr marL="0" indent="0">
              <a:buNone/>
            </a:pPr>
            <a:endParaRPr lang="en-IN" sz="2400" dirty="0"/>
          </a:p>
        </p:txBody>
      </p:sp>
      <p:pic>
        <p:nvPicPr>
          <p:cNvPr id="6" name="Picture 5" descr="A black background with white text&#10;&#10;Description automatically generated">
            <a:extLst>
              <a:ext uri="{FF2B5EF4-FFF2-40B4-BE49-F238E27FC236}">
                <a16:creationId xmlns:a16="http://schemas.microsoft.com/office/drawing/2014/main" id="{735F13A1-AFCA-6A65-247C-172BF0D53F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7366" y="1251171"/>
            <a:ext cx="4397433" cy="1572082"/>
          </a:xfrm>
          <a:prstGeom prst="rect">
            <a:avLst/>
          </a:prstGeom>
        </p:spPr>
      </p:pic>
      <p:pic>
        <p:nvPicPr>
          <p:cNvPr id="5" name="Picture 4">
            <a:extLst>
              <a:ext uri="{FF2B5EF4-FFF2-40B4-BE49-F238E27FC236}">
                <a16:creationId xmlns:a16="http://schemas.microsoft.com/office/drawing/2014/main" id="{15072BD0-8A02-20BF-3CEC-72D6BF6E0AED}"/>
              </a:ext>
            </a:extLst>
          </p:cNvPr>
          <p:cNvPicPr>
            <a:picLocks noChangeAspect="1"/>
          </p:cNvPicPr>
          <p:nvPr/>
        </p:nvPicPr>
        <p:blipFill>
          <a:blip r:embed="rId3"/>
          <a:stretch>
            <a:fillRect/>
          </a:stretch>
        </p:blipFill>
        <p:spPr>
          <a:xfrm>
            <a:off x="2836723" y="3505200"/>
            <a:ext cx="5038095" cy="2828571"/>
          </a:xfrm>
          <a:prstGeom prst="rect">
            <a:avLst/>
          </a:prstGeom>
        </p:spPr>
      </p:pic>
    </p:spTree>
    <p:extLst>
      <p:ext uri="{BB962C8B-B14F-4D97-AF65-F5344CB8AC3E}">
        <p14:creationId xmlns:p14="http://schemas.microsoft.com/office/powerpoint/2010/main" val="1213469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4E06D1-15BF-B913-0D02-0B118F5405E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6DC809-F421-5614-D93C-729BBB5B028E}"/>
              </a:ext>
            </a:extLst>
          </p:cNvPr>
          <p:cNvSpPr>
            <a:spLocks noGrp="1"/>
          </p:cNvSpPr>
          <p:nvPr>
            <p:ph idx="1"/>
          </p:nvPr>
        </p:nvSpPr>
        <p:spPr>
          <a:xfrm>
            <a:off x="603069" y="483530"/>
            <a:ext cx="5492931" cy="5584780"/>
          </a:xfrm>
        </p:spPr>
        <p:txBody>
          <a:bodyPr>
            <a:normAutofit/>
          </a:bodyPr>
          <a:lstStyle/>
          <a:p>
            <a:pPr marL="0" indent="0">
              <a:buNone/>
            </a:pPr>
            <a:r>
              <a:rPr lang="en-IN" sz="2400" b="1" dirty="0"/>
              <a:t>3. Procedural Programming (</a:t>
            </a:r>
            <a:r>
              <a:rPr lang="en-IN" sz="2400" b="1" dirty="0">
                <a:solidFill>
                  <a:srgbClr val="C00000"/>
                </a:solidFill>
              </a:rPr>
              <a:t>How to Do)</a:t>
            </a:r>
            <a:r>
              <a:rPr lang="en-IN" sz="2400" b="1" dirty="0"/>
              <a:t>:</a:t>
            </a:r>
          </a:p>
          <a:p>
            <a:r>
              <a:rPr lang="en-US" sz="2600" dirty="0"/>
              <a:t>Procedural programming is a programming paradigm </a:t>
            </a:r>
            <a:r>
              <a:rPr lang="en-US" sz="2600" b="1" dirty="0">
                <a:solidFill>
                  <a:srgbClr val="C00000"/>
                </a:solidFill>
              </a:rPr>
              <a:t>derived from </a:t>
            </a:r>
            <a:r>
              <a:rPr lang="en-US" sz="2600" b="1" dirty="0"/>
              <a:t>imperative programming</a:t>
            </a:r>
            <a:r>
              <a:rPr lang="en-US" sz="2600" dirty="0"/>
              <a:t> that emphasizes </a:t>
            </a:r>
            <a:r>
              <a:rPr lang="en-US" sz="2600" b="1" dirty="0"/>
              <a:t>breaking down a program into procedures or functions</a:t>
            </a:r>
            <a:r>
              <a:rPr lang="en-US" sz="2600" dirty="0"/>
              <a:t>. </a:t>
            </a:r>
          </a:p>
          <a:p>
            <a:r>
              <a:rPr lang="en-US" sz="2600" dirty="0"/>
              <a:t>These procedures are </a:t>
            </a:r>
            <a:r>
              <a:rPr lang="en-US" sz="2600" b="1" dirty="0"/>
              <a:t>reusable blocks of code</a:t>
            </a:r>
            <a:r>
              <a:rPr lang="en-US" sz="2600" dirty="0"/>
              <a:t> that perform a </a:t>
            </a:r>
            <a:r>
              <a:rPr lang="en-US" sz="2600" b="1" dirty="0">
                <a:solidFill>
                  <a:srgbClr val="C00000"/>
                </a:solidFill>
              </a:rPr>
              <a:t>specific task</a:t>
            </a:r>
            <a:r>
              <a:rPr lang="en-US" sz="2600" dirty="0"/>
              <a:t>. Procedural programming focuses on a sequence of instructions executed in a defined order to achieve a specific outcome.</a:t>
            </a:r>
          </a:p>
          <a:p>
            <a:pPr marL="0" indent="0">
              <a:buNone/>
            </a:pPr>
            <a:endParaRPr lang="en-IN" sz="2400" dirty="0"/>
          </a:p>
        </p:txBody>
      </p:sp>
      <p:pic>
        <p:nvPicPr>
          <p:cNvPr id="6" name="Picture 5" descr="A computer screen shot of a program code&#10;&#10;Description automatically generated">
            <a:extLst>
              <a:ext uri="{FF2B5EF4-FFF2-40B4-BE49-F238E27FC236}">
                <a16:creationId xmlns:a16="http://schemas.microsoft.com/office/drawing/2014/main" id="{33FF4D59-E894-10B9-0BA1-A81000D429EF}"/>
              </a:ext>
            </a:extLst>
          </p:cNvPr>
          <p:cNvPicPr>
            <a:picLocks noChangeAspect="1"/>
          </p:cNvPicPr>
          <p:nvPr/>
        </p:nvPicPr>
        <p:blipFill>
          <a:blip r:embed="rId2">
            <a:extLst>
              <a:ext uri="{28A0092B-C50C-407E-A947-70E740481C1C}">
                <a14:useLocalDpi xmlns:a14="http://schemas.microsoft.com/office/drawing/2010/main" val="0"/>
              </a:ext>
            </a:extLst>
          </a:blip>
          <a:srcRect l="5363" t="6031" r="25681" b="6826"/>
          <a:stretch/>
        </p:blipFill>
        <p:spPr>
          <a:xfrm>
            <a:off x="6270171" y="396444"/>
            <a:ext cx="5519057" cy="5976258"/>
          </a:xfrm>
          <a:prstGeom prst="rect">
            <a:avLst/>
          </a:prstGeom>
        </p:spPr>
      </p:pic>
    </p:spTree>
    <p:extLst>
      <p:ext uri="{BB962C8B-B14F-4D97-AF65-F5344CB8AC3E}">
        <p14:creationId xmlns:p14="http://schemas.microsoft.com/office/powerpoint/2010/main" val="307318075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7" name="Content Placeholder 5127">
            <a:extLst>
              <a:ext uri="{FF2B5EF4-FFF2-40B4-BE49-F238E27FC236}">
                <a16:creationId xmlns:a16="http://schemas.microsoft.com/office/drawing/2014/main" id="{9583A6CB-F82E-9500-0870-DBFA8ABC4C48}"/>
              </a:ext>
            </a:extLst>
          </p:cNvPr>
          <p:cNvSpPr>
            <a:spLocks noGrp="1"/>
          </p:cNvSpPr>
          <p:nvPr>
            <p:ph idx="1"/>
          </p:nvPr>
        </p:nvSpPr>
        <p:spPr>
          <a:xfrm>
            <a:off x="269481" y="316116"/>
            <a:ext cx="5247064" cy="1000217"/>
          </a:xfrm>
        </p:spPr>
        <p:txBody>
          <a:bodyPr>
            <a:normAutofit/>
          </a:bodyPr>
          <a:lstStyle/>
          <a:p>
            <a:pPr marL="0" indent="0">
              <a:buNone/>
            </a:pPr>
            <a:r>
              <a:rPr lang="en-US" sz="3200" b="1" dirty="0">
                <a:solidFill>
                  <a:srgbClr val="C00000"/>
                </a:solidFill>
              </a:rPr>
              <a:t>do-while</a:t>
            </a:r>
            <a:r>
              <a:rPr lang="en-US" sz="3200" b="1" dirty="0"/>
              <a:t> Loop Flow Chart</a:t>
            </a:r>
          </a:p>
        </p:txBody>
      </p:sp>
      <p:pic>
        <p:nvPicPr>
          <p:cNvPr id="5124" name="Picture 4" descr="Do While Loop in Java with Example - Scientech Easy">
            <a:extLst>
              <a:ext uri="{FF2B5EF4-FFF2-40B4-BE49-F238E27FC236}">
                <a16:creationId xmlns:a16="http://schemas.microsoft.com/office/drawing/2014/main" id="{16FB979D-CE88-A222-3539-2889D41A4ED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103440" y="1030104"/>
            <a:ext cx="8251554" cy="5511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841565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6BD152-0E97-09C2-0CBE-5186F011B55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4ABD1A-6457-7BAE-2D70-3271D058FA2F}"/>
              </a:ext>
            </a:extLst>
          </p:cNvPr>
          <p:cNvSpPr>
            <a:spLocks noGrp="1"/>
          </p:cNvSpPr>
          <p:nvPr>
            <p:ph idx="1"/>
          </p:nvPr>
        </p:nvSpPr>
        <p:spPr>
          <a:xfrm>
            <a:off x="777239" y="592183"/>
            <a:ext cx="10783389" cy="5584780"/>
          </a:xfrm>
        </p:spPr>
        <p:txBody>
          <a:bodyPr>
            <a:normAutofit/>
          </a:bodyPr>
          <a:lstStyle/>
          <a:p>
            <a:pPr marL="0" indent="0">
              <a:buNone/>
            </a:pPr>
            <a:r>
              <a:rPr lang="en-IN" sz="2400" b="1" dirty="0"/>
              <a:t>PRE-PROCESSOR DIRECTIVES:</a:t>
            </a:r>
          </a:p>
          <a:p>
            <a:pPr marL="0" indent="0">
              <a:buNone/>
            </a:pPr>
            <a:r>
              <a:rPr lang="en-US" sz="2400" dirty="0"/>
              <a:t>In C, preprocessor directives are </a:t>
            </a:r>
            <a:r>
              <a:rPr lang="en-US" sz="2400" b="1" dirty="0"/>
              <a:t>instructions given to the C preprocessor </a:t>
            </a:r>
            <a:r>
              <a:rPr lang="en-US" sz="2400" dirty="0"/>
              <a:t>before the </a:t>
            </a:r>
            <a:r>
              <a:rPr lang="en-US" sz="2400" b="1" dirty="0"/>
              <a:t>actual compilation of the code begins</a:t>
            </a:r>
            <a:r>
              <a:rPr lang="en-US" sz="2400" dirty="0"/>
              <a:t>. They are used to instruct the compiler to perform specific operations like including files, defining constants, conditional compilation, etc. Preprocessor directives </a:t>
            </a:r>
            <a:r>
              <a:rPr lang="en-US" sz="2400" b="1" dirty="0"/>
              <a:t>start with a # </a:t>
            </a:r>
            <a:r>
              <a:rPr lang="en-US" sz="2400" dirty="0"/>
              <a:t>symbol and are executed before the actual code compilation phase.</a:t>
            </a:r>
            <a:endParaRPr lang="en-IN" sz="2400" dirty="0"/>
          </a:p>
          <a:p>
            <a:pPr marL="0" indent="0">
              <a:buNone/>
            </a:pPr>
            <a:r>
              <a:rPr lang="en-US" sz="2400" dirty="0"/>
              <a:t>The C preprocessor is a </a:t>
            </a:r>
            <a:r>
              <a:rPr lang="en-US" sz="2400" b="1" dirty="0">
                <a:solidFill>
                  <a:srgbClr val="C00000"/>
                </a:solidFill>
              </a:rPr>
              <a:t>micro processor </a:t>
            </a:r>
            <a:r>
              <a:rPr lang="en-US" sz="2400" dirty="0"/>
              <a:t>that is used by compiler to transform your code before compilation. It is called </a:t>
            </a:r>
            <a:r>
              <a:rPr lang="en-US" sz="2400" b="1" dirty="0"/>
              <a:t>micro preprocessor </a:t>
            </a:r>
            <a:r>
              <a:rPr lang="en-US" sz="2400" dirty="0"/>
              <a:t>because it allows us to add </a:t>
            </a:r>
            <a:r>
              <a:rPr lang="en-US" sz="2400" b="1" dirty="0"/>
              <a:t>macros</a:t>
            </a:r>
            <a:r>
              <a:rPr lang="en-US" sz="2400" dirty="0"/>
              <a:t>. Preprocessor directives are executed before compilation.</a:t>
            </a:r>
            <a:endParaRPr lang="en-IN" sz="2400" dirty="0"/>
          </a:p>
        </p:txBody>
      </p:sp>
      <p:pic>
        <p:nvPicPr>
          <p:cNvPr id="4" name="Picture 3">
            <a:extLst>
              <a:ext uri="{FF2B5EF4-FFF2-40B4-BE49-F238E27FC236}">
                <a16:creationId xmlns:a16="http://schemas.microsoft.com/office/drawing/2014/main" id="{5E9F8B16-F24A-5A1D-B463-B59EA96606A5}"/>
              </a:ext>
            </a:extLst>
          </p:cNvPr>
          <p:cNvPicPr>
            <a:picLocks noChangeAspect="1"/>
          </p:cNvPicPr>
          <p:nvPr/>
        </p:nvPicPr>
        <p:blipFill>
          <a:blip r:embed="rId2"/>
          <a:stretch>
            <a:fillRect/>
          </a:stretch>
        </p:blipFill>
        <p:spPr>
          <a:xfrm>
            <a:off x="1129438" y="4173164"/>
            <a:ext cx="9933124" cy="2092653"/>
          </a:xfrm>
          <a:prstGeom prst="rect">
            <a:avLst/>
          </a:prstGeom>
        </p:spPr>
      </p:pic>
    </p:spTree>
    <p:extLst>
      <p:ext uri="{BB962C8B-B14F-4D97-AF65-F5344CB8AC3E}">
        <p14:creationId xmlns:p14="http://schemas.microsoft.com/office/powerpoint/2010/main" val="168042306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F3E095-307A-18F5-9874-B11F5BDD336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AF3863-990E-C92B-3254-FA8E926E1739}"/>
              </a:ext>
            </a:extLst>
          </p:cNvPr>
          <p:cNvSpPr>
            <a:spLocks noGrp="1"/>
          </p:cNvSpPr>
          <p:nvPr>
            <p:ph idx="1"/>
          </p:nvPr>
        </p:nvSpPr>
        <p:spPr>
          <a:xfrm>
            <a:off x="973183" y="1016725"/>
            <a:ext cx="10659110" cy="3217818"/>
          </a:xfrm>
        </p:spPr>
        <p:txBody>
          <a:bodyPr>
            <a:normAutofit/>
          </a:bodyPr>
          <a:lstStyle/>
          <a:p>
            <a:pPr marL="0" indent="0">
              <a:buNone/>
            </a:pPr>
            <a:r>
              <a:rPr lang="en-US" sz="2800" b="1" dirty="0"/>
              <a:t>Common Preprocessor Directives in C:</a:t>
            </a:r>
          </a:p>
          <a:p>
            <a:pPr marL="457200" indent="-457200">
              <a:buFont typeface="+mj-lt"/>
              <a:buAutoNum type="arabicPeriod"/>
            </a:pPr>
            <a:r>
              <a:rPr lang="en-IN" sz="2400" b="1" dirty="0"/>
              <a:t>File Inclusion:</a:t>
            </a:r>
            <a:r>
              <a:rPr lang="en-IN" sz="2400" dirty="0"/>
              <a:t> #include</a:t>
            </a:r>
          </a:p>
          <a:p>
            <a:pPr marL="457200" indent="-457200">
              <a:buFont typeface="+mj-lt"/>
              <a:buAutoNum type="arabicPeriod"/>
            </a:pPr>
            <a:r>
              <a:rPr lang="en-IN" sz="2400" b="1" dirty="0"/>
              <a:t>Macro Definitions: </a:t>
            </a:r>
            <a:r>
              <a:rPr lang="en-IN" sz="2400" dirty="0"/>
              <a:t>#define</a:t>
            </a:r>
          </a:p>
          <a:p>
            <a:pPr marL="457200" indent="-457200">
              <a:buFont typeface="+mj-lt"/>
              <a:buAutoNum type="arabicPeriod"/>
            </a:pPr>
            <a:r>
              <a:rPr lang="en-IN" sz="2400" b="1" dirty="0"/>
              <a:t>Conditional Compilation: </a:t>
            </a:r>
            <a:r>
              <a:rPr lang="en-IN" sz="2400" dirty="0"/>
              <a:t>#ifdef, #ifndef, #if, #else, #elif, #endif</a:t>
            </a:r>
          </a:p>
          <a:p>
            <a:pPr marL="457200" indent="-457200">
              <a:buFont typeface="+mj-lt"/>
              <a:buAutoNum type="arabicPeriod"/>
            </a:pPr>
            <a:r>
              <a:rPr lang="en-IN" sz="2400" b="1" dirty="0"/>
              <a:t>Line Control:</a:t>
            </a:r>
            <a:r>
              <a:rPr lang="en-IN" sz="2400" dirty="0"/>
              <a:t> #line</a:t>
            </a:r>
          </a:p>
          <a:p>
            <a:pPr marL="457200" indent="-457200">
              <a:buFont typeface="+mj-lt"/>
              <a:buAutoNum type="arabicPeriod"/>
            </a:pPr>
            <a:r>
              <a:rPr lang="en-IN" sz="2400" b="1" dirty="0"/>
              <a:t>Error Directive: </a:t>
            </a:r>
            <a:r>
              <a:rPr lang="en-IN" sz="2400" dirty="0"/>
              <a:t>#error</a:t>
            </a:r>
          </a:p>
          <a:p>
            <a:pPr marL="457200" indent="-457200">
              <a:buFont typeface="+mj-lt"/>
              <a:buAutoNum type="arabicPeriod"/>
            </a:pPr>
            <a:r>
              <a:rPr lang="en-IN" sz="2400" b="1" dirty="0"/>
              <a:t>Pragma Directive: </a:t>
            </a:r>
            <a:r>
              <a:rPr lang="en-IN" sz="2400" dirty="0"/>
              <a:t>#pragma</a:t>
            </a:r>
          </a:p>
        </p:txBody>
      </p:sp>
    </p:spTree>
    <p:extLst>
      <p:ext uri="{BB962C8B-B14F-4D97-AF65-F5344CB8AC3E}">
        <p14:creationId xmlns:p14="http://schemas.microsoft.com/office/powerpoint/2010/main" val="301762639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B6B54B-A94C-AA39-308E-F9642F9991C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046875-C460-839E-85C7-2369455CB4AB}"/>
              </a:ext>
            </a:extLst>
          </p:cNvPr>
          <p:cNvSpPr>
            <a:spLocks noGrp="1"/>
          </p:cNvSpPr>
          <p:nvPr>
            <p:ph idx="1"/>
          </p:nvPr>
        </p:nvSpPr>
        <p:spPr>
          <a:xfrm>
            <a:off x="777240" y="592183"/>
            <a:ext cx="10659110" cy="5584780"/>
          </a:xfrm>
        </p:spPr>
        <p:txBody>
          <a:bodyPr>
            <a:normAutofit/>
          </a:bodyPr>
          <a:lstStyle/>
          <a:p>
            <a:pPr marL="457200" indent="-457200">
              <a:buAutoNum type="arabicPeriod"/>
            </a:pPr>
            <a:r>
              <a:rPr lang="en-IN" sz="2400" b="1" dirty="0"/>
              <a:t>File Inclusion (#include):</a:t>
            </a:r>
            <a:r>
              <a:rPr lang="en-US" sz="2400" b="1" dirty="0"/>
              <a:t> </a:t>
            </a:r>
            <a:r>
              <a:rPr lang="en-US" sz="2400" dirty="0"/>
              <a:t>Used to include header files in a program.</a:t>
            </a:r>
          </a:p>
          <a:p>
            <a:pPr marL="0" indent="0">
              <a:buNone/>
            </a:pPr>
            <a:endParaRPr lang="en-US" sz="2400" dirty="0"/>
          </a:p>
          <a:p>
            <a:pPr marL="0" indent="0">
              <a:buNone/>
            </a:pPr>
            <a:r>
              <a:rPr lang="en-US" sz="2400" b="1" dirty="0"/>
              <a:t>Syntax:</a:t>
            </a:r>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r>
              <a:rPr lang="en-US" sz="2400" b="1" dirty="0"/>
              <a:t>Example:</a:t>
            </a:r>
          </a:p>
          <a:p>
            <a:pPr marL="0" indent="0">
              <a:buNone/>
            </a:pPr>
            <a:endParaRPr lang="en-IN" sz="2400" b="1" dirty="0"/>
          </a:p>
          <a:p>
            <a:pPr marL="457200" indent="-457200">
              <a:buAutoNum type="arabicPeriod"/>
            </a:pPr>
            <a:endParaRPr lang="en-IN" sz="2400" dirty="0"/>
          </a:p>
        </p:txBody>
      </p:sp>
      <p:pic>
        <p:nvPicPr>
          <p:cNvPr id="5" name="Picture 4">
            <a:extLst>
              <a:ext uri="{FF2B5EF4-FFF2-40B4-BE49-F238E27FC236}">
                <a16:creationId xmlns:a16="http://schemas.microsoft.com/office/drawing/2014/main" id="{3591B37A-D373-261B-C209-2652AF5A56E2}"/>
              </a:ext>
            </a:extLst>
          </p:cNvPr>
          <p:cNvPicPr>
            <a:picLocks noChangeAspect="1"/>
          </p:cNvPicPr>
          <p:nvPr/>
        </p:nvPicPr>
        <p:blipFill>
          <a:blip r:embed="rId2"/>
          <a:stretch>
            <a:fillRect/>
          </a:stretch>
        </p:blipFill>
        <p:spPr>
          <a:xfrm>
            <a:off x="1511599" y="2213144"/>
            <a:ext cx="8428571" cy="1171429"/>
          </a:xfrm>
          <a:prstGeom prst="rect">
            <a:avLst/>
          </a:prstGeom>
        </p:spPr>
      </p:pic>
      <p:pic>
        <p:nvPicPr>
          <p:cNvPr id="7" name="Picture 6">
            <a:extLst>
              <a:ext uri="{FF2B5EF4-FFF2-40B4-BE49-F238E27FC236}">
                <a16:creationId xmlns:a16="http://schemas.microsoft.com/office/drawing/2014/main" id="{C430AB38-9E7C-5668-965D-4347681313E3}"/>
              </a:ext>
            </a:extLst>
          </p:cNvPr>
          <p:cNvPicPr>
            <a:picLocks noChangeAspect="1"/>
          </p:cNvPicPr>
          <p:nvPr/>
        </p:nvPicPr>
        <p:blipFill>
          <a:blip r:embed="rId3"/>
          <a:stretch>
            <a:fillRect/>
          </a:stretch>
        </p:blipFill>
        <p:spPr>
          <a:xfrm>
            <a:off x="1511599" y="4572724"/>
            <a:ext cx="9771428" cy="695238"/>
          </a:xfrm>
          <a:prstGeom prst="rect">
            <a:avLst/>
          </a:prstGeom>
        </p:spPr>
      </p:pic>
    </p:spTree>
    <p:extLst>
      <p:ext uri="{BB962C8B-B14F-4D97-AF65-F5344CB8AC3E}">
        <p14:creationId xmlns:p14="http://schemas.microsoft.com/office/powerpoint/2010/main" val="19927659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72C3AE-590B-5BDE-8F7C-222DF8F6DE5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94AE27-EEDA-309A-9A73-6AA45DD27845}"/>
              </a:ext>
            </a:extLst>
          </p:cNvPr>
          <p:cNvSpPr>
            <a:spLocks noGrp="1"/>
          </p:cNvSpPr>
          <p:nvPr>
            <p:ph idx="1"/>
          </p:nvPr>
        </p:nvSpPr>
        <p:spPr>
          <a:xfrm>
            <a:off x="777240" y="592183"/>
            <a:ext cx="10659110" cy="5584780"/>
          </a:xfrm>
        </p:spPr>
        <p:txBody>
          <a:bodyPr/>
          <a:lstStyle/>
          <a:p>
            <a:pPr marL="0" indent="0">
              <a:buNone/>
            </a:pPr>
            <a:r>
              <a:rPr lang="en-US" b="1" dirty="0"/>
              <a:t>2. Macro Definitions (#define):</a:t>
            </a:r>
          </a:p>
          <a:p>
            <a:pPr marL="0" indent="0">
              <a:buNone/>
            </a:pPr>
            <a:r>
              <a:rPr lang="en-US" dirty="0"/>
              <a:t>Used to define </a:t>
            </a:r>
            <a:r>
              <a:rPr lang="en-US" b="1" dirty="0">
                <a:solidFill>
                  <a:srgbClr val="C00000"/>
                </a:solidFill>
              </a:rPr>
              <a:t>constants</a:t>
            </a:r>
            <a:r>
              <a:rPr lang="en-US" dirty="0"/>
              <a:t> or </a:t>
            </a:r>
            <a:r>
              <a:rPr lang="en-US" b="1" dirty="0">
                <a:solidFill>
                  <a:srgbClr val="C00000"/>
                </a:solidFill>
              </a:rPr>
              <a:t>macros</a:t>
            </a:r>
            <a:r>
              <a:rPr lang="en-US" dirty="0"/>
              <a:t>. Macros are </a:t>
            </a:r>
            <a:r>
              <a:rPr lang="en-US" b="1" dirty="0">
                <a:solidFill>
                  <a:srgbClr val="C00000"/>
                </a:solidFill>
              </a:rPr>
              <a:t>pieces of code </a:t>
            </a:r>
            <a:r>
              <a:rPr lang="en-US" dirty="0"/>
              <a:t>that are replaced by their defined values or expressions during preprocessing.</a:t>
            </a:r>
          </a:p>
          <a:p>
            <a:pPr marL="0" indent="0">
              <a:buNone/>
            </a:pPr>
            <a:r>
              <a:rPr lang="en-US" b="1" dirty="0"/>
              <a:t>Syntax:</a:t>
            </a:r>
          </a:p>
          <a:p>
            <a:pPr marL="0" indent="0">
              <a:buNone/>
            </a:pPr>
            <a:endParaRPr lang="en-US" b="1" dirty="0"/>
          </a:p>
          <a:p>
            <a:pPr marL="0" indent="0">
              <a:buNone/>
            </a:pPr>
            <a:endParaRPr lang="en-US" b="1" dirty="0"/>
          </a:p>
          <a:p>
            <a:pPr marL="0" indent="0">
              <a:buNone/>
            </a:pPr>
            <a:r>
              <a:rPr lang="en-US" b="1" dirty="0"/>
              <a:t>Example:</a:t>
            </a:r>
            <a:endParaRPr lang="en-IN" b="1" dirty="0"/>
          </a:p>
        </p:txBody>
      </p:sp>
      <p:pic>
        <p:nvPicPr>
          <p:cNvPr id="4" name="Picture 3">
            <a:extLst>
              <a:ext uri="{FF2B5EF4-FFF2-40B4-BE49-F238E27FC236}">
                <a16:creationId xmlns:a16="http://schemas.microsoft.com/office/drawing/2014/main" id="{6712C063-1BFC-AD2E-5754-D9CF7C9900EE}"/>
              </a:ext>
            </a:extLst>
          </p:cNvPr>
          <p:cNvPicPr>
            <a:picLocks noChangeAspect="1"/>
          </p:cNvPicPr>
          <p:nvPr/>
        </p:nvPicPr>
        <p:blipFill>
          <a:blip r:embed="rId2"/>
          <a:stretch>
            <a:fillRect/>
          </a:stretch>
        </p:blipFill>
        <p:spPr>
          <a:xfrm>
            <a:off x="2218957" y="1800265"/>
            <a:ext cx="6542857" cy="666667"/>
          </a:xfrm>
          <a:prstGeom prst="rect">
            <a:avLst/>
          </a:prstGeom>
        </p:spPr>
      </p:pic>
      <p:pic>
        <p:nvPicPr>
          <p:cNvPr id="6" name="Picture 5">
            <a:extLst>
              <a:ext uri="{FF2B5EF4-FFF2-40B4-BE49-F238E27FC236}">
                <a16:creationId xmlns:a16="http://schemas.microsoft.com/office/drawing/2014/main" id="{46E8DA09-A92B-0807-595C-A931A14C7F3E}"/>
              </a:ext>
            </a:extLst>
          </p:cNvPr>
          <p:cNvPicPr>
            <a:picLocks noChangeAspect="1"/>
          </p:cNvPicPr>
          <p:nvPr/>
        </p:nvPicPr>
        <p:blipFill>
          <a:blip r:embed="rId3"/>
          <a:stretch>
            <a:fillRect/>
          </a:stretch>
        </p:blipFill>
        <p:spPr>
          <a:xfrm>
            <a:off x="2218957" y="2982684"/>
            <a:ext cx="6762943" cy="3476434"/>
          </a:xfrm>
          <a:prstGeom prst="rect">
            <a:avLst/>
          </a:prstGeom>
        </p:spPr>
      </p:pic>
      <p:sp>
        <p:nvSpPr>
          <p:cNvPr id="8" name="TextBox 7">
            <a:extLst>
              <a:ext uri="{FF2B5EF4-FFF2-40B4-BE49-F238E27FC236}">
                <a16:creationId xmlns:a16="http://schemas.microsoft.com/office/drawing/2014/main" id="{E9977E02-049F-F357-E8A4-5847F45EA313}"/>
              </a:ext>
            </a:extLst>
          </p:cNvPr>
          <p:cNvSpPr txBox="1"/>
          <p:nvPr/>
        </p:nvSpPr>
        <p:spPr>
          <a:xfrm>
            <a:off x="9079871" y="2982684"/>
            <a:ext cx="3112129" cy="923330"/>
          </a:xfrm>
          <a:prstGeom prst="rect">
            <a:avLst/>
          </a:prstGeom>
          <a:noFill/>
        </p:spPr>
        <p:txBody>
          <a:bodyPr wrap="square">
            <a:spAutoFit/>
          </a:bodyPr>
          <a:lstStyle/>
          <a:p>
            <a:r>
              <a:rPr lang="en-IN" b="1" dirty="0"/>
              <a:t>PI</a:t>
            </a:r>
            <a:r>
              <a:rPr lang="en-IN" dirty="0"/>
              <a:t> is a </a:t>
            </a:r>
            <a:r>
              <a:rPr lang="en-IN" b="1" dirty="0">
                <a:solidFill>
                  <a:srgbClr val="C00000"/>
                </a:solidFill>
              </a:rPr>
              <a:t>constant</a:t>
            </a:r>
            <a:r>
              <a:rPr lang="en-IN" dirty="0"/>
              <a:t>.</a:t>
            </a:r>
          </a:p>
          <a:p>
            <a:r>
              <a:rPr lang="en-IN" b="1" dirty="0"/>
              <a:t>SQUARE(x) </a:t>
            </a:r>
            <a:r>
              <a:rPr lang="en-IN" dirty="0"/>
              <a:t>is a </a:t>
            </a:r>
            <a:r>
              <a:rPr lang="en-IN" b="1" dirty="0">
                <a:solidFill>
                  <a:srgbClr val="C00000"/>
                </a:solidFill>
              </a:rPr>
              <a:t>macro function</a:t>
            </a:r>
            <a:r>
              <a:rPr lang="en-IN" dirty="0"/>
              <a:t>.</a:t>
            </a:r>
          </a:p>
        </p:txBody>
      </p:sp>
    </p:spTree>
    <p:extLst>
      <p:ext uri="{BB962C8B-B14F-4D97-AF65-F5344CB8AC3E}">
        <p14:creationId xmlns:p14="http://schemas.microsoft.com/office/powerpoint/2010/main" val="189915302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5D886C-2FA7-CAB1-5AF0-5AFABF5CD70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DAD40C-6475-1F84-AD7C-2FF16C9FC8C0}"/>
              </a:ext>
            </a:extLst>
          </p:cNvPr>
          <p:cNvSpPr>
            <a:spLocks noGrp="1"/>
          </p:cNvSpPr>
          <p:nvPr>
            <p:ph idx="1"/>
          </p:nvPr>
        </p:nvSpPr>
        <p:spPr>
          <a:xfrm>
            <a:off x="777240" y="592183"/>
            <a:ext cx="10659110" cy="5584780"/>
          </a:xfrm>
        </p:spPr>
        <p:txBody>
          <a:bodyPr>
            <a:normAutofit/>
          </a:bodyPr>
          <a:lstStyle/>
          <a:p>
            <a:pPr marL="0" indent="0">
              <a:buNone/>
            </a:pPr>
            <a:r>
              <a:rPr lang="en-US" sz="2400" b="1" dirty="0"/>
              <a:t>3. Conditional Compilation: </a:t>
            </a:r>
            <a:r>
              <a:rPr lang="en-US" sz="2400" dirty="0"/>
              <a:t>Used to </a:t>
            </a:r>
            <a:r>
              <a:rPr lang="en-US" sz="2400" b="1" dirty="0"/>
              <a:t>compile code conditionally </a:t>
            </a:r>
            <a:r>
              <a:rPr lang="en-US" sz="2400" dirty="0"/>
              <a:t>based on certain conditions.</a:t>
            </a:r>
          </a:p>
          <a:p>
            <a:pPr marL="0" indent="0">
              <a:buNone/>
            </a:pPr>
            <a:r>
              <a:rPr lang="en-US" sz="2400" b="1" dirty="0"/>
              <a:t>Directives: </a:t>
            </a:r>
            <a:r>
              <a:rPr lang="en-US" sz="2400" b="1" dirty="0">
                <a:solidFill>
                  <a:srgbClr val="0070C0"/>
                </a:solidFill>
              </a:rPr>
              <a:t>#ifdef, #ifndef, #if, #else, #elif, #endif</a:t>
            </a:r>
          </a:p>
          <a:p>
            <a:pPr marL="0" indent="0">
              <a:buNone/>
            </a:pPr>
            <a:endParaRPr lang="en-US" sz="2400" dirty="0"/>
          </a:p>
          <a:p>
            <a:pPr marL="0" indent="0">
              <a:buNone/>
            </a:pPr>
            <a:r>
              <a:rPr lang="en-US" sz="2400" b="1" dirty="0"/>
              <a:t>Syntax:</a:t>
            </a:r>
            <a:endParaRPr lang="en-IN" sz="2400" b="1" dirty="0"/>
          </a:p>
        </p:txBody>
      </p:sp>
      <p:pic>
        <p:nvPicPr>
          <p:cNvPr id="4" name="Picture 3">
            <a:extLst>
              <a:ext uri="{FF2B5EF4-FFF2-40B4-BE49-F238E27FC236}">
                <a16:creationId xmlns:a16="http://schemas.microsoft.com/office/drawing/2014/main" id="{1B32948F-C806-5962-913D-C0215DBCD4CD}"/>
              </a:ext>
            </a:extLst>
          </p:cNvPr>
          <p:cNvPicPr>
            <a:picLocks noChangeAspect="1"/>
          </p:cNvPicPr>
          <p:nvPr/>
        </p:nvPicPr>
        <p:blipFill>
          <a:blip r:embed="rId2"/>
          <a:stretch>
            <a:fillRect/>
          </a:stretch>
        </p:blipFill>
        <p:spPr>
          <a:xfrm>
            <a:off x="2124523" y="2833171"/>
            <a:ext cx="7486224" cy="2740315"/>
          </a:xfrm>
          <a:prstGeom prst="rect">
            <a:avLst/>
          </a:prstGeom>
        </p:spPr>
      </p:pic>
    </p:spTree>
    <p:extLst>
      <p:ext uri="{BB962C8B-B14F-4D97-AF65-F5344CB8AC3E}">
        <p14:creationId xmlns:p14="http://schemas.microsoft.com/office/powerpoint/2010/main" val="257561181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8AAAE9-4FE5-5FE7-F5CE-53E05B0813B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C0B1FB-2047-6B9B-1794-01A8F7F12CFF}"/>
              </a:ext>
            </a:extLst>
          </p:cNvPr>
          <p:cNvSpPr>
            <a:spLocks noGrp="1"/>
          </p:cNvSpPr>
          <p:nvPr>
            <p:ph idx="1"/>
          </p:nvPr>
        </p:nvSpPr>
        <p:spPr>
          <a:xfrm>
            <a:off x="777240" y="592183"/>
            <a:ext cx="10659110" cy="5584780"/>
          </a:xfrm>
        </p:spPr>
        <p:txBody>
          <a:bodyPr/>
          <a:lstStyle/>
          <a:p>
            <a:pPr marL="0" indent="0">
              <a:buNone/>
            </a:pPr>
            <a:r>
              <a:rPr lang="en-US" b="1" dirty="0"/>
              <a:t>Example:</a:t>
            </a:r>
          </a:p>
          <a:p>
            <a:pPr marL="0" indent="0">
              <a:buNone/>
            </a:pPr>
            <a:endParaRPr lang="en-IN" b="1" dirty="0"/>
          </a:p>
        </p:txBody>
      </p:sp>
      <p:pic>
        <p:nvPicPr>
          <p:cNvPr id="4" name="Picture 3">
            <a:extLst>
              <a:ext uri="{FF2B5EF4-FFF2-40B4-BE49-F238E27FC236}">
                <a16:creationId xmlns:a16="http://schemas.microsoft.com/office/drawing/2014/main" id="{1E0962AE-FE40-12F8-5B11-027A85A0B537}"/>
              </a:ext>
            </a:extLst>
          </p:cNvPr>
          <p:cNvPicPr>
            <a:picLocks noChangeAspect="1"/>
          </p:cNvPicPr>
          <p:nvPr/>
        </p:nvPicPr>
        <p:blipFill>
          <a:blip r:embed="rId2"/>
          <a:stretch>
            <a:fillRect/>
          </a:stretch>
        </p:blipFill>
        <p:spPr>
          <a:xfrm>
            <a:off x="1891267" y="1008509"/>
            <a:ext cx="7786134" cy="5168454"/>
          </a:xfrm>
          <a:prstGeom prst="rect">
            <a:avLst/>
          </a:prstGeom>
        </p:spPr>
      </p:pic>
    </p:spTree>
    <p:extLst>
      <p:ext uri="{BB962C8B-B14F-4D97-AF65-F5344CB8AC3E}">
        <p14:creationId xmlns:p14="http://schemas.microsoft.com/office/powerpoint/2010/main" val="53050286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EB23CD-15AB-CACF-3873-F5E5C1D1367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16B8A2-E4D4-80E2-4886-5DBC7C5F0C43}"/>
              </a:ext>
            </a:extLst>
          </p:cNvPr>
          <p:cNvSpPr>
            <a:spLocks noGrp="1"/>
          </p:cNvSpPr>
          <p:nvPr>
            <p:ph idx="1"/>
          </p:nvPr>
        </p:nvSpPr>
        <p:spPr>
          <a:xfrm>
            <a:off x="777240" y="592183"/>
            <a:ext cx="10659110" cy="5584780"/>
          </a:xfrm>
        </p:spPr>
        <p:txBody>
          <a:bodyPr>
            <a:normAutofit/>
          </a:bodyPr>
          <a:lstStyle/>
          <a:p>
            <a:pPr marL="0" indent="0">
              <a:buNone/>
            </a:pPr>
            <a:r>
              <a:rPr lang="en-US" sz="2400" b="1" dirty="0"/>
              <a:t>4. Line Control (#line): </a:t>
            </a:r>
            <a:r>
              <a:rPr lang="en-US" sz="2400" dirty="0"/>
              <a:t>Used to </a:t>
            </a:r>
            <a:r>
              <a:rPr lang="en-US" sz="2400" b="1" dirty="0"/>
              <a:t>modify</a:t>
            </a:r>
            <a:r>
              <a:rPr lang="en-US" sz="2400" dirty="0"/>
              <a:t> the </a:t>
            </a:r>
            <a:r>
              <a:rPr lang="en-US" sz="2400" b="1" dirty="0">
                <a:solidFill>
                  <a:srgbClr val="0070C0"/>
                </a:solidFill>
              </a:rPr>
              <a:t>line number </a:t>
            </a:r>
            <a:r>
              <a:rPr lang="en-US" sz="2400" dirty="0"/>
              <a:t>and </a:t>
            </a:r>
            <a:r>
              <a:rPr lang="en-US" sz="2400" b="1" dirty="0">
                <a:solidFill>
                  <a:srgbClr val="0070C0"/>
                </a:solidFill>
              </a:rPr>
              <a:t>file name </a:t>
            </a:r>
            <a:r>
              <a:rPr lang="en-US" sz="2400" dirty="0"/>
              <a:t>for compiler error messages.</a:t>
            </a:r>
          </a:p>
          <a:p>
            <a:pPr marL="0" indent="0">
              <a:buNone/>
            </a:pPr>
            <a:r>
              <a:rPr lang="en-US" sz="2400" b="1" dirty="0"/>
              <a:t>Syntax:</a:t>
            </a:r>
          </a:p>
          <a:p>
            <a:pPr marL="0" indent="0">
              <a:buNone/>
            </a:pPr>
            <a:endParaRPr lang="en-US" sz="2400" b="1" dirty="0"/>
          </a:p>
          <a:p>
            <a:pPr marL="0" indent="0">
              <a:buNone/>
            </a:pPr>
            <a:endParaRPr lang="en-US" sz="2400" b="1" dirty="0"/>
          </a:p>
          <a:p>
            <a:pPr marL="0" indent="0">
              <a:buNone/>
            </a:pPr>
            <a:r>
              <a:rPr lang="en-US" sz="2400" b="1" dirty="0"/>
              <a:t>Example: </a:t>
            </a:r>
          </a:p>
          <a:p>
            <a:pPr marL="0" indent="0">
              <a:buNone/>
            </a:pPr>
            <a:endParaRPr lang="en-IN" sz="2400" b="1" dirty="0"/>
          </a:p>
        </p:txBody>
      </p:sp>
      <p:pic>
        <p:nvPicPr>
          <p:cNvPr id="4" name="Picture 3">
            <a:extLst>
              <a:ext uri="{FF2B5EF4-FFF2-40B4-BE49-F238E27FC236}">
                <a16:creationId xmlns:a16="http://schemas.microsoft.com/office/drawing/2014/main" id="{803683AB-A41E-C396-5893-CE9DD46EB4C3}"/>
              </a:ext>
            </a:extLst>
          </p:cNvPr>
          <p:cNvPicPr>
            <a:picLocks noChangeAspect="1"/>
          </p:cNvPicPr>
          <p:nvPr/>
        </p:nvPicPr>
        <p:blipFill>
          <a:blip r:embed="rId2"/>
          <a:stretch>
            <a:fillRect/>
          </a:stretch>
        </p:blipFill>
        <p:spPr>
          <a:xfrm>
            <a:off x="2359952" y="1666923"/>
            <a:ext cx="4266667" cy="780952"/>
          </a:xfrm>
          <a:prstGeom prst="rect">
            <a:avLst/>
          </a:prstGeom>
        </p:spPr>
      </p:pic>
      <p:pic>
        <p:nvPicPr>
          <p:cNvPr id="6" name="Picture 5">
            <a:extLst>
              <a:ext uri="{FF2B5EF4-FFF2-40B4-BE49-F238E27FC236}">
                <a16:creationId xmlns:a16="http://schemas.microsoft.com/office/drawing/2014/main" id="{D1796985-F802-F75F-3D88-DA84C02120A4}"/>
              </a:ext>
            </a:extLst>
          </p:cNvPr>
          <p:cNvPicPr>
            <a:picLocks noChangeAspect="1"/>
          </p:cNvPicPr>
          <p:nvPr/>
        </p:nvPicPr>
        <p:blipFill>
          <a:blip r:embed="rId3"/>
          <a:stretch>
            <a:fillRect/>
          </a:stretch>
        </p:blipFill>
        <p:spPr>
          <a:xfrm>
            <a:off x="2359952" y="2938743"/>
            <a:ext cx="5913190" cy="3498885"/>
          </a:xfrm>
          <a:prstGeom prst="rect">
            <a:avLst/>
          </a:prstGeom>
        </p:spPr>
      </p:pic>
      <p:sp>
        <p:nvSpPr>
          <p:cNvPr id="8" name="TextBox 7">
            <a:extLst>
              <a:ext uri="{FF2B5EF4-FFF2-40B4-BE49-F238E27FC236}">
                <a16:creationId xmlns:a16="http://schemas.microsoft.com/office/drawing/2014/main" id="{0DC2254A-8CF1-38B9-11B4-E56B01CE5533}"/>
              </a:ext>
            </a:extLst>
          </p:cNvPr>
          <p:cNvSpPr txBox="1"/>
          <p:nvPr/>
        </p:nvSpPr>
        <p:spPr>
          <a:xfrm>
            <a:off x="8382001" y="3260756"/>
            <a:ext cx="3631292" cy="646331"/>
          </a:xfrm>
          <a:prstGeom prst="rect">
            <a:avLst/>
          </a:prstGeom>
          <a:noFill/>
        </p:spPr>
        <p:txBody>
          <a:bodyPr wrap="square">
            <a:spAutoFit/>
          </a:bodyPr>
          <a:lstStyle/>
          <a:p>
            <a:r>
              <a:rPr lang="en-IN" dirty="0"/>
              <a:t>The </a:t>
            </a:r>
            <a:r>
              <a:rPr lang="en-IN" b="1" dirty="0">
                <a:solidFill>
                  <a:srgbClr val="0070C0"/>
                </a:solidFill>
              </a:rPr>
              <a:t>__LINE__</a:t>
            </a:r>
            <a:r>
              <a:rPr lang="en-IN" dirty="0"/>
              <a:t> and </a:t>
            </a:r>
            <a:r>
              <a:rPr lang="en-IN" b="1" dirty="0">
                <a:solidFill>
                  <a:srgbClr val="0070C0"/>
                </a:solidFill>
              </a:rPr>
              <a:t>__FILE__ </a:t>
            </a:r>
            <a:r>
              <a:rPr lang="en-IN" dirty="0"/>
              <a:t>macros use the custom values set by </a:t>
            </a:r>
            <a:r>
              <a:rPr lang="en-IN" b="1" dirty="0">
                <a:solidFill>
                  <a:srgbClr val="C00000"/>
                </a:solidFill>
              </a:rPr>
              <a:t>#line.</a:t>
            </a:r>
          </a:p>
        </p:txBody>
      </p:sp>
    </p:spTree>
    <p:extLst>
      <p:ext uri="{BB962C8B-B14F-4D97-AF65-F5344CB8AC3E}">
        <p14:creationId xmlns:p14="http://schemas.microsoft.com/office/powerpoint/2010/main" val="361387789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57F954-2C14-76A8-C3AF-F0EFC7FC854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3D305A-B457-FF6E-BEB2-32ACB5F4B10E}"/>
              </a:ext>
            </a:extLst>
          </p:cNvPr>
          <p:cNvSpPr>
            <a:spLocks noGrp="1"/>
          </p:cNvSpPr>
          <p:nvPr>
            <p:ph idx="1"/>
          </p:nvPr>
        </p:nvSpPr>
        <p:spPr>
          <a:xfrm>
            <a:off x="777240" y="592183"/>
            <a:ext cx="10659110" cy="5584780"/>
          </a:xfrm>
        </p:spPr>
        <p:txBody>
          <a:bodyPr>
            <a:normAutofit/>
          </a:bodyPr>
          <a:lstStyle/>
          <a:p>
            <a:pPr marL="0" indent="0">
              <a:buNone/>
            </a:pPr>
            <a:r>
              <a:rPr lang="en-US" sz="2400" b="1" dirty="0"/>
              <a:t>5. Error Directive (#error): </a:t>
            </a:r>
            <a:r>
              <a:rPr lang="en-US" sz="2400" dirty="0"/>
              <a:t>Used to </a:t>
            </a:r>
            <a:r>
              <a:rPr lang="en-US" sz="2400" b="1" dirty="0">
                <a:solidFill>
                  <a:srgbClr val="C00000"/>
                </a:solidFill>
              </a:rPr>
              <a:t>generate a compilation error </a:t>
            </a:r>
            <a:r>
              <a:rPr lang="en-US" sz="2400" dirty="0"/>
              <a:t>with a custom message.</a:t>
            </a:r>
          </a:p>
          <a:p>
            <a:pPr marL="0" indent="0">
              <a:buNone/>
            </a:pPr>
            <a:r>
              <a:rPr lang="en-IN" sz="2400" b="1" dirty="0"/>
              <a:t>Syntax</a:t>
            </a:r>
            <a:r>
              <a:rPr lang="en-IN" sz="2400" dirty="0"/>
              <a:t>:</a:t>
            </a:r>
          </a:p>
          <a:p>
            <a:pPr marL="0" indent="0">
              <a:buNone/>
            </a:pPr>
            <a:endParaRPr lang="en-IN" sz="2400" dirty="0"/>
          </a:p>
          <a:p>
            <a:pPr marL="0" indent="0">
              <a:buNone/>
            </a:pPr>
            <a:endParaRPr lang="en-IN" sz="2400" dirty="0"/>
          </a:p>
          <a:p>
            <a:pPr marL="0" indent="0">
              <a:buNone/>
            </a:pPr>
            <a:endParaRPr lang="en-IN" sz="2400" dirty="0"/>
          </a:p>
          <a:p>
            <a:pPr marL="0" indent="0">
              <a:buNone/>
            </a:pPr>
            <a:r>
              <a:rPr lang="en-IN" sz="2400" b="1" dirty="0"/>
              <a:t>Example:</a:t>
            </a:r>
            <a:endParaRPr lang="en-US" sz="2400" b="1" dirty="0"/>
          </a:p>
          <a:p>
            <a:pPr marL="0" indent="0">
              <a:buNone/>
            </a:pPr>
            <a:endParaRPr lang="en-IN" sz="2400" dirty="0"/>
          </a:p>
        </p:txBody>
      </p:sp>
      <p:pic>
        <p:nvPicPr>
          <p:cNvPr id="4" name="Picture 3">
            <a:extLst>
              <a:ext uri="{FF2B5EF4-FFF2-40B4-BE49-F238E27FC236}">
                <a16:creationId xmlns:a16="http://schemas.microsoft.com/office/drawing/2014/main" id="{E1EA8D8B-8EB7-7605-D84C-592D8E6D1CA6}"/>
              </a:ext>
            </a:extLst>
          </p:cNvPr>
          <p:cNvPicPr>
            <a:picLocks noChangeAspect="1"/>
          </p:cNvPicPr>
          <p:nvPr/>
        </p:nvPicPr>
        <p:blipFill>
          <a:blip r:embed="rId2"/>
          <a:stretch>
            <a:fillRect/>
          </a:stretch>
        </p:blipFill>
        <p:spPr>
          <a:xfrm>
            <a:off x="1789657" y="2056085"/>
            <a:ext cx="5085714" cy="742857"/>
          </a:xfrm>
          <a:prstGeom prst="rect">
            <a:avLst/>
          </a:prstGeom>
        </p:spPr>
      </p:pic>
      <p:pic>
        <p:nvPicPr>
          <p:cNvPr id="6" name="Picture 5">
            <a:extLst>
              <a:ext uri="{FF2B5EF4-FFF2-40B4-BE49-F238E27FC236}">
                <a16:creationId xmlns:a16="http://schemas.microsoft.com/office/drawing/2014/main" id="{A67CEFAA-BFD5-E715-22E7-EB548954DC30}"/>
              </a:ext>
            </a:extLst>
          </p:cNvPr>
          <p:cNvPicPr>
            <a:picLocks noChangeAspect="1"/>
          </p:cNvPicPr>
          <p:nvPr/>
        </p:nvPicPr>
        <p:blipFill>
          <a:blip r:embed="rId3"/>
          <a:stretch>
            <a:fillRect/>
          </a:stretch>
        </p:blipFill>
        <p:spPr>
          <a:xfrm>
            <a:off x="1789657" y="3774773"/>
            <a:ext cx="6342857" cy="1657143"/>
          </a:xfrm>
          <a:prstGeom prst="rect">
            <a:avLst/>
          </a:prstGeom>
        </p:spPr>
      </p:pic>
    </p:spTree>
    <p:extLst>
      <p:ext uri="{BB962C8B-B14F-4D97-AF65-F5344CB8AC3E}">
        <p14:creationId xmlns:p14="http://schemas.microsoft.com/office/powerpoint/2010/main" val="105946876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32F2DA-61B9-A362-CB8E-8936DC9972C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8BF2F4-6BBB-1F51-8C59-FFA33BEF6754}"/>
              </a:ext>
            </a:extLst>
          </p:cNvPr>
          <p:cNvSpPr>
            <a:spLocks noGrp="1"/>
          </p:cNvSpPr>
          <p:nvPr>
            <p:ph idx="1"/>
          </p:nvPr>
        </p:nvSpPr>
        <p:spPr>
          <a:xfrm>
            <a:off x="635726" y="422292"/>
            <a:ext cx="10659110" cy="5584780"/>
          </a:xfrm>
        </p:spPr>
        <p:txBody>
          <a:bodyPr/>
          <a:lstStyle/>
          <a:p>
            <a:pPr marL="0" indent="0">
              <a:buNone/>
            </a:pPr>
            <a:r>
              <a:rPr lang="en-US" sz="2400" b="1" dirty="0"/>
              <a:t>6. Pragma Directive (#pragma):</a:t>
            </a:r>
          </a:p>
          <a:p>
            <a:pPr marL="0" indent="0">
              <a:buNone/>
            </a:pPr>
            <a:r>
              <a:rPr lang="en-US" dirty="0"/>
              <a:t>Used to give </a:t>
            </a:r>
            <a:r>
              <a:rPr lang="en-US" b="1" dirty="0">
                <a:solidFill>
                  <a:srgbClr val="C00000"/>
                </a:solidFill>
              </a:rPr>
              <a:t>specific instructions to the compiler</a:t>
            </a:r>
            <a:r>
              <a:rPr lang="en-US" dirty="0"/>
              <a:t>, such as suppressing warnings or enabling optimizations. Its behavior is compiler-specific.</a:t>
            </a:r>
          </a:p>
          <a:p>
            <a:pPr marL="0" indent="0">
              <a:buNone/>
            </a:pPr>
            <a:r>
              <a:rPr lang="en-US" b="1" dirty="0"/>
              <a:t>Syntax:</a:t>
            </a:r>
          </a:p>
          <a:p>
            <a:pPr marL="0" indent="0">
              <a:buNone/>
            </a:pPr>
            <a:endParaRPr lang="en-US" b="1" dirty="0"/>
          </a:p>
          <a:p>
            <a:pPr marL="0" indent="0">
              <a:buNone/>
            </a:pPr>
            <a:endParaRPr lang="en-US" b="1" dirty="0"/>
          </a:p>
          <a:p>
            <a:pPr marL="0" indent="0">
              <a:buNone/>
            </a:pPr>
            <a:r>
              <a:rPr lang="en-IN" b="1" dirty="0"/>
              <a:t>Example (GCC):						      Output:</a:t>
            </a:r>
          </a:p>
        </p:txBody>
      </p:sp>
      <p:pic>
        <p:nvPicPr>
          <p:cNvPr id="4" name="Picture 3">
            <a:extLst>
              <a:ext uri="{FF2B5EF4-FFF2-40B4-BE49-F238E27FC236}">
                <a16:creationId xmlns:a16="http://schemas.microsoft.com/office/drawing/2014/main" id="{1C219DB8-EE79-F4B0-CBC1-DC670ACA22FA}"/>
              </a:ext>
            </a:extLst>
          </p:cNvPr>
          <p:cNvPicPr>
            <a:picLocks noChangeAspect="1"/>
          </p:cNvPicPr>
          <p:nvPr/>
        </p:nvPicPr>
        <p:blipFill>
          <a:blip r:embed="rId2"/>
          <a:stretch>
            <a:fillRect/>
          </a:stretch>
        </p:blipFill>
        <p:spPr>
          <a:xfrm>
            <a:off x="1886182" y="1739038"/>
            <a:ext cx="3695238" cy="723810"/>
          </a:xfrm>
          <a:prstGeom prst="rect">
            <a:avLst/>
          </a:prstGeom>
        </p:spPr>
      </p:pic>
      <p:pic>
        <p:nvPicPr>
          <p:cNvPr id="6" name="Picture 5">
            <a:extLst>
              <a:ext uri="{FF2B5EF4-FFF2-40B4-BE49-F238E27FC236}">
                <a16:creationId xmlns:a16="http://schemas.microsoft.com/office/drawing/2014/main" id="{BADA47A1-D59E-C0E7-000D-D9ABA0739758}"/>
              </a:ext>
            </a:extLst>
          </p:cNvPr>
          <p:cNvPicPr>
            <a:picLocks noChangeAspect="1"/>
          </p:cNvPicPr>
          <p:nvPr/>
        </p:nvPicPr>
        <p:blipFill>
          <a:blip r:embed="rId3"/>
          <a:stretch>
            <a:fillRect/>
          </a:stretch>
        </p:blipFill>
        <p:spPr>
          <a:xfrm>
            <a:off x="1548723" y="3125828"/>
            <a:ext cx="5758709" cy="3035486"/>
          </a:xfrm>
          <a:prstGeom prst="rect">
            <a:avLst/>
          </a:prstGeom>
        </p:spPr>
      </p:pic>
      <p:pic>
        <p:nvPicPr>
          <p:cNvPr id="8" name="Picture 7">
            <a:extLst>
              <a:ext uri="{FF2B5EF4-FFF2-40B4-BE49-F238E27FC236}">
                <a16:creationId xmlns:a16="http://schemas.microsoft.com/office/drawing/2014/main" id="{F2931052-129E-AF84-83A4-448EBABD83DE}"/>
              </a:ext>
            </a:extLst>
          </p:cNvPr>
          <p:cNvPicPr>
            <a:picLocks noChangeAspect="1"/>
          </p:cNvPicPr>
          <p:nvPr/>
        </p:nvPicPr>
        <p:blipFill>
          <a:blip r:embed="rId4"/>
          <a:stretch>
            <a:fillRect/>
          </a:stretch>
        </p:blipFill>
        <p:spPr>
          <a:xfrm>
            <a:off x="7667209" y="3125828"/>
            <a:ext cx="4238095" cy="1266667"/>
          </a:xfrm>
          <a:prstGeom prst="rect">
            <a:avLst/>
          </a:prstGeom>
        </p:spPr>
      </p:pic>
      <p:sp>
        <p:nvSpPr>
          <p:cNvPr id="10" name="TextBox 9">
            <a:extLst>
              <a:ext uri="{FF2B5EF4-FFF2-40B4-BE49-F238E27FC236}">
                <a16:creationId xmlns:a16="http://schemas.microsoft.com/office/drawing/2014/main" id="{807DE060-0D1D-F268-1A86-3E102E436826}"/>
              </a:ext>
            </a:extLst>
          </p:cNvPr>
          <p:cNvSpPr txBox="1"/>
          <p:nvPr/>
        </p:nvSpPr>
        <p:spPr>
          <a:xfrm>
            <a:off x="7667209" y="4793121"/>
            <a:ext cx="4259432" cy="1200329"/>
          </a:xfrm>
          <a:prstGeom prst="rect">
            <a:avLst/>
          </a:prstGeom>
          <a:noFill/>
        </p:spPr>
        <p:txBody>
          <a:bodyPr wrap="square">
            <a:spAutoFit/>
          </a:bodyPr>
          <a:lstStyle/>
          <a:p>
            <a:r>
              <a:rPr lang="en-IN" sz="2400" dirty="0"/>
              <a:t>The #pragma directive </a:t>
            </a:r>
            <a:r>
              <a:rPr lang="en-IN" sz="2400" b="1" dirty="0"/>
              <a:t>outputs a custom message during compilation.</a:t>
            </a:r>
          </a:p>
        </p:txBody>
      </p:sp>
    </p:spTree>
    <p:extLst>
      <p:ext uri="{BB962C8B-B14F-4D97-AF65-F5344CB8AC3E}">
        <p14:creationId xmlns:p14="http://schemas.microsoft.com/office/powerpoint/2010/main" val="1300118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0D5925-8868-8CE1-751D-F750BAFBD4C3}"/>
              </a:ext>
            </a:extLst>
          </p:cNvPr>
          <p:cNvSpPr>
            <a:spLocks noGrp="1"/>
          </p:cNvSpPr>
          <p:nvPr>
            <p:ph idx="1"/>
          </p:nvPr>
        </p:nvSpPr>
        <p:spPr>
          <a:xfrm>
            <a:off x="766445" y="762138"/>
            <a:ext cx="10659110" cy="5231157"/>
          </a:xfrm>
        </p:spPr>
        <p:txBody>
          <a:bodyPr>
            <a:normAutofit/>
          </a:bodyPr>
          <a:lstStyle/>
          <a:p>
            <a:pPr marL="0" indent="0">
              <a:buNone/>
            </a:pPr>
            <a:r>
              <a:rPr lang="en-US" sz="2400" b="1" dirty="0"/>
              <a:t>Explanation: Why it is Procedural?</a:t>
            </a:r>
          </a:p>
          <a:p>
            <a:pPr marL="0" indent="0">
              <a:buNone/>
            </a:pPr>
            <a:r>
              <a:rPr lang="en-US" sz="2400" dirty="0"/>
              <a:t>It organizes the solution into a sequence of steps (defining a Procedure, calling it, and printing the result). </a:t>
            </a:r>
          </a:p>
          <a:p>
            <a:pPr marL="0" indent="0">
              <a:buNone/>
            </a:pPr>
            <a:r>
              <a:rPr lang="en-US" sz="2400" b="1" dirty="0"/>
              <a:t>It is procedural because:</a:t>
            </a:r>
          </a:p>
          <a:p>
            <a:r>
              <a:rPr lang="en-US" sz="2400" dirty="0"/>
              <a:t>It uses </a:t>
            </a:r>
            <a:r>
              <a:rPr lang="en-US" sz="2400" b="1" dirty="0"/>
              <a:t>mutable variables </a:t>
            </a:r>
            <a:r>
              <a:rPr lang="en-US" sz="2400" dirty="0"/>
              <a:t>(num1, num2, sum) to manage state.</a:t>
            </a:r>
          </a:p>
          <a:p>
            <a:r>
              <a:rPr lang="en-US" sz="2400" dirty="0"/>
              <a:t>Procedures (like </a:t>
            </a:r>
            <a:r>
              <a:rPr lang="en-US" sz="2400" dirty="0" err="1"/>
              <a:t>addNumbers</a:t>
            </a:r>
            <a:r>
              <a:rPr lang="en-US" sz="2400" dirty="0"/>
              <a:t>) are used to perform specific tasks.</a:t>
            </a:r>
          </a:p>
          <a:p>
            <a:r>
              <a:rPr lang="en-US" sz="2400" dirty="0"/>
              <a:t>Focuses on step-by-step execution.</a:t>
            </a:r>
            <a:endParaRPr lang="en-IN" sz="2400" dirty="0"/>
          </a:p>
        </p:txBody>
      </p:sp>
    </p:spTree>
    <p:extLst>
      <p:ext uri="{BB962C8B-B14F-4D97-AF65-F5344CB8AC3E}">
        <p14:creationId xmlns:p14="http://schemas.microsoft.com/office/powerpoint/2010/main" val="3714479527"/>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3CEB0A-FA46-3714-8539-3BB7A8BFFCF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CA1783-2673-9EEA-4ACD-6AF2E758F966}"/>
              </a:ext>
            </a:extLst>
          </p:cNvPr>
          <p:cNvSpPr>
            <a:spLocks noGrp="1"/>
          </p:cNvSpPr>
          <p:nvPr>
            <p:ph idx="1"/>
          </p:nvPr>
        </p:nvSpPr>
        <p:spPr>
          <a:xfrm>
            <a:off x="777240" y="592183"/>
            <a:ext cx="10659110" cy="5584780"/>
          </a:xfrm>
        </p:spPr>
        <p:txBody>
          <a:bodyPr>
            <a:normAutofit/>
          </a:bodyPr>
          <a:lstStyle/>
          <a:p>
            <a:pPr marL="0" indent="0">
              <a:buNone/>
            </a:pPr>
            <a:r>
              <a:rPr lang="en-US" sz="2400" b="1" dirty="0"/>
              <a:t>Compilation Process:</a:t>
            </a:r>
          </a:p>
          <a:p>
            <a:pPr marL="0" indent="0">
              <a:buNone/>
            </a:pPr>
            <a:r>
              <a:rPr lang="en-US" sz="2400" dirty="0"/>
              <a:t>The </a:t>
            </a:r>
            <a:r>
              <a:rPr lang="en-US" sz="2400" b="1" dirty="0"/>
              <a:t>compilation process</a:t>
            </a:r>
            <a:r>
              <a:rPr lang="en-US" sz="2400" dirty="0"/>
              <a:t> in C involves converting the human-readable source code into machine-readable code (executable program). This process is handled by the </a:t>
            </a:r>
            <a:r>
              <a:rPr lang="en-US" sz="2400" b="1" dirty="0"/>
              <a:t>C compiler</a:t>
            </a:r>
            <a:r>
              <a:rPr lang="en-US" sz="2400" dirty="0"/>
              <a:t> and includes multiple stages.</a:t>
            </a:r>
          </a:p>
          <a:p>
            <a:pPr marL="0" indent="0">
              <a:buNone/>
            </a:pPr>
            <a:r>
              <a:rPr lang="en-US" sz="2400" b="1" dirty="0"/>
              <a:t>Stages of Compilation</a:t>
            </a:r>
          </a:p>
          <a:p>
            <a:pPr marL="457200" indent="-457200">
              <a:buFont typeface="+mj-lt"/>
              <a:buAutoNum type="arabicPeriod"/>
            </a:pPr>
            <a:r>
              <a:rPr lang="en-US" sz="2400" dirty="0"/>
              <a:t>Preprocessing</a:t>
            </a:r>
          </a:p>
          <a:p>
            <a:pPr marL="457200" indent="-457200">
              <a:buFont typeface="+mj-lt"/>
              <a:buAutoNum type="arabicPeriod"/>
            </a:pPr>
            <a:r>
              <a:rPr lang="en-US" sz="2400" dirty="0"/>
              <a:t>Compilation</a:t>
            </a:r>
          </a:p>
          <a:p>
            <a:pPr marL="457200" indent="-457200">
              <a:buFont typeface="+mj-lt"/>
              <a:buAutoNum type="arabicPeriod"/>
            </a:pPr>
            <a:r>
              <a:rPr lang="en-US" sz="2400" dirty="0"/>
              <a:t>Assembly</a:t>
            </a:r>
          </a:p>
          <a:p>
            <a:pPr marL="457200" indent="-457200">
              <a:buFont typeface="+mj-lt"/>
              <a:buAutoNum type="arabicPeriod"/>
            </a:pPr>
            <a:r>
              <a:rPr lang="en-US" sz="2400" dirty="0"/>
              <a:t>Linking</a:t>
            </a:r>
            <a:endParaRPr lang="en-IN" sz="2400" dirty="0"/>
          </a:p>
        </p:txBody>
      </p:sp>
    </p:spTree>
    <p:extLst>
      <p:ext uri="{BB962C8B-B14F-4D97-AF65-F5344CB8AC3E}">
        <p14:creationId xmlns:p14="http://schemas.microsoft.com/office/powerpoint/2010/main" val="363511100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117476-B165-F981-4409-7941A9D1CF7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A161C1-ECB4-8A9F-A21F-1B560090120C}"/>
              </a:ext>
            </a:extLst>
          </p:cNvPr>
          <p:cNvSpPr>
            <a:spLocks noGrp="1"/>
          </p:cNvSpPr>
          <p:nvPr>
            <p:ph idx="1"/>
          </p:nvPr>
        </p:nvSpPr>
        <p:spPr>
          <a:xfrm>
            <a:off x="777240" y="592183"/>
            <a:ext cx="10659110" cy="5584780"/>
          </a:xfrm>
        </p:spPr>
        <p:txBody>
          <a:bodyPr/>
          <a:lstStyle/>
          <a:p>
            <a:pPr marL="0" indent="0">
              <a:buNone/>
            </a:pPr>
            <a:r>
              <a:rPr lang="en-US" dirty="0"/>
              <a:t>w</a:t>
            </a:r>
            <a:endParaRPr lang="en-IN" dirty="0"/>
          </a:p>
        </p:txBody>
      </p:sp>
      <p:pic>
        <p:nvPicPr>
          <p:cNvPr id="8194" name="Picture 2" descr="The Compilation Process in the C Language | by Chiara Caprasi | Medium">
            <a:extLst>
              <a:ext uri="{FF2B5EF4-FFF2-40B4-BE49-F238E27FC236}">
                <a16:creationId xmlns:a16="http://schemas.microsoft.com/office/drawing/2014/main" id="{80E7F149-1EB7-5470-98B4-6DCF0EE838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9025" y="781050"/>
            <a:ext cx="4933950" cy="529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017998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4B2EC2-4E47-3094-8DEE-6052E18C8C1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51D5EA-07E3-7058-CD84-0B695C760A9A}"/>
              </a:ext>
            </a:extLst>
          </p:cNvPr>
          <p:cNvSpPr>
            <a:spLocks noGrp="1"/>
          </p:cNvSpPr>
          <p:nvPr>
            <p:ph idx="1"/>
          </p:nvPr>
        </p:nvSpPr>
        <p:spPr>
          <a:xfrm>
            <a:off x="777240" y="592183"/>
            <a:ext cx="10659110" cy="5584780"/>
          </a:xfrm>
        </p:spPr>
        <p:txBody>
          <a:bodyPr>
            <a:normAutofit/>
          </a:bodyPr>
          <a:lstStyle/>
          <a:p>
            <a:pPr marL="0" indent="0">
              <a:buNone/>
            </a:pPr>
            <a:r>
              <a:rPr lang="en-US" sz="2400" b="1" dirty="0"/>
              <a:t>1. Preprocessing:</a:t>
            </a:r>
          </a:p>
          <a:p>
            <a:pPr marL="0" indent="0">
              <a:buNone/>
            </a:pPr>
            <a:r>
              <a:rPr lang="en-US" sz="2400" dirty="0"/>
              <a:t>The </a:t>
            </a:r>
            <a:r>
              <a:rPr lang="en-US" sz="2400" b="1" dirty="0"/>
              <a:t>first stage </a:t>
            </a:r>
            <a:r>
              <a:rPr lang="en-US" sz="2400" dirty="0"/>
              <a:t>processes all </a:t>
            </a:r>
            <a:r>
              <a:rPr lang="en-US" sz="2400" b="1" dirty="0">
                <a:solidFill>
                  <a:srgbClr val="C00000"/>
                </a:solidFill>
              </a:rPr>
              <a:t>preprocessor directives </a:t>
            </a:r>
            <a:r>
              <a:rPr lang="en-US" sz="2400" dirty="0"/>
              <a:t>(lines starting with #) and </a:t>
            </a:r>
            <a:r>
              <a:rPr lang="en-US" sz="2400" b="1" dirty="0"/>
              <a:t>generates an intermediate file without these directives.</a:t>
            </a:r>
          </a:p>
          <a:p>
            <a:pPr marL="0" indent="0">
              <a:buNone/>
            </a:pPr>
            <a:endParaRPr lang="en-US" sz="2400" dirty="0"/>
          </a:p>
          <a:p>
            <a:r>
              <a:rPr lang="en-US" sz="2400" b="1" dirty="0"/>
              <a:t>Key Operations:</a:t>
            </a:r>
          </a:p>
          <a:p>
            <a:pPr lvl="1">
              <a:buFont typeface="Courier New" panose="02070309020205020404" pitchFamily="49" charset="0"/>
              <a:buChar char="o"/>
            </a:pPr>
            <a:r>
              <a:rPr lang="en-US" sz="2400" dirty="0"/>
              <a:t>Expands </a:t>
            </a:r>
            <a:r>
              <a:rPr lang="en-US" sz="2400" b="1" dirty="0"/>
              <a:t>macros</a:t>
            </a:r>
            <a:r>
              <a:rPr lang="en-US" sz="2400" dirty="0"/>
              <a:t> (#define).</a:t>
            </a:r>
          </a:p>
          <a:p>
            <a:pPr lvl="1">
              <a:buFont typeface="Courier New" panose="02070309020205020404" pitchFamily="49" charset="0"/>
              <a:buChar char="o"/>
            </a:pPr>
            <a:r>
              <a:rPr lang="en-US" sz="2400" dirty="0"/>
              <a:t>Includes </a:t>
            </a:r>
            <a:r>
              <a:rPr lang="en-US" sz="2400" b="1" dirty="0"/>
              <a:t>header</a:t>
            </a:r>
            <a:r>
              <a:rPr lang="en-US" sz="2400" dirty="0"/>
              <a:t> </a:t>
            </a:r>
            <a:r>
              <a:rPr lang="en-US" sz="2400" b="1" dirty="0"/>
              <a:t>files</a:t>
            </a:r>
            <a:r>
              <a:rPr lang="en-US" sz="2400" dirty="0"/>
              <a:t> (#include).</a:t>
            </a:r>
          </a:p>
          <a:p>
            <a:pPr lvl="1">
              <a:buFont typeface="Courier New" panose="02070309020205020404" pitchFamily="49" charset="0"/>
              <a:buChar char="o"/>
            </a:pPr>
            <a:r>
              <a:rPr lang="en-US" sz="2400" dirty="0"/>
              <a:t>Handles </a:t>
            </a:r>
            <a:r>
              <a:rPr lang="en-US" sz="2400" b="1" dirty="0"/>
              <a:t>conditional</a:t>
            </a:r>
            <a:r>
              <a:rPr lang="en-US" sz="2400" dirty="0"/>
              <a:t> </a:t>
            </a:r>
            <a:r>
              <a:rPr lang="en-US" sz="2400" b="1" dirty="0"/>
              <a:t>compilation</a:t>
            </a:r>
            <a:r>
              <a:rPr lang="en-US" sz="2400" dirty="0"/>
              <a:t> (#ifdef, #ifndef).</a:t>
            </a:r>
          </a:p>
          <a:p>
            <a:pPr lvl="1">
              <a:buFont typeface="Courier New" panose="02070309020205020404" pitchFamily="49" charset="0"/>
              <a:buChar char="o"/>
            </a:pPr>
            <a:r>
              <a:rPr lang="en-US" sz="2400" dirty="0"/>
              <a:t>Removes </a:t>
            </a:r>
            <a:r>
              <a:rPr lang="en-US" sz="2400" b="1" dirty="0"/>
              <a:t>comments</a:t>
            </a:r>
            <a:r>
              <a:rPr lang="en-US" sz="2400" dirty="0"/>
              <a:t> from the code.</a:t>
            </a:r>
          </a:p>
          <a:p>
            <a:r>
              <a:rPr lang="en-US" sz="2400" b="1" dirty="0"/>
              <a:t>Input: </a:t>
            </a:r>
            <a:r>
              <a:rPr lang="en-US" sz="2400" dirty="0" err="1"/>
              <a:t>example.c</a:t>
            </a:r>
            <a:endParaRPr lang="en-US" sz="2400" dirty="0"/>
          </a:p>
          <a:p>
            <a:r>
              <a:rPr lang="en-US" sz="2400" b="1" dirty="0"/>
              <a:t>Output: </a:t>
            </a:r>
            <a:r>
              <a:rPr lang="en-US" sz="2400" dirty="0"/>
              <a:t>Preprocessed file (</a:t>
            </a:r>
            <a:r>
              <a:rPr lang="en-US" sz="2400" dirty="0" err="1"/>
              <a:t>example.i</a:t>
            </a:r>
            <a:r>
              <a:rPr lang="en-US" sz="2400" dirty="0"/>
              <a:t>).</a:t>
            </a:r>
          </a:p>
          <a:p>
            <a:pPr marL="0" indent="0">
              <a:buNone/>
            </a:pPr>
            <a:endParaRPr lang="en-US" sz="2400" dirty="0"/>
          </a:p>
        </p:txBody>
      </p:sp>
    </p:spTree>
    <p:extLst>
      <p:ext uri="{BB962C8B-B14F-4D97-AF65-F5344CB8AC3E}">
        <p14:creationId xmlns:p14="http://schemas.microsoft.com/office/powerpoint/2010/main" val="355734536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351B42-3E00-A110-2790-D026958A4C7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1C09FB-DD4D-DD5B-18E1-25FB2AF457CB}"/>
              </a:ext>
            </a:extLst>
          </p:cNvPr>
          <p:cNvSpPr>
            <a:spLocks noGrp="1"/>
          </p:cNvSpPr>
          <p:nvPr>
            <p:ph idx="1"/>
          </p:nvPr>
        </p:nvSpPr>
        <p:spPr>
          <a:xfrm>
            <a:off x="766445" y="592183"/>
            <a:ext cx="10659110" cy="5584780"/>
          </a:xfrm>
        </p:spPr>
        <p:txBody>
          <a:bodyPr/>
          <a:lstStyle/>
          <a:p>
            <a:pPr marL="0" indent="0">
              <a:buNone/>
            </a:pPr>
            <a:r>
              <a:rPr lang="en-US" b="1" dirty="0"/>
              <a:t>Example:</a:t>
            </a:r>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r>
              <a:rPr lang="en-US" b="1" dirty="0"/>
              <a:t>After preprocessing:</a:t>
            </a:r>
          </a:p>
        </p:txBody>
      </p:sp>
      <p:pic>
        <p:nvPicPr>
          <p:cNvPr id="4" name="Picture 3">
            <a:extLst>
              <a:ext uri="{FF2B5EF4-FFF2-40B4-BE49-F238E27FC236}">
                <a16:creationId xmlns:a16="http://schemas.microsoft.com/office/drawing/2014/main" id="{97D7C91E-A9EE-7E5A-423B-CABEEE3BAD26}"/>
              </a:ext>
            </a:extLst>
          </p:cNvPr>
          <p:cNvPicPr>
            <a:picLocks noChangeAspect="1"/>
          </p:cNvPicPr>
          <p:nvPr/>
        </p:nvPicPr>
        <p:blipFill>
          <a:blip r:embed="rId2"/>
          <a:stretch>
            <a:fillRect/>
          </a:stretch>
        </p:blipFill>
        <p:spPr>
          <a:xfrm>
            <a:off x="2837261" y="503329"/>
            <a:ext cx="4921344" cy="2761150"/>
          </a:xfrm>
          <a:prstGeom prst="rect">
            <a:avLst/>
          </a:prstGeom>
        </p:spPr>
      </p:pic>
      <p:pic>
        <p:nvPicPr>
          <p:cNvPr id="6" name="Picture 5">
            <a:extLst>
              <a:ext uri="{FF2B5EF4-FFF2-40B4-BE49-F238E27FC236}">
                <a16:creationId xmlns:a16="http://schemas.microsoft.com/office/drawing/2014/main" id="{1857A337-585C-079F-7569-FCE2D724E1B0}"/>
              </a:ext>
            </a:extLst>
          </p:cNvPr>
          <p:cNvPicPr>
            <a:picLocks noChangeAspect="1"/>
          </p:cNvPicPr>
          <p:nvPr/>
        </p:nvPicPr>
        <p:blipFill>
          <a:blip r:embed="rId3"/>
          <a:stretch>
            <a:fillRect/>
          </a:stretch>
        </p:blipFill>
        <p:spPr>
          <a:xfrm>
            <a:off x="2350314" y="4313436"/>
            <a:ext cx="5895238" cy="1952381"/>
          </a:xfrm>
          <a:prstGeom prst="rect">
            <a:avLst/>
          </a:prstGeom>
        </p:spPr>
      </p:pic>
    </p:spTree>
    <p:extLst>
      <p:ext uri="{BB962C8B-B14F-4D97-AF65-F5344CB8AC3E}">
        <p14:creationId xmlns:p14="http://schemas.microsoft.com/office/powerpoint/2010/main" val="74950444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7DBAAE-2F7C-573A-0CFC-46B7441DCDB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690C42-62B3-EB4B-527E-A15B58FE55C4}"/>
              </a:ext>
            </a:extLst>
          </p:cNvPr>
          <p:cNvSpPr>
            <a:spLocks noGrp="1"/>
          </p:cNvSpPr>
          <p:nvPr>
            <p:ph idx="1"/>
          </p:nvPr>
        </p:nvSpPr>
        <p:spPr>
          <a:xfrm>
            <a:off x="777240" y="592183"/>
            <a:ext cx="10659110" cy="5584780"/>
          </a:xfrm>
        </p:spPr>
        <p:txBody>
          <a:bodyPr>
            <a:normAutofit/>
          </a:bodyPr>
          <a:lstStyle/>
          <a:p>
            <a:pPr marL="0" indent="0">
              <a:buNone/>
            </a:pPr>
            <a:r>
              <a:rPr lang="en-US" sz="2400" b="1" dirty="0"/>
              <a:t>2. Compilation:</a:t>
            </a:r>
          </a:p>
          <a:p>
            <a:pPr marL="0" indent="0">
              <a:buNone/>
            </a:pPr>
            <a:r>
              <a:rPr lang="en-US" sz="2400" dirty="0"/>
              <a:t>The second stage converts the preprocessed code into </a:t>
            </a:r>
            <a:r>
              <a:rPr lang="en-US" sz="2400" b="1" dirty="0"/>
              <a:t>assembly language</a:t>
            </a:r>
            <a:r>
              <a:rPr lang="en-US" sz="2400" dirty="0"/>
              <a:t>. The compiler translates C code into </a:t>
            </a:r>
            <a:r>
              <a:rPr lang="en-US" sz="2400" b="1" dirty="0"/>
              <a:t>a low-level, human-readable format </a:t>
            </a:r>
            <a:r>
              <a:rPr lang="en-US" sz="2400" dirty="0"/>
              <a:t>that corresponds to the processor's instruction set.</a:t>
            </a:r>
          </a:p>
          <a:p>
            <a:pPr marL="0" indent="0">
              <a:buNone/>
            </a:pPr>
            <a:r>
              <a:rPr lang="en-US" sz="2400" dirty="0"/>
              <a:t>Compiler compiles the  </a:t>
            </a:r>
            <a:r>
              <a:rPr lang="en-US" sz="2400" b="1" dirty="0" err="1">
                <a:solidFill>
                  <a:srgbClr val="C00000"/>
                </a:solidFill>
              </a:rPr>
              <a:t>filename.i</a:t>
            </a:r>
            <a:r>
              <a:rPr lang="en-US" sz="2400" dirty="0">
                <a:solidFill>
                  <a:srgbClr val="C00000"/>
                </a:solidFill>
              </a:rPr>
              <a:t> </a:t>
            </a:r>
            <a:r>
              <a:rPr lang="en-US" sz="2400" dirty="0"/>
              <a:t>and produce an intermediate compiled output file </a:t>
            </a:r>
            <a:r>
              <a:rPr lang="en-US" sz="2400" b="1" dirty="0" err="1">
                <a:solidFill>
                  <a:srgbClr val="C00000"/>
                </a:solidFill>
              </a:rPr>
              <a:t>filename.s</a:t>
            </a:r>
            <a:r>
              <a:rPr lang="en-US" sz="2400" b="1" dirty="0">
                <a:solidFill>
                  <a:srgbClr val="C00000"/>
                </a:solidFill>
              </a:rPr>
              <a:t> </a:t>
            </a:r>
            <a:r>
              <a:rPr lang="en-US" sz="2400" dirty="0"/>
              <a:t> which is in assembly-level instructions.</a:t>
            </a:r>
          </a:p>
          <a:p>
            <a:pPr marL="0" indent="0">
              <a:buNone/>
            </a:pPr>
            <a:r>
              <a:rPr lang="en-US" sz="2400" b="1" dirty="0"/>
              <a:t>Example:</a:t>
            </a:r>
          </a:p>
          <a:p>
            <a:pPr lvl="1"/>
            <a:r>
              <a:rPr lang="en-US" sz="2400" b="1" dirty="0"/>
              <a:t>Input: </a:t>
            </a:r>
            <a:r>
              <a:rPr lang="en-US" sz="2400" dirty="0"/>
              <a:t>Preprocessed file (</a:t>
            </a:r>
            <a:r>
              <a:rPr lang="en-US" sz="2400" dirty="0" err="1"/>
              <a:t>example.i</a:t>
            </a:r>
            <a:r>
              <a:rPr lang="en-US" sz="2400" dirty="0"/>
              <a:t>).</a:t>
            </a:r>
          </a:p>
          <a:p>
            <a:pPr lvl="1"/>
            <a:r>
              <a:rPr lang="en-US" sz="2400" b="1" dirty="0"/>
              <a:t>Output: </a:t>
            </a:r>
            <a:r>
              <a:rPr lang="en-US" sz="2400" dirty="0"/>
              <a:t>Assembly file (</a:t>
            </a:r>
            <a:r>
              <a:rPr lang="en-US" sz="2400" dirty="0" err="1"/>
              <a:t>example.s</a:t>
            </a:r>
            <a:r>
              <a:rPr lang="en-US" sz="2400" dirty="0"/>
              <a:t>).</a:t>
            </a:r>
          </a:p>
          <a:p>
            <a:pPr marL="0" indent="0">
              <a:buNone/>
            </a:pPr>
            <a:endParaRPr lang="en-US" sz="2400" dirty="0"/>
          </a:p>
          <a:p>
            <a:pPr marL="0" indent="0">
              <a:buNone/>
            </a:pPr>
            <a:r>
              <a:rPr lang="en-US" sz="2400" b="1" dirty="0"/>
              <a:t>Example Assembly Code:</a:t>
            </a:r>
            <a:endParaRPr lang="en-IN" sz="2400" b="1" dirty="0"/>
          </a:p>
        </p:txBody>
      </p:sp>
      <p:pic>
        <p:nvPicPr>
          <p:cNvPr id="5" name="Picture 4">
            <a:extLst>
              <a:ext uri="{FF2B5EF4-FFF2-40B4-BE49-F238E27FC236}">
                <a16:creationId xmlns:a16="http://schemas.microsoft.com/office/drawing/2014/main" id="{EB994C4B-512D-3B48-6A18-ACD45A41E79C}"/>
              </a:ext>
            </a:extLst>
          </p:cNvPr>
          <p:cNvPicPr>
            <a:picLocks noChangeAspect="1"/>
          </p:cNvPicPr>
          <p:nvPr/>
        </p:nvPicPr>
        <p:blipFill>
          <a:blip r:embed="rId2"/>
          <a:stretch>
            <a:fillRect/>
          </a:stretch>
        </p:blipFill>
        <p:spPr>
          <a:xfrm>
            <a:off x="2294353" y="5199150"/>
            <a:ext cx="3009524" cy="1066667"/>
          </a:xfrm>
          <a:prstGeom prst="rect">
            <a:avLst/>
          </a:prstGeom>
        </p:spPr>
      </p:pic>
    </p:spTree>
    <p:extLst>
      <p:ext uri="{BB962C8B-B14F-4D97-AF65-F5344CB8AC3E}">
        <p14:creationId xmlns:p14="http://schemas.microsoft.com/office/powerpoint/2010/main" val="301245151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24C860-8C2D-B486-2F67-3B7DB84C9C2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26A27D-D226-C775-D1C1-BAE136B5E705}"/>
              </a:ext>
            </a:extLst>
          </p:cNvPr>
          <p:cNvSpPr>
            <a:spLocks noGrp="1"/>
          </p:cNvSpPr>
          <p:nvPr>
            <p:ph idx="1"/>
          </p:nvPr>
        </p:nvSpPr>
        <p:spPr>
          <a:xfrm>
            <a:off x="777240" y="592183"/>
            <a:ext cx="10659110" cy="5584780"/>
          </a:xfrm>
        </p:spPr>
        <p:txBody>
          <a:bodyPr>
            <a:noAutofit/>
          </a:bodyPr>
          <a:lstStyle/>
          <a:p>
            <a:pPr marL="0" indent="0">
              <a:buNone/>
            </a:pPr>
            <a:r>
              <a:rPr lang="en-US" sz="2400" b="1" dirty="0"/>
              <a:t>3. Assembly:</a:t>
            </a:r>
          </a:p>
          <a:p>
            <a:pPr marL="0" indent="0">
              <a:buNone/>
            </a:pPr>
            <a:r>
              <a:rPr lang="en-US" sz="2400" dirty="0"/>
              <a:t>The third stage </a:t>
            </a:r>
            <a:r>
              <a:rPr lang="en-US" sz="2400" b="1" dirty="0"/>
              <a:t>converts the assembly code into </a:t>
            </a:r>
            <a:r>
              <a:rPr lang="en-US" sz="2400" b="1" dirty="0">
                <a:solidFill>
                  <a:srgbClr val="C00000"/>
                </a:solidFill>
              </a:rPr>
              <a:t>machine code </a:t>
            </a:r>
            <a:r>
              <a:rPr lang="en-US" sz="2400" dirty="0"/>
              <a:t>(binary format) </a:t>
            </a:r>
            <a:r>
              <a:rPr lang="en-US" sz="2400" b="1" dirty="0"/>
              <a:t>using</a:t>
            </a:r>
            <a:r>
              <a:rPr lang="en-US" sz="2400" dirty="0"/>
              <a:t> </a:t>
            </a:r>
            <a:r>
              <a:rPr lang="en-US" sz="2400" b="1" dirty="0"/>
              <a:t>an</a:t>
            </a:r>
            <a:r>
              <a:rPr lang="en-US" sz="2400" dirty="0"/>
              <a:t> </a:t>
            </a:r>
            <a:r>
              <a:rPr lang="en-US" sz="2400" b="1" dirty="0">
                <a:solidFill>
                  <a:srgbClr val="C00000"/>
                </a:solidFill>
              </a:rPr>
              <a:t>assembler</a:t>
            </a:r>
            <a:r>
              <a:rPr lang="en-US" sz="2400" dirty="0"/>
              <a:t>. The result is an </a:t>
            </a:r>
            <a:r>
              <a:rPr lang="en-US" sz="2400" b="1" dirty="0"/>
              <a:t>object file</a:t>
            </a:r>
            <a:r>
              <a:rPr lang="en-US" sz="2400" dirty="0"/>
              <a:t>, which contains machine code but is not yet executable.</a:t>
            </a:r>
          </a:p>
          <a:p>
            <a:pPr marL="0" indent="0">
              <a:buNone/>
            </a:pPr>
            <a:r>
              <a:rPr lang="en-US" sz="2400" dirty="0"/>
              <a:t>In this phase the </a:t>
            </a:r>
            <a:r>
              <a:rPr lang="en-US" sz="2400" b="1" dirty="0" err="1"/>
              <a:t>filename.s</a:t>
            </a:r>
            <a:r>
              <a:rPr lang="en-US" sz="2400" dirty="0"/>
              <a:t> is taken as input and turned into </a:t>
            </a:r>
            <a:r>
              <a:rPr lang="en-US" sz="2400" b="1" dirty="0" err="1"/>
              <a:t>filename.o</a:t>
            </a:r>
            <a:r>
              <a:rPr lang="en-US" sz="2400" dirty="0"/>
              <a:t> by the </a:t>
            </a:r>
            <a:r>
              <a:rPr lang="en-US" sz="2400" b="1" dirty="0"/>
              <a:t>assembler</a:t>
            </a:r>
            <a:r>
              <a:rPr lang="en-US" sz="2400" dirty="0"/>
              <a:t>. This file contains machine-level instructions. At this phase, only existing code is converted into machine language, and the </a:t>
            </a:r>
            <a:r>
              <a:rPr lang="en-US" sz="2400" b="1" dirty="0"/>
              <a:t>function calls like </a:t>
            </a:r>
            <a:r>
              <a:rPr lang="en-US" sz="2400" b="1" dirty="0" err="1"/>
              <a:t>printf</a:t>
            </a:r>
            <a:r>
              <a:rPr lang="en-US" sz="2400" b="1" dirty="0"/>
              <a:t>() are not resolved.</a:t>
            </a:r>
          </a:p>
          <a:p>
            <a:pPr marL="0" indent="0">
              <a:buNone/>
            </a:pPr>
            <a:r>
              <a:rPr lang="en-US" b="1" dirty="0"/>
              <a:t>Example:</a:t>
            </a:r>
          </a:p>
          <a:p>
            <a:pPr lvl="1"/>
            <a:r>
              <a:rPr lang="en-US" sz="2000" b="1" dirty="0"/>
              <a:t>Input: </a:t>
            </a:r>
            <a:r>
              <a:rPr lang="en-US" sz="2000" dirty="0"/>
              <a:t>Assembly file (</a:t>
            </a:r>
            <a:r>
              <a:rPr lang="en-US" sz="2000" dirty="0" err="1"/>
              <a:t>example.s</a:t>
            </a:r>
            <a:r>
              <a:rPr lang="en-US" sz="2000" dirty="0"/>
              <a:t>).</a:t>
            </a:r>
          </a:p>
          <a:p>
            <a:pPr lvl="1"/>
            <a:r>
              <a:rPr lang="en-US" sz="2000" b="1" dirty="0"/>
              <a:t>Output: </a:t>
            </a:r>
            <a:r>
              <a:rPr lang="en-US" sz="2000" dirty="0"/>
              <a:t>Object file (</a:t>
            </a:r>
            <a:r>
              <a:rPr lang="en-US" sz="2000" dirty="0" err="1"/>
              <a:t>example.o</a:t>
            </a:r>
            <a:r>
              <a:rPr lang="en-US" sz="2000" dirty="0"/>
              <a:t>).</a:t>
            </a:r>
          </a:p>
          <a:p>
            <a:pPr marL="0" indent="0">
              <a:buNone/>
            </a:pPr>
            <a:endParaRPr lang="en-US" b="1" dirty="0"/>
          </a:p>
          <a:p>
            <a:pPr marL="0" indent="0">
              <a:buNone/>
            </a:pPr>
            <a:r>
              <a:rPr lang="en-US" b="1" dirty="0"/>
              <a:t>Key Points:</a:t>
            </a:r>
          </a:p>
          <a:p>
            <a:pPr marL="0" indent="0">
              <a:buNone/>
            </a:pPr>
            <a:r>
              <a:rPr lang="en-US" dirty="0"/>
              <a:t>The object file </a:t>
            </a:r>
            <a:r>
              <a:rPr lang="en-US" b="1" dirty="0"/>
              <a:t>contains machine code </a:t>
            </a:r>
            <a:r>
              <a:rPr lang="en-US" dirty="0"/>
              <a:t>and </a:t>
            </a:r>
            <a:r>
              <a:rPr lang="en-US" b="1" dirty="0"/>
              <a:t>placeholders</a:t>
            </a:r>
            <a:r>
              <a:rPr lang="en-US" dirty="0"/>
              <a:t> for unresolved references (e.g., functions or variables in external files).</a:t>
            </a:r>
            <a:endParaRPr lang="en-IN" dirty="0"/>
          </a:p>
        </p:txBody>
      </p:sp>
    </p:spTree>
    <p:extLst>
      <p:ext uri="{BB962C8B-B14F-4D97-AF65-F5344CB8AC3E}">
        <p14:creationId xmlns:p14="http://schemas.microsoft.com/office/powerpoint/2010/main" val="237359302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E51BB7-A734-DB5E-860A-C4A18A1F1F5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16546F-DB6B-F658-4816-BC32127DFCB9}"/>
              </a:ext>
            </a:extLst>
          </p:cNvPr>
          <p:cNvSpPr>
            <a:spLocks noGrp="1"/>
          </p:cNvSpPr>
          <p:nvPr>
            <p:ph idx="1"/>
          </p:nvPr>
        </p:nvSpPr>
        <p:spPr>
          <a:xfrm>
            <a:off x="777240" y="592183"/>
            <a:ext cx="10659110" cy="5584780"/>
          </a:xfrm>
        </p:spPr>
        <p:txBody>
          <a:bodyPr>
            <a:normAutofit lnSpcReduction="10000"/>
          </a:bodyPr>
          <a:lstStyle/>
          <a:p>
            <a:pPr marL="0" indent="0">
              <a:buNone/>
            </a:pPr>
            <a:r>
              <a:rPr lang="en-US" sz="2400" b="1" dirty="0"/>
              <a:t>4. Linking:</a:t>
            </a:r>
          </a:p>
          <a:p>
            <a:pPr marL="0" indent="0">
              <a:buNone/>
            </a:pPr>
            <a:r>
              <a:rPr lang="en-US" sz="2400" dirty="0"/>
              <a:t>The final stage </a:t>
            </a:r>
            <a:r>
              <a:rPr lang="en-US" sz="2400" b="1" dirty="0"/>
              <a:t>combines all object files</a:t>
            </a:r>
            <a:r>
              <a:rPr lang="en-US" sz="2400" dirty="0"/>
              <a:t>, </a:t>
            </a:r>
            <a:r>
              <a:rPr lang="en-US" sz="2400" b="1" dirty="0"/>
              <a:t>libraries</a:t>
            </a:r>
            <a:r>
              <a:rPr lang="en-US" sz="2400" dirty="0"/>
              <a:t>, and </a:t>
            </a:r>
            <a:r>
              <a:rPr lang="en-US" sz="2400" b="1" dirty="0"/>
              <a:t>external references </a:t>
            </a:r>
            <a:r>
              <a:rPr lang="en-US" sz="2400" dirty="0"/>
              <a:t>to create a </a:t>
            </a:r>
            <a:r>
              <a:rPr lang="en-US" sz="2400" b="1" dirty="0">
                <a:solidFill>
                  <a:srgbClr val="C00000"/>
                </a:solidFill>
              </a:rPr>
              <a:t>complete executable file</a:t>
            </a:r>
            <a:r>
              <a:rPr lang="en-US" sz="2400" dirty="0"/>
              <a:t>. The linker </a:t>
            </a:r>
            <a:r>
              <a:rPr lang="en-US" sz="2400" b="1" dirty="0"/>
              <a:t>resolves references to external functions or variables </a:t>
            </a:r>
            <a:r>
              <a:rPr lang="en-US" sz="2400" dirty="0"/>
              <a:t>(e.g., functions from the standard library like </a:t>
            </a:r>
            <a:r>
              <a:rPr lang="en-US" sz="2400" dirty="0" err="1"/>
              <a:t>printf</a:t>
            </a:r>
            <a:r>
              <a:rPr lang="en-US" sz="2400" dirty="0"/>
              <a:t>).</a:t>
            </a:r>
          </a:p>
          <a:p>
            <a:pPr marL="0" indent="0">
              <a:buNone/>
            </a:pPr>
            <a:r>
              <a:rPr lang="en-US" sz="2400" dirty="0"/>
              <a:t>Linker knows where all these functions are </a:t>
            </a:r>
            <a:r>
              <a:rPr lang="en-US" sz="2400" b="1" dirty="0"/>
              <a:t>implemented</a:t>
            </a:r>
            <a:r>
              <a:rPr lang="en-US" sz="2400" dirty="0"/>
              <a:t>. Linker does some extra work also, it </a:t>
            </a:r>
            <a:r>
              <a:rPr lang="en-US" sz="2400" b="1" dirty="0"/>
              <a:t>adds some extra code </a:t>
            </a:r>
            <a:r>
              <a:rPr lang="en-US" sz="2400" dirty="0"/>
              <a:t>to our program which is required when the program starts and ends. </a:t>
            </a:r>
          </a:p>
          <a:p>
            <a:pPr marL="0" indent="0">
              <a:buNone/>
            </a:pPr>
            <a:r>
              <a:rPr lang="en-US" b="1" dirty="0"/>
              <a:t>Example:</a:t>
            </a:r>
          </a:p>
          <a:p>
            <a:pPr lvl="1"/>
            <a:r>
              <a:rPr lang="en-US" dirty="0"/>
              <a:t>Input: Object file(s) (</a:t>
            </a:r>
            <a:r>
              <a:rPr lang="en-US" dirty="0" err="1"/>
              <a:t>example.o</a:t>
            </a:r>
            <a:r>
              <a:rPr lang="en-US" dirty="0"/>
              <a:t>).</a:t>
            </a:r>
          </a:p>
          <a:p>
            <a:pPr lvl="1"/>
            <a:r>
              <a:rPr lang="en-US" dirty="0"/>
              <a:t>Output: Executable file (example or example.exe).</a:t>
            </a:r>
          </a:p>
          <a:p>
            <a:pPr marL="0" indent="0">
              <a:buNone/>
            </a:pPr>
            <a:endParaRPr lang="en-US" dirty="0"/>
          </a:p>
          <a:p>
            <a:pPr marL="0" indent="0">
              <a:buNone/>
            </a:pPr>
            <a:r>
              <a:rPr lang="en-US" b="1" dirty="0"/>
              <a:t>Key Operations:</a:t>
            </a:r>
          </a:p>
          <a:p>
            <a:r>
              <a:rPr lang="en-US" dirty="0"/>
              <a:t>Combines object files and libraries.</a:t>
            </a:r>
          </a:p>
          <a:p>
            <a:r>
              <a:rPr lang="en-US" dirty="0"/>
              <a:t>Resolves references to external functions.</a:t>
            </a:r>
          </a:p>
          <a:p>
            <a:r>
              <a:rPr lang="en-US" dirty="0"/>
              <a:t>Produces the final executable.</a:t>
            </a:r>
            <a:endParaRPr lang="en-IN" dirty="0"/>
          </a:p>
        </p:txBody>
      </p:sp>
    </p:spTree>
    <p:extLst>
      <p:ext uri="{BB962C8B-B14F-4D97-AF65-F5344CB8AC3E}">
        <p14:creationId xmlns:p14="http://schemas.microsoft.com/office/powerpoint/2010/main" val="367971748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9C2D79-86D9-E18D-EDE8-75E77908797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2122F3-46F6-76F9-0918-D30B07F5EE55}"/>
              </a:ext>
            </a:extLst>
          </p:cNvPr>
          <p:cNvSpPr>
            <a:spLocks noGrp="1"/>
          </p:cNvSpPr>
          <p:nvPr>
            <p:ph idx="1"/>
          </p:nvPr>
        </p:nvSpPr>
        <p:spPr>
          <a:xfrm>
            <a:off x="777240" y="592183"/>
            <a:ext cx="10659110" cy="5584780"/>
          </a:xfrm>
        </p:spPr>
        <p:txBody>
          <a:bodyPr>
            <a:normAutofit/>
          </a:bodyPr>
          <a:lstStyle/>
          <a:p>
            <a:pPr marL="0" indent="0">
              <a:buNone/>
            </a:pPr>
            <a:r>
              <a:rPr lang="en-US" sz="2400" b="1" dirty="0"/>
              <a:t>Applications of C Language:</a:t>
            </a:r>
          </a:p>
          <a:p>
            <a:pPr marL="0" indent="0">
              <a:buNone/>
            </a:pPr>
            <a:r>
              <a:rPr lang="en-US" sz="2400" dirty="0"/>
              <a:t>The C language is a versatile, efficient, and powerful programming language widely used in various domains due to its speed, low-level access to hardware, and portability.</a:t>
            </a:r>
            <a:endParaRPr lang="en-IN" sz="2400" dirty="0"/>
          </a:p>
        </p:txBody>
      </p:sp>
    </p:spTree>
    <p:extLst>
      <p:ext uri="{BB962C8B-B14F-4D97-AF65-F5344CB8AC3E}">
        <p14:creationId xmlns:p14="http://schemas.microsoft.com/office/powerpoint/2010/main" val="15830551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26B637-D1A1-5A5E-8939-5FB62192676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72FF87-155D-9DD4-0DE3-1922BB6B9502}"/>
              </a:ext>
            </a:extLst>
          </p:cNvPr>
          <p:cNvSpPr>
            <a:spLocks noGrp="1"/>
          </p:cNvSpPr>
          <p:nvPr>
            <p:ph idx="1"/>
          </p:nvPr>
        </p:nvSpPr>
        <p:spPr>
          <a:xfrm>
            <a:off x="777240" y="592183"/>
            <a:ext cx="10659110" cy="5584780"/>
          </a:xfrm>
        </p:spPr>
        <p:txBody>
          <a:bodyPr>
            <a:normAutofit lnSpcReduction="10000"/>
          </a:bodyPr>
          <a:lstStyle/>
          <a:p>
            <a:pPr marL="0" indent="0">
              <a:buNone/>
            </a:pPr>
            <a:r>
              <a:rPr lang="en-US" sz="2400" b="1" dirty="0"/>
              <a:t>1. Operating System Development</a:t>
            </a:r>
          </a:p>
          <a:p>
            <a:pPr marL="0" indent="0">
              <a:buNone/>
            </a:pPr>
            <a:r>
              <a:rPr lang="en-US" sz="2400" dirty="0"/>
              <a:t>C is the </a:t>
            </a:r>
            <a:r>
              <a:rPr lang="en-US" sz="2400" b="1" dirty="0"/>
              <a:t>foundation</a:t>
            </a:r>
            <a:r>
              <a:rPr lang="en-US" sz="2400" dirty="0"/>
              <a:t> for many </a:t>
            </a:r>
            <a:r>
              <a:rPr lang="en-US" sz="2400" b="1" dirty="0"/>
              <a:t>operating systems </a:t>
            </a:r>
            <a:r>
              <a:rPr lang="en-US" sz="2400" dirty="0"/>
              <a:t>because of its </a:t>
            </a:r>
            <a:r>
              <a:rPr lang="en-US" sz="2400" b="1" dirty="0"/>
              <a:t>efficiency</a:t>
            </a:r>
            <a:r>
              <a:rPr lang="en-US" sz="2400" dirty="0"/>
              <a:t> and </a:t>
            </a:r>
            <a:r>
              <a:rPr lang="en-US" sz="2400" b="1" dirty="0"/>
              <a:t>low-level features</a:t>
            </a:r>
            <a:r>
              <a:rPr lang="en-US" sz="2400" dirty="0"/>
              <a:t>. It provides access to </a:t>
            </a:r>
            <a:r>
              <a:rPr lang="en-US" sz="2400" b="1" dirty="0"/>
              <a:t>system-level</a:t>
            </a:r>
            <a:r>
              <a:rPr lang="en-US" sz="2400" dirty="0"/>
              <a:t> </a:t>
            </a:r>
            <a:r>
              <a:rPr lang="en-US" sz="2400" b="1" dirty="0"/>
              <a:t>resources</a:t>
            </a:r>
            <a:r>
              <a:rPr lang="en-US" sz="2400" dirty="0"/>
              <a:t> and </a:t>
            </a:r>
            <a:r>
              <a:rPr lang="en-US" sz="2400" b="1" dirty="0"/>
              <a:t>hardware</a:t>
            </a:r>
            <a:r>
              <a:rPr lang="en-US" sz="2400" dirty="0"/>
              <a:t>, which is crucial for OS development.</a:t>
            </a:r>
          </a:p>
          <a:p>
            <a:pPr marL="0" indent="0">
              <a:buNone/>
            </a:pPr>
            <a:r>
              <a:rPr lang="en-US" sz="2400" b="1" dirty="0"/>
              <a:t>Examples:</a:t>
            </a:r>
          </a:p>
          <a:p>
            <a:r>
              <a:rPr lang="en-US" dirty="0"/>
              <a:t>Unix and Linux are written primarily in C.</a:t>
            </a:r>
          </a:p>
          <a:p>
            <a:r>
              <a:rPr lang="en-US" dirty="0"/>
              <a:t>Parts of Microsoft Windows are also developed in C.</a:t>
            </a:r>
          </a:p>
          <a:p>
            <a:endParaRPr lang="en-US" dirty="0"/>
          </a:p>
          <a:p>
            <a:pPr marL="0" indent="0">
              <a:buNone/>
            </a:pPr>
            <a:r>
              <a:rPr lang="en-US" sz="2400" b="1" dirty="0"/>
              <a:t>2. Embedded Systems</a:t>
            </a:r>
          </a:p>
          <a:p>
            <a:pPr marL="0" indent="0">
              <a:buNone/>
            </a:pPr>
            <a:r>
              <a:rPr lang="en-US" sz="2400" dirty="0"/>
              <a:t>C is extensively used in embedded systems programming due to </a:t>
            </a:r>
            <a:r>
              <a:rPr lang="en-US" sz="2400" b="1" dirty="0"/>
              <a:t>its ability to interact directly with hardware </a:t>
            </a:r>
            <a:r>
              <a:rPr lang="en-US" sz="2400" dirty="0"/>
              <a:t>and provide </a:t>
            </a:r>
            <a:r>
              <a:rPr lang="en-US" sz="2400" b="1" dirty="0"/>
              <a:t>high performance </a:t>
            </a:r>
            <a:r>
              <a:rPr lang="en-US" sz="2400" dirty="0"/>
              <a:t>with minimal overhead.</a:t>
            </a:r>
          </a:p>
          <a:p>
            <a:pPr marL="0" indent="0">
              <a:buNone/>
            </a:pPr>
            <a:r>
              <a:rPr lang="en-US" sz="2400" b="1" dirty="0"/>
              <a:t>Examples:</a:t>
            </a:r>
          </a:p>
          <a:p>
            <a:r>
              <a:rPr lang="en-US" dirty="0"/>
              <a:t>Microcontroller programming for IoT devices.</a:t>
            </a:r>
          </a:p>
          <a:p>
            <a:r>
              <a:rPr lang="en-US" dirty="0"/>
              <a:t>Firmware for devices like washing machines, routers, and medical equipment.</a:t>
            </a:r>
            <a:endParaRPr lang="en-IN" dirty="0"/>
          </a:p>
        </p:txBody>
      </p:sp>
    </p:spTree>
    <p:extLst>
      <p:ext uri="{BB962C8B-B14F-4D97-AF65-F5344CB8AC3E}">
        <p14:creationId xmlns:p14="http://schemas.microsoft.com/office/powerpoint/2010/main" val="260464004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2FA841-992E-3D3F-2671-14F1E72FC82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2A8DDF-63B4-5C4B-92CB-6294B4FF78A8}"/>
              </a:ext>
            </a:extLst>
          </p:cNvPr>
          <p:cNvSpPr>
            <a:spLocks noGrp="1"/>
          </p:cNvSpPr>
          <p:nvPr>
            <p:ph idx="1"/>
          </p:nvPr>
        </p:nvSpPr>
        <p:spPr>
          <a:xfrm>
            <a:off x="777240" y="592183"/>
            <a:ext cx="10659110" cy="5584780"/>
          </a:xfrm>
        </p:spPr>
        <p:txBody>
          <a:bodyPr>
            <a:normAutofit/>
          </a:bodyPr>
          <a:lstStyle/>
          <a:p>
            <a:pPr marL="0" indent="0">
              <a:buNone/>
            </a:pPr>
            <a:r>
              <a:rPr lang="en-IN" sz="2400" b="1" dirty="0"/>
              <a:t>3. System Programming</a:t>
            </a:r>
          </a:p>
          <a:p>
            <a:pPr marL="0" indent="0">
              <a:buNone/>
            </a:pPr>
            <a:r>
              <a:rPr lang="en-IN" sz="2400" dirty="0"/>
              <a:t>C is used to develop system-level software like device drivers, file systems, and network protocols.</a:t>
            </a:r>
          </a:p>
          <a:p>
            <a:pPr marL="0" indent="0">
              <a:buNone/>
            </a:pPr>
            <a:r>
              <a:rPr lang="en-IN" sz="2400" b="1" dirty="0"/>
              <a:t>Examples</a:t>
            </a:r>
            <a:r>
              <a:rPr lang="en-IN" sz="2400" dirty="0"/>
              <a:t>:</a:t>
            </a:r>
          </a:p>
          <a:p>
            <a:pPr marL="742950" lvl="1" indent="-285750">
              <a:buFont typeface="Arial" panose="020B0604020202020204" pitchFamily="34" charset="0"/>
              <a:buChar char="•"/>
            </a:pPr>
            <a:r>
              <a:rPr lang="en-IN" sz="2400" dirty="0"/>
              <a:t>Device drivers for hardware components.</a:t>
            </a:r>
          </a:p>
          <a:p>
            <a:pPr marL="742950" lvl="1" indent="-285750">
              <a:buFont typeface="Arial" panose="020B0604020202020204" pitchFamily="34" charset="0"/>
              <a:buChar char="•"/>
            </a:pPr>
            <a:r>
              <a:rPr lang="en-IN" sz="2400" dirty="0"/>
              <a:t>File management systems for organizing data storage.</a:t>
            </a:r>
          </a:p>
          <a:p>
            <a:pPr marL="0" indent="0">
              <a:buNone/>
            </a:pPr>
            <a:endParaRPr lang="en-IN" sz="2400" dirty="0"/>
          </a:p>
          <a:p>
            <a:pPr marL="0" indent="0">
              <a:buNone/>
            </a:pPr>
            <a:r>
              <a:rPr lang="en-US" sz="2400" b="1" dirty="0"/>
              <a:t>4. Game Development</a:t>
            </a:r>
          </a:p>
          <a:p>
            <a:pPr marL="0" indent="0">
              <a:buNone/>
            </a:pPr>
            <a:r>
              <a:rPr lang="en-US" sz="2400" dirty="0"/>
              <a:t>C's speed and efficiency make it a popular choice for developing games where performance is critical.</a:t>
            </a:r>
          </a:p>
          <a:p>
            <a:pPr marL="0" indent="0">
              <a:buNone/>
            </a:pPr>
            <a:r>
              <a:rPr lang="en-US" sz="2400" b="1" dirty="0"/>
              <a:t>Examples</a:t>
            </a:r>
            <a:r>
              <a:rPr lang="en-US" sz="2400" dirty="0"/>
              <a:t>:</a:t>
            </a:r>
          </a:p>
          <a:p>
            <a:pPr marL="742950" lvl="1" indent="-285750">
              <a:buFont typeface="Arial" panose="020B0604020202020204" pitchFamily="34" charset="0"/>
              <a:buChar char="•"/>
            </a:pPr>
            <a:r>
              <a:rPr lang="en-US" sz="2400" dirty="0"/>
              <a:t>Game engines like Unreal Engine (originally written in C).</a:t>
            </a:r>
          </a:p>
          <a:p>
            <a:pPr marL="742950" lvl="1" indent="-285750">
              <a:buFont typeface="Arial" panose="020B0604020202020204" pitchFamily="34" charset="0"/>
              <a:buChar char="•"/>
            </a:pPr>
            <a:r>
              <a:rPr lang="en-US" sz="2400" dirty="0"/>
              <a:t>Graphics libraries like OpenGL.</a:t>
            </a:r>
          </a:p>
          <a:p>
            <a:pPr marL="0" indent="0">
              <a:buNone/>
            </a:pPr>
            <a:endParaRPr lang="en-IN" sz="2400" dirty="0"/>
          </a:p>
        </p:txBody>
      </p:sp>
    </p:spTree>
    <p:extLst>
      <p:ext uri="{BB962C8B-B14F-4D97-AF65-F5344CB8AC3E}">
        <p14:creationId xmlns:p14="http://schemas.microsoft.com/office/powerpoint/2010/main" val="1918994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192A07-EDD8-B6C9-1762-CA2C17B3F3F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776E86-AFC7-F319-94A7-B12A421DA4CC}"/>
              </a:ext>
            </a:extLst>
          </p:cNvPr>
          <p:cNvSpPr>
            <a:spLocks noGrp="1"/>
          </p:cNvSpPr>
          <p:nvPr>
            <p:ph idx="1"/>
          </p:nvPr>
        </p:nvSpPr>
        <p:spPr>
          <a:xfrm>
            <a:off x="777240" y="592183"/>
            <a:ext cx="10659110" cy="5584780"/>
          </a:xfrm>
        </p:spPr>
        <p:txBody>
          <a:bodyPr/>
          <a:lstStyle/>
          <a:p>
            <a:pPr marL="0" indent="0">
              <a:buNone/>
            </a:pPr>
            <a:r>
              <a:rPr lang="en-US" sz="2400" b="1" dirty="0"/>
              <a:t>4. Functional programming (</a:t>
            </a:r>
            <a:r>
              <a:rPr lang="en-US" sz="2400" b="1" dirty="0">
                <a:solidFill>
                  <a:srgbClr val="C00000"/>
                </a:solidFill>
              </a:rPr>
              <a:t>What to Do</a:t>
            </a:r>
            <a:r>
              <a:rPr lang="en-US" sz="2400" b="1" dirty="0"/>
              <a:t>)</a:t>
            </a:r>
            <a:r>
              <a:rPr lang="en-US" sz="2400" dirty="0"/>
              <a:t> :</a:t>
            </a:r>
          </a:p>
          <a:p>
            <a:pPr marL="0" indent="0">
              <a:buNone/>
            </a:pPr>
            <a:r>
              <a:rPr lang="en-US" b="1" dirty="0"/>
              <a:t>Functional programming</a:t>
            </a:r>
            <a:r>
              <a:rPr lang="en-US" dirty="0"/>
              <a:t> is a programming paradigm where computation is treated as the evaluation of mathematical functions, avoiding changing state and mutable data. It emphasizes </a:t>
            </a:r>
            <a:r>
              <a:rPr lang="en-US" b="1" dirty="0"/>
              <a:t>what</a:t>
            </a:r>
            <a:r>
              <a:rPr lang="en-US" dirty="0"/>
              <a:t> to do rather than </a:t>
            </a:r>
            <a:r>
              <a:rPr lang="en-US" b="1" dirty="0"/>
              <a:t>how</a:t>
            </a:r>
            <a:r>
              <a:rPr lang="en-US" dirty="0"/>
              <a:t> to do it, focusing on the use of </a:t>
            </a:r>
            <a:r>
              <a:rPr lang="en-US" b="1" dirty="0"/>
              <a:t>pure functions</a:t>
            </a:r>
            <a:r>
              <a:rPr lang="en-US" dirty="0"/>
              <a:t>, </a:t>
            </a:r>
            <a:r>
              <a:rPr lang="en-US" b="1" dirty="0"/>
              <a:t>immutability</a:t>
            </a:r>
            <a:r>
              <a:rPr lang="en-US" dirty="0"/>
              <a:t>, and </a:t>
            </a:r>
            <a:r>
              <a:rPr lang="en-US" b="1" dirty="0"/>
              <a:t>function composition</a:t>
            </a:r>
            <a:r>
              <a:rPr lang="en-US" dirty="0"/>
              <a:t>.</a:t>
            </a:r>
          </a:p>
          <a:p>
            <a:pPr marL="0" indent="0">
              <a:buNone/>
            </a:pPr>
            <a:r>
              <a:rPr lang="en-IN" b="1" dirty="0"/>
              <a:t>Example:</a:t>
            </a:r>
          </a:p>
        </p:txBody>
      </p:sp>
      <p:pic>
        <p:nvPicPr>
          <p:cNvPr id="5" name="Picture 4">
            <a:extLst>
              <a:ext uri="{FF2B5EF4-FFF2-40B4-BE49-F238E27FC236}">
                <a16:creationId xmlns:a16="http://schemas.microsoft.com/office/drawing/2014/main" id="{64C5973C-E3D2-0388-A79C-18E165A4F1F3}"/>
              </a:ext>
            </a:extLst>
          </p:cNvPr>
          <p:cNvPicPr>
            <a:picLocks noChangeAspect="1"/>
          </p:cNvPicPr>
          <p:nvPr/>
        </p:nvPicPr>
        <p:blipFill>
          <a:blip r:embed="rId2"/>
          <a:stretch>
            <a:fillRect/>
          </a:stretch>
        </p:blipFill>
        <p:spPr>
          <a:xfrm>
            <a:off x="4829827" y="2350943"/>
            <a:ext cx="7040875" cy="3914874"/>
          </a:xfrm>
          <a:prstGeom prst="rect">
            <a:avLst/>
          </a:prstGeom>
        </p:spPr>
      </p:pic>
      <p:sp>
        <p:nvSpPr>
          <p:cNvPr id="8" name="TextBox 7">
            <a:extLst>
              <a:ext uri="{FF2B5EF4-FFF2-40B4-BE49-F238E27FC236}">
                <a16:creationId xmlns:a16="http://schemas.microsoft.com/office/drawing/2014/main" id="{06B91F34-0103-F2AF-04C0-5589EA6524DE}"/>
              </a:ext>
            </a:extLst>
          </p:cNvPr>
          <p:cNvSpPr txBox="1"/>
          <p:nvPr/>
        </p:nvSpPr>
        <p:spPr>
          <a:xfrm>
            <a:off x="755650" y="2786582"/>
            <a:ext cx="3869513" cy="1938992"/>
          </a:xfrm>
          <a:prstGeom prst="rect">
            <a:avLst/>
          </a:prstGeom>
          <a:noFill/>
        </p:spPr>
        <p:txBody>
          <a:bodyPr wrap="square">
            <a:spAutoFit/>
          </a:bodyPr>
          <a:lstStyle/>
          <a:p>
            <a:r>
              <a:rPr lang="en-IN" sz="2000" b="1" dirty="0"/>
              <a:t>How to Convert Procedure to Function:</a:t>
            </a:r>
          </a:p>
          <a:p>
            <a:pPr marL="285750" indent="-285750">
              <a:buFont typeface="Arial" panose="020B0604020202020204" pitchFamily="34" charset="0"/>
              <a:buChar char="•"/>
            </a:pPr>
            <a:r>
              <a:rPr lang="en-IN" sz="2000" dirty="0"/>
              <a:t>Avoid </a:t>
            </a:r>
            <a:r>
              <a:rPr lang="en-IN" sz="2000" b="1" dirty="0"/>
              <a:t>mutable</a:t>
            </a:r>
            <a:r>
              <a:rPr lang="en-IN" sz="2000" dirty="0"/>
              <a:t> variables.</a:t>
            </a:r>
          </a:p>
          <a:p>
            <a:pPr marL="285750" indent="-285750">
              <a:buFont typeface="Arial" panose="020B0604020202020204" pitchFamily="34" charset="0"/>
              <a:buChar char="•"/>
            </a:pPr>
            <a:r>
              <a:rPr lang="en-IN" sz="2000" dirty="0"/>
              <a:t>Use </a:t>
            </a:r>
            <a:r>
              <a:rPr lang="en-IN" sz="2000" b="1" dirty="0"/>
              <a:t>pure functions </a:t>
            </a:r>
            <a:r>
              <a:rPr lang="en-IN" sz="2000" dirty="0"/>
              <a:t>and directly pass inputs and outputs without modifying any state.</a:t>
            </a:r>
          </a:p>
        </p:txBody>
      </p:sp>
    </p:spTree>
    <p:extLst>
      <p:ext uri="{BB962C8B-B14F-4D97-AF65-F5344CB8AC3E}">
        <p14:creationId xmlns:p14="http://schemas.microsoft.com/office/powerpoint/2010/main" val="1600006664"/>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7EC8F8-3759-CC07-2FEB-EDF8B1CD2C8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880889-64BB-9EA4-4489-5F407C15C75E}"/>
              </a:ext>
            </a:extLst>
          </p:cNvPr>
          <p:cNvSpPr>
            <a:spLocks noGrp="1"/>
          </p:cNvSpPr>
          <p:nvPr>
            <p:ph idx="1"/>
          </p:nvPr>
        </p:nvSpPr>
        <p:spPr>
          <a:xfrm>
            <a:off x="777240" y="592183"/>
            <a:ext cx="10659110" cy="5584780"/>
          </a:xfrm>
        </p:spPr>
        <p:txBody>
          <a:bodyPr>
            <a:normAutofit/>
          </a:bodyPr>
          <a:lstStyle/>
          <a:p>
            <a:pPr marL="0" indent="0">
              <a:buNone/>
            </a:pPr>
            <a:r>
              <a:rPr lang="en-US" sz="2400" b="1" dirty="0"/>
              <a:t>5. Database Management Systems</a:t>
            </a:r>
          </a:p>
          <a:p>
            <a:pPr marL="0" indent="0">
              <a:buNone/>
            </a:pPr>
            <a:r>
              <a:rPr lang="en-US" sz="2400" dirty="0"/>
              <a:t>Many database engines are built using C due to its performance and memory management capabilities.</a:t>
            </a:r>
          </a:p>
          <a:p>
            <a:pPr marL="0" indent="0">
              <a:buNone/>
            </a:pPr>
            <a:r>
              <a:rPr lang="en-US" sz="2400" b="1" dirty="0"/>
              <a:t>Examples</a:t>
            </a:r>
            <a:r>
              <a:rPr lang="en-US" sz="2400" dirty="0"/>
              <a:t>:</a:t>
            </a:r>
          </a:p>
          <a:p>
            <a:pPr marL="742950" lvl="1" indent="-285750">
              <a:buFont typeface="Arial" panose="020B0604020202020204" pitchFamily="34" charset="0"/>
              <a:buChar char="•"/>
            </a:pPr>
            <a:r>
              <a:rPr lang="en-US" sz="2400" dirty="0"/>
              <a:t>MySQL (written in C).</a:t>
            </a:r>
          </a:p>
          <a:p>
            <a:pPr marL="742950" lvl="1" indent="-285750">
              <a:buFont typeface="Arial" panose="020B0604020202020204" pitchFamily="34" charset="0"/>
              <a:buChar char="•"/>
            </a:pPr>
            <a:r>
              <a:rPr lang="en-US" sz="2400" dirty="0"/>
              <a:t>Oracle Database (core components written in C).</a:t>
            </a:r>
          </a:p>
          <a:p>
            <a:pPr marL="0" indent="0">
              <a:buNone/>
            </a:pPr>
            <a:endParaRPr lang="en-US" sz="2400" b="1" dirty="0"/>
          </a:p>
          <a:p>
            <a:pPr marL="0" indent="0">
              <a:buNone/>
            </a:pPr>
            <a:r>
              <a:rPr lang="en-US" sz="2400" b="1" dirty="0"/>
              <a:t>6. Compiler Development</a:t>
            </a:r>
          </a:p>
          <a:p>
            <a:pPr marL="0" indent="0">
              <a:buNone/>
            </a:pPr>
            <a:r>
              <a:rPr lang="en-US" sz="2400" dirty="0"/>
              <a:t>C is frequently used to create compilers for other programming languages because of its ability to generate efficient machine code.</a:t>
            </a:r>
          </a:p>
          <a:p>
            <a:pPr marL="0" indent="0">
              <a:buNone/>
            </a:pPr>
            <a:r>
              <a:rPr lang="en-US" sz="2400" b="1" dirty="0"/>
              <a:t>Examples</a:t>
            </a:r>
            <a:r>
              <a:rPr lang="en-US" sz="2400" dirty="0"/>
              <a:t>:</a:t>
            </a:r>
          </a:p>
          <a:p>
            <a:pPr marL="742950" lvl="1" indent="-285750">
              <a:buFont typeface="Arial" panose="020B0604020202020204" pitchFamily="34" charset="0"/>
              <a:buChar char="•"/>
            </a:pPr>
            <a:r>
              <a:rPr lang="en-US" sz="2400" dirty="0"/>
              <a:t>The GCC (GNU Compiler Collection) is written in C and C++.</a:t>
            </a:r>
          </a:p>
          <a:p>
            <a:pPr marL="742950" lvl="1" indent="-285750">
              <a:buFont typeface="Arial" panose="020B0604020202020204" pitchFamily="34" charset="0"/>
              <a:buChar char="•"/>
            </a:pPr>
            <a:r>
              <a:rPr lang="en-US" sz="2400" dirty="0"/>
              <a:t>Clang (a compiler for C-like languages) is partly developed in C.</a:t>
            </a:r>
          </a:p>
          <a:p>
            <a:pPr marL="0" indent="0">
              <a:buNone/>
            </a:pPr>
            <a:endParaRPr lang="en-IN" sz="2400" dirty="0"/>
          </a:p>
        </p:txBody>
      </p:sp>
    </p:spTree>
    <p:extLst>
      <p:ext uri="{BB962C8B-B14F-4D97-AF65-F5344CB8AC3E}">
        <p14:creationId xmlns:p14="http://schemas.microsoft.com/office/powerpoint/2010/main" val="211843063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30693F-1361-0312-D7EE-738EFC45C5C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DF8B37-BF00-3375-8540-EF3D32B8D37B}"/>
              </a:ext>
            </a:extLst>
          </p:cNvPr>
          <p:cNvSpPr>
            <a:spLocks noGrp="1"/>
          </p:cNvSpPr>
          <p:nvPr>
            <p:ph idx="1"/>
          </p:nvPr>
        </p:nvSpPr>
        <p:spPr>
          <a:xfrm>
            <a:off x="777240" y="592183"/>
            <a:ext cx="10659110" cy="5584780"/>
          </a:xfrm>
        </p:spPr>
        <p:txBody>
          <a:bodyPr>
            <a:normAutofit/>
          </a:bodyPr>
          <a:lstStyle/>
          <a:p>
            <a:pPr marL="0" indent="0">
              <a:buNone/>
            </a:pPr>
            <a:r>
              <a:rPr lang="en-US" sz="2400" b="1" dirty="0"/>
              <a:t>7. Scientific Computing</a:t>
            </a:r>
          </a:p>
          <a:p>
            <a:pPr marL="0" indent="0">
              <a:buNone/>
            </a:pPr>
            <a:r>
              <a:rPr lang="en-US" sz="2400" dirty="0"/>
              <a:t>C is used in scientific research and simulations because of its efficiency in handling mathematical computations and large datasets.</a:t>
            </a:r>
          </a:p>
          <a:p>
            <a:pPr marL="0" indent="0">
              <a:buNone/>
            </a:pPr>
            <a:r>
              <a:rPr lang="en-US" sz="2400" b="1" dirty="0"/>
              <a:t>Examples</a:t>
            </a:r>
            <a:r>
              <a:rPr lang="en-US" sz="2400" dirty="0"/>
              <a:t>:</a:t>
            </a:r>
          </a:p>
          <a:p>
            <a:pPr marL="742950" lvl="1" indent="-285750">
              <a:buFont typeface="Arial" panose="020B0604020202020204" pitchFamily="34" charset="0"/>
              <a:buChar char="•"/>
            </a:pPr>
            <a:r>
              <a:rPr lang="en-US" sz="2400" dirty="0"/>
              <a:t>Numerical computation libraries.</a:t>
            </a:r>
          </a:p>
          <a:p>
            <a:pPr marL="742950" lvl="1" indent="-285750">
              <a:buFont typeface="Arial" panose="020B0604020202020204" pitchFamily="34" charset="0"/>
              <a:buChar char="•"/>
            </a:pPr>
            <a:r>
              <a:rPr lang="en-US" sz="2400" dirty="0"/>
              <a:t>Simulations for physics, chemistry, and biology.</a:t>
            </a:r>
          </a:p>
          <a:p>
            <a:pPr marL="0" indent="0">
              <a:buNone/>
            </a:pPr>
            <a:endParaRPr lang="en-IN" sz="2400" dirty="0"/>
          </a:p>
          <a:p>
            <a:pPr marL="0" indent="0">
              <a:buNone/>
            </a:pPr>
            <a:r>
              <a:rPr lang="en-US" sz="2400" b="1" dirty="0"/>
              <a:t>8.  High-Performance Applications</a:t>
            </a:r>
          </a:p>
          <a:p>
            <a:pPr marL="0" indent="0">
              <a:buNone/>
            </a:pPr>
            <a:r>
              <a:rPr lang="en-US" sz="2400" dirty="0"/>
              <a:t>C is chosen for applications that require high performance and low latency, such as stock trading systems and real-time systems.</a:t>
            </a:r>
          </a:p>
          <a:p>
            <a:pPr marL="0" indent="0">
              <a:buNone/>
            </a:pPr>
            <a:r>
              <a:rPr lang="en-US" sz="2400" b="1" dirty="0"/>
              <a:t>Examples</a:t>
            </a:r>
            <a:r>
              <a:rPr lang="en-US" sz="2400" dirty="0"/>
              <a:t>:</a:t>
            </a:r>
          </a:p>
          <a:p>
            <a:pPr marL="742950" lvl="1" indent="-285750">
              <a:buFont typeface="Arial" panose="020B0604020202020204" pitchFamily="34" charset="0"/>
              <a:buChar char="•"/>
            </a:pPr>
            <a:r>
              <a:rPr lang="en-US" sz="2400" dirty="0"/>
              <a:t>High-frequency trading platforms.</a:t>
            </a:r>
          </a:p>
          <a:p>
            <a:pPr marL="742950" lvl="1" indent="-285750">
              <a:buFont typeface="Arial" panose="020B0604020202020204" pitchFamily="34" charset="0"/>
              <a:buChar char="•"/>
            </a:pPr>
            <a:r>
              <a:rPr lang="en-US" sz="2400" dirty="0"/>
              <a:t>Real-time data analytics engines.</a:t>
            </a:r>
          </a:p>
          <a:p>
            <a:pPr marL="0" indent="0">
              <a:buNone/>
            </a:pPr>
            <a:endParaRPr lang="en-IN" sz="2400" dirty="0"/>
          </a:p>
        </p:txBody>
      </p:sp>
    </p:spTree>
    <p:extLst>
      <p:ext uri="{BB962C8B-B14F-4D97-AF65-F5344CB8AC3E}">
        <p14:creationId xmlns:p14="http://schemas.microsoft.com/office/powerpoint/2010/main" val="63255120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21B934-5CE9-4B37-3CA5-07E858ABAAE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EE4338-83AC-32B2-A628-8D6AAFA8C2F8}"/>
              </a:ext>
            </a:extLst>
          </p:cNvPr>
          <p:cNvSpPr>
            <a:spLocks noGrp="1"/>
          </p:cNvSpPr>
          <p:nvPr>
            <p:ph idx="1"/>
          </p:nvPr>
        </p:nvSpPr>
        <p:spPr>
          <a:xfrm>
            <a:off x="777240" y="592183"/>
            <a:ext cx="10659110" cy="5584780"/>
          </a:xfrm>
        </p:spPr>
        <p:txBody>
          <a:bodyPr>
            <a:normAutofit/>
          </a:bodyPr>
          <a:lstStyle/>
          <a:p>
            <a:pPr marL="0" indent="0">
              <a:buNone/>
            </a:pPr>
            <a:r>
              <a:rPr lang="en-US" sz="2400" b="1" dirty="0"/>
              <a:t>9. Language Interpreters and Virtual Machines</a:t>
            </a:r>
          </a:p>
          <a:p>
            <a:pPr marL="0" indent="0">
              <a:buNone/>
            </a:pPr>
            <a:r>
              <a:rPr lang="en-US" sz="2400" dirty="0"/>
              <a:t>C is used to implement interpreters and virtual machines for other programming languages.</a:t>
            </a:r>
          </a:p>
          <a:p>
            <a:pPr marL="0" indent="0">
              <a:buNone/>
            </a:pPr>
            <a:r>
              <a:rPr lang="en-US" sz="2400" b="1" dirty="0"/>
              <a:t>Examples</a:t>
            </a:r>
            <a:r>
              <a:rPr lang="en-US" sz="2400" dirty="0"/>
              <a:t>:</a:t>
            </a:r>
          </a:p>
          <a:p>
            <a:pPr marL="742950" lvl="1" indent="-285750">
              <a:buFont typeface="Arial" panose="020B0604020202020204" pitchFamily="34" charset="0"/>
              <a:buChar char="•"/>
            </a:pPr>
            <a:r>
              <a:rPr lang="en-US" sz="2400" dirty="0"/>
              <a:t>The Python interpreter (</a:t>
            </a:r>
            <a:r>
              <a:rPr lang="en-US" sz="2400" dirty="0" err="1"/>
              <a:t>CPython</a:t>
            </a:r>
            <a:r>
              <a:rPr lang="en-US" sz="2400" dirty="0"/>
              <a:t>) is written in C.</a:t>
            </a:r>
          </a:p>
          <a:p>
            <a:pPr marL="742950" lvl="1" indent="-285750">
              <a:buFont typeface="Arial" panose="020B0604020202020204" pitchFamily="34" charset="0"/>
              <a:buChar char="•"/>
            </a:pPr>
            <a:r>
              <a:rPr lang="en-US" sz="2400" dirty="0"/>
              <a:t>The Java Virtual Machine (JVM) has components developed in C.</a:t>
            </a:r>
          </a:p>
          <a:p>
            <a:pPr marL="0" indent="0">
              <a:buNone/>
            </a:pPr>
            <a:endParaRPr lang="en-IN" sz="2400" dirty="0"/>
          </a:p>
          <a:p>
            <a:pPr marL="0" indent="0">
              <a:buNone/>
            </a:pPr>
            <a:r>
              <a:rPr lang="en-US" sz="2400" b="1" dirty="0"/>
              <a:t>10. Desktop and GUI Applications</a:t>
            </a:r>
          </a:p>
          <a:p>
            <a:pPr marL="0" indent="0">
              <a:buNone/>
            </a:pPr>
            <a:r>
              <a:rPr lang="en-US" sz="2400" dirty="0"/>
              <a:t>Although less common today due to modern GUI libraries, C has historically been used for desktop applications that require high performance.</a:t>
            </a:r>
          </a:p>
          <a:p>
            <a:pPr marL="0" indent="0">
              <a:buNone/>
            </a:pPr>
            <a:r>
              <a:rPr lang="en-US" sz="2400" b="1" dirty="0"/>
              <a:t>Examples</a:t>
            </a:r>
            <a:r>
              <a:rPr lang="en-US" sz="2400" dirty="0"/>
              <a:t>:</a:t>
            </a:r>
          </a:p>
          <a:p>
            <a:pPr marL="742950" lvl="1" indent="-285750">
              <a:buFont typeface="Arial" panose="020B0604020202020204" pitchFamily="34" charset="0"/>
              <a:buChar char="•"/>
            </a:pPr>
            <a:r>
              <a:rPr lang="en-US" sz="2400" dirty="0"/>
              <a:t>Early text editors.</a:t>
            </a:r>
          </a:p>
          <a:p>
            <a:pPr marL="742950" lvl="1" indent="-285750">
              <a:buFont typeface="Arial" panose="020B0604020202020204" pitchFamily="34" charset="0"/>
              <a:buChar char="•"/>
            </a:pPr>
            <a:r>
              <a:rPr lang="en-US" sz="2400" dirty="0"/>
              <a:t>Image processing tools.</a:t>
            </a:r>
          </a:p>
          <a:p>
            <a:pPr marL="0" indent="0">
              <a:buNone/>
            </a:pPr>
            <a:endParaRPr lang="en-IN" sz="2400" dirty="0"/>
          </a:p>
        </p:txBody>
      </p:sp>
    </p:spTree>
    <p:extLst>
      <p:ext uri="{BB962C8B-B14F-4D97-AF65-F5344CB8AC3E}">
        <p14:creationId xmlns:p14="http://schemas.microsoft.com/office/powerpoint/2010/main" val="122551585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E48C76-FBA5-C8FD-A5BE-4E953E9FE1D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F412CE-6029-C5C0-D7E1-47ED34650E27}"/>
              </a:ext>
            </a:extLst>
          </p:cNvPr>
          <p:cNvSpPr>
            <a:spLocks noGrp="1"/>
          </p:cNvSpPr>
          <p:nvPr>
            <p:ph idx="1"/>
          </p:nvPr>
        </p:nvSpPr>
        <p:spPr>
          <a:xfrm>
            <a:off x="766445" y="1005840"/>
            <a:ext cx="10659110" cy="2956560"/>
          </a:xfrm>
        </p:spPr>
        <p:txBody>
          <a:bodyPr>
            <a:normAutofit/>
          </a:bodyPr>
          <a:lstStyle/>
          <a:p>
            <a:pPr marL="0" indent="0">
              <a:buNone/>
            </a:pPr>
            <a:r>
              <a:rPr lang="en-US" sz="2800" b="1" dirty="0"/>
              <a:t>Why Use C for These Applications?</a:t>
            </a:r>
          </a:p>
          <a:p>
            <a:pPr marL="457200" indent="-457200">
              <a:buFont typeface="+mj-lt"/>
              <a:buAutoNum type="arabicPeriod"/>
            </a:pPr>
            <a:r>
              <a:rPr lang="en-US" sz="2400" b="1" dirty="0"/>
              <a:t>Portability: </a:t>
            </a:r>
            <a:r>
              <a:rPr lang="en-US" sz="2400" dirty="0"/>
              <a:t>Programs written in C can be easily adapted to different platforms.</a:t>
            </a:r>
          </a:p>
          <a:p>
            <a:pPr marL="457200" indent="-457200">
              <a:buFont typeface="+mj-lt"/>
              <a:buAutoNum type="arabicPeriod"/>
            </a:pPr>
            <a:r>
              <a:rPr lang="en-US" sz="2400" b="1" dirty="0"/>
              <a:t>Performance: </a:t>
            </a:r>
            <a:r>
              <a:rPr lang="en-US" sz="2400" dirty="0"/>
              <a:t>Direct access to memory and hardware makes it efficient.</a:t>
            </a:r>
          </a:p>
          <a:p>
            <a:pPr marL="457200" indent="-457200">
              <a:buFont typeface="+mj-lt"/>
              <a:buAutoNum type="arabicPeriod"/>
            </a:pPr>
            <a:r>
              <a:rPr lang="en-US" sz="2400" b="1" dirty="0"/>
              <a:t>Simplicity: </a:t>
            </a:r>
            <a:r>
              <a:rPr lang="en-US" sz="2400" dirty="0"/>
              <a:t>Small, concise syntax ideal for system-level programming.</a:t>
            </a:r>
          </a:p>
          <a:p>
            <a:pPr marL="457200" indent="-457200">
              <a:buFont typeface="+mj-lt"/>
              <a:buAutoNum type="arabicPeriod"/>
            </a:pPr>
            <a:r>
              <a:rPr lang="en-US" sz="2400" b="1" dirty="0"/>
              <a:t>Wide Adoption: </a:t>
            </a:r>
            <a:r>
              <a:rPr lang="en-US" sz="2400" dirty="0"/>
              <a:t>A vast ecosystem of libraries and tools.</a:t>
            </a:r>
          </a:p>
          <a:p>
            <a:pPr marL="457200" indent="-457200">
              <a:buFont typeface="+mj-lt"/>
              <a:buAutoNum type="arabicPeriod"/>
            </a:pPr>
            <a:r>
              <a:rPr lang="en-US" sz="2400" b="1" dirty="0"/>
              <a:t>Control: </a:t>
            </a:r>
            <a:r>
              <a:rPr lang="en-US" sz="2400" dirty="0"/>
              <a:t>Provides control over memory management (e.g., malloc, free).</a:t>
            </a:r>
            <a:endParaRPr lang="en-IN" sz="2400" dirty="0"/>
          </a:p>
        </p:txBody>
      </p:sp>
    </p:spTree>
    <p:extLst>
      <p:ext uri="{BB962C8B-B14F-4D97-AF65-F5344CB8AC3E}">
        <p14:creationId xmlns:p14="http://schemas.microsoft.com/office/powerpoint/2010/main" val="157617491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A5BB4A-DEE7-AC39-C7A3-41514D4C9A4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F7D5F9-0DBB-C1A3-89F0-7C0DA0B01A69}"/>
              </a:ext>
            </a:extLst>
          </p:cNvPr>
          <p:cNvSpPr>
            <a:spLocks noGrp="1"/>
          </p:cNvSpPr>
          <p:nvPr>
            <p:ph idx="1"/>
          </p:nvPr>
        </p:nvSpPr>
        <p:spPr>
          <a:xfrm>
            <a:off x="702853" y="719137"/>
            <a:ext cx="10900568" cy="5313801"/>
          </a:xfrm>
        </p:spPr>
        <p:txBody>
          <a:bodyPr>
            <a:normAutofit/>
          </a:bodyPr>
          <a:lstStyle/>
          <a:p>
            <a:pPr marL="0" indent="0">
              <a:buNone/>
            </a:pPr>
            <a:r>
              <a:rPr lang="en-US" sz="3200" b="1" dirty="0">
                <a:solidFill>
                  <a:srgbClr val="C00000"/>
                </a:solidFill>
              </a:rPr>
              <a:t>Module-1: BASICS OF C PROGRAMMING </a:t>
            </a:r>
            <a:r>
              <a:rPr lang="en-IN" sz="3200" b="1" dirty="0">
                <a:solidFill>
                  <a:srgbClr val="C00000"/>
                </a:solidFill>
              </a:rPr>
              <a:t>:</a:t>
            </a:r>
          </a:p>
          <a:p>
            <a:pPr marL="0" indent="0">
              <a:buNone/>
            </a:pPr>
            <a:r>
              <a:rPr lang="en-US" sz="3200" b="1" dirty="0"/>
              <a:t>Introduction to programming paradigms:</a:t>
            </a:r>
            <a:r>
              <a:rPr lang="en-US" sz="3200" dirty="0"/>
              <a:t> </a:t>
            </a:r>
            <a:r>
              <a:rPr lang="en-US" sz="3200" b="1" dirty="0"/>
              <a:t>Applications of C Language</a:t>
            </a:r>
            <a:r>
              <a:rPr lang="en-US" sz="3200" dirty="0"/>
              <a:t>, </a:t>
            </a:r>
            <a:r>
              <a:rPr lang="en-US" sz="3200" b="1" dirty="0"/>
              <a:t>Structure of C program</a:t>
            </a:r>
          </a:p>
          <a:p>
            <a:pPr marL="0" indent="0">
              <a:buNone/>
            </a:pPr>
            <a:r>
              <a:rPr lang="en-US" sz="3200" b="1" dirty="0"/>
              <a:t>C programming: Data Types</a:t>
            </a:r>
            <a:r>
              <a:rPr lang="en-US" sz="3200" dirty="0"/>
              <a:t>, </a:t>
            </a:r>
            <a:r>
              <a:rPr lang="en-US" sz="3200" b="1" dirty="0"/>
              <a:t>Constants</a:t>
            </a:r>
            <a:r>
              <a:rPr lang="en-US" sz="3200" dirty="0"/>
              <a:t>,  </a:t>
            </a:r>
            <a:r>
              <a:rPr lang="en-US" sz="3200" b="1" dirty="0"/>
              <a:t>Enumeration Constants,</a:t>
            </a:r>
            <a:r>
              <a:rPr lang="en-US" sz="3200" dirty="0"/>
              <a:t>  </a:t>
            </a:r>
            <a:r>
              <a:rPr lang="en-US" sz="3200" b="1" dirty="0"/>
              <a:t>Keywords</a:t>
            </a:r>
            <a:r>
              <a:rPr lang="en-US" sz="3200" dirty="0"/>
              <a:t>.</a:t>
            </a:r>
          </a:p>
          <a:p>
            <a:pPr marL="0" indent="0">
              <a:buNone/>
            </a:pPr>
            <a:r>
              <a:rPr lang="en-US" sz="3200" b="1" dirty="0"/>
              <a:t>Operators: Precedence and Associativity</a:t>
            </a:r>
            <a:r>
              <a:rPr lang="en-US" sz="3200" dirty="0"/>
              <a:t>, </a:t>
            </a:r>
            <a:r>
              <a:rPr lang="en-US" sz="3200" b="1" dirty="0"/>
              <a:t>Expressions</a:t>
            </a:r>
            <a:r>
              <a:rPr lang="en-US" sz="3200" dirty="0"/>
              <a:t>,  </a:t>
            </a:r>
            <a:r>
              <a:rPr lang="en-US" sz="3200" b="1" dirty="0"/>
              <a:t>Input/Output statements</a:t>
            </a:r>
            <a:r>
              <a:rPr lang="en-US" sz="3200" dirty="0"/>
              <a:t>, </a:t>
            </a:r>
            <a:r>
              <a:rPr lang="en-US" sz="3200" b="1" dirty="0"/>
              <a:t>Assignment statements</a:t>
            </a:r>
            <a:r>
              <a:rPr lang="en-US" sz="3200" dirty="0"/>
              <a:t>, </a:t>
            </a:r>
            <a:r>
              <a:rPr lang="en-US" sz="3200" b="1" dirty="0"/>
              <a:t>Decision making statements, Switch statement,</a:t>
            </a:r>
            <a:r>
              <a:rPr lang="en-US" sz="3200" dirty="0"/>
              <a:t> </a:t>
            </a:r>
            <a:r>
              <a:rPr lang="en-US" sz="3200" b="1" dirty="0"/>
              <a:t>Looping statements Preprocessor directives, Compilation process</a:t>
            </a:r>
            <a:r>
              <a:rPr lang="en-US" sz="3200" dirty="0"/>
              <a:t>.</a:t>
            </a:r>
            <a:endParaRPr lang="en-IN" sz="3200" dirty="0"/>
          </a:p>
        </p:txBody>
      </p:sp>
    </p:spTree>
    <p:extLst>
      <p:ext uri="{BB962C8B-B14F-4D97-AF65-F5344CB8AC3E}">
        <p14:creationId xmlns:p14="http://schemas.microsoft.com/office/powerpoint/2010/main" val="117293113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FAA02A-FFD0-5514-BCA3-3D15A7B577C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60BB45-8FFC-FEB4-4F65-C9D94D8142D9}"/>
              </a:ext>
            </a:extLst>
          </p:cNvPr>
          <p:cNvSpPr>
            <a:spLocks noGrp="1"/>
          </p:cNvSpPr>
          <p:nvPr>
            <p:ph idx="1"/>
          </p:nvPr>
        </p:nvSpPr>
        <p:spPr>
          <a:xfrm>
            <a:off x="777240" y="592183"/>
            <a:ext cx="10659110" cy="5584780"/>
          </a:xfrm>
        </p:spPr>
        <p:txBody>
          <a:bodyPr/>
          <a:lstStyle/>
          <a:p>
            <a:pPr marL="0" indent="0">
              <a:buNone/>
            </a:pPr>
            <a:endParaRPr lang="en-IN" dirty="0"/>
          </a:p>
        </p:txBody>
      </p:sp>
    </p:spTree>
    <p:extLst>
      <p:ext uri="{BB962C8B-B14F-4D97-AF65-F5344CB8AC3E}">
        <p14:creationId xmlns:p14="http://schemas.microsoft.com/office/powerpoint/2010/main" val="3288260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D9776C-44FC-E074-E206-81A245FBAF3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C2650A-4165-4B47-C852-60420121477A}"/>
              </a:ext>
            </a:extLst>
          </p:cNvPr>
          <p:cNvSpPr>
            <a:spLocks noGrp="1"/>
          </p:cNvSpPr>
          <p:nvPr>
            <p:ph idx="1"/>
          </p:nvPr>
        </p:nvSpPr>
        <p:spPr>
          <a:xfrm>
            <a:off x="394468" y="539020"/>
            <a:ext cx="5627101" cy="5584780"/>
          </a:xfrm>
        </p:spPr>
        <p:txBody>
          <a:bodyPr/>
          <a:lstStyle/>
          <a:p>
            <a:pPr marL="0" indent="0">
              <a:buNone/>
            </a:pPr>
            <a:r>
              <a:rPr lang="en-US" sz="2400" b="1" dirty="0"/>
              <a:t>5. Object-Oriented Programming (OOP)?</a:t>
            </a:r>
          </a:p>
          <a:p>
            <a:r>
              <a:rPr lang="en-US" sz="2400" dirty="0"/>
              <a:t>Object-Oriented Programming (OOP) is a programming paradigm based on the concept of </a:t>
            </a:r>
            <a:r>
              <a:rPr lang="en-US" sz="2400" b="1" dirty="0"/>
              <a:t>objects</a:t>
            </a:r>
            <a:r>
              <a:rPr lang="en-US" sz="2400" dirty="0"/>
              <a:t>, which are instances of </a:t>
            </a:r>
            <a:r>
              <a:rPr lang="en-US" sz="2400" b="1" dirty="0"/>
              <a:t>classes</a:t>
            </a:r>
            <a:r>
              <a:rPr lang="en-US" sz="2400" dirty="0"/>
              <a:t>. </a:t>
            </a:r>
          </a:p>
          <a:p>
            <a:r>
              <a:rPr lang="en-US" sz="2400" dirty="0"/>
              <a:t>These objects encapsulate </a:t>
            </a:r>
            <a:r>
              <a:rPr lang="en-US" sz="2400" b="1" dirty="0"/>
              <a:t>data</a:t>
            </a:r>
            <a:r>
              <a:rPr lang="en-US" sz="2400" dirty="0"/>
              <a:t> (attributes) and </a:t>
            </a:r>
            <a:r>
              <a:rPr lang="en-US" sz="2400" b="1" dirty="0"/>
              <a:t>behavior</a:t>
            </a:r>
            <a:r>
              <a:rPr lang="en-US" sz="2400" dirty="0"/>
              <a:t> (methods), allowing for modular, reusable, and maintainable code. </a:t>
            </a:r>
          </a:p>
          <a:p>
            <a:r>
              <a:rPr lang="en-US" sz="2400" dirty="0"/>
              <a:t>OOP promotes the organization of code into </a:t>
            </a:r>
            <a:r>
              <a:rPr lang="en-US" sz="2400" b="1" dirty="0"/>
              <a:t>real-world entities</a:t>
            </a:r>
            <a:r>
              <a:rPr lang="en-US" sz="2400" dirty="0"/>
              <a:t>, making it easier to design complex systems.</a:t>
            </a:r>
          </a:p>
          <a:p>
            <a:pPr marL="0" indent="0">
              <a:buNone/>
            </a:pPr>
            <a:endParaRPr lang="en-IN" dirty="0"/>
          </a:p>
        </p:txBody>
      </p:sp>
      <p:pic>
        <p:nvPicPr>
          <p:cNvPr id="4" name="Picture 3" descr="A screen shot of a computer program&#10;&#10;Description automatically generated">
            <a:extLst>
              <a:ext uri="{FF2B5EF4-FFF2-40B4-BE49-F238E27FC236}">
                <a16:creationId xmlns:a16="http://schemas.microsoft.com/office/drawing/2014/main" id="{6D7B6073-D087-E004-4D4F-BA9C79E8EBF6}"/>
              </a:ext>
            </a:extLst>
          </p:cNvPr>
          <p:cNvPicPr>
            <a:picLocks noChangeAspect="1"/>
          </p:cNvPicPr>
          <p:nvPr/>
        </p:nvPicPr>
        <p:blipFill>
          <a:blip r:embed="rId2">
            <a:extLst>
              <a:ext uri="{28A0092B-C50C-407E-A947-70E740481C1C}">
                <a14:useLocalDpi xmlns:a14="http://schemas.microsoft.com/office/drawing/2010/main" val="0"/>
              </a:ext>
            </a:extLst>
          </a:blip>
          <a:srcRect l="4129" t="3492" r="4467" b="3968"/>
          <a:stretch/>
        </p:blipFill>
        <p:spPr>
          <a:xfrm>
            <a:off x="6170431" y="330242"/>
            <a:ext cx="5856514" cy="6346371"/>
          </a:xfrm>
          <a:prstGeom prst="rect">
            <a:avLst/>
          </a:prstGeom>
        </p:spPr>
      </p:pic>
    </p:spTree>
    <p:extLst>
      <p:ext uri="{BB962C8B-B14F-4D97-AF65-F5344CB8AC3E}">
        <p14:creationId xmlns:p14="http://schemas.microsoft.com/office/powerpoint/2010/main" val="2037024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E5928-655D-D057-3851-21E40FC4D32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9D2925-D0FA-79B9-CDBC-936F0D8E4D8C}"/>
              </a:ext>
            </a:extLst>
          </p:cNvPr>
          <p:cNvSpPr>
            <a:spLocks noGrp="1"/>
          </p:cNvSpPr>
          <p:nvPr>
            <p:ph idx="1"/>
          </p:nvPr>
        </p:nvSpPr>
        <p:spPr>
          <a:xfrm>
            <a:off x="617751" y="274418"/>
            <a:ext cx="11014267" cy="6041322"/>
          </a:xfrm>
        </p:spPr>
        <p:txBody>
          <a:bodyPr>
            <a:normAutofit/>
          </a:bodyPr>
          <a:lstStyle/>
          <a:p>
            <a:pPr marL="0" indent="0">
              <a:buNone/>
            </a:pPr>
            <a:r>
              <a:rPr lang="en-US" sz="2800" b="1" dirty="0"/>
              <a:t>What is C Programming?</a:t>
            </a:r>
          </a:p>
          <a:p>
            <a:r>
              <a:rPr lang="en-US" sz="2500" b="1" dirty="0"/>
              <a:t>C </a:t>
            </a:r>
            <a:r>
              <a:rPr lang="en-US" sz="2500" dirty="0"/>
              <a:t>is primarily classified as an </a:t>
            </a:r>
            <a:r>
              <a:rPr lang="en-US" sz="2500" b="1" dirty="0">
                <a:solidFill>
                  <a:srgbClr val="C00000"/>
                </a:solidFill>
              </a:rPr>
              <a:t>imperative procedural programming language</a:t>
            </a:r>
            <a:r>
              <a:rPr lang="en-US" sz="2500" dirty="0"/>
              <a:t>, but it also supports some features of other paradigms to a </a:t>
            </a:r>
            <a:r>
              <a:rPr lang="en-US" sz="2500" b="1" dirty="0"/>
              <a:t>limited extent. </a:t>
            </a:r>
          </a:p>
          <a:p>
            <a:r>
              <a:rPr lang="en-US" sz="2500" b="1" dirty="0"/>
              <a:t>C </a:t>
            </a:r>
            <a:r>
              <a:rPr lang="en-US" sz="2500" dirty="0"/>
              <a:t>was developed by </a:t>
            </a:r>
            <a:r>
              <a:rPr lang="en-US" sz="2500" b="1" dirty="0"/>
              <a:t>Dennis Ritchie</a:t>
            </a:r>
            <a:r>
              <a:rPr lang="en-US" sz="2500" dirty="0"/>
              <a:t> in the early </a:t>
            </a:r>
            <a:r>
              <a:rPr lang="en-US" sz="2500" b="1" dirty="0"/>
              <a:t>1970s</a:t>
            </a:r>
            <a:r>
              <a:rPr lang="en-US" sz="2500" dirty="0"/>
              <a:t> at </a:t>
            </a:r>
            <a:r>
              <a:rPr lang="en-US" sz="2500" b="1" dirty="0"/>
              <a:t>Bell Labs</a:t>
            </a:r>
            <a:r>
              <a:rPr lang="en-US" sz="2500" dirty="0"/>
              <a:t>. It has had a profound influence on many programming languages and is still widely used today, especially in system programming, embedded systems, and operating systems development.</a:t>
            </a:r>
          </a:p>
          <a:p>
            <a:pPr marL="0" indent="0">
              <a:buNone/>
            </a:pPr>
            <a:r>
              <a:rPr lang="en-US" sz="2400" b="1" dirty="0"/>
              <a:t>Here’s a simple C program that prints "Hello, World!" to the console:</a:t>
            </a:r>
          </a:p>
          <a:p>
            <a:pPr marL="0" indent="0">
              <a:buNone/>
            </a:pPr>
            <a:endParaRPr lang="en-IN" sz="2500" b="1" dirty="0"/>
          </a:p>
        </p:txBody>
      </p:sp>
      <p:pic>
        <p:nvPicPr>
          <p:cNvPr id="4" name="Picture 3">
            <a:extLst>
              <a:ext uri="{FF2B5EF4-FFF2-40B4-BE49-F238E27FC236}">
                <a16:creationId xmlns:a16="http://schemas.microsoft.com/office/drawing/2014/main" id="{63037175-867A-52A7-614A-DC9EBC9BD060}"/>
              </a:ext>
            </a:extLst>
          </p:cNvPr>
          <p:cNvPicPr>
            <a:picLocks noChangeAspect="1"/>
          </p:cNvPicPr>
          <p:nvPr/>
        </p:nvPicPr>
        <p:blipFill>
          <a:blip r:embed="rId2"/>
          <a:stretch>
            <a:fillRect/>
          </a:stretch>
        </p:blipFill>
        <p:spPr>
          <a:xfrm>
            <a:off x="2818602" y="3599806"/>
            <a:ext cx="6612563" cy="3066808"/>
          </a:xfrm>
          <a:prstGeom prst="rect">
            <a:avLst/>
          </a:prstGeom>
        </p:spPr>
      </p:pic>
    </p:spTree>
    <p:extLst>
      <p:ext uri="{BB962C8B-B14F-4D97-AF65-F5344CB8AC3E}">
        <p14:creationId xmlns:p14="http://schemas.microsoft.com/office/powerpoint/2010/main" val="4101282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374ED1-0E36-0F18-4213-5437EC1259E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DAE64F-AF2E-668F-8916-E9B05302E6DA}"/>
              </a:ext>
            </a:extLst>
          </p:cNvPr>
          <p:cNvSpPr>
            <a:spLocks noGrp="1"/>
          </p:cNvSpPr>
          <p:nvPr>
            <p:ph idx="1"/>
          </p:nvPr>
        </p:nvSpPr>
        <p:spPr>
          <a:xfrm>
            <a:off x="777240" y="592183"/>
            <a:ext cx="10659110" cy="5584780"/>
          </a:xfrm>
        </p:spPr>
        <p:txBody>
          <a:bodyPr>
            <a:normAutofit lnSpcReduction="10000"/>
          </a:bodyPr>
          <a:lstStyle/>
          <a:p>
            <a:pPr marL="0" indent="0">
              <a:buNone/>
            </a:pPr>
            <a:r>
              <a:rPr lang="en-US" sz="2400" b="1" dirty="0"/>
              <a:t>What is Procedure?</a:t>
            </a:r>
          </a:p>
          <a:p>
            <a:pPr marL="0" indent="0">
              <a:buNone/>
            </a:pPr>
            <a:r>
              <a:rPr lang="en-US" sz="2200" dirty="0"/>
              <a:t>A </a:t>
            </a:r>
            <a:r>
              <a:rPr lang="en-US" sz="2200" b="1" dirty="0"/>
              <a:t>procedure</a:t>
            </a:r>
            <a:r>
              <a:rPr lang="en-US" sz="2200" dirty="0"/>
              <a:t> in programming refers to a </a:t>
            </a:r>
            <a:r>
              <a:rPr lang="en-US" sz="2200" b="1" dirty="0"/>
              <a:t>set of instructions</a:t>
            </a:r>
            <a:r>
              <a:rPr lang="en-US" sz="2200" dirty="0"/>
              <a:t> or </a:t>
            </a:r>
            <a:r>
              <a:rPr lang="en-US" sz="2200" b="1" dirty="0"/>
              <a:t>a block of code</a:t>
            </a:r>
            <a:r>
              <a:rPr lang="en-US" sz="2200" dirty="0"/>
              <a:t> designed to perform a specific task or operation. Procedures are typically used to encapsulate </a:t>
            </a:r>
            <a:r>
              <a:rPr lang="en-US" sz="2200" b="1" dirty="0"/>
              <a:t>functionality</a:t>
            </a:r>
            <a:r>
              <a:rPr lang="en-US" sz="2200" dirty="0"/>
              <a:t> that can be </a:t>
            </a:r>
            <a:r>
              <a:rPr lang="en-US" sz="2200" b="1" dirty="0">
                <a:solidFill>
                  <a:srgbClr val="C00000"/>
                </a:solidFill>
              </a:rPr>
              <a:t>reused</a:t>
            </a:r>
            <a:r>
              <a:rPr lang="en-US" sz="2200" dirty="0"/>
              <a:t> in different parts of a program. In some programming languages, procedures are also called </a:t>
            </a:r>
            <a:r>
              <a:rPr lang="en-US" sz="2200" b="1" dirty="0"/>
              <a:t>functions</a:t>
            </a:r>
            <a:r>
              <a:rPr lang="en-US" sz="2200" dirty="0"/>
              <a:t>, </a:t>
            </a:r>
            <a:r>
              <a:rPr lang="en-US" sz="2200" b="1" dirty="0"/>
              <a:t>methods</a:t>
            </a:r>
            <a:r>
              <a:rPr lang="en-US" sz="2200" dirty="0"/>
              <a:t>, or </a:t>
            </a:r>
            <a:r>
              <a:rPr lang="en-US" sz="2200" b="1" dirty="0"/>
              <a:t>subroutines</a:t>
            </a:r>
            <a:r>
              <a:rPr lang="en-US" sz="2200" dirty="0"/>
              <a:t>.</a:t>
            </a:r>
          </a:p>
          <a:p>
            <a:pPr marL="0" indent="0">
              <a:buNone/>
            </a:pPr>
            <a:r>
              <a:rPr lang="en-US" sz="2200" b="1" dirty="0"/>
              <a:t>Note: </a:t>
            </a:r>
          </a:p>
          <a:p>
            <a:r>
              <a:rPr lang="en-US" sz="2200" b="1" dirty="0"/>
              <a:t>No Return Value (in some languages)</a:t>
            </a:r>
            <a:r>
              <a:rPr lang="en-US" sz="2200" dirty="0"/>
              <a:t>: In some contexts, procedures do not return any value, unlike functions that usually return a result. Procedures are simply called to perform an action.</a:t>
            </a:r>
          </a:p>
          <a:p>
            <a:r>
              <a:rPr lang="en-US" sz="2200" b="1" dirty="0"/>
              <a:t>Encapsulation</a:t>
            </a:r>
            <a:r>
              <a:rPr lang="en-US" sz="2200" dirty="0"/>
              <a:t>: A procedure </a:t>
            </a:r>
            <a:r>
              <a:rPr lang="en-US" sz="2200" b="1" dirty="0">
                <a:solidFill>
                  <a:srgbClr val="C00000"/>
                </a:solidFill>
              </a:rPr>
              <a:t>encapsulates a specific set of instructions </a:t>
            </a:r>
            <a:r>
              <a:rPr lang="en-US" sz="2200" dirty="0"/>
              <a:t>that perform a defined task. It allows you to avoid repeating the same code and makes your program more modular and organized</a:t>
            </a:r>
          </a:p>
          <a:p>
            <a:r>
              <a:rPr lang="en-US" sz="2200" b="1" dirty="0"/>
              <a:t>Parameters (Optional): </a:t>
            </a:r>
            <a:r>
              <a:rPr lang="en-US" sz="2200" dirty="0"/>
              <a:t>A procedure can take input parameters, which allow you to pass data to the procedure. These parameters help the procedure perform its task dynamically based on the input.</a:t>
            </a:r>
          </a:p>
          <a:p>
            <a:r>
              <a:rPr lang="en-US" sz="2200" b="1" dirty="0"/>
              <a:t>Reusability: </a:t>
            </a:r>
            <a:r>
              <a:rPr lang="en-US" sz="2200" dirty="0"/>
              <a:t>Once a procedure is defined, you can call it as many times as needed without rewriting the code.</a:t>
            </a:r>
            <a:endParaRPr lang="en-IN" sz="2200" dirty="0"/>
          </a:p>
        </p:txBody>
      </p:sp>
    </p:spTree>
    <p:extLst>
      <p:ext uri="{BB962C8B-B14F-4D97-AF65-F5344CB8AC3E}">
        <p14:creationId xmlns:p14="http://schemas.microsoft.com/office/powerpoint/2010/main" val="3170708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C07FC8-8140-7EED-F5E6-580799448DFE}"/>
              </a:ext>
            </a:extLst>
          </p:cNvPr>
          <p:cNvSpPr>
            <a:spLocks noGrp="1"/>
          </p:cNvSpPr>
          <p:nvPr>
            <p:ph idx="1"/>
          </p:nvPr>
        </p:nvSpPr>
        <p:spPr>
          <a:xfrm>
            <a:off x="777240" y="462708"/>
            <a:ext cx="10659110" cy="5714255"/>
          </a:xfrm>
        </p:spPr>
        <p:txBody>
          <a:bodyPr>
            <a:normAutofit/>
          </a:bodyPr>
          <a:lstStyle/>
          <a:p>
            <a:pPr marL="0" indent="0">
              <a:buNone/>
            </a:pPr>
            <a:r>
              <a:rPr lang="en-IN" sz="2800" b="1" dirty="0"/>
              <a:t>Types of Procedures:</a:t>
            </a:r>
            <a:endParaRPr lang="en-US" sz="2800" b="1" dirty="0"/>
          </a:p>
          <a:p>
            <a:pPr marL="0" indent="0">
              <a:buNone/>
            </a:pPr>
            <a:r>
              <a:rPr lang="en-US" sz="2400" b="1" dirty="0">
                <a:solidFill>
                  <a:srgbClr val="C00000"/>
                </a:solidFill>
              </a:rPr>
              <a:t>1. Void Procedure (No Return Value):</a:t>
            </a:r>
          </a:p>
          <a:p>
            <a:r>
              <a:rPr lang="en-US" sz="2400" dirty="0"/>
              <a:t>A </a:t>
            </a:r>
            <a:r>
              <a:rPr lang="en-US" sz="2400" b="1" dirty="0"/>
              <a:t>Void Procedure</a:t>
            </a:r>
            <a:r>
              <a:rPr lang="en-US" sz="2400" dirty="0"/>
              <a:t> is a procedure that performs an operation but </a:t>
            </a:r>
            <a:r>
              <a:rPr lang="en-US" sz="2400" b="1" dirty="0"/>
              <a:t>does not return any value</a:t>
            </a:r>
            <a:r>
              <a:rPr lang="en-US" sz="2400" dirty="0"/>
              <a:t>. It may perform an action like printing a result or modifying some data.</a:t>
            </a:r>
          </a:p>
          <a:p>
            <a:r>
              <a:rPr lang="en-US" sz="2400" b="1" dirty="0"/>
              <a:t>Example: Add Two Numbers and Print the Result (Void Procedure)</a:t>
            </a:r>
          </a:p>
          <a:p>
            <a:pPr marL="457200" lvl="1" indent="0">
              <a:buNone/>
            </a:pPr>
            <a:endParaRPr lang="en-US" sz="2400" dirty="0"/>
          </a:p>
          <a:p>
            <a:pPr marL="0" indent="0">
              <a:buNone/>
            </a:pPr>
            <a:r>
              <a:rPr lang="en-US" sz="2400" b="1" dirty="0">
                <a:solidFill>
                  <a:srgbClr val="C00000"/>
                </a:solidFill>
              </a:rPr>
              <a:t>2. Function Procedure (Returns a Value)</a:t>
            </a:r>
          </a:p>
          <a:p>
            <a:r>
              <a:rPr lang="en-US" sz="2400" dirty="0"/>
              <a:t>A </a:t>
            </a:r>
            <a:r>
              <a:rPr lang="en-US" sz="2400" b="1" dirty="0"/>
              <a:t>Function Procedure</a:t>
            </a:r>
            <a:r>
              <a:rPr lang="en-US" sz="2400" dirty="0"/>
              <a:t> is a procedure that returns a value after performing its task. The value could be any type, such as an integer, float, string, etc.</a:t>
            </a:r>
          </a:p>
          <a:p>
            <a:r>
              <a:rPr lang="en-US" sz="2400" b="1" dirty="0"/>
              <a:t>Example: Add Two Numbers and Return the Result (Function Procedure)</a:t>
            </a:r>
          </a:p>
          <a:p>
            <a:pPr marL="0" indent="0">
              <a:buNone/>
            </a:pPr>
            <a:endParaRPr lang="en-IN" sz="2400" dirty="0"/>
          </a:p>
        </p:txBody>
      </p:sp>
    </p:spTree>
    <p:extLst>
      <p:ext uri="{BB962C8B-B14F-4D97-AF65-F5344CB8AC3E}">
        <p14:creationId xmlns:p14="http://schemas.microsoft.com/office/powerpoint/2010/main" val="2494584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04E8379-C7D2-858A-9893-D370EACF9012}"/>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8E18AC-903E-4B46-8CC0-FE20E612C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DEE38FB-0763-470C-8A5E-44456B5130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3" name="Content Placeholder 2">
            <a:extLst>
              <a:ext uri="{FF2B5EF4-FFF2-40B4-BE49-F238E27FC236}">
                <a16:creationId xmlns:a16="http://schemas.microsoft.com/office/drawing/2014/main" id="{EC4E9F4D-E709-9630-6A41-E2C73F6A228A}"/>
              </a:ext>
            </a:extLst>
          </p:cNvPr>
          <p:cNvSpPr>
            <a:spLocks noGrp="1"/>
          </p:cNvSpPr>
          <p:nvPr>
            <p:ph idx="1"/>
          </p:nvPr>
        </p:nvSpPr>
        <p:spPr>
          <a:xfrm>
            <a:off x="543324" y="891019"/>
            <a:ext cx="5590835" cy="5409650"/>
          </a:xfrm>
        </p:spPr>
        <p:txBody>
          <a:bodyPr anchor="t">
            <a:normAutofit lnSpcReduction="10000"/>
          </a:bodyPr>
          <a:lstStyle/>
          <a:p>
            <a:pPr marL="0" indent="0">
              <a:buNone/>
            </a:pPr>
            <a:r>
              <a:rPr lang="en-US" sz="2400" b="1" dirty="0"/>
              <a:t>Structure of C program:</a:t>
            </a:r>
          </a:p>
          <a:p>
            <a:pPr marL="0" indent="0">
              <a:buNone/>
            </a:pPr>
            <a:r>
              <a:rPr lang="en-US" sz="2400" dirty="0"/>
              <a:t>The structure of a </a:t>
            </a:r>
            <a:r>
              <a:rPr lang="en-US" sz="2400" b="1" dirty="0"/>
              <a:t>C program</a:t>
            </a:r>
            <a:r>
              <a:rPr lang="en-US" sz="2400" dirty="0"/>
              <a:t> generally follows a specific order of components to ensure proper execution and clarity. Here's an outline of the basic structure:</a:t>
            </a:r>
          </a:p>
          <a:p>
            <a:pPr marL="0" indent="0">
              <a:buNone/>
            </a:pPr>
            <a:r>
              <a:rPr lang="en-US" sz="2400" b="1" dirty="0"/>
              <a:t>Basic Structure of a C Program:</a:t>
            </a:r>
          </a:p>
          <a:p>
            <a:pPr marL="457200" indent="-457200">
              <a:buAutoNum type="arabicPeriod"/>
            </a:pPr>
            <a:r>
              <a:rPr lang="en-US" sz="2400" b="1" dirty="0"/>
              <a:t>Documentation Section</a:t>
            </a:r>
          </a:p>
          <a:p>
            <a:pPr marL="457200" indent="-457200">
              <a:buAutoNum type="arabicPeriod"/>
            </a:pPr>
            <a:r>
              <a:rPr lang="en-US" sz="2400" b="1" dirty="0"/>
              <a:t>Link Section </a:t>
            </a:r>
            <a:r>
              <a:rPr lang="en-US" sz="2400" dirty="0"/>
              <a:t>or</a:t>
            </a:r>
            <a:r>
              <a:rPr lang="en-US" sz="2400" b="1" dirty="0"/>
              <a:t> Preprocessor Directives</a:t>
            </a:r>
          </a:p>
          <a:p>
            <a:pPr marL="457200" indent="-457200">
              <a:buAutoNum type="arabicPeriod"/>
            </a:pPr>
            <a:r>
              <a:rPr lang="en-US" sz="2400" b="1" dirty="0"/>
              <a:t>Definition Section</a:t>
            </a:r>
          </a:p>
          <a:p>
            <a:pPr marL="457200" indent="-457200">
              <a:buAutoNum type="arabicPeriod"/>
            </a:pPr>
            <a:r>
              <a:rPr lang="en-US" sz="2400" b="1" dirty="0"/>
              <a:t>Global Declarations</a:t>
            </a:r>
          </a:p>
          <a:p>
            <a:pPr marL="457200" indent="-457200">
              <a:buAutoNum type="arabicPeriod"/>
            </a:pPr>
            <a:r>
              <a:rPr lang="en-IN" sz="2400" b="1" dirty="0"/>
              <a:t>Function Declarations or Prototype</a:t>
            </a:r>
            <a:endParaRPr lang="en-US" sz="2400" b="1" dirty="0"/>
          </a:p>
          <a:p>
            <a:pPr marL="457200" indent="-457200">
              <a:buAutoNum type="arabicPeriod"/>
            </a:pPr>
            <a:r>
              <a:rPr lang="en-IN" sz="2400" b="1" dirty="0"/>
              <a:t>Main Function</a:t>
            </a:r>
          </a:p>
          <a:p>
            <a:pPr marL="457200" indent="-457200">
              <a:buAutoNum type="arabicPeriod"/>
            </a:pPr>
            <a:r>
              <a:rPr lang="en-IN" sz="2400" b="1" dirty="0"/>
              <a:t>Function Definitions</a:t>
            </a:r>
          </a:p>
          <a:p>
            <a:pPr marL="457200" indent="-457200">
              <a:buAutoNum type="arabicPeriod"/>
            </a:pPr>
            <a:endParaRPr lang="en-US" sz="2400" b="1" dirty="0"/>
          </a:p>
          <a:p>
            <a:pPr marL="457200" indent="-457200">
              <a:buAutoNum type="arabicPeriod"/>
            </a:pPr>
            <a:endParaRPr lang="en-US" sz="2400" b="1" dirty="0"/>
          </a:p>
          <a:p>
            <a:pPr marL="457200" indent="-457200">
              <a:buAutoNum type="arabicPeriod"/>
            </a:pPr>
            <a:endParaRPr lang="en-US" sz="2400" b="1" dirty="0"/>
          </a:p>
          <a:p>
            <a:pPr marL="0" indent="0">
              <a:buNone/>
            </a:pPr>
            <a:endParaRPr lang="en-US" sz="2400" b="1" dirty="0"/>
          </a:p>
          <a:p>
            <a:pPr marL="0" indent="0">
              <a:buNone/>
            </a:pPr>
            <a:endParaRPr lang="en-IN" sz="2400" dirty="0"/>
          </a:p>
        </p:txBody>
      </p:sp>
      <p:sp>
        <p:nvSpPr>
          <p:cNvPr id="13" name="Oval 1">
            <a:extLst>
              <a:ext uri="{FF2B5EF4-FFF2-40B4-BE49-F238E27FC236}">
                <a16:creationId xmlns:a16="http://schemas.microsoft.com/office/drawing/2014/main" id="{F1D6E6C0-11C7-4A38-BD12-80741960B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1411" y="557332"/>
            <a:ext cx="5743337" cy="57433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C3BD77D-17C2-91FA-C7F0-FCFBD3BD0FD6}"/>
              </a:ext>
            </a:extLst>
          </p:cNvPr>
          <p:cNvPicPr>
            <a:picLocks noChangeAspect="1"/>
          </p:cNvPicPr>
          <p:nvPr/>
        </p:nvPicPr>
        <p:blipFill>
          <a:blip r:embed="rId2"/>
          <a:stretch>
            <a:fillRect/>
          </a:stretch>
        </p:blipFill>
        <p:spPr>
          <a:xfrm>
            <a:off x="6912354" y="1736835"/>
            <a:ext cx="4501449" cy="3456585"/>
          </a:xfrm>
          <a:prstGeom prst="rect">
            <a:avLst/>
          </a:prstGeom>
        </p:spPr>
      </p:pic>
      <p:grpSp>
        <p:nvGrpSpPr>
          <p:cNvPr id="15" name="decorative circles">
            <a:extLst>
              <a:ext uri="{FF2B5EF4-FFF2-40B4-BE49-F238E27FC236}">
                <a16:creationId xmlns:a16="http://schemas.microsoft.com/office/drawing/2014/main" id="{2B16E781-E64A-4007-B0F1-5A50135A42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70062" y="289695"/>
            <a:ext cx="4971115" cy="6138399"/>
            <a:chOff x="6870062" y="289695"/>
            <a:chExt cx="4971115" cy="6138399"/>
          </a:xfrm>
        </p:grpSpPr>
        <p:sp>
          <p:nvSpPr>
            <p:cNvPr id="16" name="Oval 15">
              <a:extLst>
                <a:ext uri="{FF2B5EF4-FFF2-40B4-BE49-F238E27FC236}">
                  <a16:creationId xmlns:a16="http://schemas.microsoft.com/office/drawing/2014/main" id="{6F5849D6-7C1F-435A-8BEB-2A37173B6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9C6C5D90-0568-4F1C-9392-536D4E32E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74736" y="5667686"/>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E069E425-421F-469A-9C32-9FB5C16E5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27805" y="5275653"/>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C31A526-345A-4A63-BA59-FF91204E9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9847" y="59428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F27432B5-3C17-4415-B09A-67FCBD636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1540" y="655922"/>
              <a:ext cx="466441" cy="46644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0E4DDCC-A5A9-4365-876A-7992F2CF4D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A5DB42D-36BB-41F6-A512-3AFDD33ADA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63367" y="6122314"/>
              <a:ext cx="305780" cy="3057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E03F45BD-67A0-4732-B626-9ECB4B18E2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0062" y="5959435"/>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43449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02853" y="719137"/>
            <a:ext cx="10900568" cy="5313801"/>
          </a:xfrm>
        </p:spPr>
        <p:txBody>
          <a:bodyPr>
            <a:normAutofit/>
          </a:bodyPr>
          <a:lstStyle/>
          <a:p>
            <a:pPr marL="0" indent="0">
              <a:buNone/>
            </a:pPr>
            <a:r>
              <a:rPr lang="en-US" sz="3200" b="1" dirty="0">
                <a:solidFill>
                  <a:srgbClr val="C00000"/>
                </a:solidFill>
              </a:rPr>
              <a:t>Module-1: BASICS OF C PROGRAMMING </a:t>
            </a:r>
            <a:r>
              <a:rPr lang="en-IN" sz="3200" b="1" dirty="0">
                <a:solidFill>
                  <a:srgbClr val="C00000"/>
                </a:solidFill>
              </a:rPr>
              <a:t>:</a:t>
            </a:r>
          </a:p>
          <a:p>
            <a:pPr marL="0" indent="0">
              <a:buNone/>
            </a:pPr>
            <a:r>
              <a:rPr lang="en-US" sz="3200" b="1" dirty="0"/>
              <a:t>Introduction to programming paradigms:</a:t>
            </a:r>
            <a:r>
              <a:rPr lang="en-US" sz="3200" dirty="0"/>
              <a:t> Applications of C Language, </a:t>
            </a:r>
            <a:r>
              <a:rPr lang="en-US" sz="3200" b="1" dirty="0"/>
              <a:t>Structure of C program</a:t>
            </a:r>
          </a:p>
          <a:p>
            <a:pPr marL="0" indent="0">
              <a:buNone/>
            </a:pPr>
            <a:r>
              <a:rPr lang="en-US" sz="3200" b="1" dirty="0"/>
              <a:t>C programming: </a:t>
            </a:r>
            <a:r>
              <a:rPr lang="en-US" sz="3200" dirty="0"/>
              <a:t>Data Types, Constants,  Enumeration Constants,  Keywords.</a:t>
            </a:r>
          </a:p>
          <a:p>
            <a:pPr marL="0" indent="0">
              <a:buNone/>
            </a:pPr>
            <a:r>
              <a:rPr lang="en-US" sz="3200" b="1" dirty="0"/>
              <a:t>Operators: </a:t>
            </a:r>
            <a:r>
              <a:rPr lang="en-US" sz="3200" dirty="0"/>
              <a:t>Precedence and Associativity, Expressions,  Input/Output statements, Assignment statements, Decision making statements, Switch statement, Looping statements Preprocessor directives, Compilation process.</a:t>
            </a:r>
            <a:endParaRPr lang="en-IN" sz="3200" dirty="0"/>
          </a:p>
        </p:txBody>
      </p:sp>
    </p:spTree>
    <p:extLst>
      <p:ext uri="{BB962C8B-B14F-4D97-AF65-F5344CB8AC3E}">
        <p14:creationId xmlns:p14="http://schemas.microsoft.com/office/powerpoint/2010/main" val="7075988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366FC39-A8F5-1182-D775-BFB3A4D6CD42}"/>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13"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14" name="Oval 13">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5" name="Freeform: Shape 24">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6" name="Freeform: Shape 25">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7" name="Oval 26">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30" name="Rectangle 29">
            <a:extLst>
              <a:ext uri="{FF2B5EF4-FFF2-40B4-BE49-F238E27FC236}">
                <a16:creationId xmlns:a16="http://schemas.microsoft.com/office/drawing/2014/main" id="{B7818AA9-82F7-46F6-8A83-1A6258163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31">
            <a:extLst>
              <a:ext uri="{FF2B5EF4-FFF2-40B4-BE49-F238E27FC236}">
                <a16:creationId xmlns:a16="http://schemas.microsoft.com/office/drawing/2014/main" id="{FCEBDFAC-E3E5-4883-8BE7-B43474AE3B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0450" y="236341"/>
            <a:ext cx="11410891" cy="5901949"/>
            <a:chOff x="310450" y="236341"/>
            <a:chExt cx="11410891" cy="5901949"/>
          </a:xfrm>
        </p:grpSpPr>
        <p:sp>
          <p:nvSpPr>
            <p:cNvPr id="33" name="Oval 32">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5328" y="1050301"/>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0450" y="114446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37185" y="538093"/>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98320" y="5269378"/>
              <a:ext cx="223021" cy="223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79878" y="583251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86119" y="5492399"/>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extBox 4">
            <a:extLst>
              <a:ext uri="{FF2B5EF4-FFF2-40B4-BE49-F238E27FC236}">
                <a16:creationId xmlns:a16="http://schemas.microsoft.com/office/drawing/2014/main" id="{002E5095-3F5D-5D36-D97B-977E6645F447}"/>
              </a:ext>
            </a:extLst>
          </p:cNvPr>
          <p:cNvSpPr txBox="1"/>
          <p:nvPr/>
        </p:nvSpPr>
        <p:spPr>
          <a:xfrm>
            <a:off x="129877" y="1811345"/>
            <a:ext cx="5045726" cy="954107"/>
          </a:xfrm>
          <a:prstGeom prst="rect">
            <a:avLst/>
          </a:prstGeom>
          <a:noFill/>
        </p:spPr>
        <p:txBody>
          <a:bodyPr wrap="square" rtlCol="0">
            <a:spAutoFit/>
          </a:bodyPr>
          <a:lstStyle/>
          <a:p>
            <a:r>
              <a:rPr lang="en-US" sz="2800" b="1" dirty="0">
                <a:solidFill>
                  <a:srgbClr val="C00000"/>
                </a:solidFill>
              </a:rPr>
              <a:t>Example: </a:t>
            </a:r>
          </a:p>
          <a:p>
            <a:r>
              <a:rPr lang="en-US" sz="2800" b="1" dirty="0">
                <a:solidFill>
                  <a:srgbClr val="C00000"/>
                </a:solidFill>
              </a:rPr>
              <a:t>Structure of C Program</a:t>
            </a:r>
            <a:endParaRPr lang="en-IN" sz="2800" b="1" dirty="0">
              <a:solidFill>
                <a:srgbClr val="C00000"/>
              </a:solidFill>
            </a:endParaRPr>
          </a:p>
        </p:txBody>
      </p:sp>
      <p:pic>
        <p:nvPicPr>
          <p:cNvPr id="7" name="Picture 6" descr="A screenshot of a computer program">
            <a:extLst>
              <a:ext uri="{FF2B5EF4-FFF2-40B4-BE49-F238E27FC236}">
                <a16:creationId xmlns:a16="http://schemas.microsoft.com/office/drawing/2014/main" id="{C6FF61E0-9E60-7E5C-AE96-90A7F2CD6D2C}"/>
              </a:ext>
            </a:extLst>
          </p:cNvPr>
          <p:cNvPicPr>
            <a:picLocks noChangeAspect="1"/>
          </p:cNvPicPr>
          <p:nvPr/>
        </p:nvPicPr>
        <p:blipFill>
          <a:blip r:embed="rId2">
            <a:extLst>
              <a:ext uri="{28A0092B-C50C-407E-A947-70E740481C1C}">
                <a14:useLocalDpi xmlns:a14="http://schemas.microsoft.com/office/drawing/2010/main" val="0"/>
              </a:ext>
            </a:extLst>
          </a:blip>
          <a:srcRect l="3335" t="2338" r="2798" b="2651"/>
          <a:stretch/>
        </p:blipFill>
        <p:spPr>
          <a:xfrm>
            <a:off x="6096000" y="0"/>
            <a:ext cx="6092951" cy="6858000"/>
          </a:xfrm>
          <a:prstGeom prst="rect">
            <a:avLst/>
          </a:prstGeom>
        </p:spPr>
      </p:pic>
    </p:spTree>
    <p:extLst>
      <p:ext uri="{BB962C8B-B14F-4D97-AF65-F5344CB8AC3E}">
        <p14:creationId xmlns:p14="http://schemas.microsoft.com/office/powerpoint/2010/main" val="32255920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0DFB99-A69E-5EF3-5534-880E68D6B571}"/>
              </a:ext>
            </a:extLst>
          </p:cNvPr>
          <p:cNvSpPr>
            <a:spLocks noGrp="1"/>
          </p:cNvSpPr>
          <p:nvPr>
            <p:ph idx="1"/>
          </p:nvPr>
        </p:nvSpPr>
        <p:spPr>
          <a:xfrm>
            <a:off x="777239" y="563526"/>
            <a:ext cx="10822881" cy="5613437"/>
          </a:xfrm>
        </p:spPr>
        <p:txBody>
          <a:bodyPr>
            <a:normAutofit/>
          </a:bodyPr>
          <a:lstStyle/>
          <a:p>
            <a:pPr marL="0" indent="0">
              <a:buNone/>
            </a:pPr>
            <a:r>
              <a:rPr lang="en-US" sz="2400" b="1" dirty="0"/>
              <a:t>1. . Documentation Section:</a:t>
            </a:r>
          </a:p>
          <a:p>
            <a:r>
              <a:rPr lang="en-US" sz="2400" dirty="0"/>
              <a:t>The documentation section consists of a set of </a:t>
            </a:r>
            <a:r>
              <a:rPr lang="en-US" sz="2400" b="1" dirty="0"/>
              <a:t>comment</a:t>
            </a:r>
            <a:r>
              <a:rPr lang="en-US" sz="2400" dirty="0"/>
              <a:t> </a:t>
            </a:r>
            <a:r>
              <a:rPr lang="en-US" sz="2400" b="1" dirty="0"/>
              <a:t>lines</a:t>
            </a:r>
            <a:r>
              <a:rPr lang="en-US" sz="2400" dirty="0"/>
              <a:t> giving </a:t>
            </a:r>
            <a:r>
              <a:rPr lang="en-US" sz="2400" b="1" dirty="0">
                <a:solidFill>
                  <a:srgbClr val="C00000"/>
                </a:solidFill>
              </a:rPr>
              <a:t>the name of the program</a:t>
            </a:r>
            <a:r>
              <a:rPr lang="en-US" sz="2400" dirty="0"/>
              <a:t>, the </a:t>
            </a:r>
            <a:r>
              <a:rPr lang="en-US" sz="2400" b="1" dirty="0">
                <a:solidFill>
                  <a:srgbClr val="C00000"/>
                </a:solidFill>
              </a:rPr>
              <a:t>author</a:t>
            </a:r>
            <a:r>
              <a:rPr lang="en-US" sz="2400" dirty="0"/>
              <a:t> and other details, which the programmer would like to use later.</a:t>
            </a:r>
          </a:p>
          <a:p>
            <a:r>
              <a:rPr lang="en-US" sz="2400" dirty="0"/>
              <a:t>This is where comments about the program are added, such as its </a:t>
            </a:r>
            <a:r>
              <a:rPr lang="en-US" sz="2400" b="1" dirty="0">
                <a:solidFill>
                  <a:srgbClr val="C00000"/>
                </a:solidFill>
              </a:rPr>
              <a:t>purpose</a:t>
            </a:r>
            <a:r>
              <a:rPr lang="en-US" sz="2400" dirty="0"/>
              <a:t>, </a:t>
            </a:r>
            <a:r>
              <a:rPr lang="en-US" sz="2400" b="1" dirty="0">
                <a:solidFill>
                  <a:srgbClr val="C00000"/>
                </a:solidFill>
              </a:rPr>
              <a:t>author</a:t>
            </a:r>
            <a:r>
              <a:rPr lang="en-US" sz="2400" dirty="0"/>
              <a:t>, </a:t>
            </a:r>
            <a:r>
              <a:rPr lang="en-US" sz="2400" b="1" dirty="0">
                <a:solidFill>
                  <a:srgbClr val="C00000"/>
                </a:solidFill>
              </a:rPr>
              <a:t>date</a:t>
            </a:r>
            <a:r>
              <a:rPr lang="en-US" sz="2400" dirty="0"/>
              <a:t>, and other </a:t>
            </a:r>
            <a:r>
              <a:rPr lang="en-US" sz="2400" b="1" dirty="0">
                <a:solidFill>
                  <a:srgbClr val="C00000"/>
                </a:solidFill>
              </a:rPr>
              <a:t>metadata</a:t>
            </a:r>
            <a:r>
              <a:rPr lang="en-US" sz="2400" dirty="0"/>
              <a:t>.</a:t>
            </a:r>
          </a:p>
          <a:p>
            <a:pPr marL="0" indent="0">
              <a:buNone/>
            </a:pPr>
            <a:r>
              <a:rPr lang="en-IN" sz="2400" b="1" dirty="0"/>
              <a:t>Example:</a:t>
            </a:r>
          </a:p>
          <a:p>
            <a:pPr marL="0" indent="0">
              <a:buNone/>
            </a:pPr>
            <a:endParaRPr lang="en-IN" sz="2400" dirty="0"/>
          </a:p>
        </p:txBody>
      </p:sp>
      <p:pic>
        <p:nvPicPr>
          <p:cNvPr id="7" name="Picture 6">
            <a:extLst>
              <a:ext uri="{FF2B5EF4-FFF2-40B4-BE49-F238E27FC236}">
                <a16:creationId xmlns:a16="http://schemas.microsoft.com/office/drawing/2014/main" id="{F3FA1300-B860-1A6E-6041-E3FB7B529ABD}"/>
              </a:ext>
            </a:extLst>
          </p:cNvPr>
          <p:cNvPicPr>
            <a:picLocks noChangeAspect="1"/>
          </p:cNvPicPr>
          <p:nvPr/>
        </p:nvPicPr>
        <p:blipFill>
          <a:blip r:embed="rId2"/>
          <a:stretch>
            <a:fillRect/>
          </a:stretch>
        </p:blipFill>
        <p:spPr>
          <a:xfrm>
            <a:off x="1135809" y="3429000"/>
            <a:ext cx="9920382" cy="2965709"/>
          </a:xfrm>
          <a:prstGeom prst="rect">
            <a:avLst/>
          </a:prstGeom>
        </p:spPr>
      </p:pic>
    </p:spTree>
    <p:extLst>
      <p:ext uri="{BB962C8B-B14F-4D97-AF65-F5344CB8AC3E}">
        <p14:creationId xmlns:p14="http://schemas.microsoft.com/office/powerpoint/2010/main" val="12275123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163D44-9960-F33A-7C2E-C5D9E2FE5B8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D393DE-48F5-E91F-D683-FAFB9294DB90}"/>
              </a:ext>
            </a:extLst>
          </p:cNvPr>
          <p:cNvSpPr>
            <a:spLocks noGrp="1"/>
          </p:cNvSpPr>
          <p:nvPr>
            <p:ph idx="1"/>
          </p:nvPr>
        </p:nvSpPr>
        <p:spPr>
          <a:xfrm>
            <a:off x="777239" y="563526"/>
            <a:ext cx="10822881" cy="5613437"/>
          </a:xfrm>
        </p:spPr>
        <p:txBody>
          <a:bodyPr>
            <a:normAutofit/>
          </a:bodyPr>
          <a:lstStyle/>
          <a:p>
            <a:pPr marL="0" indent="0">
              <a:buNone/>
            </a:pPr>
            <a:r>
              <a:rPr lang="en-US" sz="2400" b="1" dirty="0"/>
              <a:t>2. Preprocessor Directives </a:t>
            </a:r>
            <a:r>
              <a:rPr lang="en-US" sz="2400" dirty="0"/>
              <a:t>or</a:t>
            </a:r>
            <a:r>
              <a:rPr lang="en-US" sz="2400" b="1" dirty="0"/>
              <a:t> Link Section:</a:t>
            </a:r>
          </a:p>
          <a:p>
            <a:r>
              <a:rPr lang="en-US" sz="2400" dirty="0"/>
              <a:t>These are used to include </a:t>
            </a:r>
            <a:r>
              <a:rPr lang="en-US" sz="2400" b="1" dirty="0"/>
              <a:t>external files</a:t>
            </a:r>
            <a:r>
              <a:rPr lang="en-US" sz="2400" dirty="0"/>
              <a:t>, </a:t>
            </a:r>
            <a:r>
              <a:rPr lang="en-US" sz="2400" b="1" dirty="0"/>
              <a:t>libraries</a:t>
            </a:r>
            <a:r>
              <a:rPr lang="en-US" sz="2400" dirty="0"/>
              <a:t>, or to define </a:t>
            </a:r>
            <a:r>
              <a:rPr lang="en-US" sz="2400" b="1" dirty="0"/>
              <a:t>constants</a:t>
            </a:r>
            <a:r>
              <a:rPr lang="en-US" sz="2400" dirty="0"/>
              <a:t>. Preprocessor directives start with</a:t>
            </a:r>
            <a:r>
              <a:rPr lang="en-US" sz="2400" b="1" dirty="0"/>
              <a:t> #</a:t>
            </a:r>
            <a:r>
              <a:rPr lang="en-US" sz="2400" dirty="0"/>
              <a:t>, and they are processed before the </a:t>
            </a:r>
            <a:r>
              <a:rPr lang="en-US" sz="2400" b="1" dirty="0">
                <a:solidFill>
                  <a:srgbClr val="C00000"/>
                </a:solidFill>
              </a:rPr>
              <a:t>actual compilation of the code begins.</a:t>
            </a:r>
          </a:p>
          <a:p>
            <a:r>
              <a:rPr lang="en-US" sz="2400" dirty="0"/>
              <a:t>Includes headers and macros for external libraries or preprocessor directives.</a:t>
            </a:r>
          </a:p>
          <a:p>
            <a:r>
              <a:rPr lang="en-US" sz="2400" dirty="0"/>
              <a:t>The link section provides instructions to the compiler to </a:t>
            </a:r>
            <a:r>
              <a:rPr lang="en-US" sz="2400" b="1" dirty="0"/>
              <a:t>link functions </a:t>
            </a:r>
            <a:r>
              <a:rPr lang="en-US" sz="2400" dirty="0"/>
              <a:t>from the </a:t>
            </a:r>
            <a:r>
              <a:rPr lang="en-US" sz="2400" b="1" dirty="0"/>
              <a:t>system library </a:t>
            </a:r>
            <a:r>
              <a:rPr lang="en-US" sz="2400" dirty="0"/>
              <a:t>such as using the </a:t>
            </a:r>
            <a:r>
              <a:rPr lang="en-US" sz="2400" b="1" dirty="0"/>
              <a:t>#include</a:t>
            </a:r>
            <a:r>
              <a:rPr lang="en-US" sz="2400" dirty="0"/>
              <a:t> directive.</a:t>
            </a:r>
          </a:p>
          <a:p>
            <a:pPr marL="0" indent="0">
              <a:buNone/>
            </a:pPr>
            <a:r>
              <a:rPr lang="en-US" sz="2400" b="1" dirty="0"/>
              <a:t>Example:</a:t>
            </a:r>
          </a:p>
          <a:p>
            <a:pPr marL="0" indent="0">
              <a:buNone/>
            </a:pPr>
            <a:endParaRPr lang="en-IN" sz="2400" dirty="0"/>
          </a:p>
        </p:txBody>
      </p:sp>
      <p:pic>
        <p:nvPicPr>
          <p:cNvPr id="6" name="Picture 5">
            <a:extLst>
              <a:ext uri="{FF2B5EF4-FFF2-40B4-BE49-F238E27FC236}">
                <a16:creationId xmlns:a16="http://schemas.microsoft.com/office/drawing/2014/main" id="{65156398-A3D0-FB8E-25C1-A8D982EB17F8}"/>
              </a:ext>
            </a:extLst>
          </p:cNvPr>
          <p:cNvPicPr>
            <a:picLocks noChangeAspect="1"/>
          </p:cNvPicPr>
          <p:nvPr/>
        </p:nvPicPr>
        <p:blipFill>
          <a:blip r:embed="rId2"/>
          <a:stretch>
            <a:fillRect/>
          </a:stretch>
        </p:blipFill>
        <p:spPr>
          <a:xfrm>
            <a:off x="1246818" y="4208887"/>
            <a:ext cx="8216159" cy="767171"/>
          </a:xfrm>
          <a:prstGeom prst="rect">
            <a:avLst/>
          </a:prstGeom>
        </p:spPr>
      </p:pic>
    </p:spTree>
    <p:extLst>
      <p:ext uri="{BB962C8B-B14F-4D97-AF65-F5344CB8AC3E}">
        <p14:creationId xmlns:p14="http://schemas.microsoft.com/office/powerpoint/2010/main" val="34439615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1E2D03-E703-803C-19B2-C5417D9DA91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FF4170-94E1-DE49-E44C-B3F61D2E8DAD}"/>
              </a:ext>
            </a:extLst>
          </p:cNvPr>
          <p:cNvSpPr>
            <a:spLocks noGrp="1"/>
          </p:cNvSpPr>
          <p:nvPr>
            <p:ph idx="1"/>
          </p:nvPr>
        </p:nvSpPr>
        <p:spPr>
          <a:xfrm>
            <a:off x="777239" y="563526"/>
            <a:ext cx="10822881" cy="5613437"/>
          </a:xfrm>
        </p:spPr>
        <p:txBody>
          <a:bodyPr>
            <a:normAutofit/>
          </a:bodyPr>
          <a:lstStyle/>
          <a:p>
            <a:pPr marL="0" indent="0">
              <a:buNone/>
            </a:pPr>
            <a:r>
              <a:rPr lang="en-US" sz="2400" b="1" dirty="0"/>
              <a:t>3. Definition Section:</a:t>
            </a:r>
          </a:p>
          <a:p>
            <a:r>
              <a:rPr lang="en-US" sz="2400" dirty="0"/>
              <a:t>The definition section defines all </a:t>
            </a:r>
            <a:r>
              <a:rPr lang="en-US" sz="2400" b="1" dirty="0">
                <a:solidFill>
                  <a:srgbClr val="C00000"/>
                </a:solidFill>
              </a:rPr>
              <a:t>symbolic constants </a:t>
            </a:r>
            <a:r>
              <a:rPr lang="en-US" sz="2400" dirty="0"/>
              <a:t>such using the </a:t>
            </a:r>
            <a:r>
              <a:rPr lang="en-US" sz="2400" b="1" dirty="0"/>
              <a:t>#define directive</a:t>
            </a:r>
            <a:r>
              <a:rPr lang="en-US" sz="2400" dirty="0"/>
              <a:t>.</a:t>
            </a:r>
          </a:p>
          <a:p>
            <a:r>
              <a:rPr lang="en-US" sz="2400" dirty="0"/>
              <a:t>Used for defining symbolic </a:t>
            </a:r>
            <a:r>
              <a:rPr lang="en-US" sz="2400" b="1" dirty="0"/>
              <a:t>constants</a:t>
            </a:r>
            <a:r>
              <a:rPr lang="en-US" sz="2400" dirty="0"/>
              <a:t> and </a:t>
            </a:r>
            <a:r>
              <a:rPr lang="en-US" sz="2400" b="1" dirty="0"/>
              <a:t>macros</a:t>
            </a:r>
            <a:r>
              <a:rPr lang="en-US" sz="2400" dirty="0"/>
              <a:t>, </a:t>
            </a:r>
            <a:r>
              <a:rPr lang="en-US" sz="2400" b="1" dirty="0">
                <a:solidFill>
                  <a:srgbClr val="C00000"/>
                </a:solidFill>
              </a:rPr>
              <a:t>often part of preprocessor directives.</a:t>
            </a:r>
          </a:p>
          <a:p>
            <a:pPr marL="0" indent="0">
              <a:buNone/>
            </a:pPr>
            <a:r>
              <a:rPr lang="en-US" sz="2400" b="1" dirty="0"/>
              <a:t>Example:</a:t>
            </a:r>
          </a:p>
          <a:p>
            <a:pPr marL="0" indent="0">
              <a:buNone/>
            </a:pPr>
            <a:endParaRPr lang="en-IN" sz="2400" dirty="0"/>
          </a:p>
        </p:txBody>
      </p:sp>
      <p:pic>
        <p:nvPicPr>
          <p:cNvPr id="6" name="Picture 5">
            <a:extLst>
              <a:ext uri="{FF2B5EF4-FFF2-40B4-BE49-F238E27FC236}">
                <a16:creationId xmlns:a16="http://schemas.microsoft.com/office/drawing/2014/main" id="{18E14C11-7CCA-FC57-4E92-F44A6EF57367}"/>
              </a:ext>
            </a:extLst>
          </p:cNvPr>
          <p:cNvPicPr>
            <a:picLocks noChangeAspect="1"/>
          </p:cNvPicPr>
          <p:nvPr/>
        </p:nvPicPr>
        <p:blipFill>
          <a:blip r:embed="rId2"/>
          <a:stretch>
            <a:fillRect/>
          </a:stretch>
        </p:blipFill>
        <p:spPr>
          <a:xfrm>
            <a:off x="1467429" y="3764864"/>
            <a:ext cx="8559074" cy="774895"/>
          </a:xfrm>
          <a:prstGeom prst="rect">
            <a:avLst/>
          </a:prstGeom>
        </p:spPr>
      </p:pic>
    </p:spTree>
    <p:extLst>
      <p:ext uri="{BB962C8B-B14F-4D97-AF65-F5344CB8AC3E}">
        <p14:creationId xmlns:p14="http://schemas.microsoft.com/office/powerpoint/2010/main" val="8165953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20AC36-AE53-1A2D-EC96-6983DA4A964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56FAC3-BB58-8B88-B51C-B2182CE03F89}"/>
              </a:ext>
            </a:extLst>
          </p:cNvPr>
          <p:cNvSpPr>
            <a:spLocks noGrp="1"/>
          </p:cNvSpPr>
          <p:nvPr>
            <p:ph idx="1"/>
          </p:nvPr>
        </p:nvSpPr>
        <p:spPr>
          <a:xfrm>
            <a:off x="777240" y="592183"/>
            <a:ext cx="10659110" cy="5584780"/>
          </a:xfrm>
        </p:spPr>
        <p:txBody>
          <a:bodyPr>
            <a:normAutofit/>
          </a:bodyPr>
          <a:lstStyle/>
          <a:p>
            <a:pPr marL="0" indent="0">
              <a:buNone/>
            </a:pPr>
            <a:r>
              <a:rPr lang="en-US" sz="2400" b="1" dirty="0"/>
              <a:t>4. Global Declarations:</a:t>
            </a:r>
          </a:p>
          <a:p>
            <a:r>
              <a:rPr lang="en-US" sz="2400" dirty="0"/>
              <a:t>There are some variables that are used in more than one function. Such variables are called </a:t>
            </a:r>
            <a:r>
              <a:rPr lang="en-US" sz="2400" b="1" dirty="0"/>
              <a:t>global variables </a:t>
            </a:r>
            <a:r>
              <a:rPr lang="en-US" sz="2400" dirty="0"/>
              <a:t>and are declared in the global declaration section that is </a:t>
            </a:r>
            <a:r>
              <a:rPr lang="en-US" sz="2400" b="1" dirty="0"/>
              <a:t>outside of all the functions</a:t>
            </a:r>
            <a:r>
              <a:rPr lang="en-US" sz="2400" dirty="0"/>
              <a:t>.</a:t>
            </a:r>
          </a:p>
          <a:p>
            <a:r>
              <a:rPr lang="en-US" sz="2400" dirty="0"/>
              <a:t>This section is optional. If your program requires global variables or function declarations, they are declared here.</a:t>
            </a:r>
          </a:p>
          <a:p>
            <a:pPr marL="0" indent="0">
              <a:buNone/>
            </a:pPr>
            <a:r>
              <a:rPr lang="en-US" sz="2400" b="1" dirty="0"/>
              <a:t>Example:</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p:txBody>
      </p:sp>
      <p:pic>
        <p:nvPicPr>
          <p:cNvPr id="7" name="Picture 6">
            <a:extLst>
              <a:ext uri="{FF2B5EF4-FFF2-40B4-BE49-F238E27FC236}">
                <a16:creationId xmlns:a16="http://schemas.microsoft.com/office/drawing/2014/main" id="{414F7415-42FF-73B9-0732-BE75CA22E228}"/>
              </a:ext>
            </a:extLst>
          </p:cNvPr>
          <p:cNvPicPr>
            <a:picLocks noChangeAspect="1"/>
          </p:cNvPicPr>
          <p:nvPr/>
        </p:nvPicPr>
        <p:blipFill>
          <a:blip r:embed="rId2"/>
          <a:stretch>
            <a:fillRect/>
          </a:stretch>
        </p:blipFill>
        <p:spPr>
          <a:xfrm>
            <a:off x="1572317" y="3812082"/>
            <a:ext cx="9323809" cy="780952"/>
          </a:xfrm>
          <a:prstGeom prst="rect">
            <a:avLst/>
          </a:prstGeom>
        </p:spPr>
      </p:pic>
      <p:pic>
        <p:nvPicPr>
          <p:cNvPr id="4" name="Picture 3">
            <a:extLst>
              <a:ext uri="{FF2B5EF4-FFF2-40B4-BE49-F238E27FC236}">
                <a16:creationId xmlns:a16="http://schemas.microsoft.com/office/drawing/2014/main" id="{6F523F92-185E-BFA7-C6BD-628C62A5D406}"/>
              </a:ext>
            </a:extLst>
          </p:cNvPr>
          <p:cNvPicPr>
            <a:picLocks noChangeAspect="1"/>
          </p:cNvPicPr>
          <p:nvPr/>
        </p:nvPicPr>
        <p:blipFill>
          <a:blip r:embed="rId3"/>
          <a:stretch>
            <a:fillRect/>
          </a:stretch>
        </p:blipFill>
        <p:spPr>
          <a:xfrm>
            <a:off x="1572317" y="4956427"/>
            <a:ext cx="8542857" cy="857143"/>
          </a:xfrm>
          <a:prstGeom prst="rect">
            <a:avLst/>
          </a:prstGeom>
        </p:spPr>
      </p:pic>
    </p:spTree>
    <p:extLst>
      <p:ext uri="{BB962C8B-B14F-4D97-AF65-F5344CB8AC3E}">
        <p14:creationId xmlns:p14="http://schemas.microsoft.com/office/powerpoint/2010/main" val="15267554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BF44C0-B017-F338-E5C7-2D27F220C6E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511E77-8640-565B-1CBB-C5A731ECDDF3}"/>
              </a:ext>
            </a:extLst>
          </p:cNvPr>
          <p:cNvSpPr>
            <a:spLocks noGrp="1"/>
          </p:cNvSpPr>
          <p:nvPr>
            <p:ph idx="1"/>
          </p:nvPr>
        </p:nvSpPr>
        <p:spPr>
          <a:xfrm>
            <a:off x="777240" y="592183"/>
            <a:ext cx="10659110" cy="5584780"/>
          </a:xfrm>
        </p:spPr>
        <p:txBody>
          <a:bodyPr>
            <a:normAutofit/>
          </a:bodyPr>
          <a:lstStyle/>
          <a:p>
            <a:pPr marL="0" indent="0">
              <a:buNone/>
            </a:pPr>
            <a:r>
              <a:rPr lang="en-US" sz="2400" b="1" dirty="0"/>
              <a:t>5. </a:t>
            </a:r>
            <a:r>
              <a:rPr lang="en-IN" sz="2400" b="1" dirty="0"/>
              <a:t>Function Declarations or Prototypes</a:t>
            </a:r>
            <a:r>
              <a:rPr lang="en-US" sz="2400" b="1" dirty="0"/>
              <a:t>:</a:t>
            </a:r>
          </a:p>
          <a:p>
            <a:r>
              <a:rPr lang="en-US" sz="2400" dirty="0"/>
              <a:t>Declare the functions used in the program. This informs the compiler about the function's name, return type, and parameters.</a:t>
            </a:r>
          </a:p>
          <a:p>
            <a:r>
              <a:rPr lang="en-US" sz="2400" dirty="0"/>
              <a:t>This is very important if you define your function after the main() method such that compiler need to know the prototype or declaration of your function before starting executing main method.</a:t>
            </a:r>
          </a:p>
          <a:p>
            <a:endParaRPr lang="en-US" sz="2400" dirty="0"/>
          </a:p>
          <a:p>
            <a:pPr marL="0" indent="0">
              <a:buNone/>
            </a:pPr>
            <a:r>
              <a:rPr lang="en-US" sz="2400" b="1" dirty="0"/>
              <a:t>Example:</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p:txBody>
      </p:sp>
      <p:pic>
        <p:nvPicPr>
          <p:cNvPr id="6" name="Picture 5">
            <a:extLst>
              <a:ext uri="{FF2B5EF4-FFF2-40B4-BE49-F238E27FC236}">
                <a16:creationId xmlns:a16="http://schemas.microsoft.com/office/drawing/2014/main" id="{7985F3DB-5106-ADCA-3425-E6E08DCBDCD5}"/>
              </a:ext>
            </a:extLst>
          </p:cNvPr>
          <p:cNvPicPr>
            <a:picLocks noChangeAspect="1"/>
          </p:cNvPicPr>
          <p:nvPr/>
        </p:nvPicPr>
        <p:blipFill>
          <a:blip r:embed="rId2"/>
          <a:stretch>
            <a:fillRect/>
          </a:stretch>
        </p:blipFill>
        <p:spPr>
          <a:xfrm>
            <a:off x="2474378" y="4109345"/>
            <a:ext cx="6381532" cy="1660236"/>
          </a:xfrm>
          <a:prstGeom prst="rect">
            <a:avLst/>
          </a:prstGeom>
        </p:spPr>
      </p:pic>
    </p:spTree>
    <p:extLst>
      <p:ext uri="{BB962C8B-B14F-4D97-AF65-F5344CB8AC3E}">
        <p14:creationId xmlns:p14="http://schemas.microsoft.com/office/powerpoint/2010/main" val="35997371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CAD208-9CF2-A762-3D9A-09E8FB7D881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69B8DF-5923-485E-B507-924F7FD4A3B1}"/>
              </a:ext>
            </a:extLst>
          </p:cNvPr>
          <p:cNvSpPr>
            <a:spLocks noGrp="1"/>
          </p:cNvSpPr>
          <p:nvPr>
            <p:ph idx="1"/>
          </p:nvPr>
        </p:nvSpPr>
        <p:spPr>
          <a:xfrm>
            <a:off x="777240" y="592183"/>
            <a:ext cx="10659110" cy="5584780"/>
          </a:xfrm>
        </p:spPr>
        <p:txBody>
          <a:bodyPr>
            <a:normAutofit/>
          </a:bodyPr>
          <a:lstStyle/>
          <a:p>
            <a:pPr marL="0" indent="0">
              <a:buNone/>
            </a:pPr>
            <a:r>
              <a:rPr lang="en-US" sz="2400" b="1" dirty="0">
                <a:solidFill>
                  <a:schemeClr val="tx1"/>
                </a:solidFill>
              </a:rPr>
              <a:t>6. Main Function:</a:t>
            </a:r>
          </a:p>
          <a:p>
            <a:pPr marL="0" indent="0">
              <a:buNone/>
            </a:pPr>
            <a:r>
              <a:rPr lang="en-US" dirty="0"/>
              <a:t>The main() function is where the </a:t>
            </a:r>
            <a:r>
              <a:rPr lang="en-US" b="1" dirty="0">
                <a:solidFill>
                  <a:srgbClr val="C00000"/>
                </a:solidFill>
              </a:rPr>
              <a:t>program starts executing</a:t>
            </a:r>
            <a:r>
              <a:rPr lang="en-US" dirty="0"/>
              <a:t>. Every C program must have one main() function.</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b="1" dirty="0"/>
              <a:t>Note: </a:t>
            </a:r>
            <a:r>
              <a:rPr lang="en-US" dirty="0"/>
              <a:t>In the C program, </a:t>
            </a:r>
            <a:r>
              <a:rPr lang="en-US" b="1" dirty="0">
                <a:solidFill>
                  <a:srgbClr val="C00000"/>
                </a:solidFill>
              </a:rPr>
              <a:t>return 0;</a:t>
            </a:r>
            <a:r>
              <a:rPr lang="en-US" dirty="0"/>
              <a:t> in the main function indicates that the program has successfully executed without any errors. </a:t>
            </a:r>
            <a:endParaRPr lang="en-IN" dirty="0"/>
          </a:p>
          <a:p>
            <a:pPr marL="0" indent="0">
              <a:buNone/>
            </a:pPr>
            <a:r>
              <a:rPr lang="en-US" dirty="0"/>
              <a:t>When the program reaches return 0;, it ends the main() function and sends the </a:t>
            </a:r>
            <a:r>
              <a:rPr lang="en-US" b="1" dirty="0"/>
              <a:t>value 0</a:t>
            </a:r>
            <a:r>
              <a:rPr lang="en-US" dirty="0"/>
              <a:t> </a:t>
            </a:r>
            <a:r>
              <a:rPr lang="en-US" b="1" dirty="0">
                <a:solidFill>
                  <a:srgbClr val="C00000"/>
                </a:solidFill>
              </a:rPr>
              <a:t>back to the </a:t>
            </a:r>
            <a:r>
              <a:rPr lang="en-US" b="1" dirty="0"/>
              <a:t>operating system</a:t>
            </a:r>
            <a:r>
              <a:rPr lang="en-US" dirty="0"/>
              <a:t>. This is known as the exit status of the program, which is typically used by the operating system or the calling process to determine whether the program ran successfully.</a:t>
            </a:r>
          </a:p>
          <a:p>
            <a:pPr marL="0" indent="0">
              <a:buNone/>
            </a:pPr>
            <a:r>
              <a:rPr lang="en-US" dirty="0"/>
              <a:t>If you had </a:t>
            </a:r>
            <a:r>
              <a:rPr lang="en-US" b="1" dirty="0">
                <a:solidFill>
                  <a:srgbClr val="C00000"/>
                </a:solidFill>
              </a:rPr>
              <a:t>return 1</a:t>
            </a:r>
            <a:r>
              <a:rPr lang="en-US" b="1" dirty="0"/>
              <a:t>; </a:t>
            </a:r>
            <a:r>
              <a:rPr lang="en-US" dirty="0"/>
              <a:t>instead of return 0;, it would indicate an error in the program. In such cases, the program might exit with a non-zero status to </a:t>
            </a:r>
            <a:r>
              <a:rPr lang="en-US" b="1" dirty="0"/>
              <a:t>indicate a failure</a:t>
            </a:r>
            <a:r>
              <a:rPr lang="en-US" dirty="0"/>
              <a:t>.</a:t>
            </a:r>
            <a:endParaRPr lang="en-IN" dirty="0"/>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07FE887D-7272-885F-A92F-4F102BF32127}"/>
              </a:ext>
            </a:extLst>
          </p:cNvPr>
          <p:cNvPicPr>
            <a:picLocks noChangeAspect="1"/>
          </p:cNvPicPr>
          <p:nvPr/>
        </p:nvPicPr>
        <p:blipFill>
          <a:blip r:embed="rId2"/>
          <a:stretch>
            <a:fillRect/>
          </a:stretch>
        </p:blipFill>
        <p:spPr>
          <a:xfrm>
            <a:off x="1510352" y="1758141"/>
            <a:ext cx="7622762" cy="1474916"/>
          </a:xfrm>
          <a:prstGeom prst="rect">
            <a:avLst/>
          </a:prstGeom>
        </p:spPr>
      </p:pic>
    </p:spTree>
    <p:extLst>
      <p:ext uri="{BB962C8B-B14F-4D97-AF65-F5344CB8AC3E}">
        <p14:creationId xmlns:p14="http://schemas.microsoft.com/office/powerpoint/2010/main" val="1372055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2F517F-E7C8-41A2-46E9-A78F540424F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29F62A-D5CD-5A75-A44D-F4F02B7BA4A0}"/>
              </a:ext>
            </a:extLst>
          </p:cNvPr>
          <p:cNvSpPr>
            <a:spLocks noGrp="1"/>
          </p:cNvSpPr>
          <p:nvPr>
            <p:ph idx="1"/>
          </p:nvPr>
        </p:nvSpPr>
        <p:spPr>
          <a:xfrm>
            <a:off x="777240" y="592183"/>
            <a:ext cx="10659110" cy="5584780"/>
          </a:xfrm>
        </p:spPr>
        <p:txBody>
          <a:bodyPr/>
          <a:lstStyle/>
          <a:p>
            <a:pPr marL="0" indent="0">
              <a:buNone/>
            </a:pPr>
            <a:r>
              <a:rPr lang="en-US" sz="2400" b="1" dirty="0">
                <a:solidFill>
                  <a:schemeClr val="tx1"/>
                </a:solidFill>
              </a:rPr>
              <a:t>7. Function Definitions:</a:t>
            </a:r>
          </a:p>
          <a:p>
            <a:pPr marL="0" indent="0">
              <a:buNone/>
            </a:pPr>
            <a:r>
              <a:rPr lang="en-US" dirty="0"/>
              <a:t>Functions may be declared and defined either </a:t>
            </a:r>
            <a:r>
              <a:rPr lang="en-US" b="1" dirty="0"/>
              <a:t>before</a:t>
            </a:r>
            <a:r>
              <a:rPr lang="en-US" dirty="0"/>
              <a:t> or </a:t>
            </a:r>
            <a:r>
              <a:rPr lang="en-US" b="1" dirty="0"/>
              <a:t>after</a:t>
            </a:r>
            <a:r>
              <a:rPr lang="en-US" dirty="0"/>
              <a:t> </a:t>
            </a:r>
            <a:r>
              <a:rPr lang="en-US" b="1" dirty="0">
                <a:solidFill>
                  <a:srgbClr val="C00000"/>
                </a:solidFill>
              </a:rPr>
              <a:t>main</a:t>
            </a:r>
            <a:r>
              <a:rPr lang="en-US" dirty="0"/>
              <a:t>(). These are optional unless your program requires additional logic beyond the main() function.</a:t>
            </a:r>
          </a:p>
          <a:p>
            <a:pPr marL="0" indent="0">
              <a:buNone/>
            </a:pPr>
            <a:r>
              <a:rPr lang="en-US" b="1" dirty="0"/>
              <a:t>Example:</a:t>
            </a:r>
            <a:endParaRPr lang="en-IN" b="1" dirty="0"/>
          </a:p>
          <a:p>
            <a:pPr marL="0" indent="0">
              <a:buNone/>
            </a:pPr>
            <a:endParaRPr lang="en-IN" dirty="0"/>
          </a:p>
        </p:txBody>
      </p:sp>
      <p:sp>
        <p:nvSpPr>
          <p:cNvPr id="5" name="TextBox 4">
            <a:extLst>
              <a:ext uri="{FF2B5EF4-FFF2-40B4-BE49-F238E27FC236}">
                <a16:creationId xmlns:a16="http://schemas.microsoft.com/office/drawing/2014/main" id="{3A6675E7-8C08-5860-7D9D-057E61FF1635}"/>
              </a:ext>
            </a:extLst>
          </p:cNvPr>
          <p:cNvSpPr txBox="1"/>
          <p:nvPr/>
        </p:nvSpPr>
        <p:spPr>
          <a:xfrm>
            <a:off x="777240" y="2159306"/>
            <a:ext cx="4049560" cy="3170099"/>
          </a:xfrm>
          <a:prstGeom prst="rect">
            <a:avLst/>
          </a:prstGeom>
          <a:noFill/>
        </p:spPr>
        <p:txBody>
          <a:bodyPr wrap="square" rtlCol="0">
            <a:spAutoFit/>
          </a:bodyPr>
          <a:lstStyle/>
          <a:p>
            <a:r>
              <a:rPr lang="en-US" sz="2000" b="1" dirty="0"/>
              <a:t>Note: </a:t>
            </a:r>
          </a:p>
          <a:p>
            <a:r>
              <a:rPr lang="en-US" sz="2000" dirty="0"/>
              <a:t>In C, function declarations (also known as </a:t>
            </a:r>
            <a:r>
              <a:rPr lang="en-US" sz="2000" b="1" dirty="0">
                <a:solidFill>
                  <a:srgbClr val="C00000"/>
                </a:solidFill>
              </a:rPr>
              <a:t>function prototypes</a:t>
            </a:r>
            <a:r>
              <a:rPr lang="en-US" sz="2000" dirty="0"/>
              <a:t>) should be placed before the main() function or any other function that calls them. This ensures that the </a:t>
            </a:r>
            <a:r>
              <a:rPr lang="en-US" sz="2000" b="1" dirty="0">
                <a:solidFill>
                  <a:srgbClr val="C00000"/>
                </a:solidFill>
              </a:rPr>
              <a:t>compiler</a:t>
            </a:r>
            <a:r>
              <a:rPr lang="en-US" sz="2000" dirty="0"/>
              <a:t> knows about the </a:t>
            </a:r>
            <a:r>
              <a:rPr lang="en-US" sz="2000" b="1" dirty="0">
                <a:solidFill>
                  <a:srgbClr val="C00000"/>
                </a:solidFill>
              </a:rPr>
              <a:t>function's signature</a:t>
            </a:r>
            <a:r>
              <a:rPr lang="en-US" sz="2000" dirty="0"/>
              <a:t> (name, return type, and parameters) before it is used in the program.</a:t>
            </a:r>
            <a:endParaRPr lang="en-IN" sz="2000" dirty="0"/>
          </a:p>
        </p:txBody>
      </p:sp>
      <p:pic>
        <p:nvPicPr>
          <p:cNvPr id="6" name="Picture 5">
            <a:extLst>
              <a:ext uri="{FF2B5EF4-FFF2-40B4-BE49-F238E27FC236}">
                <a16:creationId xmlns:a16="http://schemas.microsoft.com/office/drawing/2014/main" id="{3FF9E11C-A3D0-EC0F-52C5-7C401E74C129}"/>
              </a:ext>
            </a:extLst>
          </p:cNvPr>
          <p:cNvPicPr>
            <a:picLocks noChangeAspect="1"/>
          </p:cNvPicPr>
          <p:nvPr/>
        </p:nvPicPr>
        <p:blipFill>
          <a:blip r:embed="rId2"/>
          <a:srcRect r="12821"/>
          <a:stretch/>
        </p:blipFill>
        <p:spPr>
          <a:xfrm>
            <a:off x="4974436" y="2278299"/>
            <a:ext cx="6314277" cy="2932112"/>
          </a:xfrm>
          <a:prstGeom prst="rect">
            <a:avLst/>
          </a:prstGeom>
        </p:spPr>
      </p:pic>
    </p:spTree>
    <p:extLst>
      <p:ext uri="{BB962C8B-B14F-4D97-AF65-F5344CB8AC3E}">
        <p14:creationId xmlns:p14="http://schemas.microsoft.com/office/powerpoint/2010/main" val="14767066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57D6CC-69A0-C522-2710-D85982BAC99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A1B53A-61A5-1F04-6144-01D4A5A50849}"/>
              </a:ext>
            </a:extLst>
          </p:cNvPr>
          <p:cNvSpPr>
            <a:spLocks noGrp="1"/>
          </p:cNvSpPr>
          <p:nvPr>
            <p:ph idx="1"/>
          </p:nvPr>
        </p:nvSpPr>
        <p:spPr>
          <a:xfrm>
            <a:off x="777240" y="592183"/>
            <a:ext cx="10659110" cy="5584780"/>
          </a:xfrm>
        </p:spPr>
        <p:txBody>
          <a:bodyPr/>
          <a:lstStyle/>
          <a:p>
            <a:pPr marL="0" indent="0">
              <a:buNone/>
            </a:pPr>
            <a:r>
              <a:rPr lang="en-US" sz="2400" b="1" dirty="0"/>
              <a:t>Variable: ( Name given to the memory location):</a:t>
            </a:r>
          </a:p>
          <a:p>
            <a:pPr marL="0" indent="0">
              <a:buNone/>
            </a:pPr>
            <a:r>
              <a:rPr lang="en-US" dirty="0"/>
              <a:t>A </a:t>
            </a:r>
            <a:r>
              <a:rPr lang="en-US" b="1" dirty="0"/>
              <a:t>variable</a:t>
            </a:r>
            <a:r>
              <a:rPr lang="en-US" dirty="0"/>
              <a:t> is a </a:t>
            </a:r>
            <a:r>
              <a:rPr lang="en-US" b="1" dirty="0">
                <a:solidFill>
                  <a:srgbClr val="C00000"/>
                </a:solidFill>
              </a:rPr>
              <a:t>named location in memory </a:t>
            </a:r>
            <a:r>
              <a:rPr lang="en-US" dirty="0"/>
              <a:t>that stores data that can be modified during program execution. A variable is used to represent data that the program can manipulate.</a:t>
            </a:r>
          </a:p>
          <a:p>
            <a:pPr marL="0" indent="0">
              <a:buNone/>
            </a:pPr>
            <a:r>
              <a:rPr lang="en-IN" b="1" dirty="0"/>
              <a:t>Syntax for Declaring Variables</a:t>
            </a:r>
            <a:r>
              <a:rPr lang="en-US" b="1" dirty="0"/>
              <a:t>:</a:t>
            </a:r>
          </a:p>
          <a:p>
            <a:pPr marL="0" indent="0">
              <a:buNone/>
            </a:pPr>
            <a:endParaRPr lang="en-US" dirty="0"/>
          </a:p>
          <a:p>
            <a:pPr marL="0" indent="0">
              <a:buNone/>
            </a:pPr>
            <a:endParaRPr lang="en-US" dirty="0"/>
          </a:p>
          <a:p>
            <a:pPr marL="0" indent="0">
              <a:buNone/>
            </a:pPr>
            <a:r>
              <a:rPr lang="en-US" b="1" dirty="0"/>
              <a:t>Example:</a:t>
            </a: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CC103B6E-D775-D177-8100-FE2B239C4BD5}"/>
              </a:ext>
            </a:extLst>
          </p:cNvPr>
          <p:cNvPicPr>
            <a:picLocks noChangeAspect="1"/>
          </p:cNvPicPr>
          <p:nvPr/>
        </p:nvPicPr>
        <p:blipFill>
          <a:blip r:embed="rId2"/>
          <a:stretch>
            <a:fillRect/>
          </a:stretch>
        </p:blipFill>
        <p:spPr>
          <a:xfrm>
            <a:off x="2353894" y="2255367"/>
            <a:ext cx="3121874" cy="657675"/>
          </a:xfrm>
          <a:prstGeom prst="rect">
            <a:avLst/>
          </a:prstGeom>
        </p:spPr>
      </p:pic>
      <p:pic>
        <p:nvPicPr>
          <p:cNvPr id="6" name="Picture 5">
            <a:extLst>
              <a:ext uri="{FF2B5EF4-FFF2-40B4-BE49-F238E27FC236}">
                <a16:creationId xmlns:a16="http://schemas.microsoft.com/office/drawing/2014/main" id="{DC0F6C50-C4D1-1B47-0A3A-9F58701BA41B}"/>
              </a:ext>
            </a:extLst>
          </p:cNvPr>
          <p:cNvPicPr>
            <a:picLocks noChangeAspect="1"/>
          </p:cNvPicPr>
          <p:nvPr/>
        </p:nvPicPr>
        <p:blipFill>
          <a:blip r:embed="rId3"/>
          <a:stretch>
            <a:fillRect/>
          </a:stretch>
        </p:blipFill>
        <p:spPr>
          <a:xfrm>
            <a:off x="2353894" y="3287025"/>
            <a:ext cx="7198031" cy="3283895"/>
          </a:xfrm>
          <a:prstGeom prst="rect">
            <a:avLst/>
          </a:prstGeom>
        </p:spPr>
      </p:pic>
      <p:sp>
        <p:nvSpPr>
          <p:cNvPr id="9" name="TextBox 8">
            <a:extLst>
              <a:ext uri="{FF2B5EF4-FFF2-40B4-BE49-F238E27FC236}">
                <a16:creationId xmlns:a16="http://schemas.microsoft.com/office/drawing/2014/main" id="{EA89B020-1B80-707A-6E85-9DFCB436961B}"/>
              </a:ext>
            </a:extLst>
          </p:cNvPr>
          <p:cNvSpPr txBox="1"/>
          <p:nvPr/>
        </p:nvSpPr>
        <p:spPr>
          <a:xfrm>
            <a:off x="5714114" y="2130537"/>
            <a:ext cx="6477886" cy="707886"/>
          </a:xfrm>
          <a:prstGeom prst="rect">
            <a:avLst/>
          </a:prstGeom>
          <a:noFill/>
        </p:spPr>
        <p:txBody>
          <a:bodyPr wrap="square">
            <a:spAutoFit/>
          </a:bodyPr>
          <a:lstStyle/>
          <a:p>
            <a:r>
              <a:rPr lang="en-IN" sz="2000" b="1" dirty="0" err="1"/>
              <a:t>data_type</a:t>
            </a:r>
            <a:r>
              <a:rPr lang="en-IN" sz="2000" b="1" dirty="0"/>
              <a:t>: </a:t>
            </a:r>
            <a:r>
              <a:rPr lang="en-IN" sz="2000" dirty="0"/>
              <a:t>Specifies the </a:t>
            </a:r>
            <a:r>
              <a:rPr lang="en-IN" sz="2000" b="1" dirty="0">
                <a:solidFill>
                  <a:srgbClr val="C00000"/>
                </a:solidFill>
              </a:rPr>
              <a:t>type of data </a:t>
            </a:r>
            <a:r>
              <a:rPr lang="en-IN" sz="2000" dirty="0"/>
              <a:t>the variable will hold (e.g., int, float, char).</a:t>
            </a:r>
          </a:p>
        </p:txBody>
      </p:sp>
    </p:spTree>
    <p:extLst>
      <p:ext uri="{BB962C8B-B14F-4D97-AF65-F5344CB8AC3E}">
        <p14:creationId xmlns:p14="http://schemas.microsoft.com/office/powerpoint/2010/main" val="3533451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E233A5-F5FC-447E-549C-87A2EFB0791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3A0B91-AFD3-F625-05F2-BCF1F16CB5DB}"/>
              </a:ext>
            </a:extLst>
          </p:cNvPr>
          <p:cNvSpPr>
            <a:spLocks noGrp="1"/>
          </p:cNvSpPr>
          <p:nvPr>
            <p:ph idx="1"/>
          </p:nvPr>
        </p:nvSpPr>
        <p:spPr>
          <a:xfrm>
            <a:off x="766445" y="1006853"/>
            <a:ext cx="10659110" cy="2023426"/>
          </a:xfrm>
        </p:spPr>
        <p:txBody>
          <a:bodyPr>
            <a:normAutofit/>
          </a:bodyPr>
          <a:lstStyle/>
          <a:p>
            <a:pPr marL="0" indent="0">
              <a:buNone/>
            </a:pPr>
            <a:r>
              <a:rPr lang="en-US" sz="2400" b="1" dirty="0"/>
              <a:t>Note:</a:t>
            </a:r>
          </a:p>
          <a:p>
            <a:pPr marL="0" indent="0">
              <a:buNone/>
            </a:pPr>
            <a:r>
              <a:rPr lang="en-US" sz="2400" dirty="0"/>
              <a:t>Each variable in C has an </a:t>
            </a:r>
            <a:r>
              <a:rPr lang="en-US" sz="2400" b="1" dirty="0"/>
              <a:t>associated </a:t>
            </a:r>
            <a:r>
              <a:rPr lang="en-US" sz="2400" b="1" dirty="0">
                <a:solidFill>
                  <a:srgbClr val="C00000"/>
                </a:solidFill>
              </a:rPr>
              <a:t>data type</a:t>
            </a:r>
            <a:r>
              <a:rPr lang="en-US" sz="2400" dirty="0"/>
              <a:t>. It specifies the </a:t>
            </a:r>
            <a:r>
              <a:rPr lang="en-US" sz="2400" b="1" dirty="0">
                <a:solidFill>
                  <a:srgbClr val="C00000"/>
                </a:solidFill>
              </a:rPr>
              <a:t>type of data </a:t>
            </a:r>
            <a:r>
              <a:rPr lang="en-US" sz="2400" dirty="0"/>
              <a:t>that the variable can store like integer, character, floating, double, etc. Each data type requires different amounts of memory and has some specific operations which can be performed over it.</a:t>
            </a:r>
          </a:p>
          <a:p>
            <a:pPr marL="0" indent="0">
              <a:buNone/>
            </a:pPr>
            <a:endParaRPr lang="en-IN" sz="2400" dirty="0"/>
          </a:p>
        </p:txBody>
      </p:sp>
    </p:spTree>
    <p:extLst>
      <p:ext uri="{BB962C8B-B14F-4D97-AF65-F5344CB8AC3E}">
        <p14:creationId xmlns:p14="http://schemas.microsoft.com/office/powerpoint/2010/main" val="3810864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6F41F5-6BCC-B9A0-31F9-562A509DEF2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8BBAB6-70C6-79C7-BA15-287996CE5E43}"/>
              </a:ext>
            </a:extLst>
          </p:cNvPr>
          <p:cNvSpPr>
            <a:spLocks noGrp="1"/>
          </p:cNvSpPr>
          <p:nvPr>
            <p:ph idx="1"/>
          </p:nvPr>
        </p:nvSpPr>
        <p:spPr>
          <a:xfrm>
            <a:off x="407126" y="512593"/>
            <a:ext cx="3152503" cy="678102"/>
          </a:xfrm>
        </p:spPr>
        <p:txBody>
          <a:bodyPr>
            <a:normAutofit/>
          </a:bodyPr>
          <a:lstStyle/>
          <a:p>
            <a:pPr marL="0" indent="0">
              <a:buNone/>
            </a:pPr>
            <a:r>
              <a:rPr lang="en-US" sz="2800" b="1" dirty="0"/>
              <a:t>C Program Example:</a:t>
            </a:r>
            <a:endParaRPr lang="en-IN" sz="2800" b="1" dirty="0"/>
          </a:p>
        </p:txBody>
      </p:sp>
      <p:pic>
        <p:nvPicPr>
          <p:cNvPr id="6" name="Picture 5" descr="A screenshot of a computer program&#10;&#10;Description automatically generated">
            <a:extLst>
              <a:ext uri="{FF2B5EF4-FFF2-40B4-BE49-F238E27FC236}">
                <a16:creationId xmlns:a16="http://schemas.microsoft.com/office/drawing/2014/main" id="{81440027-FA0E-4C8B-95F6-4F4538E3EC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5" y="1270285"/>
            <a:ext cx="12192000" cy="4736071"/>
          </a:xfrm>
          <a:prstGeom prst="rect">
            <a:avLst/>
          </a:prstGeom>
        </p:spPr>
      </p:pic>
    </p:spTree>
    <p:extLst>
      <p:ext uri="{BB962C8B-B14F-4D97-AF65-F5344CB8AC3E}">
        <p14:creationId xmlns:p14="http://schemas.microsoft.com/office/powerpoint/2010/main" val="35772702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D1AEB8-5050-6DE8-E810-D9CD7B2DD90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65DCFC-0268-7DDD-7CC0-A4B0D7019441}"/>
              </a:ext>
            </a:extLst>
          </p:cNvPr>
          <p:cNvSpPr>
            <a:spLocks noGrp="1"/>
          </p:cNvSpPr>
          <p:nvPr>
            <p:ph idx="1"/>
          </p:nvPr>
        </p:nvSpPr>
        <p:spPr>
          <a:xfrm>
            <a:off x="777240" y="592183"/>
            <a:ext cx="10659110" cy="5584780"/>
          </a:xfrm>
        </p:spPr>
        <p:txBody>
          <a:bodyPr>
            <a:normAutofit/>
          </a:bodyPr>
          <a:lstStyle/>
          <a:p>
            <a:pPr marL="0" indent="0">
              <a:buNone/>
            </a:pPr>
            <a:r>
              <a:rPr lang="en-US" sz="2400" b="1" dirty="0"/>
              <a:t>Data Types:</a:t>
            </a:r>
          </a:p>
          <a:p>
            <a:pPr marL="0" indent="0">
              <a:buNone/>
            </a:pPr>
            <a:r>
              <a:rPr lang="en-US" sz="2400" dirty="0"/>
              <a:t>In C, </a:t>
            </a:r>
            <a:r>
              <a:rPr lang="en-US" sz="2400" b="1" dirty="0"/>
              <a:t>data types</a:t>
            </a:r>
            <a:r>
              <a:rPr lang="en-US" sz="2400" dirty="0"/>
              <a:t> define the </a:t>
            </a:r>
            <a:r>
              <a:rPr lang="en-US" sz="2400" b="1" dirty="0">
                <a:solidFill>
                  <a:srgbClr val="C00000"/>
                </a:solidFill>
              </a:rPr>
              <a:t>type of data </a:t>
            </a:r>
            <a:r>
              <a:rPr lang="en-US" sz="2400" dirty="0"/>
              <a:t>a variable can hold. They are crucial for memory management, as they specify the </a:t>
            </a:r>
            <a:r>
              <a:rPr lang="en-US" sz="2400" b="1" dirty="0"/>
              <a:t>amount of memory to be allocated </a:t>
            </a:r>
            <a:r>
              <a:rPr lang="en-US" sz="2400" dirty="0"/>
              <a:t>and the operations that can be performed on the data.</a:t>
            </a:r>
          </a:p>
          <a:p>
            <a:pPr marL="0" indent="0">
              <a:buNone/>
            </a:pPr>
            <a:r>
              <a:rPr lang="en-US" sz="2400" dirty="0"/>
              <a:t>Data types are broadly classified into </a:t>
            </a:r>
            <a:r>
              <a:rPr lang="en-US" sz="2400" b="1" dirty="0">
                <a:solidFill>
                  <a:srgbClr val="00B050"/>
                </a:solidFill>
              </a:rPr>
              <a:t>primitive</a:t>
            </a:r>
            <a:r>
              <a:rPr lang="en-US" sz="2400" dirty="0"/>
              <a:t> (</a:t>
            </a:r>
            <a:r>
              <a:rPr lang="en-US" sz="2400" b="1" dirty="0"/>
              <a:t>basic</a:t>
            </a:r>
            <a:r>
              <a:rPr lang="en-US" sz="2400" dirty="0"/>
              <a:t>) and </a:t>
            </a:r>
            <a:r>
              <a:rPr lang="en-US" sz="2400" b="1" dirty="0">
                <a:solidFill>
                  <a:srgbClr val="00B050"/>
                </a:solidFill>
              </a:rPr>
              <a:t>non-primitive</a:t>
            </a:r>
            <a:r>
              <a:rPr lang="en-US" sz="2400" dirty="0"/>
              <a:t> (</a:t>
            </a:r>
            <a:r>
              <a:rPr lang="en-US" sz="2400" b="1" dirty="0"/>
              <a:t>derived or user-defined</a:t>
            </a:r>
            <a:r>
              <a:rPr lang="en-US" sz="2400" dirty="0"/>
              <a:t>) data types based on their complexity and usage.</a:t>
            </a:r>
          </a:p>
          <a:p>
            <a:pPr marL="0" indent="0">
              <a:buNone/>
            </a:pPr>
            <a:r>
              <a:rPr lang="en-US" sz="2400" b="1" dirty="0"/>
              <a:t>ANSI C provides three types of data types: </a:t>
            </a:r>
          </a:p>
          <a:p>
            <a:pPr marL="457200" indent="-457200">
              <a:buAutoNum type="arabicPeriod"/>
            </a:pPr>
            <a:r>
              <a:rPr lang="en-US" sz="2400" dirty="0"/>
              <a:t>Primitive(Built-in) Data Types </a:t>
            </a:r>
          </a:p>
          <a:p>
            <a:pPr marL="457200" indent="-457200">
              <a:buAutoNum type="arabicPeriod"/>
            </a:pPr>
            <a:r>
              <a:rPr lang="en-US" sz="2400" dirty="0"/>
              <a:t>Derived Data Types</a:t>
            </a:r>
          </a:p>
          <a:p>
            <a:pPr marL="457200" indent="-457200">
              <a:buAutoNum type="arabicPeriod"/>
            </a:pPr>
            <a:r>
              <a:rPr lang="en-US" sz="2400" dirty="0"/>
              <a:t>User Defined Data Types</a:t>
            </a:r>
            <a:endParaRPr lang="en-IN" sz="2400" dirty="0"/>
          </a:p>
        </p:txBody>
      </p:sp>
    </p:spTree>
    <p:extLst>
      <p:ext uri="{BB962C8B-B14F-4D97-AF65-F5344CB8AC3E}">
        <p14:creationId xmlns:p14="http://schemas.microsoft.com/office/powerpoint/2010/main" val="8935633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065ADF2-71E5-F17A-C465-65FF1BDE7887}"/>
            </a:ext>
          </a:extLst>
        </p:cNvPr>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53" name="Rectangle 6152">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6155"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6156" name="Oval 6155">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7" name="Oval 6156">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8" name="Oval 6157">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9" name="Oval 6158">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0" name="Oval 6159">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61" name="Oval 6160">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2" name="Oval 6161">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3" name="Oval 6162">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4" name="Oval 6163">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65" name="Oval 6164">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6" name="Freeform: Shape 6165">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6167" name="Freeform: Shape 6166">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6168" name="Freeform: Shape 6167">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6169" name="Oval 6168">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70" name="Freeform: Shape 6169">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6172" name="Rectangle 6171">
            <a:extLst>
              <a:ext uri="{FF2B5EF4-FFF2-40B4-BE49-F238E27FC236}">
                <a16:creationId xmlns:a16="http://schemas.microsoft.com/office/drawing/2014/main" id="{B7818AA9-82F7-46F6-8A83-1A6258163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146" name="Picture 2" descr="What Are The Data Types In C Net - Catalog Library">
            <a:extLst>
              <a:ext uri="{FF2B5EF4-FFF2-40B4-BE49-F238E27FC236}">
                <a16:creationId xmlns:a16="http://schemas.microsoft.com/office/drawing/2014/main" id="{22D97A80-53D1-35BC-434B-65EEB171B192}"/>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3671" t="4123" r="6598" b="4234"/>
          <a:stretch/>
        </p:blipFill>
        <p:spPr bwMode="auto">
          <a:xfrm>
            <a:off x="0" y="231426"/>
            <a:ext cx="12192000" cy="6537215"/>
          </a:xfrm>
          <a:prstGeom prst="rect">
            <a:avLst/>
          </a:prstGeom>
          <a:noFill/>
          <a:extLst>
            <a:ext uri="{909E8E84-426E-40DD-AFC4-6F175D3DCCD1}">
              <a14:hiddenFill xmlns:a14="http://schemas.microsoft.com/office/drawing/2010/main">
                <a:solidFill>
                  <a:srgbClr val="FFFFFF"/>
                </a:solidFill>
              </a14:hiddenFill>
            </a:ext>
          </a:extLst>
        </p:spPr>
      </p:pic>
      <p:grpSp>
        <p:nvGrpSpPr>
          <p:cNvPr id="6174" name="Group 6173">
            <a:extLst>
              <a:ext uri="{FF2B5EF4-FFF2-40B4-BE49-F238E27FC236}">
                <a16:creationId xmlns:a16="http://schemas.microsoft.com/office/drawing/2014/main" id="{FCEBDFAC-E3E5-4883-8BE7-B43474AE3B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0450" y="236341"/>
            <a:ext cx="11410891" cy="5901949"/>
            <a:chOff x="310450" y="236341"/>
            <a:chExt cx="11410891" cy="5901949"/>
          </a:xfrm>
        </p:grpSpPr>
        <p:sp>
          <p:nvSpPr>
            <p:cNvPr id="6175" name="Oval 6174">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5328" y="1050301"/>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76" name="Oval 6175">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0450" y="114446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77" name="Oval 6176">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78" name="Oval 6177">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79" name="Oval 6178">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37185" y="538093"/>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80" name="Oval 6179">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98320" y="5269378"/>
              <a:ext cx="223021" cy="223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81" name="Oval 6180">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79878" y="583251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82" name="Oval 6181">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86119" y="5492399"/>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a:extLst>
              <a:ext uri="{FF2B5EF4-FFF2-40B4-BE49-F238E27FC236}">
                <a16:creationId xmlns:a16="http://schemas.microsoft.com/office/drawing/2014/main" id="{53C2EDD1-E7F6-76F7-1B54-D490CFE5BF24}"/>
              </a:ext>
            </a:extLst>
          </p:cNvPr>
          <p:cNvPicPr>
            <a:picLocks noChangeAspect="1"/>
          </p:cNvPicPr>
          <p:nvPr/>
        </p:nvPicPr>
        <p:blipFill>
          <a:blip r:embed="rId3"/>
          <a:stretch>
            <a:fillRect/>
          </a:stretch>
        </p:blipFill>
        <p:spPr>
          <a:xfrm>
            <a:off x="10140389" y="2939421"/>
            <a:ext cx="1580952" cy="495238"/>
          </a:xfrm>
          <a:prstGeom prst="rect">
            <a:avLst/>
          </a:prstGeom>
        </p:spPr>
      </p:pic>
    </p:spTree>
    <p:extLst>
      <p:ext uri="{BB962C8B-B14F-4D97-AF65-F5344CB8AC3E}">
        <p14:creationId xmlns:p14="http://schemas.microsoft.com/office/powerpoint/2010/main" val="40033485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C21C10-0EB3-B55F-DAE0-ACAB6E968A8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34A70A-1FBF-1FEE-959D-6BFD9AAAA264}"/>
              </a:ext>
            </a:extLst>
          </p:cNvPr>
          <p:cNvSpPr>
            <a:spLocks noGrp="1"/>
          </p:cNvSpPr>
          <p:nvPr>
            <p:ph idx="1"/>
          </p:nvPr>
        </p:nvSpPr>
        <p:spPr>
          <a:xfrm>
            <a:off x="777240" y="592183"/>
            <a:ext cx="10659110" cy="5584780"/>
          </a:xfrm>
        </p:spPr>
        <p:txBody>
          <a:bodyPr>
            <a:normAutofit lnSpcReduction="10000"/>
          </a:bodyPr>
          <a:lstStyle/>
          <a:p>
            <a:pPr marL="0" indent="0">
              <a:buNone/>
            </a:pPr>
            <a:r>
              <a:rPr lang="en-US" sz="2400" b="1" dirty="0"/>
              <a:t>Primitive(Built-in) Data Types:</a:t>
            </a:r>
            <a:r>
              <a:rPr lang="en-US" sz="2400" dirty="0"/>
              <a:t> </a:t>
            </a:r>
            <a:r>
              <a:rPr lang="en-IN" sz="2400" dirty="0"/>
              <a:t>Primitive Data types are defined by the language itself.</a:t>
            </a:r>
            <a:endParaRPr lang="en-US" sz="2400" dirty="0"/>
          </a:p>
          <a:p>
            <a:pPr marL="0" indent="0">
              <a:buNone/>
            </a:pPr>
            <a:r>
              <a:rPr lang="en-US" sz="2400" dirty="0"/>
              <a:t>Primitive data types in C are the </a:t>
            </a:r>
            <a:r>
              <a:rPr lang="en-US" sz="2400" b="1" dirty="0">
                <a:solidFill>
                  <a:srgbClr val="C00000"/>
                </a:solidFill>
              </a:rPr>
              <a:t>basic building blocks </a:t>
            </a:r>
            <a:r>
              <a:rPr lang="en-US" sz="2400" dirty="0"/>
              <a:t>of data manipulation in the language. They are predefined by the compiler and provide a means to store simple values. </a:t>
            </a:r>
          </a:p>
          <a:p>
            <a:pPr marL="457200" indent="-457200">
              <a:buAutoNum type="arabicPeriod"/>
            </a:pPr>
            <a:r>
              <a:rPr lang="en-US" sz="2400" b="1" dirty="0"/>
              <a:t>Integer:</a:t>
            </a:r>
          </a:p>
          <a:p>
            <a:pPr marL="457200" lvl="1" indent="0">
              <a:buNone/>
            </a:pPr>
            <a:r>
              <a:rPr lang="en-US" sz="2400" dirty="0"/>
              <a:t>The </a:t>
            </a:r>
            <a:r>
              <a:rPr lang="en-US" sz="2400" b="1" dirty="0"/>
              <a:t>integer data type</a:t>
            </a:r>
            <a:r>
              <a:rPr lang="en-US" sz="2400" dirty="0"/>
              <a:t> in C is used to store </a:t>
            </a:r>
            <a:r>
              <a:rPr lang="en-US" sz="2400" b="1" dirty="0">
                <a:solidFill>
                  <a:srgbClr val="C00000"/>
                </a:solidFill>
              </a:rPr>
              <a:t>whole numbers </a:t>
            </a:r>
            <a:r>
              <a:rPr lang="en-US" sz="2400" dirty="0"/>
              <a:t>(numbers without a fractional or decimal component). These numbers can be positive, negative, or zero.</a:t>
            </a:r>
          </a:p>
          <a:p>
            <a:pPr lvl="1"/>
            <a:r>
              <a:rPr lang="en-US" sz="2200" b="1" dirty="0"/>
              <a:t>Signed and Unsigned:</a:t>
            </a:r>
          </a:p>
          <a:p>
            <a:pPr lvl="2">
              <a:buFont typeface="Courier New" panose="02070309020205020404" pitchFamily="49" charset="0"/>
              <a:buChar char="o"/>
            </a:pPr>
            <a:r>
              <a:rPr lang="en-US" sz="2000" dirty="0"/>
              <a:t>Signed integers can store both </a:t>
            </a:r>
            <a:r>
              <a:rPr lang="en-US" sz="2000" b="1" dirty="0">
                <a:solidFill>
                  <a:srgbClr val="0070C0"/>
                </a:solidFill>
              </a:rPr>
              <a:t>positive</a:t>
            </a:r>
            <a:r>
              <a:rPr lang="en-US" sz="2000" dirty="0"/>
              <a:t> and </a:t>
            </a:r>
            <a:r>
              <a:rPr lang="en-US" sz="2000" b="1" dirty="0">
                <a:solidFill>
                  <a:srgbClr val="0070C0"/>
                </a:solidFill>
              </a:rPr>
              <a:t>negative</a:t>
            </a:r>
            <a:r>
              <a:rPr lang="en-US" sz="2000" dirty="0"/>
              <a:t> values.</a:t>
            </a:r>
          </a:p>
          <a:p>
            <a:pPr lvl="2">
              <a:buFont typeface="Courier New" panose="02070309020205020404" pitchFamily="49" charset="0"/>
              <a:buChar char="o"/>
            </a:pPr>
            <a:r>
              <a:rPr lang="en-US" sz="2000" dirty="0"/>
              <a:t>Unsigned integers store </a:t>
            </a:r>
            <a:r>
              <a:rPr lang="en-US" sz="2000" b="1" dirty="0">
                <a:solidFill>
                  <a:srgbClr val="0070C0"/>
                </a:solidFill>
              </a:rPr>
              <a:t>only non-negative values</a:t>
            </a:r>
            <a:r>
              <a:rPr lang="en-US" sz="2000" dirty="0"/>
              <a:t>, effectively doubling the maximum </a:t>
            </a:r>
            <a:r>
              <a:rPr lang="en-US" sz="2000" b="1" dirty="0"/>
              <a:t>positive range.</a:t>
            </a:r>
          </a:p>
          <a:p>
            <a:pPr lvl="1"/>
            <a:r>
              <a:rPr lang="en-US" sz="2200" b="1" dirty="0"/>
              <a:t>Variations:</a:t>
            </a:r>
          </a:p>
          <a:p>
            <a:pPr lvl="2">
              <a:buFont typeface="Courier New" panose="02070309020205020404" pitchFamily="49" charset="0"/>
              <a:buChar char="o"/>
            </a:pPr>
            <a:r>
              <a:rPr lang="en-US" sz="2000" b="1" dirty="0"/>
              <a:t>short: </a:t>
            </a:r>
            <a:r>
              <a:rPr lang="en-US" sz="2000" dirty="0"/>
              <a:t>Smaller range, typically </a:t>
            </a:r>
            <a:r>
              <a:rPr lang="en-US" sz="2000" b="1" dirty="0"/>
              <a:t>2 bytes</a:t>
            </a:r>
            <a:r>
              <a:rPr lang="en-US" sz="2000" dirty="0"/>
              <a:t>.</a:t>
            </a:r>
          </a:p>
          <a:p>
            <a:pPr lvl="2">
              <a:buFont typeface="Courier New" panose="02070309020205020404" pitchFamily="49" charset="0"/>
              <a:buChar char="o"/>
            </a:pPr>
            <a:r>
              <a:rPr lang="en-US" sz="2000" b="1" dirty="0"/>
              <a:t>long: </a:t>
            </a:r>
            <a:r>
              <a:rPr lang="en-US" sz="2000" dirty="0"/>
              <a:t>Larger range, typically </a:t>
            </a:r>
            <a:r>
              <a:rPr lang="en-US" sz="2000" b="1" dirty="0"/>
              <a:t>4 </a:t>
            </a:r>
            <a:r>
              <a:rPr lang="en-US" sz="2000" dirty="0"/>
              <a:t>or</a:t>
            </a:r>
            <a:r>
              <a:rPr lang="en-US" sz="2000" b="1" dirty="0"/>
              <a:t> 8 bytes</a:t>
            </a:r>
            <a:r>
              <a:rPr lang="en-US" sz="2000" dirty="0"/>
              <a:t>.</a:t>
            </a:r>
          </a:p>
          <a:p>
            <a:pPr lvl="2">
              <a:buFont typeface="Courier New" panose="02070309020205020404" pitchFamily="49" charset="0"/>
              <a:buChar char="o"/>
            </a:pPr>
            <a:r>
              <a:rPr lang="en-US" sz="2000" b="1" dirty="0"/>
              <a:t>long </a:t>
            </a:r>
            <a:r>
              <a:rPr lang="en-US" sz="2000" b="1" dirty="0" err="1"/>
              <a:t>long</a:t>
            </a:r>
            <a:r>
              <a:rPr lang="en-US" sz="2000" b="1" dirty="0"/>
              <a:t>: </a:t>
            </a:r>
            <a:r>
              <a:rPr lang="en-US" sz="2000" dirty="0"/>
              <a:t>Very large range, typically </a:t>
            </a:r>
            <a:r>
              <a:rPr lang="en-US" sz="2000" b="1" dirty="0"/>
              <a:t>8 bytes.</a:t>
            </a:r>
          </a:p>
        </p:txBody>
      </p:sp>
    </p:spTree>
    <p:extLst>
      <p:ext uri="{BB962C8B-B14F-4D97-AF65-F5344CB8AC3E}">
        <p14:creationId xmlns:p14="http://schemas.microsoft.com/office/powerpoint/2010/main" val="21273043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3F92D2-B202-9F68-73B2-8A72E93878B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40C785-C0CA-13F0-E549-68800A8DECC4}"/>
              </a:ext>
            </a:extLst>
          </p:cNvPr>
          <p:cNvSpPr>
            <a:spLocks noGrp="1"/>
          </p:cNvSpPr>
          <p:nvPr>
            <p:ph idx="1"/>
          </p:nvPr>
        </p:nvSpPr>
        <p:spPr>
          <a:xfrm>
            <a:off x="777240" y="592183"/>
            <a:ext cx="10659110" cy="5584780"/>
          </a:xfrm>
        </p:spPr>
        <p:txBody>
          <a:bodyPr>
            <a:normAutofit/>
          </a:bodyPr>
          <a:lstStyle/>
          <a:p>
            <a:pPr marL="0" indent="0">
              <a:buNone/>
            </a:pPr>
            <a:r>
              <a:rPr lang="en-US" sz="2800" b="1" dirty="0">
                <a:solidFill>
                  <a:srgbClr val="C00000"/>
                </a:solidFill>
              </a:rPr>
              <a:t>Variations of Integer Type:</a:t>
            </a:r>
            <a:endParaRPr lang="en-IN" sz="2800" b="1" dirty="0">
              <a:solidFill>
                <a:srgbClr val="C00000"/>
              </a:solidFill>
            </a:endParaRPr>
          </a:p>
        </p:txBody>
      </p:sp>
      <p:graphicFrame>
        <p:nvGraphicFramePr>
          <p:cNvPr id="2" name="Table 1">
            <a:extLst>
              <a:ext uri="{FF2B5EF4-FFF2-40B4-BE49-F238E27FC236}">
                <a16:creationId xmlns:a16="http://schemas.microsoft.com/office/drawing/2014/main" id="{779A08E9-162B-B723-B2BB-3996026A3DC0}"/>
              </a:ext>
            </a:extLst>
          </p:cNvPr>
          <p:cNvGraphicFramePr>
            <a:graphicFrameLocks noGrp="1"/>
          </p:cNvGraphicFramePr>
          <p:nvPr>
            <p:extLst>
              <p:ext uri="{D42A27DB-BD31-4B8C-83A1-F6EECF244321}">
                <p14:modId xmlns:p14="http://schemas.microsoft.com/office/powerpoint/2010/main" val="2667564145"/>
              </p:ext>
            </p:extLst>
          </p:nvPr>
        </p:nvGraphicFramePr>
        <p:xfrm>
          <a:off x="862301" y="1679722"/>
          <a:ext cx="10659111" cy="4333581"/>
        </p:xfrm>
        <a:graphic>
          <a:graphicData uri="http://schemas.openxmlformats.org/drawingml/2006/table">
            <a:tbl>
              <a:tblPr firstRow="1" firstCol="1" bandRow="1">
                <a:tableStyleId>{5C22544A-7EE6-4342-B048-85BDC9FD1C3A}</a:tableStyleId>
              </a:tblPr>
              <a:tblGrid>
                <a:gridCol w="1953331">
                  <a:extLst>
                    <a:ext uri="{9D8B030D-6E8A-4147-A177-3AD203B41FA5}">
                      <a16:colId xmlns:a16="http://schemas.microsoft.com/office/drawing/2014/main" val="1592394546"/>
                    </a:ext>
                  </a:extLst>
                </a:gridCol>
                <a:gridCol w="1522860">
                  <a:extLst>
                    <a:ext uri="{9D8B030D-6E8A-4147-A177-3AD203B41FA5}">
                      <a16:colId xmlns:a16="http://schemas.microsoft.com/office/drawing/2014/main" val="2373818403"/>
                    </a:ext>
                  </a:extLst>
                </a:gridCol>
                <a:gridCol w="3629888">
                  <a:extLst>
                    <a:ext uri="{9D8B030D-6E8A-4147-A177-3AD203B41FA5}">
                      <a16:colId xmlns:a16="http://schemas.microsoft.com/office/drawing/2014/main" val="3803143681"/>
                    </a:ext>
                  </a:extLst>
                </a:gridCol>
                <a:gridCol w="3553032">
                  <a:extLst>
                    <a:ext uri="{9D8B030D-6E8A-4147-A177-3AD203B41FA5}">
                      <a16:colId xmlns:a16="http://schemas.microsoft.com/office/drawing/2014/main" val="2939653889"/>
                    </a:ext>
                  </a:extLst>
                </a:gridCol>
              </a:tblGrid>
              <a:tr h="392386">
                <a:tc>
                  <a:txBody>
                    <a:bodyPr/>
                    <a:lstStyle/>
                    <a:p>
                      <a:pPr>
                        <a:lnSpc>
                          <a:spcPct val="107000"/>
                        </a:lnSpc>
                        <a:spcAft>
                          <a:spcPts val="800"/>
                        </a:spcAft>
                      </a:pPr>
                      <a:r>
                        <a:rPr lang="en-IN" sz="2000" kern="100">
                          <a:effectLst/>
                        </a:rPr>
                        <a:t>Type</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Size (bytes)</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IN" sz="2000" kern="100" dirty="0">
                          <a:effectLst/>
                        </a:rPr>
                        <a:t>Range (Signed) : n = </a:t>
                      </a:r>
                      <a:r>
                        <a:rPr lang="en-IN" sz="2000" b="0" kern="100" dirty="0">
                          <a:effectLst/>
                        </a:rPr>
                        <a:t>size * 8</a:t>
                      </a:r>
                    </a:p>
                    <a:p>
                      <a:pPr marL="0" marR="0" lvl="0" indent="0" algn="l" defTabSz="914400" rtl="0" eaLnBrk="1" fontAlgn="auto" latinLnBrk="0" hangingPunct="1">
                        <a:lnSpc>
                          <a:spcPct val="107000"/>
                        </a:lnSpc>
                        <a:spcBef>
                          <a:spcPts val="0"/>
                        </a:spcBef>
                        <a:spcAft>
                          <a:spcPts val="800"/>
                        </a:spcAft>
                        <a:buClrTx/>
                        <a:buSzTx/>
                        <a:buFontTx/>
                        <a:buNone/>
                        <a:tabLst/>
                        <a:defRPr/>
                      </a:pPr>
                      <a:r>
                        <a:rPr lang="en-IN" sz="1800" b="0" kern="1200" dirty="0">
                          <a:solidFill>
                            <a:schemeClr val="lt1"/>
                          </a:solidFill>
                          <a:effectLst/>
                          <a:latin typeface="+mn-lt"/>
                          <a:ea typeface="+mn-ea"/>
                          <a:cs typeface="+mn-cs"/>
                        </a:rPr>
                        <a:t>Minimum Value = </a:t>
                      </a:r>
                      <a:r>
                        <a:rPr lang="en-IN" sz="1800" b="1" kern="1200" dirty="0">
                          <a:solidFill>
                            <a:schemeClr val="lt1"/>
                          </a:solidFill>
                          <a:effectLst/>
                          <a:latin typeface="+mn-lt"/>
                          <a:ea typeface="+mn-ea"/>
                          <a:cs typeface="+mn-cs"/>
                        </a:rPr>
                        <a:t>−2</a:t>
                      </a:r>
                      <a:r>
                        <a:rPr lang="en-IN" sz="1800" b="1" kern="1200" baseline="30000" dirty="0">
                          <a:solidFill>
                            <a:schemeClr val="lt1"/>
                          </a:solidFill>
                          <a:effectLst/>
                          <a:latin typeface="+mn-lt"/>
                          <a:ea typeface="+mn-ea"/>
                          <a:cs typeface="+mn-cs"/>
                        </a:rPr>
                        <a:t>n−1</a:t>
                      </a:r>
                    </a:p>
                    <a:p>
                      <a:pPr marL="0" marR="0" lvl="0" indent="0" algn="l" defTabSz="914400" rtl="0" eaLnBrk="1" fontAlgn="auto" latinLnBrk="0" hangingPunct="1">
                        <a:lnSpc>
                          <a:spcPct val="107000"/>
                        </a:lnSpc>
                        <a:spcBef>
                          <a:spcPts val="0"/>
                        </a:spcBef>
                        <a:spcAft>
                          <a:spcPts val="800"/>
                        </a:spcAft>
                        <a:buClrTx/>
                        <a:buSzTx/>
                        <a:buFontTx/>
                        <a:buNone/>
                        <a:tabLst/>
                        <a:defRPr/>
                      </a:pPr>
                      <a:r>
                        <a:rPr lang="en-IN" sz="1800" b="0" kern="1200" dirty="0">
                          <a:solidFill>
                            <a:schemeClr val="lt1"/>
                          </a:solidFill>
                          <a:effectLst/>
                          <a:latin typeface="+mn-lt"/>
                          <a:ea typeface="+mn-ea"/>
                          <a:cs typeface="+mn-cs"/>
                        </a:rPr>
                        <a:t>Maximum Value = </a:t>
                      </a:r>
                      <a:r>
                        <a:rPr lang="en-IN" sz="1800" b="1" kern="1200" dirty="0">
                          <a:solidFill>
                            <a:schemeClr val="lt1"/>
                          </a:solidFill>
                          <a:effectLst/>
                          <a:latin typeface="+mn-lt"/>
                          <a:ea typeface="+mn-ea"/>
                          <a:cs typeface="+mn-cs"/>
                        </a:rPr>
                        <a:t>2</a:t>
                      </a:r>
                      <a:r>
                        <a:rPr lang="en-IN" sz="1800" b="1" kern="1200" baseline="30000" dirty="0">
                          <a:solidFill>
                            <a:schemeClr val="lt1"/>
                          </a:solidFill>
                          <a:effectLst/>
                          <a:latin typeface="+mn-lt"/>
                          <a:ea typeface="+mn-ea"/>
                          <a:cs typeface="+mn-cs"/>
                        </a:rPr>
                        <a:t>n−1</a:t>
                      </a:r>
                      <a:r>
                        <a:rPr lang="en-IN" sz="1800" b="1" kern="1200" dirty="0">
                          <a:solidFill>
                            <a:schemeClr val="lt1"/>
                          </a:solidFill>
                          <a:effectLst/>
                          <a:latin typeface="+mn-lt"/>
                          <a:ea typeface="+mn-ea"/>
                          <a:cs typeface="+mn-cs"/>
                        </a:rPr>
                        <a:t> −1</a:t>
                      </a:r>
                    </a:p>
                    <a:p>
                      <a:pPr>
                        <a:lnSpc>
                          <a:spcPct val="107000"/>
                        </a:lnSpc>
                        <a:spcAft>
                          <a:spcPts val="800"/>
                        </a:spcAft>
                      </a:pP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dirty="0">
                          <a:effectLst/>
                        </a:rPr>
                        <a:t>Range (Unsigned)</a:t>
                      </a:r>
                    </a:p>
                    <a:p>
                      <a:pPr marL="0" marR="0" lvl="0" indent="0" algn="l" defTabSz="914400" rtl="0" eaLnBrk="1" fontAlgn="auto" latinLnBrk="0" hangingPunct="1">
                        <a:lnSpc>
                          <a:spcPct val="107000"/>
                        </a:lnSpc>
                        <a:spcBef>
                          <a:spcPts val="0"/>
                        </a:spcBef>
                        <a:spcAft>
                          <a:spcPts val="800"/>
                        </a:spcAft>
                        <a:buClrTx/>
                        <a:buSzTx/>
                        <a:buFontTx/>
                        <a:buNone/>
                        <a:tabLst/>
                        <a:defRPr/>
                      </a:pPr>
                      <a:r>
                        <a:rPr lang="en-IN" sz="1800" b="0" kern="1200" dirty="0">
                          <a:solidFill>
                            <a:schemeClr val="lt1"/>
                          </a:solidFill>
                          <a:effectLst/>
                          <a:latin typeface="+mn-lt"/>
                          <a:ea typeface="+mn-ea"/>
                          <a:cs typeface="+mn-cs"/>
                        </a:rPr>
                        <a:t>Minimum Value </a:t>
                      </a:r>
                      <a:r>
                        <a:rPr lang="en-IN" sz="1800" b="1" kern="1200" dirty="0">
                          <a:solidFill>
                            <a:schemeClr val="lt1"/>
                          </a:solidFill>
                          <a:effectLst/>
                          <a:latin typeface="+mn-lt"/>
                          <a:ea typeface="+mn-ea"/>
                          <a:cs typeface="+mn-cs"/>
                        </a:rPr>
                        <a:t>= 0 </a:t>
                      </a:r>
                    </a:p>
                    <a:p>
                      <a:pPr marL="0" marR="0" lvl="0" indent="0" algn="l" defTabSz="914400" rtl="0" eaLnBrk="1" fontAlgn="auto" latinLnBrk="0" hangingPunct="1">
                        <a:lnSpc>
                          <a:spcPct val="107000"/>
                        </a:lnSpc>
                        <a:spcBef>
                          <a:spcPts val="0"/>
                        </a:spcBef>
                        <a:spcAft>
                          <a:spcPts val="800"/>
                        </a:spcAft>
                        <a:buClrTx/>
                        <a:buSzTx/>
                        <a:buFontTx/>
                        <a:buNone/>
                        <a:tabLst/>
                        <a:defRPr/>
                      </a:pPr>
                      <a:r>
                        <a:rPr lang="en-IN" sz="1800" b="0" kern="1200" dirty="0">
                          <a:solidFill>
                            <a:schemeClr val="lt1"/>
                          </a:solidFill>
                          <a:effectLst/>
                          <a:latin typeface="+mn-lt"/>
                          <a:ea typeface="+mn-ea"/>
                          <a:cs typeface="+mn-cs"/>
                        </a:rPr>
                        <a:t>Maximum Value </a:t>
                      </a:r>
                      <a:r>
                        <a:rPr lang="en-IN" sz="1800" b="1" kern="1200" dirty="0">
                          <a:solidFill>
                            <a:schemeClr val="lt1"/>
                          </a:solidFill>
                          <a:effectLst/>
                          <a:latin typeface="+mn-lt"/>
                          <a:ea typeface="+mn-ea"/>
                          <a:cs typeface="+mn-cs"/>
                        </a:rPr>
                        <a:t>= 2</a:t>
                      </a:r>
                      <a:r>
                        <a:rPr lang="en-IN" sz="1800" b="1" kern="1200" baseline="30000" dirty="0">
                          <a:solidFill>
                            <a:schemeClr val="lt1"/>
                          </a:solidFill>
                          <a:effectLst/>
                          <a:latin typeface="+mn-lt"/>
                          <a:ea typeface="+mn-ea"/>
                          <a:cs typeface="+mn-cs"/>
                        </a:rPr>
                        <a:t>n</a:t>
                      </a:r>
                      <a:r>
                        <a:rPr lang="en-IN" sz="1800" b="1" kern="1200" dirty="0">
                          <a:solidFill>
                            <a:schemeClr val="lt1"/>
                          </a:solidFill>
                          <a:effectLst/>
                          <a:latin typeface="+mn-lt"/>
                          <a:ea typeface="+mn-ea"/>
                          <a:cs typeface="+mn-cs"/>
                        </a:rPr>
                        <a:t> −1</a:t>
                      </a:r>
                    </a:p>
                    <a:p>
                      <a:pPr>
                        <a:lnSpc>
                          <a:spcPct val="107000"/>
                        </a:lnSpc>
                        <a:spcAft>
                          <a:spcPts val="800"/>
                        </a:spcAft>
                      </a:pP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76034450"/>
                  </a:ext>
                </a:extLst>
              </a:tr>
              <a:tr h="799621">
                <a:tc>
                  <a:txBody>
                    <a:bodyPr/>
                    <a:lstStyle/>
                    <a:p>
                      <a:pPr>
                        <a:lnSpc>
                          <a:spcPct val="107000"/>
                        </a:lnSpc>
                        <a:spcAft>
                          <a:spcPts val="800"/>
                        </a:spcAft>
                      </a:pPr>
                      <a:r>
                        <a:rPr lang="en-IN" sz="2000" kern="100" dirty="0">
                          <a:effectLst/>
                        </a:rPr>
                        <a:t>int</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dirty="0">
                          <a:effectLst/>
                        </a:rPr>
                        <a:t>4</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dirty="0">
                          <a:effectLst/>
                        </a:rPr>
                        <a:t>-2,147,483,648 to 2,147,483,647</a:t>
                      </a:r>
                    </a:p>
                    <a:p>
                      <a:pPr>
                        <a:lnSpc>
                          <a:spcPct val="107000"/>
                        </a:lnSpc>
                        <a:spcAft>
                          <a:spcPts val="800"/>
                        </a:spcAft>
                      </a:pP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0 to 4,294,967,295</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44857814"/>
                  </a:ext>
                </a:extLst>
              </a:tr>
              <a:tr h="392386">
                <a:tc>
                  <a:txBody>
                    <a:bodyPr/>
                    <a:lstStyle/>
                    <a:p>
                      <a:pPr>
                        <a:lnSpc>
                          <a:spcPct val="107000"/>
                        </a:lnSpc>
                        <a:spcAft>
                          <a:spcPts val="800"/>
                        </a:spcAft>
                      </a:pPr>
                      <a:r>
                        <a:rPr lang="en-IN" sz="2000" kern="100">
                          <a:effectLst/>
                        </a:rPr>
                        <a:t>short int</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2</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-32,768 to 32,767</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0 to 65,535</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6031073"/>
                  </a:ext>
                </a:extLst>
              </a:tr>
              <a:tr h="799621">
                <a:tc>
                  <a:txBody>
                    <a:bodyPr/>
                    <a:lstStyle/>
                    <a:p>
                      <a:pPr>
                        <a:lnSpc>
                          <a:spcPct val="107000"/>
                        </a:lnSpc>
                        <a:spcAft>
                          <a:spcPts val="800"/>
                        </a:spcAft>
                      </a:pPr>
                      <a:r>
                        <a:rPr lang="en-IN" sz="2000" kern="100">
                          <a:effectLst/>
                        </a:rPr>
                        <a:t>long int</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dirty="0">
                          <a:effectLst/>
                        </a:rPr>
                        <a:t>4 or 8</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-2,147,483,648 to 2,147,483,647</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0 to 4,294,967,295 (or higher)</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17580725"/>
                  </a:ext>
                </a:extLst>
              </a:tr>
              <a:tr h="809063">
                <a:tc>
                  <a:txBody>
                    <a:bodyPr/>
                    <a:lstStyle/>
                    <a:p>
                      <a:pPr>
                        <a:lnSpc>
                          <a:spcPct val="107000"/>
                        </a:lnSpc>
                        <a:spcAft>
                          <a:spcPts val="800"/>
                        </a:spcAft>
                      </a:pPr>
                      <a:r>
                        <a:rPr lang="en-IN" sz="2000" kern="100">
                          <a:effectLst/>
                        </a:rPr>
                        <a:t>long long int</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8</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-9,223,372,036,854,775,808 to 9,223,372,036,854,775,807</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dirty="0">
                          <a:effectLst/>
                        </a:rPr>
                        <a:t>0 to 18,446,744,073,709,551,615</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95502379"/>
                  </a:ext>
                </a:extLst>
              </a:tr>
            </a:tbl>
          </a:graphicData>
        </a:graphic>
      </p:graphicFrame>
    </p:spTree>
    <p:extLst>
      <p:ext uri="{BB962C8B-B14F-4D97-AF65-F5344CB8AC3E}">
        <p14:creationId xmlns:p14="http://schemas.microsoft.com/office/powerpoint/2010/main" val="26165557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41F21E-822C-96CF-4FDD-3DBE7AA2282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055021-8E4B-0411-DE90-FC6D8B09B424}"/>
              </a:ext>
            </a:extLst>
          </p:cNvPr>
          <p:cNvSpPr>
            <a:spLocks noGrp="1"/>
          </p:cNvSpPr>
          <p:nvPr>
            <p:ph idx="1"/>
          </p:nvPr>
        </p:nvSpPr>
        <p:spPr>
          <a:xfrm>
            <a:off x="777240" y="592183"/>
            <a:ext cx="10659110" cy="5584780"/>
          </a:xfrm>
        </p:spPr>
        <p:txBody>
          <a:bodyPr>
            <a:normAutofit/>
          </a:bodyPr>
          <a:lstStyle/>
          <a:p>
            <a:pPr marL="0" indent="0">
              <a:buNone/>
            </a:pPr>
            <a:r>
              <a:rPr lang="en-US" sz="2800" b="1" dirty="0"/>
              <a:t>Example:</a:t>
            </a:r>
          </a:p>
          <a:p>
            <a:pPr marL="0" indent="0">
              <a:buNone/>
            </a:pPr>
            <a:endParaRPr lang="en-IN" sz="2800" b="1" dirty="0"/>
          </a:p>
        </p:txBody>
      </p:sp>
      <p:pic>
        <p:nvPicPr>
          <p:cNvPr id="4" name="Picture 3">
            <a:extLst>
              <a:ext uri="{FF2B5EF4-FFF2-40B4-BE49-F238E27FC236}">
                <a16:creationId xmlns:a16="http://schemas.microsoft.com/office/drawing/2014/main" id="{40C5A40D-E0D2-B944-3AF7-3BADDC6D3CAE}"/>
              </a:ext>
            </a:extLst>
          </p:cNvPr>
          <p:cNvPicPr>
            <a:picLocks noChangeAspect="1"/>
          </p:cNvPicPr>
          <p:nvPr/>
        </p:nvPicPr>
        <p:blipFill>
          <a:blip r:embed="rId2"/>
          <a:stretch>
            <a:fillRect/>
          </a:stretch>
        </p:blipFill>
        <p:spPr>
          <a:xfrm>
            <a:off x="1437479" y="1333577"/>
            <a:ext cx="8503963" cy="2478028"/>
          </a:xfrm>
          <a:prstGeom prst="rect">
            <a:avLst/>
          </a:prstGeom>
        </p:spPr>
      </p:pic>
    </p:spTree>
    <p:extLst>
      <p:ext uri="{BB962C8B-B14F-4D97-AF65-F5344CB8AC3E}">
        <p14:creationId xmlns:p14="http://schemas.microsoft.com/office/powerpoint/2010/main" val="39719814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0E1E9E-AC63-C600-31D3-C3314F74A41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BFA32F-FC85-DED9-CE9F-6964C4554A54}"/>
              </a:ext>
            </a:extLst>
          </p:cNvPr>
          <p:cNvSpPr>
            <a:spLocks noGrp="1"/>
          </p:cNvSpPr>
          <p:nvPr>
            <p:ph idx="1"/>
          </p:nvPr>
        </p:nvSpPr>
        <p:spPr>
          <a:xfrm>
            <a:off x="777240" y="592183"/>
            <a:ext cx="10659110" cy="5584780"/>
          </a:xfrm>
        </p:spPr>
        <p:txBody>
          <a:bodyPr>
            <a:normAutofit/>
          </a:bodyPr>
          <a:lstStyle/>
          <a:p>
            <a:pPr marL="0" indent="0">
              <a:buNone/>
            </a:pPr>
            <a:r>
              <a:rPr lang="en-US" sz="2400" b="1" dirty="0"/>
              <a:t>2. Floating Point</a:t>
            </a:r>
            <a:r>
              <a:rPr lang="en-US" b="1" dirty="0"/>
              <a:t>:</a:t>
            </a:r>
          </a:p>
          <a:p>
            <a:pPr marL="0" indent="0">
              <a:buNone/>
            </a:pPr>
            <a:r>
              <a:rPr lang="en-US" dirty="0"/>
              <a:t>The </a:t>
            </a:r>
            <a:r>
              <a:rPr lang="en-US" b="1" dirty="0"/>
              <a:t>float</a:t>
            </a:r>
            <a:r>
              <a:rPr lang="en-US" dirty="0"/>
              <a:t> data type in C is used to represent </a:t>
            </a:r>
            <a:r>
              <a:rPr lang="en-US" b="1" dirty="0"/>
              <a:t>real numbers</a:t>
            </a:r>
            <a:r>
              <a:rPr lang="en-US" dirty="0"/>
              <a:t> (numbers with fractional parts) in single precision. It is a </a:t>
            </a:r>
            <a:r>
              <a:rPr lang="en-US" b="1" dirty="0"/>
              <a:t>primary data type</a:t>
            </a:r>
            <a:r>
              <a:rPr lang="en-US" dirty="0"/>
              <a:t> that allows storing values with decimal points.</a:t>
            </a:r>
          </a:p>
          <a:p>
            <a:r>
              <a:rPr lang="en-US" b="1" dirty="0"/>
              <a:t>Storage Size</a:t>
            </a:r>
            <a:r>
              <a:rPr lang="en-US" dirty="0"/>
              <a:t>:</a:t>
            </a:r>
          </a:p>
          <a:p>
            <a:pPr lvl="1">
              <a:buFont typeface="Courier New" panose="02070309020205020404" pitchFamily="49" charset="0"/>
              <a:buChar char="o"/>
            </a:pPr>
            <a:r>
              <a:rPr lang="en-US" sz="2000" dirty="0"/>
              <a:t>Typically, </a:t>
            </a:r>
            <a:r>
              <a:rPr lang="en-US" sz="2000" b="1" dirty="0"/>
              <a:t>4 bytes</a:t>
            </a:r>
            <a:r>
              <a:rPr lang="en-US" sz="2000" dirty="0"/>
              <a:t> (32 bits) on most systems.</a:t>
            </a:r>
          </a:p>
          <a:p>
            <a:pPr lvl="1">
              <a:buFont typeface="Courier New" panose="02070309020205020404" pitchFamily="49" charset="0"/>
              <a:buChar char="o"/>
            </a:pPr>
            <a:r>
              <a:rPr lang="en-US" sz="2000" dirty="0"/>
              <a:t>The size can vary depending on the platform and compiler.</a:t>
            </a:r>
          </a:p>
          <a:p>
            <a:pPr marL="0" indent="0">
              <a:buNone/>
            </a:pPr>
            <a:endParaRPr lang="en-IN" sz="800" dirty="0"/>
          </a:p>
          <a:p>
            <a:pPr marL="0" indent="0">
              <a:buNone/>
            </a:pPr>
            <a:r>
              <a:rPr lang="en-IN" b="1" dirty="0"/>
              <a:t>Example:</a:t>
            </a:r>
          </a:p>
        </p:txBody>
      </p:sp>
      <p:pic>
        <p:nvPicPr>
          <p:cNvPr id="4" name="Picture 3">
            <a:extLst>
              <a:ext uri="{FF2B5EF4-FFF2-40B4-BE49-F238E27FC236}">
                <a16:creationId xmlns:a16="http://schemas.microsoft.com/office/drawing/2014/main" id="{D8A2EDF1-0AB6-171E-D987-006704072618}"/>
              </a:ext>
            </a:extLst>
          </p:cNvPr>
          <p:cNvPicPr>
            <a:picLocks noChangeAspect="1"/>
          </p:cNvPicPr>
          <p:nvPr/>
        </p:nvPicPr>
        <p:blipFill>
          <a:blip r:embed="rId2"/>
          <a:srcRect t="26849" b="25909"/>
          <a:stretch/>
        </p:blipFill>
        <p:spPr>
          <a:xfrm>
            <a:off x="1439185" y="3625703"/>
            <a:ext cx="8916928" cy="2064974"/>
          </a:xfrm>
          <a:prstGeom prst="rect">
            <a:avLst/>
          </a:prstGeom>
        </p:spPr>
      </p:pic>
    </p:spTree>
    <p:extLst>
      <p:ext uri="{BB962C8B-B14F-4D97-AF65-F5344CB8AC3E}">
        <p14:creationId xmlns:p14="http://schemas.microsoft.com/office/powerpoint/2010/main" val="17031934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993029-3EAF-D082-B238-96F38184920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B314A6-1060-3895-DF46-30B850A23838}"/>
              </a:ext>
            </a:extLst>
          </p:cNvPr>
          <p:cNvSpPr>
            <a:spLocks noGrp="1"/>
          </p:cNvSpPr>
          <p:nvPr>
            <p:ph idx="1"/>
          </p:nvPr>
        </p:nvSpPr>
        <p:spPr>
          <a:xfrm>
            <a:off x="777240" y="592183"/>
            <a:ext cx="10659110" cy="5584780"/>
          </a:xfrm>
        </p:spPr>
        <p:txBody>
          <a:bodyPr>
            <a:normAutofit/>
          </a:bodyPr>
          <a:lstStyle/>
          <a:p>
            <a:pPr marL="0" indent="0">
              <a:buNone/>
            </a:pPr>
            <a:r>
              <a:rPr lang="en-US" sz="2400" b="1" dirty="0"/>
              <a:t>3. Double Floating Point:</a:t>
            </a:r>
          </a:p>
          <a:p>
            <a:pPr marL="0" indent="0">
              <a:buNone/>
            </a:pPr>
            <a:r>
              <a:rPr lang="en-US" sz="2400" dirty="0"/>
              <a:t>Double Floating Point in C refers to a </a:t>
            </a:r>
            <a:r>
              <a:rPr lang="en-US" sz="2400" b="1" dirty="0"/>
              <a:t>floating-point data type </a:t>
            </a:r>
            <a:r>
              <a:rPr lang="en-US" sz="2400" dirty="0"/>
              <a:t>represented with </a:t>
            </a:r>
            <a:r>
              <a:rPr lang="en-US" sz="2400" b="1" dirty="0">
                <a:solidFill>
                  <a:srgbClr val="FF0000"/>
                </a:solidFill>
              </a:rPr>
              <a:t>64 bits </a:t>
            </a:r>
            <a:r>
              <a:rPr lang="en-US" sz="2400" b="1" dirty="0"/>
              <a:t>(8 bytes) </a:t>
            </a:r>
            <a:r>
              <a:rPr lang="en-US" sz="2400" dirty="0"/>
              <a:t>of memory, offering double the precision of the standard float type.</a:t>
            </a:r>
          </a:p>
          <a:p>
            <a:pPr marL="0" indent="0">
              <a:buNone/>
            </a:pPr>
            <a:r>
              <a:rPr lang="en-US" sz="2400" b="1" dirty="0">
                <a:solidFill>
                  <a:srgbClr val="C00000"/>
                </a:solidFill>
              </a:rPr>
              <a:t>Precision</a:t>
            </a:r>
            <a:r>
              <a:rPr lang="en-US" sz="2400" dirty="0"/>
              <a:t> refers to the </a:t>
            </a:r>
            <a:r>
              <a:rPr lang="en-US" sz="2400" b="1" dirty="0">
                <a:solidFill>
                  <a:srgbClr val="00B050"/>
                </a:solidFill>
              </a:rPr>
              <a:t>level of accuracy </a:t>
            </a:r>
            <a:r>
              <a:rPr lang="en-US" sz="2400" dirty="0"/>
              <a:t>or detail with which a number is </a:t>
            </a:r>
            <a:r>
              <a:rPr lang="en-US" sz="2400" b="1" dirty="0">
                <a:solidFill>
                  <a:srgbClr val="002060"/>
                </a:solidFill>
              </a:rPr>
              <a:t>represented</a:t>
            </a:r>
            <a:r>
              <a:rPr lang="en-US" sz="2400" dirty="0"/>
              <a:t> or </a:t>
            </a:r>
            <a:r>
              <a:rPr lang="en-US" sz="2400" b="1" dirty="0">
                <a:solidFill>
                  <a:srgbClr val="002060"/>
                </a:solidFill>
              </a:rPr>
              <a:t>stored</a:t>
            </a:r>
            <a:r>
              <a:rPr lang="en-US" sz="2400" dirty="0"/>
              <a:t> in a computer. It determines how many </a:t>
            </a:r>
            <a:r>
              <a:rPr lang="en-US" sz="2400" b="1" dirty="0"/>
              <a:t>significant digits</a:t>
            </a:r>
            <a:r>
              <a:rPr lang="en-US" sz="2400" dirty="0"/>
              <a:t> a number can have.</a:t>
            </a:r>
          </a:p>
          <a:p>
            <a:pPr marL="0" indent="0">
              <a:buNone/>
            </a:pPr>
            <a:r>
              <a:rPr lang="en-US" sz="2400" dirty="0"/>
              <a:t>Example:</a:t>
            </a:r>
          </a:p>
          <a:p>
            <a:pPr marL="0" indent="0">
              <a:buNone/>
            </a:pPr>
            <a:endParaRPr lang="en-US" sz="2400" dirty="0"/>
          </a:p>
          <a:p>
            <a:pPr marL="0" indent="0">
              <a:buNone/>
            </a:pPr>
            <a:endParaRPr lang="en-IN" sz="2400" dirty="0"/>
          </a:p>
        </p:txBody>
      </p:sp>
      <p:pic>
        <p:nvPicPr>
          <p:cNvPr id="5" name="Picture 4">
            <a:extLst>
              <a:ext uri="{FF2B5EF4-FFF2-40B4-BE49-F238E27FC236}">
                <a16:creationId xmlns:a16="http://schemas.microsoft.com/office/drawing/2014/main" id="{98898FC4-22E4-2A88-67F2-480326FC6903}"/>
              </a:ext>
            </a:extLst>
          </p:cNvPr>
          <p:cNvPicPr>
            <a:picLocks noChangeAspect="1"/>
          </p:cNvPicPr>
          <p:nvPr/>
        </p:nvPicPr>
        <p:blipFill>
          <a:blip r:embed="rId2"/>
          <a:stretch>
            <a:fillRect/>
          </a:stretch>
        </p:blipFill>
        <p:spPr>
          <a:xfrm>
            <a:off x="2166257" y="3670793"/>
            <a:ext cx="7859486" cy="2506170"/>
          </a:xfrm>
          <a:prstGeom prst="rect">
            <a:avLst/>
          </a:prstGeom>
        </p:spPr>
      </p:pic>
    </p:spTree>
    <p:extLst>
      <p:ext uri="{BB962C8B-B14F-4D97-AF65-F5344CB8AC3E}">
        <p14:creationId xmlns:p14="http://schemas.microsoft.com/office/powerpoint/2010/main" val="10895509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183051-0FC8-FC88-9D9C-1236A5D4D11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BA97B3-BA14-849C-133A-57BA605B9E31}"/>
              </a:ext>
            </a:extLst>
          </p:cNvPr>
          <p:cNvSpPr>
            <a:spLocks noGrp="1"/>
          </p:cNvSpPr>
          <p:nvPr>
            <p:ph idx="1"/>
          </p:nvPr>
        </p:nvSpPr>
        <p:spPr>
          <a:xfrm>
            <a:off x="1635034" y="2551612"/>
            <a:ext cx="8921931" cy="877388"/>
          </a:xfrm>
        </p:spPr>
        <p:txBody>
          <a:bodyPr>
            <a:normAutofit/>
          </a:bodyPr>
          <a:lstStyle/>
          <a:p>
            <a:pPr marL="0" indent="0">
              <a:buNone/>
            </a:pPr>
            <a:r>
              <a:rPr lang="en-US" sz="4400" b="1" dirty="0">
                <a:solidFill>
                  <a:srgbClr val="002060"/>
                </a:solidFill>
              </a:rPr>
              <a:t>Single Precision </a:t>
            </a:r>
            <a:r>
              <a:rPr lang="en-US" sz="4400" dirty="0">
                <a:solidFill>
                  <a:srgbClr val="002060"/>
                </a:solidFill>
              </a:rPr>
              <a:t>v/s</a:t>
            </a:r>
            <a:r>
              <a:rPr lang="en-US" sz="4400" b="1" dirty="0">
                <a:solidFill>
                  <a:srgbClr val="002060"/>
                </a:solidFill>
              </a:rPr>
              <a:t> Double Precision</a:t>
            </a:r>
            <a:endParaRPr lang="en-IN" sz="4400" dirty="0">
              <a:solidFill>
                <a:srgbClr val="002060"/>
              </a:solidFill>
            </a:endParaRPr>
          </a:p>
        </p:txBody>
      </p:sp>
    </p:spTree>
    <p:extLst>
      <p:ext uri="{BB962C8B-B14F-4D97-AF65-F5344CB8AC3E}">
        <p14:creationId xmlns:p14="http://schemas.microsoft.com/office/powerpoint/2010/main" val="23202599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0A067D-BD3F-29F3-49A1-0D2451E22E9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7A3C7E-C3D9-0A77-AAA2-3B602D107996}"/>
              </a:ext>
            </a:extLst>
          </p:cNvPr>
          <p:cNvSpPr>
            <a:spLocks noGrp="1"/>
          </p:cNvSpPr>
          <p:nvPr>
            <p:ph idx="1"/>
          </p:nvPr>
        </p:nvSpPr>
        <p:spPr>
          <a:xfrm>
            <a:off x="777240" y="592183"/>
            <a:ext cx="10659110" cy="5584780"/>
          </a:xfrm>
        </p:spPr>
        <p:txBody>
          <a:bodyPr>
            <a:normAutofit/>
          </a:bodyPr>
          <a:lstStyle/>
          <a:p>
            <a:pPr marL="0" indent="0">
              <a:buNone/>
            </a:pPr>
            <a:r>
              <a:rPr lang="en-US" sz="2400" b="1" dirty="0"/>
              <a:t>Single Precision (float):</a:t>
            </a:r>
          </a:p>
          <a:p>
            <a:r>
              <a:rPr lang="en-US" sz="2400" dirty="0"/>
              <a:t>Uses 4 bytes (32 bits).</a:t>
            </a:r>
          </a:p>
          <a:p>
            <a:r>
              <a:rPr lang="en-US" sz="2400" dirty="0"/>
              <a:t>Can represent numbers with approximately </a:t>
            </a:r>
            <a:r>
              <a:rPr lang="en-US" sz="2400" b="1" dirty="0"/>
              <a:t>6-7</a:t>
            </a:r>
            <a:r>
              <a:rPr lang="en-US" sz="2400" dirty="0"/>
              <a:t> significant decimal digits.</a:t>
            </a:r>
          </a:p>
          <a:p>
            <a:pPr marL="0" indent="0">
              <a:buNone/>
            </a:pPr>
            <a:endParaRPr lang="en-US" sz="2400" dirty="0"/>
          </a:p>
          <a:p>
            <a:pPr marL="0" indent="0">
              <a:buNone/>
            </a:pPr>
            <a:endParaRPr lang="en-IN" sz="2400" dirty="0"/>
          </a:p>
        </p:txBody>
      </p:sp>
      <p:pic>
        <p:nvPicPr>
          <p:cNvPr id="5" name="Picture 4">
            <a:extLst>
              <a:ext uri="{FF2B5EF4-FFF2-40B4-BE49-F238E27FC236}">
                <a16:creationId xmlns:a16="http://schemas.microsoft.com/office/drawing/2014/main" id="{DE714F36-2A3A-66F5-9C90-72952A2F2998}"/>
              </a:ext>
            </a:extLst>
          </p:cNvPr>
          <p:cNvPicPr>
            <a:picLocks noChangeAspect="1"/>
          </p:cNvPicPr>
          <p:nvPr/>
        </p:nvPicPr>
        <p:blipFill>
          <a:blip r:embed="rId2"/>
          <a:stretch>
            <a:fillRect/>
          </a:stretch>
        </p:blipFill>
        <p:spPr>
          <a:xfrm>
            <a:off x="1723048" y="2199923"/>
            <a:ext cx="8745903" cy="4205639"/>
          </a:xfrm>
          <a:prstGeom prst="rect">
            <a:avLst/>
          </a:prstGeom>
        </p:spPr>
      </p:pic>
    </p:spTree>
    <p:extLst>
      <p:ext uri="{BB962C8B-B14F-4D97-AF65-F5344CB8AC3E}">
        <p14:creationId xmlns:p14="http://schemas.microsoft.com/office/powerpoint/2010/main" val="31986528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9164A9-336F-E382-9ADF-FE4748B4210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41324A-CFC5-6A07-E7C6-A7CB320DA11A}"/>
              </a:ext>
            </a:extLst>
          </p:cNvPr>
          <p:cNvSpPr>
            <a:spLocks noGrp="1"/>
          </p:cNvSpPr>
          <p:nvPr>
            <p:ph idx="1"/>
          </p:nvPr>
        </p:nvSpPr>
        <p:spPr>
          <a:xfrm>
            <a:off x="777240" y="592183"/>
            <a:ext cx="10659110" cy="5584780"/>
          </a:xfrm>
        </p:spPr>
        <p:txBody>
          <a:bodyPr/>
          <a:lstStyle/>
          <a:p>
            <a:pPr marL="0" indent="0">
              <a:buNone/>
            </a:pPr>
            <a:r>
              <a:rPr lang="en-US" b="1" dirty="0"/>
              <a:t>Double Precision (double):</a:t>
            </a:r>
          </a:p>
          <a:p>
            <a:r>
              <a:rPr lang="en-US" dirty="0"/>
              <a:t>Uses 8 bytes (64 bits).</a:t>
            </a:r>
          </a:p>
          <a:p>
            <a:r>
              <a:rPr lang="en-US" dirty="0"/>
              <a:t>Can represent numbers with approximately 15-16 significant decimal digits</a:t>
            </a:r>
            <a:endParaRPr lang="en-IN" dirty="0"/>
          </a:p>
        </p:txBody>
      </p:sp>
      <p:pic>
        <p:nvPicPr>
          <p:cNvPr id="4" name="Picture 3">
            <a:extLst>
              <a:ext uri="{FF2B5EF4-FFF2-40B4-BE49-F238E27FC236}">
                <a16:creationId xmlns:a16="http://schemas.microsoft.com/office/drawing/2014/main" id="{EDA77436-1FD9-B7C1-7769-6DE8A15A1590}"/>
              </a:ext>
            </a:extLst>
          </p:cNvPr>
          <p:cNvPicPr>
            <a:picLocks noChangeAspect="1"/>
          </p:cNvPicPr>
          <p:nvPr/>
        </p:nvPicPr>
        <p:blipFill>
          <a:blip r:embed="rId2"/>
          <a:stretch>
            <a:fillRect/>
          </a:stretch>
        </p:blipFill>
        <p:spPr>
          <a:xfrm>
            <a:off x="1376136" y="1907097"/>
            <a:ext cx="9161236" cy="4358720"/>
          </a:xfrm>
          <a:prstGeom prst="rect">
            <a:avLst/>
          </a:prstGeom>
        </p:spPr>
      </p:pic>
    </p:spTree>
    <p:extLst>
      <p:ext uri="{BB962C8B-B14F-4D97-AF65-F5344CB8AC3E}">
        <p14:creationId xmlns:p14="http://schemas.microsoft.com/office/powerpoint/2010/main" val="1543759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BD3F97-6FB6-6447-DA14-2C10E12E1B2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BB7FA9-55D6-810E-1C56-E5D4C5A6FB74}"/>
              </a:ext>
            </a:extLst>
          </p:cNvPr>
          <p:cNvSpPr>
            <a:spLocks noGrp="1"/>
          </p:cNvSpPr>
          <p:nvPr>
            <p:ph idx="1"/>
          </p:nvPr>
        </p:nvSpPr>
        <p:spPr>
          <a:xfrm>
            <a:off x="1002535" y="815247"/>
            <a:ext cx="10510091" cy="5361715"/>
          </a:xfrm>
        </p:spPr>
        <p:txBody>
          <a:bodyPr/>
          <a:lstStyle/>
          <a:p>
            <a:pPr marL="0" indent="0">
              <a:buNone/>
            </a:pPr>
            <a:r>
              <a:rPr lang="en-US" sz="2800" b="1" dirty="0"/>
              <a:t>C Tokens:</a:t>
            </a:r>
          </a:p>
          <a:p>
            <a:pPr marL="0" indent="0">
              <a:buNone/>
            </a:pPr>
            <a:r>
              <a:rPr lang="en-US" sz="2400" dirty="0"/>
              <a:t>In C, </a:t>
            </a:r>
            <a:r>
              <a:rPr lang="en-US" sz="2400" b="1" dirty="0"/>
              <a:t>tokens</a:t>
            </a:r>
            <a:r>
              <a:rPr lang="en-US" sz="2400" dirty="0"/>
              <a:t> are the smallest units in a program that </a:t>
            </a:r>
            <a:r>
              <a:rPr lang="en-US" sz="2400" b="1" dirty="0"/>
              <a:t>have meaningful representation.</a:t>
            </a:r>
            <a:r>
              <a:rPr lang="en-US" sz="2400" dirty="0"/>
              <a:t> They are the </a:t>
            </a:r>
            <a:r>
              <a:rPr lang="en-US" sz="2400" b="1" dirty="0"/>
              <a:t>building blocks </a:t>
            </a:r>
            <a:r>
              <a:rPr lang="en-US" sz="2400" dirty="0"/>
              <a:t>of the language. </a:t>
            </a:r>
          </a:p>
          <a:p>
            <a:pPr marL="0" indent="0">
              <a:buNone/>
            </a:pPr>
            <a:r>
              <a:rPr lang="en-US" sz="2400" dirty="0"/>
              <a:t>There are several types of tokens in C, which are categorized as follows:</a:t>
            </a:r>
          </a:p>
          <a:p>
            <a:pPr marL="0" indent="0">
              <a:buNone/>
            </a:pPr>
            <a:r>
              <a:rPr lang="en-US" sz="2400" b="1" dirty="0"/>
              <a:t>Types of C Tokens</a:t>
            </a:r>
          </a:p>
          <a:p>
            <a:pPr>
              <a:buFont typeface="+mj-lt"/>
              <a:buAutoNum type="arabicPeriod"/>
            </a:pPr>
            <a:r>
              <a:rPr lang="en-US" sz="2400" b="1" dirty="0"/>
              <a:t>Keywords</a:t>
            </a:r>
            <a:endParaRPr lang="en-US" sz="2400" dirty="0"/>
          </a:p>
          <a:p>
            <a:pPr>
              <a:buFont typeface="+mj-lt"/>
              <a:buAutoNum type="arabicPeriod"/>
            </a:pPr>
            <a:r>
              <a:rPr lang="en-US" sz="2400" b="1" dirty="0"/>
              <a:t>Identifiers</a:t>
            </a:r>
            <a:endParaRPr lang="en-US" sz="2400" dirty="0"/>
          </a:p>
          <a:p>
            <a:pPr>
              <a:buFont typeface="+mj-lt"/>
              <a:buAutoNum type="arabicPeriod"/>
            </a:pPr>
            <a:r>
              <a:rPr lang="en-US" sz="2400" b="1" dirty="0"/>
              <a:t>Constants</a:t>
            </a:r>
            <a:endParaRPr lang="en-US" sz="2400" dirty="0"/>
          </a:p>
          <a:p>
            <a:pPr>
              <a:buFont typeface="+mj-lt"/>
              <a:buAutoNum type="arabicPeriod"/>
            </a:pPr>
            <a:r>
              <a:rPr lang="en-US" sz="2400" b="1" dirty="0"/>
              <a:t>Literals</a:t>
            </a:r>
            <a:endParaRPr lang="en-US" sz="2400" dirty="0"/>
          </a:p>
          <a:p>
            <a:pPr>
              <a:buFont typeface="+mj-lt"/>
              <a:buAutoNum type="arabicPeriod"/>
            </a:pPr>
            <a:r>
              <a:rPr lang="en-US" sz="2400" b="1" dirty="0"/>
              <a:t>Operators</a:t>
            </a:r>
            <a:endParaRPr lang="en-US" sz="2400" dirty="0"/>
          </a:p>
          <a:p>
            <a:pPr>
              <a:buFont typeface="+mj-lt"/>
              <a:buAutoNum type="arabicPeriod"/>
            </a:pPr>
            <a:r>
              <a:rPr lang="en-US" sz="2400" b="1" dirty="0"/>
              <a:t>Punctuation (Separators)</a:t>
            </a:r>
            <a:endParaRPr lang="en-US" sz="2400" dirty="0"/>
          </a:p>
          <a:p>
            <a:pPr marL="0" indent="0">
              <a:buNone/>
            </a:pPr>
            <a:endParaRPr lang="en-IN" dirty="0"/>
          </a:p>
        </p:txBody>
      </p:sp>
    </p:spTree>
    <p:extLst>
      <p:ext uri="{BB962C8B-B14F-4D97-AF65-F5344CB8AC3E}">
        <p14:creationId xmlns:p14="http://schemas.microsoft.com/office/powerpoint/2010/main" val="38128638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9DE29F-3A22-9B30-BFA2-81DECD5BD59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BC26D2-35CD-CF50-029F-9DF6CDD62912}"/>
              </a:ext>
            </a:extLst>
          </p:cNvPr>
          <p:cNvSpPr>
            <a:spLocks noGrp="1"/>
          </p:cNvSpPr>
          <p:nvPr>
            <p:ph idx="1"/>
          </p:nvPr>
        </p:nvSpPr>
        <p:spPr>
          <a:xfrm>
            <a:off x="777240" y="592183"/>
            <a:ext cx="10659110" cy="5584780"/>
          </a:xfrm>
        </p:spPr>
        <p:txBody>
          <a:bodyPr>
            <a:noAutofit/>
          </a:bodyPr>
          <a:lstStyle/>
          <a:p>
            <a:pPr marL="0" indent="0">
              <a:buNone/>
            </a:pPr>
            <a:r>
              <a:rPr lang="en-US" sz="2400" b="1" dirty="0"/>
              <a:t>4. Character:</a:t>
            </a:r>
          </a:p>
          <a:p>
            <a:pPr marL="0" indent="0">
              <a:buNone/>
            </a:pPr>
            <a:r>
              <a:rPr lang="en-US" sz="2200" dirty="0"/>
              <a:t>The character data type (char) in C is used to store a single character. It is one of the primary data types and plays an imp</a:t>
            </a:r>
          </a:p>
          <a:p>
            <a:pPr marL="0" indent="0">
              <a:buNone/>
            </a:pPr>
            <a:r>
              <a:rPr lang="en-US" sz="2200" b="1" dirty="0"/>
              <a:t>Key Points:</a:t>
            </a:r>
          </a:p>
          <a:p>
            <a:r>
              <a:rPr lang="en-US" sz="2200" b="1" dirty="0"/>
              <a:t>Size:</a:t>
            </a:r>
          </a:p>
          <a:p>
            <a:pPr lvl="1">
              <a:buFont typeface="Courier New" panose="02070309020205020404" pitchFamily="49" charset="0"/>
              <a:buChar char="o"/>
            </a:pPr>
            <a:r>
              <a:rPr lang="en-US" sz="2200" dirty="0"/>
              <a:t>Typically takes </a:t>
            </a:r>
            <a:r>
              <a:rPr lang="en-US" sz="2200" b="1" dirty="0">
                <a:solidFill>
                  <a:srgbClr val="C00000"/>
                </a:solidFill>
              </a:rPr>
              <a:t>1 byte </a:t>
            </a:r>
            <a:r>
              <a:rPr lang="en-US" sz="2200" dirty="0"/>
              <a:t>(8 bits) of memory.</a:t>
            </a:r>
          </a:p>
          <a:p>
            <a:pPr lvl="1">
              <a:buFont typeface="Courier New" panose="02070309020205020404" pitchFamily="49" charset="0"/>
              <a:buChar char="o"/>
            </a:pPr>
            <a:r>
              <a:rPr lang="en-US" sz="2200" dirty="0"/>
              <a:t>Can store </a:t>
            </a:r>
            <a:r>
              <a:rPr lang="en-US" sz="2200" b="1" dirty="0">
                <a:solidFill>
                  <a:srgbClr val="C00000"/>
                </a:solidFill>
              </a:rPr>
              <a:t>256</a:t>
            </a:r>
            <a:r>
              <a:rPr lang="en-US" sz="2200" dirty="0"/>
              <a:t> </a:t>
            </a:r>
            <a:r>
              <a:rPr lang="en-US" sz="2200" b="1" dirty="0"/>
              <a:t>different</a:t>
            </a:r>
            <a:r>
              <a:rPr lang="en-US" sz="2200" dirty="0"/>
              <a:t> </a:t>
            </a:r>
            <a:r>
              <a:rPr lang="en-US" sz="2200" b="1" dirty="0"/>
              <a:t>values</a:t>
            </a:r>
            <a:r>
              <a:rPr lang="en-US" sz="2200" dirty="0"/>
              <a:t> (</a:t>
            </a:r>
            <a:r>
              <a:rPr lang="en-US" sz="2200" b="1" dirty="0"/>
              <a:t>ranging from -128 to 127 for </a:t>
            </a:r>
            <a:r>
              <a:rPr lang="en-US" sz="2200" b="1" dirty="0">
                <a:solidFill>
                  <a:srgbClr val="C00000"/>
                </a:solidFill>
              </a:rPr>
              <a:t>signed</a:t>
            </a:r>
            <a:r>
              <a:rPr lang="en-US" sz="2200" b="1" dirty="0"/>
              <a:t>, or 0 to 255 for </a:t>
            </a:r>
            <a:r>
              <a:rPr lang="en-US" sz="2200" b="1" dirty="0">
                <a:solidFill>
                  <a:srgbClr val="C00000"/>
                </a:solidFill>
              </a:rPr>
              <a:t>unsigned</a:t>
            </a:r>
            <a:r>
              <a:rPr lang="en-US" sz="2200" dirty="0"/>
              <a:t>).</a:t>
            </a:r>
          </a:p>
          <a:p>
            <a:r>
              <a:rPr lang="en-US" sz="2200" b="1" dirty="0"/>
              <a:t>Purpose:</a:t>
            </a:r>
          </a:p>
          <a:p>
            <a:pPr lvl="1">
              <a:buFont typeface="Courier New" panose="02070309020205020404" pitchFamily="49" charset="0"/>
              <a:buChar char="o"/>
            </a:pPr>
            <a:r>
              <a:rPr lang="en-US" sz="2200" dirty="0"/>
              <a:t>Represents single characters like </a:t>
            </a:r>
            <a:r>
              <a:rPr lang="en-US" sz="2200" b="1" dirty="0"/>
              <a:t>letters</a:t>
            </a:r>
            <a:r>
              <a:rPr lang="en-US" sz="2200" dirty="0"/>
              <a:t>, </a:t>
            </a:r>
            <a:r>
              <a:rPr lang="en-US" sz="2200" b="1" dirty="0"/>
              <a:t>digits</a:t>
            </a:r>
            <a:r>
              <a:rPr lang="en-US" sz="2200" dirty="0"/>
              <a:t>, and </a:t>
            </a:r>
            <a:r>
              <a:rPr lang="en-US" sz="2200" b="1" dirty="0"/>
              <a:t>symbols</a:t>
            </a:r>
            <a:r>
              <a:rPr lang="en-US" sz="2200" dirty="0"/>
              <a:t> (e.g., 'A', '1', '#').</a:t>
            </a:r>
          </a:p>
          <a:p>
            <a:pPr lvl="1">
              <a:buFont typeface="Courier New" panose="02070309020205020404" pitchFamily="49" charset="0"/>
              <a:buChar char="o"/>
            </a:pPr>
            <a:r>
              <a:rPr lang="en-US" sz="2200" dirty="0"/>
              <a:t>Internally, the character is stored as an integer </a:t>
            </a:r>
            <a:r>
              <a:rPr lang="en-US" sz="2200" b="1" dirty="0"/>
              <a:t>ASCII</a:t>
            </a:r>
            <a:r>
              <a:rPr lang="en-US" sz="2200" dirty="0"/>
              <a:t> code.</a:t>
            </a:r>
          </a:p>
          <a:p>
            <a:r>
              <a:rPr lang="en-US" sz="2200" b="1" dirty="0"/>
              <a:t>Type Modifiers:</a:t>
            </a:r>
          </a:p>
          <a:p>
            <a:pPr lvl="1">
              <a:buFont typeface="Courier New" panose="02070309020205020404" pitchFamily="49" charset="0"/>
              <a:buChar char="o"/>
            </a:pPr>
            <a:r>
              <a:rPr lang="en-US" sz="2200" b="1" dirty="0"/>
              <a:t>signed char: </a:t>
            </a:r>
            <a:r>
              <a:rPr lang="en-US" sz="2200" dirty="0"/>
              <a:t>Stores values from -128 to 127.</a:t>
            </a:r>
          </a:p>
          <a:p>
            <a:pPr lvl="1">
              <a:buFont typeface="Courier New" panose="02070309020205020404" pitchFamily="49" charset="0"/>
              <a:buChar char="o"/>
            </a:pPr>
            <a:r>
              <a:rPr lang="en-US" sz="2200" b="1" dirty="0"/>
              <a:t>unsigned char: </a:t>
            </a:r>
            <a:r>
              <a:rPr lang="en-US" sz="2200" dirty="0"/>
              <a:t>Stores values from 0 to 255. </a:t>
            </a:r>
            <a:r>
              <a:rPr lang="en-US" sz="2200" dirty="0" err="1"/>
              <a:t>ortant</a:t>
            </a:r>
            <a:r>
              <a:rPr lang="en-US" sz="2200" dirty="0"/>
              <a:t> role in handling text and character data in programs.</a:t>
            </a:r>
            <a:endParaRPr lang="en-IN" sz="2200" dirty="0"/>
          </a:p>
        </p:txBody>
      </p:sp>
    </p:spTree>
    <p:extLst>
      <p:ext uri="{BB962C8B-B14F-4D97-AF65-F5344CB8AC3E}">
        <p14:creationId xmlns:p14="http://schemas.microsoft.com/office/powerpoint/2010/main" val="35287949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C56A6B-DC62-0CA6-B762-25CCFD5631C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3661C1-979C-5F08-5D99-C1A2FF985C71}"/>
              </a:ext>
            </a:extLst>
          </p:cNvPr>
          <p:cNvSpPr>
            <a:spLocks noGrp="1"/>
          </p:cNvSpPr>
          <p:nvPr>
            <p:ph idx="1"/>
          </p:nvPr>
        </p:nvSpPr>
        <p:spPr>
          <a:xfrm>
            <a:off x="777240" y="592183"/>
            <a:ext cx="10659110" cy="5584780"/>
          </a:xfrm>
        </p:spPr>
        <p:txBody>
          <a:bodyPr>
            <a:normAutofit/>
          </a:bodyPr>
          <a:lstStyle/>
          <a:p>
            <a:pPr marL="0" indent="0">
              <a:buNone/>
            </a:pPr>
            <a:r>
              <a:rPr lang="en-US" sz="2800" b="1" dirty="0"/>
              <a:t>Example:</a:t>
            </a:r>
          </a:p>
          <a:p>
            <a:pPr marL="0" indent="0">
              <a:buNone/>
            </a:pPr>
            <a:endParaRPr lang="en-IN" sz="2800" b="1" dirty="0"/>
          </a:p>
        </p:txBody>
      </p:sp>
      <p:pic>
        <p:nvPicPr>
          <p:cNvPr id="4" name="Picture 3">
            <a:extLst>
              <a:ext uri="{FF2B5EF4-FFF2-40B4-BE49-F238E27FC236}">
                <a16:creationId xmlns:a16="http://schemas.microsoft.com/office/drawing/2014/main" id="{97599A41-80D6-EADC-850D-DE84F8D191C4}"/>
              </a:ext>
            </a:extLst>
          </p:cNvPr>
          <p:cNvPicPr>
            <a:picLocks noChangeAspect="1"/>
          </p:cNvPicPr>
          <p:nvPr/>
        </p:nvPicPr>
        <p:blipFill>
          <a:blip r:embed="rId2"/>
          <a:stretch>
            <a:fillRect/>
          </a:stretch>
        </p:blipFill>
        <p:spPr>
          <a:xfrm>
            <a:off x="925455" y="1616723"/>
            <a:ext cx="10341090" cy="3858791"/>
          </a:xfrm>
          <a:prstGeom prst="rect">
            <a:avLst/>
          </a:prstGeom>
        </p:spPr>
      </p:pic>
    </p:spTree>
    <p:extLst>
      <p:ext uri="{BB962C8B-B14F-4D97-AF65-F5344CB8AC3E}">
        <p14:creationId xmlns:p14="http://schemas.microsoft.com/office/powerpoint/2010/main" val="18720018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BA146E-AE1A-22ED-5E16-A18CFCE058B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127C08-51EF-1AB7-A222-DF73D50455BA}"/>
              </a:ext>
            </a:extLst>
          </p:cNvPr>
          <p:cNvSpPr>
            <a:spLocks noGrp="1"/>
          </p:cNvSpPr>
          <p:nvPr>
            <p:ph idx="1"/>
          </p:nvPr>
        </p:nvSpPr>
        <p:spPr>
          <a:xfrm>
            <a:off x="777240" y="592183"/>
            <a:ext cx="10659110" cy="5584780"/>
          </a:xfrm>
        </p:spPr>
        <p:txBody>
          <a:bodyPr>
            <a:normAutofit/>
          </a:bodyPr>
          <a:lstStyle/>
          <a:p>
            <a:pPr marL="0" indent="0">
              <a:buNone/>
            </a:pPr>
            <a:r>
              <a:rPr lang="en-US" sz="2800" b="1" dirty="0"/>
              <a:t>Example</a:t>
            </a:r>
            <a:r>
              <a:rPr lang="en-US" sz="2800" b="1" dirty="0">
                <a:solidFill>
                  <a:srgbClr val="C00000"/>
                </a:solidFill>
              </a:rPr>
              <a:t>: </a:t>
            </a:r>
            <a:r>
              <a:rPr lang="en-IN" sz="2800" b="1" dirty="0">
                <a:solidFill>
                  <a:srgbClr val="C00000"/>
                </a:solidFill>
              </a:rPr>
              <a:t>Signed vs Unsigned</a:t>
            </a:r>
          </a:p>
        </p:txBody>
      </p:sp>
      <p:pic>
        <p:nvPicPr>
          <p:cNvPr id="4" name="Picture 3">
            <a:extLst>
              <a:ext uri="{FF2B5EF4-FFF2-40B4-BE49-F238E27FC236}">
                <a16:creationId xmlns:a16="http://schemas.microsoft.com/office/drawing/2014/main" id="{1F5D25E4-075C-5F2A-65A7-BE491EE03468}"/>
              </a:ext>
            </a:extLst>
          </p:cNvPr>
          <p:cNvPicPr>
            <a:picLocks noChangeAspect="1"/>
          </p:cNvPicPr>
          <p:nvPr/>
        </p:nvPicPr>
        <p:blipFill>
          <a:blip r:embed="rId2"/>
          <a:stretch>
            <a:fillRect/>
          </a:stretch>
        </p:blipFill>
        <p:spPr>
          <a:xfrm>
            <a:off x="1210286" y="1424238"/>
            <a:ext cx="9771428" cy="4009524"/>
          </a:xfrm>
          <a:prstGeom prst="rect">
            <a:avLst/>
          </a:prstGeom>
        </p:spPr>
      </p:pic>
    </p:spTree>
    <p:extLst>
      <p:ext uri="{BB962C8B-B14F-4D97-AF65-F5344CB8AC3E}">
        <p14:creationId xmlns:p14="http://schemas.microsoft.com/office/powerpoint/2010/main" val="15833396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C82EDE-B211-E19E-751A-F32A9447897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8D7F8F-4F47-9161-0861-3E851345BEEE}"/>
              </a:ext>
            </a:extLst>
          </p:cNvPr>
          <p:cNvSpPr>
            <a:spLocks noGrp="1"/>
          </p:cNvSpPr>
          <p:nvPr>
            <p:ph idx="1"/>
          </p:nvPr>
        </p:nvSpPr>
        <p:spPr>
          <a:xfrm>
            <a:off x="777240" y="592183"/>
            <a:ext cx="10659110" cy="5584780"/>
          </a:xfrm>
        </p:spPr>
        <p:txBody>
          <a:bodyPr>
            <a:normAutofit/>
          </a:bodyPr>
          <a:lstStyle/>
          <a:p>
            <a:pPr marL="0" indent="0">
              <a:buNone/>
            </a:pPr>
            <a:r>
              <a:rPr lang="en-US" sz="2400" dirty="0"/>
              <a:t>5. void:</a:t>
            </a:r>
          </a:p>
          <a:p>
            <a:pPr marL="0" indent="0">
              <a:buNone/>
            </a:pPr>
            <a:r>
              <a:rPr lang="en-US" sz="2400" dirty="0"/>
              <a:t>The </a:t>
            </a:r>
            <a:r>
              <a:rPr lang="en-US" sz="2400" b="1" dirty="0"/>
              <a:t>void</a:t>
            </a:r>
            <a:r>
              <a:rPr lang="en-US" sz="2400" dirty="0"/>
              <a:t> data type in C represents the </a:t>
            </a:r>
            <a:r>
              <a:rPr lang="en-US" sz="2400" b="1" dirty="0"/>
              <a:t>absence of any value </a:t>
            </a:r>
            <a:r>
              <a:rPr lang="en-US" sz="2400" dirty="0"/>
              <a:t>or </a:t>
            </a:r>
            <a:r>
              <a:rPr lang="en-US" sz="2400" b="1" dirty="0"/>
              <a:t>type</a:t>
            </a:r>
            <a:r>
              <a:rPr lang="en-US" sz="2400" dirty="0"/>
              <a:t>. It is primarily used in situations where a </a:t>
            </a:r>
            <a:r>
              <a:rPr lang="en-US" sz="2400" b="1" dirty="0">
                <a:solidFill>
                  <a:srgbClr val="C00000"/>
                </a:solidFill>
              </a:rPr>
              <a:t>function</a:t>
            </a:r>
            <a:r>
              <a:rPr lang="en-US" sz="2400" dirty="0"/>
              <a:t> or </a:t>
            </a:r>
            <a:r>
              <a:rPr lang="en-US" sz="2400" b="1" dirty="0">
                <a:solidFill>
                  <a:srgbClr val="C00000"/>
                </a:solidFill>
              </a:rPr>
              <a:t>pointer</a:t>
            </a:r>
            <a:r>
              <a:rPr lang="en-US" sz="2400" dirty="0"/>
              <a:t> </a:t>
            </a:r>
            <a:r>
              <a:rPr lang="en-US" sz="2400" b="1" dirty="0"/>
              <a:t>does not return </a:t>
            </a:r>
            <a:r>
              <a:rPr lang="en-US" sz="2400" dirty="0"/>
              <a:t>or </a:t>
            </a:r>
            <a:r>
              <a:rPr lang="en-US" sz="2400" b="1" dirty="0"/>
              <a:t>store any specific value.</a:t>
            </a:r>
          </a:p>
          <a:p>
            <a:pPr marL="0" indent="0">
              <a:buNone/>
            </a:pPr>
            <a:r>
              <a:rPr lang="en-US" sz="2400" b="1" dirty="0"/>
              <a:t>Key Characteristics:</a:t>
            </a:r>
          </a:p>
          <a:p>
            <a:r>
              <a:rPr lang="en-US" sz="2400" b="1" dirty="0"/>
              <a:t>No Value:</a:t>
            </a:r>
          </a:p>
          <a:p>
            <a:pPr lvl="1">
              <a:buFont typeface="Courier New" panose="02070309020205020404" pitchFamily="49" charset="0"/>
              <a:buChar char="o"/>
            </a:pPr>
            <a:r>
              <a:rPr lang="en-US" sz="2400" dirty="0"/>
              <a:t>A void type cannot hold any data or value.</a:t>
            </a:r>
          </a:p>
          <a:p>
            <a:pPr lvl="1">
              <a:buFont typeface="Courier New" panose="02070309020205020404" pitchFamily="49" charset="0"/>
              <a:buChar char="o"/>
            </a:pPr>
            <a:r>
              <a:rPr lang="en-US" sz="2400" dirty="0"/>
              <a:t>It is often used to signify "</a:t>
            </a:r>
            <a:r>
              <a:rPr lang="en-US" sz="2400" b="1" dirty="0"/>
              <a:t>nothing</a:t>
            </a:r>
            <a:r>
              <a:rPr lang="en-US" sz="2400" dirty="0"/>
              <a:t>" or "</a:t>
            </a:r>
            <a:r>
              <a:rPr lang="en-US" sz="2400" b="1" dirty="0"/>
              <a:t>no type</a:t>
            </a:r>
            <a:r>
              <a:rPr lang="en-US" sz="2400" dirty="0"/>
              <a:t>."</a:t>
            </a:r>
          </a:p>
          <a:p>
            <a:pPr marL="0" indent="0">
              <a:buNone/>
            </a:pPr>
            <a:endParaRPr lang="en-US" sz="2400" dirty="0"/>
          </a:p>
          <a:p>
            <a:r>
              <a:rPr lang="en-US" sz="2400" b="1" dirty="0"/>
              <a:t>Purpose:</a:t>
            </a:r>
          </a:p>
          <a:p>
            <a:pPr lvl="1">
              <a:buFont typeface="Courier New" panose="02070309020205020404" pitchFamily="49" charset="0"/>
              <a:buChar char="o"/>
            </a:pPr>
            <a:r>
              <a:rPr lang="en-US" sz="2400" dirty="0"/>
              <a:t>Used as a </a:t>
            </a:r>
            <a:r>
              <a:rPr lang="en-US" sz="2400" b="1" dirty="0"/>
              <a:t>function return type </a:t>
            </a:r>
            <a:r>
              <a:rPr lang="en-US" sz="2400" dirty="0"/>
              <a:t>for functions that don't return any value.</a:t>
            </a:r>
          </a:p>
          <a:p>
            <a:pPr lvl="1">
              <a:buFont typeface="Courier New" panose="02070309020205020404" pitchFamily="49" charset="0"/>
              <a:buChar char="o"/>
            </a:pPr>
            <a:r>
              <a:rPr lang="en-US" sz="2400" dirty="0"/>
              <a:t>Used in </a:t>
            </a:r>
            <a:r>
              <a:rPr lang="en-US" sz="2400" b="1" dirty="0"/>
              <a:t>void pointers </a:t>
            </a:r>
            <a:r>
              <a:rPr lang="en-US" sz="2400" dirty="0"/>
              <a:t>for storing addresses of </a:t>
            </a:r>
            <a:r>
              <a:rPr lang="en-US" sz="2400" b="1" dirty="0"/>
              <a:t>variables of any type</a:t>
            </a:r>
            <a:r>
              <a:rPr lang="en-US" sz="2400" dirty="0"/>
              <a:t>.</a:t>
            </a:r>
            <a:endParaRPr lang="en-IN" sz="2400" dirty="0"/>
          </a:p>
        </p:txBody>
      </p:sp>
    </p:spTree>
    <p:extLst>
      <p:ext uri="{BB962C8B-B14F-4D97-AF65-F5344CB8AC3E}">
        <p14:creationId xmlns:p14="http://schemas.microsoft.com/office/powerpoint/2010/main" val="33171605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E937DF-4B55-0D21-D293-F1051BEBFD3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664A88-5AD8-02EB-D890-7BDB65B5AE40}"/>
              </a:ext>
            </a:extLst>
          </p:cNvPr>
          <p:cNvSpPr>
            <a:spLocks noGrp="1"/>
          </p:cNvSpPr>
          <p:nvPr>
            <p:ph idx="1"/>
          </p:nvPr>
        </p:nvSpPr>
        <p:spPr>
          <a:xfrm>
            <a:off x="777240" y="592183"/>
            <a:ext cx="10659110" cy="5584780"/>
          </a:xfrm>
        </p:spPr>
        <p:txBody>
          <a:bodyPr>
            <a:normAutofit/>
          </a:bodyPr>
          <a:lstStyle/>
          <a:p>
            <a:pPr marL="0" indent="0">
              <a:buNone/>
            </a:pPr>
            <a:r>
              <a:rPr lang="en-US" sz="2400" b="1" dirty="0"/>
              <a:t>Example: </a:t>
            </a:r>
            <a:r>
              <a:rPr lang="en-US" sz="2400" dirty="0"/>
              <a:t>A function declared with a </a:t>
            </a:r>
            <a:r>
              <a:rPr lang="en-US" sz="2400" b="1" dirty="0">
                <a:solidFill>
                  <a:srgbClr val="C00000"/>
                </a:solidFill>
              </a:rPr>
              <a:t>void return type </a:t>
            </a:r>
            <a:r>
              <a:rPr lang="en-US" sz="2400" dirty="0"/>
              <a:t>doesn't return any value to the calling function.</a:t>
            </a:r>
          </a:p>
          <a:p>
            <a:pPr marL="0" indent="0">
              <a:buNone/>
            </a:pPr>
            <a:endParaRPr lang="en-IN" sz="2400" dirty="0"/>
          </a:p>
        </p:txBody>
      </p:sp>
      <p:pic>
        <p:nvPicPr>
          <p:cNvPr id="4" name="Picture 3">
            <a:extLst>
              <a:ext uri="{FF2B5EF4-FFF2-40B4-BE49-F238E27FC236}">
                <a16:creationId xmlns:a16="http://schemas.microsoft.com/office/drawing/2014/main" id="{D18385B1-8DBE-6BCE-9F0C-624EEC650B2C}"/>
              </a:ext>
            </a:extLst>
          </p:cNvPr>
          <p:cNvPicPr>
            <a:picLocks noChangeAspect="1"/>
          </p:cNvPicPr>
          <p:nvPr/>
        </p:nvPicPr>
        <p:blipFill>
          <a:blip r:embed="rId2"/>
          <a:stretch>
            <a:fillRect/>
          </a:stretch>
        </p:blipFill>
        <p:spPr>
          <a:xfrm>
            <a:off x="2304119" y="1649493"/>
            <a:ext cx="7921363" cy="4413849"/>
          </a:xfrm>
          <a:prstGeom prst="rect">
            <a:avLst/>
          </a:prstGeom>
        </p:spPr>
      </p:pic>
    </p:spTree>
    <p:extLst>
      <p:ext uri="{BB962C8B-B14F-4D97-AF65-F5344CB8AC3E}">
        <p14:creationId xmlns:p14="http://schemas.microsoft.com/office/powerpoint/2010/main" val="26152439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A2C5A9-2B46-A18F-32E5-8634BC0D096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04D246-CE0C-0A1A-DF1F-DED038F2DDFD}"/>
              </a:ext>
            </a:extLst>
          </p:cNvPr>
          <p:cNvSpPr>
            <a:spLocks noGrp="1"/>
          </p:cNvSpPr>
          <p:nvPr>
            <p:ph idx="1"/>
          </p:nvPr>
        </p:nvSpPr>
        <p:spPr>
          <a:xfrm>
            <a:off x="777331" y="994952"/>
            <a:ext cx="10659110" cy="4132217"/>
          </a:xfrm>
        </p:spPr>
        <p:txBody>
          <a:bodyPr>
            <a:normAutofit/>
          </a:bodyPr>
          <a:lstStyle/>
          <a:p>
            <a:pPr marL="0" indent="0">
              <a:buNone/>
            </a:pPr>
            <a:r>
              <a:rPr lang="en-US" sz="2400" b="1" i="0" dirty="0">
                <a:solidFill>
                  <a:srgbClr val="273239"/>
                </a:solidFill>
                <a:effectLst/>
                <a:latin typeface="Source Sans 3"/>
              </a:rPr>
              <a:t>Derived Data Types in C</a:t>
            </a:r>
          </a:p>
          <a:p>
            <a:pPr marL="0" indent="0">
              <a:buNone/>
            </a:pPr>
            <a:r>
              <a:rPr lang="en-US" sz="2400" dirty="0"/>
              <a:t>In C, the data types derived from the primitive or built-in data types are called Derived Data Types. In other words, the derived data types are those data types that are created by combining primitive data types and other derived data types.</a:t>
            </a:r>
          </a:p>
          <a:p>
            <a:pPr marL="0" indent="0" algn="l" rtl="0" fontAlgn="base">
              <a:buNone/>
            </a:pPr>
            <a:r>
              <a:rPr lang="en-US" sz="2400" b="1" i="0" dirty="0">
                <a:solidFill>
                  <a:srgbClr val="273239"/>
                </a:solidFill>
                <a:effectLst/>
                <a:latin typeface="Nunito" panose="020F0502020204030204" pitchFamily="2" charset="0"/>
              </a:rPr>
              <a:t>There are 4 derived data types available in C. They are as follows:</a:t>
            </a:r>
            <a:endParaRPr lang="en-US" sz="2400" b="0" i="0" dirty="0">
              <a:solidFill>
                <a:srgbClr val="273239"/>
              </a:solidFill>
              <a:effectLst/>
              <a:latin typeface="Nunito" panose="020F0502020204030204" pitchFamily="2" charset="0"/>
            </a:endParaRPr>
          </a:p>
          <a:p>
            <a:pPr algn="l" fontAlgn="base">
              <a:buFont typeface="+mj-lt"/>
              <a:buAutoNum type="arabicPeriod"/>
            </a:pPr>
            <a:r>
              <a:rPr lang="en-US" sz="2400" b="0" i="0" dirty="0">
                <a:solidFill>
                  <a:srgbClr val="273239"/>
                </a:solidFill>
                <a:effectLst/>
                <a:latin typeface="Nunito" panose="020F0502020204030204" pitchFamily="2" charset="0"/>
              </a:rPr>
              <a:t> Function</a:t>
            </a:r>
          </a:p>
          <a:p>
            <a:pPr algn="l" fontAlgn="base">
              <a:buFont typeface="+mj-lt"/>
              <a:buAutoNum type="arabicPeriod" startAt="2"/>
            </a:pPr>
            <a:r>
              <a:rPr lang="en-US" sz="2400" b="0" i="0" dirty="0">
                <a:solidFill>
                  <a:srgbClr val="273239"/>
                </a:solidFill>
                <a:effectLst/>
                <a:latin typeface="Nunito" panose="020F0502020204030204" pitchFamily="2" charset="0"/>
              </a:rPr>
              <a:t> Array</a:t>
            </a:r>
          </a:p>
          <a:p>
            <a:pPr algn="l" fontAlgn="base">
              <a:buFont typeface="+mj-lt"/>
              <a:buAutoNum type="arabicPeriod" startAt="3"/>
            </a:pPr>
            <a:r>
              <a:rPr lang="en-US" sz="2400" b="0" i="0" dirty="0">
                <a:solidFill>
                  <a:srgbClr val="273239"/>
                </a:solidFill>
                <a:effectLst/>
                <a:latin typeface="Nunito" panose="020F0502020204030204" pitchFamily="2" charset="0"/>
              </a:rPr>
              <a:t> Pointer</a:t>
            </a:r>
          </a:p>
          <a:p>
            <a:pPr algn="l" fontAlgn="base">
              <a:buFont typeface="+mj-lt"/>
              <a:buAutoNum type="arabicPeriod" startAt="3"/>
            </a:pPr>
            <a:r>
              <a:rPr lang="en-US" sz="2400" dirty="0">
                <a:solidFill>
                  <a:srgbClr val="273239"/>
                </a:solidFill>
                <a:latin typeface="Nunito" panose="020F0502020204030204" pitchFamily="2" charset="0"/>
              </a:rPr>
              <a:t> Reference</a:t>
            </a:r>
            <a:endParaRPr lang="en-US" sz="2400" b="0" i="0" dirty="0">
              <a:solidFill>
                <a:srgbClr val="273239"/>
              </a:solidFill>
              <a:effectLst/>
              <a:latin typeface="Nunito" panose="020F0502020204030204" pitchFamily="2" charset="0"/>
            </a:endParaRPr>
          </a:p>
          <a:p>
            <a:pPr algn="l" fontAlgn="base">
              <a:buFont typeface="+mj-lt"/>
              <a:buAutoNum type="arabicPeriod" startAt="3"/>
            </a:pPr>
            <a:endParaRPr lang="en-US" sz="2400" b="0" i="0" dirty="0">
              <a:solidFill>
                <a:srgbClr val="273239"/>
              </a:solidFill>
              <a:effectLst/>
              <a:latin typeface="Nunito" panose="020F0502020204030204" pitchFamily="2" charset="0"/>
            </a:endParaRPr>
          </a:p>
          <a:p>
            <a:pPr marL="0" indent="0">
              <a:buNone/>
            </a:pPr>
            <a:endParaRPr lang="en-IN" sz="2400" dirty="0"/>
          </a:p>
        </p:txBody>
      </p:sp>
    </p:spTree>
    <p:extLst>
      <p:ext uri="{BB962C8B-B14F-4D97-AF65-F5344CB8AC3E}">
        <p14:creationId xmlns:p14="http://schemas.microsoft.com/office/powerpoint/2010/main" val="37928864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6432B5-130E-FADA-5897-01CBAE9A916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EFBDE2-85D7-819F-63B4-63B10022A433}"/>
              </a:ext>
            </a:extLst>
          </p:cNvPr>
          <p:cNvSpPr>
            <a:spLocks noGrp="1"/>
          </p:cNvSpPr>
          <p:nvPr>
            <p:ph idx="1"/>
          </p:nvPr>
        </p:nvSpPr>
        <p:spPr>
          <a:xfrm>
            <a:off x="690154" y="354020"/>
            <a:ext cx="10659110" cy="5584780"/>
          </a:xfrm>
        </p:spPr>
        <p:txBody>
          <a:bodyPr>
            <a:noAutofit/>
          </a:bodyPr>
          <a:lstStyle/>
          <a:p>
            <a:pPr marL="0" indent="0">
              <a:buNone/>
            </a:pPr>
            <a:r>
              <a:rPr lang="en-IN" sz="2800" b="1" dirty="0"/>
              <a:t>1. Function:</a:t>
            </a:r>
          </a:p>
          <a:p>
            <a:pPr marL="0" indent="0">
              <a:buNone/>
            </a:pPr>
            <a:r>
              <a:rPr lang="en-US" sz="2400" dirty="0"/>
              <a:t>In C, </a:t>
            </a:r>
            <a:r>
              <a:rPr lang="en-US" sz="2400" b="1" dirty="0"/>
              <a:t>functions</a:t>
            </a:r>
            <a:r>
              <a:rPr lang="en-US" sz="2400" dirty="0"/>
              <a:t> are blocks of code designed to perform a </a:t>
            </a:r>
            <a:r>
              <a:rPr lang="en-US" sz="2400" b="1" dirty="0"/>
              <a:t>specific task</a:t>
            </a:r>
            <a:r>
              <a:rPr lang="en-US" sz="2400" dirty="0"/>
              <a:t>. Functions promote </a:t>
            </a:r>
            <a:r>
              <a:rPr lang="en-US" sz="2400" b="1" dirty="0">
                <a:solidFill>
                  <a:srgbClr val="C00000"/>
                </a:solidFill>
              </a:rPr>
              <a:t>modularity</a:t>
            </a:r>
            <a:r>
              <a:rPr lang="en-US" sz="2400" dirty="0"/>
              <a:t>, </a:t>
            </a:r>
            <a:r>
              <a:rPr lang="en-US" sz="2400" b="1" dirty="0">
                <a:solidFill>
                  <a:srgbClr val="C00000"/>
                </a:solidFill>
              </a:rPr>
              <a:t>reusability</a:t>
            </a:r>
            <a:r>
              <a:rPr lang="en-US" sz="2400" dirty="0"/>
              <a:t>, and </a:t>
            </a:r>
            <a:r>
              <a:rPr lang="en-US" sz="2400" b="1" dirty="0">
                <a:solidFill>
                  <a:srgbClr val="C00000"/>
                </a:solidFill>
              </a:rPr>
              <a:t>readability</a:t>
            </a:r>
            <a:r>
              <a:rPr lang="en-US" sz="2400" dirty="0"/>
              <a:t> in a program. They allow you to write the code once and use it multiple times.</a:t>
            </a:r>
          </a:p>
          <a:p>
            <a:pPr marL="0" indent="0">
              <a:buNone/>
            </a:pPr>
            <a:r>
              <a:rPr lang="en-US" sz="2400" b="1" dirty="0"/>
              <a:t>Parts of a Function: </a:t>
            </a:r>
            <a:r>
              <a:rPr lang="en-US" sz="2400" dirty="0"/>
              <a:t>A function in C consists of:</a:t>
            </a:r>
          </a:p>
          <a:p>
            <a:pPr>
              <a:buFont typeface="+mj-lt"/>
              <a:buAutoNum type="arabicPeriod"/>
            </a:pPr>
            <a:r>
              <a:rPr lang="en-US" sz="2400" b="1" dirty="0"/>
              <a:t> Function Declaration (Prototype)</a:t>
            </a:r>
            <a:r>
              <a:rPr lang="en-US" sz="2400" dirty="0"/>
              <a:t>:</a:t>
            </a:r>
          </a:p>
          <a:p>
            <a:pPr lvl="1"/>
            <a:r>
              <a:rPr lang="en-US" sz="2400" dirty="0"/>
              <a:t>Specifies the function's name, return type, and parameters.</a:t>
            </a:r>
          </a:p>
          <a:p>
            <a:pPr lvl="1"/>
            <a:r>
              <a:rPr lang="en-US" sz="2400" dirty="0"/>
              <a:t>Helps the compiler ensure the correct usage of the function.</a:t>
            </a:r>
          </a:p>
          <a:p>
            <a:pPr marL="457200" lvl="1" indent="0">
              <a:buNone/>
            </a:pPr>
            <a:r>
              <a:rPr lang="en-US" sz="2400" b="1" dirty="0"/>
              <a:t>Syntax</a:t>
            </a:r>
            <a:r>
              <a:rPr lang="en-US" sz="2400" dirty="0"/>
              <a:t>:</a:t>
            </a:r>
          </a:p>
          <a:p>
            <a:pPr marL="457200" lvl="1" indent="0">
              <a:buNone/>
            </a:pPr>
            <a:endParaRPr lang="en-US" sz="2400" dirty="0"/>
          </a:p>
          <a:p>
            <a:pPr marL="457200" lvl="1" indent="0">
              <a:buNone/>
            </a:pPr>
            <a:endParaRPr lang="en-US" sz="2400" dirty="0"/>
          </a:p>
          <a:p>
            <a:pPr marL="457200" lvl="1" indent="0">
              <a:buNone/>
            </a:pPr>
            <a:r>
              <a:rPr lang="en-US" sz="2400" b="1" dirty="0"/>
              <a:t>Example: </a:t>
            </a:r>
          </a:p>
          <a:p>
            <a:pPr marL="457200" lvl="1" indent="0">
              <a:buNone/>
            </a:pPr>
            <a:r>
              <a:rPr lang="en-US" sz="2400" dirty="0"/>
              <a:t>	</a:t>
            </a:r>
          </a:p>
          <a:p>
            <a:pPr marL="0" indent="0">
              <a:buNone/>
            </a:pPr>
            <a:endParaRPr lang="en-IN" sz="2400" dirty="0"/>
          </a:p>
        </p:txBody>
      </p:sp>
      <p:pic>
        <p:nvPicPr>
          <p:cNvPr id="4" name="Picture 3">
            <a:extLst>
              <a:ext uri="{FF2B5EF4-FFF2-40B4-BE49-F238E27FC236}">
                <a16:creationId xmlns:a16="http://schemas.microsoft.com/office/drawing/2014/main" id="{8A45E11F-D81F-0B69-2D82-FA8A6B91370B}"/>
              </a:ext>
            </a:extLst>
          </p:cNvPr>
          <p:cNvPicPr>
            <a:picLocks noChangeAspect="1"/>
          </p:cNvPicPr>
          <p:nvPr/>
        </p:nvPicPr>
        <p:blipFill>
          <a:blip r:embed="rId2"/>
          <a:stretch>
            <a:fillRect/>
          </a:stretch>
        </p:blipFill>
        <p:spPr>
          <a:xfrm>
            <a:off x="1796000" y="4176066"/>
            <a:ext cx="8600000" cy="552381"/>
          </a:xfrm>
          <a:prstGeom prst="rect">
            <a:avLst/>
          </a:prstGeom>
        </p:spPr>
      </p:pic>
      <p:pic>
        <p:nvPicPr>
          <p:cNvPr id="6" name="Picture 5">
            <a:extLst>
              <a:ext uri="{FF2B5EF4-FFF2-40B4-BE49-F238E27FC236}">
                <a16:creationId xmlns:a16="http://schemas.microsoft.com/office/drawing/2014/main" id="{50AE30E0-CBF9-50E7-5989-242773B5E9D4}"/>
              </a:ext>
            </a:extLst>
          </p:cNvPr>
          <p:cNvPicPr>
            <a:picLocks noChangeAspect="1"/>
          </p:cNvPicPr>
          <p:nvPr/>
        </p:nvPicPr>
        <p:blipFill>
          <a:blip r:embed="rId3"/>
          <a:stretch>
            <a:fillRect/>
          </a:stretch>
        </p:blipFill>
        <p:spPr>
          <a:xfrm>
            <a:off x="1872200" y="5338800"/>
            <a:ext cx="3142857" cy="600000"/>
          </a:xfrm>
          <a:prstGeom prst="rect">
            <a:avLst/>
          </a:prstGeom>
        </p:spPr>
      </p:pic>
    </p:spTree>
    <p:extLst>
      <p:ext uri="{BB962C8B-B14F-4D97-AF65-F5344CB8AC3E}">
        <p14:creationId xmlns:p14="http://schemas.microsoft.com/office/powerpoint/2010/main" val="13939561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CCC767-CEE1-90D3-1876-7093226BAB2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67753F-2532-087E-6336-2CE6893893DB}"/>
              </a:ext>
            </a:extLst>
          </p:cNvPr>
          <p:cNvSpPr>
            <a:spLocks noGrp="1"/>
          </p:cNvSpPr>
          <p:nvPr>
            <p:ph idx="1"/>
          </p:nvPr>
        </p:nvSpPr>
        <p:spPr>
          <a:xfrm>
            <a:off x="777240" y="592183"/>
            <a:ext cx="10659110" cy="5584780"/>
          </a:xfrm>
        </p:spPr>
        <p:txBody>
          <a:bodyPr/>
          <a:lstStyle/>
          <a:p>
            <a:pPr marL="0" indent="0">
              <a:buNone/>
            </a:pPr>
            <a:r>
              <a:rPr lang="en-IN" b="1" dirty="0"/>
              <a:t>2. </a:t>
            </a:r>
            <a:r>
              <a:rPr lang="en-US" b="1" dirty="0"/>
              <a:t>Function Definition:</a:t>
            </a:r>
          </a:p>
          <a:p>
            <a:r>
              <a:rPr lang="en-US" dirty="0"/>
              <a:t>Contains the actual code (body) that performs the task.</a:t>
            </a:r>
          </a:p>
          <a:p>
            <a:pPr marL="0" indent="0">
              <a:buNone/>
            </a:pPr>
            <a:r>
              <a:rPr lang="en-US" b="1" dirty="0"/>
              <a:t>Syntax:</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b="1" dirty="0"/>
              <a:t>Example:</a:t>
            </a:r>
          </a:p>
          <a:p>
            <a:pPr marL="0" indent="0">
              <a:buNone/>
            </a:pPr>
            <a:endParaRPr lang="en-IN" b="1" dirty="0"/>
          </a:p>
        </p:txBody>
      </p:sp>
      <p:pic>
        <p:nvPicPr>
          <p:cNvPr id="5" name="Picture 4">
            <a:extLst>
              <a:ext uri="{FF2B5EF4-FFF2-40B4-BE49-F238E27FC236}">
                <a16:creationId xmlns:a16="http://schemas.microsoft.com/office/drawing/2014/main" id="{9D53AB6C-A8E3-3A62-1CD0-912F48B7FC4C}"/>
              </a:ext>
            </a:extLst>
          </p:cNvPr>
          <p:cNvPicPr>
            <a:picLocks noChangeAspect="1"/>
          </p:cNvPicPr>
          <p:nvPr/>
        </p:nvPicPr>
        <p:blipFill>
          <a:blip r:embed="rId2"/>
          <a:stretch>
            <a:fillRect/>
          </a:stretch>
        </p:blipFill>
        <p:spPr>
          <a:xfrm>
            <a:off x="1378266" y="2046609"/>
            <a:ext cx="8695238" cy="1523810"/>
          </a:xfrm>
          <a:prstGeom prst="rect">
            <a:avLst/>
          </a:prstGeom>
        </p:spPr>
      </p:pic>
      <p:pic>
        <p:nvPicPr>
          <p:cNvPr id="4" name="Picture 3">
            <a:extLst>
              <a:ext uri="{FF2B5EF4-FFF2-40B4-BE49-F238E27FC236}">
                <a16:creationId xmlns:a16="http://schemas.microsoft.com/office/drawing/2014/main" id="{B2CD1347-D4D4-1155-E957-0B63A1C8918C}"/>
              </a:ext>
            </a:extLst>
          </p:cNvPr>
          <p:cNvPicPr>
            <a:picLocks noChangeAspect="1"/>
          </p:cNvPicPr>
          <p:nvPr/>
        </p:nvPicPr>
        <p:blipFill>
          <a:blip r:embed="rId3"/>
          <a:stretch>
            <a:fillRect/>
          </a:stretch>
        </p:blipFill>
        <p:spPr>
          <a:xfrm>
            <a:off x="1676629" y="4323751"/>
            <a:ext cx="4332286" cy="1568198"/>
          </a:xfrm>
          <a:prstGeom prst="rect">
            <a:avLst/>
          </a:prstGeom>
        </p:spPr>
      </p:pic>
    </p:spTree>
    <p:extLst>
      <p:ext uri="{BB962C8B-B14F-4D97-AF65-F5344CB8AC3E}">
        <p14:creationId xmlns:p14="http://schemas.microsoft.com/office/powerpoint/2010/main" val="9211517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A31345-327C-5D7F-2DD5-95670101FF8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0E5A96-7B82-9FD9-C756-8A5340B11689}"/>
              </a:ext>
            </a:extLst>
          </p:cNvPr>
          <p:cNvSpPr>
            <a:spLocks noGrp="1"/>
          </p:cNvSpPr>
          <p:nvPr>
            <p:ph idx="1"/>
          </p:nvPr>
        </p:nvSpPr>
        <p:spPr>
          <a:xfrm>
            <a:off x="777240" y="592183"/>
            <a:ext cx="10659110" cy="5584780"/>
          </a:xfrm>
        </p:spPr>
        <p:txBody>
          <a:bodyPr>
            <a:normAutofit/>
          </a:bodyPr>
          <a:lstStyle/>
          <a:p>
            <a:pPr marL="0" indent="0">
              <a:buNone/>
            </a:pPr>
            <a:r>
              <a:rPr lang="en-IN" sz="2400" dirty="0"/>
              <a:t>3. </a:t>
            </a:r>
            <a:r>
              <a:rPr lang="en-US" sz="2400" b="1" dirty="0"/>
              <a:t>Function Call</a:t>
            </a:r>
            <a:r>
              <a:rPr lang="en-US" sz="2400" dirty="0"/>
              <a:t>:</a:t>
            </a:r>
          </a:p>
          <a:p>
            <a:pPr marL="0" indent="0">
              <a:buNone/>
            </a:pPr>
            <a:r>
              <a:rPr lang="en-US" sz="2400" dirty="0"/>
              <a:t>Invokes the function to execute its code.</a:t>
            </a:r>
          </a:p>
          <a:p>
            <a:pPr marL="0" indent="0">
              <a:buNone/>
            </a:pPr>
            <a:r>
              <a:rPr lang="en-US" sz="2400" b="1" dirty="0"/>
              <a:t>Syntax:</a:t>
            </a:r>
          </a:p>
          <a:p>
            <a:pPr marL="0" indent="0">
              <a:buNone/>
            </a:pPr>
            <a:endParaRPr lang="en-US" sz="2400" b="1" dirty="0"/>
          </a:p>
          <a:p>
            <a:pPr marL="0" indent="0">
              <a:buNone/>
            </a:pPr>
            <a:endParaRPr lang="en-US" sz="2400" b="1" dirty="0"/>
          </a:p>
          <a:p>
            <a:pPr marL="0" indent="0">
              <a:buNone/>
            </a:pPr>
            <a:endParaRPr lang="en-US" sz="2400" b="1" dirty="0"/>
          </a:p>
          <a:p>
            <a:pPr marL="0" indent="0">
              <a:buNone/>
            </a:pPr>
            <a:r>
              <a:rPr lang="en-US" sz="2400" b="1" dirty="0"/>
              <a:t>Example:</a:t>
            </a:r>
          </a:p>
          <a:p>
            <a:pPr marL="0" indent="0">
              <a:buNone/>
            </a:pPr>
            <a:r>
              <a:rPr lang="en-US" sz="2400" b="1" dirty="0"/>
              <a:t>	</a:t>
            </a:r>
          </a:p>
          <a:p>
            <a:pPr marL="0" indent="0">
              <a:buNone/>
            </a:pPr>
            <a:endParaRPr lang="en-US" sz="2400" b="1" dirty="0"/>
          </a:p>
          <a:p>
            <a:pPr marL="0" indent="0">
              <a:buNone/>
            </a:pPr>
            <a:endParaRPr lang="en-US" sz="2400" dirty="0"/>
          </a:p>
          <a:p>
            <a:pPr marL="0" indent="0">
              <a:buNone/>
            </a:pPr>
            <a:endParaRPr lang="en-IN" sz="2400" dirty="0"/>
          </a:p>
        </p:txBody>
      </p:sp>
      <p:pic>
        <p:nvPicPr>
          <p:cNvPr id="4" name="Picture 3">
            <a:extLst>
              <a:ext uri="{FF2B5EF4-FFF2-40B4-BE49-F238E27FC236}">
                <a16:creationId xmlns:a16="http://schemas.microsoft.com/office/drawing/2014/main" id="{F4FB03C6-DEBA-E8BC-C028-200D2DDB7711}"/>
              </a:ext>
            </a:extLst>
          </p:cNvPr>
          <p:cNvPicPr>
            <a:picLocks noChangeAspect="1"/>
          </p:cNvPicPr>
          <p:nvPr/>
        </p:nvPicPr>
        <p:blipFill>
          <a:blip r:embed="rId2"/>
          <a:stretch>
            <a:fillRect/>
          </a:stretch>
        </p:blipFill>
        <p:spPr>
          <a:xfrm>
            <a:off x="1429752" y="2054038"/>
            <a:ext cx="5152381" cy="638095"/>
          </a:xfrm>
          <a:prstGeom prst="rect">
            <a:avLst/>
          </a:prstGeom>
        </p:spPr>
      </p:pic>
      <p:pic>
        <p:nvPicPr>
          <p:cNvPr id="6" name="Picture 5">
            <a:extLst>
              <a:ext uri="{FF2B5EF4-FFF2-40B4-BE49-F238E27FC236}">
                <a16:creationId xmlns:a16="http://schemas.microsoft.com/office/drawing/2014/main" id="{ED56D2A1-8DAE-9F2E-71C7-2D9EF91BE1B5}"/>
              </a:ext>
            </a:extLst>
          </p:cNvPr>
          <p:cNvPicPr>
            <a:picLocks noChangeAspect="1"/>
          </p:cNvPicPr>
          <p:nvPr/>
        </p:nvPicPr>
        <p:blipFill>
          <a:blip r:embed="rId3"/>
          <a:stretch>
            <a:fillRect/>
          </a:stretch>
        </p:blipFill>
        <p:spPr>
          <a:xfrm>
            <a:off x="1429752" y="4165868"/>
            <a:ext cx="6228571" cy="523810"/>
          </a:xfrm>
          <a:prstGeom prst="rect">
            <a:avLst/>
          </a:prstGeom>
        </p:spPr>
      </p:pic>
    </p:spTree>
    <p:extLst>
      <p:ext uri="{BB962C8B-B14F-4D97-AF65-F5344CB8AC3E}">
        <p14:creationId xmlns:p14="http://schemas.microsoft.com/office/powerpoint/2010/main" val="31394278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1E776D-1F82-F2CC-3416-D09A155CF35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6745C3-23C1-B265-2110-DFF875D204A7}"/>
              </a:ext>
            </a:extLst>
          </p:cNvPr>
          <p:cNvSpPr>
            <a:spLocks noGrp="1"/>
          </p:cNvSpPr>
          <p:nvPr>
            <p:ph idx="1"/>
          </p:nvPr>
        </p:nvSpPr>
        <p:spPr>
          <a:xfrm>
            <a:off x="777240" y="592183"/>
            <a:ext cx="10659110" cy="5584780"/>
          </a:xfrm>
        </p:spPr>
        <p:txBody>
          <a:bodyPr>
            <a:normAutofit/>
          </a:bodyPr>
          <a:lstStyle/>
          <a:p>
            <a:pPr marL="0" indent="0">
              <a:buNone/>
            </a:pPr>
            <a:r>
              <a:rPr lang="en-US" sz="2800" b="1" dirty="0"/>
              <a:t>Types of Functions:</a:t>
            </a:r>
          </a:p>
          <a:p>
            <a:pPr marL="0" indent="0">
              <a:buNone/>
            </a:pPr>
            <a:r>
              <a:rPr lang="en-US" sz="2400" b="1" dirty="0"/>
              <a:t>1. Pre-defined or Library Functions:</a:t>
            </a:r>
          </a:p>
          <a:p>
            <a:pPr marL="0" indent="0">
              <a:buNone/>
            </a:pPr>
            <a:r>
              <a:rPr lang="en-US" sz="2400" dirty="0"/>
              <a:t>Predefined functions provided by C's standard library.</a:t>
            </a:r>
          </a:p>
          <a:p>
            <a:pPr marL="0" indent="0">
              <a:buNone/>
            </a:pPr>
            <a:r>
              <a:rPr lang="en-US" sz="2400" b="1" dirty="0"/>
              <a:t>Examples:</a:t>
            </a:r>
          </a:p>
          <a:p>
            <a:pPr marL="457200" lvl="1" indent="0">
              <a:buNone/>
            </a:pPr>
            <a:r>
              <a:rPr lang="en-US" sz="2400" dirty="0" err="1"/>
              <a:t>printf</a:t>
            </a:r>
            <a:r>
              <a:rPr lang="en-US" sz="2400" dirty="0"/>
              <a:t>() (for output)</a:t>
            </a:r>
          </a:p>
          <a:p>
            <a:pPr marL="457200" lvl="1" indent="0">
              <a:buNone/>
            </a:pPr>
            <a:r>
              <a:rPr lang="en-US" sz="2400" dirty="0" err="1"/>
              <a:t>scanf</a:t>
            </a:r>
            <a:r>
              <a:rPr lang="en-US" sz="2400" dirty="0"/>
              <a:t>() (for input)</a:t>
            </a:r>
          </a:p>
          <a:p>
            <a:pPr marL="457200" lvl="1" indent="0">
              <a:buNone/>
            </a:pPr>
            <a:r>
              <a:rPr lang="en-US" sz="2400" dirty="0"/>
              <a:t>sqrt() (from </a:t>
            </a:r>
            <a:r>
              <a:rPr lang="en-US" sz="2400" dirty="0" err="1"/>
              <a:t>math.h</a:t>
            </a:r>
            <a:r>
              <a:rPr lang="en-US" sz="2400" dirty="0"/>
              <a:t> for square root)</a:t>
            </a:r>
          </a:p>
          <a:p>
            <a:pPr marL="0" indent="0">
              <a:buNone/>
            </a:pPr>
            <a:endParaRPr lang="en-US" sz="800" dirty="0"/>
          </a:p>
          <a:p>
            <a:pPr marL="0" indent="0">
              <a:buNone/>
            </a:pPr>
            <a:r>
              <a:rPr lang="en-US" sz="2400" b="1" dirty="0"/>
              <a:t>2. User-Defined Functions:</a:t>
            </a:r>
          </a:p>
          <a:p>
            <a:pPr marL="0" indent="0">
              <a:buNone/>
            </a:pPr>
            <a:r>
              <a:rPr lang="en-US" sz="2400" dirty="0"/>
              <a:t>Functions created by the </a:t>
            </a:r>
            <a:r>
              <a:rPr lang="en-US" sz="2400" b="1" dirty="0"/>
              <a:t>programmer</a:t>
            </a:r>
            <a:r>
              <a:rPr lang="en-US" sz="2400" dirty="0"/>
              <a:t> for specific tasks.</a:t>
            </a:r>
          </a:p>
          <a:p>
            <a:pPr marL="0" indent="0">
              <a:buNone/>
            </a:pPr>
            <a:r>
              <a:rPr lang="en-US" sz="2400" b="1" dirty="0"/>
              <a:t>Example:</a:t>
            </a:r>
            <a:endParaRPr lang="en-IN" sz="2400" b="1" dirty="0"/>
          </a:p>
        </p:txBody>
      </p:sp>
      <p:pic>
        <p:nvPicPr>
          <p:cNvPr id="5" name="Picture 4">
            <a:extLst>
              <a:ext uri="{FF2B5EF4-FFF2-40B4-BE49-F238E27FC236}">
                <a16:creationId xmlns:a16="http://schemas.microsoft.com/office/drawing/2014/main" id="{C1A6A472-6555-23BB-DF15-4515210A2FD3}"/>
              </a:ext>
            </a:extLst>
          </p:cNvPr>
          <p:cNvPicPr>
            <a:picLocks noChangeAspect="1"/>
          </p:cNvPicPr>
          <p:nvPr/>
        </p:nvPicPr>
        <p:blipFill>
          <a:blip r:embed="rId2"/>
          <a:stretch>
            <a:fillRect/>
          </a:stretch>
        </p:blipFill>
        <p:spPr>
          <a:xfrm>
            <a:off x="2459724" y="5094388"/>
            <a:ext cx="3723809" cy="1171429"/>
          </a:xfrm>
          <a:prstGeom prst="rect">
            <a:avLst/>
          </a:prstGeom>
        </p:spPr>
      </p:pic>
    </p:spTree>
    <p:extLst>
      <p:ext uri="{BB962C8B-B14F-4D97-AF65-F5344CB8AC3E}">
        <p14:creationId xmlns:p14="http://schemas.microsoft.com/office/powerpoint/2010/main" val="379636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374E93-6B36-033B-DD6C-DC5AA3A9F36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D7925E-F49A-5BCC-E463-7DCF834AC360}"/>
              </a:ext>
            </a:extLst>
          </p:cNvPr>
          <p:cNvSpPr>
            <a:spLocks noGrp="1"/>
          </p:cNvSpPr>
          <p:nvPr>
            <p:ph idx="1"/>
          </p:nvPr>
        </p:nvSpPr>
        <p:spPr>
          <a:xfrm>
            <a:off x="777239" y="592182"/>
            <a:ext cx="10999791" cy="5632347"/>
          </a:xfrm>
        </p:spPr>
        <p:txBody>
          <a:bodyPr>
            <a:normAutofit fontScale="92500" lnSpcReduction="10000"/>
          </a:bodyPr>
          <a:lstStyle/>
          <a:p>
            <a:pPr marL="0" indent="0">
              <a:buNone/>
            </a:pPr>
            <a:r>
              <a:rPr lang="en-US" b="1" dirty="0"/>
              <a:t>1. Keywords</a:t>
            </a:r>
          </a:p>
          <a:p>
            <a:pPr marL="0" indent="0">
              <a:buNone/>
            </a:pPr>
            <a:r>
              <a:rPr lang="en-US" dirty="0"/>
              <a:t>Keywords are reserved words in C that have special meaning and cannot be used as identifiers (variable names, function names, etc.). Each keyword in C has a specific meaning and purpose in the program.</a:t>
            </a:r>
          </a:p>
          <a:p>
            <a:pPr marL="0" indent="0">
              <a:buNone/>
            </a:pPr>
            <a:r>
              <a:rPr lang="en-US" b="1" dirty="0"/>
              <a:t>Examples of keywords: </a:t>
            </a:r>
            <a:r>
              <a:rPr lang="en-US" dirty="0"/>
              <a:t>int, return, if, while, for, switch, void, break, continue, struct</a:t>
            </a:r>
          </a:p>
          <a:p>
            <a:pPr marL="0" indent="0">
              <a:buNone/>
            </a:pPr>
            <a:r>
              <a:rPr lang="en-US" b="1" dirty="0"/>
              <a:t>Explanation:</a:t>
            </a:r>
            <a:endParaRPr lang="en-US" dirty="0"/>
          </a:p>
          <a:p>
            <a:pPr lvl="1"/>
            <a:r>
              <a:rPr lang="en-US" dirty="0"/>
              <a:t>int: Declares integer variables.</a:t>
            </a:r>
          </a:p>
          <a:p>
            <a:pPr lvl="1"/>
            <a:r>
              <a:rPr lang="en-US" dirty="0"/>
              <a:t>return: Exits from a function and optionally returns a value.</a:t>
            </a:r>
          </a:p>
          <a:p>
            <a:pPr lvl="1"/>
            <a:r>
              <a:rPr lang="en-US" dirty="0"/>
              <a:t>if, else: Conditional statements.</a:t>
            </a:r>
          </a:p>
          <a:p>
            <a:pPr marL="0" indent="0">
              <a:buNone/>
            </a:pPr>
            <a:endParaRPr lang="en-US" dirty="0"/>
          </a:p>
          <a:p>
            <a:pPr marL="0" indent="0">
              <a:buNone/>
            </a:pPr>
            <a:r>
              <a:rPr lang="en-US" b="1" dirty="0"/>
              <a:t>2. Identifiers</a:t>
            </a:r>
          </a:p>
          <a:p>
            <a:pPr marL="0" indent="0">
              <a:buNone/>
            </a:pPr>
            <a:r>
              <a:rPr lang="en-US" dirty="0"/>
              <a:t>Identifiers are the names given to various program elements like variables, functions, arrays, and structures. An identifier must begin with a letter (a-z, A-Z) or an underscore (_), followed by letters, digits (0-9), or underscores.</a:t>
            </a:r>
          </a:p>
          <a:p>
            <a:pPr marL="0" indent="0">
              <a:buNone/>
            </a:pPr>
            <a:r>
              <a:rPr lang="en-US" b="1" dirty="0"/>
              <a:t>Examples of identifiers: </a:t>
            </a:r>
            <a:r>
              <a:rPr lang="en-US" dirty="0"/>
              <a:t>num, sum, average, </a:t>
            </a:r>
            <a:r>
              <a:rPr lang="en-US" dirty="0" err="1"/>
              <a:t>totalAmount</a:t>
            </a:r>
            <a:endParaRPr lang="en-US" dirty="0"/>
          </a:p>
          <a:p>
            <a:pPr marL="0" indent="0">
              <a:buNone/>
            </a:pPr>
            <a:r>
              <a:rPr lang="en-US" b="1" dirty="0"/>
              <a:t>Explanation:</a:t>
            </a:r>
          </a:p>
          <a:p>
            <a:r>
              <a:rPr lang="en-US" dirty="0"/>
              <a:t>Identifiers help in distinguishing different entities in a program.</a:t>
            </a:r>
          </a:p>
          <a:p>
            <a:r>
              <a:rPr lang="en-US" dirty="0"/>
              <a:t>They should not match any of the keywords.</a:t>
            </a:r>
          </a:p>
          <a:p>
            <a:pPr marL="457200" lvl="1" indent="0">
              <a:buNone/>
            </a:pPr>
            <a:endParaRPr lang="en-IN" dirty="0"/>
          </a:p>
        </p:txBody>
      </p:sp>
    </p:spTree>
    <p:extLst>
      <p:ext uri="{BB962C8B-B14F-4D97-AF65-F5344CB8AC3E}">
        <p14:creationId xmlns:p14="http://schemas.microsoft.com/office/powerpoint/2010/main" val="21470899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B0652E-7AF8-6D38-14F9-F897F51032D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5D2F45-A01A-CF4B-64B3-A95381552D7D}"/>
              </a:ext>
            </a:extLst>
          </p:cNvPr>
          <p:cNvSpPr>
            <a:spLocks noGrp="1"/>
          </p:cNvSpPr>
          <p:nvPr>
            <p:ph idx="1"/>
          </p:nvPr>
        </p:nvSpPr>
        <p:spPr>
          <a:xfrm>
            <a:off x="777240" y="592183"/>
            <a:ext cx="10659110" cy="5584780"/>
          </a:xfrm>
        </p:spPr>
        <p:txBody>
          <a:bodyPr>
            <a:normAutofit lnSpcReduction="10000"/>
          </a:bodyPr>
          <a:lstStyle/>
          <a:p>
            <a:pPr marL="0" indent="0">
              <a:buNone/>
            </a:pPr>
            <a:r>
              <a:rPr lang="en-IN" sz="3000" b="1" dirty="0"/>
              <a:t>Array:</a:t>
            </a:r>
          </a:p>
          <a:p>
            <a:pPr marL="0" indent="0">
              <a:buNone/>
            </a:pPr>
            <a:r>
              <a:rPr lang="en-US" dirty="0"/>
              <a:t>In C, an </a:t>
            </a:r>
            <a:r>
              <a:rPr lang="en-US" b="1" dirty="0"/>
              <a:t>array</a:t>
            </a:r>
            <a:r>
              <a:rPr lang="en-US" dirty="0"/>
              <a:t> is a collection of elements of the same data type stored in contiguous memory locations. Arrays allow you to store multiple values in a single variable, making it easier to work with related data.</a:t>
            </a:r>
            <a:endParaRPr lang="en-IN" dirty="0"/>
          </a:p>
          <a:p>
            <a:pPr marL="0" indent="0">
              <a:buNone/>
            </a:pPr>
            <a:r>
              <a:rPr lang="en-US" b="1" dirty="0"/>
              <a:t>Key Characteristics of Arrays:</a:t>
            </a:r>
          </a:p>
          <a:p>
            <a:pPr marL="457200" indent="-457200">
              <a:buFont typeface="+mj-lt"/>
              <a:buAutoNum type="arabicPeriod"/>
            </a:pPr>
            <a:r>
              <a:rPr lang="en-US" b="1" dirty="0"/>
              <a:t>Fixed Size:</a:t>
            </a:r>
          </a:p>
          <a:p>
            <a:pPr marL="0" indent="0">
              <a:buNone/>
            </a:pPr>
            <a:r>
              <a:rPr lang="en-US" dirty="0"/>
              <a:t>The size of an array is defined at the time of its declaration and cannot be changed during runtime.</a:t>
            </a:r>
          </a:p>
          <a:p>
            <a:pPr marL="0" indent="0">
              <a:buNone/>
            </a:pPr>
            <a:endParaRPr lang="en-US" sz="800" dirty="0"/>
          </a:p>
          <a:p>
            <a:pPr marL="0" indent="0">
              <a:buNone/>
            </a:pPr>
            <a:r>
              <a:rPr lang="en-US" b="1" dirty="0"/>
              <a:t>2. Homogeneous Elements:</a:t>
            </a:r>
          </a:p>
          <a:p>
            <a:pPr marL="0" indent="0">
              <a:buNone/>
            </a:pPr>
            <a:r>
              <a:rPr lang="en-US" dirty="0"/>
              <a:t>All elements in an array must be of the same data type (e.g., all integers, all floats, etc.).</a:t>
            </a:r>
          </a:p>
          <a:p>
            <a:pPr marL="0" indent="0">
              <a:buNone/>
            </a:pPr>
            <a:endParaRPr lang="en-US" sz="900" dirty="0"/>
          </a:p>
          <a:p>
            <a:pPr marL="0" indent="0">
              <a:buNone/>
            </a:pPr>
            <a:r>
              <a:rPr lang="en-US" b="1" dirty="0"/>
              <a:t>3. Contiguous Memory:</a:t>
            </a:r>
          </a:p>
          <a:p>
            <a:pPr marL="0" indent="0">
              <a:buNone/>
            </a:pPr>
            <a:r>
              <a:rPr lang="en-US" dirty="0"/>
              <a:t>Array elements are stored in adjacent memory locations.</a:t>
            </a:r>
          </a:p>
          <a:p>
            <a:pPr marL="0" indent="0">
              <a:buNone/>
            </a:pPr>
            <a:endParaRPr lang="en-US" sz="900" dirty="0"/>
          </a:p>
          <a:p>
            <a:pPr marL="0" indent="0">
              <a:buNone/>
            </a:pPr>
            <a:r>
              <a:rPr lang="en-US" b="1" dirty="0"/>
              <a:t>4. Indexing:</a:t>
            </a:r>
          </a:p>
          <a:p>
            <a:pPr marL="0" indent="0">
              <a:buNone/>
            </a:pPr>
            <a:r>
              <a:rPr lang="en-US" dirty="0"/>
              <a:t>Array elements are accessed using indices, starting from 0.</a:t>
            </a:r>
            <a:endParaRPr lang="en-IN" dirty="0"/>
          </a:p>
        </p:txBody>
      </p:sp>
    </p:spTree>
    <p:extLst>
      <p:ext uri="{BB962C8B-B14F-4D97-AF65-F5344CB8AC3E}">
        <p14:creationId xmlns:p14="http://schemas.microsoft.com/office/powerpoint/2010/main" val="762288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B0652E-7AF8-6D38-14F9-F897F51032D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5D2F45-A01A-CF4B-64B3-A95381552D7D}"/>
              </a:ext>
            </a:extLst>
          </p:cNvPr>
          <p:cNvSpPr>
            <a:spLocks noGrp="1"/>
          </p:cNvSpPr>
          <p:nvPr>
            <p:ph idx="1"/>
          </p:nvPr>
        </p:nvSpPr>
        <p:spPr>
          <a:xfrm>
            <a:off x="777240" y="592183"/>
            <a:ext cx="10659110" cy="5584780"/>
          </a:xfrm>
        </p:spPr>
        <p:txBody>
          <a:bodyPr/>
          <a:lstStyle/>
          <a:p>
            <a:pPr marL="0" indent="0">
              <a:buNone/>
            </a:pPr>
            <a:r>
              <a:rPr lang="en-US" sz="2400" b="1" dirty="0"/>
              <a:t>Syntax of Array Declaration:</a:t>
            </a:r>
          </a:p>
          <a:p>
            <a:pPr marL="0" indent="0">
              <a:buNone/>
            </a:pPr>
            <a:endParaRPr lang="en-US" b="1" dirty="0"/>
          </a:p>
          <a:p>
            <a:pPr marL="0" indent="0">
              <a:buNone/>
            </a:pPr>
            <a:endParaRPr lang="en-US" b="1" dirty="0"/>
          </a:p>
          <a:p>
            <a:pPr marL="0" indent="0">
              <a:buNone/>
            </a:pPr>
            <a:endParaRPr lang="en-US" b="1" dirty="0"/>
          </a:p>
          <a:p>
            <a:r>
              <a:rPr lang="en-US" b="1" dirty="0" err="1"/>
              <a:t>data_type</a:t>
            </a:r>
            <a:r>
              <a:rPr lang="en-US" b="1" dirty="0"/>
              <a:t>:</a:t>
            </a:r>
            <a:r>
              <a:rPr lang="en-US" dirty="0"/>
              <a:t> The type of elements stored in the array (e.g., int, float, char).</a:t>
            </a:r>
          </a:p>
          <a:p>
            <a:r>
              <a:rPr lang="en-US" b="1" dirty="0" err="1"/>
              <a:t>array_name</a:t>
            </a:r>
            <a:r>
              <a:rPr lang="en-US" b="1" dirty="0"/>
              <a:t>: </a:t>
            </a:r>
            <a:r>
              <a:rPr lang="en-US" dirty="0"/>
              <a:t>The name of the array.</a:t>
            </a:r>
          </a:p>
          <a:p>
            <a:r>
              <a:rPr lang="en-US" b="1" dirty="0"/>
              <a:t>size</a:t>
            </a:r>
            <a:r>
              <a:rPr lang="en-US" dirty="0"/>
              <a:t>: The number of elements the array can hold.</a:t>
            </a:r>
          </a:p>
          <a:p>
            <a:pPr marL="0" indent="0">
              <a:buNone/>
            </a:pPr>
            <a:endParaRPr lang="en-US" sz="800" dirty="0"/>
          </a:p>
          <a:p>
            <a:pPr marL="0" indent="0">
              <a:buNone/>
            </a:pPr>
            <a:r>
              <a:rPr lang="en-US" b="1" dirty="0"/>
              <a:t>Example-1: </a:t>
            </a:r>
          </a:p>
          <a:p>
            <a:pPr marL="0" indent="0">
              <a:buNone/>
            </a:pPr>
            <a:endParaRPr lang="en-US" b="1" dirty="0"/>
          </a:p>
          <a:p>
            <a:pPr marL="0" indent="0">
              <a:buNone/>
            </a:pPr>
            <a:endParaRPr lang="en-US" b="1" dirty="0"/>
          </a:p>
          <a:p>
            <a:pPr marL="0" indent="0">
              <a:buNone/>
            </a:pPr>
            <a:r>
              <a:rPr lang="en-US" b="1" dirty="0"/>
              <a:t>Example-2: </a:t>
            </a:r>
            <a:r>
              <a:rPr lang="en-US" dirty="0"/>
              <a:t>initialize an array while declaring it</a:t>
            </a:r>
            <a:endParaRPr lang="en-US" b="1" dirty="0"/>
          </a:p>
        </p:txBody>
      </p:sp>
      <p:pic>
        <p:nvPicPr>
          <p:cNvPr id="4" name="Picture 3">
            <a:extLst>
              <a:ext uri="{FF2B5EF4-FFF2-40B4-BE49-F238E27FC236}">
                <a16:creationId xmlns:a16="http://schemas.microsoft.com/office/drawing/2014/main" id="{A17048BE-509C-0849-EC1B-A72E12DA5A33}"/>
              </a:ext>
            </a:extLst>
          </p:cNvPr>
          <p:cNvPicPr>
            <a:picLocks noChangeAspect="1"/>
          </p:cNvPicPr>
          <p:nvPr/>
        </p:nvPicPr>
        <p:blipFill>
          <a:blip r:embed="rId2"/>
          <a:stretch>
            <a:fillRect/>
          </a:stretch>
        </p:blipFill>
        <p:spPr>
          <a:xfrm>
            <a:off x="1699066" y="1299513"/>
            <a:ext cx="4266101" cy="638143"/>
          </a:xfrm>
          <a:prstGeom prst="rect">
            <a:avLst/>
          </a:prstGeom>
        </p:spPr>
      </p:pic>
      <p:pic>
        <p:nvPicPr>
          <p:cNvPr id="7" name="Picture 6">
            <a:extLst>
              <a:ext uri="{FF2B5EF4-FFF2-40B4-BE49-F238E27FC236}">
                <a16:creationId xmlns:a16="http://schemas.microsoft.com/office/drawing/2014/main" id="{F38BFABE-04A3-3033-18D1-C16CB0733AEC}"/>
              </a:ext>
            </a:extLst>
          </p:cNvPr>
          <p:cNvPicPr>
            <a:picLocks noChangeAspect="1"/>
          </p:cNvPicPr>
          <p:nvPr/>
        </p:nvPicPr>
        <p:blipFill>
          <a:blip r:embed="rId3"/>
          <a:stretch>
            <a:fillRect/>
          </a:stretch>
        </p:blipFill>
        <p:spPr>
          <a:xfrm>
            <a:off x="1699066" y="4030507"/>
            <a:ext cx="5609524" cy="552381"/>
          </a:xfrm>
          <a:prstGeom prst="rect">
            <a:avLst/>
          </a:prstGeom>
        </p:spPr>
      </p:pic>
      <p:pic>
        <p:nvPicPr>
          <p:cNvPr id="9" name="Picture 8">
            <a:extLst>
              <a:ext uri="{FF2B5EF4-FFF2-40B4-BE49-F238E27FC236}">
                <a16:creationId xmlns:a16="http://schemas.microsoft.com/office/drawing/2014/main" id="{8AD1DC8E-7F34-4829-710E-C234DE0DF8C7}"/>
              </a:ext>
            </a:extLst>
          </p:cNvPr>
          <p:cNvPicPr>
            <a:picLocks noChangeAspect="1"/>
          </p:cNvPicPr>
          <p:nvPr/>
        </p:nvPicPr>
        <p:blipFill>
          <a:blip r:embed="rId4"/>
          <a:stretch>
            <a:fillRect/>
          </a:stretch>
        </p:blipFill>
        <p:spPr>
          <a:xfrm>
            <a:off x="1699066" y="5345028"/>
            <a:ext cx="4849804" cy="736818"/>
          </a:xfrm>
          <a:prstGeom prst="rect">
            <a:avLst/>
          </a:prstGeom>
        </p:spPr>
      </p:pic>
    </p:spTree>
    <p:extLst>
      <p:ext uri="{BB962C8B-B14F-4D97-AF65-F5344CB8AC3E}">
        <p14:creationId xmlns:p14="http://schemas.microsoft.com/office/powerpoint/2010/main" val="24441861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B0652E-7AF8-6D38-14F9-F897F51032D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5D2F45-A01A-CF4B-64B3-A95381552D7D}"/>
              </a:ext>
            </a:extLst>
          </p:cNvPr>
          <p:cNvSpPr>
            <a:spLocks noGrp="1"/>
          </p:cNvSpPr>
          <p:nvPr>
            <p:ph idx="1"/>
          </p:nvPr>
        </p:nvSpPr>
        <p:spPr>
          <a:xfrm>
            <a:off x="777240" y="592183"/>
            <a:ext cx="10659110" cy="5584780"/>
          </a:xfrm>
        </p:spPr>
        <p:txBody>
          <a:bodyPr/>
          <a:lstStyle/>
          <a:p>
            <a:pPr marL="0" indent="0">
              <a:buNone/>
            </a:pPr>
            <a:r>
              <a:rPr lang="en-US" sz="2400" b="1" dirty="0"/>
              <a:t>Accessing Array Elements</a:t>
            </a:r>
          </a:p>
          <a:p>
            <a:pPr marL="0" indent="0">
              <a:buNone/>
            </a:pPr>
            <a:r>
              <a:rPr lang="en-US" dirty="0"/>
              <a:t>Array elements are accessed using their index in square brackets ([]).</a:t>
            </a:r>
          </a:p>
          <a:p>
            <a:pPr marL="0" indent="0">
              <a:buNone/>
            </a:pPr>
            <a:r>
              <a:rPr lang="en-IN" b="1" dirty="0"/>
              <a:t>Syntax:</a:t>
            </a:r>
          </a:p>
          <a:p>
            <a:pPr marL="0" indent="0">
              <a:buNone/>
            </a:pPr>
            <a:endParaRPr lang="en-US" dirty="0"/>
          </a:p>
          <a:p>
            <a:pPr marL="0" indent="0">
              <a:buNone/>
            </a:pPr>
            <a:endParaRPr lang="en-US" dirty="0"/>
          </a:p>
          <a:p>
            <a:pPr marL="0" indent="0">
              <a:buNone/>
            </a:pPr>
            <a:endParaRPr lang="en-US" dirty="0"/>
          </a:p>
          <a:p>
            <a:pPr marL="0" indent="0">
              <a:buNone/>
            </a:pPr>
            <a:r>
              <a:rPr lang="en-US" b="1" dirty="0"/>
              <a:t>Example:</a:t>
            </a:r>
          </a:p>
          <a:p>
            <a:pPr marL="0" indent="0">
              <a:buNone/>
            </a:pPr>
            <a:endParaRPr lang="en-US" dirty="0"/>
          </a:p>
        </p:txBody>
      </p:sp>
      <p:pic>
        <p:nvPicPr>
          <p:cNvPr id="5" name="Picture 4">
            <a:extLst>
              <a:ext uri="{FF2B5EF4-FFF2-40B4-BE49-F238E27FC236}">
                <a16:creationId xmlns:a16="http://schemas.microsoft.com/office/drawing/2014/main" id="{2C033704-25B6-0796-6338-EFA0F0A4DDC7}"/>
              </a:ext>
            </a:extLst>
          </p:cNvPr>
          <p:cNvPicPr>
            <a:picLocks noChangeAspect="1"/>
          </p:cNvPicPr>
          <p:nvPr/>
        </p:nvPicPr>
        <p:blipFill>
          <a:blip r:embed="rId2"/>
          <a:stretch>
            <a:fillRect/>
          </a:stretch>
        </p:blipFill>
        <p:spPr>
          <a:xfrm>
            <a:off x="1485400" y="1922724"/>
            <a:ext cx="4109858" cy="786706"/>
          </a:xfrm>
          <a:prstGeom prst="rect">
            <a:avLst/>
          </a:prstGeom>
        </p:spPr>
      </p:pic>
      <p:pic>
        <p:nvPicPr>
          <p:cNvPr id="7" name="Picture 6">
            <a:extLst>
              <a:ext uri="{FF2B5EF4-FFF2-40B4-BE49-F238E27FC236}">
                <a16:creationId xmlns:a16="http://schemas.microsoft.com/office/drawing/2014/main" id="{49281C3E-5BB4-213D-9098-7A348ACB7F8D}"/>
              </a:ext>
            </a:extLst>
          </p:cNvPr>
          <p:cNvPicPr>
            <a:picLocks noChangeAspect="1"/>
          </p:cNvPicPr>
          <p:nvPr/>
        </p:nvPicPr>
        <p:blipFill>
          <a:blip r:embed="rId3"/>
          <a:stretch>
            <a:fillRect/>
          </a:stretch>
        </p:blipFill>
        <p:spPr>
          <a:xfrm>
            <a:off x="1485400" y="4148571"/>
            <a:ext cx="8450746" cy="1403143"/>
          </a:xfrm>
          <a:prstGeom prst="rect">
            <a:avLst/>
          </a:prstGeom>
        </p:spPr>
      </p:pic>
    </p:spTree>
    <p:extLst>
      <p:ext uri="{BB962C8B-B14F-4D97-AF65-F5344CB8AC3E}">
        <p14:creationId xmlns:p14="http://schemas.microsoft.com/office/powerpoint/2010/main" val="33828049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B0652E-7AF8-6D38-14F9-F897F51032D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5D2F45-A01A-CF4B-64B3-A95381552D7D}"/>
              </a:ext>
            </a:extLst>
          </p:cNvPr>
          <p:cNvSpPr>
            <a:spLocks noGrp="1"/>
          </p:cNvSpPr>
          <p:nvPr>
            <p:ph idx="1"/>
          </p:nvPr>
        </p:nvSpPr>
        <p:spPr>
          <a:xfrm>
            <a:off x="777240" y="592183"/>
            <a:ext cx="10659110" cy="5584780"/>
          </a:xfrm>
        </p:spPr>
        <p:txBody>
          <a:bodyPr/>
          <a:lstStyle/>
          <a:p>
            <a:pPr marL="0" indent="0">
              <a:buNone/>
            </a:pPr>
            <a:r>
              <a:rPr lang="en-IN" b="1" dirty="0"/>
              <a:t>3. Pointer:</a:t>
            </a:r>
          </a:p>
          <a:p>
            <a:pPr marL="0" indent="0">
              <a:buNone/>
            </a:pPr>
            <a:r>
              <a:rPr lang="en-US" dirty="0"/>
              <a:t>In C, a </a:t>
            </a:r>
            <a:r>
              <a:rPr lang="en-US" b="1" dirty="0"/>
              <a:t>pointer</a:t>
            </a:r>
            <a:r>
              <a:rPr lang="en-US" dirty="0"/>
              <a:t> is a variable that stores the </a:t>
            </a:r>
            <a:r>
              <a:rPr lang="en-US" b="1" dirty="0"/>
              <a:t>memory address</a:t>
            </a:r>
            <a:r>
              <a:rPr lang="en-US" dirty="0"/>
              <a:t> of another variable. Pointers are one of the most powerful features of the C language, allowing direct access to and manipulation of memory locations.</a:t>
            </a:r>
          </a:p>
          <a:p>
            <a:pPr marL="0" indent="0">
              <a:buNone/>
            </a:pPr>
            <a:r>
              <a:rPr lang="en-US" b="1" dirty="0"/>
              <a:t>Syntax</a:t>
            </a:r>
            <a:r>
              <a:rPr lang="en-IN" b="1" dirty="0"/>
              <a:t>:</a:t>
            </a:r>
          </a:p>
          <a:p>
            <a:pPr marL="0" indent="0">
              <a:buNone/>
            </a:pPr>
            <a:endParaRPr lang="en-IN" dirty="0"/>
          </a:p>
          <a:p>
            <a:pPr marL="0" indent="0">
              <a:buNone/>
            </a:pPr>
            <a:endParaRPr lang="en-IN" dirty="0"/>
          </a:p>
          <a:p>
            <a:pPr marL="0" indent="0">
              <a:buNone/>
            </a:pPr>
            <a:endParaRPr lang="en-IN" dirty="0"/>
          </a:p>
          <a:p>
            <a:pPr marL="0" indent="0">
              <a:buNone/>
            </a:pPr>
            <a:r>
              <a:rPr lang="en-IN" b="1" dirty="0"/>
              <a:t>Example:</a:t>
            </a:r>
          </a:p>
        </p:txBody>
      </p:sp>
      <p:pic>
        <p:nvPicPr>
          <p:cNvPr id="4" name="Picture 3">
            <a:extLst>
              <a:ext uri="{FF2B5EF4-FFF2-40B4-BE49-F238E27FC236}">
                <a16:creationId xmlns:a16="http://schemas.microsoft.com/office/drawing/2014/main" id="{FC6EC446-478C-D55D-3978-4CF746507F1F}"/>
              </a:ext>
            </a:extLst>
          </p:cNvPr>
          <p:cNvPicPr>
            <a:picLocks noChangeAspect="1"/>
          </p:cNvPicPr>
          <p:nvPr/>
        </p:nvPicPr>
        <p:blipFill>
          <a:blip r:embed="rId2"/>
          <a:stretch>
            <a:fillRect/>
          </a:stretch>
        </p:blipFill>
        <p:spPr>
          <a:xfrm>
            <a:off x="1608572" y="2399656"/>
            <a:ext cx="3581324" cy="648343"/>
          </a:xfrm>
          <a:prstGeom prst="rect">
            <a:avLst/>
          </a:prstGeom>
        </p:spPr>
      </p:pic>
      <p:sp>
        <p:nvSpPr>
          <p:cNvPr id="7" name="TextBox 6">
            <a:extLst>
              <a:ext uri="{FF2B5EF4-FFF2-40B4-BE49-F238E27FC236}">
                <a16:creationId xmlns:a16="http://schemas.microsoft.com/office/drawing/2014/main" id="{A33439F4-4E34-3A62-FAAD-2900BF9E3424}"/>
              </a:ext>
            </a:extLst>
          </p:cNvPr>
          <p:cNvSpPr txBox="1"/>
          <p:nvPr/>
        </p:nvSpPr>
        <p:spPr>
          <a:xfrm>
            <a:off x="5486400" y="2105561"/>
            <a:ext cx="6542314" cy="1015663"/>
          </a:xfrm>
          <a:prstGeom prst="rect">
            <a:avLst/>
          </a:prstGeom>
          <a:noFill/>
        </p:spPr>
        <p:txBody>
          <a:bodyPr wrap="square">
            <a:spAutoFit/>
          </a:bodyPr>
          <a:lstStyle/>
          <a:p>
            <a:pPr marL="0" indent="0">
              <a:buNone/>
            </a:pPr>
            <a:r>
              <a:rPr lang="en-US" sz="2000" b="1" dirty="0" err="1"/>
              <a:t>data_type</a:t>
            </a:r>
            <a:r>
              <a:rPr lang="en-US" sz="2000" b="1" dirty="0"/>
              <a:t>: </a:t>
            </a:r>
            <a:r>
              <a:rPr lang="en-US" sz="2000" dirty="0"/>
              <a:t>Type of the variable that the pointer will point to.</a:t>
            </a:r>
          </a:p>
          <a:p>
            <a:pPr marL="0" indent="0">
              <a:buNone/>
            </a:pPr>
            <a:r>
              <a:rPr lang="en-US" sz="2000" b="1" dirty="0"/>
              <a:t>*</a:t>
            </a:r>
            <a:r>
              <a:rPr lang="en-US" sz="2000" dirty="0"/>
              <a:t>: Indicates that the variable is a pointer.</a:t>
            </a:r>
          </a:p>
          <a:p>
            <a:pPr marL="0" indent="0">
              <a:buNone/>
            </a:pPr>
            <a:r>
              <a:rPr lang="en-US" sz="2000" b="1" dirty="0" err="1"/>
              <a:t>pointer_name</a:t>
            </a:r>
            <a:r>
              <a:rPr lang="en-US" sz="2000" dirty="0"/>
              <a:t>: Name of the pointer variable.</a:t>
            </a:r>
            <a:endParaRPr lang="en-IN" sz="2000" dirty="0"/>
          </a:p>
        </p:txBody>
      </p:sp>
      <p:pic>
        <p:nvPicPr>
          <p:cNvPr id="9" name="Picture 8">
            <a:extLst>
              <a:ext uri="{FF2B5EF4-FFF2-40B4-BE49-F238E27FC236}">
                <a16:creationId xmlns:a16="http://schemas.microsoft.com/office/drawing/2014/main" id="{5510FABE-0E4D-9AD3-7E36-462F17391EB5}"/>
              </a:ext>
            </a:extLst>
          </p:cNvPr>
          <p:cNvPicPr>
            <a:picLocks noChangeAspect="1"/>
          </p:cNvPicPr>
          <p:nvPr/>
        </p:nvPicPr>
        <p:blipFill>
          <a:blip r:embed="rId3"/>
          <a:stretch>
            <a:fillRect/>
          </a:stretch>
        </p:blipFill>
        <p:spPr>
          <a:xfrm>
            <a:off x="1608572" y="4485840"/>
            <a:ext cx="5123809" cy="885714"/>
          </a:xfrm>
          <a:prstGeom prst="rect">
            <a:avLst/>
          </a:prstGeom>
        </p:spPr>
      </p:pic>
    </p:spTree>
    <p:extLst>
      <p:ext uri="{BB962C8B-B14F-4D97-AF65-F5344CB8AC3E}">
        <p14:creationId xmlns:p14="http://schemas.microsoft.com/office/powerpoint/2010/main" val="17615451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B0652E-7AF8-6D38-14F9-F897F51032D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5D2F45-A01A-CF4B-64B3-A95381552D7D}"/>
              </a:ext>
            </a:extLst>
          </p:cNvPr>
          <p:cNvSpPr>
            <a:spLocks noGrp="1"/>
          </p:cNvSpPr>
          <p:nvPr>
            <p:ph idx="1"/>
          </p:nvPr>
        </p:nvSpPr>
        <p:spPr>
          <a:xfrm>
            <a:off x="766445" y="1060269"/>
            <a:ext cx="10659110" cy="3740331"/>
          </a:xfrm>
        </p:spPr>
        <p:txBody>
          <a:bodyPr>
            <a:normAutofit/>
          </a:bodyPr>
          <a:lstStyle/>
          <a:p>
            <a:pPr marL="0" indent="0">
              <a:buNone/>
            </a:pPr>
            <a:r>
              <a:rPr lang="en-US" sz="2400" b="1" i="0" dirty="0">
                <a:solidFill>
                  <a:srgbClr val="273239"/>
                </a:solidFill>
                <a:effectLst/>
                <a:latin typeface="Nunito" pitchFamily="2" charset="0"/>
              </a:rPr>
              <a:t>User Defined Data Types:</a:t>
            </a:r>
          </a:p>
          <a:p>
            <a:pPr marL="0" indent="0">
              <a:buNone/>
            </a:pPr>
            <a:r>
              <a:rPr lang="en-US" sz="2400" dirty="0"/>
              <a:t>The data types defined by the user themself are referred to as user-defined data types. These data types are derived from the existing datatypes.</a:t>
            </a:r>
          </a:p>
          <a:p>
            <a:pPr marL="0" indent="0">
              <a:buNone/>
            </a:pPr>
            <a:r>
              <a:rPr lang="en-US" sz="2400" dirty="0"/>
              <a:t>There are 4 types of user-defined data types in C. They are</a:t>
            </a:r>
          </a:p>
          <a:p>
            <a:pPr marL="457200" indent="-457200">
              <a:buFont typeface="+mj-lt"/>
              <a:buAutoNum type="arabicPeriod"/>
            </a:pPr>
            <a:r>
              <a:rPr lang="en-US" sz="2400" dirty="0"/>
              <a:t>Structure</a:t>
            </a:r>
          </a:p>
          <a:p>
            <a:pPr marL="457200" indent="-457200">
              <a:buFont typeface="+mj-lt"/>
              <a:buAutoNum type="arabicPeriod"/>
            </a:pPr>
            <a:r>
              <a:rPr lang="en-US" sz="2400" dirty="0"/>
              <a:t>Union</a:t>
            </a:r>
          </a:p>
          <a:p>
            <a:pPr marL="457200" indent="-457200">
              <a:buFont typeface="+mj-lt"/>
              <a:buAutoNum type="arabicPeriod"/>
            </a:pPr>
            <a:r>
              <a:rPr lang="en-US" sz="2400" dirty="0"/>
              <a:t>Enum</a:t>
            </a:r>
          </a:p>
          <a:p>
            <a:pPr marL="457200" indent="-457200">
              <a:buFont typeface="+mj-lt"/>
              <a:buAutoNum type="arabicPeriod"/>
            </a:pPr>
            <a:r>
              <a:rPr lang="en-US" sz="2400" dirty="0"/>
              <a:t>Typedef</a:t>
            </a:r>
            <a:endParaRPr lang="en-IN" sz="2400" dirty="0"/>
          </a:p>
        </p:txBody>
      </p:sp>
    </p:spTree>
    <p:extLst>
      <p:ext uri="{BB962C8B-B14F-4D97-AF65-F5344CB8AC3E}">
        <p14:creationId xmlns:p14="http://schemas.microsoft.com/office/powerpoint/2010/main" val="35445091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B0652E-7AF8-6D38-14F9-F897F51032D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5D2F45-A01A-CF4B-64B3-A95381552D7D}"/>
              </a:ext>
            </a:extLst>
          </p:cNvPr>
          <p:cNvSpPr>
            <a:spLocks noGrp="1"/>
          </p:cNvSpPr>
          <p:nvPr>
            <p:ph idx="1"/>
          </p:nvPr>
        </p:nvSpPr>
        <p:spPr>
          <a:xfrm>
            <a:off x="777240" y="592183"/>
            <a:ext cx="10659110" cy="5584780"/>
          </a:xfrm>
        </p:spPr>
        <p:txBody>
          <a:bodyPr/>
          <a:lstStyle/>
          <a:p>
            <a:pPr marL="0" indent="0">
              <a:buNone/>
            </a:pPr>
            <a:r>
              <a:rPr lang="en-US" sz="2800" b="1" dirty="0"/>
              <a:t>1. Structure:</a:t>
            </a:r>
            <a:endParaRPr lang="en-US" sz="2800" dirty="0"/>
          </a:p>
          <a:p>
            <a:pPr marL="0" indent="0">
              <a:buNone/>
            </a:pPr>
            <a:r>
              <a:rPr lang="en-US" sz="2400" dirty="0"/>
              <a:t>A </a:t>
            </a:r>
            <a:r>
              <a:rPr lang="en-US" sz="2400" b="1" dirty="0"/>
              <a:t>structure</a:t>
            </a:r>
            <a:r>
              <a:rPr lang="en-US" sz="2400" dirty="0"/>
              <a:t> in C is a user-defined data type that allows you to group </a:t>
            </a:r>
            <a:r>
              <a:rPr lang="en-US" sz="2400" b="1" dirty="0">
                <a:solidFill>
                  <a:srgbClr val="C00000"/>
                </a:solidFill>
              </a:rPr>
              <a:t>different types of variables under a single name</a:t>
            </a:r>
            <a:r>
              <a:rPr lang="en-US" sz="2400" dirty="0"/>
              <a:t>. Structures are particularly useful for organizing related data together, such as information about an entity like a </a:t>
            </a:r>
            <a:r>
              <a:rPr lang="en-US" sz="2400" b="1" dirty="0"/>
              <a:t>student</a:t>
            </a:r>
            <a:r>
              <a:rPr lang="en-US" sz="2400" dirty="0"/>
              <a:t>, </a:t>
            </a:r>
            <a:r>
              <a:rPr lang="en-US" sz="2400" b="1" dirty="0"/>
              <a:t>employee</a:t>
            </a:r>
            <a:r>
              <a:rPr lang="en-US" sz="2400" dirty="0"/>
              <a:t>, or </a:t>
            </a:r>
            <a:r>
              <a:rPr lang="en-US" sz="2400" b="1" dirty="0"/>
              <a:t>product</a:t>
            </a:r>
            <a:r>
              <a:rPr lang="en-US" sz="2400" dirty="0"/>
              <a:t>.</a:t>
            </a:r>
          </a:p>
          <a:p>
            <a:pPr marL="0" indent="0">
              <a:buNone/>
            </a:pPr>
            <a:r>
              <a:rPr lang="en-US" sz="2400" dirty="0"/>
              <a:t>As we know, C doesn't have built-in </a:t>
            </a:r>
            <a:r>
              <a:rPr lang="en-US" sz="2400" b="1" dirty="0">
                <a:solidFill>
                  <a:srgbClr val="C00000"/>
                </a:solidFill>
              </a:rPr>
              <a:t>object-oriented</a:t>
            </a:r>
            <a:r>
              <a:rPr lang="en-US" sz="2400" dirty="0"/>
              <a:t> features like C++ but structures can be used to achieve encapsulation to some level.</a:t>
            </a:r>
          </a:p>
          <a:p>
            <a:pPr marL="0" indent="0">
              <a:buNone/>
            </a:pPr>
            <a:endParaRPr lang="en-US" sz="800" b="1" dirty="0"/>
          </a:p>
          <a:p>
            <a:pPr marL="0" indent="0">
              <a:buNone/>
            </a:pPr>
            <a:r>
              <a:rPr lang="en-US" sz="2400" b="1" dirty="0"/>
              <a:t>Why Use Structures?</a:t>
            </a:r>
          </a:p>
          <a:p>
            <a:r>
              <a:rPr lang="en-US" sz="2400" dirty="0"/>
              <a:t>To </a:t>
            </a:r>
            <a:r>
              <a:rPr lang="en-US" sz="2400" b="1" dirty="0"/>
              <a:t>group</a:t>
            </a:r>
            <a:r>
              <a:rPr lang="en-US" sz="2400" dirty="0"/>
              <a:t> </a:t>
            </a:r>
            <a:r>
              <a:rPr lang="en-US" sz="2400" b="1" dirty="0"/>
              <a:t>variables</a:t>
            </a:r>
            <a:r>
              <a:rPr lang="en-US" sz="2400" dirty="0"/>
              <a:t> of different types.</a:t>
            </a:r>
          </a:p>
          <a:p>
            <a:r>
              <a:rPr lang="en-US" sz="2400" dirty="0"/>
              <a:t>To create a </a:t>
            </a:r>
            <a:r>
              <a:rPr lang="en-US" sz="2400" b="1" dirty="0">
                <a:solidFill>
                  <a:srgbClr val="C00000"/>
                </a:solidFill>
              </a:rPr>
              <a:t>complex</a:t>
            </a:r>
            <a:r>
              <a:rPr lang="en-US" sz="2400" dirty="0"/>
              <a:t> </a:t>
            </a:r>
            <a:r>
              <a:rPr lang="en-US" sz="2400" b="1" dirty="0">
                <a:solidFill>
                  <a:srgbClr val="C00000"/>
                </a:solidFill>
              </a:rPr>
              <a:t>data</a:t>
            </a:r>
            <a:r>
              <a:rPr lang="en-US" sz="2400" dirty="0"/>
              <a:t> </a:t>
            </a:r>
            <a:r>
              <a:rPr lang="en-US" sz="2400" b="1" dirty="0">
                <a:solidFill>
                  <a:srgbClr val="C00000"/>
                </a:solidFill>
              </a:rPr>
              <a:t>type</a:t>
            </a:r>
            <a:r>
              <a:rPr lang="en-US" sz="2400" dirty="0"/>
              <a:t> that is easy to manage and use.</a:t>
            </a:r>
          </a:p>
          <a:p>
            <a:r>
              <a:rPr lang="en-US" sz="2400" dirty="0"/>
              <a:t>To model </a:t>
            </a:r>
            <a:r>
              <a:rPr lang="en-US" sz="2400" b="1" dirty="0"/>
              <a:t>real-world entities </a:t>
            </a:r>
            <a:r>
              <a:rPr lang="en-US" sz="2400" dirty="0"/>
              <a:t>in a program.</a:t>
            </a:r>
            <a:endParaRPr lang="en-IN" sz="2400" dirty="0"/>
          </a:p>
        </p:txBody>
      </p:sp>
    </p:spTree>
    <p:extLst>
      <p:ext uri="{BB962C8B-B14F-4D97-AF65-F5344CB8AC3E}">
        <p14:creationId xmlns:p14="http://schemas.microsoft.com/office/powerpoint/2010/main" val="40060975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B0652E-7AF8-6D38-14F9-F897F51032D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5D2F45-A01A-CF4B-64B3-A95381552D7D}"/>
              </a:ext>
            </a:extLst>
          </p:cNvPr>
          <p:cNvSpPr>
            <a:spLocks noGrp="1"/>
          </p:cNvSpPr>
          <p:nvPr>
            <p:ph idx="1"/>
          </p:nvPr>
        </p:nvSpPr>
        <p:spPr>
          <a:xfrm>
            <a:off x="646612" y="483326"/>
            <a:ext cx="10659110" cy="5584780"/>
          </a:xfrm>
        </p:spPr>
        <p:txBody>
          <a:bodyPr>
            <a:normAutofit/>
          </a:bodyPr>
          <a:lstStyle/>
          <a:p>
            <a:pPr marL="0" indent="0">
              <a:buNone/>
            </a:pPr>
            <a:r>
              <a:rPr lang="en-US" sz="2400" b="1" dirty="0"/>
              <a:t>Defining a Structure</a:t>
            </a:r>
          </a:p>
          <a:p>
            <a:pPr marL="0" indent="0">
              <a:buNone/>
            </a:pPr>
            <a:r>
              <a:rPr lang="en-US" sz="2400" dirty="0"/>
              <a:t>The </a:t>
            </a:r>
            <a:r>
              <a:rPr lang="en-US" sz="2400" b="1" dirty="0">
                <a:solidFill>
                  <a:srgbClr val="C00000"/>
                </a:solidFill>
              </a:rPr>
              <a:t>struct</a:t>
            </a:r>
            <a:r>
              <a:rPr lang="en-US" sz="2400" dirty="0"/>
              <a:t> keyword is used to define a structure.</a:t>
            </a:r>
          </a:p>
          <a:p>
            <a:pPr marL="0" indent="0">
              <a:buNone/>
            </a:pPr>
            <a:r>
              <a:rPr lang="en-US" sz="2400" b="1" dirty="0"/>
              <a:t>Syntax:</a:t>
            </a:r>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r>
              <a:rPr lang="en-US" sz="2000" b="1" dirty="0"/>
              <a:t>Example:</a:t>
            </a:r>
            <a:endParaRPr lang="en-US" sz="2400" b="1" dirty="0"/>
          </a:p>
        </p:txBody>
      </p:sp>
      <p:pic>
        <p:nvPicPr>
          <p:cNvPr id="4" name="Picture 3">
            <a:extLst>
              <a:ext uri="{FF2B5EF4-FFF2-40B4-BE49-F238E27FC236}">
                <a16:creationId xmlns:a16="http://schemas.microsoft.com/office/drawing/2014/main" id="{A8EE1DC7-ED5A-1492-5EFD-620D675CF8D8}"/>
              </a:ext>
            </a:extLst>
          </p:cNvPr>
          <p:cNvPicPr>
            <a:picLocks noChangeAspect="1"/>
          </p:cNvPicPr>
          <p:nvPr/>
        </p:nvPicPr>
        <p:blipFill rotWithShape="1">
          <a:blip r:embed="rId2"/>
          <a:srcRect r="5372"/>
          <a:stretch/>
        </p:blipFill>
        <p:spPr>
          <a:xfrm>
            <a:off x="1810657" y="1557607"/>
            <a:ext cx="3643086" cy="2031058"/>
          </a:xfrm>
          <a:prstGeom prst="rect">
            <a:avLst/>
          </a:prstGeom>
        </p:spPr>
      </p:pic>
      <p:sp>
        <p:nvSpPr>
          <p:cNvPr id="7" name="TextBox 6">
            <a:extLst>
              <a:ext uri="{FF2B5EF4-FFF2-40B4-BE49-F238E27FC236}">
                <a16:creationId xmlns:a16="http://schemas.microsoft.com/office/drawing/2014/main" id="{D1DE03E0-2075-A8CF-B443-985988B2E21E}"/>
              </a:ext>
            </a:extLst>
          </p:cNvPr>
          <p:cNvSpPr txBox="1"/>
          <p:nvPr/>
        </p:nvSpPr>
        <p:spPr>
          <a:xfrm>
            <a:off x="5812972" y="2020161"/>
            <a:ext cx="6096000" cy="1107996"/>
          </a:xfrm>
          <a:prstGeom prst="rect">
            <a:avLst/>
          </a:prstGeom>
          <a:noFill/>
        </p:spPr>
        <p:txBody>
          <a:bodyPr wrap="square">
            <a:spAutoFit/>
          </a:bodyPr>
          <a:lstStyle/>
          <a:p>
            <a:pPr marL="342900" indent="-342900">
              <a:buFont typeface="Arial" panose="020B0604020202020204" pitchFamily="34" charset="0"/>
              <a:buChar char="•"/>
            </a:pPr>
            <a:r>
              <a:rPr lang="en-US" sz="2200" b="1" dirty="0" err="1"/>
              <a:t>structure_name</a:t>
            </a:r>
            <a:r>
              <a:rPr lang="en-US" sz="2200" b="1" dirty="0"/>
              <a:t>: </a:t>
            </a:r>
            <a:r>
              <a:rPr lang="en-US" sz="2200" dirty="0"/>
              <a:t>Name of the structure.</a:t>
            </a:r>
          </a:p>
          <a:p>
            <a:pPr marL="342900" indent="-342900">
              <a:buFont typeface="Arial" panose="020B0604020202020204" pitchFamily="34" charset="0"/>
              <a:buChar char="•"/>
            </a:pPr>
            <a:r>
              <a:rPr lang="en-US" sz="2200" b="1" dirty="0"/>
              <a:t>member1, member2, ...: </a:t>
            </a:r>
            <a:r>
              <a:rPr lang="en-US" sz="2200" dirty="0"/>
              <a:t>Variables (members) of the structure.</a:t>
            </a:r>
          </a:p>
        </p:txBody>
      </p:sp>
      <p:pic>
        <p:nvPicPr>
          <p:cNvPr id="9" name="Picture 8">
            <a:extLst>
              <a:ext uri="{FF2B5EF4-FFF2-40B4-BE49-F238E27FC236}">
                <a16:creationId xmlns:a16="http://schemas.microsoft.com/office/drawing/2014/main" id="{2699D349-29AC-267D-600D-11955B184FAB}"/>
              </a:ext>
            </a:extLst>
          </p:cNvPr>
          <p:cNvPicPr>
            <a:picLocks noChangeAspect="1"/>
          </p:cNvPicPr>
          <p:nvPr/>
        </p:nvPicPr>
        <p:blipFill>
          <a:blip r:embed="rId3"/>
          <a:stretch>
            <a:fillRect/>
          </a:stretch>
        </p:blipFill>
        <p:spPr>
          <a:xfrm>
            <a:off x="1810657" y="4101402"/>
            <a:ext cx="3643086" cy="2397981"/>
          </a:xfrm>
          <a:prstGeom prst="rect">
            <a:avLst/>
          </a:prstGeom>
        </p:spPr>
      </p:pic>
    </p:spTree>
    <p:extLst>
      <p:ext uri="{BB962C8B-B14F-4D97-AF65-F5344CB8AC3E}">
        <p14:creationId xmlns:p14="http://schemas.microsoft.com/office/powerpoint/2010/main" val="15270719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B0652E-7AF8-6D38-14F9-F897F51032D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5D2F45-A01A-CF4B-64B3-A95381552D7D}"/>
              </a:ext>
            </a:extLst>
          </p:cNvPr>
          <p:cNvSpPr>
            <a:spLocks noGrp="1"/>
          </p:cNvSpPr>
          <p:nvPr>
            <p:ph idx="1"/>
          </p:nvPr>
        </p:nvSpPr>
        <p:spPr>
          <a:xfrm>
            <a:off x="777240" y="592183"/>
            <a:ext cx="10659110" cy="5584780"/>
          </a:xfrm>
        </p:spPr>
        <p:txBody>
          <a:bodyPr>
            <a:normAutofit/>
          </a:bodyPr>
          <a:lstStyle/>
          <a:p>
            <a:pPr marL="0" indent="0">
              <a:buNone/>
            </a:pPr>
            <a:r>
              <a:rPr lang="en-US" sz="2400" b="1" dirty="0"/>
              <a:t>Using Structures:</a:t>
            </a:r>
          </a:p>
          <a:p>
            <a:pPr>
              <a:buFont typeface="+mj-lt"/>
              <a:buAutoNum type="arabicPeriod"/>
            </a:pPr>
            <a:r>
              <a:rPr lang="en-US" sz="2400" b="1" dirty="0"/>
              <a:t>Declaring a Structure Variable</a:t>
            </a:r>
            <a:r>
              <a:rPr lang="en-US" sz="2400" dirty="0"/>
              <a:t>: Once a structure is defined, you can declare variables of that type:</a:t>
            </a:r>
          </a:p>
          <a:p>
            <a:pPr marL="457200" lvl="1" indent="0">
              <a:buNone/>
            </a:pPr>
            <a:endParaRPr lang="en-US" sz="2400" dirty="0"/>
          </a:p>
          <a:p>
            <a:pPr marL="457200" lvl="1" indent="0">
              <a:buNone/>
            </a:pPr>
            <a:endParaRPr lang="en-US" sz="2400" dirty="0"/>
          </a:p>
          <a:p>
            <a:pPr marL="457200" lvl="1" indent="0">
              <a:buNone/>
            </a:pPr>
            <a:endParaRPr lang="en-US" sz="2400" dirty="0"/>
          </a:p>
          <a:p>
            <a:pPr marL="457200" lvl="1" indent="0">
              <a:buNone/>
            </a:pPr>
            <a:endParaRPr lang="en-US" sz="2400" dirty="0"/>
          </a:p>
          <a:p>
            <a:pPr>
              <a:buFont typeface="+mj-lt"/>
              <a:buAutoNum type="arabicPeriod"/>
            </a:pPr>
            <a:r>
              <a:rPr lang="en-US" sz="2400" b="1" dirty="0"/>
              <a:t>Accessing Members: </a:t>
            </a:r>
            <a:r>
              <a:rPr lang="en-US" sz="2400" dirty="0"/>
              <a:t>Use the </a:t>
            </a:r>
            <a:r>
              <a:rPr lang="en-US" sz="2400" b="1" dirty="0">
                <a:solidFill>
                  <a:srgbClr val="C00000"/>
                </a:solidFill>
              </a:rPr>
              <a:t>dot</a:t>
            </a:r>
            <a:r>
              <a:rPr lang="en-US" sz="2400" dirty="0"/>
              <a:t> operator (.) to access structure members.</a:t>
            </a:r>
          </a:p>
          <a:p>
            <a:pPr marL="0" indent="0">
              <a:buNone/>
            </a:pPr>
            <a:endParaRPr lang="en-IN" sz="2400" dirty="0"/>
          </a:p>
        </p:txBody>
      </p:sp>
      <p:pic>
        <p:nvPicPr>
          <p:cNvPr id="4" name="Picture 3">
            <a:extLst>
              <a:ext uri="{FF2B5EF4-FFF2-40B4-BE49-F238E27FC236}">
                <a16:creationId xmlns:a16="http://schemas.microsoft.com/office/drawing/2014/main" id="{95D88CE4-8D77-626F-C9FE-496CC6A8B894}"/>
              </a:ext>
            </a:extLst>
          </p:cNvPr>
          <p:cNvPicPr>
            <a:picLocks noChangeAspect="1"/>
          </p:cNvPicPr>
          <p:nvPr/>
        </p:nvPicPr>
        <p:blipFill>
          <a:blip r:embed="rId2"/>
          <a:stretch>
            <a:fillRect/>
          </a:stretch>
        </p:blipFill>
        <p:spPr>
          <a:xfrm>
            <a:off x="1597029" y="2057438"/>
            <a:ext cx="4344194" cy="718420"/>
          </a:xfrm>
          <a:prstGeom prst="rect">
            <a:avLst/>
          </a:prstGeom>
        </p:spPr>
      </p:pic>
      <p:pic>
        <p:nvPicPr>
          <p:cNvPr id="7" name="Picture 6">
            <a:extLst>
              <a:ext uri="{FF2B5EF4-FFF2-40B4-BE49-F238E27FC236}">
                <a16:creationId xmlns:a16="http://schemas.microsoft.com/office/drawing/2014/main" id="{AE1F0846-D29C-AB78-DFE1-D5D6A16916DA}"/>
              </a:ext>
            </a:extLst>
          </p:cNvPr>
          <p:cNvPicPr>
            <a:picLocks noChangeAspect="1"/>
          </p:cNvPicPr>
          <p:nvPr/>
        </p:nvPicPr>
        <p:blipFill>
          <a:blip r:embed="rId3"/>
          <a:stretch>
            <a:fillRect/>
          </a:stretch>
        </p:blipFill>
        <p:spPr>
          <a:xfrm>
            <a:off x="1597029" y="4371741"/>
            <a:ext cx="6095238" cy="1266667"/>
          </a:xfrm>
          <a:prstGeom prst="rect">
            <a:avLst/>
          </a:prstGeom>
        </p:spPr>
      </p:pic>
    </p:spTree>
    <p:extLst>
      <p:ext uri="{BB962C8B-B14F-4D97-AF65-F5344CB8AC3E}">
        <p14:creationId xmlns:p14="http://schemas.microsoft.com/office/powerpoint/2010/main" val="12426329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B0652E-7AF8-6D38-14F9-F897F51032D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5D2F45-A01A-CF4B-64B3-A95381552D7D}"/>
              </a:ext>
            </a:extLst>
          </p:cNvPr>
          <p:cNvSpPr>
            <a:spLocks noGrp="1"/>
          </p:cNvSpPr>
          <p:nvPr>
            <p:ph idx="1"/>
          </p:nvPr>
        </p:nvSpPr>
        <p:spPr>
          <a:xfrm>
            <a:off x="777240" y="526867"/>
            <a:ext cx="10659110" cy="5584780"/>
          </a:xfrm>
        </p:spPr>
        <p:txBody>
          <a:bodyPr>
            <a:normAutofit/>
          </a:bodyPr>
          <a:lstStyle/>
          <a:p>
            <a:pPr marL="0" indent="0">
              <a:buNone/>
            </a:pPr>
            <a:r>
              <a:rPr lang="en-US" sz="2400" b="1" dirty="0"/>
              <a:t>Union:</a:t>
            </a:r>
          </a:p>
          <a:p>
            <a:r>
              <a:rPr lang="en-US" sz="2400" dirty="0"/>
              <a:t>A </a:t>
            </a:r>
            <a:r>
              <a:rPr lang="en-US" sz="2400" b="1" dirty="0"/>
              <a:t>union</a:t>
            </a:r>
            <a:r>
              <a:rPr lang="en-US" sz="2400" dirty="0"/>
              <a:t> in C is a user-defined data type similar to a </a:t>
            </a:r>
            <a:r>
              <a:rPr lang="en-US" sz="2400" b="1" dirty="0"/>
              <a:t>structure</a:t>
            </a:r>
            <a:r>
              <a:rPr lang="en-US" sz="2400" dirty="0"/>
              <a:t>, but with a key difference: </a:t>
            </a:r>
            <a:r>
              <a:rPr lang="en-US" sz="2400" b="1" dirty="0"/>
              <a:t>all members of a union share the same memory space.</a:t>
            </a:r>
            <a:r>
              <a:rPr lang="en-US" sz="2400" dirty="0"/>
              <a:t> This means that only one member can hold a value at any given time. The size of a union is determined by the </a:t>
            </a:r>
            <a:r>
              <a:rPr lang="en-US" sz="2400" b="1" dirty="0">
                <a:solidFill>
                  <a:srgbClr val="C00000"/>
                </a:solidFill>
              </a:rPr>
              <a:t>size of its largest member</a:t>
            </a:r>
            <a:r>
              <a:rPr lang="en-US" sz="2400" dirty="0"/>
              <a:t>.</a:t>
            </a:r>
          </a:p>
          <a:p>
            <a:r>
              <a:rPr lang="en-US" sz="2400" dirty="0"/>
              <a:t>Unions are useful when you want to store different types of data in the same memory location, but only one piece of data is active at a time.</a:t>
            </a:r>
          </a:p>
          <a:p>
            <a:pPr marL="0" indent="0">
              <a:buNone/>
            </a:pPr>
            <a:r>
              <a:rPr lang="en-IN" sz="2400" b="1" dirty="0"/>
              <a:t>Syntax:					Example:</a:t>
            </a:r>
          </a:p>
          <a:p>
            <a:pPr marL="0" indent="0">
              <a:buNone/>
            </a:pPr>
            <a:endParaRPr lang="en-IN" sz="2400" dirty="0"/>
          </a:p>
        </p:txBody>
      </p:sp>
      <p:pic>
        <p:nvPicPr>
          <p:cNvPr id="4" name="Picture 3">
            <a:extLst>
              <a:ext uri="{FF2B5EF4-FFF2-40B4-BE49-F238E27FC236}">
                <a16:creationId xmlns:a16="http://schemas.microsoft.com/office/drawing/2014/main" id="{C1C1A9FD-D66A-76F6-7D3F-2C5720933ACD}"/>
              </a:ext>
            </a:extLst>
          </p:cNvPr>
          <p:cNvPicPr>
            <a:picLocks noChangeAspect="1"/>
          </p:cNvPicPr>
          <p:nvPr/>
        </p:nvPicPr>
        <p:blipFill>
          <a:blip r:embed="rId2"/>
          <a:stretch>
            <a:fillRect/>
          </a:stretch>
        </p:blipFill>
        <p:spPr>
          <a:xfrm>
            <a:off x="2125273" y="3776458"/>
            <a:ext cx="3981522" cy="2080056"/>
          </a:xfrm>
          <a:prstGeom prst="rect">
            <a:avLst/>
          </a:prstGeom>
        </p:spPr>
      </p:pic>
      <p:pic>
        <p:nvPicPr>
          <p:cNvPr id="6" name="Picture 5">
            <a:extLst>
              <a:ext uri="{FF2B5EF4-FFF2-40B4-BE49-F238E27FC236}">
                <a16:creationId xmlns:a16="http://schemas.microsoft.com/office/drawing/2014/main" id="{92620578-2BEA-D5B2-7488-BDCEA533A75F}"/>
              </a:ext>
            </a:extLst>
          </p:cNvPr>
          <p:cNvPicPr>
            <a:picLocks noChangeAspect="1"/>
          </p:cNvPicPr>
          <p:nvPr/>
        </p:nvPicPr>
        <p:blipFill>
          <a:blip r:embed="rId3"/>
          <a:stretch>
            <a:fillRect/>
          </a:stretch>
        </p:blipFill>
        <p:spPr>
          <a:xfrm>
            <a:off x="7697067" y="3776458"/>
            <a:ext cx="2980952" cy="2095238"/>
          </a:xfrm>
          <a:prstGeom prst="rect">
            <a:avLst/>
          </a:prstGeom>
        </p:spPr>
      </p:pic>
    </p:spTree>
    <p:extLst>
      <p:ext uri="{BB962C8B-B14F-4D97-AF65-F5344CB8AC3E}">
        <p14:creationId xmlns:p14="http://schemas.microsoft.com/office/powerpoint/2010/main" val="34018852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B0652E-7AF8-6D38-14F9-F897F51032D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5D2F45-A01A-CF4B-64B3-A95381552D7D}"/>
              </a:ext>
            </a:extLst>
          </p:cNvPr>
          <p:cNvSpPr>
            <a:spLocks noGrp="1"/>
          </p:cNvSpPr>
          <p:nvPr>
            <p:ph idx="1"/>
          </p:nvPr>
        </p:nvSpPr>
        <p:spPr>
          <a:xfrm>
            <a:off x="766445" y="994956"/>
            <a:ext cx="10659110" cy="5584780"/>
          </a:xfrm>
        </p:spPr>
        <p:txBody>
          <a:bodyPr>
            <a:normAutofit/>
          </a:bodyPr>
          <a:lstStyle/>
          <a:p>
            <a:pPr marL="0" indent="0">
              <a:buNone/>
            </a:pPr>
            <a:r>
              <a:rPr lang="en-IN" sz="2400" b="1" dirty="0"/>
              <a:t>Features of Union:</a:t>
            </a:r>
          </a:p>
          <a:p>
            <a:pPr marL="457200" indent="-457200">
              <a:buFont typeface="+mj-lt"/>
              <a:buAutoNum type="arabicPeriod"/>
            </a:pPr>
            <a:r>
              <a:rPr lang="en-US" sz="2400" b="1" dirty="0"/>
              <a:t>Shared Memory: </a:t>
            </a:r>
            <a:r>
              <a:rPr lang="en-US" sz="2400" dirty="0"/>
              <a:t>All members share the same memory location.</a:t>
            </a:r>
          </a:p>
          <a:p>
            <a:pPr marL="457200" indent="-457200">
              <a:buFont typeface="+mj-lt"/>
              <a:buAutoNum type="arabicPeriod"/>
            </a:pPr>
            <a:r>
              <a:rPr lang="en-US" sz="2400" b="1" dirty="0"/>
              <a:t>Overwriting: </a:t>
            </a:r>
            <a:r>
              <a:rPr lang="en-US" sz="2400" dirty="0"/>
              <a:t>Writing to one member </a:t>
            </a:r>
            <a:r>
              <a:rPr lang="en-US" sz="2400" b="1" dirty="0"/>
              <a:t>overwrites</a:t>
            </a:r>
            <a:r>
              <a:rPr lang="en-US" sz="2400" dirty="0"/>
              <a:t> the values of all other members.</a:t>
            </a:r>
          </a:p>
          <a:p>
            <a:pPr marL="457200" lvl="1" indent="0">
              <a:buNone/>
            </a:pPr>
            <a:r>
              <a:rPr lang="en-US" sz="2400" dirty="0"/>
              <a:t>When you write to one member of a union, the previous values of all other members are lost because all members of the union share the same memory location. Writing a new value overwrites the shared memory, making the previous values of other members inaccessible or unpredictable.</a:t>
            </a:r>
          </a:p>
          <a:p>
            <a:pPr marL="457200" indent="-457200">
              <a:buFont typeface="+mj-lt"/>
              <a:buAutoNum type="arabicPeriod"/>
            </a:pPr>
            <a:r>
              <a:rPr lang="en-US" sz="2400" b="1" dirty="0"/>
              <a:t>Unpredictable Results: </a:t>
            </a:r>
            <a:r>
              <a:rPr lang="en-US" sz="2400" dirty="0"/>
              <a:t>Accessing a member after another member has been modified results in garbage or undefined values.</a:t>
            </a:r>
            <a:endParaRPr lang="en-IN" sz="2400" dirty="0"/>
          </a:p>
        </p:txBody>
      </p:sp>
    </p:spTree>
    <p:extLst>
      <p:ext uri="{BB962C8B-B14F-4D97-AF65-F5344CB8AC3E}">
        <p14:creationId xmlns:p14="http://schemas.microsoft.com/office/powerpoint/2010/main" val="633783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D7635C-78BD-C432-3818-B5C1F80334C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BC1893-392E-A337-2B70-2156DB86AFA8}"/>
              </a:ext>
            </a:extLst>
          </p:cNvPr>
          <p:cNvSpPr>
            <a:spLocks noGrp="1"/>
          </p:cNvSpPr>
          <p:nvPr>
            <p:ph idx="1"/>
          </p:nvPr>
        </p:nvSpPr>
        <p:spPr>
          <a:xfrm>
            <a:off x="777240" y="592183"/>
            <a:ext cx="10659110" cy="5584780"/>
          </a:xfrm>
        </p:spPr>
        <p:txBody>
          <a:bodyPr>
            <a:normAutofit lnSpcReduction="10000"/>
          </a:bodyPr>
          <a:lstStyle/>
          <a:p>
            <a:pPr marL="0" indent="0">
              <a:buNone/>
            </a:pPr>
            <a:r>
              <a:rPr lang="en-US" sz="2400" b="1" dirty="0"/>
              <a:t>3. Constants:</a:t>
            </a:r>
          </a:p>
          <a:p>
            <a:pPr marL="0" indent="0">
              <a:buNone/>
            </a:pPr>
            <a:r>
              <a:rPr lang="en-US" dirty="0"/>
              <a:t>Constants represent fixed values in a program, which doesn’t change thought the life cycle of the Program</a:t>
            </a:r>
          </a:p>
          <a:p>
            <a:pPr marL="0" indent="0">
              <a:buNone/>
            </a:pPr>
            <a:r>
              <a:rPr lang="en-US" b="1" dirty="0"/>
              <a:t>1. Integer Constants: </a:t>
            </a:r>
            <a:r>
              <a:rPr lang="en-US" dirty="0"/>
              <a:t>These are whole numbers without decimals.</a:t>
            </a:r>
          </a:p>
          <a:p>
            <a:pPr marL="0" indent="0">
              <a:buNone/>
            </a:pPr>
            <a:r>
              <a:rPr lang="en-US" dirty="0"/>
              <a:t>Example: 10, -5, 0</a:t>
            </a:r>
          </a:p>
          <a:p>
            <a:pPr marL="0" indent="0">
              <a:buNone/>
            </a:pPr>
            <a:r>
              <a:rPr lang="en-US" b="1" dirty="0"/>
              <a:t>2. Floating-point Constants: </a:t>
            </a:r>
            <a:r>
              <a:rPr lang="en-US" dirty="0"/>
              <a:t>These represent real numbers with decimals.</a:t>
            </a:r>
          </a:p>
          <a:p>
            <a:pPr marL="0" indent="0">
              <a:buNone/>
            </a:pPr>
            <a:r>
              <a:rPr lang="en-US" dirty="0"/>
              <a:t>	Example: 3.14, -0.5, 2.0</a:t>
            </a:r>
          </a:p>
          <a:p>
            <a:pPr marL="0" indent="0">
              <a:buNone/>
            </a:pPr>
            <a:r>
              <a:rPr lang="en-US" b="1" dirty="0"/>
              <a:t>3. Character Constants: </a:t>
            </a:r>
            <a:r>
              <a:rPr lang="en-US" dirty="0"/>
              <a:t>These represent single characters enclosed in single quotes.</a:t>
            </a:r>
          </a:p>
          <a:p>
            <a:pPr marL="0" indent="0">
              <a:buNone/>
            </a:pPr>
            <a:r>
              <a:rPr lang="en-US" dirty="0"/>
              <a:t>	Example: 'A', '1', ‘%’</a:t>
            </a:r>
          </a:p>
          <a:p>
            <a:pPr marL="0" indent="0">
              <a:buNone/>
            </a:pPr>
            <a:r>
              <a:rPr lang="en-US" b="1" dirty="0"/>
              <a:t>4. String Constants: </a:t>
            </a:r>
            <a:r>
              <a:rPr lang="en-US" dirty="0"/>
              <a:t>These represent a sequence of characters enclosed in double quotes.</a:t>
            </a:r>
          </a:p>
          <a:p>
            <a:pPr marL="0" indent="0">
              <a:buNone/>
            </a:pPr>
            <a:r>
              <a:rPr lang="en-US" dirty="0"/>
              <a:t>	Example: "Hello, World!"</a:t>
            </a:r>
          </a:p>
          <a:p>
            <a:pPr marL="0" indent="0">
              <a:buNone/>
            </a:pPr>
            <a:endParaRPr lang="en-US" sz="800" dirty="0"/>
          </a:p>
          <a:p>
            <a:pPr marL="0" indent="0">
              <a:buNone/>
            </a:pPr>
            <a:r>
              <a:rPr lang="en-US" b="1" dirty="0"/>
              <a:t>Explanation:</a:t>
            </a:r>
          </a:p>
          <a:p>
            <a:r>
              <a:rPr lang="en-US" dirty="0"/>
              <a:t>Constants represent values that remain unchanged during program execution.</a:t>
            </a:r>
          </a:p>
          <a:p>
            <a:r>
              <a:rPr lang="en-US" dirty="0"/>
              <a:t>The type of the constant is determined by its form, such as integer, floating-point, or character.</a:t>
            </a:r>
            <a:endParaRPr lang="en-IN" dirty="0"/>
          </a:p>
        </p:txBody>
      </p:sp>
    </p:spTree>
    <p:extLst>
      <p:ext uri="{BB962C8B-B14F-4D97-AF65-F5344CB8AC3E}">
        <p14:creationId xmlns:p14="http://schemas.microsoft.com/office/powerpoint/2010/main" val="18933100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B0652E-7AF8-6D38-14F9-F897F51032D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5D2F45-A01A-CF4B-64B3-A95381552D7D}"/>
              </a:ext>
            </a:extLst>
          </p:cNvPr>
          <p:cNvSpPr>
            <a:spLocks noGrp="1"/>
          </p:cNvSpPr>
          <p:nvPr>
            <p:ph idx="1"/>
          </p:nvPr>
        </p:nvSpPr>
        <p:spPr>
          <a:xfrm>
            <a:off x="777240" y="592183"/>
            <a:ext cx="10659110" cy="5584780"/>
          </a:xfrm>
        </p:spPr>
        <p:txBody>
          <a:bodyPr/>
          <a:lstStyle/>
          <a:p>
            <a:pPr marL="0" indent="0">
              <a:buNone/>
            </a:pPr>
            <a:r>
              <a:rPr lang="en-US" b="1" dirty="0"/>
              <a:t>3. Enums:</a:t>
            </a:r>
          </a:p>
          <a:p>
            <a:r>
              <a:rPr lang="en-US" dirty="0"/>
              <a:t>An </a:t>
            </a:r>
            <a:r>
              <a:rPr lang="en-US" dirty="0" err="1"/>
              <a:t>enum</a:t>
            </a:r>
            <a:r>
              <a:rPr lang="en-US" dirty="0"/>
              <a:t> (short for </a:t>
            </a:r>
            <a:r>
              <a:rPr lang="en-US" b="1" dirty="0">
                <a:solidFill>
                  <a:srgbClr val="C00000"/>
                </a:solidFill>
              </a:rPr>
              <a:t>enumeration</a:t>
            </a:r>
            <a:r>
              <a:rPr lang="en-US" dirty="0"/>
              <a:t>) in C is a user-defined data type that consists of a </a:t>
            </a:r>
            <a:r>
              <a:rPr lang="en-US" b="1" dirty="0">
                <a:solidFill>
                  <a:srgbClr val="C00000"/>
                </a:solidFill>
              </a:rPr>
              <a:t>set of named integer constants</a:t>
            </a:r>
            <a:r>
              <a:rPr lang="en-US" dirty="0"/>
              <a:t>. It allows you to </a:t>
            </a:r>
            <a:r>
              <a:rPr lang="en-US" b="1" dirty="0"/>
              <a:t>assign meaningful names to integer values</a:t>
            </a:r>
            <a:r>
              <a:rPr lang="en-US" dirty="0"/>
              <a:t>, which makes the code more readable and manageable. </a:t>
            </a:r>
          </a:p>
          <a:p>
            <a:r>
              <a:rPr lang="en-US" dirty="0"/>
              <a:t>The "</a:t>
            </a:r>
            <a:r>
              <a:rPr lang="en-US" dirty="0" err="1"/>
              <a:t>enum</a:t>
            </a:r>
            <a:r>
              <a:rPr lang="en-US" dirty="0"/>
              <a:t>" keyword is used to declare an enumeration.</a:t>
            </a:r>
          </a:p>
          <a:p>
            <a:endParaRPr lang="en-US" sz="800" dirty="0"/>
          </a:p>
          <a:p>
            <a:pPr marL="0" indent="0">
              <a:buNone/>
            </a:pPr>
            <a:r>
              <a:rPr lang="en-US" b="1" dirty="0"/>
              <a:t>Syntax:</a:t>
            </a:r>
            <a:endParaRPr lang="en-IN" b="1" dirty="0"/>
          </a:p>
        </p:txBody>
      </p:sp>
      <p:pic>
        <p:nvPicPr>
          <p:cNvPr id="4" name="Picture 3">
            <a:extLst>
              <a:ext uri="{FF2B5EF4-FFF2-40B4-BE49-F238E27FC236}">
                <a16:creationId xmlns:a16="http://schemas.microsoft.com/office/drawing/2014/main" id="{924D1973-AB4D-1D49-6270-52F40B41C7CA}"/>
              </a:ext>
            </a:extLst>
          </p:cNvPr>
          <p:cNvPicPr>
            <a:picLocks noChangeAspect="1"/>
          </p:cNvPicPr>
          <p:nvPr/>
        </p:nvPicPr>
        <p:blipFill>
          <a:blip r:embed="rId2"/>
          <a:stretch>
            <a:fillRect/>
          </a:stretch>
        </p:blipFill>
        <p:spPr>
          <a:xfrm>
            <a:off x="1430342" y="3351915"/>
            <a:ext cx="4210766" cy="2537256"/>
          </a:xfrm>
          <a:prstGeom prst="rect">
            <a:avLst/>
          </a:prstGeom>
        </p:spPr>
      </p:pic>
      <p:sp>
        <p:nvSpPr>
          <p:cNvPr id="7" name="TextBox 6">
            <a:extLst>
              <a:ext uri="{FF2B5EF4-FFF2-40B4-BE49-F238E27FC236}">
                <a16:creationId xmlns:a16="http://schemas.microsoft.com/office/drawing/2014/main" id="{368385D5-1573-51A5-76C6-7F317867443C}"/>
              </a:ext>
            </a:extLst>
          </p:cNvPr>
          <p:cNvSpPr txBox="1"/>
          <p:nvPr/>
        </p:nvSpPr>
        <p:spPr>
          <a:xfrm>
            <a:off x="5993452" y="3351915"/>
            <a:ext cx="6096000" cy="1754326"/>
          </a:xfrm>
          <a:prstGeom prst="rect">
            <a:avLst/>
          </a:prstGeom>
          <a:noFill/>
        </p:spPr>
        <p:txBody>
          <a:bodyPr wrap="square">
            <a:spAutoFit/>
          </a:bodyPr>
          <a:lstStyle/>
          <a:p>
            <a:pPr marL="285750" indent="-285750">
              <a:buFont typeface="Arial" panose="020B0604020202020204" pitchFamily="34" charset="0"/>
              <a:buChar char="•"/>
            </a:pPr>
            <a:r>
              <a:rPr lang="en-US" b="1" dirty="0" err="1"/>
              <a:t>enum_name</a:t>
            </a:r>
            <a:r>
              <a:rPr lang="en-US" b="1" dirty="0"/>
              <a:t>: </a:t>
            </a:r>
            <a:r>
              <a:rPr lang="en-US" dirty="0"/>
              <a:t>The name of the </a:t>
            </a:r>
            <a:r>
              <a:rPr lang="en-US" dirty="0" err="1"/>
              <a:t>enum</a:t>
            </a:r>
            <a:r>
              <a:rPr lang="en-US" dirty="0"/>
              <a:t> type.</a:t>
            </a:r>
          </a:p>
          <a:p>
            <a:pPr marL="285750" indent="-285750">
              <a:buFont typeface="Arial" panose="020B0604020202020204" pitchFamily="34" charset="0"/>
              <a:buChar char="•"/>
            </a:pPr>
            <a:r>
              <a:rPr lang="en-US" b="1" dirty="0"/>
              <a:t>constant1, constant2, constant3, ...: </a:t>
            </a:r>
            <a:r>
              <a:rPr lang="en-US" dirty="0"/>
              <a:t>The named constants (enumerators).</a:t>
            </a:r>
          </a:p>
          <a:p>
            <a:pPr marL="285750" indent="-285750">
              <a:buFont typeface="Arial" panose="020B0604020202020204" pitchFamily="34" charset="0"/>
              <a:buChar char="•"/>
            </a:pPr>
            <a:r>
              <a:rPr lang="en-US" b="1" dirty="0"/>
              <a:t>value1, value2, value3, ...: </a:t>
            </a:r>
            <a:r>
              <a:rPr lang="en-US" dirty="0"/>
              <a:t>The corresponding integer values assigned to the constants. If not specified, C assigns consecutive integer values starting from 0.</a:t>
            </a:r>
          </a:p>
        </p:txBody>
      </p:sp>
    </p:spTree>
    <p:extLst>
      <p:ext uri="{BB962C8B-B14F-4D97-AF65-F5344CB8AC3E}">
        <p14:creationId xmlns:p14="http://schemas.microsoft.com/office/powerpoint/2010/main" val="33364862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B0652E-7AF8-6D38-14F9-F897F51032D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5D2F45-A01A-CF4B-64B3-A95381552D7D}"/>
              </a:ext>
            </a:extLst>
          </p:cNvPr>
          <p:cNvSpPr>
            <a:spLocks noGrp="1"/>
          </p:cNvSpPr>
          <p:nvPr>
            <p:ph idx="1"/>
          </p:nvPr>
        </p:nvSpPr>
        <p:spPr>
          <a:xfrm>
            <a:off x="777240" y="592183"/>
            <a:ext cx="10659110" cy="5584780"/>
          </a:xfrm>
        </p:spPr>
        <p:txBody>
          <a:bodyPr>
            <a:normAutofit/>
          </a:bodyPr>
          <a:lstStyle/>
          <a:p>
            <a:pPr marL="0" indent="0">
              <a:buNone/>
            </a:pPr>
            <a:r>
              <a:rPr lang="en-IN" sz="2400" b="1" dirty="0"/>
              <a:t>Example:</a:t>
            </a:r>
          </a:p>
          <a:p>
            <a:pPr marL="0" indent="0">
              <a:buNone/>
            </a:pPr>
            <a:endParaRPr lang="en-IN" sz="2400" b="1" dirty="0"/>
          </a:p>
        </p:txBody>
      </p:sp>
      <p:pic>
        <p:nvPicPr>
          <p:cNvPr id="4" name="Picture 3">
            <a:extLst>
              <a:ext uri="{FF2B5EF4-FFF2-40B4-BE49-F238E27FC236}">
                <a16:creationId xmlns:a16="http://schemas.microsoft.com/office/drawing/2014/main" id="{19B0014F-CE75-E9F7-74F2-1531DE381BE0}"/>
              </a:ext>
            </a:extLst>
          </p:cNvPr>
          <p:cNvPicPr>
            <a:picLocks noChangeAspect="1"/>
          </p:cNvPicPr>
          <p:nvPr/>
        </p:nvPicPr>
        <p:blipFill>
          <a:blip r:embed="rId2"/>
          <a:stretch>
            <a:fillRect/>
          </a:stretch>
        </p:blipFill>
        <p:spPr>
          <a:xfrm>
            <a:off x="777240" y="1224171"/>
            <a:ext cx="3517155" cy="3696172"/>
          </a:xfrm>
          <a:prstGeom prst="rect">
            <a:avLst/>
          </a:prstGeom>
        </p:spPr>
      </p:pic>
      <p:pic>
        <p:nvPicPr>
          <p:cNvPr id="6" name="Picture 5">
            <a:extLst>
              <a:ext uri="{FF2B5EF4-FFF2-40B4-BE49-F238E27FC236}">
                <a16:creationId xmlns:a16="http://schemas.microsoft.com/office/drawing/2014/main" id="{D70C4983-C0C1-52DE-C491-0390EE375FFB}"/>
              </a:ext>
            </a:extLst>
          </p:cNvPr>
          <p:cNvPicPr>
            <a:picLocks noChangeAspect="1"/>
          </p:cNvPicPr>
          <p:nvPr/>
        </p:nvPicPr>
        <p:blipFill>
          <a:blip r:embed="rId3"/>
          <a:stretch>
            <a:fillRect/>
          </a:stretch>
        </p:blipFill>
        <p:spPr>
          <a:xfrm>
            <a:off x="4520751" y="1224171"/>
            <a:ext cx="7352381" cy="2828571"/>
          </a:xfrm>
          <a:prstGeom prst="rect">
            <a:avLst/>
          </a:prstGeom>
        </p:spPr>
      </p:pic>
      <p:sp>
        <p:nvSpPr>
          <p:cNvPr id="8" name="TextBox 7">
            <a:extLst>
              <a:ext uri="{FF2B5EF4-FFF2-40B4-BE49-F238E27FC236}">
                <a16:creationId xmlns:a16="http://schemas.microsoft.com/office/drawing/2014/main" id="{2E14E088-86EC-03DC-6322-287F7AFACCD8}"/>
              </a:ext>
            </a:extLst>
          </p:cNvPr>
          <p:cNvSpPr txBox="1"/>
          <p:nvPr/>
        </p:nvSpPr>
        <p:spPr>
          <a:xfrm>
            <a:off x="4669972" y="4307116"/>
            <a:ext cx="6766378" cy="2031325"/>
          </a:xfrm>
          <a:prstGeom prst="rect">
            <a:avLst/>
          </a:prstGeom>
          <a:noFill/>
        </p:spPr>
        <p:txBody>
          <a:bodyPr wrap="square">
            <a:spAutoFit/>
          </a:bodyPr>
          <a:lstStyle/>
          <a:p>
            <a:r>
              <a:rPr lang="en-US" dirty="0"/>
              <a:t>Here the values of the </a:t>
            </a:r>
            <a:r>
              <a:rPr lang="en-US" b="1" dirty="0"/>
              <a:t>enumerators</a:t>
            </a:r>
            <a:r>
              <a:rPr lang="en-US" dirty="0"/>
              <a:t> (Sunday, Monday, etc.) are automatically assigned starting from 0. </a:t>
            </a:r>
          </a:p>
          <a:p>
            <a:r>
              <a:rPr lang="en-US" dirty="0"/>
              <a:t>Thus:</a:t>
            </a:r>
          </a:p>
          <a:p>
            <a:r>
              <a:rPr lang="en-US" dirty="0"/>
              <a:t>Sunday = 0</a:t>
            </a:r>
          </a:p>
          <a:p>
            <a:r>
              <a:rPr lang="en-US" dirty="0"/>
              <a:t>Monday = 1</a:t>
            </a:r>
          </a:p>
          <a:p>
            <a:r>
              <a:rPr lang="en-US" dirty="0"/>
              <a:t>Tuesday = 2</a:t>
            </a:r>
          </a:p>
          <a:p>
            <a:r>
              <a:rPr lang="en-US" dirty="0"/>
              <a:t>and so on.</a:t>
            </a:r>
          </a:p>
        </p:txBody>
      </p:sp>
    </p:spTree>
    <p:extLst>
      <p:ext uri="{BB962C8B-B14F-4D97-AF65-F5344CB8AC3E}">
        <p14:creationId xmlns:p14="http://schemas.microsoft.com/office/powerpoint/2010/main" val="309523467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B0652E-7AF8-6D38-14F9-F897F51032D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5D2F45-A01A-CF4B-64B3-A95381552D7D}"/>
              </a:ext>
            </a:extLst>
          </p:cNvPr>
          <p:cNvSpPr>
            <a:spLocks noGrp="1"/>
          </p:cNvSpPr>
          <p:nvPr>
            <p:ph idx="1"/>
          </p:nvPr>
        </p:nvSpPr>
        <p:spPr>
          <a:xfrm>
            <a:off x="777240" y="592183"/>
            <a:ext cx="10659110" cy="5584780"/>
          </a:xfrm>
        </p:spPr>
        <p:txBody>
          <a:bodyPr>
            <a:normAutofit/>
          </a:bodyPr>
          <a:lstStyle/>
          <a:p>
            <a:pPr marL="0" indent="0">
              <a:buNone/>
            </a:pPr>
            <a:r>
              <a:rPr lang="en-IN" sz="2400" b="1" dirty="0"/>
              <a:t>Example-2:</a:t>
            </a:r>
          </a:p>
          <a:p>
            <a:pPr marL="0" indent="0">
              <a:buNone/>
            </a:pPr>
            <a:endParaRPr lang="en-IN" sz="2400" b="1" dirty="0"/>
          </a:p>
        </p:txBody>
      </p:sp>
      <p:pic>
        <p:nvPicPr>
          <p:cNvPr id="4" name="Picture 3">
            <a:extLst>
              <a:ext uri="{FF2B5EF4-FFF2-40B4-BE49-F238E27FC236}">
                <a16:creationId xmlns:a16="http://schemas.microsoft.com/office/drawing/2014/main" id="{72BD7FDA-460D-E340-2490-30EB70CC5F1E}"/>
              </a:ext>
            </a:extLst>
          </p:cNvPr>
          <p:cNvPicPr>
            <a:picLocks noChangeAspect="1"/>
          </p:cNvPicPr>
          <p:nvPr/>
        </p:nvPicPr>
        <p:blipFill>
          <a:blip r:embed="rId2"/>
          <a:stretch>
            <a:fillRect/>
          </a:stretch>
        </p:blipFill>
        <p:spPr>
          <a:xfrm>
            <a:off x="1965170" y="1239114"/>
            <a:ext cx="5986579" cy="3670343"/>
          </a:xfrm>
          <a:prstGeom prst="rect">
            <a:avLst/>
          </a:prstGeom>
        </p:spPr>
      </p:pic>
    </p:spTree>
    <p:extLst>
      <p:ext uri="{BB962C8B-B14F-4D97-AF65-F5344CB8AC3E}">
        <p14:creationId xmlns:p14="http://schemas.microsoft.com/office/powerpoint/2010/main" val="27517080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B0652E-7AF8-6D38-14F9-F897F51032D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5D2F45-A01A-CF4B-64B3-A95381552D7D}"/>
              </a:ext>
            </a:extLst>
          </p:cNvPr>
          <p:cNvSpPr>
            <a:spLocks noGrp="1"/>
          </p:cNvSpPr>
          <p:nvPr>
            <p:ph idx="1"/>
          </p:nvPr>
        </p:nvSpPr>
        <p:spPr>
          <a:xfrm>
            <a:off x="777240" y="592183"/>
            <a:ext cx="10659110" cy="5584780"/>
          </a:xfrm>
        </p:spPr>
        <p:txBody>
          <a:bodyPr>
            <a:normAutofit/>
          </a:bodyPr>
          <a:lstStyle/>
          <a:p>
            <a:pPr marL="0" indent="0">
              <a:buNone/>
            </a:pPr>
            <a:r>
              <a:rPr lang="en-IN" sz="2400" b="1" dirty="0"/>
              <a:t>4. </a:t>
            </a:r>
            <a:r>
              <a:rPr lang="en-US" sz="2400" b="1" dirty="0"/>
              <a:t>Typedef:</a:t>
            </a:r>
          </a:p>
          <a:p>
            <a:r>
              <a:rPr lang="en-US" sz="2400" b="1" dirty="0"/>
              <a:t>typedef</a:t>
            </a:r>
            <a:r>
              <a:rPr lang="en-US" sz="2400" dirty="0"/>
              <a:t> is a keyword in C that allows you to create </a:t>
            </a:r>
            <a:r>
              <a:rPr lang="en-US" sz="2400" b="1" dirty="0">
                <a:solidFill>
                  <a:srgbClr val="C00000"/>
                </a:solidFill>
              </a:rPr>
              <a:t>alias names </a:t>
            </a:r>
            <a:r>
              <a:rPr lang="en-US" sz="2400" dirty="0"/>
              <a:t>(or new names) for </a:t>
            </a:r>
            <a:r>
              <a:rPr lang="en-US" sz="2400" b="1" dirty="0">
                <a:solidFill>
                  <a:srgbClr val="C00000"/>
                </a:solidFill>
              </a:rPr>
              <a:t>existing data types. </a:t>
            </a:r>
          </a:p>
          <a:p>
            <a:r>
              <a:rPr lang="en-US" sz="2400" dirty="0"/>
              <a:t>It </a:t>
            </a:r>
            <a:r>
              <a:rPr lang="en-US" sz="2400" b="1" dirty="0"/>
              <a:t>does not create new types </a:t>
            </a:r>
            <a:r>
              <a:rPr lang="en-US" sz="2400" dirty="0"/>
              <a:t>but rather makes the code more readable by providing an alternative, often shorter, name for a data type.</a:t>
            </a:r>
          </a:p>
          <a:p>
            <a:pPr marL="0" indent="0">
              <a:buNone/>
            </a:pPr>
            <a:r>
              <a:rPr lang="en-US" sz="2400" b="1" dirty="0"/>
              <a:t>Syntax:</a:t>
            </a:r>
          </a:p>
          <a:p>
            <a:pPr marL="0" indent="0">
              <a:buNone/>
            </a:pPr>
            <a:endParaRPr lang="en-IN" sz="2400" dirty="0"/>
          </a:p>
          <a:p>
            <a:pPr marL="0" indent="0">
              <a:buNone/>
            </a:pPr>
            <a:endParaRPr lang="en-IN" sz="2400" dirty="0"/>
          </a:p>
          <a:p>
            <a:pPr marL="0" indent="0">
              <a:buNone/>
            </a:pPr>
            <a:endParaRPr lang="en-IN" sz="2400" dirty="0"/>
          </a:p>
          <a:p>
            <a:r>
              <a:rPr lang="en-US" sz="2400" b="1" dirty="0" err="1"/>
              <a:t>existing_type</a:t>
            </a:r>
            <a:r>
              <a:rPr lang="en-US" sz="2400" b="1" dirty="0"/>
              <a:t>: </a:t>
            </a:r>
            <a:r>
              <a:rPr lang="en-US" sz="2400" dirty="0"/>
              <a:t>The type you want to create an alias for (e.g., int, struct, pointer).</a:t>
            </a:r>
          </a:p>
          <a:p>
            <a:r>
              <a:rPr lang="en-US" sz="2400" b="1" dirty="0" err="1"/>
              <a:t>new_type_name</a:t>
            </a:r>
            <a:r>
              <a:rPr lang="en-US" sz="2400" b="1" dirty="0"/>
              <a:t>: </a:t>
            </a:r>
            <a:r>
              <a:rPr lang="en-US" sz="2400" dirty="0"/>
              <a:t>The new name that you want to associate with the existing type.</a:t>
            </a:r>
            <a:endParaRPr lang="en-IN" sz="2400" dirty="0"/>
          </a:p>
        </p:txBody>
      </p:sp>
      <p:pic>
        <p:nvPicPr>
          <p:cNvPr id="4" name="Picture 3">
            <a:extLst>
              <a:ext uri="{FF2B5EF4-FFF2-40B4-BE49-F238E27FC236}">
                <a16:creationId xmlns:a16="http://schemas.microsoft.com/office/drawing/2014/main" id="{0326404F-2A91-D877-6378-B3F110B1D67F}"/>
              </a:ext>
            </a:extLst>
          </p:cNvPr>
          <p:cNvPicPr>
            <a:picLocks noChangeAspect="1"/>
          </p:cNvPicPr>
          <p:nvPr/>
        </p:nvPicPr>
        <p:blipFill>
          <a:blip r:embed="rId2"/>
          <a:stretch>
            <a:fillRect/>
          </a:stretch>
        </p:blipFill>
        <p:spPr>
          <a:xfrm>
            <a:off x="2085602" y="3277999"/>
            <a:ext cx="5996562" cy="771487"/>
          </a:xfrm>
          <a:prstGeom prst="rect">
            <a:avLst/>
          </a:prstGeom>
        </p:spPr>
      </p:pic>
    </p:spTree>
    <p:extLst>
      <p:ext uri="{BB962C8B-B14F-4D97-AF65-F5344CB8AC3E}">
        <p14:creationId xmlns:p14="http://schemas.microsoft.com/office/powerpoint/2010/main" val="388321094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B0652E-7AF8-6D38-14F9-F897F51032D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5D2F45-A01A-CF4B-64B3-A95381552D7D}"/>
              </a:ext>
            </a:extLst>
          </p:cNvPr>
          <p:cNvSpPr>
            <a:spLocks noGrp="1"/>
          </p:cNvSpPr>
          <p:nvPr>
            <p:ph idx="1"/>
          </p:nvPr>
        </p:nvSpPr>
        <p:spPr>
          <a:xfrm>
            <a:off x="766445" y="548640"/>
            <a:ext cx="10659110" cy="5584780"/>
          </a:xfrm>
        </p:spPr>
        <p:txBody>
          <a:bodyPr>
            <a:normAutofit/>
          </a:bodyPr>
          <a:lstStyle/>
          <a:p>
            <a:pPr marL="0" indent="0">
              <a:buNone/>
            </a:pPr>
            <a:endParaRPr lang="en-IN" sz="2400" b="1" dirty="0"/>
          </a:p>
          <a:p>
            <a:pPr marL="0" indent="0">
              <a:buNone/>
            </a:pPr>
            <a:r>
              <a:rPr lang="en-IN" sz="2400" b="1" dirty="0"/>
              <a:t>Example:</a:t>
            </a:r>
          </a:p>
          <a:p>
            <a:pPr marL="0" indent="0">
              <a:buNone/>
            </a:pPr>
            <a:endParaRPr lang="en-IN" sz="2400" b="1" dirty="0"/>
          </a:p>
        </p:txBody>
      </p:sp>
      <p:pic>
        <p:nvPicPr>
          <p:cNvPr id="4" name="Picture 3">
            <a:extLst>
              <a:ext uri="{FF2B5EF4-FFF2-40B4-BE49-F238E27FC236}">
                <a16:creationId xmlns:a16="http://schemas.microsoft.com/office/drawing/2014/main" id="{409546C1-505F-B683-6085-4472565028AD}"/>
              </a:ext>
            </a:extLst>
          </p:cNvPr>
          <p:cNvPicPr>
            <a:picLocks noChangeAspect="1"/>
          </p:cNvPicPr>
          <p:nvPr/>
        </p:nvPicPr>
        <p:blipFill rotWithShape="1">
          <a:blip r:embed="rId2"/>
          <a:srcRect r="8786"/>
          <a:stretch/>
        </p:blipFill>
        <p:spPr>
          <a:xfrm>
            <a:off x="1907515" y="1470013"/>
            <a:ext cx="8967315" cy="4266316"/>
          </a:xfrm>
          <a:prstGeom prst="rect">
            <a:avLst/>
          </a:prstGeom>
        </p:spPr>
      </p:pic>
    </p:spTree>
    <p:extLst>
      <p:ext uri="{BB962C8B-B14F-4D97-AF65-F5344CB8AC3E}">
        <p14:creationId xmlns:p14="http://schemas.microsoft.com/office/powerpoint/2010/main" val="237686819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B0652E-7AF8-6D38-14F9-F897F51032D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5D2F45-A01A-CF4B-64B3-A95381552D7D}"/>
              </a:ext>
            </a:extLst>
          </p:cNvPr>
          <p:cNvSpPr>
            <a:spLocks noGrp="1"/>
          </p:cNvSpPr>
          <p:nvPr>
            <p:ph idx="1"/>
          </p:nvPr>
        </p:nvSpPr>
        <p:spPr>
          <a:xfrm>
            <a:off x="766445" y="349115"/>
            <a:ext cx="10659110" cy="5584780"/>
          </a:xfrm>
        </p:spPr>
        <p:txBody>
          <a:bodyPr/>
          <a:lstStyle/>
          <a:p>
            <a:pPr marL="0" indent="0">
              <a:buNone/>
            </a:pPr>
            <a:r>
              <a:rPr lang="en-US" sz="2400" b="1" dirty="0"/>
              <a:t>Constants in C</a:t>
            </a:r>
          </a:p>
          <a:p>
            <a:r>
              <a:rPr lang="en-US" sz="2400" dirty="0"/>
              <a:t>In C, a </a:t>
            </a:r>
            <a:r>
              <a:rPr lang="en-US" sz="2400" b="1" dirty="0"/>
              <a:t>constant</a:t>
            </a:r>
            <a:r>
              <a:rPr lang="en-US" sz="2400" dirty="0"/>
              <a:t> is a value that </a:t>
            </a:r>
            <a:r>
              <a:rPr lang="en-US" sz="2400" b="1" dirty="0">
                <a:solidFill>
                  <a:srgbClr val="C00000"/>
                </a:solidFill>
              </a:rPr>
              <a:t>cannot be altered during the execution of the program.</a:t>
            </a:r>
            <a:r>
              <a:rPr lang="en-US" sz="2400" dirty="0"/>
              <a:t> Constants are used to represent </a:t>
            </a:r>
            <a:r>
              <a:rPr lang="en-US" sz="2400" b="1" dirty="0"/>
              <a:t>fixed values </a:t>
            </a:r>
            <a:r>
              <a:rPr lang="en-US" sz="2400" dirty="0"/>
              <a:t>that are not supposed to change. They improve code </a:t>
            </a:r>
            <a:r>
              <a:rPr lang="en-US" sz="2400" b="1" dirty="0"/>
              <a:t>readability</a:t>
            </a:r>
            <a:r>
              <a:rPr lang="en-US" sz="2400" dirty="0"/>
              <a:t>, </a:t>
            </a:r>
            <a:r>
              <a:rPr lang="en-US" sz="2400" b="1" dirty="0"/>
              <a:t>maintainability</a:t>
            </a:r>
            <a:r>
              <a:rPr lang="en-US" sz="2400" dirty="0"/>
              <a:t>, and </a:t>
            </a:r>
            <a:r>
              <a:rPr lang="en-US" sz="2400" b="1" dirty="0"/>
              <a:t>prevent</a:t>
            </a:r>
            <a:r>
              <a:rPr lang="en-US" sz="2400" dirty="0"/>
              <a:t> </a:t>
            </a:r>
            <a:r>
              <a:rPr lang="en-US" sz="2400" b="1" dirty="0">
                <a:solidFill>
                  <a:srgbClr val="C00000"/>
                </a:solidFill>
              </a:rPr>
              <a:t>accidental modification</a:t>
            </a:r>
            <a:r>
              <a:rPr lang="en-US" sz="2400" dirty="0"/>
              <a:t> of important values.</a:t>
            </a:r>
          </a:p>
          <a:p>
            <a:r>
              <a:rPr lang="en-US" sz="2400" dirty="0"/>
              <a:t>There are different types of constants in C, such as </a:t>
            </a:r>
            <a:r>
              <a:rPr lang="en-US" sz="2400" b="1" dirty="0"/>
              <a:t>literal constants</a:t>
            </a:r>
            <a:r>
              <a:rPr lang="en-US" sz="2400" dirty="0"/>
              <a:t>, </a:t>
            </a:r>
            <a:r>
              <a:rPr lang="en-US" sz="2400" b="1" dirty="0"/>
              <a:t>symbolic constants</a:t>
            </a:r>
            <a:r>
              <a:rPr lang="en-US" sz="2400" dirty="0"/>
              <a:t>, </a:t>
            </a:r>
            <a:r>
              <a:rPr lang="en-US" sz="2400" b="1" dirty="0"/>
              <a:t>enumeration constants</a:t>
            </a:r>
            <a:r>
              <a:rPr lang="en-US" sz="2400" dirty="0"/>
              <a:t>, and </a:t>
            </a:r>
            <a:r>
              <a:rPr lang="en-US" sz="2400" b="1" dirty="0"/>
              <a:t>macro constants</a:t>
            </a:r>
            <a:r>
              <a:rPr lang="en-US" sz="2400" dirty="0"/>
              <a:t>.</a:t>
            </a:r>
          </a:p>
          <a:p>
            <a:pPr marL="0" indent="0">
              <a:buNone/>
            </a:pPr>
            <a:endParaRPr lang="en-IN" dirty="0"/>
          </a:p>
        </p:txBody>
      </p:sp>
      <p:pic>
        <p:nvPicPr>
          <p:cNvPr id="4" name="Picture 3">
            <a:extLst>
              <a:ext uri="{FF2B5EF4-FFF2-40B4-BE49-F238E27FC236}">
                <a16:creationId xmlns:a16="http://schemas.microsoft.com/office/drawing/2014/main" id="{8E1CBB65-6217-B0A0-0805-812BDBDA2FB9}"/>
              </a:ext>
            </a:extLst>
          </p:cNvPr>
          <p:cNvPicPr>
            <a:picLocks noChangeAspect="1"/>
          </p:cNvPicPr>
          <p:nvPr/>
        </p:nvPicPr>
        <p:blipFill>
          <a:blip r:embed="rId2"/>
          <a:stretch>
            <a:fillRect/>
          </a:stretch>
        </p:blipFill>
        <p:spPr>
          <a:xfrm>
            <a:off x="2678921" y="3141505"/>
            <a:ext cx="5809524" cy="3609524"/>
          </a:xfrm>
          <a:prstGeom prst="rect">
            <a:avLst/>
          </a:prstGeom>
        </p:spPr>
      </p:pic>
    </p:spTree>
    <p:extLst>
      <p:ext uri="{BB962C8B-B14F-4D97-AF65-F5344CB8AC3E}">
        <p14:creationId xmlns:p14="http://schemas.microsoft.com/office/powerpoint/2010/main" val="272365351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B0652E-7AF8-6D38-14F9-F897F51032D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5D2F45-A01A-CF4B-64B3-A95381552D7D}"/>
              </a:ext>
            </a:extLst>
          </p:cNvPr>
          <p:cNvSpPr>
            <a:spLocks noGrp="1"/>
          </p:cNvSpPr>
          <p:nvPr>
            <p:ph idx="1"/>
          </p:nvPr>
        </p:nvSpPr>
        <p:spPr>
          <a:xfrm>
            <a:off x="777240" y="592183"/>
            <a:ext cx="10659110" cy="5584780"/>
          </a:xfrm>
        </p:spPr>
        <p:txBody>
          <a:bodyPr/>
          <a:lstStyle/>
          <a:p>
            <a:pPr marL="0" indent="0">
              <a:buNone/>
            </a:pPr>
            <a:r>
              <a:rPr lang="en-IN" sz="2400" b="1" dirty="0"/>
              <a:t>1. Primary Constants or </a:t>
            </a:r>
            <a:r>
              <a:rPr lang="en-US" sz="2400" b="1" dirty="0"/>
              <a:t>Literal Constants:</a:t>
            </a:r>
          </a:p>
          <a:p>
            <a:pPr marL="0" indent="0">
              <a:buNone/>
            </a:pPr>
            <a:r>
              <a:rPr lang="en-US" sz="2400" dirty="0"/>
              <a:t>Literal constants are </a:t>
            </a:r>
            <a:r>
              <a:rPr lang="en-US" sz="2400" b="1" dirty="0"/>
              <a:t>fixed values </a:t>
            </a:r>
            <a:r>
              <a:rPr lang="en-US" sz="2400" dirty="0"/>
              <a:t>that are </a:t>
            </a:r>
            <a:r>
              <a:rPr lang="en-US" sz="2400" b="1" dirty="0">
                <a:solidFill>
                  <a:srgbClr val="C00000"/>
                </a:solidFill>
              </a:rPr>
              <a:t>directly written in the code.</a:t>
            </a:r>
            <a:endParaRPr lang="en-US" sz="2400" dirty="0"/>
          </a:p>
          <a:p>
            <a:pPr marL="457200" indent="-457200">
              <a:buFont typeface="+mj-lt"/>
              <a:buAutoNum type="arabicPeriod"/>
            </a:pPr>
            <a:r>
              <a:rPr lang="en-US" sz="2400" b="1" dirty="0"/>
              <a:t>Integer constants: </a:t>
            </a:r>
            <a:r>
              <a:rPr lang="en-US" sz="2400" dirty="0"/>
              <a:t>These are whole numbers without decimal points.</a:t>
            </a:r>
          </a:p>
          <a:p>
            <a:pPr marL="457200" indent="-457200">
              <a:buFont typeface="+mj-lt"/>
              <a:buAutoNum type="arabicPeriod"/>
            </a:pPr>
            <a:r>
              <a:rPr lang="en-US" sz="2400" b="1" dirty="0"/>
              <a:t>Floating-point constants: </a:t>
            </a:r>
            <a:r>
              <a:rPr lang="en-US" sz="2400" dirty="0"/>
              <a:t>These represent numbers with decimal points.</a:t>
            </a:r>
          </a:p>
          <a:p>
            <a:pPr marL="457200" indent="-457200">
              <a:buFont typeface="+mj-lt"/>
              <a:buAutoNum type="arabicPeriod"/>
            </a:pPr>
            <a:r>
              <a:rPr lang="en-US" sz="2400" b="1" dirty="0"/>
              <a:t>Character constants: </a:t>
            </a:r>
            <a:r>
              <a:rPr lang="en-US" sz="2400" dirty="0"/>
              <a:t>These are single characters enclosed in single quotes (</a:t>
            </a:r>
            <a:r>
              <a:rPr lang="en-US" sz="2400" b="1" dirty="0"/>
              <a:t>' '</a:t>
            </a:r>
            <a:r>
              <a:rPr lang="en-US" sz="2400" dirty="0"/>
              <a:t>).</a:t>
            </a:r>
          </a:p>
          <a:p>
            <a:pPr marL="457200" indent="-457200">
              <a:buFont typeface="+mj-lt"/>
              <a:buAutoNum type="arabicPeriod"/>
            </a:pPr>
            <a:r>
              <a:rPr lang="en-US" sz="2400" b="1" dirty="0"/>
              <a:t>String constants: </a:t>
            </a:r>
            <a:r>
              <a:rPr lang="en-US" sz="2400" dirty="0"/>
              <a:t>These are sequences of characters enclosed in double quotes (" ").</a:t>
            </a:r>
          </a:p>
          <a:p>
            <a:pPr marL="457200" indent="-457200">
              <a:buFont typeface="+mj-lt"/>
              <a:buAutoNum type="arabicPeriod"/>
            </a:pPr>
            <a:endParaRPr lang="en-US" dirty="0"/>
          </a:p>
          <a:p>
            <a:pPr marL="0" indent="0">
              <a:buNone/>
            </a:pPr>
            <a:r>
              <a:rPr lang="en-US" sz="2400" b="1" dirty="0"/>
              <a:t>Example:</a:t>
            </a:r>
            <a:br>
              <a:rPr lang="en-US" dirty="0"/>
            </a:br>
            <a:endParaRPr lang="en-IN" dirty="0"/>
          </a:p>
        </p:txBody>
      </p:sp>
      <p:pic>
        <p:nvPicPr>
          <p:cNvPr id="5" name="Picture 4">
            <a:extLst>
              <a:ext uri="{FF2B5EF4-FFF2-40B4-BE49-F238E27FC236}">
                <a16:creationId xmlns:a16="http://schemas.microsoft.com/office/drawing/2014/main" id="{82B5AEAE-E6B5-AD0D-A4A6-BE941E9A075C}"/>
              </a:ext>
            </a:extLst>
          </p:cNvPr>
          <p:cNvPicPr>
            <a:picLocks noChangeAspect="1"/>
          </p:cNvPicPr>
          <p:nvPr/>
        </p:nvPicPr>
        <p:blipFill>
          <a:blip r:embed="rId2"/>
          <a:stretch>
            <a:fillRect/>
          </a:stretch>
        </p:blipFill>
        <p:spPr>
          <a:xfrm>
            <a:off x="2219242" y="4030564"/>
            <a:ext cx="8591796" cy="1883134"/>
          </a:xfrm>
          <a:prstGeom prst="rect">
            <a:avLst/>
          </a:prstGeom>
        </p:spPr>
      </p:pic>
    </p:spTree>
    <p:extLst>
      <p:ext uri="{BB962C8B-B14F-4D97-AF65-F5344CB8AC3E}">
        <p14:creationId xmlns:p14="http://schemas.microsoft.com/office/powerpoint/2010/main" val="341266399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B0652E-7AF8-6D38-14F9-F897F51032D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5D2F45-A01A-CF4B-64B3-A95381552D7D}"/>
              </a:ext>
            </a:extLst>
          </p:cNvPr>
          <p:cNvSpPr>
            <a:spLocks noGrp="1"/>
          </p:cNvSpPr>
          <p:nvPr>
            <p:ph idx="1"/>
          </p:nvPr>
        </p:nvSpPr>
        <p:spPr>
          <a:xfrm>
            <a:off x="777240" y="592183"/>
            <a:ext cx="10659110" cy="5584780"/>
          </a:xfrm>
        </p:spPr>
        <p:txBody>
          <a:bodyPr>
            <a:normAutofit/>
          </a:bodyPr>
          <a:lstStyle/>
          <a:p>
            <a:pPr marL="0" indent="0">
              <a:buNone/>
            </a:pPr>
            <a:r>
              <a:rPr lang="en-US" sz="2400" b="1" dirty="0"/>
              <a:t>2. Symbolic Constants:</a:t>
            </a:r>
          </a:p>
          <a:p>
            <a:pPr marL="0" indent="0">
              <a:buNone/>
            </a:pPr>
            <a:r>
              <a:rPr lang="en-US" sz="2400" dirty="0"/>
              <a:t>Symbolic constants are constants defined using the </a:t>
            </a:r>
            <a:r>
              <a:rPr lang="en-US" sz="2400" b="1" dirty="0">
                <a:solidFill>
                  <a:srgbClr val="C00000"/>
                </a:solidFill>
              </a:rPr>
              <a:t>#define </a:t>
            </a:r>
            <a:r>
              <a:rPr lang="en-US" sz="2400" b="1" dirty="0">
                <a:solidFill>
                  <a:schemeClr val="tx1"/>
                </a:solidFill>
              </a:rPr>
              <a:t>preprocessor directive</a:t>
            </a:r>
            <a:r>
              <a:rPr lang="en-US" sz="2400" dirty="0"/>
              <a:t>. They are useful for representing </a:t>
            </a:r>
            <a:r>
              <a:rPr lang="en-US" sz="2400" b="1" dirty="0"/>
              <a:t>fixed values</a:t>
            </a:r>
            <a:r>
              <a:rPr lang="en-US" sz="2400" dirty="0"/>
              <a:t> that might change, so defining them as constants makes your code more </a:t>
            </a:r>
            <a:r>
              <a:rPr lang="en-US" sz="2400" b="1" dirty="0"/>
              <a:t>maintainable</a:t>
            </a:r>
            <a:r>
              <a:rPr lang="en-US" sz="2400" dirty="0"/>
              <a:t>.</a:t>
            </a:r>
          </a:p>
          <a:p>
            <a:pPr marL="0" indent="0">
              <a:buNone/>
            </a:pPr>
            <a:r>
              <a:rPr lang="en-US" sz="2400" b="1" dirty="0"/>
              <a:t>Syntax:</a:t>
            </a:r>
          </a:p>
          <a:p>
            <a:pPr marL="0" indent="0">
              <a:buNone/>
            </a:pPr>
            <a:endParaRPr lang="en-IN" sz="2400" b="1" dirty="0"/>
          </a:p>
        </p:txBody>
      </p:sp>
      <p:pic>
        <p:nvPicPr>
          <p:cNvPr id="5" name="Picture 4">
            <a:extLst>
              <a:ext uri="{FF2B5EF4-FFF2-40B4-BE49-F238E27FC236}">
                <a16:creationId xmlns:a16="http://schemas.microsoft.com/office/drawing/2014/main" id="{DD372E77-E432-C514-266D-246460CC5A9A}"/>
              </a:ext>
            </a:extLst>
          </p:cNvPr>
          <p:cNvPicPr>
            <a:picLocks noChangeAspect="1"/>
          </p:cNvPicPr>
          <p:nvPr/>
        </p:nvPicPr>
        <p:blipFill rotWithShape="1">
          <a:blip r:embed="rId2"/>
          <a:srcRect t="12382" b="18170"/>
          <a:stretch/>
        </p:blipFill>
        <p:spPr>
          <a:xfrm>
            <a:off x="2298270" y="2785860"/>
            <a:ext cx="4852841" cy="762883"/>
          </a:xfrm>
          <a:prstGeom prst="rect">
            <a:avLst/>
          </a:prstGeom>
        </p:spPr>
      </p:pic>
    </p:spTree>
    <p:extLst>
      <p:ext uri="{BB962C8B-B14F-4D97-AF65-F5344CB8AC3E}">
        <p14:creationId xmlns:p14="http://schemas.microsoft.com/office/powerpoint/2010/main" val="12935407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B0652E-7AF8-6D38-14F9-F897F51032D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5D2F45-A01A-CF4B-64B3-A95381552D7D}"/>
              </a:ext>
            </a:extLst>
          </p:cNvPr>
          <p:cNvSpPr>
            <a:spLocks noGrp="1"/>
          </p:cNvSpPr>
          <p:nvPr>
            <p:ph idx="1"/>
          </p:nvPr>
        </p:nvSpPr>
        <p:spPr>
          <a:xfrm>
            <a:off x="777240" y="592183"/>
            <a:ext cx="10659110" cy="5584780"/>
          </a:xfrm>
        </p:spPr>
        <p:txBody>
          <a:bodyPr/>
          <a:lstStyle/>
          <a:p>
            <a:pPr marL="0" indent="0">
              <a:buNone/>
            </a:pPr>
            <a:r>
              <a:rPr lang="en-IN" b="1" dirty="0"/>
              <a:t>Example:</a:t>
            </a:r>
          </a:p>
          <a:p>
            <a:pPr marL="0" indent="0">
              <a:buNone/>
            </a:pPr>
            <a:endParaRPr lang="en-IN" b="1" dirty="0"/>
          </a:p>
          <a:p>
            <a:pPr marL="0" indent="0">
              <a:buNone/>
            </a:pPr>
            <a:endParaRPr lang="en-IN" b="1" dirty="0"/>
          </a:p>
        </p:txBody>
      </p:sp>
      <p:pic>
        <p:nvPicPr>
          <p:cNvPr id="2" name="Picture 1">
            <a:extLst>
              <a:ext uri="{FF2B5EF4-FFF2-40B4-BE49-F238E27FC236}">
                <a16:creationId xmlns:a16="http://schemas.microsoft.com/office/drawing/2014/main" id="{5F313A0E-F9BB-2C97-4FB8-D44C9004E01D}"/>
              </a:ext>
            </a:extLst>
          </p:cNvPr>
          <p:cNvPicPr>
            <a:picLocks noChangeAspect="1"/>
          </p:cNvPicPr>
          <p:nvPr/>
        </p:nvPicPr>
        <p:blipFill>
          <a:blip r:embed="rId2"/>
          <a:stretch>
            <a:fillRect/>
          </a:stretch>
        </p:blipFill>
        <p:spPr>
          <a:xfrm>
            <a:off x="1665238" y="963384"/>
            <a:ext cx="8308452" cy="4931231"/>
          </a:xfrm>
          <a:prstGeom prst="rect">
            <a:avLst/>
          </a:prstGeom>
        </p:spPr>
      </p:pic>
    </p:spTree>
    <p:extLst>
      <p:ext uri="{BB962C8B-B14F-4D97-AF65-F5344CB8AC3E}">
        <p14:creationId xmlns:p14="http://schemas.microsoft.com/office/powerpoint/2010/main" val="225154421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B0652E-7AF8-6D38-14F9-F897F51032D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5D2F45-A01A-CF4B-64B3-A95381552D7D}"/>
              </a:ext>
            </a:extLst>
          </p:cNvPr>
          <p:cNvSpPr>
            <a:spLocks noGrp="1"/>
          </p:cNvSpPr>
          <p:nvPr>
            <p:ph idx="1"/>
          </p:nvPr>
        </p:nvSpPr>
        <p:spPr>
          <a:xfrm>
            <a:off x="777240" y="592183"/>
            <a:ext cx="10659110" cy="5584780"/>
          </a:xfrm>
        </p:spPr>
        <p:txBody>
          <a:bodyPr>
            <a:normAutofit/>
          </a:bodyPr>
          <a:lstStyle/>
          <a:p>
            <a:pPr marL="0" indent="0">
              <a:buNone/>
            </a:pPr>
            <a:r>
              <a:rPr lang="en-US" sz="2400" b="1" dirty="0"/>
              <a:t>3. const Keyword Constants:</a:t>
            </a:r>
          </a:p>
          <a:p>
            <a:pPr marL="0" indent="0">
              <a:buNone/>
            </a:pPr>
            <a:r>
              <a:rPr lang="en-US" sz="2400" dirty="0"/>
              <a:t>The const keyword in C allows you to declare </a:t>
            </a:r>
            <a:r>
              <a:rPr lang="en-US" sz="2400" b="1" dirty="0"/>
              <a:t>variables</a:t>
            </a:r>
            <a:r>
              <a:rPr lang="en-US" sz="2400" dirty="0"/>
              <a:t> whose </a:t>
            </a:r>
            <a:r>
              <a:rPr lang="en-US" sz="2400" b="1" dirty="0">
                <a:solidFill>
                  <a:srgbClr val="C00000"/>
                </a:solidFill>
              </a:rPr>
              <a:t>value cannot be changed </a:t>
            </a:r>
            <a:r>
              <a:rPr lang="en-US" sz="2400" dirty="0"/>
              <a:t>once they are initialized. These constants </a:t>
            </a:r>
            <a:r>
              <a:rPr lang="en-US" sz="2400" b="1" dirty="0"/>
              <a:t>behave like regular variables, </a:t>
            </a:r>
            <a:r>
              <a:rPr lang="en-US" sz="2400" dirty="0"/>
              <a:t>except their values </a:t>
            </a:r>
            <a:r>
              <a:rPr lang="en-US" sz="2400" b="1" dirty="0">
                <a:solidFill>
                  <a:srgbClr val="C00000"/>
                </a:solidFill>
              </a:rPr>
              <a:t>cannot be altered </a:t>
            </a:r>
            <a:r>
              <a:rPr lang="en-US" sz="2400" dirty="0"/>
              <a:t>after initialization.</a:t>
            </a:r>
          </a:p>
          <a:p>
            <a:pPr marL="0" indent="0">
              <a:buNone/>
            </a:pPr>
            <a:r>
              <a:rPr lang="en-US" sz="2400" b="1" dirty="0"/>
              <a:t>Syntax:</a:t>
            </a:r>
          </a:p>
          <a:p>
            <a:pPr marL="0" indent="0">
              <a:buNone/>
            </a:pPr>
            <a:endParaRPr lang="en-US" sz="2400" b="1" dirty="0"/>
          </a:p>
          <a:p>
            <a:pPr marL="0" indent="0">
              <a:buNone/>
            </a:pPr>
            <a:endParaRPr lang="en-US" sz="2400" b="1" dirty="0"/>
          </a:p>
          <a:p>
            <a:pPr marL="0" indent="0">
              <a:buNone/>
            </a:pPr>
            <a:endParaRPr lang="en-US" sz="2400" b="1" dirty="0"/>
          </a:p>
          <a:p>
            <a:pPr marL="0" indent="0">
              <a:buNone/>
            </a:pPr>
            <a:r>
              <a:rPr lang="en-US" sz="2400" b="1" dirty="0"/>
              <a:t>Example:</a:t>
            </a:r>
          </a:p>
          <a:p>
            <a:pPr marL="0" indent="0">
              <a:buNone/>
            </a:pPr>
            <a:endParaRPr lang="en-IN" sz="2400" b="1" dirty="0"/>
          </a:p>
        </p:txBody>
      </p:sp>
      <p:pic>
        <p:nvPicPr>
          <p:cNvPr id="5" name="Picture 4">
            <a:extLst>
              <a:ext uri="{FF2B5EF4-FFF2-40B4-BE49-F238E27FC236}">
                <a16:creationId xmlns:a16="http://schemas.microsoft.com/office/drawing/2014/main" id="{E60D564B-51EB-5A69-69AC-C6BA9F0C130F}"/>
              </a:ext>
            </a:extLst>
          </p:cNvPr>
          <p:cNvPicPr>
            <a:picLocks noChangeAspect="1"/>
          </p:cNvPicPr>
          <p:nvPr/>
        </p:nvPicPr>
        <p:blipFill>
          <a:blip r:embed="rId2"/>
          <a:stretch>
            <a:fillRect/>
          </a:stretch>
        </p:blipFill>
        <p:spPr>
          <a:xfrm>
            <a:off x="1773981" y="2779970"/>
            <a:ext cx="5853277" cy="649029"/>
          </a:xfrm>
          <a:prstGeom prst="rect">
            <a:avLst/>
          </a:prstGeom>
        </p:spPr>
      </p:pic>
      <p:pic>
        <p:nvPicPr>
          <p:cNvPr id="7" name="Picture 6">
            <a:extLst>
              <a:ext uri="{FF2B5EF4-FFF2-40B4-BE49-F238E27FC236}">
                <a16:creationId xmlns:a16="http://schemas.microsoft.com/office/drawing/2014/main" id="{C0CD5AD2-F03F-B8C5-26D8-AC082C5C5435}"/>
              </a:ext>
            </a:extLst>
          </p:cNvPr>
          <p:cNvPicPr>
            <a:picLocks noChangeAspect="1"/>
          </p:cNvPicPr>
          <p:nvPr/>
        </p:nvPicPr>
        <p:blipFill>
          <a:blip r:embed="rId3"/>
          <a:stretch>
            <a:fillRect/>
          </a:stretch>
        </p:blipFill>
        <p:spPr>
          <a:xfrm>
            <a:off x="1817734" y="4591780"/>
            <a:ext cx="7355924" cy="1025006"/>
          </a:xfrm>
          <a:prstGeom prst="rect">
            <a:avLst/>
          </a:prstGeom>
        </p:spPr>
      </p:pic>
    </p:spTree>
    <p:extLst>
      <p:ext uri="{BB962C8B-B14F-4D97-AF65-F5344CB8AC3E}">
        <p14:creationId xmlns:p14="http://schemas.microsoft.com/office/powerpoint/2010/main" val="4176289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625321-3EA8-D5F1-C85C-AD07D61612C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FBA32D-1C9B-C676-DF45-30F1E316B54D}"/>
              </a:ext>
            </a:extLst>
          </p:cNvPr>
          <p:cNvSpPr>
            <a:spLocks noGrp="1"/>
          </p:cNvSpPr>
          <p:nvPr>
            <p:ph idx="1"/>
          </p:nvPr>
        </p:nvSpPr>
        <p:spPr>
          <a:xfrm>
            <a:off x="826264" y="638977"/>
            <a:ext cx="10610085" cy="5537985"/>
          </a:xfrm>
        </p:spPr>
        <p:txBody>
          <a:bodyPr/>
          <a:lstStyle/>
          <a:p>
            <a:pPr marL="0" indent="0">
              <a:buNone/>
            </a:pPr>
            <a:r>
              <a:rPr lang="en-IN" sz="2400" b="1" dirty="0"/>
              <a:t>4. Literals:</a:t>
            </a:r>
          </a:p>
          <a:p>
            <a:pPr marL="0" indent="0">
              <a:buNone/>
            </a:pPr>
            <a:r>
              <a:rPr lang="en-US" sz="2100" dirty="0"/>
              <a:t>In C, </a:t>
            </a:r>
            <a:r>
              <a:rPr lang="en-US" sz="2100" b="1" dirty="0"/>
              <a:t>literals</a:t>
            </a:r>
            <a:r>
              <a:rPr lang="en-US" sz="2100" dirty="0"/>
              <a:t> refer to fixed values that are directly used in a program. They represent </a:t>
            </a:r>
            <a:r>
              <a:rPr lang="en-US" sz="2100" b="1" dirty="0"/>
              <a:t>constant values </a:t>
            </a:r>
            <a:r>
              <a:rPr lang="en-US" sz="2100" dirty="0"/>
              <a:t>used in the program and can be of various types. Example Values assigned to a variable int a =10;</a:t>
            </a:r>
          </a:p>
          <a:p>
            <a:pPr marL="0" indent="0">
              <a:buNone/>
            </a:pPr>
            <a:r>
              <a:rPr lang="en-US" sz="2100" dirty="0"/>
              <a:t>The </a:t>
            </a:r>
            <a:r>
              <a:rPr lang="en-US" sz="2100" b="1" dirty="0"/>
              <a:t>literal types</a:t>
            </a:r>
            <a:r>
              <a:rPr lang="en-US" sz="2100" dirty="0"/>
              <a:t> in C include:</a:t>
            </a:r>
          </a:p>
          <a:p>
            <a:pPr>
              <a:buFont typeface="+mj-lt"/>
              <a:buAutoNum type="arabicPeriod"/>
            </a:pPr>
            <a:r>
              <a:rPr lang="en-US" sz="2100" b="1" dirty="0"/>
              <a:t>Integer Literals</a:t>
            </a:r>
            <a:endParaRPr lang="en-US" sz="2100" dirty="0"/>
          </a:p>
          <a:p>
            <a:pPr>
              <a:buFont typeface="+mj-lt"/>
              <a:buAutoNum type="arabicPeriod"/>
            </a:pPr>
            <a:r>
              <a:rPr lang="en-US" sz="2100" b="1" dirty="0"/>
              <a:t>Floating-point Literals</a:t>
            </a:r>
            <a:endParaRPr lang="en-US" sz="2100" dirty="0"/>
          </a:p>
          <a:p>
            <a:pPr>
              <a:buFont typeface="+mj-lt"/>
              <a:buAutoNum type="arabicPeriod"/>
            </a:pPr>
            <a:r>
              <a:rPr lang="en-US" sz="2100" b="1" dirty="0"/>
              <a:t>Character Literals</a:t>
            </a:r>
            <a:endParaRPr lang="en-US" sz="2100" dirty="0"/>
          </a:p>
          <a:p>
            <a:pPr>
              <a:buFont typeface="+mj-lt"/>
              <a:buAutoNum type="arabicPeriod"/>
            </a:pPr>
            <a:r>
              <a:rPr lang="en-US" sz="2100" b="1" dirty="0"/>
              <a:t>String Literals</a:t>
            </a:r>
            <a:endParaRPr lang="en-US" sz="2100" dirty="0"/>
          </a:p>
          <a:p>
            <a:pPr>
              <a:buFont typeface="+mj-lt"/>
              <a:buAutoNum type="arabicPeriod"/>
            </a:pPr>
            <a:r>
              <a:rPr lang="en-US" sz="2100" b="1" dirty="0"/>
              <a:t>Boolean Literals</a:t>
            </a:r>
            <a:r>
              <a:rPr lang="en-US" sz="2100" dirty="0"/>
              <a:t> (C99 and later)</a:t>
            </a:r>
          </a:p>
          <a:p>
            <a:pPr>
              <a:buFont typeface="+mj-lt"/>
              <a:buAutoNum type="arabicPeriod"/>
            </a:pPr>
            <a:r>
              <a:rPr lang="en-US" sz="2100" b="1" dirty="0"/>
              <a:t>Void Pointer Literals</a:t>
            </a:r>
            <a:r>
              <a:rPr lang="en-US" sz="2100" dirty="0"/>
              <a:t> (C99 and later)</a:t>
            </a:r>
          </a:p>
          <a:p>
            <a:pPr marL="0" indent="0">
              <a:buNone/>
            </a:pPr>
            <a:endParaRPr lang="en-IN" dirty="0"/>
          </a:p>
        </p:txBody>
      </p:sp>
    </p:spTree>
    <p:extLst>
      <p:ext uri="{BB962C8B-B14F-4D97-AF65-F5344CB8AC3E}">
        <p14:creationId xmlns:p14="http://schemas.microsoft.com/office/powerpoint/2010/main" val="204747808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B0652E-7AF8-6D38-14F9-F897F51032D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5D2F45-A01A-CF4B-64B3-A95381552D7D}"/>
              </a:ext>
            </a:extLst>
          </p:cNvPr>
          <p:cNvSpPr>
            <a:spLocks noGrp="1"/>
          </p:cNvSpPr>
          <p:nvPr>
            <p:ph idx="1"/>
          </p:nvPr>
        </p:nvSpPr>
        <p:spPr>
          <a:xfrm>
            <a:off x="777240" y="592183"/>
            <a:ext cx="10659110" cy="5584780"/>
          </a:xfrm>
        </p:spPr>
        <p:txBody>
          <a:bodyPr/>
          <a:lstStyle/>
          <a:p>
            <a:pPr marL="0" indent="0">
              <a:buNone/>
            </a:pPr>
            <a:r>
              <a:rPr lang="en-US" sz="2400" b="1" dirty="0"/>
              <a:t>4. Enumeration Constants:</a:t>
            </a:r>
          </a:p>
          <a:p>
            <a:r>
              <a:rPr lang="en-US" sz="2400" dirty="0"/>
              <a:t>An </a:t>
            </a:r>
            <a:r>
              <a:rPr lang="en-US" sz="2400" b="1" dirty="0" err="1"/>
              <a:t>enum</a:t>
            </a:r>
            <a:r>
              <a:rPr lang="en-US" sz="2400" dirty="0"/>
              <a:t> (enumeration) in C is a </a:t>
            </a:r>
            <a:r>
              <a:rPr lang="en-US" sz="2400" b="1" dirty="0"/>
              <a:t>special type of constant </a:t>
            </a:r>
            <a:r>
              <a:rPr lang="en-US" sz="2400" dirty="0"/>
              <a:t>that </a:t>
            </a:r>
            <a:r>
              <a:rPr lang="en-US" sz="2400" b="1" dirty="0">
                <a:solidFill>
                  <a:srgbClr val="C00000"/>
                </a:solidFill>
              </a:rPr>
              <a:t>groups related constants together. </a:t>
            </a:r>
            <a:r>
              <a:rPr lang="en-US" sz="2400" dirty="0"/>
              <a:t>Enums provide a set of </a:t>
            </a:r>
            <a:r>
              <a:rPr lang="en-US" sz="2400" b="1" dirty="0">
                <a:solidFill>
                  <a:srgbClr val="002060"/>
                </a:solidFill>
              </a:rPr>
              <a:t>named integer constants</a:t>
            </a:r>
            <a:r>
              <a:rPr lang="en-US" sz="2400" dirty="0"/>
              <a:t>.</a:t>
            </a:r>
          </a:p>
          <a:p>
            <a:r>
              <a:rPr lang="en-US" sz="2400" dirty="0"/>
              <a:t>An </a:t>
            </a:r>
            <a:r>
              <a:rPr lang="en-US" sz="2400" dirty="0" err="1"/>
              <a:t>enum</a:t>
            </a:r>
            <a:r>
              <a:rPr lang="en-US" sz="2400" dirty="0"/>
              <a:t> (short for </a:t>
            </a:r>
            <a:r>
              <a:rPr lang="en-US" sz="2400" b="1" dirty="0">
                <a:solidFill>
                  <a:srgbClr val="C00000"/>
                </a:solidFill>
              </a:rPr>
              <a:t>enumeration</a:t>
            </a:r>
            <a:r>
              <a:rPr lang="en-US" sz="2400" dirty="0"/>
              <a:t>) in C is a </a:t>
            </a:r>
            <a:r>
              <a:rPr lang="en-US" sz="2400" b="1" dirty="0"/>
              <a:t>user-defined data type </a:t>
            </a:r>
            <a:r>
              <a:rPr lang="en-US" sz="2400" dirty="0"/>
              <a:t>that consists of a </a:t>
            </a:r>
            <a:r>
              <a:rPr lang="en-US" sz="2400" b="1" dirty="0">
                <a:solidFill>
                  <a:srgbClr val="C00000"/>
                </a:solidFill>
              </a:rPr>
              <a:t>set of named integer constants</a:t>
            </a:r>
            <a:r>
              <a:rPr lang="en-US" sz="2400" dirty="0"/>
              <a:t>. It allows you to </a:t>
            </a:r>
            <a:r>
              <a:rPr lang="en-US" sz="2400" b="1" dirty="0"/>
              <a:t>assign meaningful names to integer values</a:t>
            </a:r>
            <a:r>
              <a:rPr lang="en-US" sz="2400" dirty="0"/>
              <a:t>, which makes the code more readable and manageable. </a:t>
            </a:r>
          </a:p>
          <a:p>
            <a:r>
              <a:rPr lang="en-US" sz="2400" dirty="0"/>
              <a:t>The "</a:t>
            </a:r>
            <a:r>
              <a:rPr lang="en-US" sz="2400" b="1" dirty="0" err="1"/>
              <a:t>enum</a:t>
            </a:r>
            <a:r>
              <a:rPr lang="en-US" sz="2400" dirty="0"/>
              <a:t>" keyword is used to declare an enumeration.</a:t>
            </a:r>
          </a:p>
          <a:p>
            <a:endParaRPr lang="en-US" sz="800" dirty="0"/>
          </a:p>
          <a:p>
            <a:pPr marL="0" indent="0">
              <a:buNone/>
            </a:pPr>
            <a:r>
              <a:rPr lang="en-US" b="1" dirty="0"/>
              <a:t>Syntax:</a:t>
            </a:r>
            <a:endParaRPr lang="en-IN" b="1" dirty="0"/>
          </a:p>
          <a:p>
            <a:endParaRPr lang="en-US" dirty="0"/>
          </a:p>
          <a:p>
            <a:pPr marL="0" indent="0">
              <a:buNone/>
            </a:pPr>
            <a:endParaRPr lang="en-IN" dirty="0"/>
          </a:p>
        </p:txBody>
      </p:sp>
      <p:pic>
        <p:nvPicPr>
          <p:cNvPr id="2" name="Picture 1">
            <a:extLst>
              <a:ext uri="{FF2B5EF4-FFF2-40B4-BE49-F238E27FC236}">
                <a16:creationId xmlns:a16="http://schemas.microsoft.com/office/drawing/2014/main" id="{F3C625A3-2BD8-9898-8B8F-2F67F0C0B43F}"/>
              </a:ext>
            </a:extLst>
          </p:cNvPr>
          <p:cNvPicPr>
            <a:picLocks noChangeAspect="1"/>
          </p:cNvPicPr>
          <p:nvPr/>
        </p:nvPicPr>
        <p:blipFill>
          <a:blip r:embed="rId2"/>
          <a:stretch>
            <a:fillRect/>
          </a:stretch>
        </p:blipFill>
        <p:spPr>
          <a:xfrm>
            <a:off x="1782686" y="3639707"/>
            <a:ext cx="4210766" cy="2537256"/>
          </a:xfrm>
          <a:prstGeom prst="rect">
            <a:avLst/>
          </a:prstGeom>
        </p:spPr>
      </p:pic>
      <p:sp>
        <p:nvSpPr>
          <p:cNvPr id="4" name="TextBox 3">
            <a:extLst>
              <a:ext uri="{FF2B5EF4-FFF2-40B4-BE49-F238E27FC236}">
                <a16:creationId xmlns:a16="http://schemas.microsoft.com/office/drawing/2014/main" id="{B33EB620-8E07-A399-A9F7-DED3569C6E13}"/>
              </a:ext>
            </a:extLst>
          </p:cNvPr>
          <p:cNvSpPr txBox="1"/>
          <p:nvPr/>
        </p:nvSpPr>
        <p:spPr>
          <a:xfrm>
            <a:off x="5993452" y="3765574"/>
            <a:ext cx="6096000" cy="1938992"/>
          </a:xfrm>
          <a:prstGeom prst="rect">
            <a:avLst/>
          </a:prstGeom>
          <a:noFill/>
        </p:spPr>
        <p:txBody>
          <a:bodyPr wrap="square">
            <a:spAutoFit/>
          </a:bodyPr>
          <a:lstStyle/>
          <a:p>
            <a:pPr marL="285750" indent="-285750">
              <a:buFont typeface="Arial" panose="020B0604020202020204" pitchFamily="34" charset="0"/>
              <a:buChar char="•"/>
            </a:pPr>
            <a:r>
              <a:rPr lang="en-US" sz="2000" b="1" dirty="0" err="1"/>
              <a:t>enum_name</a:t>
            </a:r>
            <a:r>
              <a:rPr lang="en-US" sz="2000" b="1" dirty="0"/>
              <a:t>: </a:t>
            </a:r>
            <a:r>
              <a:rPr lang="en-US" sz="2000" dirty="0"/>
              <a:t>The name of the </a:t>
            </a:r>
            <a:r>
              <a:rPr lang="en-US" sz="2000" dirty="0" err="1"/>
              <a:t>enum</a:t>
            </a:r>
            <a:r>
              <a:rPr lang="en-US" sz="2000" dirty="0"/>
              <a:t> type.</a:t>
            </a:r>
          </a:p>
          <a:p>
            <a:pPr marL="285750" indent="-285750">
              <a:buFont typeface="Arial" panose="020B0604020202020204" pitchFamily="34" charset="0"/>
              <a:buChar char="•"/>
            </a:pPr>
            <a:r>
              <a:rPr lang="en-US" sz="2000" b="1" dirty="0"/>
              <a:t>constant1, constant2, constant3, ...: </a:t>
            </a:r>
            <a:r>
              <a:rPr lang="en-US" sz="2000" dirty="0"/>
              <a:t>The named constants (enumerators).</a:t>
            </a:r>
          </a:p>
          <a:p>
            <a:pPr marL="285750" indent="-285750">
              <a:buFont typeface="Arial" panose="020B0604020202020204" pitchFamily="34" charset="0"/>
              <a:buChar char="•"/>
            </a:pPr>
            <a:r>
              <a:rPr lang="en-US" sz="2000" b="1" dirty="0"/>
              <a:t>value1, value2, value3, ...: </a:t>
            </a:r>
            <a:r>
              <a:rPr lang="en-US" sz="2000" dirty="0"/>
              <a:t>The corresponding integer values assigned to the constants. If not specified, C assigns consecutive integer values starting from 0.</a:t>
            </a:r>
          </a:p>
        </p:txBody>
      </p:sp>
    </p:spTree>
    <p:extLst>
      <p:ext uri="{BB962C8B-B14F-4D97-AF65-F5344CB8AC3E}">
        <p14:creationId xmlns:p14="http://schemas.microsoft.com/office/powerpoint/2010/main" val="71600648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B0652E-7AF8-6D38-14F9-F897F51032D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5D2F45-A01A-CF4B-64B3-A95381552D7D}"/>
              </a:ext>
            </a:extLst>
          </p:cNvPr>
          <p:cNvSpPr>
            <a:spLocks noGrp="1"/>
          </p:cNvSpPr>
          <p:nvPr>
            <p:ph idx="1"/>
          </p:nvPr>
        </p:nvSpPr>
        <p:spPr>
          <a:xfrm>
            <a:off x="777240" y="592183"/>
            <a:ext cx="10659110" cy="5584780"/>
          </a:xfrm>
        </p:spPr>
        <p:txBody>
          <a:bodyPr>
            <a:normAutofit/>
          </a:bodyPr>
          <a:lstStyle/>
          <a:p>
            <a:pPr marL="0" indent="0">
              <a:buNone/>
            </a:pPr>
            <a:r>
              <a:rPr lang="en-IN" sz="2400" b="1" dirty="0"/>
              <a:t>Example:</a:t>
            </a:r>
          </a:p>
          <a:p>
            <a:pPr marL="0" indent="0">
              <a:buNone/>
            </a:pPr>
            <a:endParaRPr lang="en-IN" sz="2400" b="1" dirty="0"/>
          </a:p>
        </p:txBody>
      </p:sp>
      <p:pic>
        <p:nvPicPr>
          <p:cNvPr id="4" name="Picture 3">
            <a:extLst>
              <a:ext uri="{FF2B5EF4-FFF2-40B4-BE49-F238E27FC236}">
                <a16:creationId xmlns:a16="http://schemas.microsoft.com/office/drawing/2014/main" id="{19B0014F-CE75-E9F7-74F2-1531DE381BE0}"/>
              </a:ext>
            </a:extLst>
          </p:cNvPr>
          <p:cNvPicPr>
            <a:picLocks noChangeAspect="1"/>
          </p:cNvPicPr>
          <p:nvPr/>
        </p:nvPicPr>
        <p:blipFill>
          <a:blip r:embed="rId2"/>
          <a:stretch>
            <a:fillRect/>
          </a:stretch>
        </p:blipFill>
        <p:spPr>
          <a:xfrm>
            <a:off x="777240" y="1224171"/>
            <a:ext cx="3517155" cy="3696172"/>
          </a:xfrm>
          <a:prstGeom prst="rect">
            <a:avLst/>
          </a:prstGeom>
        </p:spPr>
      </p:pic>
      <p:pic>
        <p:nvPicPr>
          <p:cNvPr id="6" name="Picture 5">
            <a:extLst>
              <a:ext uri="{FF2B5EF4-FFF2-40B4-BE49-F238E27FC236}">
                <a16:creationId xmlns:a16="http://schemas.microsoft.com/office/drawing/2014/main" id="{D70C4983-C0C1-52DE-C491-0390EE375FFB}"/>
              </a:ext>
            </a:extLst>
          </p:cNvPr>
          <p:cNvPicPr>
            <a:picLocks noChangeAspect="1"/>
          </p:cNvPicPr>
          <p:nvPr/>
        </p:nvPicPr>
        <p:blipFill>
          <a:blip r:embed="rId3"/>
          <a:stretch>
            <a:fillRect/>
          </a:stretch>
        </p:blipFill>
        <p:spPr>
          <a:xfrm>
            <a:off x="4520751" y="1224171"/>
            <a:ext cx="7352381" cy="2828571"/>
          </a:xfrm>
          <a:prstGeom prst="rect">
            <a:avLst/>
          </a:prstGeom>
        </p:spPr>
      </p:pic>
      <p:sp>
        <p:nvSpPr>
          <p:cNvPr id="8" name="TextBox 7">
            <a:extLst>
              <a:ext uri="{FF2B5EF4-FFF2-40B4-BE49-F238E27FC236}">
                <a16:creationId xmlns:a16="http://schemas.microsoft.com/office/drawing/2014/main" id="{2E14E088-86EC-03DC-6322-287F7AFACCD8}"/>
              </a:ext>
            </a:extLst>
          </p:cNvPr>
          <p:cNvSpPr txBox="1"/>
          <p:nvPr/>
        </p:nvSpPr>
        <p:spPr>
          <a:xfrm>
            <a:off x="4669972" y="4307116"/>
            <a:ext cx="6766378" cy="2031325"/>
          </a:xfrm>
          <a:prstGeom prst="rect">
            <a:avLst/>
          </a:prstGeom>
          <a:noFill/>
        </p:spPr>
        <p:txBody>
          <a:bodyPr wrap="square">
            <a:spAutoFit/>
          </a:bodyPr>
          <a:lstStyle/>
          <a:p>
            <a:r>
              <a:rPr lang="en-US" dirty="0"/>
              <a:t>Here the values of the </a:t>
            </a:r>
            <a:r>
              <a:rPr lang="en-US" b="1" dirty="0"/>
              <a:t>enumerators</a:t>
            </a:r>
            <a:r>
              <a:rPr lang="en-US" dirty="0"/>
              <a:t> (Sunday, Monday, etc.) are automatically assigned starting from 0. </a:t>
            </a:r>
          </a:p>
          <a:p>
            <a:r>
              <a:rPr lang="en-US" dirty="0"/>
              <a:t>Thus:</a:t>
            </a:r>
          </a:p>
          <a:p>
            <a:r>
              <a:rPr lang="en-US" dirty="0"/>
              <a:t>Sunday = 0</a:t>
            </a:r>
          </a:p>
          <a:p>
            <a:r>
              <a:rPr lang="en-US" dirty="0"/>
              <a:t>Monday = 1</a:t>
            </a:r>
          </a:p>
          <a:p>
            <a:r>
              <a:rPr lang="en-US" dirty="0"/>
              <a:t>Tuesday = 2</a:t>
            </a:r>
          </a:p>
          <a:p>
            <a:r>
              <a:rPr lang="en-US" dirty="0"/>
              <a:t>and so on.</a:t>
            </a:r>
          </a:p>
        </p:txBody>
      </p:sp>
    </p:spTree>
    <p:extLst>
      <p:ext uri="{BB962C8B-B14F-4D97-AF65-F5344CB8AC3E}">
        <p14:creationId xmlns:p14="http://schemas.microsoft.com/office/powerpoint/2010/main" val="277712713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B0652E-7AF8-6D38-14F9-F897F51032D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5D2F45-A01A-CF4B-64B3-A95381552D7D}"/>
              </a:ext>
            </a:extLst>
          </p:cNvPr>
          <p:cNvSpPr>
            <a:spLocks noGrp="1"/>
          </p:cNvSpPr>
          <p:nvPr>
            <p:ph idx="1"/>
          </p:nvPr>
        </p:nvSpPr>
        <p:spPr>
          <a:xfrm>
            <a:off x="777240" y="592183"/>
            <a:ext cx="10659110" cy="5584780"/>
          </a:xfrm>
        </p:spPr>
        <p:txBody>
          <a:bodyPr>
            <a:normAutofit/>
          </a:bodyPr>
          <a:lstStyle/>
          <a:p>
            <a:pPr marL="0" indent="0">
              <a:buNone/>
            </a:pPr>
            <a:r>
              <a:rPr lang="en-IN" sz="2400" b="1" dirty="0"/>
              <a:t>Example-2:</a:t>
            </a:r>
          </a:p>
          <a:p>
            <a:pPr marL="0" indent="0">
              <a:buNone/>
            </a:pPr>
            <a:endParaRPr lang="en-IN" sz="2400" b="1" dirty="0"/>
          </a:p>
        </p:txBody>
      </p:sp>
      <p:pic>
        <p:nvPicPr>
          <p:cNvPr id="4" name="Picture 3">
            <a:extLst>
              <a:ext uri="{FF2B5EF4-FFF2-40B4-BE49-F238E27FC236}">
                <a16:creationId xmlns:a16="http://schemas.microsoft.com/office/drawing/2014/main" id="{72BD7FDA-460D-E340-2490-30EB70CC5F1E}"/>
              </a:ext>
            </a:extLst>
          </p:cNvPr>
          <p:cNvPicPr>
            <a:picLocks noChangeAspect="1"/>
          </p:cNvPicPr>
          <p:nvPr/>
        </p:nvPicPr>
        <p:blipFill>
          <a:blip r:embed="rId2"/>
          <a:stretch>
            <a:fillRect/>
          </a:stretch>
        </p:blipFill>
        <p:spPr>
          <a:xfrm>
            <a:off x="1965170" y="1239114"/>
            <a:ext cx="5986579" cy="3670343"/>
          </a:xfrm>
          <a:prstGeom prst="rect">
            <a:avLst/>
          </a:prstGeom>
        </p:spPr>
      </p:pic>
    </p:spTree>
    <p:extLst>
      <p:ext uri="{BB962C8B-B14F-4D97-AF65-F5344CB8AC3E}">
        <p14:creationId xmlns:p14="http://schemas.microsoft.com/office/powerpoint/2010/main" val="68174582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B0652E-7AF8-6D38-14F9-F897F51032D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5D2F45-A01A-CF4B-64B3-A95381552D7D}"/>
              </a:ext>
            </a:extLst>
          </p:cNvPr>
          <p:cNvSpPr>
            <a:spLocks noGrp="1"/>
          </p:cNvSpPr>
          <p:nvPr>
            <p:ph idx="1"/>
          </p:nvPr>
        </p:nvSpPr>
        <p:spPr>
          <a:xfrm>
            <a:off x="766445" y="396433"/>
            <a:ext cx="10659110" cy="5584780"/>
          </a:xfrm>
        </p:spPr>
        <p:txBody>
          <a:bodyPr>
            <a:normAutofit/>
          </a:bodyPr>
          <a:lstStyle/>
          <a:p>
            <a:pPr marL="0" indent="0">
              <a:buNone/>
            </a:pPr>
            <a:r>
              <a:rPr lang="en-US" sz="2800" b="1" dirty="0"/>
              <a:t>Keywords:</a:t>
            </a:r>
          </a:p>
          <a:p>
            <a:pPr marL="0" indent="0">
              <a:buNone/>
            </a:pPr>
            <a:r>
              <a:rPr lang="en-US" sz="2400" dirty="0"/>
              <a:t>In C programming, </a:t>
            </a:r>
            <a:r>
              <a:rPr lang="en-US" sz="2400" b="1" dirty="0"/>
              <a:t>keywords</a:t>
            </a:r>
            <a:r>
              <a:rPr lang="en-US" sz="2400" dirty="0"/>
              <a:t> are reserved words that </a:t>
            </a:r>
            <a:r>
              <a:rPr lang="en-US" sz="2400" b="1" dirty="0">
                <a:solidFill>
                  <a:srgbClr val="C00000"/>
                </a:solidFill>
              </a:rPr>
              <a:t>have special meanings </a:t>
            </a:r>
            <a:r>
              <a:rPr lang="en-US" sz="2400" dirty="0"/>
              <a:t>and </a:t>
            </a:r>
            <a:r>
              <a:rPr lang="en-US" sz="2400" b="1" dirty="0">
                <a:solidFill>
                  <a:srgbClr val="C00000"/>
                </a:solidFill>
              </a:rPr>
              <a:t>cannot be used as identifiers </a:t>
            </a:r>
            <a:r>
              <a:rPr lang="en-US" sz="2400" dirty="0"/>
              <a:t>(such as </a:t>
            </a:r>
            <a:r>
              <a:rPr lang="en-US" sz="2400" b="1" dirty="0"/>
              <a:t>variable names</a:t>
            </a:r>
            <a:r>
              <a:rPr lang="en-US" sz="2400" dirty="0"/>
              <a:t>, </a:t>
            </a:r>
            <a:r>
              <a:rPr lang="en-US" sz="2400" b="1" dirty="0"/>
              <a:t>function</a:t>
            </a:r>
            <a:r>
              <a:rPr lang="en-US" sz="2400" dirty="0"/>
              <a:t> </a:t>
            </a:r>
            <a:r>
              <a:rPr lang="en-US" sz="2400" b="1" dirty="0"/>
              <a:t>names</a:t>
            </a:r>
            <a:r>
              <a:rPr lang="en-US" sz="2400" dirty="0"/>
              <a:t>, etc.). </a:t>
            </a:r>
          </a:p>
          <a:p>
            <a:pPr marL="0" indent="0">
              <a:buNone/>
            </a:pPr>
            <a:r>
              <a:rPr lang="en-US" sz="2400" dirty="0"/>
              <a:t>These words are predefined by the C language and have </a:t>
            </a:r>
            <a:r>
              <a:rPr lang="en-US" sz="2400" b="1" dirty="0">
                <a:solidFill>
                  <a:srgbClr val="C00000"/>
                </a:solidFill>
              </a:rPr>
              <a:t>specific functionality </a:t>
            </a:r>
            <a:r>
              <a:rPr lang="en-US" sz="2400" dirty="0"/>
              <a:t>that is understood by the compiler. Keywords are an </a:t>
            </a:r>
            <a:r>
              <a:rPr lang="en-US" sz="2400" b="1" dirty="0"/>
              <a:t>essential part of the C language </a:t>
            </a:r>
            <a:r>
              <a:rPr lang="en-US" sz="2400" dirty="0"/>
              <a:t>and </a:t>
            </a:r>
            <a:r>
              <a:rPr lang="en-US" sz="2400" b="1" dirty="0"/>
              <a:t>form the basic building blocks of the syntax</a:t>
            </a:r>
            <a:r>
              <a:rPr lang="en-US" sz="2400" dirty="0"/>
              <a:t>.</a:t>
            </a:r>
          </a:p>
          <a:p>
            <a:pPr marL="0" indent="0">
              <a:buNone/>
            </a:pPr>
            <a:r>
              <a:rPr lang="en-US" sz="2400" b="1" dirty="0"/>
              <a:t>Example</a:t>
            </a:r>
            <a:r>
              <a:rPr lang="en-US" sz="2400" dirty="0"/>
              <a:t>: </a:t>
            </a:r>
            <a:r>
              <a:rPr lang="en-US" sz="2400" b="1" dirty="0">
                <a:solidFill>
                  <a:srgbClr val="C00000"/>
                </a:solidFill>
              </a:rPr>
              <a:t>32</a:t>
            </a:r>
            <a:r>
              <a:rPr lang="en-US" b="1" dirty="0">
                <a:solidFill>
                  <a:srgbClr val="C00000"/>
                </a:solidFill>
              </a:rPr>
              <a:t> </a:t>
            </a:r>
            <a:r>
              <a:rPr lang="en-US" sz="2400" b="1" dirty="0">
                <a:solidFill>
                  <a:srgbClr val="C00000"/>
                </a:solidFill>
              </a:rPr>
              <a:t>Keywords</a:t>
            </a:r>
            <a:endParaRPr lang="en-IN" sz="2400" dirty="0"/>
          </a:p>
        </p:txBody>
      </p:sp>
      <p:pic>
        <p:nvPicPr>
          <p:cNvPr id="13314" name="Picture 2" descr="Keywords in C">
            <a:extLst>
              <a:ext uri="{FF2B5EF4-FFF2-40B4-BE49-F238E27FC236}">
                <a16:creationId xmlns:a16="http://schemas.microsoft.com/office/drawing/2014/main" id="{CA7EA5BD-05C0-81A2-9F47-F1CBF070FEB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043" t="40676" r="5900"/>
          <a:stretch/>
        </p:blipFill>
        <p:spPr bwMode="auto">
          <a:xfrm>
            <a:off x="2516878" y="3333511"/>
            <a:ext cx="6624246" cy="2825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043151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6432B5-130E-FADA-5897-01CBAE9A916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EFBDE2-85D7-819F-63B4-63B10022A433}"/>
              </a:ext>
            </a:extLst>
          </p:cNvPr>
          <p:cNvSpPr>
            <a:spLocks noGrp="1"/>
          </p:cNvSpPr>
          <p:nvPr>
            <p:ph idx="1"/>
          </p:nvPr>
        </p:nvSpPr>
        <p:spPr>
          <a:xfrm>
            <a:off x="777240" y="592183"/>
            <a:ext cx="10659110" cy="5584780"/>
          </a:xfrm>
        </p:spPr>
        <p:txBody>
          <a:bodyPr>
            <a:normAutofit lnSpcReduction="10000"/>
          </a:bodyPr>
          <a:lstStyle/>
          <a:p>
            <a:pPr marL="0" indent="0">
              <a:buNone/>
            </a:pPr>
            <a:r>
              <a:rPr lang="en-US" sz="3200" b="1" dirty="0">
                <a:solidFill>
                  <a:srgbClr val="00B0F0"/>
                </a:solidFill>
              </a:rPr>
              <a:t>Operators in C:</a:t>
            </a:r>
          </a:p>
          <a:p>
            <a:pPr marL="0" indent="0">
              <a:buNone/>
            </a:pPr>
            <a:r>
              <a:rPr lang="en-US" sz="2400" dirty="0"/>
              <a:t>In C, an operator is a </a:t>
            </a:r>
            <a:r>
              <a:rPr lang="en-US" sz="2400" b="1" dirty="0">
                <a:solidFill>
                  <a:srgbClr val="C00000"/>
                </a:solidFill>
              </a:rPr>
              <a:t>symbol</a:t>
            </a:r>
            <a:r>
              <a:rPr lang="en-US" sz="2400" dirty="0"/>
              <a:t> </a:t>
            </a:r>
            <a:r>
              <a:rPr lang="en-US" sz="2400" b="1" dirty="0"/>
              <a:t>that performs operations on one or more </a:t>
            </a:r>
            <a:r>
              <a:rPr lang="en-US" sz="2400" b="1" dirty="0">
                <a:solidFill>
                  <a:srgbClr val="C00000"/>
                </a:solidFill>
              </a:rPr>
              <a:t>operands</a:t>
            </a:r>
            <a:r>
              <a:rPr lang="en-US" sz="2400" b="1" dirty="0"/>
              <a:t>. Operands</a:t>
            </a:r>
            <a:r>
              <a:rPr lang="en-US" sz="2400" dirty="0"/>
              <a:t> are the values on which the operator </a:t>
            </a:r>
            <a:r>
              <a:rPr lang="en-US" sz="2400" b="1" dirty="0">
                <a:solidFill>
                  <a:srgbClr val="C00000"/>
                </a:solidFill>
              </a:rPr>
              <a:t>operates</a:t>
            </a:r>
            <a:r>
              <a:rPr lang="en-US" sz="2400" dirty="0"/>
              <a:t>. Operators are used to manipulate data and variables. </a:t>
            </a:r>
          </a:p>
          <a:p>
            <a:pPr marL="0" indent="0">
              <a:buNone/>
            </a:pPr>
            <a:r>
              <a:rPr lang="en-US" sz="2400" dirty="0"/>
              <a:t>C supports various types of operators, including:</a:t>
            </a:r>
          </a:p>
          <a:p>
            <a:pPr marL="514350" indent="-514350">
              <a:buFont typeface="Arial" panose="020B0604020202020204" pitchFamily="34" charset="0"/>
              <a:buAutoNum type="arabicPeriod"/>
            </a:pPr>
            <a:r>
              <a:rPr lang="en-IN" sz="2400" b="1" dirty="0"/>
              <a:t>Unary Operators: </a:t>
            </a:r>
            <a:r>
              <a:rPr lang="en-IN" sz="2400" dirty="0"/>
              <a:t>An operator which operates on only 1 operand is called </a:t>
            </a:r>
            <a:r>
              <a:rPr lang="en-IN" sz="2400" b="1" dirty="0"/>
              <a:t>Unary</a:t>
            </a:r>
            <a:r>
              <a:rPr lang="en-IN" sz="2400" dirty="0"/>
              <a:t>.</a:t>
            </a:r>
            <a:endParaRPr lang="en-IN" sz="2400" b="1" dirty="0"/>
          </a:p>
          <a:p>
            <a:pPr marL="514350" indent="-514350">
              <a:buFont typeface="Arial" panose="020B0604020202020204" pitchFamily="34" charset="0"/>
              <a:buAutoNum type="arabicPeriod"/>
            </a:pPr>
            <a:r>
              <a:rPr lang="en-IN" sz="2400" b="1" dirty="0"/>
              <a:t>Binary Operators: </a:t>
            </a:r>
            <a:r>
              <a:rPr lang="en-IN" sz="2400" dirty="0"/>
              <a:t>An operator which operates on 2 operands is called </a:t>
            </a:r>
            <a:r>
              <a:rPr lang="en-IN" sz="2400" b="1" dirty="0"/>
              <a:t>Binary</a:t>
            </a:r>
          </a:p>
          <a:p>
            <a:pPr marL="971550" lvl="1" indent="-514350">
              <a:buAutoNum type="arabicPeriod"/>
            </a:pPr>
            <a:r>
              <a:rPr lang="en-IN" sz="2400" dirty="0"/>
              <a:t>Arithmetic Operators</a:t>
            </a:r>
            <a:endParaRPr lang="en-US" sz="2400" dirty="0"/>
          </a:p>
          <a:p>
            <a:pPr marL="971550" lvl="1" indent="-514350">
              <a:buAutoNum type="arabicPeriod"/>
            </a:pPr>
            <a:r>
              <a:rPr lang="en-IN" sz="2400" dirty="0"/>
              <a:t>Relational Operators</a:t>
            </a:r>
            <a:endParaRPr lang="en-US" sz="2400" dirty="0"/>
          </a:p>
          <a:p>
            <a:pPr marL="971550" lvl="1" indent="-514350">
              <a:buAutoNum type="arabicPeriod"/>
            </a:pPr>
            <a:r>
              <a:rPr lang="en-IN" sz="2400" dirty="0"/>
              <a:t>Logical Operators</a:t>
            </a:r>
            <a:endParaRPr lang="en-US" sz="2400" dirty="0"/>
          </a:p>
          <a:p>
            <a:pPr marL="971550" lvl="1" indent="-514350">
              <a:buAutoNum type="arabicPeriod"/>
            </a:pPr>
            <a:r>
              <a:rPr lang="en-IN" sz="2400" dirty="0"/>
              <a:t>Assignment Operators</a:t>
            </a:r>
          </a:p>
          <a:p>
            <a:pPr marL="971550" lvl="1" indent="-514350">
              <a:buAutoNum type="arabicPeriod"/>
            </a:pPr>
            <a:r>
              <a:rPr lang="en-IN" sz="2400" dirty="0"/>
              <a:t>Bitwise Operators</a:t>
            </a:r>
          </a:p>
          <a:p>
            <a:pPr marL="514350" indent="-514350">
              <a:buAutoNum type="arabicPeriod"/>
            </a:pPr>
            <a:r>
              <a:rPr lang="en-IN" sz="2400" b="1" dirty="0"/>
              <a:t>Ternary Operator: </a:t>
            </a:r>
            <a:r>
              <a:rPr lang="en-IN" sz="2400" dirty="0"/>
              <a:t>An operator which operates on 3 operand is called </a:t>
            </a:r>
            <a:r>
              <a:rPr lang="en-IN" sz="2400" b="1" dirty="0"/>
              <a:t>Ternary</a:t>
            </a:r>
            <a:r>
              <a:rPr lang="en-IN" sz="2400" dirty="0"/>
              <a:t>.</a:t>
            </a:r>
            <a:endParaRPr lang="en-US" sz="2400" b="1" dirty="0"/>
          </a:p>
        </p:txBody>
      </p:sp>
    </p:spTree>
    <p:extLst>
      <p:ext uri="{BB962C8B-B14F-4D97-AF65-F5344CB8AC3E}">
        <p14:creationId xmlns:p14="http://schemas.microsoft.com/office/powerpoint/2010/main" val="209469774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CCC767-CEE1-90D3-1876-7093226BAB2E}"/>
            </a:ext>
          </a:extLst>
        </p:cNvPr>
        <p:cNvGrpSpPr/>
        <p:nvPr/>
      </p:nvGrpSpPr>
      <p:grpSpPr>
        <a:xfrm>
          <a:off x="0" y="0"/>
          <a:ext cx="0" cy="0"/>
          <a:chOff x="0" y="0"/>
          <a:chExt cx="0" cy="0"/>
        </a:xfrm>
      </p:grpSpPr>
      <p:sp>
        <p:nvSpPr>
          <p:cNvPr id="5" name="Content Placeholder 2">
            <a:extLst>
              <a:ext uri="{FF2B5EF4-FFF2-40B4-BE49-F238E27FC236}">
                <a16:creationId xmlns:a16="http://schemas.microsoft.com/office/drawing/2014/main" id="{EEC5E7BA-C26D-357A-0224-22AE679D2AC5}"/>
              </a:ext>
            </a:extLst>
          </p:cNvPr>
          <p:cNvSpPr>
            <a:spLocks noGrp="1"/>
          </p:cNvSpPr>
          <p:nvPr>
            <p:ph idx="1"/>
          </p:nvPr>
        </p:nvSpPr>
        <p:spPr>
          <a:xfrm>
            <a:off x="631722" y="508102"/>
            <a:ext cx="10803193" cy="5646891"/>
          </a:xfrm>
        </p:spPr>
        <p:txBody>
          <a:bodyPr>
            <a:normAutofit/>
          </a:bodyPr>
          <a:lstStyle/>
          <a:p>
            <a:pPr marL="514350" indent="-514350">
              <a:buAutoNum type="arabicPeriod"/>
            </a:pPr>
            <a:r>
              <a:rPr lang="en-IN" sz="2400" b="1" dirty="0"/>
              <a:t>Unary Operators: </a:t>
            </a:r>
            <a:r>
              <a:rPr lang="en-IN" sz="2400" dirty="0"/>
              <a:t>Which operates on only one Operand.</a:t>
            </a:r>
          </a:p>
          <a:p>
            <a:pPr marL="0" indent="0">
              <a:buNone/>
            </a:pPr>
            <a:endParaRPr lang="en-IN" sz="2400" dirty="0"/>
          </a:p>
          <a:p>
            <a:pPr marL="0" indent="0">
              <a:buNone/>
            </a:pPr>
            <a:endParaRPr lang="en-IN" sz="2400" dirty="0"/>
          </a:p>
        </p:txBody>
      </p:sp>
      <p:graphicFrame>
        <p:nvGraphicFramePr>
          <p:cNvPr id="6" name="Table 5">
            <a:extLst>
              <a:ext uri="{FF2B5EF4-FFF2-40B4-BE49-F238E27FC236}">
                <a16:creationId xmlns:a16="http://schemas.microsoft.com/office/drawing/2014/main" id="{A89090C5-3414-1E8B-1F71-381974BEEAFF}"/>
              </a:ext>
            </a:extLst>
          </p:cNvPr>
          <p:cNvGraphicFramePr>
            <a:graphicFrameLocks noGrp="1"/>
          </p:cNvGraphicFramePr>
          <p:nvPr>
            <p:extLst>
              <p:ext uri="{D42A27DB-BD31-4B8C-83A1-F6EECF244321}">
                <p14:modId xmlns:p14="http://schemas.microsoft.com/office/powerpoint/2010/main" val="1950564220"/>
              </p:ext>
            </p:extLst>
          </p:nvPr>
        </p:nvGraphicFramePr>
        <p:xfrm>
          <a:off x="1275808" y="1066998"/>
          <a:ext cx="9515019" cy="5087995"/>
        </p:xfrm>
        <a:graphic>
          <a:graphicData uri="http://schemas.openxmlformats.org/drawingml/2006/table">
            <a:tbl>
              <a:tblPr firstRow="1" firstCol="1" bandRow="1">
                <a:tableStyleId>{5C22544A-7EE6-4342-B048-85BDC9FD1C3A}</a:tableStyleId>
              </a:tblPr>
              <a:tblGrid>
                <a:gridCol w="1572499">
                  <a:extLst>
                    <a:ext uri="{9D8B030D-6E8A-4147-A177-3AD203B41FA5}">
                      <a16:colId xmlns:a16="http://schemas.microsoft.com/office/drawing/2014/main" val="802643049"/>
                    </a:ext>
                  </a:extLst>
                </a:gridCol>
                <a:gridCol w="5161932">
                  <a:extLst>
                    <a:ext uri="{9D8B030D-6E8A-4147-A177-3AD203B41FA5}">
                      <a16:colId xmlns:a16="http://schemas.microsoft.com/office/drawing/2014/main" val="1177020853"/>
                    </a:ext>
                  </a:extLst>
                </a:gridCol>
                <a:gridCol w="2780588">
                  <a:extLst>
                    <a:ext uri="{9D8B030D-6E8A-4147-A177-3AD203B41FA5}">
                      <a16:colId xmlns:a16="http://schemas.microsoft.com/office/drawing/2014/main" val="271829406"/>
                    </a:ext>
                  </a:extLst>
                </a:gridCol>
              </a:tblGrid>
              <a:tr h="415529">
                <a:tc>
                  <a:txBody>
                    <a:bodyPr/>
                    <a:lstStyle/>
                    <a:p>
                      <a:pPr>
                        <a:lnSpc>
                          <a:spcPct val="115000"/>
                        </a:lnSpc>
                        <a:spcAft>
                          <a:spcPts val="800"/>
                        </a:spcAft>
                      </a:pPr>
                      <a:r>
                        <a:rPr lang="en-IN" sz="2400" kern="100">
                          <a:effectLst/>
                        </a:rPr>
                        <a:t>Operator</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dirty="0">
                          <a:effectLst/>
                        </a:rPr>
                        <a:t>Description </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dirty="0">
                          <a:effectLst/>
                        </a:rPr>
                        <a:t>Example ( a is a variable here)</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484864251"/>
                  </a:ext>
                </a:extLst>
              </a:tr>
              <a:tr h="853680">
                <a:tc>
                  <a:txBody>
                    <a:bodyPr/>
                    <a:lstStyle/>
                    <a:p>
                      <a:pPr algn="ctr">
                        <a:lnSpc>
                          <a:spcPct val="115000"/>
                        </a:lnSpc>
                        <a:spcAft>
                          <a:spcPts val="800"/>
                        </a:spcAft>
                      </a:pPr>
                      <a:r>
                        <a:rPr lang="en-IN" sz="2400" kern="100" dirty="0">
                          <a:effectLst/>
                        </a:rPr>
                        <a:t>+</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a:effectLst/>
                        </a:rPr>
                        <a:t>Unary plus, indicates a positive value.</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IN" sz="2400" kern="100">
                          <a:effectLst/>
                        </a:rPr>
                        <a:t>+a</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750722876"/>
                  </a:ext>
                </a:extLst>
              </a:tr>
              <a:tr h="853680">
                <a:tc>
                  <a:txBody>
                    <a:bodyPr/>
                    <a:lstStyle/>
                    <a:p>
                      <a:pPr algn="ctr">
                        <a:lnSpc>
                          <a:spcPct val="115000"/>
                        </a:lnSpc>
                        <a:spcAft>
                          <a:spcPts val="800"/>
                        </a:spcAft>
                      </a:pPr>
                      <a:r>
                        <a:rPr lang="en-IN" sz="2400" kern="100" dirty="0">
                          <a:effectLst/>
                        </a:rPr>
                        <a:t>-</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dirty="0">
                          <a:effectLst/>
                        </a:rPr>
                        <a:t>Unary minus, negates the expression.</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IN" sz="2400" kern="100">
                          <a:effectLst/>
                        </a:rPr>
                        <a:t>-a</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127091261"/>
                  </a:ext>
                </a:extLst>
              </a:tr>
              <a:tr h="853680">
                <a:tc>
                  <a:txBody>
                    <a:bodyPr/>
                    <a:lstStyle/>
                    <a:p>
                      <a:pPr algn="ctr">
                        <a:lnSpc>
                          <a:spcPct val="115000"/>
                        </a:lnSpc>
                        <a:spcAft>
                          <a:spcPts val="800"/>
                        </a:spcAft>
                      </a:pPr>
                      <a:r>
                        <a:rPr lang="en-IN" sz="2400" kern="100" dirty="0">
                          <a:effectLst/>
                        </a:rPr>
                        <a:t>++</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a:effectLst/>
                        </a:rPr>
                        <a:t>Increment operator, increases the value by 1.</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IN" sz="2400" kern="100">
                          <a:effectLst/>
                        </a:rPr>
                        <a:t>a++, ++a</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0097545"/>
                  </a:ext>
                </a:extLst>
              </a:tr>
              <a:tr h="853680">
                <a:tc>
                  <a:txBody>
                    <a:bodyPr/>
                    <a:lstStyle/>
                    <a:p>
                      <a:pPr algn="ctr">
                        <a:lnSpc>
                          <a:spcPct val="115000"/>
                        </a:lnSpc>
                        <a:spcAft>
                          <a:spcPts val="800"/>
                        </a:spcAft>
                      </a:pPr>
                      <a:r>
                        <a:rPr lang="en-IN" sz="2400" kern="100">
                          <a:effectLst/>
                        </a:rPr>
                        <a:t>--</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a:effectLst/>
                        </a:rPr>
                        <a:t>Decrement operator, decreases the value by 1.</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IN" sz="2400" kern="100">
                          <a:effectLst/>
                        </a:rPr>
                        <a:t>a--, --a</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509725599"/>
                  </a:ext>
                </a:extLst>
              </a:tr>
              <a:tr h="853680">
                <a:tc>
                  <a:txBody>
                    <a:bodyPr/>
                    <a:lstStyle/>
                    <a:p>
                      <a:pPr algn="ctr">
                        <a:lnSpc>
                          <a:spcPct val="115000"/>
                        </a:lnSpc>
                        <a:spcAft>
                          <a:spcPts val="800"/>
                        </a:spcAft>
                      </a:pPr>
                      <a:r>
                        <a:rPr lang="en-IN" sz="2400" kern="100" dirty="0">
                          <a:effectLst/>
                        </a:rPr>
                        <a:t>!</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a:effectLst/>
                        </a:rPr>
                        <a:t>Logical NOT, inverts the value of a boolean.</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IN" sz="2400" kern="100" dirty="0">
                          <a:effectLst/>
                        </a:rPr>
                        <a:t>!true</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219363319"/>
                  </a:ext>
                </a:extLst>
              </a:tr>
            </a:tbl>
          </a:graphicData>
        </a:graphic>
      </p:graphicFrame>
    </p:spTree>
    <p:extLst>
      <p:ext uri="{BB962C8B-B14F-4D97-AF65-F5344CB8AC3E}">
        <p14:creationId xmlns:p14="http://schemas.microsoft.com/office/powerpoint/2010/main" val="375142931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531238" y="528199"/>
            <a:ext cx="10803193" cy="5646891"/>
          </a:xfrm>
        </p:spPr>
        <p:txBody>
          <a:bodyPr>
            <a:normAutofit/>
          </a:bodyPr>
          <a:lstStyle/>
          <a:p>
            <a:pPr marL="0" indent="0">
              <a:buNone/>
            </a:pPr>
            <a:r>
              <a:rPr lang="en-IN" sz="2400" b="1" dirty="0"/>
              <a:t>2. Binary Operators</a:t>
            </a:r>
            <a:r>
              <a:rPr lang="en-US" sz="2400" b="1" dirty="0"/>
              <a:t>: </a:t>
            </a:r>
            <a:r>
              <a:rPr lang="en-IN" sz="2400" dirty="0"/>
              <a:t>Operates on </a:t>
            </a:r>
            <a:r>
              <a:rPr lang="en-IN" sz="2400" b="1" dirty="0">
                <a:solidFill>
                  <a:srgbClr val="C00000"/>
                </a:solidFill>
              </a:rPr>
              <a:t>two</a:t>
            </a:r>
            <a:r>
              <a:rPr lang="en-IN" sz="2400" dirty="0"/>
              <a:t> operands</a:t>
            </a:r>
            <a:endParaRPr lang="en-US" sz="2400" dirty="0"/>
          </a:p>
          <a:p>
            <a:pPr marL="0" indent="0">
              <a:buNone/>
            </a:pPr>
            <a:r>
              <a:rPr lang="en-IN" sz="2400" b="1" dirty="0"/>
              <a:t>1. Arithmetic Operators</a:t>
            </a:r>
            <a:r>
              <a:rPr lang="en-IN" sz="2400" dirty="0"/>
              <a:t>: 					</a:t>
            </a:r>
            <a:r>
              <a:rPr lang="en-US" sz="2400" b="1" kern="100" dirty="0">
                <a:solidFill>
                  <a:srgbClr val="002060"/>
                </a:solidFill>
                <a:effectLst/>
              </a:rPr>
              <a:t>int a = 10;  int b = 20</a:t>
            </a:r>
            <a:endParaRPr lang="en-IN" sz="2400" b="1" dirty="0">
              <a:solidFill>
                <a:srgbClr val="002060"/>
              </a:solidFill>
            </a:endParaRPr>
          </a:p>
        </p:txBody>
      </p:sp>
      <p:graphicFrame>
        <p:nvGraphicFramePr>
          <p:cNvPr id="17" name="Table 16">
            <a:extLst>
              <a:ext uri="{FF2B5EF4-FFF2-40B4-BE49-F238E27FC236}">
                <a16:creationId xmlns:a16="http://schemas.microsoft.com/office/drawing/2014/main" id="{132B309F-81F3-D65B-5FC7-A215B4D41677}"/>
              </a:ext>
            </a:extLst>
          </p:cNvPr>
          <p:cNvGraphicFramePr>
            <a:graphicFrameLocks noGrp="1"/>
          </p:cNvGraphicFramePr>
          <p:nvPr>
            <p:extLst>
              <p:ext uri="{D42A27DB-BD31-4B8C-83A1-F6EECF244321}">
                <p14:modId xmlns:p14="http://schemas.microsoft.com/office/powerpoint/2010/main" val="3672116048"/>
              </p:ext>
            </p:extLst>
          </p:nvPr>
        </p:nvGraphicFramePr>
        <p:xfrm>
          <a:off x="857569" y="1663306"/>
          <a:ext cx="10476862" cy="4607160"/>
        </p:xfrm>
        <a:graphic>
          <a:graphicData uri="http://schemas.openxmlformats.org/drawingml/2006/table">
            <a:tbl>
              <a:tblPr firstRow="1" firstCol="1" bandRow="1">
                <a:tableStyleId>{5C22544A-7EE6-4342-B048-85BDC9FD1C3A}</a:tableStyleId>
              </a:tblPr>
              <a:tblGrid>
                <a:gridCol w="1666985">
                  <a:extLst>
                    <a:ext uri="{9D8B030D-6E8A-4147-A177-3AD203B41FA5}">
                      <a16:colId xmlns:a16="http://schemas.microsoft.com/office/drawing/2014/main" val="825450830"/>
                    </a:ext>
                  </a:extLst>
                </a:gridCol>
                <a:gridCol w="7039716">
                  <a:extLst>
                    <a:ext uri="{9D8B030D-6E8A-4147-A177-3AD203B41FA5}">
                      <a16:colId xmlns:a16="http://schemas.microsoft.com/office/drawing/2014/main" val="667815601"/>
                    </a:ext>
                  </a:extLst>
                </a:gridCol>
                <a:gridCol w="1770161">
                  <a:extLst>
                    <a:ext uri="{9D8B030D-6E8A-4147-A177-3AD203B41FA5}">
                      <a16:colId xmlns:a16="http://schemas.microsoft.com/office/drawing/2014/main" val="1718658529"/>
                    </a:ext>
                  </a:extLst>
                </a:gridCol>
              </a:tblGrid>
              <a:tr h="344304">
                <a:tc>
                  <a:txBody>
                    <a:bodyPr/>
                    <a:lstStyle/>
                    <a:p>
                      <a:pPr algn="ctr">
                        <a:lnSpc>
                          <a:spcPct val="115000"/>
                        </a:lnSpc>
                        <a:spcAft>
                          <a:spcPts val="800"/>
                        </a:spcAft>
                      </a:pPr>
                      <a:r>
                        <a:rPr lang="en-US" sz="2000" kern="100">
                          <a:effectLst/>
                        </a:rPr>
                        <a:t>Operator</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US" sz="2000" kern="100" dirty="0">
                          <a:effectLst/>
                        </a:rPr>
                        <a:t>Description</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US" sz="2000" kern="100" dirty="0">
                          <a:effectLst/>
                        </a:rPr>
                        <a:t>Example</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455570578"/>
                  </a:ext>
                </a:extLst>
              </a:tr>
              <a:tr h="707352">
                <a:tc>
                  <a:txBody>
                    <a:bodyPr/>
                    <a:lstStyle/>
                    <a:p>
                      <a:pPr algn="ctr">
                        <a:lnSpc>
                          <a:spcPct val="115000"/>
                        </a:lnSpc>
                        <a:spcAft>
                          <a:spcPts val="800"/>
                        </a:spcAft>
                      </a:pPr>
                      <a:r>
                        <a:rPr lang="en-US" sz="2000" kern="100">
                          <a:effectLst/>
                        </a:rPr>
                        <a:t>+</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US" sz="2000" kern="100" dirty="0">
                          <a:effectLst/>
                        </a:rPr>
                        <a:t> Addition, adds two operands.</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US" sz="2000" kern="100">
                          <a:effectLst/>
                        </a:rPr>
                        <a:t> a + b</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576052991"/>
                  </a:ext>
                </a:extLst>
              </a:tr>
              <a:tr h="1070400">
                <a:tc>
                  <a:txBody>
                    <a:bodyPr/>
                    <a:lstStyle/>
                    <a:p>
                      <a:pPr algn="ctr">
                        <a:lnSpc>
                          <a:spcPct val="115000"/>
                        </a:lnSpc>
                        <a:spcAft>
                          <a:spcPts val="800"/>
                        </a:spcAft>
                      </a:pPr>
                      <a:r>
                        <a:rPr lang="en-US" sz="2000" kern="100">
                          <a:effectLst/>
                        </a:rPr>
                        <a:t>-</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US" sz="2000" kern="100" dirty="0">
                          <a:effectLst/>
                        </a:rPr>
                        <a:t> Subtraction, subtracts the second operand from the first.</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US" sz="2000" kern="100">
                          <a:effectLst/>
                        </a:rPr>
                        <a:t> a - b</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074987513"/>
                  </a:ext>
                </a:extLst>
              </a:tr>
              <a:tr h="707352">
                <a:tc>
                  <a:txBody>
                    <a:bodyPr/>
                    <a:lstStyle/>
                    <a:p>
                      <a:pPr algn="ctr">
                        <a:lnSpc>
                          <a:spcPct val="115000"/>
                        </a:lnSpc>
                        <a:spcAft>
                          <a:spcPts val="800"/>
                        </a:spcAft>
                      </a:pPr>
                      <a:r>
                        <a:rPr lang="en-US" sz="2000" kern="100">
                          <a:effectLst/>
                        </a:rPr>
                        <a:t>*</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US" sz="2000" kern="100" dirty="0">
                          <a:effectLst/>
                        </a:rPr>
                        <a:t> Multiplication, multiplies two operands.</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US" sz="2000" kern="100">
                          <a:effectLst/>
                        </a:rPr>
                        <a:t>a   * b</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986581913"/>
                  </a:ext>
                </a:extLst>
              </a:tr>
              <a:tr h="1070400">
                <a:tc>
                  <a:txBody>
                    <a:bodyPr/>
                    <a:lstStyle/>
                    <a:p>
                      <a:pPr algn="ctr">
                        <a:lnSpc>
                          <a:spcPct val="115000"/>
                        </a:lnSpc>
                        <a:spcAft>
                          <a:spcPts val="800"/>
                        </a:spcAft>
                      </a:pPr>
                      <a:r>
                        <a:rPr lang="en-US" sz="2000" kern="100">
                          <a:effectLst/>
                        </a:rPr>
                        <a:t>/</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US" sz="2000" kern="100" dirty="0">
                          <a:effectLst/>
                        </a:rPr>
                        <a:t> Division, divides the numerator by the denominator.</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US" sz="2000" kern="100">
                          <a:effectLst/>
                        </a:rPr>
                        <a:t> a / b</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589486608"/>
                  </a:ext>
                </a:extLst>
              </a:tr>
              <a:tr h="707352">
                <a:tc>
                  <a:txBody>
                    <a:bodyPr/>
                    <a:lstStyle/>
                    <a:p>
                      <a:pPr algn="ctr">
                        <a:lnSpc>
                          <a:spcPct val="115000"/>
                        </a:lnSpc>
                        <a:spcAft>
                          <a:spcPts val="800"/>
                        </a:spcAft>
                      </a:pPr>
                      <a:r>
                        <a:rPr lang="en-US" sz="2000" kern="100" dirty="0">
                          <a:effectLst/>
                        </a:rPr>
                        <a:t>%</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US" sz="2000" kern="100">
                          <a:effectLst/>
                        </a:rPr>
                        <a:t> Modulus, returns the remainder of the division.</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US" sz="2000" kern="100" dirty="0">
                          <a:effectLst/>
                        </a:rPr>
                        <a:t> a % b</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292449317"/>
                  </a:ext>
                </a:extLst>
              </a:tr>
            </a:tbl>
          </a:graphicData>
        </a:graphic>
      </p:graphicFrame>
    </p:spTree>
    <p:extLst>
      <p:ext uri="{BB962C8B-B14F-4D97-AF65-F5344CB8AC3E}">
        <p14:creationId xmlns:p14="http://schemas.microsoft.com/office/powerpoint/2010/main" val="313778289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556750" y="321289"/>
            <a:ext cx="11281289" cy="5646891"/>
          </a:xfrm>
        </p:spPr>
        <p:txBody>
          <a:bodyPr>
            <a:normAutofit/>
          </a:bodyPr>
          <a:lstStyle/>
          <a:p>
            <a:pPr marL="0" indent="0">
              <a:buNone/>
            </a:pPr>
            <a:r>
              <a:rPr lang="en-US" sz="2400" b="1" dirty="0"/>
              <a:t>2. </a:t>
            </a:r>
            <a:r>
              <a:rPr lang="en-IN" sz="2400" b="1" dirty="0"/>
              <a:t>Relational Operators:</a:t>
            </a:r>
          </a:p>
          <a:p>
            <a:pPr marL="0" indent="0">
              <a:buNone/>
            </a:pPr>
            <a:r>
              <a:rPr lang="en-US" sz="2400" dirty="0"/>
              <a:t>Relational operators in C are used to compare two values and return a </a:t>
            </a:r>
            <a:r>
              <a:rPr lang="en-US" sz="2400" dirty="0" err="1"/>
              <a:t>boolean</a:t>
            </a:r>
            <a:r>
              <a:rPr lang="en-US" sz="2400" dirty="0"/>
              <a:t> result (true or false).</a:t>
            </a:r>
            <a:r>
              <a:rPr lang="en-IN" sz="2400" dirty="0"/>
              <a:t>							</a:t>
            </a:r>
            <a:r>
              <a:rPr lang="en-US" sz="2400" b="1" kern="100" dirty="0">
                <a:solidFill>
                  <a:srgbClr val="002060"/>
                </a:solidFill>
                <a:effectLst/>
              </a:rPr>
              <a:t> int a = 10;  int b = 20</a:t>
            </a:r>
            <a:endParaRPr lang="en-IN" sz="2400" b="1" dirty="0"/>
          </a:p>
        </p:txBody>
      </p:sp>
      <p:graphicFrame>
        <p:nvGraphicFramePr>
          <p:cNvPr id="2" name="Table 1">
            <a:extLst>
              <a:ext uri="{FF2B5EF4-FFF2-40B4-BE49-F238E27FC236}">
                <a16:creationId xmlns:a16="http://schemas.microsoft.com/office/drawing/2014/main" id="{70D0BFFA-FCED-8BFF-B203-A8ACEB63D104}"/>
              </a:ext>
            </a:extLst>
          </p:cNvPr>
          <p:cNvGraphicFramePr>
            <a:graphicFrameLocks noGrp="1"/>
          </p:cNvGraphicFramePr>
          <p:nvPr/>
        </p:nvGraphicFramePr>
        <p:xfrm>
          <a:off x="928723" y="1771274"/>
          <a:ext cx="9886762" cy="4590197"/>
        </p:xfrm>
        <a:graphic>
          <a:graphicData uri="http://schemas.openxmlformats.org/drawingml/2006/table">
            <a:tbl>
              <a:tblPr firstRow="1" firstCol="1" bandRow="1">
                <a:tableStyleId>{5C22544A-7EE6-4342-B048-85BDC9FD1C3A}</a:tableStyleId>
              </a:tblPr>
              <a:tblGrid>
                <a:gridCol w="1531655">
                  <a:extLst>
                    <a:ext uri="{9D8B030D-6E8A-4147-A177-3AD203B41FA5}">
                      <a16:colId xmlns:a16="http://schemas.microsoft.com/office/drawing/2014/main" val="1571009618"/>
                    </a:ext>
                  </a:extLst>
                </a:gridCol>
                <a:gridCol w="6854673">
                  <a:extLst>
                    <a:ext uri="{9D8B030D-6E8A-4147-A177-3AD203B41FA5}">
                      <a16:colId xmlns:a16="http://schemas.microsoft.com/office/drawing/2014/main" val="1940413920"/>
                    </a:ext>
                  </a:extLst>
                </a:gridCol>
                <a:gridCol w="1500434">
                  <a:extLst>
                    <a:ext uri="{9D8B030D-6E8A-4147-A177-3AD203B41FA5}">
                      <a16:colId xmlns:a16="http://schemas.microsoft.com/office/drawing/2014/main" val="2392464336"/>
                    </a:ext>
                  </a:extLst>
                </a:gridCol>
              </a:tblGrid>
              <a:tr h="409215">
                <a:tc>
                  <a:txBody>
                    <a:bodyPr/>
                    <a:lstStyle/>
                    <a:p>
                      <a:pPr>
                        <a:lnSpc>
                          <a:spcPct val="115000"/>
                        </a:lnSpc>
                        <a:spcAft>
                          <a:spcPts val="800"/>
                        </a:spcAft>
                      </a:pPr>
                      <a:r>
                        <a:rPr lang="en-IN" sz="2400" kern="100">
                          <a:effectLst/>
                        </a:rPr>
                        <a:t>Operator</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dirty="0">
                          <a:effectLst/>
                        </a:rPr>
                        <a:t>Description</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dirty="0">
                          <a:effectLst/>
                        </a:rPr>
                        <a:t>Example</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511512974"/>
                  </a:ext>
                </a:extLst>
              </a:tr>
              <a:tr h="409215">
                <a:tc>
                  <a:txBody>
                    <a:bodyPr/>
                    <a:lstStyle/>
                    <a:p>
                      <a:pPr>
                        <a:lnSpc>
                          <a:spcPct val="115000"/>
                        </a:lnSpc>
                        <a:spcAft>
                          <a:spcPts val="800"/>
                        </a:spcAft>
                      </a:pPr>
                      <a:r>
                        <a:rPr lang="en-IN" sz="2400" kern="100">
                          <a:effectLst/>
                        </a:rPr>
                        <a:t>==</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a:effectLst/>
                        </a:rPr>
                        <a:t>Equal to, checks if two operands are equal.</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a:effectLst/>
                        </a:rPr>
                        <a:t>a == b</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926780335"/>
                  </a:ext>
                </a:extLst>
              </a:tr>
              <a:tr h="409215">
                <a:tc>
                  <a:txBody>
                    <a:bodyPr/>
                    <a:lstStyle/>
                    <a:p>
                      <a:pPr>
                        <a:lnSpc>
                          <a:spcPct val="115000"/>
                        </a:lnSpc>
                        <a:spcAft>
                          <a:spcPts val="800"/>
                        </a:spcAft>
                      </a:pPr>
                      <a:r>
                        <a:rPr lang="en-IN" sz="2400" kern="100">
                          <a:effectLst/>
                        </a:rPr>
                        <a:t>!=</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a:effectLst/>
                        </a:rPr>
                        <a:t>Not equal to, checks if two operands are not equal.</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a:effectLst/>
                        </a:rPr>
                        <a:t>a != b</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888435797"/>
                  </a:ext>
                </a:extLst>
              </a:tr>
              <a:tr h="840638">
                <a:tc>
                  <a:txBody>
                    <a:bodyPr/>
                    <a:lstStyle/>
                    <a:p>
                      <a:pPr>
                        <a:lnSpc>
                          <a:spcPct val="115000"/>
                        </a:lnSpc>
                        <a:spcAft>
                          <a:spcPts val="800"/>
                        </a:spcAft>
                      </a:pPr>
                      <a:r>
                        <a:rPr lang="en-IN" sz="2400" kern="100">
                          <a:effectLst/>
                        </a:rPr>
                        <a:t>&gt; </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a:effectLst/>
                        </a:rPr>
                        <a:t>Greater than, checks if the left operand is greater than the right.</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dirty="0">
                          <a:effectLst/>
                        </a:rPr>
                        <a:t>a &gt; b</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781004001"/>
                  </a:ext>
                </a:extLst>
              </a:tr>
              <a:tr h="840638">
                <a:tc>
                  <a:txBody>
                    <a:bodyPr/>
                    <a:lstStyle/>
                    <a:p>
                      <a:pPr>
                        <a:lnSpc>
                          <a:spcPct val="115000"/>
                        </a:lnSpc>
                        <a:spcAft>
                          <a:spcPts val="800"/>
                        </a:spcAft>
                      </a:pPr>
                      <a:r>
                        <a:rPr lang="en-IN" sz="2400" kern="100">
                          <a:effectLst/>
                        </a:rPr>
                        <a:t>&lt; </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a:effectLst/>
                        </a:rPr>
                        <a:t>Less than, checks if the left operand is less than the right.</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a:effectLst/>
                        </a:rPr>
                        <a:t>a &lt; b</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062396621"/>
                  </a:ext>
                </a:extLst>
              </a:tr>
              <a:tr h="840638">
                <a:tc>
                  <a:txBody>
                    <a:bodyPr/>
                    <a:lstStyle/>
                    <a:p>
                      <a:pPr>
                        <a:lnSpc>
                          <a:spcPct val="115000"/>
                        </a:lnSpc>
                        <a:spcAft>
                          <a:spcPts val="800"/>
                        </a:spcAft>
                      </a:pPr>
                      <a:r>
                        <a:rPr lang="en-IN" sz="2400" kern="100">
                          <a:effectLst/>
                        </a:rPr>
                        <a:t>&gt;=</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a:effectLst/>
                        </a:rPr>
                        <a:t>Greater than or equal to, checks if the left operand is greater than or equal to the right.</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a:effectLst/>
                        </a:rPr>
                        <a:t>a &gt;= b</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56378210"/>
                  </a:ext>
                </a:extLst>
              </a:tr>
              <a:tr h="840638">
                <a:tc>
                  <a:txBody>
                    <a:bodyPr/>
                    <a:lstStyle/>
                    <a:p>
                      <a:pPr>
                        <a:lnSpc>
                          <a:spcPct val="115000"/>
                        </a:lnSpc>
                        <a:spcAft>
                          <a:spcPts val="800"/>
                        </a:spcAft>
                      </a:pPr>
                      <a:r>
                        <a:rPr lang="en-IN" sz="2400" kern="100">
                          <a:effectLst/>
                        </a:rPr>
                        <a:t>&lt;=</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dirty="0">
                          <a:effectLst/>
                        </a:rPr>
                        <a:t>Less than or equal to, checks if the left operand is less than or equal to the right.</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400" kern="100" dirty="0">
                          <a:effectLst/>
                        </a:rPr>
                        <a:t>a &lt;= b</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339250863"/>
                  </a:ext>
                </a:extLst>
              </a:tr>
            </a:tbl>
          </a:graphicData>
        </a:graphic>
      </p:graphicFrame>
    </p:spTree>
    <p:extLst>
      <p:ext uri="{BB962C8B-B14F-4D97-AF65-F5344CB8AC3E}">
        <p14:creationId xmlns:p14="http://schemas.microsoft.com/office/powerpoint/2010/main" val="105732183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543231" y="329264"/>
            <a:ext cx="10803193" cy="5646891"/>
          </a:xfrm>
        </p:spPr>
        <p:txBody>
          <a:bodyPr/>
          <a:lstStyle/>
          <a:p>
            <a:pPr marL="0" indent="0">
              <a:buNone/>
            </a:pPr>
            <a:r>
              <a:rPr lang="en-US" sz="2400" b="1" dirty="0"/>
              <a:t>3. </a:t>
            </a:r>
            <a:r>
              <a:rPr lang="en-IN" sz="2400" b="1" dirty="0"/>
              <a:t>Logical Operators:</a:t>
            </a:r>
          </a:p>
          <a:p>
            <a:pPr marL="0" indent="0">
              <a:buNone/>
            </a:pPr>
            <a:r>
              <a:rPr lang="en-US" sz="2400" dirty="0"/>
              <a:t>Logical operators in C are used to </a:t>
            </a:r>
            <a:r>
              <a:rPr lang="en-US" sz="2400" b="1" dirty="0"/>
              <a:t>perform logical operations </a:t>
            </a:r>
            <a:r>
              <a:rPr lang="en-US" sz="2400" b="1" dirty="0">
                <a:solidFill>
                  <a:srgbClr val="C00000"/>
                </a:solidFill>
              </a:rPr>
              <a:t>on </a:t>
            </a:r>
            <a:r>
              <a:rPr lang="en-US" sz="2400" b="1" dirty="0" err="1">
                <a:solidFill>
                  <a:srgbClr val="C00000"/>
                </a:solidFill>
              </a:rPr>
              <a:t>boolean</a:t>
            </a:r>
            <a:r>
              <a:rPr lang="en-US" sz="2400" b="1" dirty="0">
                <a:solidFill>
                  <a:srgbClr val="C00000"/>
                </a:solidFill>
              </a:rPr>
              <a:t> expressions. </a:t>
            </a:r>
            <a:r>
              <a:rPr lang="en-US" sz="2400" dirty="0"/>
              <a:t>They are commonly used in conditional statements to </a:t>
            </a:r>
            <a:r>
              <a:rPr lang="en-US" sz="2400" b="1" dirty="0">
                <a:solidFill>
                  <a:srgbClr val="C00000"/>
                </a:solidFill>
              </a:rPr>
              <a:t>combine multiple conditions.						</a:t>
            </a:r>
            <a:r>
              <a:rPr lang="en-US" sz="2400" b="1" kern="100" dirty="0">
                <a:solidFill>
                  <a:srgbClr val="002060"/>
                </a:solidFill>
                <a:effectLst/>
              </a:rPr>
              <a:t> int a = 10;  int b = 20</a:t>
            </a:r>
            <a:endParaRPr lang="en-IN" sz="2400" b="1" dirty="0">
              <a:solidFill>
                <a:srgbClr val="C00000"/>
              </a:solidFill>
            </a:endParaRPr>
          </a:p>
        </p:txBody>
      </p:sp>
      <p:graphicFrame>
        <p:nvGraphicFramePr>
          <p:cNvPr id="2" name="Table 1">
            <a:extLst>
              <a:ext uri="{FF2B5EF4-FFF2-40B4-BE49-F238E27FC236}">
                <a16:creationId xmlns:a16="http://schemas.microsoft.com/office/drawing/2014/main" id="{B420CCAF-8BBB-02EE-BF4E-86E8EB81B869}"/>
              </a:ext>
            </a:extLst>
          </p:cNvPr>
          <p:cNvGraphicFramePr>
            <a:graphicFrameLocks noGrp="1"/>
          </p:cNvGraphicFramePr>
          <p:nvPr>
            <p:extLst>
              <p:ext uri="{D42A27DB-BD31-4B8C-83A1-F6EECF244321}">
                <p14:modId xmlns:p14="http://schemas.microsoft.com/office/powerpoint/2010/main" val="726009034"/>
              </p:ext>
            </p:extLst>
          </p:nvPr>
        </p:nvGraphicFramePr>
        <p:xfrm>
          <a:off x="1032389" y="1960993"/>
          <a:ext cx="8675045" cy="4669343"/>
        </p:xfrm>
        <a:graphic>
          <a:graphicData uri="http://schemas.openxmlformats.org/drawingml/2006/table">
            <a:tbl>
              <a:tblPr firstRow="1" firstCol="1" bandRow="1">
                <a:tableStyleId>{5C22544A-7EE6-4342-B048-85BDC9FD1C3A}</a:tableStyleId>
              </a:tblPr>
              <a:tblGrid>
                <a:gridCol w="1434273">
                  <a:extLst>
                    <a:ext uri="{9D8B030D-6E8A-4147-A177-3AD203B41FA5}">
                      <a16:colId xmlns:a16="http://schemas.microsoft.com/office/drawing/2014/main" val="163567976"/>
                    </a:ext>
                  </a:extLst>
                </a:gridCol>
                <a:gridCol w="5160647">
                  <a:extLst>
                    <a:ext uri="{9D8B030D-6E8A-4147-A177-3AD203B41FA5}">
                      <a16:colId xmlns:a16="http://schemas.microsoft.com/office/drawing/2014/main" val="1057088529"/>
                    </a:ext>
                  </a:extLst>
                </a:gridCol>
                <a:gridCol w="2080125">
                  <a:extLst>
                    <a:ext uri="{9D8B030D-6E8A-4147-A177-3AD203B41FA5}">
                      <a16:colId xmlns:a16="http://schemas.microsoft.com/office/drawing/2014/main" val="582528514"/>
                    </a:ext>
                  </a:extLst>
                </a:gridCol>
              </a:tblGrid>
              <a:tr h="671743">
                <a:tc>
                  <a:txBody>
                    <a:bodyPr/>
                    <a:lstStyle/>
                    <a:p>
                      <a:pPr>
                        <a:lnSpc>
                          <a:spcPct val="115000"/>
                        </a:lnSpc>
                        <a:spcAft>
                          <a:spcPts val="800"/>
                        </a:spcAft>
                      </a:pPr>
                      <a:r>
                        <a:rPr lang="en-IN" sz="2000" kern="100">
                          <a:effectLst/>
                        </a:rPr>
                        <a:t>Operator</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000" kern="100" dirty="0">
                          <a:effectLst/>
                        </a:rPr>
                        <a:t>Description</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000" kern="100">
                          <a:effectLst/>
                        </a:rPr>
                        <a:t>Example</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409055515"/>
                  </a:ext>
                </a:extLst>
              </a:tr>
              <a:tr h="1380056">
                <a:tc>
                  <a:txBody>
                    <a:bodyPr/>
                    <a:lstStyle/>
                    <a:p>
                      <a:pPr>
                        <a:lnSpc>
                          <a:spcPct val="115000"/>
                        </a:lnSpc>
                        <a:spcAft>
                          <a:spcPts val="800"/>
                        </a:spcAft>
                      </a:pPr>
                      <a:r>
                        <a:rPr lang="en-IN" sz="2000" kern="100" dirty="0">
                          <a:effectLst/>
                        </a:rPr>
                        <a:t>&amp;&amp;</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000" kern="100" dirty="0">
                          <a:effectLst/>
                        </a:rPr>
                        <a:t>Logical AND, returns true if both operands are true.</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000" kern="100" dirty="0">
                          <a:effectLst/>
                        </a:rPr>
                        <a:t>cond1 &amp;&amp; cond2</a:t>
                      </a:r>
                    </a:p>
                    <a:p>
                      <a:pPr>
                        <a:lnSpc>
                          <a:spcPct val="115000"/>
                        </a:lnSpc>
                        <a:spcAft>
                          <a:spcPts val="800"/>
                        </a:spcAft>
                      </a:pPr>
                      <a:r>
                        <a:rPr lang="en-IN" sz="2000" b="1" kern="100" dirty="0">
                          <a:effectLst/>
                          <a:latin typeface="Aptos" panose="020B0004020202020204" pitchFamily="34" charset="0"/>
                          <a:ea typeface="Aptos" panose="020B0004020202020204" pitchFamily="34" charset="0"/>
                          <a:cs typeface="Tunga" panose="020B0502040204020203" pitchFamily="34" charset="0"/>
                        </a:rPr>
                        <a:t>(a&gt;b) &amp;&amp;(a==10)</a:t>
                      </a:r>
                    </a:p>
                  </a:txBody>
                  <a:tcPr marL="68580" marR="68580" marT="0" marB="0"/>
                </a:tc>
                <a:extLst>
                  <a:ext uri="{0D108BD9-81ED-4DB2-BD59-A6C34878D82A}">
                    <a16:rowId xmlns:a16="http://schemas.microsoft.com/office/drawing/2014/main" val="1998307217"/>
                  </a:ext>
                </a:extLst>
              </a:tr>
              <a:tr h="671743">
                <a:tc>
                  <a:txBody>
                    <a:bodyPr/>
                    <a:lstStyle/>
                    <a:p>
                      <a:pPr>
                        <a:lnSpc>
                          <a:spcPct val="115000"/>
                        </a:lnSpc>
                        <a:spcAft>
                          <a:spcPts val="800"/>
                        </a:spcAft>
                      </a:pPr>
                      <a:r>
                        <a:rPr lang="en-US" sz="2000" kern="100" dirty="0">
                          <a:effectLst/>
                          <a:latin typeface="Aptos" panose="020B0004020202020204" pitchFamily="34" charset="0"/>
                          <a:ea typeface="Aptos" panose="020B0004020202020204" pitchFamily="34" charset="0"/>
                          <a:cs typeface="Tunga" panose="020B0502040204020203" pitchFamily="34" charset="0"/>
                        </a:rPr>
                        <a:t>|</a:t>
                      </a:r>
                      <a:r>
                        <a:rPr lang="en-IN" sz="2000" kern="100" dirty="0">
                          <a:effectLst/>
                          <a:latin typeface="Aptos" panose="020B0004020202020204" pitchFamily="34" charset="0"/>
                          <a:ea typeface="Aptos" panose="020B0004020202020204" pitchFamily="34" charset="0"/>
                          <a:cs typeface="Tunga" panose="020B0502040204020203" pitchFamily="34" charset="0"/>
                        </a:rPr>
                        <a:t>|</a:t>
                      </a:r>
                    </a:p>
                  </a:txBody>
                  <a:tcPr marL="68580" marR="68580" marT="0" marB="0"/>
                </a:tc>
                <a:tc>
                  <a:txBody>
                    <a:bodyPr/>
                    <a:lstStyle/>
                    <a:p>
                      <a:pPr marL="0" marR="0" lvl="0" indent="0" algn="l" defTabSz="914400" rtl="0" eaLnBrk="1" fontAlgn="auto" latinLnBrk="0" hangingPunct="1">
                        <a:lnSpc>
                          <a:spcPct val="115000"/>
                        </a:lnSpc>
                        <a:spcBef>
                          <a:spcPts val="0"/>
                        </a:spcBef>
                        <a:spcAft>
                          <a:spcPts val="800"/>
                        </a:spcAft>
                        <a:buClrTx/>
                        <a:buSzTx/>
                        <a:buFontTx/>
                        <a:buNone/>
                        <a:tabLst/>
                        <a:defRPr/>
                      </a:pPr>
                      <a:r>
                        <a:rPr lang="en-IN" sz="2000" kern="100" dirty="0">
                          <a:effectLst/>
                        </a:rPr>
                        <a:t> Logical OR, returns true if any one of the  operand is true.</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p>
                      <a:pPr>
                        <a:lnSpc>
                          <a:spcPct val="115000"/>
                        </a:lnSpc>
                        <a:spcAft>
                          <a:spcPts val="800"/>
                        </a:spcAft>
                      </a:pP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US" sz="2000" kern="100" dirty="0">
                          <a:effectLst/>
                          <a:latin typeface="Aptos" panose="020B0004020202020204" pitchFamily="34" charset="0"/>
                          <a:ea typeface="Aptos" panose="020B0004020202020204" pitchFamily="34" charset="0"/>
                          <a:cs typeface="Tunga" panose="020B0502040204020203" pitchFamily="34" charset="0"/>
                        </a:rPr>
                        <a:t> </a:t>
                      </a:r>
                      <a:r>
                        <a:rPr lang="en-IN" sz="2000" kern="100" dirty="0">
                          <a:effectLst/>
                        </a:rPr>
                        <a:t>cond1</a:t>
                      </a:r>
                      <a:r>
                        <a:rPr lang="en-IN" sz="2000" kern="100" dirty="0">
                          <a:effectLst/>
                          <a:latin typeface="Aptos" panose="020B0004020202020204" pitchFamily="34" charset="0"/>
                          <a:ea typeface="Aptos" panose="020B0004020202020204" pitchFamily="34" charset="0"/>
                          <a:cs typeface="Tunga" panose="020B0502040204020203" pitchFamily="34" charset="0"/>
                        </a:rPr>
                        <a:t> || </a:t>
                      </a:r>
                      <a:r>
                        <a:rPr lang="en-IN" sz="2000" kern="100" dirty="0">
                          <a:effectLst/>
                        </a:rPr>
                        <a:t>cond2</a:t>
                      </a:r>
                    </a:p>
                    <a:p>
                      <a:pPr marL="0" marR="0" lvl="0" indent="0" algn="l" defTabSz="914400" rtl="0" eaLnBrk="1" fontAlgn="auto" latinLnBrk="0" hangingPunct="1">
                        <a:lnSpc>
                          <a:spcPct val="115000"/>
                        </a:lnSpc>
                        <a:spcBef>
                          <a:spcPts val="0"/>
                        </a:spcBef>
                        <a:spcAft>
                          <a:spcPts val="800"/>
                        </a:spcAft>
                        <a:buClrTx/>
                        <a:buSzTx/>
                        <a:buFontTx/>
                        <a:buNone/>
                        <a:tabLst/>
                        <a:defRPr/>
                      </a:pPr>
                      <a:r>
                        <a:rPr lang="en-IN" sz="2000" b="1" kern="100" dirty="0">
                          <a:effectLst/>
                          <a:latin typeface="Aptos" panose="020B0004020202020204" pitchFamily="34" charset="0"/>
                          <a:ea typeface="Aptos" panose="020B0004020202020204" pitchFamily="34" charset="0"/>
                          <a:cs typeface="Tunga" panose="020B0502040204020203" pitchFamily="34" charset="0"/>
                        </a:rPr>
                        <a:t>(a&gt;b) || (a==10)</a:t>
                      </a:r>
                    </a:p>
                    <a:p>
                      <a:pPr>
                        <a:lnSpc>
                          <a:spcPct val="115000"/>
                        </a:lnSpc>
                        <a:spcAft>
                          <a:spcPts val="800"/>
                        </a:spcAft>
                      </a:pP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274749525"/>
                  </a:ext>
                </a:extLst>
              </a:tr>
              <a:tr h="1380056">
                <a:tc>
                  <a:txBody>
                    <a:bodyPr/>
                    <a:lstStyle/>
                    <a:p>
                      <a:pPr>
                        <a:lnSpc>
                          <a:spcPct val="115000"/>
                        </a:lnSpc>
                        <a:spcAft>
                          <a:spcPts val="800"/>
                        </a:spcAft>
                      </a:pPr>
                      <a:r>
                        <a:rPr lang="en-IN" sz="2000" kern="100">
                          <a:effectLst/>
                        </a:rPr>
                        <a:t>!</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000" kern="100" dirty="0">
                          <a:effectLst/>
                        </a:rPr>
                        <a:t>Logical NOT, inverts the value of a </a:t>
                      </a:r>
                      <a:r>
                        <a:rPr lang="en-IN" sz="2000" kern="100" dirty="0" err="1">
                          <a:effectLst/>
                        </a:rPr>
                        <a:t>boolean</a:t>
                      </a:r>
                      <a:r>
                        <a:rPr lang="en-IN" sz="2000" kern="100" dirty="0">
                          <a:effectLst/>
                        </a:rPr>
                        <a:t> operand.</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IN" sz="2000" b="1" kern="100" dirty="0">
                          <a:effectLst/>
                        </a:rPr>
                        <a:t>!a</a:t>
                      </a:r>
                      <a:endParaRPr lang="en-IN" sz="2000" b="1"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42209728"/>
                  </a:ext>
                </a:extLst>
              </a:tr>
            </a:tbl>
          </a:graphicData>
        </a:graphic>
      </p:graphicFrame>
    </p:spTree>
    <p:extLst>
      <p:ext uri="{BB962C8B-B14F-4D97-AF65-F5344CB8AC3E}">
        <p14:creationId xmlns:p14="http://schemas.microsoft.com/office/powerpoint/2010/main" val="190385399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r>
              <a:rPr lang="en-US" sz="2400" b="1" dirty="0"/>
              <a:t>4. </a:t>
            </a:r>
            <a:r>
              <a:rPr lang="en-IN" sz="2400" b="1" dirty="0"/>
              <a:t>Assignment Operators:				</a:t>
            </a:r>
            <a:r>
              <a:rPr lang="en-US" sz="2400" b="1" kern="100" dirty="0">
                <a:solidFill>
                  <a:srgbClr val="002060"/>
                </a:solidFill>
                <a:effectLst/>
              </a:rPr>
              <a:t> 	int a = 10;  int b = 20</a:t>
            </a:r>
            <a:endParaRPr lang="en-IN" sz="2400" b="1" dirty="0"/>
          </a:p>
          <a:p>
            <a:pPr marL="0" indent="0">
              <a:buNone/>
            </a:pPr>
            <a:endParaRPr lang="en-IN" sz="2400" b="1" dirty="0"/>
          </a:p>
        </p:txBody>
      </p:sp>
      <p:graphicFrame>
        <p:nvGraphicFramePr>
          <p:cNvPr id="2" name="Table 1">
            <a:extLst>
              <a:ext uri="{FF2B5EF4-FFF2-40B4-BE49-F238E27FC236}">
                <a16:creationId xmlns:a16="http://schemas.microsoft.com/office/drawing/2014/main" id="{947A0531-B257-DEE6-0D98-545BE4F24206}"/>
              </a:ext>
            </a:extLst>
          </p:cNvPr>
          <p:cNvGraphicFramePr>
            <a:graphicFrameLocks noGrp="1"/>
          </p:cNvGraphicFramePr>
          <p:nvPr/>
        </p:nvGraphicFramePr>
        <p:xfrm>
          <a:off x="886631" y="1072976"/>
          <a:ext cx="10293374" cy="5429720"/>
        </p:xfrm>
        <a:graphic>
          <a:graphicData uri="http://schemas.openxmlformats.org/drawingml/2006/table">
            <a:tbl>
              <a:tblPr firstRow="1" firstCol="1" bandRow="1">
                <a:tableStyleId>{5C22544A-7EE6-4342-B048-85BDC9FD1C3A}</a:tableStyleId>
              </a:tblPr>
              <a:tblGrid>
                <a:gridCol w="1383290">
                  <a:extLst>
                    <a:ext uri="{9D8B030D-6E8A-4147-A177-3AD203B41FA5}">
                      <a16:colId xmlns:a16="http://schemas.microsoft.com/office/drawing/2014/main" val="2120981742"/>
                    </a:ext>
                  </a:extLst>
                </a:gridCol>
                <a:gridCol w="7295454">
                  <a:extLst>
                    <a:ext uri="{9D8B030D-6E8A-4147-A177-3AD203B41FA5}">
                      <a16:colId xmlns:a16="http://schemas.microsoft.com/office/drawing/2014/main" val="1297998665"/>
                    </a:ext>
                  </a:extLst>
                </a:gridCol>
                <a:gridCol w="1614630">
                  <a:extLst>
                    <a:ext uri="{9D8B030D-6E8A-4147-A177-3AD203B41FA5}">
                      <a16:colId xmlns:a16="http://schemas.microsoft.com/office/drawing/2014/main" val="3908443696"/>
                    </a:ext>
                  </a:extLst>
                </a:gridCol>
              </a:tblGrid>
              <a:tr h="181200">
                <a:tc>
                  <a:txBody>
                    <a:bodyPr/>
                    <a:lstStyle/>
                    <a:p>
                      <a:pPr algn="ctr">
                        <a:lnSpc>
                          <a:spcPct val="115000"/>
                        </a:lnSpc>
                        <a:spcAft>
                          <a:spcPts val="800"/>
                        </a:spcAft>
                      </a:pPr>
                      <a:r>
                        <a:rPr lang="en-IN" sz="2000" b="1" kern="100">
                          <a:effectLst/>
                        </a:rPr>
                        <a:t>Operator</a:t>
                      </a:r>
                      <a:endParaRPr lang="en-IN" sz="2000" b="1" kern="10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tc>
                  <a:txBody>
                    <a:bodyPr/>
                    <a:lstStyle/>
                    <a:p>
                      <a:pPr>
                        <a:lnSpc>
                          <a:spcPct val="115000"/>
                        </a:lnSpc>
                        <a:spcAft>
                          <a:spcPts val="800"/>
                        </a:spcAft>
                      </a:pPr>
                      <a:r>
                        <a:rPr lang="en-IN" sz="2000" kern="100">
                          <a:effectLst/>
                        </a:rPr>
                        <a:t>Description</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tc>
                  <a:txBody>
                    <a:bodyPr/>
                    <a:lstStyle/>
                    <a:p>
                      <a:pPr>
                        <a:lnSpc>
                          <a:spcPct val="115000"/>
                        </a:lnSpc>
                        <a:spcAft>
                          <a:spcPts val="800"/>
                        </a:spcAft>
                      </a:pPr>
                      <a:r>
                        <a:rPr lang="en-IN" sz="2000" kern="100">
                          <a:effectLst/>
                        </a:rPr>
                        <a:t>Example</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extLst>
                  <a:ext uri="{0D108BD9-81ED-4DB2-BD59-A6C34878D82A}">
                    <a16:rowId xmlns:a16="http://schemas.microsoft.com/office/drawing/2014/main" val="1960406251"/>
                  </a:ext>
                </a:extLst>
              </a:tr>
              <a:tr h="563289">
                <a:tc>
                  <a:txBody>
                    <a:bodyPr/>
                    <a:lstStyle/>
                    <a:p>
                      <a:pPr algn="ctr">
                        <a:lnSpc>
                          <a:spcPct val="115000"/>
                        </a:lnSpc>
                        <a:spcAft>
                          <a:spcPts val="800"/>
                        </a:spcAft>
                      </a:pPr>
                      <a:r>
                        <a:rPr lang="en-IN" sz="2000" b="1" kern="100">
                          <a:effectLst/>
                        </a:rPr>
                        <a:t>=</a:t>
                      </a:r>
                      <a:endParaRPr lang="en-IN" sz="2000" b="1" kern="10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tc>
                  <a:txBody>
                    <a:bodyPr/>
                    <a:lstStyle/>
                    <a:p>
                      <a:pPr>
                        <a:lnSpc>
                          <a:spcPct val="115000"/>
                        </a:lnSpc>
                        <a:spcAft>
                          <a:spcPts val="800"/>
                        </a:spcAft>
                      </a:pPr>
                      <a:r>
                        <a:rPr lang="en-IN" sz="2000" kern="100">
                          <a:effectLst/>
                        </a:rPr>
                        <a:t>Simple assignment, assigns the right operand to the left operand.</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tc>
                  <a:txBody>
                    <a:bodyPr/>
                    <a:lstStyle/>
                    <a:p>
                      <a:pPr>
                        <a:lnSpc>
                          <a:spcPct val="115000"/>
                        </a:lnSpc>
                        <a:spcAft>
                          <a:spcPts val="800"/>
                        </a:spcAft>
                      </a:pPr>
                      <a:r>
                        <a:rPr lang="en-IN" sz="2000" kern="100">
                          <a:effectLst/>
                        </a:rPr>
                        <a:t>a = b</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extLst>
                  <a:ext uri="{0D108BD9-81ED-4DB2-BD59-A6C34878D82A}">
                    <a16:rowId xmlns:a16="http://schemas.microsoft.com/office/drawing/2014/main" val="2611580805"/>
                  </a:ext>
                </a:extLst>
              </a:tr>
              <a:tr h="754334">
                <a:tc>
                  <a:txBody>
                    <a:bodyPr/>
                    <a:lstStyle/>
                    <a:p>
                      <a:pPr algn="ctr">
                        <a:lnSpc>
                          <a:spcPct val="115000"/>
                        </a:lnSpc>
                        <a:spcAft>
                          <a:spcPts val="800"/>
                        </a:spcAft>
                      </a:pPr>
                      <a:r>
                        <a:rPr lang="en-IN" sz="2000" b="1" kern="100" dirty="0">
                          <a:effectLst/>
                        </a:rPr>
                        <a:t>+=</a:t>
                      </a:r>
                      <a:endParaRPr lang="en-IN" sz="2000" b="1" kern="100" dirty="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tc>
                  <a:txBody>
                    <a:bodyPr/>
                    <a:lstStyle/>
                    <a:p>
                      <a:pPr>
                        <a:lnSpc>
                          <a:spcPct val="115000"/>
                        </a:lnSpc>
                        <a:spcAft>
                          <a:spcPts val="800"/>
                        </a:spcAft>
                      </a:pPr>
                      <a:r>
                        <a:rPr lang="en-IN" sz="2000" kern="100">
                          <a:effectLst/>
                        </a:rPr>
                        <a:t>Addition assignment, adds right operand to left operand and assigns the result to the left operand.</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tc>
                  <a:txBody>
                    <a:bodyPr/>
                    <a:lstStyle/>
                    <a:p>
                      <a:pPr>
                        <a:lnSpc>
                          <a:spcPct val="115000"/>
                        </a:lnSpc>
                        <a:spcAft>
                          <a:spcPts val="800"/>
                        </a:spcAft>
                      </a:pPr>
                      <a:r>
                        <a:rPr lang="en-IN" sz="2000" kern="100">
                          <a:effectLst/>
                        </a:rPr>
                        <a:t>a += b</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extLst>
                  <a:ext uri="{0D108BD9-81ED-4DB2-BD59-A6C34878D82A}">
                    <a16:rowId xmlns:a16="http://schemas.microsoft.com/office/drawing/2014/main" val="419714221"/>
                  </a:ext>
                </a:extLst>
              </a:tr>
              <a:tr h="945378">
                <a:tc>
                  <a:txBody>
                    <a:bodyPr/>
                    <a:lstStyle/>
                    <a:p>
                      <a:pPr algn="ctr">
                        <a:lnSpc>
                          <a:spcPct val="115000"/>
                        </a:lnSpc>
                        <a:spcAft>
                          <a:spcPts val="800"/>
                        </a:spcAft>
                      </a:pPr>
                      <a:r>
                        <a:rPr lang="en-IN" sz="2000" b="1" kern="100">
                          <a:effectLst/>
                        </a:rPr>
                        <a:t>-=</a:t>
                      </a:r>
                      <a:endParaRPr lang="en-IN" sz="2000" b="1" kern="10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tc>
                  <a:txBody>
                    <a:bodyPr/>
                    <a:lstStyle/>
                    <a:p>
                      <a:pPr>
                        <a:lnSpc>
                          <a:spcPct val="115000"/>
                        </a:lnSpc>
                        <a:spcAft>
                          <a:spcPts val="800"/>
                        </a:spcAft>
                      </a:pPr>
                      <a:r>
                        <a:rPr lang="en-IN" sz="2000" kern="100" dirty="0">
                          <a:effectLst/>
                        </a:rPr>
                        <a:t>Subtraction assignment, subtracts right operand from left operand and assigns the result to the left operand.</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tc>
                  <a:txBody>
                    <a:bodyPr/>
                    <a:lstStyle/>
                    <a:p>
                      <a:pPr>
                        <a:lnSpc>
                          <a:spcPct val="115000"/>
                        </a:lnSpc>
                        <a:spcAft>
                          <a:spcPts val="800"/>
                        </a:spcAft>
                      </a:pPr>
                      <a:r>
                        <a:rPr lang="en-IN" sz="2000" kern="100">
                          <a:effectLst/>
                        </a:rPr>
                        <a:t>a -= b</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extLst>
                  <a:ext uri="{0D108BD9-81ED-4DB2-BD59-A6C34878D82A}">
                    <a16:rowId xmlns:a16="http://schemas.microsoft.com/office/drawing/2014/main" val="3782970692"/>
                  </a:ext>
                </a:extLst>
              </a:tr>
              <a:tr h="945378">
                <a:tc>
                  <a:txBody>
                    <a:bodyPr/>
                    <a:lstStyle/>
                    <a:p>
                      <a:pPr algn="ctr">
                        <a:lnSpc>
                          <a:spcPct val="115000"/>
                        </a:lnSpc>
                        <a:spcAft>
                          <a:spcPts val="800"/>
                        </a:spcAft>
                      </a:pPr>
                      <a:r>
                        <a:rPr lang="en-IN" sz="2000" b="1" kern="100">
                          <a:effectLst/>
                        </a:rPr>
                        <a:t>*=</a:t>
                      </a:r>
                      <a:endParaRPr lang="en-IN" sz="2000" b="1" kern="10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tc>
                  <a:txBody>
                    <a:bodyPr/>
                    <a:lstStyle/>
                    <a:p>
                      <a:pPr>
                        <a:lnSpc>
                          <a:spcPct val="115000"/>
                        </a:lnSpc>
                        <a:spcAft>
                          <a:spcPts val="800"/>
                        </a:spcAft>
                      </a:pPr>
                      <a:r>
                        <a:rPr lang="en-IN" sz="2000" kern="100">
                          <a:effectLst/>
                        </a:rPr>
                        <a:t>Multiplication assignment, multiplies right operand with left operand and assigns the result to the left operand.</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tc>
                  <a:txBody>
                    <a:bodyPr/>
                    <a:lstStyle/>
                    <a:p>
                      <a:pPr>
                        <a:lnSpc>
                          <a:spcPct val="115000"/>
                        </a:lnSpc>
                        <a:spcAft>
                          <a:spcPts val="800"/>
                        </a:spcAft>
                      </a:pPr>
                      <a:r>
                        <a:rPr lang="en-IN" sz="2000" kern="100">
                          <a:effectLst/>
                        </a:rPr>
                        <a:t>a *= b</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extLst>
                  <a:ext uri="{0D108BD9-81ED-4DB2-BD59-A6C34878D82A}">
                    <a16:rowId xmlns:a16="http://schemas.microsoft.com/office/drawing/2014/main" val="3710460539"/>
                  </a:ext>
                </a:extLst>
              </a:tr>
              <a:tr h="943477">
                <a:tc>
                  <a:txBody>
                    <a:bodyPr/>
                    <a:lstStyle/>
                    <a:p>
                      <a:pPr algn="ctr">
                        <a:lnSpc>
                          <a:spcPct val="115000"/>
                        </a:lnSpc>
                        <a:spcAft>
                          <a:spcPts val="800"/>
                        </a:spcAft>
                      </a:pPr>
                      <a:r>
                        <a:rPr lang="en-IN" sz="2000" b="1" kern="100" dirty="0">
                          <a:effectLst/>
                        </a:rPr>
                        <a:t>/=</a:t>
                      </a:r>
                      <a:endParaRPr lang="en-IN" sz="2000" b="1" kern="100" dirty="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tc>
                  <a:txBody>
                    <a:bodyPr/>
                    <a:lstStyle/>
                    <a:p>
                      <a:pPr>
                        <a:lnSpc>
                          <a:spcPct val="115000"/>
                        </a:lnSpc>
                        <a:spcAft>
                          <a:spcPts val="800"/>
                        </a:spcAft>
                      </a:pPr>
                      <a:r>
                        <a:rPr lang="en-IN" sz="2000" kern="100">
                          <a:effectLst/>
                        </a:rPr>
                        <a:t>Division assignment, divides left operand by right operand and assigns the result to the left operand.</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tc>
                  <a:txBody>
                    <a:bodyPr/>
                    <a:lstStyle/>
                    <a:p>
                      <a:pPr>
                        <a:lnSpc>
                          <a:spcPct val="115000"/>
                        </a:lnSpc>
                        <a:spcAft>
                          <a:spcPts val="800"/>
                        </a:spcAft>
                      </a:pPr>
                      <a:r>
                        <a:rPr lang="en-IN" sz="2000" kern="100">
                          <a:effectLst/>
                        </a:rPr>
                        <a:t>a /= b</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extLst>
                  <a:ext uri="{0D108BD9-81ED-4DB2-BD59-A6C34878D82A}">
                    <a16:rowId xmlns:a16="http://schemas.microsoft.com/office/drawing/2014/main" val="2324933176"/>
                  </a:ext>
                </a:extLst>
              </a:tr>
              <a:tr h="945378">
                <a:tc>
                  <a:txBody>
                    <a:bodyPr/>
                    <a:lstStyle/>
                    <a:p>
                      <a:pPr algn="ctr">
                        <a:lnSpc>
                          <a:spcPct val="115000"/>
                        </a:lnSpc>
                        <a:spcAft>
                          <a:spcPts val="800"/>
                        </a:spcAft>
                      </a:pPr>
                      <a:r>
                        <a:rPr lang="en-IN" sz="2000" b="1" kern="100" dirty="0">
                          <a:effectLst/>
                        </a:rPr>
                        <a:t>%=</a:t>
                      </a:r>
                      <a:endParaRPr lang="en-IN" sz="2000" b="1" kern="100" dirty="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tc>
                  <a:txBody>
                    <a:bodyPr/>
                    <a:lstStyle/>
                    <a:p>
                      <a:pPr>
                        <a:lnSpc>
                          <a:spcPct val="115000"/>
                        </a:lnSpc>
                        <a:spcAft>
                          <a:spcPts val="800"/>
                        </a:spcAft>
                      </a:pPr>
                      <a:r>
                        <a:rPr lang="en-IN" sz="2000" kern="100" dirty="0">
                          <a:effectLst/>
                        </a:rPr>
                        <a:t>Modulus assignment, calculates modulus using two operands and assigns the result to the left operand.</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tc>
                  <a:txBody>
                    <a:bodyPr/>
                    <a:lstStyle/>
                    <a:p>
                      <a:pPr>
                        <a:lnSpc>
                          <a:spcPct val="115000"/>
                        </a:lnSpc>
                        <a:spcAft>
                          <a:spcPts val="800"/>
                        </a:spcAft>
                      </a:pPr>
                      <a:r>
                        <a:rPr lang="en-IN" sz="2000" kern="100" dirty="0">
                          <a:effectLst/>
                        </a:rPr>
                        <a:t>a %= b</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51311" marR="51311" marT="0" marB="0"/>
                </a:tc>
                <a:extLst>
                  <a:ext uri="{0D108BD9-81ED-4DB2-BD59-A6C34878D82A}">
                    <a16:rowId xmlns:a16="http://schemas.microsoft.com/office/drawing/2014/main" val="3733604497"/>
                  </a:ext>
                </a:extLst>
              </a:tr>
            </a:tbl>
          </a:graphicData>
        </a:graphic>
      </p:graphicFrame>
    </p:spTree>
    <p:extLst>
      <p:ext uri="{BB962C8B-B14F-4D97-AF65-F5344CB8AC3E}">
        <p14:creationId xmlns:p14="http://schemas.microsoft.com/office/powerpoint/2010/main" val="4241730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DDDE57-2963-2E7A-9C41-4463778A05B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E65683-D610-63F0-6A02-A7F8C4C6392E}"/>
              </a:ext>
            </a:extLst>
          </p:cNvPr>
          <p:cNvSpPr>
            <a:spLocks noGrp="1"/>
          </p:cNvSpPr>
          <p:nvPr>
            <p:ph idx="1"/>
          </p:nvPr>
        </p:nvSpPr>
        <p:spPr>
          <a:xfrm>
            <a:off x="777240" y="592183"/>
            <a:ext cx="10659110" cy="5584780"/>
          </a:xfrm>
        </p:spPr>
        <p:txBody>
          <a:bodyPr>
            <a:normAutofit/>
          </a:bodyPr>
          <a:lstStyle/>
          <a:p>
            <a:pPr marL="0" indent="0">
              <a:buNone/>
            </a:pPr>
            <a:r>
              <a:rPr lang="en-US" sz="2400" b="1" dirty="0">
                <a:solidFill>
                  <a:srgbClr val="C00000"/>
                </a:solidFill>
              </a:rPr>
              <a:t>5. Operators:</a:t>
            </a:r>
          </a:p>
          <a:p>
            <a:pPr marL="0" indent="0">
              <a:buNone/>
            </a:pPr>
            <a:r>
              <a:rPr lang="en-US" dirty="0"/>
              <a:t>In C, operators are symbols used to perform operations on variables and values. Operators can be classified based on the number of operands they operate on. The main classifications are </a:t>
            </a:r>
            <a:r>
              <a:rPr lang="en-US" b="1" dirty="0"/>
              <a:t>Unary</a:t>
            </a:r>
            <a:r>
              <a:rPr lang="en-US" dirty="0"/>
              <a:t>, </a:t>
            </a:r>
            <a:r>
              <a:rPr lang="en-US" b="1" dirty="0"/>
              <a:t>Binary</a:t>
            </a:r>
            <a:r>
              <a:rPr lang="en-US" dirty="0"/>
              <a:t>, and </a:t>
            </a:r>
            <a:r>
              <a:rPr lang="en-US" b="1" dirty="0"/>
              <a:t>Ternary</a:t>
            </a:r>
            <a:r>
              <a:rPr lang="en-US" dirty="0"/>
              <a:t> operators.</a:t>
            </a:r>
          </a:p>
          <a:p>
            <a:pPr marL="0" indent="0">
              <a:buNone/>
            </a:pPr>
            <a:r>
              <a:rPr lang="en-US" dirty="0"/>
              <a:t>Operators are symbols that perform operations on variables and values.</a:t>
            </a:r>
          </a:p>
          <a:p>
            <a:pPr marL="0" indent="0">
              <a:buNone/>
            </a:pPr>
            <a:r>
              <a:rPr lang="en-IN" dirty="0"/>
              <a:t>Example: +, -, *, =, ==, +=, --, ++ and so on.</a:t>
            </a:r>
          </a:p>
          <a:p>
            <a:pPr marL="0" indent="0">
              <a:buNone/>
            </a:pPr>
            <a:endParaRPr lang="en-IN" dirty="0"/>
          </a:p>
          <a:p>
            <a:pPr marL="0" indent="0">
              <a:buNone/>
            </a:pPr>
            <a:r>
              <a:rPr lang="en-US" sz="2400" b="1" dirty="0">
                <a:solidFill>
                  <a:srgbClr val="C00000"/>
                </a:solidFill>
              </a:rPr>
              <a:t>6. Punctuation (Separators):</a:t>
            </a:r>
          </a:p>
          <a:p>
            <a:pPr marL="0" indent="0">
              <a:buNone/>
            </a:pPr>
            <a:r>
              <a:rPr lang="en-US" dirty="0"/>
              <a:t>Punctuation marks (also called separators) are symbols used to separate different parts of a program, such as statements, declarations, and arguments.</a:t>
            </a:r>
          </a:p>
          <a:p>
            <a:pPr marL="0" indent="0">
              <a:buNone/>
            </a:pPr>
            <a:r>
              <a:rPr lang="en-US" dirty="0"/>
              <a:t>Example: {}, [], (), ., /, :, and so on.</a:t>
            </a:r>
            <a:endParaRPr lang="en-IN" dirty="0"/>
          </a:p>
          <a:p>
            <a:pPr marL="0" indent="0">
              <a:buNone/>
            </a:pPr>
            <a:endParaRPr lang="en-IN" dirty="0"/>
          </a:p>
        </p:txBody>
      </p:sp>
    </p:spTree>
    <p:extLst>
      <p:ext uri="{BB962C8B-B14F-4D97-AF65-F5344CB8AC3E}">
        <p14:creationId xmlns:p14="http://schemas.microsoft.com/office/powerpoint/2010/main" val="409092870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474406" y="262296"/>
            <a:ext cx="11206317" cy="6143907"/>
          </a:xfrm>
        </p:spPr>
        <p:txBody>
          <a:bodyPr>
            <a:normAutofit/>
          </a:bodyPr>
          <a:lstStyle/>
          <a:p>
            <a:pPr marL="0" indent="0">
              <a:buNone/>
            </a:pPr>
            <a:r>
              <a:rPr lang="en-US" sz="2400" b="1" dirty="0"/>
              <a:t>5. </a:t>
            </a:r>
            <a:r>
              <a:rPr lang="en-IN" sz="2400" b="1" dirty="0"/>
              <a:t>Bitwise Operators:</a:t>
            </a:r>
          </a:p>
          <a:p>
            <a:pPr marL="0" indent="0">
              <a:buNone/>
            </a:pPr>
            <a:r>
              <a:rPr lang="en-US" sz="2400" dirty="0"/>
              <a:t>Bitwise operators in Java perform bit-level operations on integer types (int, long, short, char, byte). These operators work directly on the binary representation of numbers.</a:t>
            </a:r>
            <a:endParaRPr lang="en-IN" sz="2400" dirty="0"/>
          </a:p>
        </p:txBody>
      </p:sp>
      <p:graphicFrame>
        <p:nvGraphicFramePr>
          <p:cNvPr id="11" name="Table 10">
            <a:extLst>
              <a:ext uri="{FF2B5EF4-FFF2-40B4-BE49-F238E27FC236}">
                <a16:creationId xmlns:a16="http://schemas.microsoft.com/office/drawing/2014/main" id="{E4903344-45D5-F5CE-6F97-63450D83529C}"/>
              </a:ext>
            </a:extLst>
          </p:cNvPr>
          <p:cNvGraphicFramePr>
            <a:graphicFrameLocks noGrp="1"/>
          </p:cNvGraphicFramePr>
          <p:nvPr>
            <p:extLst>
              <p:ext uri="{D42A27DB-BD31-4B8C-83A1-F6EECF244321}">
                <p14:modId xmlns:p14="http://schemas.microsoft.com/office/powerpoint/2010/main" val="2131106055"/>
              </p:ext>
            </p:extLst>
          </p:nvPr>
        </p:nvGraphicFramePr>
        <p:xfrm>
          <a:off x="1578131" y="1661444"/>
          <a:ext cx="8643499" cy="4744759"/>
        </p:xfrm>
        <a:graphic>
          <a:graphicData uri="http://schemas.openxmlformats.org/drawingml/2006/table">
            <a:tbl>
              <a:tblPr firstRow="1" firstCol="1" bandRow="1">
                <a:tableStyleId>{5C22544A-7EE6-4342-B048-85BDC9FD1C3A}</a:tableStyleId>
              </a:tblPr>
              <a:tblGrid>
                <a:gridCol w="1398568">
                  <a:extLst>
                    <a:ext uri="{9D8B030D-6E8A-4147-A177-3AD203B41FA5}">
                      <a16:colId xmlns:a16="http://schemas.microsoft.com/office/drawing/2014/main" val="3525105431"/>
                    </a:ext>
                  </a:extLst>
                </a:gridCol>
                <a:gridCol w="5898452">
                  <a:extLst>
                    <a:ext uri="{9D8B030D-6E8A-4147-A177-3AD203B41FA5}">
                      <a16:colId xmlns:a16="http://schemas.microsoft.com/office/drawing/2014/main" val="258366399"/>
                    </a:ext>
                  </a:extLst>
                </a:gridCol>
                <a:gridCol w="1346479">
                  <a:extLst>
                    <a:ext uri="{9D8B030D-6E8A-4147-A177-3AD203B41FA5}">
                      <a16:colId xmlns:a16="http://schemas.microsoft.com/office/drawing/2014/main" val="230765417"/>
                    </a:ext>
                  </a:extLst>
                </a:gridCol>
              </a:tblGrid>
              <a:tr h="406406">
                <a:tc>
                  <a:txBody>
                    <a:bodyPr/>
                    <a:lstStyle/>
                    <a:p>
                      <a:pPr algn="ctr">
                        <a:lnSpc>
                          <a:spcPct val="115000"/>
                        </a:lnSpc>
                        <a:spcAft>
                          <a:spcPts val="800"/>
                        </a:spcAft>
                      </a:pPr>
                      <a:r>
                        <a:rPr lang="en-US" sz="2000" kern="100" dirty="0">
                          <a:effectLst/>
                        </a:rPr>
                        <a:t>Operator</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US" sz="2000" kern="100" dirty="0">
                          <a:effectLst/>
                        </a:rPr>
                        <a:t>Description</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US" sz="2000" kern="100">
                          <a:effectLst/>
                        </a:rPr>
                        <a:t>Example</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15669690"/>
                  </a:ext>
                </a:extLst>
              </a:tr>
              <a:tr h="406406">
                <a:tc>
                  <a:txBody>
                    <a:bodyPr/>
                    <a:lstStyle/>
                    <a:p>
                      <a:pPr algn="ctr">
                        <a:lnSpc>
                          <a:spcPct val="115000"/>
                        </a:lnSpc>
                        <a:spcAft>
                          <a:spcPts val="800"/>
                        </a:spcAft>
                      </a:pPr>
                      <a:r>
                        <a:rPr lang="en-US" sz="2000" kern="100">
                          <a:effectLst/>
                        </a:rPr>
                        <a:t>&amp;</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US" sz="2000" kern="100" dirty="0">
                          <a:effectLst/>
                        </a:rPr>
                        <a:t>Bitwise AND, performs a bitwise AND operation.</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US" sz="2000" kern="100">
                          <a:effectLst/>
                        </a:rPr>
                        <a:t>a &amp; b</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273177245"/>
                  </a:ext>
                </a:extLst>
              </a:tr>
              <a:tr h="1042859">
                <a:tc>
                  <a:txBody>
                    <a:bodyPr/>
                    <a:lstStyle/>
                    <a:p>
                      <a:pPr algn="ctr">
                        <a:lnSpc>
                          <a:spcPct val="115000"/>
                        </a:lnSpc>
                        <a:spcAft>
                          <a:spcPts val="800"/>
                        </a:spcAft>
                      </a:pPr>
                      <a:r>
                        <a:rPr lang="en-US" sz="2000" kern="100" dirty="0">
                          <a:effectLst/>
                          <a:latin typeface="Aptos" panose="020B0004020202020204" pitchFamily="34" charset="0"/>
                          <a:ea typeface="Aptos" panose="020B0004020202020204" pitchFamily="34" charset="0"/>
                          <a:cs typeface="Tunga" panose="020B0502040204020203" pitchFamily="34" charset="0"/>
                        </a:rPr>
                        <a:t>|</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0" marR="0" lvl="0" indent="0" algn="l" defTabSz="914400" rtl="0" eaLnBrk="1" fontAlgn="auto" latinLnBrk="0" hangingPunct="1">
                        <a:lnSpc>
                          <a:spcPct val="115000"/>
                        </a:lnSpc>
                        <a:spcBef>
                          <a:spcPts val="0"/>
                        </a:spcBef>
                        <a:spcAft>
                          <a:spcPts val="800"/>
                        </a:spcAft>
                        <a:buClrTx/>
                        <a:buSzTx/>
                        <a:buFontTx/>
                        <a:buNone/>
                        <a:tabLst/>
                        <a:defRPr/>
                      </a:pPr>
                      <a:r>
                        <a:rPr lang="en-US" sz="2000" kern="100" dirty="0">
                          <a:effectLst/>
                        </a:rPr>
                        <a:t>Bitwise OR, performs a bitwise OR operation.</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p>
                      <a:pPr>
                        <a:lnSpc>
                          <a:spcPct val="115000"/>
                        </a:lnSpc>
                        <a:spcAft>
                          <a:spcPts val="800"/>
                        </a:spcAft>
                      </a:pP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US" sz="2000" kern="100" dirty="0" err="1">
                          <a:effectLst/>
                          <a:latin typeface="Aptos" panose="020B0004020202020204" pitchFamily="34" charset="0"/>
                          <a:ea typeface="Aptos" panose="020B0004020202020204" pitchFamily="34" charset="0"/>
                          <a:cs typeface="Tunga" panose="020B0502040204020203" pitchFamily="34" charset="0"/>
                        </a:rPr>
                        <a:t>a|b</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819553152"/>
                  </a:ext>
                </a:extLst>
              </a:tr>
              <a:tr h="406406">
                <a:tc>
                  <a:txBody>
                    <a:bodyPr/>
                    <a:lstStyle/>
                    <a:p>
                      <a:pPr algn="ctr">
                        <a:lnSpc>
                          <a:spcPct val="115000"/>
                        </a:lnSpc>
                        <a:spcAft>
                          <a:spcPts val="800"/>
                        </a:spcAft>
                      </a:pPr>
                      <a:r>
                        <a:rPr lang="en-US" sz="2000" kern="100">
                          <a:effectLst/>
                        </a:rPr>
                        <a:t>^</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US" sz="2000" kern="100" dirty="0">
                          <a:effectLst/>
                        </a:rPr>
                        <a:t>Bitwise XOR, performs a bitwise XOR operation.</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US" sz="2000" kern="100">
                          <a:effectLst/>
                        </a:rPr>
                        <a:t>a ^ b</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666119866"/>
                  </a:ext>
                </a:extLst>
              </a:tr>
              <a:tr h="406406">
                <a:tc>
                  <a:txBody>
                    <a:bodyPr/>
                    <a:lstStyle/>
                    <a:p>
                      <a:pPr algn="ctr">
                        <a:lnSpc>
                          <a:spcPct val="115000"/>
                        </a:lnSpc>
                        <a:spcAft>
                          <a:spcPts val="800"/>
                        </a:spcAft>
                      </a:pPr>
                      <a:r>
                        <a:rPr lang="en-US" sz="2000" kern="100" dirty="0">
                          <a:effectLst/>
                        </a:rPr>
                        <a:t>~</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US" sz="2000" kern="100">
                          <a:effectLst/>
                        </a:rPr>
                        <a:t>Bitwise NOT, inverts all the bits of the operand.</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US" sz="2000" kern="100">
                          <a:effectLst/>
                        </a:rPr>
                        <a:t>~a</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210289388"/>
                  </a:ext>
                </a:extLst>
              </a:tr>
              <a:tr h="834935">
                <a:tc>
                  <a:txBody>
                    <a:bodyPr/>
                    <a:lstStyle/>
                    <a:p>
                      <a:pPr algn="ctr">
                        <a:lnSpc>
                          <a:spcPct val="115000"/>
                        </a:lnSpc>
                        <a:spcAft>
                          <a:spcPts val="800"/>
                        </a:spcAft>
                      </a:pPr>
                      <a:r>
                        <a:rPr lang="en-US" sz="2000" kern="100">
                          <a:effectLst/>
                        </a:rPr>
                        <a:t>&lt;&lt; </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US" sz="2000" kern="100">
                          <a:effectLst/>
                        </a:rPr>
                        <a:t>Left shift, shifts the bits of the left operand left by the number of positions specified by the right operand.</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US" sz="2000" kern="100">
                          <a:effectLst/>
                        </a:rPr>
                        <a:t>a &lt;&lt; b</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817545908"/>
                  </a:ext>
                </a:extLst>
              </a:tr>
              <a:tr h="834935">
                <a:tc>
                  <a:txBody>
                    <a:bodyPr/>
                    <a:lstStyle/>
                    <a:p>
                      <a:pPr algn="ctr">
                        <a:lnSpc>
                          <a:spcPct val="115000"/>
                        </a:lnSpc>
                        <a:spcAft>
                          <a:spcPts val="800"/>
                        </a:spcAft>
                      </a:pPr>
                      <a:r>
                        <a:rPr lang="en-US" sz="2000" kern="100">
                          <a:effectLst/>
                        </a:rPr>
                        <a:t>&gt;&gt; </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US" sz="2000" kern="100" dirty="0">
                          <a:effectLst/>
                        </a:rPr>
                        <a:t>Right shift, shifts the bits of the left operand right by the number of positions specified by the right operand.</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US" sz="2000" kern="100">
                          <a:effectLst/>
                        </a:rPr>
                        <a:t>a &gt;&gt; b</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84630025"/>
                  </a:ext>
                </a:extLst>
              </a:tr>
              <a:tr h="406406">
                <a:tc>
                  <a:txBody>
                    <a:bodyPr/>
                    <a:lstStyle/>
                    <a:p>
                      <a:pPr algn="ctr">
                        <a:lnSpc>
                          <a:spcPct val="115000"/>
                        </a:lnSpc>
                        <a:spcAft>
                          <a:spcPts val="800"/>
                        </a:spcAft>
                      </a:pPr>
                      <a:r>
                        <a:rPr lang="en-US" sz="2000" kern="100" dirty="0">
                          <a:effectLst/>
                        </a:rPr>
                        <a:t>&gt;&gt;&gt; </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15000"/>
                        </a:lnSpc>
                        <a:spcAft>
                          <a:spcPts val="800"/>
                        </a:spcAft>
                      </a:pPr>
                      <a:r>
                        <a:rPr lang="en-US" sz="2000" kern="100">
                          <a:effectLst/>
                        </a:rPr>
                        <a:t>Unsigned right shift, shifts zero into the leftmost bits.</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gn="ctr">
                        <a:lnSpc>
                          <a:spcPct val="115000"/>
                        </a:lnSpc>
                        <a:spcAft>
                          <a:spcPts val="800"/>
                        </a:spcAft>
                      </a:pPr>
                      <a:r>
                        <a:rPr lang="en-US" sz="2000" kern="100" dirty="0">
                          <a:effectLst/>
                        </a:rPr>
                        <a:t>a &gt;&gt;&gt; b</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779150319"/>
                  </a:ext>
                </a:extLst>
              </a:tr>
            </a:tbl>
          </a:graphicData>
        </a:graphic>
      </p:graphicFrame>
    </p:spTree>
    <p:extLst>
      <p:ext uri="{BB962C8B-B14F-4D97-AF65-F5344CB8AC3E}">
        <p14:creationId xmlns:p14="http://schemas.microsoft.com/office/powerpoint/2010/main" val="268367954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4451555" cy="5646891"/>
          </a:xfrm>
        </p:spPr>
        <p:txBody>
          <a:bodyPr/>
          <a:lstStyle/>
          <a:p>
            <a:pPr marL="0" indent="0">
              <a:buNone/>
            </a:pPr>
            <a:r>
              <a:rPr lang="en-US" sz="2400" b="1" dirty="0"/>
              <a:t>Truth Table:</a:t>
            </a:r>
          </a:p>
          <a:p>
            <a:pPr marL="457200" indent="-457200">
              <a:buAutoNum type="arabicPeriod"/>
            </a:pPr>
            <a:r>
              <a:rPr lang="en-US" sz="2400" b="1" dirty="0"/>
              <a:t>&amp;</a:t>
            </a:r>
          </a:p>
          <a:p>
            <a:pPr marL="457200" indent="-457200">
              <a:buAutoNum type="arabicPeriod"/>
            </a:pPr>
            <a:endParaRPr lang="en-US" dirty="0"/>
          </a:p>
          <a:p>
            <a:pPr marL="457200" indent="-457200">
              <a:buAutoNum type="arabicPeriod"/>
            </a:pPr>
            <a:endParaRPr lang="en-US"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2. </a:t>
            </a:r>
            <a:r>
              <a:rPr lang="en-IN" sz="2400" b="1" dirty="0"/>
              <a:t>| </a:t>
            </a:r>
          </a:p>
          <a:p>
            <a:pPr marL="0" indent="0">
              <a:buNone/>
            </a:pPr>
            <a:endParaRPr lang="en-IN" dirty="0"/>
          </a:p>
          <a:p>
            <a:pPr marL="0" indent="0">
              <a:buNone/>
            </a:pPr>
            <a:endParaRPr lang="en-IN" dirty="0"/>
          </a:p>
        </p:txBody>
      </p:sp>
      <p:graphicFrame>
        <p:nvGraphicFramePr>
          <p:cNvPr id="2" name="Table 1">
            <a:extLst>
              <a:ext uri="{FF2B5EF4-FFF2-40B4-BE49-F238E27FC236}">
                <a16:creationId xmlns:a16="http://schemas.microsoft.com/office/drawing/2014/main" id="{DBAFB13C-AB6A-956D-4140-1C7C9F438B38}"/>
              </a:ext>
            </a:extLst>
          </p:cNvPr>
          <p:cNvGraphicFramePr>
            <a:graphicFrameLocks noGrp="1"/>
          </p:cNvGraphicFramePr>
          <p:nvPr/>
        </p:nvGraphicFramePr>
        <p:xfrm>
          <a:off x="757085" y="1457166"/>
          <a:ext cx="3765754" cy="1994855"/>
        </p:xfrm>
        <a:graphic>
          <a:graphicData uri="http://schemas.openxmlformats.org/drawingml/2006/table">
            <a:tbl>
              <a:tblPr firstRow="1" firstCol="1" bandRow="1">
                <a:tableStyleId>{5940675A-B579-460E-94D1-54222C63F5DA}</a:tableStyleId>
              </a:tblPr>
              <a:tblGrid>
                <a:gridCol w="1158585">
                  <a:extLst>
                    <a:ext uri="{9D8B030D-6E8A-4147-A177-3AD203B41FA5}">
                      <a16:colId xmlns:a16="http://schemas.microsoft.com/office/drawing/2014/main" val="4282748584"/>
                    </a:ext>
                  </a:extLst>
                </a:gridCol>
                <a:gridCol w="1146765">
                  <a:extLst>
                    <a:ext uri="{9D8B030D-6E8A-4147-A177-3AD203B41FA5}">
                      <a16:colId xmlns:a16="http://schemas.microsoft.com/office/drawing/2014/main" val="2685341943"/>
                    </a:ext>
                  </a:extLst>
                </a:gridCol>
                <a:gridCol w="1460404">
                  <a:extLst>
                    <a:ext uri="{9D8B030D-6E8A-4147-A177-3AD203B41FA5}">
                      <a16:colId xmlns:a16="http://schemas.microsoft.com/office/drawing/2014/main" val="573453352"/>
                    </a:ext>
                  </a:extLst>
                </a:gridCol>
              </a:tblGrid>
              <a:tr h="357496">
                <a:tc>
                  <a:txBody>
                    <a:bodyPr/>
                    <a:lstStyle/>
                    <a:p>
                      <a:pPr marL="457200">
                        <a:lnSpc>
                          <a:spcPct val="115000"/>
                        </a:lnSpc>
                      </a:pPr>
                      <a:r>
                        <a:rPr lang="pt-BR" sz="2400" b="1" kern="100" dirty="0">
                          <a:effectLst/>
                        </a:rPr>
                        <a:t>A</a:t>
                      </a:r>
                      <a:endParaRPr lang="en-IN" sz="2400" b="1"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400" b="1" kern="100" dirty="0">
                          <a:effectLst/>
                        </a:rPr>
                        <a:t>B</a:t>
                      </a:r>
                      <a:endParaRPr lang="en-IN" sz="2400" b="1"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pt-BR" sz="2400" b="1" kern="100" dirty="0">
                          <a:effectLst/>
                        </a:rPr>
                        <a:t>A &amp; B</a:t>
                      </a:r>
                      <a:endParaRPr lang="en-IN" sz="2400" b="1"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703078756"/>
                  </a:ext>
                </a:extLst>
              </a:tr>
              <a:tr h="357496">
                <a:tc>
                  <a:txBody>
                    <a:bodyPr/>
                    <a:lstStyle/>
                    <a:p>
                      <a:pPr marL="457200">
                        <a:lnSpc>
                          <a:spcPct val="115000"/>
                        </a:lnSpc>
                      </a:pPr>
                      <a:r>
                        <a:rPr lang="pt-BR" sz="2400" kern="100">
                          <a:effectLst/>
                        </a:rPr>
                        <a:t>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400" kern="100">
                          <a:effectLst/>
                        </a:rPr>
                        <a:t>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pt-BR" sz="2400" kern="100">
                          <a:effectLst/>
                        </a:rPr>
                        <a:t>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350521747"/>
                  </a:ext>
                </a:extLst>
              </a:tr>
              <a:tr h="357496">
                <a:tc>
                  <a:txBody>
                    <a:bodyPr/>
                    <a:lstStyle/>
                    <a:p>
                      <a:pPr marL="457200">
                        <a:lnSpc>
                          <a:spcPct val="115000"/>
                        </a:lnSpc>
                      </a:pPr>
                      <a:r>
                        <a:rPr lang="pt-BR" sz="2400" kern="100">
                          <a:effectLst/>
                        </a:rPr>
                        <a:t>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400" kern="100">
                          <a:effectLst/>
                        </a:rPr>
                        <a:t>1</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pt-BR" sz="2400" kern="100">
                          <a:effectLst/>
                        </a:rPr>
                        <a:t>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126698106"/>
                  </a:ext>
                </a:extLst>
              </a:tr>
              <a:tr h="357496">
                <a:tc>
                  <a:txBody>
                    <a:bodyPr/>
                    <a:lstStyle/>
                    <a:p>
                      <a:pPr marL="457200">
                        <a:lnSpc>
                          <a:spcPct val="115000"/>
                        </a:lnSpc>
                      </a:pPr>
                      <a:r>
                        <a:rPr lang="pt-BR" sz="2400" kern="100">
                          <a:effectLst/>
                        </a:rPr>
                        <a:t>1</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400" kern="100" dirty="0">
                          <a:effectLst/>
                        </a:rPr>
                        <a:t>0</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pt-BR" sz="2400" kern="100" dirty="0">
                          <a:effectLst/>
                        </a:rPr>
                        <a:t>0</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125037208"/>
                  </a:ext>
                </a:extLst>
              </a:tr>
              <a:tr h="357496">
                <a:tc>
                  <a:txBody>
                    <a:bodyPr/>
                    <a:lstStyle/>
                    <a:p>
                      <a:pPr marL="457200">
                        <a:lnSpc>
                          <a:spcPct val="115000"/>
                        </a:lnSpc>
                      </a:pPr>
                      <a:r>
                        <a:rPr lang="pt-BR" sz="2400" kern="100" dirty="0">
                          <a:effectLst/>
                        </a:rPr>
                        <a:t>1</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400" kern="100">
                          <a:effectLst/>
                        </a:rPr>
                        <a:t>1</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pt-BR" sz="2400" kern="100" dirty="0">
                          <a:effectLst/>
                        </a:rPr>
                        <a:t>1</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342984681"/>
                  </a:ext>
                </a:extLst>
              </a:tr>
            </a:tbl>
          </a:graphicData>
        </a:graphic>
      </p:graphicFrame>
      <p:graphicFrame>
        <p:nvGraphicFramePr>
          <p:cNvPr id="4" name="Table 3">
            <a:extLst>
              <a:ext uri="{FF2B5EF4-FFF2-40B4-BE49-F238E27FC236}">
                <a16:creationId xmlns:a16="http://schemas.microsoft.com/office/drawing/2014/main" id="{03101EDA-0788-5894-0145-35849E4878CF}"/>
              </a:ext>
            </a:extLst>
          </p:cNvPr>
          <p:cNvGraphicFramePr>
            <a:graphicFrameLocks noGrp="1"/>
          </p:cNvGraphicFramePr>
          <p:nvPr>
            <p:extLst>
              <p:ext uri="{D42A27DB-BD31-4B8C-83A1-F6EECF244321}">
                <p14:modId xmlns:p14="http://schemas.microsoft.com/office/powerpoint/2010/main" val="2771628211"/>
              </p:ext>
            </p:extLst>
          </p:nvPr>
        </p:nvGraphicFramePr>
        <p:xfrm>
          <a:off x="757085" y="4280796"/>
          <a:ext cx="3765754" cy="1961285"/>
        </p:xfrm>
        <a:graphic>
          <a:graphicData uri="http://schemas.openxmlformats.org/drawingml/2006/table">
            <a:tbl>
              <a:tblPr firstRow="1" firstCol="1" bandRow="1">
                <a:tableStyleId>{5940675A-B579-460E-94D1-54222C63F5DA}</a:tableStyleId>
              </a:tblPr>
              <a:tblGrid>
                <a:gridCol w="1101212">
                  <a:extLst>
                    <a:ext uri="{9D8B030D-6E8A-4147-A177-3AD203B41FA5}">
                      <a16:colId xmlns:a16="http://schemas.microsoft.com/office/drawing/2014/main" val="369410934"/>
                    </a:ext>
                  </a:extLst>
                </a:gridCol>
                <a:gridCol w="1160206">
                  <a:extLst>
                    <a:ext uri="{9D8B030D-6E8A-4147-A177-3AD203B41FA5}">
                      <a16:colId xmlns:a16="http://schemas.microsoft.com/office/drawing/2014/main" val="2379707307"/>
                    </a:ext>
                  </a:extLst>
                </a:gridCol>
                <a:gridCol w="1504336">
                  <a:extLst>
                    <a:ext uri="{9D8B030D-6E8A-4147-A177-3AD203B41FA5}">
                      <a16:colId xmlns:a16="http://schemas.microsoft.com/office/drawing/2014/main" val="1978261145"/>
                    </a:ext>
                  </a:extLst>
                </a:gridCol>
              </a:tblGrid>
              <a:tr h="392257">
                <a:tc>
                  <a:txBody>
                    <a:bodyPr/>
                    <a:lstStyle/>
                    <a:p>
                      <a:pPr marL="457200">
                        <a:lnSpc>
                          <a:spcPct val="115000"/>
                        </a:lnSpc>
                      </a:pPr>
                      <a:r>
                        <a:rPr lang="pt-BR" sz="2000" b="1" kern="100" dirty="0">
                          <a:effectLst/>
                        </a:rPr>
                        <a:t>A</a:t>
                      </a:r>
                      <a:endParaRPr lang="en-IN" sz="2000" b="1"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000" b="1" kern="100" dirty="0">
                          <a:effectLst/>
                        </a:rPr>
                        <a:t>B</a:t>
                      </a:r>
                      <a:endParaRPr lang="en-IN" sz="2000" b="1"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pt-BR" sz="2000" b="1" kern="100" dirty="0">
                          <a:effectLst/>
                        </a:rPr>
                        <a:t>A | B</a:t>
                      </a:r>
                      <a:endParaRPr lang="en-IN" sz="2000" b="1"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617276334"/>
                  </a:ext>
                </a:extLst>
              </a:tr>
              <a:tr h="392257">
                <a:tc>
                  <a:txBody>
                    <a:bodyPr/>
                    <a:lstStyle/>
                    <a:p>
                      <a:pPr marL="457200">
                        <a:lnSpc>
                          <a:spcPct val="115000"/>
                        </a:lnSpc>
                      </a:pPr>
                      <a:r>
                        <a:rPr lang="pt-BR" sz="2000" kern="100">
                          <a:effectLst/>
                        </a:rPr>
                        <a:t>0</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000" kern="100">
                          <a:effectLst/>
                        </a:rPr>
                        <a:t>0</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pt-BR" sz="2000" kern="100">
                          <a:effectLst/>
                        </a:rPr>
                        <a:t>0</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467307842"/>
                  </a:ext>
                </a:extLst>
              </a:tr>
              <a:tr h="392257">
                <a:tc>
                  <a:txBody>
                    <a:bodyPr/>
                    <a:lstStyle/>
                    <a:p>
                      <a:pPr marL="457200">
                        <a:lnSpc>
                          <a:spcPct val="115000"/>
                        </a:lnSpc>
                      </a:pPr>
                      <a:r>
                        <a:rPr lang="pt-BR" sz="2000" kern="100">
                          <a:effectLst/>
                        </a:rPr>
                        <a:t>0</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000" kern="100">
                          <a:effectLst/>
                        </a:rPr>
                        <a:t>1</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en-IN" sz="2000" kern="100">
                          <a:effectLst/>
                        </a:rPr>
                        <a:t>1</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3444778"/>
                  </a:ext>
                </a:extLst>
              </a:tr>
              <a:tr h="392257">
                <a:tc>
                  <a:txBody>
                    <a:bodyPr/>
                    <a:lstStyle/>
                    <a:p>
                      <a:pPr marL="457200">
                        <a:lnSpc>
                          <a:spcPct val="115000"/>
                        </a:lnSpc>
                      </a:pPr>
                      <a:r>
                        <a:rPr lang="pt-BR" sz="2000" kern="100">
                          <a:effectLst/>
                        </a:rPr>
                        <a:t>1</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000" kern="100">
                          <a:effectLst/>
                        </a:rPr>
                        <a:t>0</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en-IN" sz="2000" kern="100" dirty="0">
                          <a:effectLst/>
                        </a:rPr>
                        <a:t>1</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365186197"/>
                  </a:ext>
                </a:extLst>
              </a:tr>
              <a:tr h="392257">
                <a:tc>
                  <a:txBody>
                    <a:bodyPr/>
                    <a:lstStyle/>
                    <a:p>
                      <a:pPr marL="457200">
                        <a:lnSpc>
                          <a:spcPct val="115000"/>
                        </a:lnSpc>
                      </a:pPr>
                      <a:r>
                        <a:rPr lang="pt-BR" sz="2000" kern="100" dirty="0">
                          <a:effectLst/>
                        </a:rPr>
                        <a:t>1</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000" kern="100">
                          <a:effectLst/>
                        </a:rPr>
                        <a:t>1</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pt-BR" sz="2000" kern="100" dirty="0">
                          <a:effectLst/>
                        </a:rPr>
                        <a:t>1</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802439752"/>
                  </a:ext>
                </a:extLst>
              </a:tr>
            </a:tbl>
          </a:graphicData>
        </a:graphic>
      </p:graphicFrame>
      <p:sp>
        <p:nvSpPr>
          <p:cNvPr id="5" name="Content Placeholder 2">
            <a:extLst>
              <a:ext uri="{FF2B5EF4-FFF2-40B4-BE49-F238E27FC236}">
                <a16:creationId xmlns:a16="http://schemas.microsoft.com/office/drawing/2014/main" id="{3BE585BE-E3E4-6AD3-217E-102FE327D455}"/>
              </a:ext>
            </a:extLst>
          </p:cNvPr>
          <p:cNvSpPr txBox="1">
            <a:spLocks/>
          </p:cNvSpPr>
          <p:nvPr/>
        </p:nvSpPr>
        <p:spPr>
          <a:xfrm>
            <a:off x="5795787" y="1065465"/>
            <a:ext cx="4451555" cy="56468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dirty="0"/>
              <a:t>3. </a:t>
            </a:r>
            <a:r>
              <a:rPr lang="en-IN" b="1" dirty="0"/>
              <a:t>~</a:t>
            </a:r>
          </a:p>
          <a:p>
            <a:pPr marL="0" indent="0">
              <a:buFont typeface="Arial" panose="020B0604020202020204" pitchFamily="34" charset="0"/>
              <a:buNone/>
            </a:pPr>
            <a:endParaRPr lang="en-IN" dirty="0"/>
          </a:p>
          <a:p>
            <a:pPr marL="0" indent="0">
              <a:buFont typeface="Arial" panose="020B0604020202020204" pitchFamily="34" charset="0"/>
              <a:buNone/>
            </a:pPr>
            <a:endParaRPr lang="en-IN" dirty="0"/>
          </a:p>
          <a:p>
            <a:pPr marL="0" indent="0">
              <a:buFont typeface="Arial" panose="020B0604020202020204" pitchFamily="34" charset="0"/>
              <a:buNone/>
            </a:pPr>
            <a:endParaRPr lang="en-IN" dirty="0"/>
          </a:p>
          <a:p>
            <a:pPr marL="0" indent="0">
              <a:buFont typeface="Arial" panose="020B0604020202020204" pitchFamily="34" charset="0"/>
              <a:buNone/>
            </a:pPr>
            <a:endParaRPr lang="en-IN" dirty="0"/>
          </a:p>
          <a:p>
            <a:pPr marL="0" indent="0">
              <a:buFont typeface="Arial" panose="020B0604020202020204" pitchFamily="34" charset="0"/>
              <a:buNone/>
            </a:pPr>
            <a:r>
              <a:rPr lang="en-IN" dirty="0"/>
              <a:t>4. </a:t>
            </a:r>
            <a:r>
              <a:rPr lang="en-IN" b="1" dirty="0"/>
              <a:t>^</a:t>
            </a:r>
          </a:p>
          <a:p>
            <a:pPr marL="0" indent="0">
              <a:buFont typeface="Arial" panose="020B0604020202020204" pitchFamily="34" charset="0"/>
              <a:buNone/>
            </a:pPr>
            <a:endParaRPr lang="en-IN" dirty="0"/>
          </a:p>
          <a:p>
            <a:pPr marL="0" indent="0">
              <a:buFont typeface="Arial" panose="020B0604020202020204" pitchFamily="34" charset="0"/>
              <a:buNone/>
            </a:pPr>
            <a:endParaRPr lang="en-IN" dirty="0"/>
          </a:p>
          <a:p>
            <a:pPr marL="0" indent="0">
              <a:buFont typeface="Arial" panose="020B0604020202020204" pitchFamily="34" charset="0"/>
              <a:buNone/>
            </a:pPr>
            <a:endParaRPr lang="en-IN" dirty="0"/>
          </a:p>
        </p:txBody>
      </p:sp>
      <p:graphicFrame>
        <p:nvGraphicFramePr>
          <p:cNvPr id="9" name="Table 8">
            <a:extLst>
              <a:ext uri="{FF2B5EF4-FFF2-40B4-BE49-F238E27FC236}">
                <a16:creationId xmlns:a16="http://schemas.microsoft.com/office/drawing/2014/main" id="{A2F49035-FBF9-36B6-2498-FE76342810B5}"/>
              </a:ext>
            </a:extLst>
          </p:cNvPr>
          <p:cNvGraphicFramePr>
            <a:graphicFrameLocks noGrp="1"/>
          </p:cNvGraphicFramePr>
          <p:nvPr/>
        </p:nvGraphicFramePr>
        <p:xfrm>
          <a:off x="6007512" y="1638516"/>
          <a:ext cx="3456367" cy="1196913"/>
        </p:xfrm>
        <a:graphic>
          <a:graphicData uri="http://schemas.openxmlformats.org/drawingml/2006/table">
            <a:tbl>
              <a:tblPr firstRow="1" firstCol="1" bandRow="1">
                <a:tableStyleId>{5940675A-B579-460E-94D1-54222C63F5DA}</a:tableStyleId>
              </a:tblPr>
              <a:tblGrid>
                <a:gridCol w="1445968">
                  <a:extLst>
                    <a:ext uri="{9D8B030D-6E8A-4147-A177-3AD203B41FA5}">
                      <a16:colId xmlns:a16="http://schemas.microsoft.com/office/drawing/2014/main" val="937346331"/>
                    </a:ext>
                  </a:extLst>
                </a:gridCol>
                <a:gridCol w="2010399">
                  <a:extLst>
                    <a:ext uri="{9D8B030D-6E8A-4147-A177-3AD203B41FA5}">
                      <a16:colId xmlns:a16="http://schemas.microsoft.com/office/drawing/2014/main" val="2157143529"/>
                    </a:ext>
                  </a:extLst>
                </a:gridCol>
              </a:tblGrid>
              <a:tr h="332476">
                <a:tc>
                  <a:txBody>
                    <a:bodyPr/>
                    <a:lstStyle/>
                    <a:p>
                      <a:pPr marL="457200">
                        <a:lnSpc>
                          <a:spcPct val="115000"/>
                        </a:lnSpc>
                      </a:pPr>
                      <a:r>
                        <a:rPr lang="en-US" sz="2400" b="1" kern="100" dirty="0">
                          <a:effectLst/>
                        </a:rPr>
                        <a:t>A</a:t>
                      </a:r>
                      <a:endParaRPr lang="en-IN" sz="2400" b="1"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en-US" sz="2400" b="1" kern="100" dirty="0">
                          <a:effectLst/>
                        </a:rPr>
                        <a:t>!A</a:t>
                      </a:r>
                      <a:endParaRPr lang="en-IN" sz="2400" b="1"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690152968"/>
                  </a:ext>
                </a:extLst>
              </a:tr>
              <a:tr h="332476">
                <a:tc>
                  <a:txBody>
                    <a:bodyPr/>
                    <a:lstStyle/>
                    <a:p>
                      <a:pPr marL="457200">
                        <a:lnSpc>
                          <a:spcPct val="115000"/>
                        </a:lnSpc>
                      </a:pPr>
                      <a:r>
                        <a:rPr lang="en-US" sz="2400" kern="100">
                          <a:effectLst/>
                        </a:rPr>
                        <a:t>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en-US" sz="2400" kern="100">
                          <a:effectLst/>
                        </a:rPr>
                        <a:t>1</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258101228"/>
                  </a:ext>
                </a:extLst>
              </a:tr>
              <a:tr h="332476">
                <a:tc>
                  <a:txBody>
                    <a:bodyPr/>
                    <a:lstStyle/>
                    <a:p>
                      <a:pPr marL="457200">
                        <a:lnSpc>
                          <a:spcPct val="115000"/>
                        </a:lnSpc>
                      </a:pPr>
                      <a:r>
                        <a:rPr lang="en-US" sz="2400" kern="100">
                          <a:effectLst/>
                        </a:rPr>
                        <a:t>1</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en-US" sz="2400" kern="100" dirty="0">
                          <a:effectLst/>
                        </a:rPr>
                        <a:t>0</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194913739"/>
                  </a:ext>
                </a:extLst>
              </a:tr>
            </a:tbl>
          </a:graphicData>
        </a:graphic>
      </p:graphicFrame>
      <p:graphicFrame>
        <p:nvGraphicFramePr>
          <p:cNvPr id="10" name="Table 9">
            <a:extLst>
              <a:ext uri="{FF2B5EF4-FFF2-40B4-BE49-F238E27FC236}">
                <a16:creationId xmlns:a16="http://schemas.microsoft.com/office/drawing/2014/main" id="{F0C84065-FB09-A936-4375-007DD5523162}"/>
              </a:ext>
            </a:extLst>
          </p:cNvPr>
          <p:cNvGraphicFramePr>
            <a:graphicFrameLocks noGrp="1"/>
          </p:cNvGraphicFramePr>
          <p:nvPr>
            <p:extLst>
              <p:ext uri="{D42A27DB-BD31-4B8C-83A1-F6EECF244321}">
                <p14:modId xmlns:p14="http://schemas.microsoft.com/office/powerpoint/2010/main" val="2804453045"/>
              </p:ext>
            </p:extLst>
          </p:nvPr>
        </p:nvGraphicFramePr>
        <p:xfrm>
          <a:off x="6096000" y="4193708"/>
          <a:ext cx="3765754" cy="1961285"/>
        </p:xfrm>
        <a:graphic>
          <a:graphicData uri="http://schemas.openxmlformats.org/drawingml/2006/table">
            <a:tbl>
              <a:tblPr firstRow="1" firstCol="1" bandRow="1">
                <a:tableStyleId>{5940675A-B579-460E-94D1-54222C63F5DA}</a:tableStyleId>
              </a:tblPr>
              <a:tblGrid>
                <a:gridCol w="1101212">
                  <a:extLst>
                    <a:ext uri="{9D8B030D-6E8A-4147-A177-3AD203B41FA5}">
                      <a16:colId xmlns:a16="http://schemas.microsoft.com/office/drawing/2014/main" val="369410934"/>
                    </a:ext>
                  </a:extLst>
                </a:gridCol>
                <a:gridCol w="1160206">
                  <a:extLst>
                    <a:ext uri="{9D8B030D-6E8A-4147-A177-3AD203B41FA5}">
                      <a16:colId xmlns:a16="http://schemas.microsoft.com/office/drawing/2014/main" val="2379707307"/>
                    </a:ext>
                  </a:extLst>
                </a:gridCol>
                <a:gridCol w="1504336">
                  <a:extLst>
                    <a:ext uri="{9D8B030D-6E8A-4147-A177-3AD203B41FA5}">
                      <a16:colId xmlns:a16="http://schemas.microsoft.com/office/drawing/2014/main" val="1978261145"/>
                    </a:ext>
                  </a:extLst>
                </a:gridCol>
              </a:tblGrid>
              <a:tr h="392257">
                <a:tc>
                  <a:txBody>
                    <a:bodyPr/>
                    <a:lstStyle/>
                    <a:p>
                      <a:pPr marL="457200">
                        <a:lnSpc>
                          <a:spcPct val="115000"/>
                        </a:lnSpc>
                      </a:pPr>
                      <a:r>
                        <a:rPr lang="pt-BR" sz="2000" b="1" kern="100" dirty="0">
                          <a:effectLst/>
                        </a:rPr>
                        <a:t>A</a:t>
                      </a:r>
                      <a:endParaRPr lang="en-IN" sz="2000" b="1"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000" b="1" kern="100" dirty="0">
                          <a:effectLst/>
                        </a:rPr>
                        <a:t>B</a:t>
                      </a:r>
                      <a:endParaRPr lang="en-IN" sz="2000" b="1"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pt-BR" sz="2000" b="1" kern="100" dirty="0">
                          <a:effectLst/>
                        </a:rPr>
                        <a:t>A | B</a:t>
                      </a:r>
                      <a:endParaRPr lang="en-IN" sz="2000" b="1"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617276334"/>
                  </a:ext>
                </a:extLst>
              </a:tr>
              <a:tr h="392257">
                <a:tc>
                  <a:txBody>
                    <a:bodyPr/>
                    <a:lstStyle/>
                    <a:p>
                      <a:pPr marL="457200">
                        <a:lnSpc>
                          <a:spcPct val="115000"/>
                        </a:lnSpc>
                      </a:pPr>
                      <a:r>
                        <a:rPr lang="pt-BR" sz="2000" kern="100">
                          <a:effectLst/>
                        </a:rPr>
                        <a:t>0</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000" kern="100">
                          <a:effectLst/>
                        </a:rPr>
                        <a:t>0</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pt-BR" sz="2000" kern="100" dirty="0">
                          <a:effectLst/>
                        </a:rPr>
                        <a:t>0</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467307842"/>
                  </a:ext>
                </a:extLst>
              </a:tr>
              <a:tr h="392257">
                <a:tc>
                  <a:txBody>
                    <a:bodyPr/>
                    <a:lstStyle/>
                    <a:p>
                      <a:pPr marL="457200">
                        <a:lnSpc>
                          <a:spcPct val="115000"/>
                        </a:lnSpc>
                      </a:pPr>
                      <a:r>
                        <a:rPr lang="pt-BR" sz="2000" kern="100">
                          <a:effectLst/>
                        </a:rPr>
                        <a:t>0</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000" kern="100">
                          <a:effectLst/>
                        </a:rPr>
                        <a:t>1</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en-IN" sz="2000" kern="100" dirty="0">
                          <a:effectLst/>
                        </a:rPr>
                        <a:t>1</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3444778"/>
                  </a:ext>
                </a:extLst>
              </a:tr>
              <a:tr h="392257">
                <a:tc>
                  <a:txBody>
                    <a:bodyPr/>
                    <a:lstStyle/>
                    <a:p>
                      <a:pPr marL="457200">
                        <a:lnSpc>
                          <a:spcPct val="115000"/>
                        </a:lnSpc>
                      </a:pPr>
                      <a:r>
                        <a:rPr lang="pt-BR" sz="2000" kern="100">
                          <a:effectLst/>
                        </a:rPr>
                        <a:t>1</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000" kern="100">
                          <a:effectLst/>
                        </a:rPr>
                        <a:t>0</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en-IN" sz="2000" kern="100" dirty="0">
                          <a:effectLst/>
                        </a:rPr>
                        <a:t>1</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365186197"/>
                  </a:ext>
                </a:extLst>
              </a:tr>
              <a:tr h="392257">
                <a:tc>
                  <a:txBody>
                    <a:bodyPr/>
                    <a:lstStyle/>
                    <a:p>
                      <a:pPr marL="457200">
                        <a:lnSpc>
                          <a:spcPct val="115000"/>
                        </a:lnSpc>
                      </a:pPr>
                      <a:r>
                        <a:rPr lang="pt-BR" sz="2000" kern="100">
                          <a:effectLst/>
                        </a:rPr>
                        <a:t>1</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pPr>
                      <a:r>
                        <a:rPr lang="pt-BR" sz="2000" kern="100">
                          <a:effectLst/>
                        </a:rPr>
                        <a:t>1</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marL="457200">
                        <a:lnSpc>
                          <a:spcPct val="115000"/>
                        </a:lnSpc>
                        <a:spcAft>
                          <a:spcPts val="800"/>
                        </a:spcAft>
                      </a:pPr>
                      <a:r>
                        <a:rPr lang="pt-BR" sz="2000" kern="100" dirty="0">
                          <a:effectLst/>
                        </a:rPr>
                        <a:t>0</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802439752"/>
                  </a:ext>
                </a:extLst>
              </a:tr>
            </a:tbl>
          </a:graphicData>
        </a:graphic>
      </p:graphicFrame>
    </p:spTree>
    <p:extLst>
      <p:ext uri="{BB962C8B-B14F-4D97-AF65-F5344CB8AC3E}">
        <p14:creationId xmlns:p14="http://schemas.microsoft.com/office/powerpoint/2010/main" val="410202464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1831824" y="407944"/>
            <a:ext cx="10803193" cy="5646891"/>
          </a:xfrm>
        </p:spPr>
        <p:txBody>
          <a:bodyPr/>
          <a:lstStyle/>
          <a:p>
            <a:pPr marL="0" indent="0">
              <a:buNone/>
            </a:pPr>
            <a:r>
              <a:rPr lang="en-US" b="1" dirty="0"/>
              <a:t>Example:</a:t>
            </a:r>
          </a:p>
          <a:p>
            <a:pPr marL="0" indent="0">
              <a:buNone/>
            </a:pPr>
            <a:endParaRPr lang="en-IN" dirty="0"/>
          </a:p>
          <a:p>
            <a:pPr marL="514350" indent="-514350">
              <a:buAutoNum type="arabicPeriod"/>
            </a:pPr>
            <a:r>
              <a:rPr lang="en-IN" b="1" dirty="0"/>
              <a:t>&amp;</a:t>
            </a:r>
          </a:p>
          <a:p>
            <a:pPr marL="514350" indent="-514350">
              <a:buAutoNum type="arabicPeriod"/>
            </a:pPr>
            <a:endParaRPr lang="en-IN" dirty="0"/>
          </a:p>
          <a:p>
            <a:pPr marL="514350" indent="-514350">
              <a:buAutoNum type="arabicPeriod"/>
            </a:pPr>
            <a:endParaRPr lang="en-IN" dirty="0"/>
          </a:p>
          <a:p>
            <a:pPr marL="514350" indent="-514350">
              <a:buAutoNum type="arabicPeriod"/>
            </a:pPr>
            <a:endParaRPr lang="en-IN" dirty="0"/>
          </a:p>
          <a:p>
            <a:pPr marL="514350" indent="-514350">
              <a:buAutoNum type="arabicPeriod"/>
            </a:pPr>
            <a:r>
              <a:rPr lang="en-IN" b="1" dirty="0"/>
              <a:t>|</a:t>
            </a:r>
          </a:p>
          <a:p>
            <a:pPr marL="514350" indent="-514350">
              <a:buAutoNum type="arabicPeriod"/>
            </a:pPr>
            <a:endParaRPr lang="en-IN" dirty="0"/>
          </a:p>
          <a:p>
            <a:pPr marL="514350" indent="-514350">
              <a:buAutoNum type="arabicPeriod"/>
            </a:pPr>
            <a:endParaRPr lang="en-IN" dirty="0"/>
          </a:p>
          <a:p>
            <a:pPr marL="514350" indent="-514350">
              <a:buAutoNum type="arabicPeriod"/>
            </a:pPr>
            <a:endParaRPr lang="en-IN" dirty="0"/>
          </a:p>
          <a:p>
            <a:pPr marL="514350" indent="-514350">
              <a:buAutoNum type="arabicPeriod"/>
            </a:pPr>
            <a:endParaRPr lang="en-IN" dirty="0"/>
          </a:p>
          <a:p>
            <a:pPr marL="514350" indent="-514350">
              <a:buAutoNum type="arabicPeriod"/>
            </a:pPr>
            <a:r>
              <a:rPr lang="en-IN" b="1" dirty="0"/>
              <a:t>^</a:t>
            </a:r>
          </a:p>
        </p:txBody>
      </p:sp>
      <p:pic>
        <p:nvPicPr>
          <p:cNvPr id="4" name="Picture 3">
            <a:extLst>
              <a:ext uri="{FF2B5EF4-FFF2-40B4-BE49-F238E27FC236}">
                <a16:creationId xmlns:a16="http://schemas.microsoft.com/office/drawing/2014/main" id="{1A59A525-D92A-B00F-97FD-A9ED3A8EEB1D}"/>
              </a:ext>
            </a:extLst>
          </p:cNvPr>
          <p:cNvPicPr>
            <a:picLocks noChangeAspect="1"/>
          </p:cNvPicPr>
          <p:nvPr/>
        </p:nvPicPr>
        <p:blipFill>
          <a:blip r:embed="rId2"/>
          <a:stretch>
            <a:fillRect/>
          </a:stretch>
        </p:blipFill>
        <p:spPr>
          <a:xfrm>
            <a:off x="3790330" y="469544"/>
            <a:ext cx="5609524" cy="2000000"/>
          </a:xfrm>
          <a:prstGeom prst="rect">
            <a:avLst/>
          </a:prstGeom>
        </p:spPr>
      </p:pic>
      <p:pic>
        <p:nvPicPr>
          <p:cNvPr id="6" name="Picture 5">
            <a:extLst>
              <a:ext uri="{FF2B5EF4-FFF2-40B4-BE49-F238E27FC236}">
                <a16:creationId xmlns:a16="http://schemas.microsoft.com/office/drawing/2014/main" id="{9A44CF37-10C9-9C3D-9300-6A2016A7E60A}"/>
              </a:ext>
            </a:extLst>
          </p:cNvPr>
          <p:cNvPicPr>
            <a:picLocks noChangeAspect="1"/>
          </p:cNvPicPr>
          <p:nvPr/>
        </p:nvPicPr>
        <p:blipFill>
          <a:blip r:embed="rId3"/>
          <a:srcRect r="4847"/>
          <a:stretch/>
        </p:blipFill>
        <p:spPr>
          <a:xfrm>
            <a:off x="3790330" y="2700429"/>
            <a:ext cx="5609524" cy="1980952"/>
          </a:xfrm>
          <a:prstGeom prst="rect">
            <a:avLst/>
          </a:prstGeom>
        </p:spPr>
      </p:pic>
      <p:pic>
        <p:nvPicPr>
          <p:cNvPr id="8" name="Picture 7">
            <a:extLst>
              <a:ext uri="{FF2B5EF4-FFF2-40B4-BE49-F238E27FC236}">
                <a16:creationId xmlns:a16="http://schemas.microsoft.com/office/drawing/2014/main" id="{5E98D145-03DF-96D6-DD0F-DD0BAC719420}"/>
              </a:ext>
            </a:extLst>
          </p:cNvPr>
          <p:cNvPicPr>
            <a:picLocks noChangeAspect="1"/>
          </p:cNvPicPr>
          <p:nvPr/>
        </p:nvPicPr>
        <p:blipFill>
          <a:blip r:embed="rId4"/>
          <a:stretch>
            <a:fillRect/>
          </a:stretch>
        </p:blipFill>
        <p:spPr>
          <a:xfrm>
            <a:off x="3761759" y="4836590"/>
            <a:ext cx="5638095" cy="1952381"/>
          </a:xfrm>
          <a:prstGeom prst="rect">
            <a:avLst/>
          </a:prstGeom>
        </p:spPr>
      </p:pic>
    </p:spTree>
    <p:extLst>
      <p:ext uri="{BB962C8B-B14F-4D97-AF65-F5344CB8AC3E}">
        <p14:creationId xmlns:p14="http://schemas.microsoft.com/office/powerpoint/2010/main" val="185414377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1355962" cy="5646891"/>
          </a:xfrm>
        </p:spPr>
        <p:txBody>
          <a:bodyPr>
            <a:normAutofit/>
          </a:bodyPr>
          <a:lstStyle/>
          <a:p>
            <a:pPr marL="0" indent="0">
              <a:buNone/>
            </a:pPr>
            <a:r>
              <a:rPr lang="en-US" sz="2400" b="1" dirty="0"/>
              <a:t>3. </a:t>
            </a:r>
            <a:r>
              <a:rPr lang="en-IN" sz="2400" b="1" dirty="0"/>
              <a:t>Ternary Operator</a:t>
            </a:r>
            <a:endParaRPr lang="en-US" sz="2400" b="1" dirty="0"/>
          </a:p>
          <a:p>
            <a:pPr marL="0" indent="0">
              <a:buNone/>
            </a:pPr>
            <a:r>
              <a:rPr lang="en-US" sz="2400" dirty="0"/>
              <a:t>The ternary operator in C, also known as the </a:t>
            </a:r>
            <a:r>
              <a:rPr lang="en-US" sz="2400" b="1" dirty="0">
                <a:solidFill>
                  <a:srgbClr val="002060"/>
                </a:solidFill>
              </a:rPr>
              <a:t>conditional operator</a:t>
            </a:r>
            <a:r>
              <a:rPr lang="en-US" sz="2400" dirty="0"/>
              <a:t>, is a </a:t>
            </a:r>
            <a:r>
              <a:rPr lang="en-US" sz="2400" b="1" dirty="0"/>
              <a:t>shorthand</a:t>
            </a:r>
            <a:r>
              <a:rPr lang="en-US" sz="2400" dirty="0"/>
              <a:t> for an if-else statement. It has three operands and is used to evaluate a condition and return one of two values, depending on whether the condition is true or false.</a:t>
            </a:r>
          </a:p>
          <a:p>
            <a:pPr marL="0" indent="0">
              <a:buNone/>
            </a:pPr>
            <a:r>
              <a:rPr lang="en-IN" sz="2400" b="1" dirty="0"/>
              <a:t>Syntax</a:t>
            </a:r>
            <a:r>
              <a:rPr lang="en-US" sz="2400" b="1" dirty="0"/>
              <a:t>:</a:t>
            </a:r>
          </a:p>
          <a:p>
            <a:pPr marL="0" indent="0">
              <a:buNone/>
            </a:pPr>
            <a:endParaRPr lang="en-IN" sz="2400" dirty="0"/>
          </a:p>
          <a:p>
            <a:pPr marL="0" indent="0">
              <a:buNone/>
            </a:pPr>
            <a:endParaRPr lang="en-IN" sz="2400" dirty="0"/>
          </a:p>
          <a:p>
            <a:pPr marL="0" indent="0">
              <a:buNone/>
            </a:pPr>
            <a:r>
              <a:rPr lang="en-IN" sz="2400" dirty="0"/>
              <a:t>Where,</a:t>
            </a:r>
          </a:p>
          <a:p>
            <a:pPr marL="0" indent="0">
              <a:buNone/>
            </a:pPr>
            <a:r>
              <a:rPr lang="en-US" sz="2400" b="1" dirty="0"/>
              <a:t>condition</a:t>
            </a:r>
            <a:r>
              <a:rPr lang="en-US" sz="2400" dirty="0"/>
              <a:t>: This is a </a:t>
            </a:r>
            <a:r>
              <a:rPr lang="en-US" sz="2400" dirty="0" err="1"/>
              <a:t>boolean</a:t>
            </a:r>
            <a:r>
              <a:rPr lang="en-US" sz="2400" dirty="0"/>
              <a:t> expression that evaluates to either true or false.</a:t>
            </a:r>
          </a:p>
          <a:p>
            <a:pPr marL="0" indent="0">
              <a:buNone/>
            </a:pPr>
            <a:r>
              <a:rPr lang="en-US" sz="2400" b="1" dirty="0"/>
              <a:t>expression1: </a:t>
            </a:r>
            <a:r>
              <a:rPr lang="en-US" sz="2400" dirty="0"/>
              <a:t>This is the value returned if the condition is true.</a:t>
            </a:r>
          </a:p>
          <a:p>
            <a:pPr marL="0" indent="0">
              <a:buNone/>
            </a:pPr>
            <a:r>
              <a:rPr lang="en-US" sz="2400" b="1" dirty="0"/>
              <a:t>expression2: </a:t>
            </a:r>
            <a:r>
              <a:rPr lang="en-US" sz="2400" dirty="0"/>
              <a:t>This is the value returned if the condition is false.</a:t>
            </a:r>
            <a:endParaRPr lang="en-IN" sz="2400" dirty="0"/>
          </a:p>
        </p:txBody>
      </p:sp>
      <p:pic>
        <p:nvPicPr>
          <p:cNvPr id="5" name="Picture 4" descr="A black background with white text&#10;&#10;Description automatically generated">
            <a:extLst>
              <a:ext uri="{FF2B5EF4-FFF2-40B4-BE49-F238E27FC236}">
                <a16:creationId xmlns:a16="http://schemas.microsoft.com/office/drawing/2014/main" id="{60946C98-9EFB-C2F4-2AB9-420F325CFE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0705" y="2580576"/>
            <a:ext cx="6084900" cy="808905"/>
          </a:xfrm>
          <a:prstGeom prst="rect">
            <a:avLst/>
          </a:prstGeom>
        </p:spPr>
      </p:pic>
    </p:spTree>
    <p:extLst>
      <p:ext uri="{BB962C8B-B14F-4D97-AF65-F5344CB8AC3E}">
        <p14:creationId xmlns:p14="http://schemas.microsoft.com/office/powerpoint/2010/main" val="133497063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1E776D-1F82-F2CC-3416-D09A155CF35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6745C3-23C1-B265-2110-DFF875D204A7}"/>
              </a:ext>
            </a:extLst>
          </p:cNvPr>
          <p:cNvSpPr>
            <a:spLocks noGrp="1"/>
          </p:cNvSpPr>
          <p:nvPr>
            <p:ph idx="1"/>
          </p:nvPr>
        </p:nvSpPr>
        <p:spPr>
          <a:xfrm>
            <a:off x="679269" y="472440"/>
            <a:ext cx="10659110" cy="5584780"/>
          </a:xfrm>
        </p:spPr>
        <p:txBody>
          <a:bodyPr>
            <a:normAutofit/>
          </a:bodyPr>
          <a:lstStyle/>
          <a:p>
            <a:pPr marL="0" indent="0">
              <a:buNone/>
            </a:pPr>
            <a:endParaRPr lang="en-US" sz="2400" b="1" dirty="0"/>
          </a:p>
          <a:p>
            <a:pPr marL="0" indent="0">
              <a:buNone/>
            </a:pPr>
            <a:r>
              <a:rPr lang="en-US" sz="2400" b="1" dirty="0"/>
              <a:t>Example:</a:t>
            </a:r>
            <a:endParaRPr lang="en-IN" sz="2400" b="1" dirty="0"/>
          </a:p>
        </p:txBody>
      </p:sp>
      <p:pic>
        <p:nvPicPr>
          <p:cNvPr id="6" name="Picture 5">
            <a:extLst>
              <a:ext uri="{FF2B5EF4-FFF2-40B4-BE49-F238E27FC236}">
                <a16:creationId xmlns:a16="http://schemas.microsoft.com/office/drawing/2014/main" id="{145610C9-58B9-61E7-EAAD-45A2B6F95CE2}"/>
              </a:ext>
            </a:extLst>
          </p:cNvPr>
          <p:cNvPicPr>
            <a:picLocks noChangeAspect="1"/>
          </p:cNvPicPr>
          <p:nvPr/>
        </p:nvPicPr>
        <p:blipFill>
          <a:blip r:embed="rId2"/>
          <a:stretch>
            <a:fillRect/>
          </a:stretch>
        </p:blipFill>
        <p:spPr>
          <a:xfrm>
            <a:off x="1106795" y="1851239"/>
            <a:ext cx="10000000" cy="3066667"/>
          </a:xfrm>
          <a:prstGeom prst="rect">
            <a:avLst/>
          </a:prstGeom>
        </p:spPr>
      </p:pic>
    </p:spTree>
    <p:extLst>
      <p:ext uri="{BB962C8B-B14F-4D97-AF65-F5344CB8AC3E}">
        <p14:creationId xmlns:p14="http://schemas.microsoft.com/office/powerpoint/2010/main" val="111094780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435077" y="350786"/>
            <a:ext cx="11147323" cy="6138504"/>
          </a:xfrm>
        </p:spPr>
        <p:txBody>
          <a:bodyPr>
            <a:normAutofit/>
          </a:bodyPr>
          <a:lstStyle/>
          <a:p>
            <a:pPr marL="0" indent="0">
              <a:buNone/>
            </a:pPr>
            <a:r>
              <a:rPr lang="en-US" sz="2400" b="1" dirty="0">
                <a:solidFill>
                  <a:srgbClr val="0070C0"/>
                </a:solidFill>
              </a:rPr>
              <a:t>Expressions:</a:t>
            </a:r>
          </a:p>
          <a:p>
            <a:pPr marL="0" indent="0">
              <a:buNone/>
            </a:pPr>
            <a:r>
              <a:rPr lang="en-US" sz="2400" dirty="0"/>
              <a:t>An expression is a </a:t>
            </a:r>
            <a:r>
              <a:rPr lang="en-US" sz="2400" b="1" dirty="0"/>
              <a:t>combination</a:t>
            </a:r>
            <a:r>
              <a:rPr lang="en-US" sz="2400" dirty="0"/>
              <a:t> of </a:t>
            </a:r>
            <a:r>
              <a:rPr lang="en-US" sz="2400" b="1" dirty="0"/>
              <a:t>operators</a:t>
            </a:r>
            <a:r>
              <a:rPr lang="en-US" sz="2400" dirty="0"/>
              <a:t>, </a:t>
            </a:r>
            <a:r>
              <a:rPr lang="en-US" sz="2400" b="1" dirty="0"/>
              <a:t>constants</a:t>
            </a:r>
            <a:r>
              <a:rPr lang="en-US" sz="2400" dirty="0"/>
              <a:t> and </a:t>
            </a:r>
            <a:r>
              <a:rPr lang="en-US" sz="2400" b="1" dirty="0"/>
              <a:t>variables</a:t>
            </a:r>
            <a:r>
              <a:rPr lang="en-US" sz="2400" dirty="0"/>
              <a:t>. An expression may consist of one or more </a:t>
            </a:r>
            <a:r>
              <a:rPr lang="en-US" sz="2400" b="1" dirty="0">
                <a:solidFill>
                  <a:srgbClr val="C00000"/>
                </a:solidFill>
              </a:rPr>
              <a:t>operands</a:t>
            </a:r>
            <a:r>
              <a:rPr lang="en-US" sz="2400" dirty="0"/>
              <a:t>, and zero or more </a:t>
            </a:r>
            <a:r>
              <a:rPr lang="en-US" sz="2400" b="1" dirty="0">
                <a:solidFill>
                  <a:srgbClr val="C00000"/>
                </a:solidFill>
              </a:rPr>
              <a:t>operators</a:t>
            </a:r>
            <a:r>
              <a:rPr lang="en-US" sz="2400" dirty="0"/>
              <a:t> to produce a value.</a:t>
            </a:r>
          </a:p>
          <a:p>
            <a:pPr marL="0" indent="0">
              <a:buNone/>
            </a:pPr>
            <a:r>
              <a:rPr lang="en-US" sz="2400" dirty="0"/>
              <a:t>An </a:t>
            </a:r>
            <a:r>
              <a:rPr lang="en-US" sz="2400" b="1" dirty="0"/>
              <a:t>expression</a:t>
            </a:r>
            <a:r>
              <a:rPr lang="en-US" sz="2400" dirty="0"/>
              <a:t> in C is a construct that combines variables, operators, method calls, and literals to produce a single value.</a:t>
            </a:r>
          </a:p>
          <a:p>
            <a:pPr marL="0" indent="0">
              <a:buNone/>
            </a:pPr>
            <a:endParaRPr lang="en-US" sz="800" dirty="0"/>
          </a:p>
          <a:p>
            <a:pPr marL="0" indent="0">
              <a:buNone/>
            </a:pPr>
            <a:r>
              <a:rPr lang="en-US" b="1" dirty="0"/>
              <a:t>Examples:</a:t>
            </a:r>
          </a:p>
          <a:p>
            <a:pPr marL="514350" indent="-514350">
              <a:buAutoNum type="arabicPeriod"/>
            </a:pPr>
            <a:r>
              <a:rPr lang="en-IN" dirty="0"/>
              <a:t>int number = 5;</a:t>
            </a:r>
          </a:p>
          <a:p>
            <a:pPr marL="514350" indent="-514350">
              <a:buAutoNum type="arabicPeriod"/>
            </a:pPr>
            <a:r>
              <a:rPr lang="en-IN" dirty="0"/>
              <a:t>int sum = 10 + 5;</a:t>
            </a:r>
          </a:p>
          <a:p>
            <a:pPr marL="514350" indent="-514350">
              <a:buAutoNum type="arabicPeriod"/>
            </a:pPr>
            <a:r>
              <a:rPr lang="en-IN" dirty="0" err="1"/>
              <a:t>boolean</a:t>
            </a:r>
            <a:r>
              <a:rPr lang="en-IN" dirty="0"/>
              <a:t> result = 10 &gt; 5;</a:t>
            </a:r>
          </a:p>
          <a:p>
            <a:pPr marL="514350" indent="-514350">
              <a:buAutoNum type="arabicPeriod"/>
            </a:pPr>
            <a:r>
              <a:rPr lang="en-US" dirty="0" err="1"/>
              <a:t>boolean</a:t>
            </a:r>
            <a:r>
              <a:rPr lang="en-US" dirty="0"/>
              <a:t> result = (10 &gt; 5) &amp;&amp; (3 &lt; 8);</a:t>
            </a:r>
          </a:p>
          <a:p>
            <a:pPr marL="514350" indent="-514350">
              <a:buAutoNum type="arabicPeriod"/>
            </a:pPr>
            <a:r>
              <a:rPr lang="en-IN" dirty="0"/>
              <a:t>int </a:t>
            </a:r>
            <a:r>
              <a:rPr lang="en-IN" dirty="0" err="1"/>
              <a:t>bitwiseAnd</a:t>
            </a:r>
            <a:r>
              <a:rPr lang="en-IN" dirty="0"/>
              <a:t> = 5 &amp; 3;</a:t>
            </a:r>
          </a:p>
          <a:p>
            <a:pPr marL="514350" indent="-514350">
              <a:buAutoNum type="arabicPeriod"/>
            </a:pPr>
            <a:r>
              <a:rPr lang="fr-FR" dirty="0" err="1"/>
              <a:t>int</a:t>
            </a:r>
            <a:r>
              <a:rPr lang="fr-FR" dirty="0"/>
              <a:t> max = </a:t>
            </a:r>
            <a:r>
              <a:rPr lang="fr-FR" dirty="0" err="1"/>
              <a:t>Math.max</a:t>
            </a:r>
            <a:r>
              <a:rPr lang="fr-FR" dirty="0"/>
              <a:t>(10, 20);</a:t>
            </a:r>
          </a:p>
          <a:p>
            <a:pPr marL="514350" indent="-514350">
              <a:buAutoNum type="arabicPeriod"/>
            </a:pPr>
            <a:r>
              <a:rPr lang="en-US" dirty="0" err="1"/>
              <a:t>boolean</a:t>
            </a:r>
            <a:r>
              <a:rPr lang="en-US" dirty="0"/>
              <a:t> </a:t>
            </a:r>
            <a:r>
              <a:rPr lang="en-US" dirty="0" err="1"/>
              <a:t>isString</a:t>
            </a:r>
            <a:r>
              <a:rPr lang="en-US" dirty="0"/>
              <a:t> = "Hello" </a:t>
            </a:r>
            <a:r>
              <a:rPr lang="en-US" dirty="0" err="1"/>
              <a:t>instanceof</a:t>
            </a:r>
            <a:r>
              <a:rPr lang="en-US" dirty="0"/>
              <a:t> String;</a:t>
            </a:r>
          </a:p>
          <a:p>
            <a:pPr marL="514350" indent="-514350">
              <a:buAutoNum type="arabicPeriod"/>
            </a:pPr>
            <a:r>
              <a:rPr lang="en-US" dirty="0"/>
              <a:t>int result = a + b * (a - 3) / 2;</a:t>
            </a:r>
            <a:endParaRPr lang="en-IN" dirty="0"/>
          </a:p>
          <a:p>
            <a:pPr marL="0" indent="0">
              <a:buNone/>
            </a:pPr>
            <a:endParaRPr lang="en-IN" dirty="0"/>
          </a:p>
        </p:txBody>
      </p:sp>
    </p:spTree>
    <p:extLst>
      <p:ext uri="{BB962C8B-B14F-4D97-AF65-F5344CB8AC3E}">
        <p14:creationId xmlns:p14="http://schemas.microsoft.com/office/powerpoint/2010/main" val="359498225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B0652E-7AF8-6D38-14F9-F897F51032D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5D2F45-A01A-CF4B-64B3-A95381552D7D}"/>
              </a:ext>
            </a:extLst>
          </p:cNvPr>
          <p:cNvSpPr>
            <a:spLocks noGrp="1"/>
          </p:cNvSpPr>
          <p:nvPr>
            <p:ph idx="1"/>
          </p:nvPr>
        </p:nvSpPr>
        <p:spPr>
          <a:xfrm>
            <a:off x="1771151" y="2539637"/>
            <a:ext cx="8649698" cy="1778726"/>
          </a:xfrm>
        </p:spPr>
        <p:txBody>
          <a:bodyPr>
            <a:normAutofit/>
          </a:bodyPr>
          <a:lstStyle/>
          <a:p>
            <a:pPr marL="0" indent="0">
              <a:buNone/>
            </a:pPr>
            <a:r>
              <a:rPr lang="en-US" sz="5400" b="1" dirty="0">
                <a:solidFill>
                  <a:srgbClr val="002060"/>
                </a:solidFill>
              </a:rPr>
              <a:t>Precedence and Associativity</a:t>
            </a:r>
          </a:p>
          <a:p>
            <a:pPr marL="0" indent="0" algn="ctr">
              <a:buNone/>
            </a:pPr>
            <a:r>
              <a:rPr lang="en-IN" sz="5400" b="1" dirty="0">
                <a:solidFill>
                  <a:srgbClr val="C00000"/>
                </a:solidFill>
              </a:rPr>
              <a:t>Operator Hierarchy</a:t>
            </a:r>
          </a:p>
          <a:p>
            <a:pPr marL="0" indent="0">
              <a:buNone/>
            </a:pPr>
            <a:endParaRPr lang="en-IN" sz="5400" b="1" dirty="0">
              <a:solidFill>
                <a:srgbClr val="002060"/>
              </a:solidFill>
            </a:endParaRPr>
          </a:p>
        </p:txBody>
      </p:sp>
    </p:spTree>
    <p:extLst>
      <p:ext uri="{BB962C8B-B14F-4D97-AF65-F5344CB8AC3E}">
        <p14:creationId xmlns:p14="http://schemas.microsoft.com/office/powerpoint/2010/main" val="314272732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462116" y="297426"/>
            <a:ext cx="11267767" cy="6263147"/>
          </a:xfrm>
        </p:spPr>
        <p:txBody>
          <a:bodyPr>
            <a:normAutofit/>
          </a:bodyPr>
          <a:lstStyle/>
          <a:p>
            <a:pPr marL="0" indent="0">
              <a:buNone/>
            </a:pPr>
            <a:r>
              <a:rPr lang="en-US" sz="2400" b="1" dirty="0"/>
              <a:t>Precedency: (Priority)</a:t>
            </a:r>
            <a:endParaRPr lang="en-US" sz="2000" b="1" dirty="0"/>
          </a:p>
          <a:p>
            <a:pPr marL="0" indent="0">
              <a:buNone/>
            </a:pPr>
            <a:r>
              <a:rPr lang="en-US" b="1" dirty="0"/>
              <a:t>Precedence or Hierarchy</a:t>
            </a:r>
            <a:r>
              <a:rPr lang="en-US" dirty="0"/>
              <a:t> refers to the </a:t>
            </a:r>
            <a:r>
              <a:rPr lang="en-US" b="1" dirty="0"/>
              <a:t>order in which operators are evaluated </a:t>
            </a:r>
            <a:r>
              <a:rPr lang="en-US" b="1" dirty="0">
                <a:solidFill>
                  <a:srgbClr val="C00000"/>
                </a:solidFill>
              </a:rPr>
              <a:t>in an expression </a:t>
            </a:r>
            <a:r>
              <a:rPr lang="en-US" dirty="0"/>
              <a:t>when there are multiple operators present. So, it determines the </a:t>
            </a:r>
            <a:r>
              <a:rPr lang="en-US" b="1" dirty="0"/>
              <a:t>order in which operators are evaluated in an expression</a:t>
            </a:r>
            <a:r>
              <a:rPr lang="en-US" dirty="0"/>
              <a:t>. Operators with higher precedence are evaluated before operators with lower precedence. </a:t>
            </a:r>
          </a:p>
          <a:p>
            <a:pPr marL="0" indent="0">
              <a:buNone/>
            </a:pPr>
            <a:endParaRPr lang="en-US" sz="800" dirty="0"/>
          </a:p>
          <a:p>
            <a:pPr marL="0" indent="0">
              <a:buNone/>
            </a:pPr>
            <a:r>
              <a:rPr lang="en-US" sz="2400" b="1" dirty="0"/>
              <a:t>Associativity:</a:t>
            </a:r>
          </a:p>
          <a:p>
            <a:pPr marL="0" indent="0">
              <a:buNone/>
            </a:pPr>
            <a:r>
              <a:rPr lang="en-US" dirty="0"/>
              <a:t>Associativity defines the direction in which operators of the same precedence level are evaluated in an expression. If operators have the same precedence, their </a:t>
            </a:r>
            <a:r>
              <a:rPr lang="en-US" b="1" dirty="0">
                <a:solidFill>
                  <a:srgbClr val="C00000"/>
                </a:solidFill>
              </a:rPr>
              <a:t>associativity</a:t>
            </a:r>
            <a:r>
              <a:rPr lang="en-US" dirty="0"/>
              <a:t> determines the order of evaluation.</a:t>
            </a:r>
            <a:endParaRPr lang="en-IN" dirty="0"/>
          </a:p>
          <a:p>
            <a:pPr marL="0" indent="0">
              <a:buNone/>
            </a:pPr>
            <a:r>
              <a:rPr lang="en-US" b="1" dirty="0"/>
              <a:t> Associativity can be either:</a:t>
            </a:r>
          </a:p>
          <a:p>
            <a:pPr marL="0" indent="0">
              <a:buNone/>
            </a:pPr>
            <a:r>
              <a:rPr lang="en-US" b="1" dirty="0"/>
              <a:t>1. Left-to-Right Associativity: </a:t>
            </a:r>
            <a:r>
              <a:rPr lang="en-US" dirty="0"/>
              <a:t>Operators are evaluated from left to right. This is common for most operators. </a:t>
            </a:r>
          </a:p>
          <a:p>
            <a:pPr marL="0" indent="0">
              <a:buNone/>
            </a:pPr>
            <a:r>
              <a:rPr lang="en-US" dirty="0"/>
              <a:t>       For example, in the expression </a:t>
            </a:r>
            <a:r>
              <a:rPr lang="en-US" b="1" dirty="0">
                <a:solidFill>
                  <a:srgbClr val="C00000"/>
                </a:solidFill>
              </a:rPr>
              <a:t>a - b - c, </a:t>
            </a:r>
            <a:r>
              <a:rPr lang="en-US" dirty="0"/>
              <a:t>subtraction is evaluated as </a:t>
            </a:r>
            <a:r>
              <a:rPr lang="en-US" b="1" dirty="0"/>
              <a:t>(a - b) - c.</a:t>
            </a:r>
          </a:p>
          <a:p>
            <a:pPr marL="0" indent="0">
              <a:buNone/>
            </a:pPr>
            <a:endParaRPr lang="en-US" dirty="0"/>
          </a:p>
          <a:p>
            <a:pPr marL="0" indent="0">
              <a:buNone/>
            </a:pPr>
            <a:r>
              <a:rPr lang="en-US" b="1" dirty="0"/>
              <a:t>2. Right-to-Left Associativity: </a:t>
            </a:r>
            <a:r>
              <a:rPr lang="en-US" dirty="0"/>
              <a:t>Operators are evaluated from right to left. This is less common and is typically seen with assignment (=) and ternary (?:) operators. </a:t>
            </a:r>
          </a:p>
          <a:p>
            <a:pPr marL="0" indent="0">
              <a:buNone/>
            </a:pPr>
            <a:r>
              <a:rPr lang="en-US" dirty="0"/>
              <a:t>For example, in the expression </a:t>
            </a:r>
            <a:r>
              <a:rPr lang="en-US" b="1" dirty="0">
                <a:solidFill>
                  <a:srgbClr val="C00000"/>
                </a:solidFill>
              </a:rPr>
              <a:t>a = b = c</a:t>
            </a:r>
            <a:r>
              <a:rPr lang="en-US" dirty="0"/>
              <a:t>, the assignment is evaluated as a = (b = c).</a:t>
            </a:r>
          </a:p>
        </p:txBody>
      </p:sp>
    </p:spTree>
    <p:extLst>
      <p:ext uri="{BB962C8B-B14F-4D97-AF65-F5344CB8AC3E}">
        <p14:creationId xmlns:p14="http://schemas.microsoft.com/office/powerpoint/2010/main" val="132078295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F1F5D770-32DF-2041-19E4-7085C789D46B}"/>
              </a:ext>
            </a:extLst>
          </p:cNvPr>
          <p:cNvGraphicFramePr>
            <a:graphicFrameLocks noGrp="1"/>
          </p:cNvGraphicFramePr>
          <p:nvPr>
            <p:ph idx="1"/>
          </p:nvPr>
        </p:nvGraphicFramePr>
        <p:xfrm>
          <a:off x="727586" y="727588"/>
          <a:ext cx="10422196" cy="5938680"/>
        </p:xfrm>
        <a:graphic>
          <a:graphicData uri="http://schemas.openxmlformats.org/drawingml/2006/table">
            <a:tbl>
              <a:tblPr firstRow="1" bandRow="1">
                <a:tableStyleId>{FABFCF23-3B69-468F-B69F-88F6DE6A72F2}</a:tableStyleId>
              </a:tblPr>
              <a:tblGrid>
                <a:gridCol w="1722987">
                  <a:extLst>
                    <a:ext uri="{9D8B030D-6E8A-4147-A177-3AD203B41FA5}">
                      <a16:colId xmlns:a16="http://schemas.microsoft.com/office/drawing/2014/main" val="4180387053"/>
                    </a:ext>
                  </a:extLst>
                </a:gridCol>
                <a:gridCol w="2238010">
                  <a:extLst>
                    <a:ext uri="{9D8B030D-6E8A-4147-A177-3AD203B41FA5}">
                      <a16:colId xmlns:a16="http://schemas.microsoft.com/office/drawing/2014/main" val="1207669718"/>
                    </a:ext>
                  </a:extLst>
                </a:gridCol>
                <a:gridCol w="4117622">
                  <a:extLst>
                    <a:ext uri="{9D8B030D-6E8A-4147-A177-3AD203B41FA5}">
                      <a16:colId xmlns:a16="http://schemas.microsoft.com/office/drawing/2014/main" val="1982404989"/>
                    </a:ext>
                  </a:extLst>
                </a:gridCol>
                <a:gridCol w="2343577">
                  <a:extLst>
                    <a:ext uri="{9D8B030D-6E8A-4147-A177-3AD203B41FA5}">
                      <a16:colId xmlns:a16="http://schemas.microsoft.com/office/drawing/2014/main" val="2716725459"/>
                    </a:ext>
                  </a:extLst>
                </a:gridCol>
              </a:tblGrid>
              <a:tr h="378624">
                <a:tc>
                  <a:txBody>
                    <a:bodyPr/>
                    <a:lstStyle/>
                    <a:p>
                      <a:r>
                        <a:rPr lang="en-IN" sz="1600" b="1" dirty="0"/>
                        <a:t>Precedence Level</a:t>
                      </a:r>
                      <a:endParaRPr lang="en-IN" sz="1600" dirty="0"/>
                    </a:p>
                  </a:txBody>
                  <a:tcPr marL="79485" marR="79485" marT="39742" marB="39742" anchor="ctr"/>
                </a:tc>
                <a:tc>
                  <a:txBody>
                    <a:bodyPr/>
                    <a:lstStyle/>
                    <a:p>
                      <a:r>
                        <a:rPr lang="en-IN" sz="1600" b="1"/>
                        <a:t>Operator Category</a:t>
                      </a:r>
                      <a:endParaRPr lang="en-IN" sz="1600"/>
                    </a:p>
                  </a:txBody>
                  <a:tcPr marL="79485" marR="79485" marT="39742" marB="39742" anchor="ctr"/>
                </a:tc>
                <a:tc>
                  <a:txBody>
                    <a:bodyPr/>
                    <a:lstStyle/>
                    <a:p>
                      <a:r>
                        <a:rPr lang="en-IN" sz="1600" b="1"/>
                        <a:t>Operators</a:t>
                      </a:r>
                      <a:endParaRPr lang="en-IN" sz="1600"/>
                    </a:p>
                  </a:txBody>
                  <a:tcPr marL="79485" marR="79485" marT="39742" marB="39742" anchor="ctr"/>
                </a:tc>
                <a:tc>
                  <a:txBody>
                    <a:bodyPr/>
                    <a:lstStyle/>
                    <a:p>
                      <a:r>
                        <a:rPr lang="en-IN" sz="1600" b="1" dirty="0"/>
                        <a:t>Associativity</a:t>
                      </a:r>
                      <a:endParaRPr lang="en-IN" sz="1600" dirty="0"/>
                    </a:p>
                  </a:txBody>
                  <a:tcPr marL="79485" marR="79485" marT="39742" marB="39742" anchor="ctr"/>
                </a:tc>
                <a:extLst>
                  <a:ext uri="{0D108BD9-81ED-4DB2-BD59-A6C34878D82A}">
                    <a16:rowId xmlns:a16="http://schemas.microsoft.com/office/drawing/2014/main" val="366529011"/>
                  </a:ext>
                </a:extLst>
              </a:tr>
              <a:tr h="378624">
                <a:tc>
                  <a:txBody>
                    <a:bodyPr/>
                    <a:lstStyle/>
                    <a:p>
                      <a:r>
                        <a:rPr lang="en-IN" sz="1600" dirty="0"/>
                        <a:t>1</a:t>
                      </a:r>
                    </a:p>
                  </a:txBody>
                  <a:tcPr marL="79485" marR="79485" marT="39742" marB="39742" anchor="ctr"/>
                </a:tc>
                <a:tc>
                  <a:txBody>
                    <a:bodyPr/>
                    <a:lstStyle/>
                    <a:p>
                      <a:r>
                        <a:rPr lang="en-IN" sz="1600"/>
                        <a:t>Postfix</a:t>
                      </a:r>
                    </a:p>
                  </a:txBody>
                  <a:tcPr marL="79485" marR="79485" marT="39742" marB="39742" anchor="ctr"/>
                </a:tc>
                <a:tc>
                  <a:txBody>
                    <a:bodyPr/>
                    <a:lstStyle/>
                    <a:p>
                      <a:r>
                        <a:rPr lang="en-IN" sz="1600"/>
                        <a:t>expr++, expr--</a:t>
                      </a:r>
                    </a:p>
                  </a:txBody>
                  <a:tcPr marL="79485" marR="79485" marT="39742" marB="39742" anchor="ctr"/>
                </a:tc>
                <a:tc>
                  <a:txBody>
                    <a:bodyPr/>
                    <a:lstStyle/>
                    <a:p>
                      <a:r>
                        <a:rPr lang="en-IN" sz="1600"/>
                        <a:t>Left-to-right</a:t>
                      </a:r>
                    </a:p>
                  </a:txBody>
                  <a:tcPr marL="79485" marR="79485" marT="39742" marB="39742" anchor="ctr"/>
                </a:tc>
                <a:extLst>
                  <a:ext uri="{0D108BD9-81ED-4DB2-BD59-A6C34878D82A}">
                    <a16:rowId xmlns:a16="http://schemas.microsoft.com/office/drawing/2014/main" val="1819739944"/>
                  </a:ext>
                </a:extLst>
              </a:tr>
              <a:tr h="637944">
                <a:tc>
                  <a:txBody>
                    <a:bodyPr/>
                    <a:lstStyle/>
                    <a:p>
                      <a:r>
                        <a:rPr lang="en-IN" sz="1600"/>
                        <a:t>2</a:t>
                      </a:r>
                    </a:p>
                  </a:txBody>
                  <a:tcPr marL="79485" marR="79485" marT="39742" marB="39742" anchor="ctr"/>
                </a:tc>
                <a:tc>
                  <a:txBody>
                    <a:bodyPr/>
                    <a:lstStyle/>
                    <a:p>
                      <a:r>
                        <a:rPr lang="en-IN" sz="1600"/>
                        <a:t>Unary</a:t>
                      </a:r>
                    </a:p>
                  </a:txBody>
                  <a:tcPr marL="79485" marR="79485" marT="39742" marB="39742" anchor="ctr"/>
                </a:tc>
                <a:tc>
                  <a:txBody>
                    <a:bodyPr/>
                    <a:lstStyle/>
                    <a:p>
                      <a:r>
                        <a:rPr lang="en-IN" sz="1600"/>
                        <a:t>++expr, --expr, +expr, -expr, ~, !</a:t>
                      </a:r>
                    </a:p>
                  </a:txBody>
                  <a:tcPr marL="79485" marR="79485" marT="39742" marB="39742" anchor="ctr"/>
                </a:tc>
                <a:tc>
                  <a:txBody>
                    <a:bodyPr/>
                    <a:lstStyle/>
                    <a:p>
                      <a:r>
                        <a:rPr lang="en-IN" sz="1600"/>
                        <a:t>Right-to-left</a:t>
                      </a:r>
                    </a:p>
                  </a:txBody>
                  <a:tcPr marL="79485" marR="79485" marT="39742" marB="39742" anchor="ctr"/>
                </a:tc>
                <a:extLst>
                  <a:ext uri="{0D108BD9-81ED-4DB2-BD59-A6C34878D82A}">
                    <a16:rowId xmlns:a16="http://schemas.microsoft.com/office/drawing/2014/main" val="3860128984"/>
                  </a:ext>
                </a:extLst>
              </a:tr>
              <a:tr h="378624">
                <a:tc>
                  <a:txBody>
                    <a:bodyPr/>
                    <a:lstStyle/>
                    <a:p>
                      <a:r>
                        <a:rPr lang="en-IN" sz="1600"/>
                        <a:t>3</a:t>
                      </a:r>
                    </a:p>
                  </a:txBody>
                  <a:tcPr marL="79485" marR="79485" marT="39742" marB="39742" anchor="ctr"/>
                </a:tc>
                <a:tc>
                  <a:txBody>
                    <a:bodyPr/>
                    <a:lstStyle/>
                    <a:p>
                      <a:r>
                        <a:rPr lang="en-IN" sz="1600"/>
                        <a:t>Multiplicative</a:t>
                      </a:r>
                    </a:p>
                  </a:txBody>
                  <a:tcPr marL="79485" marR="79485" marT="39742" marB="39742" anchor="ctr"/>
                </a:tc>
                <a:tc>
                  <a:txBody>
                    <a:bodyPr/>
                    <a:lstStyle/>
                    <a:p>
                      <a:r>
                        <a:rPr lang="en-IN" sz="1600" dirty="0"/>
                        <a:t>*, /, %</a:t>
                      </a:r>
                    </a:p>
                  </a:txBody>
                  <a:tcPr marL="79485" marR="79485" marT="39742" marB="39742" anchor="ctr"/>
                </a:tc>
                <a:tc>
                  <a:txBody>
                    <a:bodyPr/>
                    <a:lstStyle/>
                    <a:p>
                      <a:r>
                        <a:rPr lang="en-IN" sz="1600"/>
                        <a:t>Left-to-right</a:t>
                      </a:r>
                    </a:p>
                  </a:txBody>
                  <a:tcPr marL="79485" marR="79485" marT="39742" marB="39742" anchor="ctr"/>
                </a:tc>
                <a:extLst>
                  <a:ext uri="{0D108BD9-81ED-4DB2-BD59-A6C34878D82A}">
                    <a16:rowId xmlns:a16="http://schemas.microsoft.com/office/drawing/2014/main" val="2228518920"/>
                  </a:ext>
                </a:extLst>
              </a:tr>
              <a:tr h="378624">
                <a:tc>
                  <a:txBody>
                    <a:bodyPr/>
                    <a:lstStyle/>
                    <a:p>
                      <a:r>
                        <a:rPr lang="en-IN" sz="1600"/>
                        <a:t>4</a:t>
                      </a:r>
                    </a:p>
                  </a:txBody>
                  <a:tcPr marL="79485" marR="79485" marT="39742" marB="39742" anchor="ctr"/>
                </a:tc>
                <a:tc>
                  <a:txBody>
                    <a:bodyPr/>
                    <a:lstStyle/>
                    <a:p>
                      <a:r>
                        <a:rPr lang="en-IN" sz="1600"/>
                        <a:t>Additive</a:t>
                      </a:r>
                    </a:p>
                  </a:txBody>
                  <a:tcPr marL="79485" marR="79485" marT="39742" marB="39742" anchor="ctr"/>
                </a:tc>
                <a:tc>
                  <a:txBody>
                    <a:bodyPr/>
                    <a:lstStyle/>
                    <a:p>
                      <a:r>
                        <a:rPr lang="en-IN" sz="1600"/>
                        <a:t>+, -</a:t>
                      </a:r>
                    </a:p>
                  </a:txBody>
                  <a:tcPr marL="79485" marR="79485" marT="39742" marB="39742" anchor="ctr"/>
                </a:tc>
                <a:tc>
                  <a:txBody>
                    <a:bodyPr/>
                    <a:lstStyle/>
                    <a:p>
                      <a:r>
                        <a:rPr lang="en-IN" sz="1600"/>
                        <a:t>Left-to-right</a:t>
                      </a:r>
                    </a:p>
                  </a:txBody>
                  <a:tcPr marL="79485" marR="79485" marT="39742" marB="39742" anchor="ctr"/>
                </a:tc>
                <a:extLst>
                  <a:ext uri="{0D108BD9-81ED-4DB2-BD59-A6C34878D82A}">
                    <a16:rowId xmlns:a16="http://schemas.microsoft.com/office/drawing/2014/main" val="38832556"/>
                  </a:ext>
                </a:extLst>
              </a:tr>
              <a:tr h="378624">
                <a:tc>
                  <a:txBody>
                    <a:bodyPr/>
                    <a:lstStyle/>
                    <a:p>
                      <a:r>
                        <a:rPr lang="en-IN" sz="1600"/>
                        <a:t>5</a:t>
                      </a:r>
                    </a:p>
                  </a:txBody>
                  <a:tcPr marL="79485" marR="79485" marT="39742" marB="39742" anchor="ctr"/>
                </a:tc>
                <a:tc>
                  <a:txBody>
                    <a:bodyPr/>
                    <a:lstStyle/>
                    <a:p>
                      <a:r>
                        <a:rPr lang="en-IN" sz="1600"/>
                        <a:t>Shift</a:t>
                      </a:r>
                    </a:p>
                  </a:txBody>
                  <a:tcPr marL="79485" marR="79485" marT="39742" marB="39742" anchor="ctr"/>
                </a:tc>
                <a:tc>
                  <a:txBody>
                    <a:bodyPr/>
                    <a:lstStyle/>
                    <a:p>
                      <a:r>
                        <a:rPr lang="en-IN" sz="1600"/>
                        <a:t>&lt;&lt;, &gt;&gt;, &gt;&gt;&gt;</a:t>
                      </a:r>
                    </a:p>
                  </a:txBody>
                  <a:tcPr marL="79485" marR="79485" marT="39742" marB="39742" anchor="ctr"/>
                </a:tc>
                <a:tc>
                  <a:txBody>
                    <a:bodyPr/>
                    <a:lstStyle/>
                    <a:p>
                      <a:r>
                        <a:rPr lang="en-IN" sz="1600"/>
                        <a:t>Left-to-right</a:t>
                      </a:r>
                    </a:p>
                  </a:txBody>
                  <a:tcPr marL="79485" marR="79485" marT="39742" marB="39742" anchor="ctr"/>
                </a:tc>
                <a:extLst>
                  <a:ext uri="{0D108BD9-81ED-4DB2-BD59-A6C34878D82A}">
                    <a16:rowId xmlns:a16="http://schemas.microsoft.com/office/drawing/2014/main" val="786699542"/>
                  </a:ext>
                </a:extLst>
              </a:tr>
              <a:tr h="378624">
                <a:tc>
                  <a:txBody>
                    <a:bodyPr/>
                    <a:lstStyle/>
                    <a:p>
                      <a:r>
                        <a:rPr lang="en-IN" sz="1600"/>
                        <a:t>6</a:t>
                      </a:r>
                    </a:p>
                  </a:txBody>
                  <a:tcPr marL="79485" marR="79485" marT="39742" marB="39742" anchor="ctr"/>
                </a:tc>
                <a:tc>
                  <a:txBody>
                    <a:bodyPr/>
                    <a:lstStyle/>
                    <a:p>
                      <a:r>
                        <a:rPr lang="en-IN" sz="1600"/>
                        <a:t>Relational</a:t>
                      </a:r>
                    </a:p>
                  </a:txBody>
                  <a:tcPr marL="79485" marR="79485" marT="39742" marB="39742" anchor="ctr"/>
                </a:tc>
                <a:tc>
                  <a:txBody>
                    <a:bodyPr/>
                    <a:lstStyle/>
                    <a:p>
                      <a:r>
                        <a:rPr lang="en-IN" sz="1600"/>
                        <a:t>&lt;, &gt;, &lt;=, &gt;=, instanceof</a:t>
                      </a:r>
                    </a:p>
                  </a:txBody>
                  <a:tcPr marL="79485" marR="79485" marT="39742" marB="39742" anchor="ctr"/>
                </a:tc>
                <a:tc>
                  <a:txBody>
                    <a:bodyPr/>
                    <a:lstStyle/>
                    <a:p>
                      <a:r>
                        <a:rPr lang="en-IN" sz="1600"/>
                        <a:t>Left-to-right</a:t>
                      </a:r>
                    </a:p>
                  </a:txBody>
                  <a:tcPr marL="79485" marR="79485" marT="39742" marB="39742" anchor="ctr"/>
                </a:tc>
                <a:extLst>
                  <a:ext uri="{0D108BD9-81ED-4DB2-BD59-A6C34878D82A}">
                    <a16:rowId xmlns:a16="http://schemas.microsoft.com/office/drawing/2014/main" val="3252907283"/>
                  </a:ext>
                </a:extLst>
              </a:tr>
              <a:tr h="378624">
                <a:tc>
                  <a:txBody>
                    <a:bodyPr/>
                    <a:lstStyle/>
                    <a:p>
                      <a:r>
                        <a:rPr lang="en-IN" sz="1600"/>
                        <a:t>7</a:t>
                      </a:r>
                    </a:p>
                  </a:txBody>
                  <a:tcPr marL="79485" marR="79485" marT="39742" marB="39742" anchor="ctr"/>
                </a:tc>
                <a:tc>
                  <a:txBody>
                    <a:bodyPr/>
                    <a:lstStyle/>
                    <a:p>
                      <a:r>
                        <a:rPr lang="en-IN" sz="1600"/>
                        <a:t>Equality</a:t>
                      </a:r>
                    </a:p>
                  </a:txBody>
                  <a:tcPr marL="79485" marR="79485" marT="39742" marB="39742" anchor="ctr"/>
                </a:tc>
                <a:tc>
                  <a:txBody>
                    <a:bodyPr/>
                    <a:lstStyle/>
                    <a:p>
                      <a:r>
                        <a:rPr lang="en-IN" sz="1600"/>
                        <a:t>==, !=</a:t>
                      </a:r>
                    </a:p>
                  </a:txBody>
                  <a:tcPr marL="79485" marR="79485" marT="39742" marB="39742" anchor="ctr"/>
                </a:tc>
                <a:tc>
                  <a:txBody>
                    <a:bodyPr/>
                    <a:lstStyle/>
                    <a:p>
                      <a:r>
                        <a:rPr lang="en-IN" sz="1600"/>
                        <a:t>Left-to-right</a:t>
                      </a:r>
                    </a:p>
                  </a:txBody>
                  <a:tcPr marL="79485" marR="79485" marT="39742" marB="39742" anchor="ctr"/>
                </a:tc>
                <a:extLst>
                  <a:ext uri="{0D108BD9-81ED-4DB2-BD59-A6C34878D82A}">
                    <a16:rowId xmlns:a16="http://schemas.microsoft.com/office/drawing/2014/main" val="3176291453"/>
                  </a:ext>
                </a:extLst>
              </a:tr>
              <a:tr h="378624">
                <a:tc>
                  <a:txBody>
                    <a:bodyPr/>
                    <a:lstStyle/>
                    <a:p>
                      <a:r>
                        <a:rPr lang="en-IN" sz="1600"/>
                        <a:t>8</a:t>
                      </a:r>
                    </a:p>
                  </a:txBody>
                  <a:tcPr marL="79485" marR="79485" marT="39742" marB="39742" anchor="ctr"/>
                </a:tc>
                <a:tc>
                  <a:txBody>
                    <a:bodyPr/>
                    <a:lstStyle/>
                    <a:p>
                      <a:r>
                        <a:rPr lang="en-IN" sz="1600"/>
                        <a:t>Bitwise AND</a:t>
                      </a:r>
                    </a:p>
                  </a:txBody>
                  <a:tcPr marL="79485" marR="79485" marT="39742" marB="39742" anchor="ctr"/>
                </a:tc>
                <a:tc>
                  <a:txBody>
                    <a:bodyPr/>
                    <a:lstStyle/>
                    <a:p>
                      <a:r>
                        <a:rPr lang="en-IN" sz="1600"/>
                        <a:t>&amp;</a:t>
                      </a:r>
                    </a:p>
                  </a:txBody>
                  <a:tcPr marL="79485" marR="79485" marT="39742" marB="39742" anchor="ctr"/>
                </a:tc>
                <a:tc>
                  <a:txBody>
                    <a:bodyPr/>
                    <a:lstStyle/>
                    <a:p>
                      <a:r>
                        <a:rPr lang="en-IN" sz="1600"/>
                        <a:t>Left-to-right</a:t>
                      </a:r>
                    </a:p>
                  </a:txBody>
                  <a:tcPr marL="79485" marR="79485" marT="39742" marB="39742" anchor="ctr"/>
                </a:tc>
                <a:extLst>
                  <a:ext uri="{0D108BD9-81ED-4DB2-BD59-A6C34878D82A}">
                    <a16:rowId xmlns:a16="http://schemas.microsoft.com/office/drawing/2014/main" val="2073430148"/>
                  </a:ext>
                </a:extLst>
              </a:tr>
              <a:tr h="378624">
                <a:tc>
                  <a:txBody>
                    <a:bodyPr/>
                    <a:lstStyle/>
                    <a:p>
                      <a:r>
                        <a:rPr lang="en-IN" sz="1600"/>
                        <a:t>9</a:t>
                      </a:r>
                    </a:p>
                  </a:txBody>
                  <a:tcPr marL="79485" marR="79485" marT="39742" marB="39742" anchor="ctr"/>
                </a:tc>
                <a:tc>
                  <a:txBody>
                    <a:bodyPr/>
                    <a:lstStyle/>
                    <a:p>
                      <a:r>
                        <a:rPr lang="en-IN" sz="1600"/>
                        <a:t>Bitwise XOR</a:t>
                      </a:r>
                    </a:p>
                  </a:txBody>
                  <a:tcPr marL="79485" marR="79485" marT="39742" marB="39742" anchor="ctr"/>
                </a:tc>
                <a:tc>
                  <a:txBody>
                    <a:bodyPr/>
                    <a:lstStyle/>
                    <a:p>
                      <a:r>
                        <a:rPr lang="en-IN" sz="1600"/>
                        <a:t>^</a:t>
                      </a:r>
                    </a:p>
                  </a:txBody>
                  <a:tcPr marL="79485" marR="79485" marT="39742" marB="39742" anchor="ctr"/>
                </a:tc>
                <a:tc>
                  <a:txBody>
                    <a:bodyPr/>
                    <a:lstStyle/>
                    <a:p>
                      <a:r>
                        <a:rPr lang="en-IN" sz="1600"/>
                        <a:t>Left-to-right</a:t>
                      </a:r>
                    </a:p>
                  </a:txBody>
                  <a:tcPr marL="79485" marR="79485" marT="39742" marB="39742" anchor="ctr"/>
                </a:tc>
                <a:extLst>
                  <a:ext uri="{0D108BD9-81ED-4DB2-BD59-A6C34878D82A}">
                    <a16:rowId xmlns:a16="http://schemas.microsoft.com/office/drawing/2014/main" val="935890244"/>
                  </a:ext>
                </a:extLst>
              </a:tr>
              <a:tr h="378624">
                <a:tc>
                  <a:txBody>
                    <a:bodyPr/>
                    <a:lstStyle/>
                    <a:p>
                      <a:r>
                        <a:rPr lang="en-IN" sz="1600"/>
                        <a:t>10</a:t>
                      </a:r>
                    </a:p>
                  </a:txBody>
                  <a:tcPr marL="79485" marR="79485" marT="39742" marB="39742" anchor="ctr"/>
                </a:tc>
                <a:tc>
                  <a:txBody>
                    <a:bodyPr/>
                    <a:lstStyle/>
                    <a:p>
                      <a:r>
                        <a:rPr lang="en-IN" sz="1600"/>
                        <a:t>Bitwise OR</a:t>
                      </a:r>
                    </a:p>
                  </a:txBody>
                  <a:tcPr marL="79485" marR="79485" marT="39742" marB="39742" anchor="ctr"/>
                </a:tc>
                <a:tc>
                  <a:txBody>
                    <a:bodyPr/>
                    <a:lstStyle/>
                    <a:p>
                      <a:r>
                        <a:rPr lang="en-IN" sz="1600"/>
                        <a:t>`</a:t>
                      </a:r>
                    </a:p>
                  </a:txBody>
                  <a:tcPr marL="79485" marR="79485" marT="39742" marB="39742" anchor="ctr"/>
                </a:tc>
                <a:tc>
                  <a:txBody>
                    <a:bodyPr/>
                    <a:lstStyle/>
                    <a:p>
                      <a:r>
                        <a:rPr lang="en-IN" sz="1600"/>
                        <a:t>`</a:t>
                      </a:r>
                    </a:p>
                  </a:txBody>
                  <a:tcPr marL="79485" marR="79485" marT="39742" marB="39742" anchor="ctr"/>
                </a:tc>
                <a:extLst>
                  <a:ext uri="{0D108BD9-81ED-4DB2-BD59-A6C34878D82A}">
                    <a16:rowId xmlns:a16="http://schemas.microsoft.com/office/drawing/2014/main" val="2005936213"/>
                  </a:ext>
                </a:extLst>
              </a:tr>
              <a:tr h="378624">
                <a:tc>
                  <a:txBody>
                    <a:bodyPr/>
                    <a:lstStyle/>
                    <a:p>
                      <a:r>
                        <a:rPr lang="en-IN" sz="1600"/>
                        <a:t>11</a:t>
                      </a:r>
                    </a:p>
                  </a:txBody>
                  <a:tcPr marL="79485" marR="79485" marT="39742" marB="39742" anchor="ctr"/>
                </a:tc>
                <a:tc>
                  <a:txBody>
                    <a:bodyPr/>
                    <a:lstStyle/>
                    <a:p>
                      <a:r>
                        <a:rPr lang="en-IN" sz="1600"/>
                        <a:t>Logical AND</a:t>
                      </a:r>
                    </a:p>
                  </a:txBody>
                  <a:tcPr marL="79485" marR="79485" marT="39742" marB="39742" anchor="ctr"/>
                </a:tc>
                <a:tc>
                  <a:txBody>
                    <a:bodyPr/>
                    <a:lstStyle/>
                    <a:p>
                      <a:r>
                        <a:rPr lang="en-IN" sz="1600"/>
                        <a:t>&amp;&amp;</a:t>
                      </a:r>
                    </a:p>
                  </a:txBody>
                  <a:tcPr marL="79485" marR="79485" marT="39742" marB="39742" anchor="ctr"/>
                </a:tc>
                <a:tc>
                  <a:txBody>
                    <a:bodyPr/>
                    <a:lstStyle/>
                    <a:p>
                      <a:r>
                        <a:rPr lang="en-IN" sz="1600"/>
                        <a:t>Left-to-right</a:t>
                      </a:r>
                    </a:p>
                  </a:txBody>
                  <a:tcPr marL="79485" marR="79485" marT="39742" marB="39742" anchor="ctr"/>
                </a:tc>
                <a:extLst>
                  <a:ext uri="{0D108BD9-81ED-4DB2-BD59-A6C34878D82A}">
                    <a16:rowId xmlns:a16="http://schemas.microsoft.com/office/drawing/2014/main" val="337274204"/>
                  </a:ext>
                </a:extLst>
              </a:tr>
              <a:tr h="378624">
                <a:tc>
                  <a:txBody>
                    <a:bodyPr/>
                    <a:lstStyle/>
                    <a:p>
                      <a:r>
                        <a:rPr lang="en-IN" sz="1600"/>
                        <a:t>12</a:t>
                      </a:r>
                    </a:p>
                  </a:txBody>
                  <a:tcPr marL="79485" marR="79485" marT="39742" marB="39742" anchor="ctr"/>
                </a:tc>
                <a:tc>
                  <a:txBody>
                    <a:bodyPr/>
                    <a:lstStyle/>
                    <a:p>
                      <a:r>
                        <a:rPr lang="en-IN" sz="1600"/>
                        <a:t>Logical OR</a:t>
                      </a:r>
                    </a:p>
                  </a:txBody>
                  <a:tcPr marL="79485" marR="79485" marT="39742" marB="39742" anchor="ctr"/>
                </a:tc>
                <a:tc>
                  <a:txBody>
                    <a:bodyPr/>
                    <a:lstStyle/>
                    <a:p>
                      <a:r>
                        <a:rPr lang="en-IN" sz="1600"/>
                        <a:t>`</a:t>
                      </a:r>
                    </a:p>
                  </a:txBody>
                  <a:tcPr marL="79485" marR="79485" marT="39742" marB="39742" anchor="ctr"/>
                </a:tc>
                <a:tc>
                  <a:txBody>
                    <a:bodyPr/>
                    <a:lstStyle/>
                    <a:p>
                      <a:endParaRPr lang="en-IN" sz="1600"/>
                    </a:p>
                  </a:txBody>
                  <a:tcPr marL="79485" marR="79485" marT="39742" marB="39742" anchor="ctr"/>
                </a:tc>
                <a:extLst>
                  <a:ext uri="{0D108BD9-81ED-4DB2-BD59-A6C34878D82A}">
                    <a16:rowId xmlns:a16="http://schemas.microsoft.com/office/drawing/2014/main" val="1839690593"/>
                  </a:ext>
                </a:extLst>
              </a:tr>
              <a:tr h="378624">
                <a:tc>
                  <a:txBody>
                    <a:bodyPr/>
                    <a:lstStyle/>
                    <a:p>
                      <a:r>
                        <a:rPr lang="en-IN" sz="1600"/>
                        <a:t>13</a:t>
                      </a:r>
                    </a:p>
                  </a:txBody>
                  <a:tcPr marL="79485" marR="79485" marT="39742" marB="39742" anchor="ctr"/>
                </a:tc>
                <a:tc>
                  <a:txBody>
                    <a:bodyPr/>
                    <a:lstStyle/>
                    <a:p>
                      <a:r>
                        <a:rPr lang="en-IN" sz="1600"/>
                        <a:t>Ternary</a:t>
                      </a:r>
                    </a:p>
                  </a:txBody>
                  <a:tcPr marL="79485" marR="79485" marT="39742" marB="39742" anchor="ctr"/>
                </a:tc>
                <a:tc>
                  <a:txBody>
                    <a:bodyPr/>
                    <a:lstStyle/>
                    <a:p>
                      <a:r>
                        <a:rPr lang="en-IN" sz="1600"/>
                        <a:t>? :</a:t>
                      </a:r>
                    </a:p>
                  </a:txBody>
                  <a:tcPr marL="79485" marR="79485" marT="39742" marB="39742" anchor="ctr"/>
                </a:tc>
                <a:tc>
                  <a:txBody>
                    <a:bodyPr/>
                    <a:lstStyle/>
                    <a:p>
                      <a:r>
                        <a:rPr lang="en-IN" sz="1600"/>
                        <a:t>Right-to-left</a:t>
                      </a:r>
                    </a:p>
                  </a:txBody>
                  <a:tcPr marL="79485" marR="79485" marT="39742" marB="39742" anchor="ctr"/>
                </a:tc>
                <a:extLst>
                  <a:ext uri="{0D108BD9-81ED-4DB2-BD59-A6C34878D82A}">
                    <a16:rowId xmlns:a16="http://schemas.microsoft.com/office/drawing/2014/main" val="535292168"/>
                  </a:ext>
                </a:extLst>
              </a:tr>
              <a:tr h="378624">
                <a:tc>
                  <a:txBody>
                    <a:bodyPr/>
                    <a:lstStyle/>
                    <a:p>
                      <a:r>
                        <a:rPr lang="en-IN" sz="1600"/>
                        <a:t>14</a:t>
                      </a:r>
                    </a:p>
                  </a:txBody>
                  <a:tcPr marL="79485" marR="79485" marT="39742" marB="39742" anchor="ctr"/>
                </a:tc>
                <a:tc>
                  <a:txBody>
                    <a:bodyPr/>
                    <a:lstStyle/>
                    <a:p>
                      <a:r>
                        <a:rPr lang="en-IN" sz="1600"/>
                        <a:t>Assignment</a:t>
                      </a:r>
                    </a:p>
                  </a:txBody>
                  <a:tcPr marL="79485" marR="79485" marT="39742" marB="39742" anchor="ctr"/>
                </a:tc>
                <a:tc>
                  <a:txBody>
                    <a:bodyPr/>
                    <a:lstStyle/>
                    <a:p>
                      <a:r>
                        <a:rPr lang="en-IN" sz="1600"/>
                        <a:t>=, +=, -=, *=, /=, %=</a:t>
                      </a:r>
                    </a:p>
                  </a:txBody>
                  <a:tcPr marL="79485" marR="79485" marT="39742" marB="39742" anchor="ctr"/>
                </a:tc>
                <a:tc>
                  <a:txBody>
                    <a:bodyPr/>
                    <a:lstStyle/>
                    <a:p>
                      <a:r>
                        <a:rPr lang="en-IN" sz="1600" dirty="0"/>
                        <a:t>Right-to-left</a:t>
                      </a:r>
                    </a:p>
                  </a:txBody>
                  <a:tcPr marL="79485" marR="79485" marT="39742" marB="39742" anchor="ctr"/>
                </a:tc>
                <a:extLst>
                  <a:ext uri="{0D108BD9-81ED-4DB2-BD59-A6C34878D82A}">
                    <a16:rowId xmlns:a16="http://schemas.microsoft.com/office/drawing/2014/main" val="1150575790"/>
                  </a:ext>
                </a:extLst>
              </a:tr>
            </a:tbl>
          </a:graphicData>
        </a:graphic>
      </p:graphicFrame>
      <p:sp>
        <p:nvSpPr>
          <p:cNvPr id="5" name="TextBox 4">
            <a:extLst>
              <a:ext uri="{FF2B5EF4-FFF2-40B4-BE49-F238E27FC236}">
                <a16:creationId xmlns:a16="http://schemas.microsoft.com/office/drawing/2014/main" id="{05CB895C-D924-1668-0D06-C2553B282109}"/>
              </a:ext>
            </a:extLst>
          </p:cNvPr>
          <p:cNvSpPr txBox="1"/>
          <p:nvPr/>
        </p:nvSpPr>
        <p:spPr>
          <a:xfrm>
            <a:off x="629264" y="191732"/>
            <a:ext cx="6096000" cy="461665"/>
          </a:xfrm>
          <a:prstGeom prst="rect">
            <a:avLst/>
          </a:prstGeom>
          <a:noFill/>
        </p:spPr>
        <p:txBody>
          <a:bodyPr wrap="square">
            <a:spAutoFit/>
          </a:bodyPr>
          <a:lstStyle/>
          <a:p>
            <a:r>
              <a:rPr lang="en-IN" sz="2400" b="1" dirty="0">
                <a:solidFill>
                  <a:srgbClr val="C00000"/>
                </a:solidFill>
              </a:rPr>
              <a:t>Precedence and Associativity: (BODMAS) </a:t>
            </a:r>
            <a:endParaRPr lang="en-IN" sz="2400" dirty="0">
              <a:solidFill>
                <a:srgbClr val="C00000"/>
              </a:solidFill>
            </a:endParaRPr>
          </a:p>
        </p:txBody>
      </p:sp>
    </p:spTree>
    <p:extLst>
      <p:ext uri="{BB962C8B-B14F-4D97-AF65-F5344CB8AC3E}">
        <p14:creationId xmlns:p14="http://schemas.microsoft.com/office/powerpoint/2010/main" val="260886701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Autofit/>
          </a:bodyPr>
          <a:lstStyle/>
          <a:p>
            <a:pPr marL="0" indent="0">
              <a:buNone/>
            </a:pPr>
            <a:r>
              <a:rPr lang="en-US" sz="2400" b="1" dirty="0"/>
              <a:t>Example:</a:t>
            </a:r>
          </a:p>
          <a:p>
            <a:pPr marL="514350" indent="-514350">
              <a:buAutoNum type="arabicPeriod"/>
            </a:pPr>
            <a:r>
              <a:rPr lang="en-US" sz="2400" dirty="0"/>
              <a:t>int result = </a:t>
            </a:r>
            <a:r>
              <a:rPr lang="en-US" sz="2400" b="1" dirty="0"/>
              <a:t>10 + 20 * 2 / 4;</a:t>
            </a:r>
            <a:r>
              <a:rPr lang="en-US" sz="2400" dirty="0"/>
              <a:t>	  // Result will be </a:t>
            </a:r>
            <a:r>
              <a:rPr lang="en-US" sz="2400" b="1" dirty="0">
                <a:solidFill>
                  <a:srgbClr val="C00000"/>
                </a:solidFill>
              </a:rPr>
              <a:t>20</a:t>
            </a:r>
          </a:p>
          <a:p>
            <a:pPr marL="514350" indent="-514350">
              <a:buAutoNum type="arabicPeriod"/>
            </a:pPr>
            <a:endParaRPr lang="en-US" sz="2400" dirty="0"/>
          </a:p>
          <a:p>
            <a:pPr marL="514350" indent="-514350">
              <a:buAutoNum type="arabicPeriod"/>
            </a:pPr>
            <a:r>
              <a:rPr lang="en-US" sz="2400" dirty="0"/>
              <a:t>int result = </a:t>
            </a:r>
            <a:r>
              <a:rPr lang="en-US" sz="2400" b="1" dirty="0"/>
              <a:t>(10 + 20) * (2 / 4);</a:t>
            </a:r>
            <a:r>
              <a:rPr lang="en-US" sz="2400" dirty="0"/>
              <a:t>   	// Result will be </a:t>
            </a:r>
            <a:r>
              <a:rPr lang="en-US" sz="2400" b="1" dirty="0">
                <a:solidFill>
                  <a:srgbClr val="C00000"/>
                </a:solidFill>
              </a:rPr>
              <a:t>15</a:t>
            </a:r>
          </a:p>
          <a:p>
            <a:pPr marL="514350" indent="-514350">
              <a:buAutoNum type="arabicPeriod"/>
            </a:pPr>
            <a:endParaRPr lang="en-US" sz="2400" b="1" dirty="0">
              <a:solidFill>
                <a:srgbClr val="C00000"/>
              </a:solidFill>
            </a:endParaRPr>
          </a:p>
          <a:p>
            <a:pPr marL="514350" indent="-514350">
              <a:buAutoNum type="arabicPeriod"/>
            </a:pPr>
            <a:r>
              <a:rPr lang="en-US" sz="2400" dirty="0" err="1"/>
              <a:t>boolean</a:t>
            </a:r>
            <a:r>
              <a:rPr lang="en-US" sz="2400" dirty="0"/>
              <a:t> result = </a:t>
            </a:r>
            <a:r>
              <a:rPr lang="en-US" sz="2400" b="1" dirty="0"/>
              <a:t>10 &gt; 5 == 5 &lt; 3;</a:t>
            </a:r>
          </a:p>
          <a:p>
            <a:pPr marL="514350" indent="-514350">
              <a:buAutoNum type="arabicPeriod"/>
            </a:pPr>
            <a:endParaRPr lang="en-US" sz="2400" b="1" dirty="0"/>
          </a:p>
          <a:p>
            <a:pPr marL="514350" indent="-514350">
              <a:buAutoNum type="arabicPeriod"/>
            </a:pPr>
            <a:r>
              <a:rPr lang="en-US" sz="2400" dirty="0" err="1"/>
              <a:t>boolean</a:t>
            </a:r>
            <a:r>
              <a:rPr lang="en-US" sz="2400" dirty="0"/>
              <a:t> result = </a:t>
            </a:r>
            <a:r>
              <a:rPr lang="en-US" sz="2400" b="1" dirty="0"/>
              <a:t>(10 == 10) &amp; (5 &lt; 3);</a:t>
            </a:r>
          </a:p>
          <a:p>
            <a:pPr marL="514350" indent="-514350">
              <a:buAutoNum type="arabicPeriod"/>
            </a:pPr>
            <a:endParaRPr lang="en-US" sz="2400" b="1" dirty="0"/>
          </a:p>
          <a:p>
            <a:pPr marL="514350" indent="-514350">
              <a:buAutoNum type="arabicPeriod"/>
            </a:pPr>
            <a:r>
              <a:rPr lang="en-US" sz="2400" dirty="0"/>
              <a:t>int a = 10;</a:t>
            </a:r>
          </a:p>
          <a:p>
            <a:pPr marL="457200" lvl="1" indent="0">
              <a:buNone/>
            </a:pPr>
            <a:r>
              <a:rPr lang="en-US" sz="2400" dirty="0"/>
              <a:t> int b = 5;</a:t>
            </a:r>
          </a:p>
          <a:p>
            <a:pPr marL="457200" lvl="1" indent="0">
              <a:buNone/>
            </a:pPr>
            <a:endParaRPr lang="en-US" sz="2400" dirty="0"/>
          </a:p>
          <a:p>
            <a:pPr marL="457200" lvl="1" indent="0">
              <a:buNone/>
            </a:pPr>
            <a:r>
              <a:rPr lang="en-US" sz="2400" b="1" dirty="0"/>
              <a:t> int result = a += b * 2;</a:t>
            </a:r>
          </a:p>
          <a:p>
            <a:pPr marL="514350" indent="-514350">
              <a:buAutoNum type="arabicPeriod"/>
            </a:pPr>
            <a:endParaRPr lang="en-US" sz="2400" b="1" dirty="0"/>
          </a:p>
          <a:p>
            <a:pPr marL="514350" indent="-514350">
              <a:buAutoNum type="arabicPeriod"/>
            </a:pPr>
            <a:endParaRPr lang="en-US" sz="2400" dirty="0"/>
          </a:p>
          <a:p>
            <a:pPr marL="0" indent="0">
              <a:buNone/>
            </a:pPr>
            <a:endParaRPr lang="en-IN" sz="2400" dirty="0"/>
          </a:p>
        </p:txBody>
      </p:sp>
    </p:spTree>
    <p:extLst>
      <p:ext uri="{BB962C8B-B14F-4D97-AF65-F5344CB8AC3E}">
        <p14:creationId xmlns:p14="http://schemas.microsoft.com/office/powerpoint/2010/main" val="820391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0791C7-C6BE-CF76-C42A-F2F212BB8AAC}"/>
              </a:ext>
            </a:extLst>
          </p:cNvPr>
          <p:cNvSpPr>
            <a:spLocks noGrp="1"/>
          </p:cNvSpPr>
          <p:nvPr>
            <p:ph idx="1"/>
          </p:nvPr>
        </p:nvSpPr>
        <p:spPr>
          <a:xfrm>
            <a:off x="777240" y="592182"/>
            <a:ext cx="10659110" cy="5808617"/>
          </a:xfrm>
        </p:spPr>
        <p:txBody>
          <a:bodyPr>
            <a:normAutofit/>
          </a:bodyPr>
          <a:lstStyle/>
          <a:p>
            <a:pPr marL="0" indent="0">
              <a:buNone/>
            </a:pPr>
            <a:r>
              <a:rPr lang="en-US" sz="2400" b="1" dirty="0">
                <a:solidFill>
                  <a:srgbClr val="0070C0"/>
                </a:solidFill>
              </a:rPr>
              <a:t>Programming Paradigms (</a:t>
            </a:r>
            <a:r>
              <a:rPr lang="en-US" sz="2400" b="1" dirty="0">
                <a:solidFill>
                  <a:srgbClr val="C00000"/>
                </a:solidFill>
              </a:rPr>
              <a:t>Models</a:t>
            </a:r>
            <a:r>
              <a:rPr lang="en-US" sz="2400" b="1" dirty="0">
                <a:solidFill>
                  <a:srgbClr val="0070C0"/>
                </a:solidFill>
              </a:rPr>
              <a:t>):</a:t>
            </a:r>
          </a:p>
          <a:p>
            <a:pPr marL="0" indent="0">
              <a:buNone/>
            </a:pPr>
            <a:r>
              <a:rPr lang="en-US" dirty="0"/>
              <a:t>Programming paradigms are foundational </a:t>
            </a:r>
            <a:r>
              <a:rPr lang="en-US" b="1" dirty="0"/>
              <a:t>styles</a:t>
            </a:r>
            <a:r>
              <a:rPr lang="en-US" dirty="0"/>
              <a:t> or </a:t>
            </a:r>
            <a:r>
              <a:rPr lang="en-US" b="1" dirty="0"/>
              <a:t>approaches</a:t>
            </a:r>
            <a:r>
              <a:rPr lang="en-US" dirty="0"/>
              <a:t> to programming that provide a way to structure and organize code. They define how problems are formulated and solved in programming.</a:t>
            </a:r>
          </a:p>
          <a:p>
            <a:pPr marL="457200" indent="-457200">
              <a:buAutoNum type="arabicPeriod"/>
            </a:pPr>
            <a:r>
              <a:rPr lang="en-IN" b="1" dirty="0"/>
              <a:t>Imperative Programming: </a:t>
            </a:r>
            <a:r>
              <a:rPr lang="en-US" dirty="0"/>
              <a:t>Focuses on </a:t>
            </a:r>
            <a:r>
              <a:rPr lang="en-US" b="1" dirty="0"/>
              <a:t>how</a:t>
            </a:r>
            <a:r>
              <a:rPr lang="en-US" dirty="0"/>
              <a:t> a program operates. </a:t>
            </a:r>
          </a:p>
          <a:p>
            <a:pPr marL="457200" lvl="1" indent="0">
              <a:buNone/>
            </a:pPr>
            <a:r>
              <a:rPr lang="en-IN" b="1" dirty="0"/>
              <a:t>Examples:</a:t>
            </a:r>
            <a:r>
              <a:rPr lang="en-IN" dirty="0"/>
              <a:t> C, Python (imperative style), Java.</a:t>
            </a:r>
            <a:endParaRPr lang="en-US" dirty="0"/>
          </a:p>
          <a:p>
            <a:pPr marL="457200" indent="-457200">
              <a:buAutoNum type="arabicPeriod"/>
            </a:pPr>
            <a:r>
              <a:rPr lang="en-IN" b="1" dirty="0"/>
              <a:t>Declarative Programming</a:t>
            </a:r>
            <a:r>
              <a:rPr lang="en-US" b="1" dirty="0"/>
              <a:t>: </a:t>
            </a:r>
            <a:r>
              <a:rPr lang="en-US" dirty="0"/>
              <a:t>Focuses on </a:t>
            </a:r>
            <a:r>
              <a:rPr lang="en-US" b="1" dirty="0"/>
              <a:t>what</a:t>
            </a:r>
            <a:r>
              <a:rPr lang="en-US" dirty="0"/>
              <a:t> the program should accomplish rather than </a:t>
            </a:r>
            <a:r>
              <a:rPr lang="en-US" b="1" dirty="0"/>
              <a:t>how</a:t>
            </a:r>
            <a:r>
              <a:rPr lang="en-US" dirty="0"/>
              <a:t> it is achieved. </a:t>
            </a:r>
          </a:p>
          <a:p>
            <a:pPr marL="457200" lvl="1" indent="0">
              <a:buNone/>
            </a:pPr>
            <a:r>
              <a:rPr lang="en-IN" b="1" dirty="0"/>
              <a:t>Examples:</a:t>
            </a:r>
            <a:r>
              <a:rPr lang="en-IN" dirty="0"/>
              <a:t> SQL, HTML, </a:t>
            </a:r>
            <a:r>
              <a:rPr lang="en-IN" dirty="0" err="1"/>
              <a:t>Prolog</a:t>
            </a:r>
            <a:r>
              <a:rPr lang="en-IN" dirty="0"/>
              <a:t>.</a:t>
            </a:r>
          </a:p>
          <a:p>
            <a:pPr marL="457200" indent="-457200">
              <a:buAutoNum type="arabicPeriod"/>
            </a:pPr>
            <a:r>
              <a:rPr lang="en-IN" b="1" dirty="0"/>
              <a:t>Procedural Programming (</a:t>
            </a:r>
            <a:r>
              <a:rPr lang="en-IN" b="1" dirty="0">
                <a:solidFill>
                  <a:srgbClr val="C00000"/>
                </a:solidFill>
              </a:rPr>
              <a:t>How to Do</a:t>
            </a:r>
            <a:r>
              <a:rPr lang="en-IN" b="1" dirty="0"/>
              <a:t>): </a:t>
            </a:r>
            <a:r>
              <a:rPr lang="en-US" dirty="0"/>
              <a:t>A subset of imperative programming that organizes code into reusable procedures or functions.</a:t>
            </a:r>
            <a:r>
              <a:rPr lang="en-IN" b="1" dirty="0"/>
              <a:t> </a:t>
            </a:r>
          </a:p>
          <a:p>
            <a:pPr marL="457200" lvl="1" indent="0">
              <a:buNone/>
            </a:pPr>
            <a:r>
              <a:rPr lang="en-IN" b="1" dirty="0"/>
              <a:t>Examples:</a:t>
            </a:r>
            <a:r>
              <a:rPr lang="en-IN" dirty="0"/>
              <a:t> C, Pascal.</a:t>
            </a:r>
          </a:p>
          <a:p>
            <a:pPr marL="457200" indent="-457200">
              <a:buFont typeface="Arial" panose="020B0604020202020204" pitchFamily="34" charset="0"/>
              <a:buAutoNum type="arabicPeriod"/>
            </a:pPr>
            <a:r>
              <a:rPr lang="en-IN" b="1" dirty="0"/>
              <a:t>Functional Programming (</a:t>
            </a:r>
            <a:r>
              <a:rPr lang="en-IN" b="1" dirty="0">
                <a:solidFill>
                  <a:srgbClr val="C00000"/>
                </a:solidFill>
              </a:rPr>
              <a:t>What to Do</a:t>
            </a:r>
            <a:r>
              <a:rPr lang="en-IN" b="1" dirty="0"/>
              <a:t>): </a:t>
            </a:r>
            <a:r>
              <a:rPr lang="en-US" dirty="0"/>
              <a:t>Treats computation as the evaluation of mathematical functions, avoiding changing state and mutable data.</a:t>
            </a:r>
          </a:p>
          <a:p>
            <a:pPr marL="457200" indent="-457200">
              <a:buAutoNum type="arabicPeriod"/>
            </a:pPr>
            <a:r>
              <a:rPr lang="en-IN" b="1" dirty="0"/>
              <a:t>Object-Oriented Programming (OOP): </a:t>
            </a:r>
            <a:r>
              <a:rPr lang="en-US" dirty="0"/>
              <a:t>Models real-world entities using </a:t>
            </a:r>
            <a:r>
              <a:rPr lang="en-US" b="1" dirty="0"/>
              <a:t>objects</a:t>
            </a:r>
            <a:r>
              <a:rPr lang="en-US" dirty="0"/>
              <a:t> and </a:t>
            </a:r>
            <a:r>
              <a:rPr lang="en-US" b="1" dirty="0"/>
              <a:t>classes</a:t>
            </a:r>
            <a:r>
              <a:rPr lang="en-US" dirty="0"/>
              <a:t>.</a:t>
            </a:r>
            <a:r>
              <a:rPr lang="en-IN" dirty="0"/>
              <a:t> </a:t>
            </a:r>
            <a:r>
              <a:rPr lang="en-IN" b="1" dirty="0"/>
              <a:t>Examples:</a:t>
            </a:r>
            <a:r>
              <a:rPr lang="en-IN" dirty="0"/>
              <a:t> Java, C++, Python (OOP style).</a:t>
            </a:r>
          </a:p>
          <a:p>
            <a:pPr marL="0" indent="0">
              <a:buNone/>
            </a:pPr>
            <a:endParaRPr lang="en-IN" dirty="0"/>
          </a:p>
        </p:txBody>
      </p:sp>
    </p:spTree>
    <p:extLst>
      <p:ext uri="{BB962C8B-B14F-4D97-AF65-F5344CB8AC3E}">
        <p14:creationId xmlns:p14="http://schemas.microsoft.com/office/powerpoint/2010/main" val="43150206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E080A5-8B33-94AD-A6F5-85F47AEDB4F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2E62DD-6C99-4E88-B820-B39CC62344D1}"/>
              </a:ext>
            </a:extLst>
          </p:cNvPr>
          <p:cNvSpPr>
            <a:spLocks noGrp="1"/>
          </p:cNvSpPr>
          <p:nvPr>
            <p:ph idx="1"/>
          </p:nvPr>
        </p:nvSpPr>
        <p:spPr>
          <a:xfrm>
            <a:off x="777240" y="592183"/>
            <a:ext cx="10659110" cy="5584780"/>
          </a:xfrm>
        </p:spPr>
        <p:txBody>
          <a:bodyPr/>
          <a:lstStyle/>
          <a:p>
            <a:pPr marL="0" indent="0">
              <a:buNone/>
            </a:pPr>
            <a:r>
              <a:rPr lang="en-US" sz="2400" b="1" dirty="0"/>
              <a:t>Input/Output statements:</a:t>
            </a:r>
          </a:p>
          <a:p>
            <a:pPr marL="0" indent="0">
              <a:buNone/>
            </a:pPr>
            <a:r>
              <a:rPr lang="en-US" sz="2400" dirty="0"/>
              <a:t>In C, Input/Output (I/O) statements are used to </a:t>
            </a:r>
            <a:r>
              <a:rPr lang="en-US" sz="2400" b="1" dirty="0">
                <a:solidFill>
                  <a:srgbClr val="C00000"/>
                </a:solidFill>
              </a:rPr>
              <a:t>interact with the user </a:t>
            </a:r>
            <a:r>
              <a:rPr lang="en-US" sz="2400" dirty="0"/>
              <a:t>by </a:t>
            </a:r>
            <a:r>
              <a:rPr lang="en-US" sz="2400" b="1" dirty="0"/>
              <a:t>taking inputs </a:t>
            </a:r>
            <a:r>
              <a:rPr lang="en-US" sz="2400" dirty="0"/>
              <a:t>(reading data) and </a:t>
            </a:r>
            <a:r>
              <a:rPr lang="en-US" sz="2400" b="1" dirty="0"/>
              <a:t>displaying outputs </a:t>
            </a:r>
            <a:r>
              <a:rPr lang="en-US" sz="2400" dirty="0"/>
              <a:t>(printing data). C provides several functions for performing input and output operations, which are defined in the </a:t>
            </a:r>
            <a:r>
              <a:rPr lang="en-US" sz="2400" b="1" dirty="0">
                <a:solidFill>
                  <a:srgbClr val="C00000"/>
                </a:solidFill>
              </a:rPr>
              <a:t>&lt;</a:t>
            </a:r>
            <a:r>
              <a:rPr lang="en-US" sz="2400" b="1" dirty="0" err="1">
                <a:solidFill>
                  <a:srgbClr val="C00000"/>
                </a:solidFill>
              </a:rPr>
              <a:t>stdio.h</a:t>
            </a:r>
            <a:r>
              <a:rPr lang="en-US" sz="2400" b="1" dirty="0">
                <a:solidFill>
                  <a:srgbClr val="C00000"/>
                </a:solidFill>
              </a:rPr>
              <a:t>&gt; </a:t>
            </a:r>
            <a:r>
              <a:rPr lang="en-US" sz="2400" dirty="0"/>
              <a:t>library.</a:t>
            </a:r>
          </a:p>
          <a:p>
            <a:pPr marL="0" indent="0">
              <a:buNone/>
            </a:pPr>
            <a:endParaRPr lang="en-US" sz="800" b="1" dirty="0"/>
          </a:p>
          <a:p>
            <a:pPr marL="0" indent="0">
              <a:buNone/>
            </a:pPr>
            <a:r>
              <a:rPr lang="en-US" sz="2400" b="1" dirty="0"/>
              <a:t>Basic Input/Output Functions</a:t>
            </a:r>
          </a:p>
          <a:p>
            <a:pPr marL="0" indent="0">
              <a:buNone/>
            </a:pPr>
            <a:r>
              <a:rPr lang="en-US" sz="2400" b="1" dirty="0"/>
              <a:t>1. Input: </a:t>
            </a:r>
            <a:r>
              <a:rPr lang="en-US" sz="2400" b="1" dirty="0" err="1">
                <a:solidFill>
                  <a:srgbClr val="C00000"/>
                </a:solidFill>
              </a:rPr>
              <a:t>scanf</a:t>
            </a:r>
            <a:r>
              <a:rPr lang="en-US" sz="2400" b="1" dirty="0"/>
              <a:t>() function:</a:t>
            </a:r>
          </a:p>
          <a:p>
            <a:pPr marL="0" indent="0">
              <a:buNone/>
            </a:pPr>
            <a:r>
              <a:rPr lang="en-US" sz="2400" dirty="0"/>
              <a:t>	Used to read data from the user. It takes input through standard input (keyboard).</a:t>
            </a:r>
          </a:p>
          <a:p>
            <a:pPr marL="0" indent="0">
              <a:buNone/>
            </a:pPr>
            <a:endParaRPr lang="en-US" sz="1200" dirty="0"/>
          </a:p>
          <a:p>
            <a:pPr marL="0" indent="0">
              <a:buNone/>
            </a:pPr>
            <a:r>
              <a:rPr lang="en-US" sz="2400" b="1" dirty="0"/>
              <a:t>2. Output: </a:t>
            </a:r>
            <a:r>
              <a:rPr lang="en-US" sz="2400" b="1" dirty="0" err="1">
                <a:solidFill>
                  <a:srgbClr val="C00000"/>
                </a:solidFill>
              </a:rPr>
              <a:t>printf</a:t>
            </a:r>
            <a:r>
              <a:rPr lang="en-US" sz="2400" b="1" dirty="0"/>
              <a:t>() function:</a:t>
            </a:r>
          </a:p>
          <a:p>
            <a:pPr marL="0" indent="0">
              <a:buNone/>
            </a:pPr>
            <a:r>
              <a:rPr lang="en-US" sz="2400" dirty="0"/>
              <a:t>Used to display data to the user. It outputs text to standard output (console).</a:t>
            </a:r>
            <a:endParaRPr lang="en-IN" sz="2400" dirty="0"/>
          </a:p>
        </p:txBody>
      </p:sp>
    </p:spTree>
    <p:extLst>
      <p:ext uri="{BB962C8B-B14F-4D97-AF65-F5344CB8AC3E}">
        <p14:creationId xmlns:p14="http://schemas.microsoft.com/office/powerpoint/2010/main" val="308428646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C79F50-C4A5-8006-26E8-11EA86D240F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C31533-1F20-1BDB-F8F1-F1C3B6925F5B}"/>
              </a:ext>
            </a:extLst>
          </p:cNvPr>
          <p:cNvSpPr>
            <a:spLocks noGrp="1"/>
          </p:cNvSpPr>
          <p:nvPr>
            <p:ph idx="1"/>
          </p:nvPr>
        </p:nvSpPr>
        <p:spPr>
          <a:xfrm>
            <a:off x="777240" y="592183"/>
            <a:ext cx="10659110" cy="5584780"/>
          </a:xfrm>
        </p:spPr>
        <p:txBody>
          <a:bodyPr>
            <a:normAutofit/>
          </a:bodyPr>
          <a:lstStyle/>
          <a:p>
            <a:pPr marL="0" indent="0">
              <a:buNone/>
            </a:pPr>
            <a:r>
              <a:rPr lang="en-US" sz="2800" b="1" dirty="0"/>
              <a:t>Input: </a:t>
            </a:r>
            <a:r>
              <a:rPr lang="en-US" sz="2800" b="1" dirty="0" err="1"/>
              <a:t>scanf</a:t>
            </a:r>
            <a:r>
              <a:rPr lang="en-US" sz="2800" b="1" dirty="0"/>
              <a:t>() reads formatted input.</a:t>
            </a:r>
          </a:p>
          <a:p>
            <a:pPr marL="0" indent="0">
              <a:buNone/>
            </a:pPr>
            <a:endParaRPr lang="en-US" sz="2400" dirty="0"/>
          </a:p>
          <a:p>
            <a:pPr marL="0" indent="0">
              <a:buNone/>
            </a:pPr>
            <a:r>
              <a:rPr lang="en-US" sz="2400" b="1" dirty="0"/>
              <a:t>Syntax:</a:t>
            </a:r>
          </a:p>
          <a:p>
            <a:pPr marL="0" indent="0">
              <a:buNone/>
            </a:pPr>
            <a:endParaRPr lang="en-US" sz="2400" dirty="0"/>
          </a:p>
          <a:p>
            <a:pPr marL="0" indent="0">
              <a:buNone/>
            </a:pPr>
            <a:endParaRPr lang="en-US" sz="2400" dirty="0"/>
          </a:p>
          <a:p>
            <a:pPr marL="0" indent="0">
              <a:buNone/>
            </a:pPr>
            <a:endParaRPr lang="en-US" sz="2400" dirty="0"/>
          </a:p>
          <a:p>
            <a:r>
              <a:rPr lang="en-US" sz="2400" b="1" dirty="0" err="1"/>
              <a:t>format_specifiers</a:t>
            </a:r>
            <a:r>
              <a:rPr lang="en-US" sz="2400" b="1" dirty="0"/>
              <a:t>: </a:t>
            </a:r>
            <a:r>
              <a:rPr lang="en-US" sz="2400" dirty="0"/>
              <a:t>Specifies the type of input (e.g., %d for integers, %f for floating-point numbers, etc.).</a:t>
            </a:r>
          </a:p>
          <a:p>
            <a:r>
              <a:rPr lang="en-US" sz="2400" b="1" dirty="0"/>
              <a:t>&amp;variable: </a:t>
            </a:r>
            <a:r>
              <a:rPr lang="en-US" sz="2400" dirty="0"/>
              <a:t>Address-of operator is used to store the input in the variable.</a:t>
            </a:r>
            <a:endParaRPr lang="en-IN" sz="2400" dirty="0"/>
          </a:p>
        </p:txBody>
      </p:sp>
      <p:pic>
        <p:nvPicPr>
          <p:cNvPr id="4" name="Picture 3">
            <a:extLst>
              <a:ext uri="{FF2B5EF4-FFF2-40B4-BE49-F238E27FC236}">
                <a16:creationId xmlns:a16="http://schemas.microsoft.com/office/drawing/2014/main" id="{95F03408-17D1-3C8A-CC7A-4769E10070F3}"/>
              </a:ext>
            </a:extLst>
          </p:cNvPr>
          <p:cNvPicPr>
            <a:picLocks noChangeAspect="1"/>
          </p:cNvPicPr>
          <p:nvPr/>
        </p:nvPicPr>
        <p:blipFill>
          <a:blip r:embed="rId2"/>
          <a:stretch>
            <a:fillRect/>
          </a:stretch>
        </p:blipFill>
        <p:spPr>
          <a:xfrm>
            <a:off x="1425209" y="2073096"/>
            <a:ext cx="8556991" cy="742860"/>
          </a:xfrm>
          <a:prstGeom prst="rect">
            <a:avLst/>
          </a:prstGeom>
        </p:spPr>
      </p:pic>
    </p:spTree>
    <p:extLst>
      <p:ext uri="{BB962C8B-B14F-4D97-AF65-F5344CB8AC3E}">
        <p14:creationId xmlns:p14="http://schemas.microsoft.com/office/powerpoint/2010/main" val="331067104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6554A9-D70E-66D8-95E7-854021B401C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33902A-E23D-87A0-501A-4D0F2E8752AE}"/>
              </a:ext>
            </a:extLst>
          </p:cNvPr>
          <p:cNvSpPr>
            <a:spLocks noGrp="1"/>
          </p:cNvSpPr>
          <p:nvPr>
            <p:ph idx="1"/>
          </p:nvPr>
        </p:nvSpPr>
        <p:spPr>
          <a:xfrm>
            <a:off x="777240" y="592183"/>
            <a:ext cx="10659110" cy="5584780"/>
          </a:xfrm>
        </p:spPr>
        <p:txBody>
          <a:bodyPr>
            <a:normAutofit/>
          </a:bodyPr>
          <a:lstStyle/>
          <a:p>
            <a:pPr marL="0" indent="0">
              <a:buNone/>
            </a:pPr>
            <a:r>
              <a:rPr lang="en-US" sz="2400" b="1" dirty="0"/>
              <a:t>Example:</a:t>
            </a:r>
          </a:p>
          <a:p>
            <a:pPr marL="0" indent="0">
              <a:buNone/>
            </a:pPr>
            <a:endParaRPr lang="en-IN" sz="2400" b="1" dirty="0"/>
          </a:p>
        </p:txBody>
      </p:sp>
      <p:pic>
        <p:nvPicPr>
          <p:cNvPr id="4" name="Picture 3">
            <a:extLst>
              <a:ext uri="{FF2B5EF4-FFF2-40B4-BE49-F238E27FC236}">
                <a16:creationId xmlns:a16="http://schemas.microsoft.com/office/drawing/2014/main" id="{5CDFF286-63F9-075F-195F-45147595168B}"/>
              </a:ext>
            </a:extLst>
          </p:cNvPr>
          <p:cNvPicPr>
            <a:picLocks noChangeAspect="1"/>
          </p:cNvPicPr>
          <p:nvPr/>
        </p:nvPicPr>
        <p:blipFill>
          <a:blip r:embed="rId2"/>
          <a:stretch>
            <a:fillRect/>
          </a:stretch>
        </p:blipFill>
        <p:spPr>
          <a:xfrm>
            <a:off x="1610286" y="1314714"/>
            <a:ext cx="8971428" cy="4228571"/>
          </a:xfrm>
          <a:prstGeom prst="rect">
            <a:avLst/>
          </a:prstGeom>
        </p:spPr>
      </p:pic>
    </p:spTree>
    <p:extLst>
      <p:ext uri="{BB962C8B-B14F-4D97-AF65-F5344CB8AC3E}">
        <p14:creationId xmlns:p14="http://schemas.microsoft.com/office/powerpoint/2010/main" val="32029848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849EA3-A07F-FC14-D158-B1C61F7DFDE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C917F2-742B-3138-6DA4-4C9DC289770D}"/>
              </a:ext>
            </a:extLst>
          </p:cNvPr>
          <p:cNvSpPr>
            <a:spLocks noGrp="1"/>
          </p:cNvSpPr>
          <p:nvPr>
            <p:ph idx="1"/>
          </p:nvPr>
        </p:nvSpPr>
        <p:spPr>
          <a:xfrm>
            <a:off x="777240" y="592183"/>
            <a:ext cx="10659110" cy="5584780"/>
          </a:xfrm>
        </p:spPr>
        <p:txBody>
          <a:bodyPr>
            <a:normAutofit/>
          </a:bodyPr>
          <a:lstStyle/>
          <a:p>
            <a:pPr marL="0" indent="0">
              <a:buNone/>
            </a:pPr>
            <a:r>
              <a:rPr lang="en-US" sz="2800" b="1" dirty="0"/>
              <a:t>Output: </a:t>
            </a:r>
            <a:r>
              <a:rPr lang="en-US" sz="2800" b="1" dirty="0" err="1">
                <a:solidFill>
                  <a:srgbClr val="C00000"/>
                </a:solidFill>
              </a:rPr>
              <a:t>printf</a:t>
            </a:r>
            <a:r>
              <a:rPr lang="en-US" sz="2800" b="1" dirty="0"/>
              <a:t>() prints formatted output.</a:t>
            </a:r>
          </a:p>
          <a:p>
            <a:pPr marL="0" indent="0">
              <a:buNone/>
            </a:pPr>
            <a:endParaRPr lang="en-US" sz="2400" dirty="0"/>
          </a:p>
          <a:p>
            <a:pPr marL="0" indent="0">
              <a:buNone/>
            </a:pPr>
            <a:r>
              <a:rPr lang="en-US" sz="2400" dirty="0"/>
              <a:t>Syntax:</a:t>
            </a:r>
          </a:p>
          <a:p>
            <a:pPr marL="0" indent="0">
              <a:buNone/>
            </a:pPr>
            <a:endParaRPr lang="en-US" sz="2400" dirty="0"/>
          </a:p>
          <a:p>
            <a:pPr marL="0" indent="0">
              <a:buNone/>
            </a:pPr>
            <a:endParaRPr lang="en-US" sz="2400" dirty="0"/>
          </a:p>
          <a:p>
            <a:pPr marL="0" indent="0">
              <a:buNone/>
            </a:pPr>
            <a:endParaRPr lang="en-US" sz="2400" dirty="0"/>
          </a:p>
          <a:p>
            <a:r>
              <a:rPr lang="en-US" sz="2400" b="1" dirty="0" err="1"/>
              <a:t>format_specifiers</a:t>
            </a:r>
            <a:r>
              <a:rPr lang="en-US" sz="2400" b="1" dirty="0"/>
              <a:t>: </a:t>
            </a:r>
            <a:r>
              <a:rPr lang="en-US" sz="2400" dirty="0"/>
              <a:t>Specifies the type of output (e.g., %d for integers, %f for floating-point numbers, etc.).</a:t>
            </a:r>
          </a:p>
          <a:p>
            <a:r>
              <a:rPr lang="en-US" sz="2400" dirty="0"/>
              <a:t>The variables are inserted into the output string based on the format specifiers.</a:t>
            </a:r>
            <a:endParaRPr lang="en-IN" sz="2400" dirty="0"/>
          </a:p>
        </p:txBody>
      </p:sp>
      <p:pic>
        <p:nvPicPr>
          <p:cNvPr id="5" name="Picture 4">
            <a:extLst>
              <a:ext uri="{FF2B5EF4-FFF2-40B4-BE49-F238E27FC236}">
                <a16:creationId xmlns:a16="http://schemas.microsoft.com/office/drawing/2014/main" id="{35591FE9-6476-F21F-9C5B-97F77FF1843A}"/>
              </a:ext>
            </a:extLst>
          </p:cNvPr>
          <p:cNvPicPr>
            <a:picLocks noChangeAspect="1"/>
          </p:cNvPicPr>
          <p:nvPr/>
        </p:nvPicPr>
        <p:blipFill>
          <a:blip r:embed="rId2"/>
          <a:stretch>
            <a:fillRect/>
          </a:stretch>
        </p:blipFill>
        <p:spPr>
          <a:xfrm>
            <a:off x="1493895" y="2249980"/>
            <a:ext cx="8180952" cy="638095"/>
          </a:xfrm>
          <a:prstGeom prst="rect">
            <a:avLst/>
          </a:prstGeom>
        </p:spPr>
      </p:pic>
    </p:spTree>
    <p:extLst>
      <p:ext uri="{BB962C8B-B14F-4D97-AF65-F5344CB8AC3E}">
        <p14:creationId xmlns:p14="http://schemas.microsoft.com/office/powerpoint/2010/main" val="209025319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753BE2-23D2-2DD5-C097-CCCC02C9FC4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AFD28F-A027-6D4B-4964-621298C4C112}"/>
              </a:ext>
            </a:extLst>
          </p:cNvPr>
          <p:cNvSpPr>
            <a:spLocks noGrp="1"/>
          </p:cNvSpPr>
          <p:nvPr>
            <p:ph idx="1"/>
          </p:nvPr>
        </p:nvSpPr>
        <p:spPr>
          <a:xfrm>
            <a:off x="766445" y="970439"/>
            <a:ext cx="10659110" cy="756513"/>
          </a:xfrm>
        </p:spPr>
        <p:txBody>
          <a:bodyPr>
            <a:normAutofit/>
          </a:bodyPr>
          <a:lstStyle/>
          <a:p>
            <a:pPr marL="0" indent="0">
              <a:buNone/>
            </a:pPr>
            <a:r>
              <a:rPr lang="en-US" sz="2400" b="1" dirty="0"/>
              <a:t>Example:</a:t>
            </a:r>
          </a:p>
          <a:p>
            <a:pPr marL="0" indent="0">
              <a:buNone/>
            </a:pPr>
            <a:endParaRPr lang="en-IN" sz="2400" b="1" dirty="0"/>
          </a:p>
        </p:txBody>
      </p:sp>
      <p:pic>
        <p:nvPicPr>
          <p:cNvPr id="4" name="Picture 3">
            <a:extLst>
              <a:ext uri="{FF2B5EF4-FFF2-40B4-BE49-F238E27FC236}">
                <a16:creationId xmlns:a16="http://schemas.microsoft.com/office/drawing/2014/main" id="{285CB3E4-7600-5B94-D623-4D0D87D0357F}"/>
              </a:ext>
            </a:extLst>
          </p:cNvPr>
          <p:cNvPicPr>
            <a:picLocks noChangeAspect="1"/>
          </p:cNvPicPr>
          <p:nvPr/>
        </p:nvPicPr>
        <p:blipFill>
          <a:blip r:embed="rId2"/>
          <a:stretch>
            <a:fillRect/>
          </a:stretch>
        </p:blipFill>
        <p:spPr>
          <a:xfrm>
            <a:off x="766445" y="1812706"/>
            <a:ext cx="10215634" cy="3318343"/>
          </a:xfrm>
          <a:prstGeom prst="rect">
            <a:avLst/>
          </a:prstGeom>
        </p:spPr>
      </p:pic>
    </p:spTree>
    <p:extLst>
      <p:ext uri="{BB962C8B-B14F-4D97-AF65-F5344CB8AC3E}">
        <p14:creationId xmlns:p14="http://schemas.microsoft.com/office/powerpoint/2010/main" val="224475183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05DF90-F59C-31E2-7A7A-4CFB703511F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6D0592-1E99-2966-DCCF-B6ABC7D32D5A}"/>
              </a:ext>
            </a:extLst>
          </p:cNvPr>
          <p:cNvSpPr>
            <a:spLocks noGrp="1"/>
          </p:cNvSpPr>
          <p:nvPr>
            <p:ph idx="1"/>
          </p:nvPr>
        </p:nvSpPr>
        <p:spPr>
          <a:xfrm>
            <a:off x="777240" y="592183"/>
            <a:ext cx="10659110" cy="5584780"/>
          </a:xfrm>
        </p:spPr>
        <p:txBody>
          <a:bodyPr>
            <a:normAutofit/>
          </a:bodyPr>
          <a:lstStyle/>
          <a:p>
            <a:pPr marL="0" indent="0">
              <a:buNone/>
            </a:pPr>
            <a:r>
              <a:rPr lang="en-IN" sz="2400" b="1" dirty="0"/>
              <a:t>Format Specifiers:</a:t>
            </a:r>
          </a:p>
          <a:p>
            <a:pPr marL="0" indent="0">
              <a:buNone/>
            </a:pPr>
            <a:endParaRPr lang="en-IN" sz="2400" b="1" dirty="0"/>
          </a:p>
        </p:txBody>
      </p:sp>
      <p:graphicFrame>
        <p:nvGraphicFramePr>
          <p:cNvPr id="13" name="Table 12">
            <a:extLst>
              <a:ext uri="{FF2B5EF4-FFF2-40B4-BE49-F238E27FC236}">
                <a16:creationId xmlns:a16="http://schemas.microsoft.com/office/drawing/2014/main" id="{A49485CC-5F7C-60A6-DF6F-7359255722AD}"/>
              </a:ext>
            </a:extLst>
          </p:cNvPr>
          <p:cNvGraphicFramePr>
            <a:graphicFrameLocks noGrp="1"/>
          </p:cNvGraphicFramePr>
          <p:nvPr>
            <p:extLst>
              <p:ext uri="{D42A27DB-BD31-4B8C-83A1-F6EECF244321}">
                <p14:modId xmlns:p14="http://schemas.microsoft.com/office/powerpoint/2010/main" val="1897595979"/>
              </p:ext>
            </p:extLst>
          </p:nvPr>
        </p:nvGraphicFramePr>
        <p:xfrm>
          <a:off x="1632856" y="1415142"/>
          <a:ext cx="8926287" cy="4027716"/>
        </p:xfrm>
        <a:graphic>
          <a:graphicData uri="http://schemas.openxmlformats.org/drawingml/2006/table">
            <a:tbl>
              <a:tblPr firstRow="1" firstCol="1" bandRow="1">
                <a:tableStyleId>{5C22544A-7EE6-4342-B048-85BDC9FD1C3A}</a:tableStyleId>
              </a:tblPr>
              <a:tblGrid>
                <a:gridCol w="1861457">
                  <a:extLst>
                    <a:ext uri="{9D8B030D-6E8A-4147-A177-3AD203B41FA5}">
                      <a16:colId xmlns:a16="http://schemas.microsoft.com/office/drawing/2014/main" val="52304947"/>
                    </a:ext>
                  </a:extLst>
                </a:gridCol>
                <a:gridCol w="4136572">
                  <a:extLst>
                    <a:ext uri="{9D8B030D-6E8A-4147-A177-3AD203B41FA5}">
                      <a16:colId xmlns:a16="http://schemas.microsoft.com/office/drawing/2014/main" val="3373856120"/>
                    </a:ext>
                  </a:extLst>
                </a:gridCol>
                <a:gridCol w="2928258">
                  <a:extLst>
                    <a:ext uri="{9D8B030D-6E8A-4147-A177-3AD203B41FA5}">
                      <a16:colId xmlns:a16="http://schemas.microsoft.com/office/drawing/2014/main" val="3885249738"/>
                    </a:ext>
                  </a:extLst>
                </a:gridCol>
              </a:tblGrid>
              <a:tr h="575388">
                <a:tc>
                  <a:txBody>
                    <a:bodyPr/>
                    <a:lstStyle/>
                    <a:p>
                      <a:pPr>
                        <a:lnSpc>
                          <a:spcPct val="107000"/>
                        </a:lnSpc>
                        <a:spcAft>
                          <a:spcPts val="800"/>
                        </a:spcAft>
                      </a:pPr>
                      <a:r>
                        <a:rPr lang="en-IN" sz="2400" kern="100">
                          <a:effectLst/>
                        </a:rPr>
                        <a:t>Specifier</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dirty="0">
                          <a:effectLst/>
                        </a:rPr>
                        <a:t>Type</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Example</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7615495"/>
                  </a:ext>
                </a:extLst>
              </a:tr>
              <a:tr h="575388">
                <a:tc>
                  <a:txBody>
                    <a:bodyPr/>
                    <a:lstStyle/>
                    <a:p>
                      <a:pPr>
                        <a:lnSpc>
                          <a:spcPct val="107000"/>
                        </a:lnSpc>
                        <a:spcAft>
                          <a:spcPts val="800"/>
                        </a:spcAft>
                      </a:pPr>
                      <a:r>
                        <a:rPr lang="en-IN" sz="2400" kern="100">
                          <a:effectLst/>
                        </a:rPr>
                        <a:t>%d</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Integer (decimal)</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10</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76338513"/>
                  </a:ext>
                </a:extLst>
              </a:tr>
              <a:tr h="575388">
                <a:tc>
                  <a:txBody>
                    <a:bodyPr/>
                    <a:lstStyle/>
                    <a:p>
                      <a:pPr>
                        <a:lnSpc>
                          <a:spcPct val="107000"/>
                        </a:lnSpc>
                        <a:spcAft>
                          <a:spcPts val="800"/>
                        </a:spcAft>
                      </a:pPr>
                      <a:r>
                        <a:rPr lang="en-IN" sz="2400" kern="100">
                          <a:effectLst/>
                        </a:rPr>
                        <a:t>%f</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Floating-point number</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3.1415</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7599039"/>
                  </a:ext>
                </a:extLst>
              </a:tr>
              <a:tr h="575388">
                <a:tc>
                  <a:txBody>
                    <a:bodyPr/>
                    <a:lstStyle/>
                    <a:p>
                      <a:pPr>
                        <a:lnSpc>
                          <a:spcPct val="107000"/>
                        </a:lnSpc>
                        <a:spcAft>
                          <a:spcPts val="800"/>
                        </a:spcAft>
                      </a:pPr>
                      <a:r>
                        <a:rPr lang="en-IN" sz="2400" kern="100">
                          <a:effectLst/>
                        </a:rPr>
                        <a:t>%.nf</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dirty="0">
                          <a:effectLst/>
                        </a:rPr>
                        <a:t>Float with n decimals</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%.2f → 3.14</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95873994"/>
                  </a:ext>
                </a:extLst>
              </a:tr>
              <a:tr h="575388">
                <a:tc>
                  <a:txBody>
                    <a:bodyPr/>
                    <a:lstStyle/>
                    <a:p>
                      <a:pPr>
                        <a:lnSpc>
                          <a:spcPct val="107000"/>
                        </a:lnSpc>
                        <a:spcAft>
                          <a:spcPts val="800"/>
                        </a:spcAft>
                      </a:pPr>
                      <a:r>
                        <a:rPr lang="en-IN" sz="2400" kern="100">
                          <a:effectLst/>
                        </a:rPr>
                        <a:t>%c</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Single character</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'A'</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05385918"/>
                  </a:ext>
                </a:extLst>
              </a:tr>
              <a:tr h="575388">
                <a:tc>
                  <a:txBody>
                    <a:bodyPr/>
                    <a:lstStyle/>
                    <a:p>
                      <a:pPr>
                        <a:lnSpc>
                          <a:spcPct val="107000"/>
                        </a:lnSpc>
                        <a:spcAft>
                          <a:spcPts val="800"/>
                        </a:spcAft>
                      </a:pPr>
                      <a:r>
                        <a:rPr lang="en-IN" sz="2400" kern="100">
                          <a:effectLst/>
                        </a:rPr>
                        <a:t>%s</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String (char array)</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"Hello"</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0267313"/>
                  </a:ext>
                </a:extLst>
              </a:tr>
              <a:tr h="575388">
                <a:tc>
                  <a:txBody>
                    <a:bodyPr/>
                    <a:lstStyle/>
                    <a:p>
                      <a:pPr>
                        <a:lnSpc>
                          <a:spcPct val="107000"/>
                        </a:lnSpc>
                        <a:spcAft>
                          <a:spcPts val="800"/>
                        </a:spcAft>
                      </a:pPr>
                      <a:r>
                        <a:rPr lang="en-IN" sz="2400" kern="100">
                          <a:effectLst/>
                        </a:rPr>
                        <a:t>%x</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Hexadecimal integer</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dirty="0">
                          <a:effectLst/>
                        </a:rPr>
                        <a:t>0x1A</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35050965"/>
                  </a:ext>
                </a:extLst>
              </a:tr>
            </a:tbl>
          </a:graphicData>
        </a:graphic>
      </p:graphicFrame>
    </p:spTree>
    <p:extLst>
      <p:ext uri="{BB962C8B-B14F-4D97-AF65-F5344CB8AC3E}">
        <p14:creationId xmlns:p14="http://schemas.microsoft.com/office/powerpoint/2010/main" val="202111256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6AC517-DCA4-C903-312A-3299CB1FCB4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904099-C3D9-E8A5-26E9-917618BC27EA}"/>
              </a:ext>
            </a:extLst>
          </p:cNvPr>
          <p:cNvSpPr>
            <a:spLocks noGrp="1"/>
          </p:cNvSpPr>
          <p:nvPr>
            <p:ph idx="1"/>
          </p:nvPr>
        </p:nvSpPr>
        <p:spPr>
          <a:xfrm>
            <a:off x="777240" y="592183"/>
            <a:ext cx="10659110" cy="5584780"/>
          </a:xfrm>
        </p:spPr>
        <p:txBody>
          <a:bodyPr/>
          <a:lstStyle/>
          <a:p>
            <a:pPr marL="0" indent="0">
              <a:buNone/>
            </a:pPr>
            <a:r>
              <a:rPr lang="en-US" sz="2400" b="1" dirty="0"/>
              <a:t>Advanced I/O: </a:t>
            </a:r>
            <a:r>
              <a:rPr lang="en-US" sz="2400" b="1" dirty="0">
                <a:solidFill>
                  <a:srgbClr val="C00000"/>
                </a:solidFill>
              </a:rPr>
              <a:t>Reading Strings</a:t>
            </a:r>
            <a:r>
              <a:rPr lang="en-US" sz="2400" b="1" dirty="0"/>
              <a:t>: </a:t>
            </a:r>
          </a:p>
          <a:p>
            <a:pPr marL="457200" indent="-457200">
              <a:buFont typeface="+mj-lt"/>
              <a:buAutoNum type="arabicPeriod"/>
            </a:pPr>
            <a:r>
              <a:rPr lang="en-US" b="1" dirty="0"/>
              <a:t>Using </a:t>
            </a:r>
            <a:r>
              <a:rPr lang="en-US" b="1" dirty="0" err="1"/>
              <a:t>scanf</a:t>
            </a:r>
            <a:r>
              <a:rPr lang="en-US" b="1" dirty="0"/>
              <a:t>():</a:t>
            </a:r>
          </a:p>
          <a:p>
            <a:pPr marL="457200" indent="-457200">
              <a:buFont typeface="+mj-lt"/>
              <a:buAutoNum type="arabicPeriod"/>
            </a:pPr>
            <a:endParaRPr lang="en-US" b="1" dirty="0"/>
          </a:p>
          <a:p>
            <a:pPr marL="457200" indent="-457200">
              <a:buFont typeface="+mj-lt"/>
              <a:buAutoNum type="arabicPeriod"/>
            </a:pPr>
            <a:endParaRPr lang="en-US" b="1" dirty="0"/>
          </a:p>
          <a:p>
            <a:pPr marL="457200" indent="-457200">
              <a:buFont typeface="+mj-lt"/>
              <a:buAutoNum type="arabicPeriod"/>
            </a:pPr>
            <a:endParaRPr lang="en-US" b="1" dirty="0"/>
          </a:p>
          <a:p>
            <a:pPr marL="457200" indent="-457200">
              <a:buFont typeface="+mj-lt"/>
              <a:buAutoNum type="arabicPeriod"/>
            </a:pPr>
            <a:endParaRPr lang="en-US" b="1" dirty="0"/>
          </a:p>
          <a:p>
            <a:pPr marL="457200" indent="-457200">
              <a:buFont typeface="+mj-lt"/>
              <a:buAutoNum type="arabicPeriod"/>
            </a:pPr>
            <a:endParaRPr lang="en-US" b="1" dirty="0"/>
          </a:p>
          <a:p>
            <a:pPr marL="457200" indent="-457200">
              <a:buFont typeface="+mj-lt"/>
              <a:buAutoNum type="arabicPeriod"/>
            </a:pPr>
            <a:endParaRPr lang="en-US" b="1" dirty="0"/>
          </a:p>
          <a:p>
            <a:pPr marL="457200" indent="-457200">
              <a:buFont typeface="+mj-lt"/>
              <a:buAutoNum type="arabicPeriod"/>
            </a:pPr>
            <a:r>
              <a:rPr lang="en-US" b="1" dirty="0"/>
              <a:t>Using gets() (less safe, deprecated):</a:t>
            </a:r>
          </a:p>
          <a:p>
            <a:pPr marL="457200" indent="-457200">
              <a:buFont typeface="+mj-lt"/>
              <a:buAutoNum type="arabicPeriod"/>
            </a:pPr>
            <a:endParaRPr lang="en-US" b="1" dirty="0"/>
          </a:p>
          <a:p>
            <a:pPr marL="457200" indent="-457200">
              <a:buFont typeface="+mj-lt"/>
              <a:buAutoNum type="arabicPeriod"/>
            </a:pPr>
            <a:endParaRPr lang="en-IN" b="1" dirty="0"/>
          </a:p>
        </p:txBody>
      </p:sp>
      <p:pic>
        <p:nvPicPr>
          <p:cNvPr id="4" name="Picture 3">
            <a:extLst>
              <a:ext uri="{FF2B5EF4-FFF2-40B4-BE49-F238E27FC236}">
                <a16:creationId xmlns:a16="http://schemas.microsoft.com/office/drawing/2014/main" id="{AB15B58A-5641-89E8-11C1-064BFDB84323}"/>
              </a:ext>
            </a:extLst>
          </p:cNvPr>
          <p:cNvPicPr>
            <a:picLocks noChangeAspect="1"/>
          </p:cNvPicPr>
          <p:nvPr/>
        </p:nvPicPr>
        <p:blipFill>
          <a:blip r:embed="rId2"/>
          <a:stretch>
            <a:fillRect/>
          </a:stretch>
        </p:blipFill>
        <p:spPr>
          <a:xfrm>
            <a:off x="1308723" y="1419476"/>
            <a:ext cx="6352381" cy="2009524"/>
          </a:xfrm>
          <a:prstGeom prst="rect">
            <a:avLst/>
          </a:prstGeom>
        </p:spPr>
      </p:pic>
      <p:pic>
        <p:nvPicPr>
          <p:cNvPr id="6" name="Picture 5">
            <a:extLst>
              <a:ext uri="{FF2B5EF4-FFF2-40B4-BE49-F238E27FC236}">
                <a16:creationId xmlns:a16="http://schemas.microsoft.com/office/drawing/2014/main" id="{7242A9E7-BEB8-49BA-8854-E412C5BD6D4E}"/>
              </a:ext>
            </a:extLst>
          </p:cNvPr>
          <p:cNvPicPr>
            <a:picLocks noChangeAspect="1"/>
          </p:cNvPicPr>
          <p:nvPr/>
        </p:nvPicPr>
        <p:blipFill>
          <a:blip r:embed="rId3"/>
          <a:stretch>
            <a:fillRect/>
          </a:stretch>
        </p:blipFill>
        <p:spPr>
          <a:xfrm>
            <a:off x="1308723" y="4227722"/>
            <a:ext cx="6323809" cy="2038095"/>
          </a:xfrm>
          <a:prstGeom prst="rect">
            <a:avLst/>
          </a:prstGeom>
        </p:spPr>
      </p:pic>
    </p:spTree>
    <p:extLst>
      <p:ext uri="{BB962C8B-B14F-4D97-AF65-F5344CB8AC3E}">
        <p14:creationId xmlns:p14="http://schemas.microsoft.com/office/powerpoint/2010/main" val="244916090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03BC17-0534-E3F6-42A7-7F418182FB4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D8DDFA-A83A-C680-47A8-5249CE694AC8}"/>
              </a:ext>
            </a:extLst>
          </p:cNvPr>
          <p:cNvSpPr>
            <a:spLocks noGrp="1"/>
          </p:cNvSpPr>
          <p:nvPr>
            <p:ph idx="1"/>
          </p:nvPr>
        </p:nvSpPr>
        <p:spPr>
          <a:xfrm>
            <a:off x="777240" y="592183"/>
            <a:ext cx="10659110" cy="5584780"/>
          </a:xfrm>
        </p:spPr>
        <p:txBody>
          <a:bodyPr/>
          <a:lstStyle/>
          <a:p>
            <a:pPr marL="0" indent="0">
              <a:buNone/>
            </a:pPr>
            <a:r>
              <a:rPr lang="en-US" sz="2400" b="1" dirty="0"/>
              <a:t>3. Reading Entire Lines: </a:t>
            </a:r>
            <a:r>
              <a:rPr lang="en-US" dirty="0"/>
              <a:t>Use </a:t>
            </a:r>
            <a:r>
              <a:rPr lang="en-US" sz="2400" b="1" dirty="0" err="1">
                <a:solidFill>
                  <a:srgbClr val="C00000"/>
                </a:solidFill>
              </a:rPr>
              <a:t>fgets</a:t>
            </a:r>
            <a:r>
              <a:rPr lang="en-US" dirty="0"/>
              <a:t>() to read entire lines safely</a:t>
            </a:r>
            <a:endParaRPr lang="en-IN" dirty="0"/>
          </a:p>
        </p:txBody>
      </p:sp>
      <p:pic>
        <p:nvPicPr>
          <p:cNvPr id="5" name="Picture 4">
            <a:extLst>
              <a:ext uri="{FF2B5EF4-FFF2-40B4-BE49-F238E27FC236}">
                <a16:creationId xmlns:a16="http://schemas.microsoft.com/office/drawing/2014/main" id="{F1E09341-7EF2-B59F-C3E1-B871AB78B71C}"/>
              </a:ext>
            </a:extLst>
          </p:cNvPr>
          <p:cNvPicPr>
            <a:picLocks noChangeAspect="1"/>
          </p:cNvPicPr>
          <p:nvPr/>
        </p:nvPicPr>
        <p:blipFill>
          <a:blip r:embed="rId2"/>
          <a:stretch>
            <a:fillRect/>
          </a:stretch>
        </p:blipFill>
        <p:spPr>
          <a:xfrm>
            <a:off x="1308123" y="1512000"/>
            <a:ext cx="7638095" cy="1971429"/>
          </a:xfrm>
          <a:prstGeom prst="rect">
            <a:avLst/>
          </a:prstGeom>
        </p:spPr>
      </p:pic>
    </p:spTree>
    <p:extLst>
      <p:ext uri="{BB962C8B-B14F-4D97-AF65-F5344CB8AC3E}">
        <p14:creationId xmlns:p14="http://schemas.microsoft.com/office/powerpoint/2010/main" val="80146115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BAA705-EDDE-BB55-CB2D-E022351DAA5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327227-1C38-65C8-A921-993A72F01CB4}"/>
              </a:ext>
            </a:extLst>
          </p:cNvPr>
          <p:cNvSpPr>
            <a:spLocks noGrp="1"/>
          </p:cNvSpPr>
          <p:nvPr>
            <p:ph idx="1"/>
          </p:nvPr>
        </p:nvSpPr>
        <p:spPr>
          <a:xfrm>
            <a:off x="766445" y="951412"/>
            <a:ext cx="10659110" cy="3805646"/>
          </a:xfrm>
        </p:spPr>
        <p:txBody>
          <a:bodyPr>
            <a:normAutofit/>
          </a:bodyPr>
          <a:lstStyle/>
          <a:p>
            <a:pPr marL="0" indent="0">
              <a:buNone/>
            </a:pPr>
            <a:r>
              <a:rPr lang="en-US" sz="2800" b="1" dirty="0">
                <a:solidFill>
                  <a:srgbClr val="002060"/>
                </a:solidFill>
              </a:rPr>
              <a:t>Assignment Statements:</a:t>
            </a:r>
          </a:p>
          <a:p>
            <a:pPr marL="0" indent="0">
              <a:buNone/>
            </a:pPr>
            <a:r>
              <a:rPr lang="en-US" sz="2400" dirty="0"/>
              <a:t>In C, assignment statements are used to </a:t>
            </a:r>
            <a:r>
              <a:rPr lang="en-US" sz="2400" b="1" dirty="0">
                <a:solidFill>
                  <a:srgbClr val="C00000"/>
                </a:solidFill>
              </a:rPr>
              <a:t>assign a value to a variable</a:t>
            </a:r>
            <a:r>
              <a:rPr lang="en-US" sz="2400" dirty="0"/>
              <a:t>. These statements involve the </a:t>
            </a:r>
            <a:r>
              <a:rPr lang="en-US" sz="2400" b="1" dirty="0"/>
              <a:t>assignment operator =</a:t>
            </a:r>
            <a:r>
              <a:rPr lang="en-US" sz="2400" dirty="0"/>
              <a:t> or a </a:t>
            </a:r>
            <a:r>
              <a:rPr lang="en-US" sz="2400" b="1" dirty="0"/>
              <a:t>compound assignment operator </a:t>
            </a:r>
            <a:r>
              <a:rPr lang="en-US" sz="2400" dirty="0"/>
              <a:t>(like +=, -=, *=, etc.).</a:t>
            </a:r>
          </a:p>
          <a:p>
            <a:pPr marL="0" indent="0">
              <a:buNone/>
            </a:pPr>
            <a:r>
              <a:rPr lang="en-US" sz="2400" b="1" dirty="0"/>
              <a:t>Types of Assignment Statements:</a:t>
            </a:r>
          </a:p>
          <a:p>
            <a:pPr marL="457200" indent="-457200">
              <a:buAutoNum type="arabicPeriod"/>
            </a:pPr>
            <a:r>
              <a:rPr lang="en-IN" sz="2400" dirty="0"/>
              <a:t>Basic Assignment Statement</a:t>
            </a:r>
          </a:p>
          <a:p>
            <a:pPr marL="457200" indent="-457200">
              <a:buAutoNum type="arabicPeriod"/>
            </a:pPr>
            <a:r>
              <a:rPr lang="en-IN" sz="2400" dirty="0"/>
              <a:t>Multiple Assignments</a:t>
            </a:r>
          </a:p>
          <a:p>
            <a:pPr marL="457200" indent="-457200">
              <a:buAutoNum type="arabicPeriod"/>
            </a:pPr>
            <a:r>
              <a:rPr lang="en-IN" sz="2400" dirty="0"/>
              <a:t>Compound Assignment Operators</a:t>
            </a:r>
          </a:p>
        </p:txBody>
      </p:sp>
    </p:spTree>
    <p:extLst>
      <p:ext uri="{BB962C8B-B14F-4D97-AF65-F5344CB8AC3E}">
        <p14:creationId xmlns:p14="http://schemas.microsoft.com/office/powerpoint/2010/main" val="188207477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46F11A-5AFB-A5E4-DB05-71F1830EAAD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54AA56-A356-4EEE-1043-6A1E64397054}"/>
              </a:ext>
            </a:extLst>
          </p:cNvPr>
          <p:cNvSpPr>
            <a:spLocks noGrp="1"/>
          </p:cNvSpPr>
          <p:nvPr>
            <p:ph idx="1"/>
          </p:nvPr>
        </p:nvSpPr>
        <p:spPr>
          <a:xfrm>
            <a:off x="777240" y="592183"/>
            <a:ext cx="10659110" cy="5584780"/>
          </a:xfrm>
        </p:spPr>
        <p:txBody>
          <a:bodyPr>
            <a:normAutofit/>
          </a:bodyPr>
          <a:lstStyle/>
          <a:p>
            <a:pPr marL="0" indent="0">
              <a:buNone/>
            </a:pPr>
            <a:r>
              <a:rPr lang="en-US" sz="2800" b="1" dirty="0"/>
              <a:t>1. Basic Assignment Statement:</a:t>
            </a:r>
          </a:p>
          <a:p>
            <a:pPr marL="0" indent="0">
              <a:buNone/>
            </a:pPr>
            <a:r>
              <a:rPr lang="en-US" sz="2400" dirty="0"/>
              <a:t>The simplest assignment is done using the </a:t>
            </a:r>
            <a:r>
              <a:rPr lang="en-US" sz="2400" b="1" dirty="0"/>
              <a:t>= operator</a:t>
            </a:r>
            <a:r>
              <a:rPr lang="en-US" sz="2400" dirty="0"/>
              <a:t>, which assigns the </a:t>
            </a:r>
            <a:r>
              <a:rPr lang="en-US" sz="2400" b="1" dirty="0">
                <a:solidFill>
                  <a:srgbClr val="002060"/>
                </a:solidFill>
              </a:rPr>
              <a:t>right-hand side (RHS) </a:t>
            </a:r>
            <a:r>
              <a:rPr lang="en-US" sz="2400" dirty="0"/>
              <a:t>value to the </a:t>
            </a:r>
            <a:r>
              <a:rPr lang="en-US" sz="2400" b="1" dirty="0">
                <a:solidFill>
                  <a:srgbClr val="002060"/>
                </a:solidFill>
              </a:rPr>
              <a:t>left-hand side (LHS) </a:t>
            </a:r>
            <a:r>
              <a:rPr lang="en-US" sz="2400" b="1" dirty="0">
                <a:solidFill>
                  <a:srgbClr val="C00000"/>
                </a:solidFill>
              </a:rPr>
              <a:t>variable</a:t>
            </a:r>
            <a:r>
              <a:rPr lang="en-US" sz="2400" dirty="0"/>
              <a:t>.</a:t>
            </a:r>
          </a:p>
          <a:p>
            <a:pPr marL="0" indent="0">
              <a:buNone/>
            </a:pPr>
            <a:r>
              <a:rPr lang="en-US" sz="2400" b="1" dirty="0"/>
              <a:t>Syntax:</a:t>
            </a:r>
          </a:p>
          <a:p>
            <a:pPr marL="0" indent="0">
              <a:buNone/>
            </a:pPr>
            <a:endParaRPr lang="en-US" sz="2400" b="1" dirty="0"/>
          </a:p>
          <a:p>
            <a:pPr marL="0" indent="0">
              <a:buNone/>
            </a:pPr>
            <a:endParaRPr lang="en-US" sz="2400" b="1" dirty="0"/>
          </a:p>
          <a:p>
            <a:pPr marL="0" indent="0">
              <a:buNone/>
            </a:pPr>
            <a:endParaRPr lang="en-US" sz="2400" b="1" dirty="0"/>
          </a:p>
          <a:p>
            <a:pPr marL="0" indent="0">
              <a:buNone/>
            </a:pPr>
            <a:r>
              <a:rPr lang="en-US" sz="2400" b="1" dirty="0"/>
              <a:t>Example: </a:t>
            </a:r>
            <a:endParaRPr lang="en-IN" sz="2400" b="1" dirty="0"/>
          </a:p>
        </p:txBody>
      </p:sp>
      <p:pic>
        <p:nvPicPr>
          <p:cNvPr id="5" name="Picture 4">
            <a:extLst>
              <a:ext uri="{FF2B5EF4-FFF2-40B4-BE49-F238E27FC236}">
                <a16:creationId xmlns:a16="http://schemas.microsoft.com/office/drawing/2014/main" id="{8DF3FA2A-0E87-DF5F-D587-07B085612B6B}"/>
              </a:ext>
            </a:extLst>
          </p:cNvPr>
          <p:cNvPicPr>
            <a:picLocks noChangeAspect="1"/>
          </p:cNvPicPr>
          <p:nvPr/>
        </p:nvPicPr>
        <p:blipFill>
          <a:blip r:embed="rId2"/>
          <a:stretch>
            <a:fillRect/>
          </a:stretch>
        </p:blipFill>
        <p:spPr>
          <a:xfrm>
            <a:off x="1880744" y="2472468"/>
            <a:ext cx="3529458" cy="730847"/>
          </a:xfrm>
          <a:prstGeom prst="rect">
            <a:avLst/>
          </a:prstGeom>
        </p:spPr>
      </p:pic>
      <p:pic>
        <p:nvPicPr>
          <p:cNvPr id="7" name="Picture 6">
            <a:extLst>
              <a:ext uri="{FF2B5EF4-FFF2-40B4-BE49-F238E27FC236}">
                <a16:creationId xmlns:a16="http://schemas.microsoft.com/office/drawing/2014/main" id="{1E693B79-B50B-70DD-691B-EBFCD88F721F}"/>
              </a:ext>
            </a:extLst>
          </p:cNvPr>
          <p:cNvPicPr>
            <a:picLocks noChangeAspect="1"/>
          </p:cNvPicPr>
          <p:nvPr/>
        </p:nvPicPr>
        <p:blipFill>
          <a:blip r:embed="rId3"/>
          <a:stretch>
            <a:fillRect/>
          </a:stretch>
        </p:blipFill>
        <p:spPr>
          <a:xfrm>
            <a:off x="1880744" y="4220744"/>
            <a:ext cx="9385971" cy="1238618"/>
          </a:xfrm>
          <a:prstGeom prst="rect">
            <a:avLst/>
          </a:prstGeom>
        </p:spPr>
      </p:pic>
    </p:spTree>
    <p:extLst>
      <p:ext uri="{BB962C8B-B14F-4D97-AF65-F5344CB8AC3E}">
        <p14:creationId xmlns:p14="http://schemas.microsoft.com/office/powerpoint/2010/main" val="4095705321"/>
      </p:ext>
    </p:extLst>
  </p:cSld>
  <p:clrMapOvr>
    <a:masterClrMapping/>
  </p:clrMapOvr>
</p:sld>
</file>

<file path=ppt/theme/theme1.xml><?xml version="1.0" encoding="utf-8"?>
<a:theme xmlns:a="http://schemas.openxmlformats.org/drawingml/2006/main" name="ConfettiVTI">
  <a:themeElements>
    <a:clrScheme name="Custom 30">
      <a:dk1>
        <a:sysClr val="windowText" lastClr="000000"/>
      </a:dk1>
      <a:lt1>
        <a:sysClr val="window" lastClr="FFFFFF"/>
      </a:lt1>
      <a:dk2>
        <a:srgbClr val="420023"/>
      </a:dk2>
      <a:lt2>
        <a:srgbClr val="FDFBF9"/>
      </a:lt2>
      <a:accent1>
        <a:srgbClr val="97446E"/>
      </a:accent1>
      <a:accent2>
        <a:srgbClr val="A40056"/>
      </a:accent2>
      <a:accent3>
        <a:srgbClr val="24BEEE"/>
      </a:accent3>
      <a:accent4>
        <a:srgbClr val="91274F"/>
      </a:accent4>
      <a:accent5>
        <a:srgbClr val="F39E29"/>
      </a:accent5>
      <a:accent6>
        <a:srgbClr val="E87450"/>
      </a:accent6>
      <a:hlink>
        <a:srgbClr val="F55D5D"/>
      </a:hlink>
      <a:folHlink>
        <a:srgbClr val="EA3A60"/>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1365</TotalTime>
  <Words>9086</Words>
  <Application>Microsoft Office PowerPoint</Application>
  <PresentationFormat>Widescreen</PresentationFormat>
  <Paragraphs>1145</Paragraphs>
  <Slides>145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145</vt:i4>
      </vt:variant>
    </vt:vector>
  </HeadingPairs>
  <TitlesOfParts>
    <vt:vector size="153" baseType="lpstr">
      <vt:lpstr>Aptos</vt:lpstr>
      <vt:lpstr>Arial</vt:lpstr>
      <vt:lpstr>Calibri</vt:lpstr>
      <vt:lpstr>Courier New</vt:lpstr>
      <vt:lpstr>Gill Sans Nova</vt:lpstr>
      <vt:lpstr>Nunito</vt:lpstr>
      <vt:lpstr>Source Sans 3</vt:lpstr>
      <vt:lpstr>ConfettiVTI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Simple If Flow Chart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PRAMOD NAIK</dc:creator>
  <cp:lastModifiedBy>PRAMOD NAIK</cp:lastModifiedBy>
  <cp:revision>389</cp:revision>
  <dcterms:created xsi:type="dcterms:W3CDTF">2024-11-25T17:19:06Z</dcterms:created>
  <dcterms:modified xsi:type="dcterms:W3CDTF">2025-01-08T18:34:25Z</dcterms:modified>
</cp:coreProperties>
</file>