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97" r:id="rId13"/>
    <p:sldId id="268" r:id="rId14"/>
    <p:sldId id="267" r:id="rId15"/>
    <p:sldId id="270" r:id="rId16"/>
    <p:sldId id="271" r:id="rId17"/>
    <p:sldId id="269" r:id="rId18"/>
    <p:sldId id="274" r:id="rId19"/>
    <p:sldId id="275" r:id="rId20"/>
    <p:sldId id="283" r:id="rId21"/>
    <p:sldId id="277" r:id="rId22"/>
    <p:sldId id="282" r:id="rId23"/>
    <p:sldId id="284" r:id="rId24"/>
    <p:sldId id="286" r:id="rId25"/>
    <p:sldId id="287" r:id="rId26"/>
    <p:sldId id="288" r:id="rId27"/>
    <p:sldId id="285" r:id="rId28"/>
    <p:sldId id="291" r:id="rId29"/>
    <p:sldId id="289" r:id="rId30"/>
    <p:sldId id="295" r:id="rId31"/>
    <p:sldId id="296" r:id="rId32"/>
    <p:sldId id="298" r:id="rId33"/>
    <p:sldId id="299" r:id="rId34"/>
    <p:sldId id="290" r:id="rId35"/>
    <p:sldId id="292" r:id="rId36"/>
    <p:sldId id="293" r:id="rId37"/>
    <p:sldId id="294" r:id="rId38"/>
    <p:sldId id="300" r:id="rId39"/>
    <p:sldId id="301" r:id="rId40"/>
    <p:sldId id="302" r:id="rId41"/>
    <p:sldId id="303" r:id="rId42"/>
    <p:sldId id="306" r:id="rId43"/>
    <p:sldId id="338" r:id="rId44"/>
    <p:sldId id="342" r:id="rId45"/>
    <p:sldId id="344" r:id="rId46"/>
    <p:sldId id="343" r:id="rId47"/>
    <p:sldId id="304" r:id="rId48"/>
    <p:sldId id="339" r:id="rId49"/>
    <p:sldId id="305" r:id="rId50"/>
    <p:sldId id="308" r:id="rId51"/>
    <p:sldId id="307" r:id="rId52"/>
    <p:sldId id="309" r:id="rId53"/>
    <p:sldId id="310" r:id="rId54"/>
    <p:sldId id="313" r:id="rId55"/>
    <p:sldId id="314" r:id="rId56"/>
    <p:sldId id="311" r:id="rId57"/>
    <p:sldId id="312" r:id="rId58"/>
    <p:sldId id="315" r:id="rId59"/>
    <p:sldId id="316" r:id="rId60"/>
    <p:sldId id="317" r:id="rId61"/>
    <p:sldId id="340" r:id="rId62"/>
    <p:sldId id="318" r:id="rId63"/>
    <p:sldId id="341" r:id="rId64"/>
    <p:sldId id="319" r:id="rId65"/>
    <p:sldId id="320" r:id="rId66"/>
    <p:sldId id="322" r:id="rId67"/>
    <p:sldId id="323" r:id="rId68"/>
    <p:sldId id="324" r:id="rId69"/>
    <p:sldId id="325" r:id="rId70"/>
    <p:sldId id="326" r:id="rId71"/>
    <p:sldId id="329" r:id="rId72"/>
    <p:sldId id="321" r:id="rId73"/>
    <p:sldId id="327" r:id="rId74"/>
    <p:sldId id="336" r:id="rId75"/>
    <p:sldId id="328" r:id="rId76"/>
    <p:sldId id="337" r:id="rId77"/>
    <p:sldId id="330" r:id="rId78"/>
    <p:sldId id="331" r:id="rId79"/>
    <p:sldId id="332" r:id="rId80"/>
    <p:sldId id="333" r:id="rId81"/>
    <p:sldId id="334" r:id="rId82"/>
    <p:sldId id="335" r:id="rId83"/>
    <p:sldId id="345" r:id="rId84"/>
    <p:sldId id="347" r:id="rId85"/>
    <p:sldId id="350" r:id="rId86"/>
    <p:sldId id="346" r:id="rId87"/>
    <p:sldId id="351" r:id="rId88"/>
    <p:sldId id="352" r:id="rId89"/>
    <p:sldId id="353" r:id="rId90"/>
    <p:sldId id="354" r:id="rId91"/>
    <p:sldId id="355" r:id="rId92"/>
    <p:sldId id="356" r:id="rId93"/>
    <p:sldId id="357" r:id="rId94"/>
    <p:sldId id="358" r:id="rId95"/>
    <p:sldId id="359" r:id="rId96"/>
    <p:sldId id="360" r:id="rId97"/>
    <p:sldId id="363" r:id="rId98"/>
    <p:sldId id="364" r:id="rId99"/>
    <p:sldId id="361" r:id="rId100"/>
    <p:sldId id="362" r:id="rId101"/>
    <p:sldId id="368" r:id="rId102"/>
    <p:sldId id="366" r:id="rId103"/>
    <p:sldId id="365" r:id="rId104"/>
    <p:sldId id="367" r:id="rId105"/>
    <p:sldId id="281" r:id="rId106"/>
    <p:sldId id="369" r:id="rId107"/>
    <p:sldId id="370" r:id="rId108"/>
    <p:sldId id="371" r:id="rId109"/>
    <p:sldId id="372" r:id="rId110"/>
    <p:sldId id="373" r:id="rId111"/>
    <p:sldId id="374" r:id="rId112"/>
    <p:sldId id="375" r:id="rId113"/>
    <p:sldId id="376"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16-08-2024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16-08-2024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9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a:t>
            </a:r>
          </a:p>
          <a:p>
            <a:pPr marL="0" indent="0">
              <a:buNone/>
            </a:pPr>
            <a:endParaRPr lang="en-IN" dirty="0"/>
          </a:p>
        </p:txBody>
      </p:sp>
      <p:pic>
        <p:nvPicPr>
          <p:cNvPr id="4" name="Picture 3" descr="A computer screen shot of a code&#10;&#10;Description automatically generated">
            <a:extLst>
              <a:ext uri="{FF2B5EF4-FFF2-40B4-BE49-F238E27FC236}">
                <a16:creationId xmlns:a16="http://schemas.microsoft.com/office/drawing/2014/main" id="{14C77E74-8937-BA28-4C8D-B2B6BA15F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479" y="1393721"/>
            <a:ext cx="10138790" cy="3539785"/>
          </a:xfrm>
          <a:prstGeom prst="rect">
            <a:avLst/>
          </a:prstGeom>
        </p:spPr>
      </p:pic>
    </p:spTree>
    <p:extLst>
      <p:ext uri="{BB962C8B-B14F-4D97-AF65-F5344CB8AC3E}">
        <p14:creationId xmlns:p14="http://schemas.microsoft.com/office/powerpoint/2010/main" val="20661659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35077" y="350786"/>
            <a:ext cx="11147323" cy="6138504"/>
          </a:xfrm>
        </p:spPr>
        <p:txBody>
          <a:bodyPr>
            <a:normAutofit fontScale="92500" lnSpcReduction="20000"/>
          </a:bodyPr>
          <a:lstStyle/>
          <a:p>
            <a:pPr marL="0" indent="0">
              <a:buNone/>
            </a:pPr>
            <a:r>
              <a:rPr lang="en-US" b="1" dirty="0">
                <a:solidFill>
                  <a:srgbClr val="0070C0"/>
                </a:solidFill>
              </a:rPr>
              <a:t>Expressions:</a:t>
            </a:r>
          </a:p>
          <a:p>
            <a:pPr marL="0" indent="0">
              <a:buNone/>
            </a:pPr>
            <a:r>
              <a:rPr lang="en-US" dirty="0"/>
              <a:t>An expression is a </a:t>
            </a:r>
            <a:r>
              <a:rPr lang="en-US" b="1" dirty="0"/>
              <a:t>combination</a:t>
            </a:r>
            <a:r>
              <a:rPr lang="en-US" dirty="0"/>
              <a:t> of </a:t>
            </a:r>
            <a:r>
              <a:rPr lang="en-US" b="1" dirty="0"/>
              <a:t>operators</a:t>
            </a:r>
            <a:r>
              <a:rPr lang="en-US" dirty="0"/>
              <a:t>, </a:t>
            </a:r>
            <a:r>
              <a:rPr lang="en-US" b="1" dirty="0"/>
              <a:t>constants</a:t>
            </a:r>
            <a:r>
              <a:rPr lang="en-US" dirty="0"/>
              <a:t> and </a:t>
            </a:r>
            <a:r>
              <a:rPr lang="en-US" b="1" dirty="0"/>
              <a:t>variables</a:t>
            </a:r>
            <a:r>
              <a:rPr lang="en-US" dirty="0"/>
              <a:t>. An expression may consist of one or more </a:t>
            </a:r>
            <a:r>
              <a:rPr lang="en-US" b="1" dirty="0">
                <a:solidFill>
                  <a:srgbClr val="C00000"/>
                </a:solidFill>
              </a:rPr>
              <a:t>operands</a:t>
            </a:r>
            <a:r>
              <a:rPr lang="en-US" dirty="0"/>
              <a:t>, and zero or more </a:t>
            </a:r>
            <a:r>
              <a:rPr lang="en-US" b="1" dirty="0">
                <a:solidFill>
                  <a:srgbClr val="C00000"/>
                </a:solidFill>
              </a:rPr>
              <a:t>operators</a:t>
            </a:r>
            <a:r>
              <a:rPr lang="en-US" dirty="0"/>
              <a:t> to produce a value.</a:t>
            </a:r>
          </a:p>
          <a:p>
            <a:pPr marL="0" indent="0">
              <a:buNone/>
            </a:pPr>
            <a:r>
              <a:rPr lang="en-US" dirty="0"/>
              <a:t>An </a:t>
            </a:r>
            <a:r>
              <a:rPr lang="en-US" b="1" dirty="0"/>
              <a:t>expression</a:t>
            </a:r>
            <a:r>
              <a:rPr lang="en-US" dirty="0"/>
              <a:t> in Java is a construct that combines variables, operators, method calls, and literals to produce a single value.</a:t>
            </a:r>
          </a:p>
          <a:p>
            <a:pPr marL="0" indent="0">
              <a:buNone/>
            </a:pPr>
            <a:endParaRPr lang="en-US" dirty="0"/>
          </a:p>
          <a:p>
            <a:pPr marL="0" indent="0">
              <a:buNone/>
            </a:pPr>
            <a:r>
              <a:rPr lang="en-US" dirty="0"/>
              <a:t>Examples:</a:t>
            </a:r>
          </a:p>
          <a:p>
            <a:pPr marL="514350" indent="-514350">
              <a:buAutoNum type="arabicPeriod"/>
            </a:pPr>
            <a:r>
              <a:rPr lang="en-IN" dirty="0"/>
              <a:t>int number = 5;</a:t>
            </a:r>
          </a:p>
          <a:p>
            <a:pPr marL="514350" indent="-514350">
              <a:buAutoNum type="arabicPeriod"/>
            </a:pPr>
            <a:r>
              <a:rPr lang="en-IN" dirty="0"/>
              <a:t>int sum = 10 + 5;</a:t>
            </a:r>
          </a:p>
          <a:p>
            <a:pPr marL="514350" indent="-514350">
              <a:buAutoNum type="arabicPeriod"/>
            </a:pPr>
            <a:r>
              <a:rPr lang="en-IN" dirty="0" err="1"/>
              <a:t>boolean</a:t>
            </a:r>
            <a:r>
              <a:rPr lang="en-IN" dirty="0"/>
              <a:t> result = 10 &gt; 5;</a:t>
            </a:r>
          </a:p>
          <a:p>
            <a:pPr marL="514350" indent="-514350">
              <a:buAutoNum type="arabicPeriod"/>
            </a:pPr>
            <a:r>
              <a:rPr lang="en-US" dirty="0" err="1"/>
              <a:t>boolean</a:t>
            </a:r>
            <a:r>
              <a:rPr lang="en-US" dirty="0"/>
              <a:t> result = (10 &gt; 5) &amp;&amp; (3 &lt; 8);</a:t>
            </a:r>
          </a:p>
          <a:p>
            <a:pPr marL="514350" indent="-514350">
              <a:buAutoNum type="arabicPeriod"/>
            </a:pPr>
            <a:r>
              <a:rPr lang="en-IN" dirty="0"/>
              <a:t>int </a:t>
            </a:r>
            <a:r>
              <a:rPr lang="en-IN" dirty="0" err="1"/>
              <a:t>bitwiseAnd</a:t>
            </a:r>
            <a:r>
              <a:rPr lang="en-IN" dirty="0"/>
              <a:t> = 5 &amp; 3;</a:t>
            </a:r>
          </a:p>
          <a:p>
            <a:pPr marL="514350" indent="-514350">
              <a:buAutoNum type="arabicPeriod"/>
            </a:pPr>
            <a:r>
              <a:rPr lang="fr-FR" dirty="0" err="1"/>
              <a:t>int</a:t>
            </a:r>
            <a:r>
              <a:rPr lang="fr-FR" dirty="0"/>
              <a:t> max = </a:t>
            </a:r>
            <a:r>
              <a:rPr lang="fr-FR" dirty="0" err="1"/>
              <a:t>Math.max</a:t>
            </a:r>
            <a:r>
              <a:rPr lang="fr-FR" dirty="0"/>
              <a:t>(10, 20);</a:t>
            </a:r>
          </a:p>
          <a:p>
            <a:pPr marL="514350" indent="-514350">
              <a:buAutoNum type="arabicPeriod"/>
            </a:pPr>
            <a:r>
              <a:rPr lang="en-US" dirty="0" err="1"/>
              <a:t>boolean</a:t>
            </a:r>
            <a:r>
              <a:rPr lang="en-US" dirty="0"/>
              <a:t> </a:t>
            </a:r>
            <a:r>
              <a:rPr lang="en-US" dirty="0" err="1"/>
              <a:t>isString</a:t>
            </a:r>
            <a:r>
              <a:rPr lang="en-US" dirty="0"/>
              <a:t> = "Hello" </a:t>
            </a:r>
            <a:r>
              <a:rPr lang="en-US" dirty="0" err="1"/>
              <a:t>instanceof</a:t>
            </a:r>
            <a:r>
              <a:rPr lang="en-US" dirty="0"/>
              <a:t> String;</a:t>
            </a:r>
          </a:p>
          <a:p>
            <a:pPr marL="514350" indent="-514350">
              <a:buAutoNum type="arabicPeriod"/>
            </a:pPr>
            <a:r>
              <a:rPr lang="en-US" dirty="0"/>
              <a:t>int result = a + b * (a - 3) / 2;</a:t>
            </a:r>
            <a:endParaRPr lang="en-IN" dirty="0"/>
          </a:p>
          <a:p>
            <a:pPr marL="0" indent="0">
              <a:buNone/>
            </a:pPr>
            <a:endParaRPr lang="en-IN" dirty="0"/>
          </a:p>
        </p:txBody>
      </p:sp>
    </p:spTree>
    <p:extLst>
      <p:ext uri="{BB962C8B-B14F-4D97-AF65-F5344CB8AC3E}">
        <p14:creationId xmlns:p14="http://schemas.microsoft.com/office/powerpoint/2010/main" val="35949822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297426"/>
            <a:ext cx="11267767" cy="6263147"/>
          </a:xfrm>
        </p:spPr>
        <p:txBody>
          <a:bodyPr>
            <a:normAutofit fontScale="85000" lnSpcReduction="20000"/>
          </a:bodyPr>
          <a:lstStyle/>
          <a:p>
            <a:pPr marL="0" indent="0">
              <a:buNone/>
            </a:pPr>
            <a:r>
              <a:rPr lang="en-IN" sz="3800" b="1" dirty="0">
                <a:solidFill>
                  <a:srgbClr val="C00000"/>
                </a:solidFill>
              </a:rPr>
              <a:t>Operator</a:t>
            </a:r>
            <a:r>
              <a:rPr lang="en-IN" sz="3800" dirty="0">
                <a:solidFill>
                  <a:srgbClr val="C00000"/>
                </a:solidFill>
              </a:rPr>
              <a:t> H</a:t>
            </a:r>
            <a:r>
              <a:rPr lang="en-IN" sz="3800" b="1" dirty="0">
                <a:solidFill>
                  <a:srgbClr val="C00000"/>
                </a:solidFill>
              </a:rPr>
              <a:t>ierarchy:</a:t>
            </a:r>
          </a:p>
          <a:p>
            <a:pPr marL="0" indent="0">
              <a:buNone/>
            </a:pPr>
            <a:r>
              <a:rPr lang="en-US" b="1" dirty="0"/>
              <a:t>Precedence or Hierarchy</a:t>
            </a:r>
            <a:r>
              <a:rPr lang="en-US" dirty="0"/>
              <a:t> refers to the order in which operators are evaluated in an expression when there are multiple operators present. So, it determines the </a:t>
            </a:r>
            <a:r>
              <a:rPr lang="en-US" b="1" dirty="0"/>
              <a:t>order in which operators are evaluated in an expression</a:t>
            </a:r>
            <a:r>
              <a:rPr lang="en-US" dirty="0"/>
              <a:t>. Operators with higher precedence are evaluated before operators with lower precedence. </a:t>
            </a:r>
          </a:p>
          <a:p>
            <a:pPr marL="0" indent="0">
              <a:buNone/>
            </a:pPr>
            <a:endParaRPr lang="en-US" dirty="0"/>
          </a:p>
          <a:p>
            <a:pPr marL="0" indent="0">
              <a:buNone/>
            </a:pPr>
            <a:r>
              <a:rPr lang="en-US" b="1" dirty="0"/>
              <a:t>Associativity:</a:t>
            </a:r>
          </a:p>
          <a:p>
            <a:pPr marL="0" indent="0">
              <a:buNone/>
            </a:pPr>
            <a:r>
              <a:rPr lang="en-US" dirty="0"/>
              <a:t>Associativity defines the direction in which operators of the same precedence level are evaluated in an expression. If operators have the same precedence, their </a:t>
            </a:r>
            <a:r>
              <a:rPr lang="en-US" b="1" dirty="0">
                <a:solidFill>
                  <a:srgbClr val="C00000"/>
                </a:solidFill>
              </a:rPr>
              <a:t>associativity</a:t>
            </a:r>
            <a:r>
              <a:rPr lang="en-US" dirty="0"/>
              <a:t> determines the order of evaluation.</a:t>
            </a:r>
            <a:endParaRPr lang="en-IN" dirty="0"/>
          </a:p>
          <a:p>
            <a:pPr marL="0" indent="0">
              <a:buNone/>
            </a:pPr>
            <a:r>
              <a:rPr lang="en-US" dirty="0"/>
              <a:t> Associativity can be either:</a:t>
            </a:r>
          </a:p>
          <a:p>
            <a:pPr marL="514350" indent="-514350">
              <a:buAutoNum type="arabicPeriod"/>
            </a:pPr>
            <a:r>
              <a:rPr lang="en-US" b="1" dirty="0"/>
              <a:t>Left-to-Right Associativity: </a:t>
            </a:r>
            <a:r>
              <a:rPr lang="en-US" dirty="0"/>
              <a:t>Operators are evaluated from left to right. This is common for most operators. </a:t>
            </a:r>
          </a:p>
          <a:p>
            <a:pPr marL="0" indent="0">
              <a:buNone/>
            </a:pPr>
            <a:r>
              <a:rPr lang="en-US" dirty="0"/>
              <a:t>       For example, in the expression </a:t>
            </a:r>
            <a:r>
              <a:rPr lang="en-US" b="1" dirty="0">
                <a:solidFill>
                  <a:srgbClr val="C00000"/>
                </a:solidFill>
              </a:rPr>
              <a:t>a - b - c, </a:t>
            </a:r>
            <a:r>
              <a:rPr lang="en-US" dirty="0"/>
              <a:t>subtraction is evaluated as </a:t>
            </a:r>
            <a:r>
              <a:rPr lang="en-US" b="1" dirty="0"/>
              <a:t>(a - b) - c.</a:t>
            </a:r>
          </a:p>
          <a:p>
            <a:pPr marL="0" indent="0">
              <a:buNone/>
            </a:pPr>
            <a:endParaRPr lang="en-US" dirty="0"/>
          </a:p>
          <a:p>
            <a:pPr marL="0" indent="0">
              <a:buNone/>
            </a:pPr>
            <a:r>
              <a:rPr lang="en-US" b="1" dirty="0"/>
              <a:t>2. Right-to-Left Associativity: </a:t>
            </a:r>
            <a:r>
              <a:rPr lang="en-US" dirty="0"/>
              <a:t>Operators are evaluated from right to left. This is less common and is typically seen with assignment (=) and ternary (?:) operators. </a:t>
            </a:r>
          </a:p>
          <a:p>
            <a:pPr marL="0" indent="0">
              <a:buNone/>
            </a:pPr>
            <a:r>
              <a:rPr lang="en-US" dirty="0"/>
              <a:t>For example, in the expression </a:t>
            </a:r>
            <a:r>
              <a:rPr lang="en-US" b="1" dirty="0">
                <a:solidFill>
                  <a:srgbClr val="C00000"/>
                </a:solidFill>
              </a:rPr>
              <a:t>a = b = c</a:t>
            </a:r>
            <a:r>
              <a:rPr lang="en-US" dirty="0"/>
              <a:t>, the assignment is evaluated as a = (b = c).</a:t>
            </a:r>
          </a:p>
        </p:txBody>
      </p:sp>
    </p:spTree>
    <p:extLst>
      <p:ext uri="{BB962C8B-B14F-4D97-AF65-F5344CB8AC3E}">
        <p14:creationId xmlns:p14="http://schemas.microsoft.com/office/powerpoint/2010/main" val="13207829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1F5D770-32DF-2041-19E4-7085C789D46B}"/>
              </a:ext>
            </a:extLst>
          </p:cNvPr>
          <p:cNvGraphicFramePr>
            <a:graphicFrameLocks noGrp="1"/>
          </p:cNvGraphicFramePr>
          <p:nvPr>
            <p:ph idx="1"/>
            <p:extLst>
              <p:ext uri="{D42A27DB-BD31-4B8C-83A1-F6EECF244321}">
                <p14:modId xmlns:p14="http://schemas.microsoft.com/office/powerpoint/2010/main" val="2069660269"/>
              </p:ext>
            </p:extLst>
          </p:nvPr>
        </p:nvGraphicFramePr>
        <p:xfrm>
          <a:off x="727586" y="727588"/>
          <a:ext cx="10422196" cy="5938680"/>
        </p:xfrm>
        <a:graphic>
          <a:graphicData uri="http://schemas.openxmlformats.org/drawingml/2006/table">
            <a:tbl>
              <a:tblPr firstRow="1" bandRow="1">
                <a:tableStyleId>{FABFCF23-3B69-468F-B69F-88F6DE6A72F2}</a:tableStyleId>
              </a:tblPr>
              <a:tblGrid>
                <a:gridCol w="1722987">
                  <a:extLst>
                    <a:ext uri="{9D8B030D-6E8A-4147-A177-3AD203B41FA5}">
                      <a16:colId xmlns:a16="http://schemas.microsoft.com/office/drawing/2014/main" val="4180387053"/>
                    </a:ext>
                  </a:extLst>
                </a:gridCol>
                <a:gridCol w="2238010">
                  <a:extLst>
                    <a:ext uri="{9D8B030D-6E8A-4147-A177-3AD203B41FA5}">
                      <a16:colId xmlns:a16="http://schemas.microsoft.com/office/drawing/2014/main" val="1207669718"/>
                    </a:ext>
                  </a:extLst>
                </a:gridCol>
                <a:gridCol w="4117622">
                  <a:extLst>
                    <a:ext uri="{9D8B030D-6E8A-4147-A177-3AD203B41FA5}">
                      <a16:colId xmlns:a16="http://schemas.microsoft.com/office/drawing/2014/main" val="1982404989"/>
                    </a:ext>
                  </a:extLst>
                </a:gridCol>
                <a:gridCol w="2343577">
                  <a:extLst>
                    <a:ext uri="{9D8B030D-6E8A-4147-A177-3AD203B41FA5}">
                      <a16:colId xmlns:a16="http://schemas.microsoft.com/office/drawing/2014/main" val="2716725459"/>
                    </a:ext>
                  </a:extLst>
                </a:gridCol>
              </a:tblGrid>
              <a:tr h="378624">
                <a:tc>
                  <a:txBody>
                    <a:bodyPr/>
                    <a:lstStyle/>
                    <a:p>
                      <a:r>
                        <a:rPr lang="en-IN" sz="1600" b="1" dirty="0"/>
                        <a:t>Precedence Level</a:t>
                      </a:r>
                      <a:endParaRPr lang="en-IN" sz="1600" dirty="0"/>
                    </a:p>
                  </a:txBody>
                  <a:tcPr marL="79485" marR="79485" marT="39742" marB="39742" anchor="ctr"/>
                </a:tc>
                <a:tc>
                  <a:txBody>
                    <a:bodyPr/>
                    <a:lstStyle/>
                    <a:p>
                      <a:r>
                        <a:rPr lang="en-IN" sz="1600" b="1"/>
                        <a:t>Operator Category</a:t>
                      </a:r>
                      <a:endParaRPr lang="en-IN" sz="1600"/>
                    </a:p>
                  </a:txBody>
                  <a:tcPr marL="79485" marR="79485" marT="39742" marB="39742" anchor="ctr"/>
                </a:tc>
                <a:tc>
                  <a:txBody>
                    <a:bodyPr/>
                    <a:lstStyle/>
                    <a:p>
                      <a:r>
                        <a:rPr lang="en-IN" sz="1600" b="1"/>
                        <a:t>Operators</a:t>
                      </a:r>
                      <a:endParaRPr lang="en-IN" sz="1600"/>
                    </a:p>
                  </a:txBody>
                  <a:tcPr marL="79485" marR="79485" marT="39742" marB="39742" anchor="ctr"/>
                </a:tc>
                <a:tc>
                  <a:txBody>
                    <a:bodyPr/>
                    <a:lstStyle/>
                    <a:p>
                      <a:r>
                        <a:rPr lang="en-IN" sz="1600" b="1" dirty="0"/>
                        <a:t>Associativity</a:t>
                      </a:r>
                      <a:endParaRPr lang="en-IN" sz="1600" dirty="0"/>
                    </a:p>
                  </a:txBody>
                  <a:tcPr marL="79485" marR="79485" marT="39742" marB="39742" anchor="ctr"/>
                </a:tc>
                <a:extLst>
                  <a:ext uri="{0D108BD9-81ED-4DB2-BD59-A6C34878D82A}">
                    <a16:rowId xmlns:a16="http://schemas.microsoft.com/office/drawing/2014/main" val="366529011"/>
                  </a:ext>
                </a:extLst>
              </a:tr>
              <a:tr h="378624">
                <a:tc>
                  <a:txBody>
                    <a:bodyPr/>
                    <a:lstStyle/>
                    <a:p>
                      <a:r>
                        <a:rPr lang="en-IN" sz="1600"/>
                        <a:t>1</a:t>
                      </a:r>
                    </a:p>
                  </a:txBody>
                  <a:tcPr marL="79485" marR="79485" marT="39742" marB="39742" anchor="ctr"/>
                </a:tc>
                <a:tc>
                  <a:txBody>
                    <a:bodyPr/>
                    <a:lstStyle/>
                    <a:p>
                      <a:r>
                        <a:rPr lang="en-IN" sz="1600"/>
                        <a:t>Postfix</a:t>
                      </a:r>
                    </a:p>
                  </a:txBody>
                  <a:tcPr marL="79485" marR="79485" marT="39742" marB="39742" anchor="ctr"/>
                </a:tc>
                <a:tc>
                  <a:txBody>
                    <a:bodyPr/>
                    <a:lstStyle/>
                    <a:p>
                      <a:r>
                        <a:rPr lang="en-IN" sz="1600"/>
                        <a:t>expr++, expr--</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1819739944"/>
                  </a:ext>
                </a:extLst>
              </a:tr>
              <a:tr h="637944">
                <a:tc>
                  <a:txBody>
                    <a:bodyPr/>
                    <a:lstStyle/>
                    <a:p>
                      <a:r>
                        <a:rPr lang="en-IN" sz="1600"/>
                        <a:t>2</a:t>
                      </a:r>
                    </a:p>
                  </a:txBody>
                  <a:tcPr marL="79485" marR="79485" marT="39742" marB="39742" anchor="ctr"/>
                </a:tc>
                <a:tc>
                  <a:txBody>
                    <a:bodyPr/>
                    <a:lstStyle/>
                    <a:p>
                      <a:r>
                        <a:rPr lang="en-IN" sz="1600"/>
                        <a:t>Unary</a:t>
                      </a:r>
                    </a:p>
                  </a:txBody>
                  <a:tcPr marL="79485" marR="79485" marT="39742" marB="39742" anchor="ctr"/>
                </a:tc>
                <a:tc>
                  <a:txBody>
                    <a:bodyPr/>
                    <a:lstStyle/>
                    <a:p>
                      <a:r>
                        <a:rPr lang="en-IN" sz="1600"/>
                        <a:t>++expr, --expr, +expr, -expr, ~, !</a:t>
                      </a:r>
                    </a:p>
                  </a:txBody>
                  <a:tcPr marL="79485" marR="79485" marT="39742" marB="39742" anchor="ctr"/>
                </a:tc>
                <a:tc>
                  <a:txBody>
                    <a:bodyPr/>
                    <a:lstStyle/>
                    <a:p>
                      <a:r>
                        <a:rPr lang="en-IN" sz="1600"/>
                        <a:t>Right-to-left</a:t>
                      </a:r>
                    </a:p>
                  </a:txBody>
                  <a:tcPr marL="79485" marR="79485" marT="39742" marB="39742" anchor="ctr"/>
                </a:tc>
                <a:extLst>
                  <a:ext uri="{0D108BD9-81ED-4DB2-BD59-A6C34878D82A}">
                    <a16:rowId xmlns:a16="http://schemas.microsoft.com/office/drawing/2014/main" val="3860128984"/>
                  </a:ext>
                </a:extLst>
              </a:tr>
              <a:tr h="378624">
                <a:tc>
                  <a:txBody>
                    <a:bodyPr/>
                    <a:lstStyle/>
                    <a:p>
                      <a:r>
                        <a:rPr lang="en-IN" sz="1600"/>
                        <a:t>3</a:t>
                      </a:r>
                    </a:p>
                  </a:txBody>
                  <a:tcPr marL="79485" marR="79485" marT="39742" marB="39742" anchor="ctr"/>
                </a:tc>
                <a:tc>
                  <a:txBody>
                    <a:bodyPr/>
                    <a:lstStyle/>
                    <a:p>
                      <a:r>
                        <a:rPr lang="en-IN" sz="1600"/>
                        <a:t>Multiplicative</a:t>
                      </a:r>
                    </a:p>
                  </a:txBody>
                  <a:tcPr marL="79485" marR="79485" marT="39742" marB="39742" anchor="ctr"/>
                </a:tc>
                <a:tc>
                  <a:txBody>
                    <a:bodyPr/>
                    <a:lstStyle/>
                    <a:p>
                      <a:r>
                        <a:rPr lang="en-IN" sz="1600" dirty="0"/>
                        <a:t>*, /,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2228518920"/>
                  </a:ext>
                </a:extLst>
              </a:tr>
              <a:tr h="378624">
                <a:tc>
                  <a:txBody>
                    <a:bodyPr/>
                    <a:lstStyle/>
                    <a:p>
                      <a:r>
                        <a:rPr lang="en-IN" sz="1600"/>
                        <a:t>4</a:t>
                      </a:r>
                    </a:p>
                  </a:txBody>
                  <a:tcPr marL="79485" marR="79485" marT="39742" marB="39742" anchor="ctr"/>
                </a:tc>
                <a:tc>
                  <a:txBody>
                    <a:bodyPr/>
                    <a:lstStyle/>
                    <a:p>
                      <a:r>
                        <a:rPr lang="en-IN" sz="1600"/>
                        <a:t>Additive</a:t>
                      </a:r>
                    </a:p>
                  </a:txBody>
                  <a:tcPr marL="79485" marR="79485" marT="39742" marB="39742" anchor="ctr"/>
                </a:tc>
                <a:tc>
                  <a:txBody>
                    <a:bodyPr/>
                    <a:lstStyle/>
                    <a:p>
                      <a:r>
                        <a:rPr lang="en-IN" sz="1600"/>
                        <a:t>+,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8832556"/>
                  </a:ext>
                </a:extLst>
              </a:tr>
              <a:tr h="378624">
                <a:tc>
                  <a:txBody>
                    <a:bodyPr/>
                    <a:lstStyle/>
                    <a:p>
                      <a:r>
                        <a:rPr lang="en-IN" sz="1600"/>
                        <a:t>5</a:t>
                      </a:r>
                    </a:p>
                  </a:txBody>
                  <a:tcPr marL="79485" marR="79485" marT="39742" marB="39742" anchor="ctr"/>
                </a:tc>
                <a:tc>
                  <a:txBody>
                    <a:bodyPr/>
                    <a:lstStyle/>
                    <a:p>
                      <a:r>
                        <a:rPr lang="en-IN" sz="1600"/>
                        <a:t>Shift</a:t>
                      </a:r>
                    </a:p>
                  </a:txBody>
                  <a:tcPr marL="79485" marR="79485" marT="39742" marB="39742" anchor="ctr"/>
                </a:tc>
                <a:tc>
                  <a:txBody>
                    <a:bodyPr/>
                    <a:lstStyle/>
                    <a:p>
                      <a:r>
                        <a:rPr lang="en-IN" sz="1600"/>
                        <a:t>&lt;&lt;, &gt;&gt;, &gt;&gt;&gt;</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786699542"/>
                  </a:ext>
                </a:extLst>
              </a:tr>
              <a:tr h="378624">
                <a:tc>
                  <a:txBody>
                    <a:bodyPr/>
                    <a:lstStyle/>
                    <a:p>
                      <a:r>
                        <a:rPr lang="en-IN" sz="1600"/>
                        <a:t>6</a:t>
                      </a:r>
                    </a:p>
                  </a:txBody>
                  <a:tcPr marL="79485" marR="79485" marT="39742" marB="39742" anchor="ctr"/>
                </a:tc>
                <a:tc>
                  <a:txBody>
                    <a:bodyPr/>
                    <a:lstStyle/>
                    <a:p>
                      <a:r>
                        <a:rPr lang="en-IN" sz="1600"/>
                        <a:t>Relational</a:t>
                      </a:r>
                    </a:p>
                  </a:txBody>
                  <a:tcPr marL="79485" marR="79485" marT="39742" marB="39742" anchor="ctr"/>
                </a:tc>
                <a:tc>
                  <a:txBody>
                    <a:bodyPr/>
                    <a:lstStyle/>
                    <a:p>
                      <a:r>
                        <a:rPr lang="en-IN" sz="1600"/>
                        <a:t>&lt;, &gt;, &lt;=, &gt;=, instanceof</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252907283"/>
                  </a:ext>
                </a:extLst>
              </a:tr>
              <a:tr h="378624">
                <a:tc>
                  <a:txBody>
                    <a:bodyPr/>
                    <a:lstStyle/>
                    <a:p>
                      <a:r>
                        <a:rPr lang="en-IN" sz="1600"/>
                        <a:t>7</a:t>
                      </a:r>
                    </a:p>
                  </a:txBody>
                  <a:tcPr marL="79485" marR="79485" marT="39742" marB="39742" anchor="ctr"/>
                </a:tc>
                <a:tc>
                  <a:txBody>
                    <a:bodyPr/>
                    <a:lstStyle/>
                    <a:p>
                      <a:r>
                        <a:rPr lang="en-IN" sz="1600"/>
                        <a:t>Equality</a:t>
                      </a:r>
                    </a:p>
                  </a:txBody>
                  <a:tcPr marL="79485" marR="79485" marT="39742" marB="39742" anchor="ctr"/>
                </a:tc>
                <a:tc>
                  <a:txBody>
                    <a:bodyPr/>
                    <a:lstStyle/>
                    <a:p>
                      <a:r>
                        <a:rPr lang="en-IN" sz="1600"/>
                        <a:t>==,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176291453"/>
                  </a:ext>
                </a:extLst>
              </a:tr>
              <a:tr h="378624">
                <a:tc>
                  <a:txBody>
                    <a:bodyPr/>
                    <a:lstStyle/>
                    <a:p>
                      <a:r>
                        <a:rPr lang="en-IN" sz="1600"/>
                        <a:t>8</a:t>
                      </a:r>
                    </a:p>
                  </a:txBody>
                  <a:tcPr marL="79485" marR="79485" marT="39742" marB="39742" anchor="ctr"/>
                </a:tc>
                <a:tc>
                  <a:txBody>
                    <a:bodyPr/>
                    <a:lstStyle/>
                    <a:p>
                      <a:r>
                        <a:rPr lang="en-IN" sz="1600"/>
                        <a:t>Bitwise AND</a:t>
                      </a:r>
                    </a:p>
                  </a:txBody>
                  <a:tcPr marL="79485" marR="79485" marT="39742" marB="39742" anchor="ctr"/>
                </a:tc>
                <a:tc>
                  <a:txBody>
                    <a:bodyPr/>
                    <a:lstStyle/>
                    <a:p>
                      <a:r>
                        <a:rPr lang="en-IN" sz="1600"/>
                        <a:t>&amp;</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2073430148"/>
                  </a:ext>
                </a:extLst>
              </a:tr>
              <a:tr h="378624">
                <a:tc>
                  <a:txBody>
                    <a:bodyPr/>
                    <a:lstStyle/>
                    <a:p>
                      <a:r>
                        <a:rPr lang="en-IN" sz="1600"/>
                        <a:t>9</a:t>
                      </a:r>
                    </a:p>
                  </a:txBody>
                  <a:tcPr marL="79485" marR="79485" marT="39742" marB="39742" anchor="ctr"/>
                </a:tc>
                <a:tc>
                  <a:txBody>
                    <a:bodyPr/>
                    <a:lstStyle/>
                    <a:p>
                      <a:r>
                        <a:rPr lang="en-IN" sz="1600"/>
                        <a:t>Bitwise XOR</a:t>
                      </a:r>
                    </a:p>
                  </a:txBody>
                  <a:tcPr marL="79485" marR="79485" marT="39742" marB="39742" anchor="ctr"/>
                </a:tc>
                <a:tc>
                  <a:txBody>
                    <a:bodyPr/>
                    <a:lstStyle/>
                    <a:p>
                      <a:r>
                        <a:rPr lang="en-IN" sz="1600"/>
                        <a:t>^</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935890244"/>
                  </a:ext>
                </a:extLst>
              </a:tr>
              <a:tr h="378624">
                <a:tc>
                  <a:txBody>
                    <a:bodyPr/>
                    <a:lstStyle/>
                    <a:p>
                      <a:r>
                        <a:rPr lang="en-IN" sz="1600"/>
                        <a:t>10</a:t>
                      </a:r>
                    </a:p>
                  </a:txBody>
                  <a:tcPr marL="79485" marR="79485" marT="39742" marB="39742" anchor="ctr"/>
                </a:tc>
                <a:tc>
                  <a:txBody>
                    <a:bodyPr/>
                    <a:lstStyle/>
                    <a:p>
                      <a:r>
                        <a:rPr lang="en-IN" sz="1600"/>
                        <a:t>Bitwise OR</a:t>
                      </a:r>
                    </a:p>
                  </a:txBody>
                  <a:tcPr marL="79485" marR="79485" marT="39742" marB="39742" anchor="ctr"/>
                </a:tc>
                <a:tc>
                  <a:txBody>
                    <a:bodyPr/>
                    <a:lstStyle/>
                    <a:p>
                      <a:r>
                        <a:rPr lang="en-IN" sz="1600"/>
                        <a:t>`</a:t>
                      </a:r>
                    </a:p>
                  </a:txBody>
                  <a:tcPr marL="79485" marR="79485" marT="39742" marB="39742" anchor="ctr"/>
                </a:tc>
                <a:tc>
                  <a:txBody>
                    <a:bodyPr/>
                    <a:lstStyle/>
                    <a:p>
                      <a:r>
                        <a:rPr lang="en-IN" sz="1600"/>
                        <a:t>`</a:t>
                      </a:r>
                    </a:p>
                  </a:txBody>
                  <a:tcPr marL="79485" marR="79485" marT="39742" marB="39742" anchor="ctr"/>
                </a:tc>
                <a:extLst>
                  <a:ext uri="{0D108BD9-81ED-4DB2-BD59-A6C34878D82A}">
                    <a16:rowId xmlns:a16="http://schemas.microsoft.com/office/drawing/2014/main" val="2005936213"/>
                  </a:ext>
                </a:extLst>
              </a:tr>
              <a:tr h="378624">
                <a:tc>
                  <a:txBody>
                    <a:bodyPr/>
                    <a:lstStyle/>
                    <a:p>
                      <a:r>
                        <a:rPr lang="en-IN" sz="1600"/>
                        <a:t>11</a:t>
                      </a:r>
                    </a:p>
                  </a:txBody>
                  <a:tcPr marL="79485" marR="79485" marT="39742" marB="39742" anchor="ctr"/>
                </a:tc>
                <a:tc>
                  <a:txBody>
                    <a:bodyPr/>
                    <a:lstStyle/>
                    <a:p>
                      <a:r>
                        <a:rPr lang="en-IN" sz="1600"/>
                        <a:t>Logical AND</a:t>
                      </a:r>
                    </a:p>
                  </a:txBody>
                  <a:tcPr marL="79485" marR="79485" marT="39742" marB="39742" anchor="ctr"/>
                </a:tc>
                <a:tc>
                  <a:txBody>
                    <a:bodyPr/>
                    <a:lstStyle/>
                    <a:p>
                      <a:r>
                        <a:rPr lang="en-IN" sz="1600"/>
                        <a:t>&amp;&amp;</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37274204"/>
                  </a:ext>
                </a:extLst>
              </a:tr>
              <a:tr h="378624">
                <a:tc>
                  <a:txBody>
                    <a:bodyPr/>
                    <a:lstStyle/>
                    <a:p>
                      <a:r>
                        <a:rPr lang="en-IN" sz="1600"/>
                        <a:t>12</a:t>
                      </a:r>
                    </a:p>
                  </a:txBody>
                  <a:tcPr marL="79485" marR="79485" marT="39742" marB="39742" anchor="ctr"/>
                </a:tc>
                <a:tc>
                  <a:txBody>
                    <a:bodyPr/>
                    <a:lstStyle/>
                    <a:p>
                      <a:r>
                        <a:rPr lang="en-IN" sz="1600"/>
                        <a:t>Logical OR</a:t>
                      </a:r>
                    </a:p>
                  </a:txBody>
                  <a:tcPr marL="79485" marR="79485" marT="39742" marB="39742" anchor="ctr"/>
                </a:tc>
                <a:tc>
                  <a:txBody>
                    <a:bodyPr/>
                    <a:lstStyle/>
                    <a:p>
                      <a:r>
                        <a:rPr lang="en-IN" sz="1600"/>
                        <a:t>`</a:t>
                      </a:r>
                    </a:p>
                  </a:txBody>
                  <a:tcPr marL="79485" marR="79485" marT="39742" marB="39742" anchor="ctr"/>
                </a:tc>
                <a:tc>
                  <a:txBody>
                    <a:bodyPr/>
                    <a:lstStyle/>
                    <a:p>
                      <a:endParaRPr lang="en-IN" sz="1600"/>
                    </a:p>
                  </a:txBody>
                  <a:tcPr marL="79485" marR="79485" marT="39742" marB="39742" anchor="ctr"/>
                </a:tc>
                <a:extLst>
                  <a:ext uri="{0D108BD9-81ED-4DB2-BD59-A6C34878D82A}">
                    <a16:rowId xmlns:a16="http://schemas.microsoft.com/office/drawing/2014/main" val="1839690593"/>
                  </a:ext>
                </a:extLst>
              </a:tr>
              <a:tr h="378624">
                <a:tc>
                  <a:txBody>
                    <a:bodyPr/>
                    <a:lstStyle/>
                    <a:p>
                      <a:r>
                        <a:rPr lang="en-IN" sz="1600"/>
                        <a:t>13</a:t>
                      </a:r>
                    </a:p>
                  </a:txBody>
                  <a:tcPr marL="79485" marR="79485" marT="39742" marB="39742" anchor="ctr"/>
                </a:tc>
                <a:tc>
                  <a:txBody>
                    <a:bodyPr/>
                    <a:lstStyle/>
                    <a:p>
                      <a:r>
                        <a:rPr lang="en-IN" sz="1600"/>
                        <a:t>Ternary</a:t>
                      </a:r>
                    </a:p>
                  </a:txBody>
                  <a:tcPr marL="79485" marR="79485" marT="39742" marB="39742" anchor="ctr"/>
                </a:tc>
                <a:tc>
                  <a:txBody>
                    <a:bodyPr/>
                    <a:lstStyle/>
                    <a:p>
                      <a:r>
                        <a:rPr lang="en-IN" sz="1600"/>
                        <a:t>? :</a:t>
                      </a:r>
                    </a:p>
                  </a:txBody>
                  <a:tcPr marL="79485" marR="79485" marT="39742" marB="39742" anchor="ctr"/>
                </a:tc>
                <a:tc>
                  <a:txBody>
                    <a:bodyPr/>
                    <a:lstStyle/>
                    <a:p>
                      <a:r>
                        <a:rPr lang="en-IN" sz="1600"/>
                        <a:t>Right-to-left</a:t>
                      </a:r>
                    </a:p>
                  </a:txBody>
                  <a:tcPr marL="79485" marR="79485" marT="39742" marB="39742" anchor="ctr"/>
                </a:tc>
                <a:extLst>
                  <a:ext uri="{0D108BD9-81ED-4DB2-BD59-A6C34878D82A}">
                    <a16:rowId xmlns:a16="http://schemas.microsoft.com/office/drawing/2014/main" val="535292168"/>
                  </a:ext>
                </a:extLst>
              </a:tr>
              <a:tr h="378624">
                <a:tc>
                  <a:txBody>
                    <a:bodyPr/>
                    <a:lstStyle/>
                    <a:p>
                      <a:r>
                        <a:rPr lang="en-IN" sz="1600"/>
                        <a:t>14</a:t>
                      </a:r>
                    </a:p>
                  </a:txBody>
                  <a:tcPr marL="79485" marR="79485" marT="39742" marB="39742" anchor="ctr"/>
                </a:tc>
                <a:tc>
                  <a:txBody>
                    <a:bodyPr/>
                    <a:lstStyle/>
                    <a:p>
                      <a:r>
                        <a:rPr lang="en-IN" sz="1600"/>
                        <a:t>Assignment</a:t>
                      </a:r>
                    </a:p>
                  </a:txBody>
                  <a:tcPr marL="79485" marR="79485" marT="39742" marB="39742" anchor="ctr"/>
                </a:tc>
                <a:tc>
                  <a:txBody>
                    <a:bodyPr/>
                    <a:lstStyle/>
                    <a:p>
                      <a:r>
                        <a:rPr lang="en-IN" sz="1600"/>
                        <a:t>=, +=, -=, *=, /=, %=</a:t>
                      </a:r>
                    </a:p>
                  </a:txBody>
                  <a:tcPr marL="79485" marR="79485" marT="39742" marB="39742" anchor="ctr"/>
                </a:tc>
                <a:tc>
                  <a:txBody>
                    <a:bodyPr/>
                    <a:lstStyle/>
                    <a:p>
                      <a:r>
                        <a:rPr lang="en-IN" sz="1600" dirty="0"/>
                        <a:t>Right-to-left</a:t>
                      </a:r>
                    </a:p>
                  </a:txBody>
                  <a:tcPr marL="79485" marR="79485" marT="39742" marB="39742" anchor="ctr"/>
                </a:tc>
                <a:extLst>
                  <a:ext uri="{0D108BD9-81ED-4DB2-BD59-A6C34878D82A}">
                    <a16:rowId xmlns:a16="http://schemas.microsoft.com/office/drawing/2014/main" val="1150575790"/>
                  </a:ext>
                </a:extLst>
              </a:tr>
            </a:tbl>
          </a:graphicData>
        </a:graphic>
      </p:graphicFrame>
      <p:sp>
        <p:nvSpPr>
          <p:cNvPr id="5" name="TextBox 4">
            <a:extLst>
              <a:ext uri="{FF2B5EF4-FFF2-40B4-BE49-F238E27FC236}">
                <a16:creationId xmlns:a16="http://schemas.microsoft.com/office/drawing/2014/main" id="{05CB895C-D924-1668-0D06-C2553B282109}"/>
              </a:ext>
            </a:extLst>
          </p:cNvPr>
          <p:cNvSpPr txBox="1"/>
          <p:nvPr/>
        </p:nvSpPr>
        <p:spPr>
          <a:xfrm>
            <a:off x="629264" y="191732"/>
            <a:ext cx="6096000" cy="461665"/>
          </a:xfrm>
          <a:prstGeom prst="rect">
            <a:avLst/>
          </a:prstGeom>
          <a:noFill/>
        </p:spPr>
        <p:txBody>
          <a:bodyPr wrap="square">
            <a:spAutoFit/>
          </a:bodyPr>
          <a:lstStyle/>
          <a:p>
            <a:r>
              <a:rPr lang="en-IN" sz="2400" b="1" dirty="0">
                <a:solidFill>
                  <a:srgbClr val="C00000"/>
                </a:solidFill>
              </a:rPr>
              <a:t>Precedence and Associativity: </a:t>
            </a:r>
            <a:endParaRPr lang="en-IN" sz="2400" dirty="0">
              <a:solidFill>
                <a:srgbClr val="C00000"/>
              </a:solidFill>
            </a:endParaRPr>
          </a:p>
        </p:txBody>
      </p:sp>
    </p:spTree>
    <p:extLst>
      <p:ext uri="{BB962C8B-B14F-4D97-AF65-F5344CB8AC3E}">
        <p14:creationId xmlns:p14="http://schemas.microsoft.com/office/powerpoint/2010/main" val="26088670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lnSpcReduction="10000"/>
          </a:bodyPr>
          <a:lstStyle/>
          <a:p>
            <a:pPr marL="0" indent="0">
              <a:buNone/>
            </a:pPr>
            <a:r>
              <a:rPr lang="en-US" b="1" dirty="0"/>
              <a:t>Example:</a:t>
            </a:r>
          </a:p>
          <a:p>
            <a:pPr marL="514350" indent="-514350">
              <a:buAutoNum type="arabicPeriod"/>
            </a:pPr>
            <a:r>
              <a:rPr lang="en-US" dirty="0"/>
              <a:t>int result = </a:t>
            </a:r>
            <a:r>
              <a:rPr lang="en-US" b="1" dirty="0"/>
              <a:t>10 + 20 * 2 / 4;</a:t>
            </a:r>
            <a:r>
              <a:rPr lang="en-US" dirty="0"/>
              <a:t>	  // Result will be </a:t>
            </a:r>
            <a:r>
              <a:rPr lang="en-US" b="1" dirty="0">
                <a:solidFill>
                  <a:srgbClr val="C00000"/>
                </a:solidFill>
              </a:rPr>
              <a:t>20</a:t>
            </a:r>
          </a:p>
          <a:p>
            <a:pPr marL="514350" indent="-514350">
              <a:buAutoNum type="arabicPeriod"/>
            </a:pPr>
            <a:endParaRPr lang="en-US" dirty="0"/>
          </a:p>
          <a:p>
            <a:pPr marL="514350" indent="-514350">
              <a:buAutoNum type="arabicPeriod"/>
            </a:pPr>
            <a:r>
              <a:rPr lang="en-US" dirty="0"/>
              <a:t>int result = </a:t>
            </a:r>
            <a:r>
              <a:rPr lang="en-US" b="1" dirty="0"/>
              <a:t>(10 + 20) * (2 / 4);</a:t>
            </a:r>
            <a:r>
              <a:rPr lang="en-US" dirty="0"/>
              <a:t>   // Result will be </a:t>
            </a:r>
            <a:r>
              <a:rPr lang="en-US" b="1" dirty="0">
                <a:solidFill>
                  <a:srgbClr val="C00000"/>
                </a:solidFill>
              </a:rPr>
              <a:t>15</a:t>
            </a:r>
          </a:p>
          <a:p>
            <a:pPr marL="514350" indent="-514350">
              <a:buAutoNum type="arabicPeriod"/>
            </a:pPr>
            <a:endParaRPr lang="en-US" b="1" dirty="0">
              <a:solidFill>
                <a:srgbClr val="C00000"/>
              </a:solidFill>
            </a:endParaRPr>
          </a:p>
          <a:p>
            <a:pPr marL="514350" indent="-514350">
              <a:buAutoNum type="arabicPeriod"/>
            </a:pPr>
            <a:r>
              <a:rPr lang="en-US" dirty="0" err="1"/>
              <a:t>boolean</a:t>
            </a:r>
            <a:r>
              <a:rPr lang="en-US" dirty="0"/>
              <a:t> result = </a:t>
            </a:r>
            <a:r>
              <a:rPr lang="en-US" b="1" dirty="0"/>
              <a:t>10 &gt; 5 == 5 &lt; 3;</a:t>
            </a:r>
          </a:p>
          <a:p>
            <a:pPr marL="514350" indent="-514350">
              <a:buAutoNum type="arabicPeriod"/>
            </a:pPr>
            <a:endParaRPr lang="en-US" b="1" dirty="0"/>
          </a:p>
          <a:p>
            <a:pPr marL="514350" indent="-514350">
              <a:buAutoNum type="arabicPeriod"/>
            </a:pPr>
            <a:r>
              <a:rPr lang="en-US" dirty="0" err="1"/>
              <a:t>boolean</a:t>
            </a:r>
            <a:r>
              <a:rPr lang="en-US" dirty="0"/>
              <a:t> result = </a:t>
            </a:r>
            <a:r>
              <a:rPr lang="en-US" b="1" dirty="0"/>
              <a:t>(10 == 10) &amp; (5 &lt; 3);</a:t>
            </a:r>
          </a:p>
          <a:p>
            <a:pPr marL="514350" indent="-514350">
              <a:buAutoNum type="arabicPeriod"/>
            </a:pPr>
            <a:endParaRPr lang="en-US" b="1" dirty="0"/>
          </a:p>
          <a:p>
            <a:pPr marL="514350" indent="-514350">
              <a:buAutoNum type="arabicPeriod"/>
            </a:pPr>
            <a:r>
              <a:rPr lang="en-US" dirty="0"/>
              <a:t>int a = 10;</a:t>
            </a:r>
          </a:p>
          <a:p>
            <a:pPr marL="457200" lvl="1" indent="0">
              <a:buNone/>
            </a:pPr>
            <a:r>
              <a:rPr lang="en-US" dirty="0"/>
              <a:t> </a:t>
            </a:r>
            <a:r>
              <a:rPr lang="en-US" sz="2800" dirty="0"/>
              <a:t>int b = 5;</a:t>
            </a:r>
          </a:p>
          <a:p>
            <a:pPr marL="457200" lvl="1" indent="0">
              <a:buNone/>
            </a:pPr>
            <a:endParaRPr lang="en-US" sz="2800" dirty="0"/>
          </a:p>
          <a:p>
            <a:pPr marL="457200" lvl="1" indent="0">
              <a:buNone/>
            </a:pPr>
            <a:r>
              <a:rPr lang="en-US" sz="2800" b="1" dirty="0"/>
              <a:t> int result = a += b * 2;</a:t>
            </a:r>
          </a:p>
          <a:p>
            <a:pPr marL="514350" indent="-514350">
              <a:buAutoNum type="arabicPeriod"/>
            </a:pPr>
            <a:endParaRPr lang="en-US" b="1" dirty="0"/>
          </a:p>
          <a:p>
            <a:pPr marL="514350" indent="-514350">
              <a:buAutoNum type="arabicPeriod"/>
            </a:pPr>
            <a:endParaRPr lang="en-US" dirty="0"/>
          </a:p>
          <a:p>
            <a:pPr marL="0" indent="0">
              <a:buNone/>
            </a:pPr>
            <a:endParaRPr lang="en-IN" dirty="0"/>
          </a:p>
        </p:txBody>
      </p:sp>
    </p:spTree>
    <p:extLst>
      <p:ext uri="{BB962C8B-B14F-4D97-AF65-F5344CB8AC3E}">
        <p14:creationId xmlns:p14="http://schemas.microsoft.com/office/powerpoint/2010/main" val="8203910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Classes and objects</a:t>
            </a:r>
            <a:r>
              <a:rPr lang="en-IN" dirty="0"/>
              <a:t>, </a:t>
            </a:r>
            <a:r>
              <a:rPr lang="en-IN" b="1" dirty="0"/>
              <a:t>data abstraction</a:t>
            </a:r>
            <a:r>
              <a:rPr lang="en-IN" dirty="0"/>
              <a:t>, </a:t>
            </a:r>
            <a:r>
              <a:rPr lang="en-IN" b="1" dirty="0"/>
              <a:t>encapsulation</a:t>
            </a:r>
            <a:r>
              <a:rPr lang="en-IN" dirty="0"/>
              <a:t>, </a:t>
            </a:r>
            <a:r>
              <a:rPr lang="en-IN" b="1" dirty="0"/>
              <a:t>inheritance</a:t>
            </a:r>
            <a:r>
              <a:rPr lang="en-IN" dirty="0"/>
              <a:t>, </a:t>
            </a:r>
            <a:r>
              <a:rPr lang="en-IN" b="1" dirty="0"/>
              <a:t>benefits of inheritance</a:t>
            </a:r>
            <a:r>
              <a:rPr lang="en-IN" dirty="0"/>
              <a:t>, </a:t>
            </a:r>
            <a:r>
              <a:rPr lang="en-IN" b="1" dirty="0"/>
              <a:t>polymorphism</a:t>
            </a:r>
            <a:r>
              <a:rPr lang="en-IN" dirty="0"/>
              <a:t>, </a:t>
            </a:r>
            <a:r>
              <a:rPr lang="en-IN" b="1" dirty="0"/>
              <a:t>procedural and object oriented programming paradigm</a:t>
            </a:r>
            <a:r>
              <a:rPr lang="en-IN" dirty="0"/>
              <a:t>.</a:t>
            </a:r>
          </a:p>
          <a:p>
            <a:pPr marL="0" indent="0">
              <a:buNone/>
            </a:pPr>
            <a:r>
              <a:rPr lang="en-IN" b="1" dirty="0"/>
              <a:t>Java programming: History of java, comments</a:t>
            </a:r>
            <a:r>
              <a:rPr lang="en-IN" dirty="0"/>
              <a:t>, </a:t>
            </a:r>
            <a:r>
              <a:rPr lang="en-IN" b="1" dirty="0"/>
              <a:t>data types</a:t>
            </a:r>
            <a:r>
              <a:rPr lang="en-IN" dirty="0"/>
              <a:t>, </a:t>
            </a:r>
            <a:r>
              <a:rPr lang="en-IN" b="1" dirty="0"/>
              <a:t>variables</a:t>
            </a:r>
            <a:r>
              <a:rPr lang="en-IN" dirty="0"/>
              <a:t>, </a:t>
            </a:r>
            <a:r>
              <a:rPr lang="en-IN" b="1" dirty="0"/>
              <a:t>constants</a:t>
            </a:r>
            <a:r>
              <a:rPr lang="en-IN" dirty="0"/>
              <a:t>, </a:t>
            </a:r>
            <a:r>
              <a:rPr lang="en-IN" b="1" dirty="0"/>
              <a:t>scope and life time of variables</a:t>
            </a:r>
            <a:r>
              <a:rPr lang="en-IN" dirty="0"/>
              <a:t>, </a:t>
            </a:r>
            <a:r>
              <a:rPr lang="en-IN" b="1" dirty="0"/>
              <a:t>operators</a:t>
            </a:r>
            <a:r>
              <a:rPr lang="en-IN" dirty="0"/>
              <a:t>, </a:t>
            </a:r>
            <a:r>
              <a:rPr lang="en-IN" b="1" dirty="0"/>
              <a:t>operator</a:t>
            </a:r>
            <a:r>
              <a:rPr lang="en-IN" dirty="0"/>
              <a:t> </a:t>
            </a:r>
            <a:r>
              <a:rPr lang="en-IN" b="1" dirty="0"/>
              <a:t>hierarchy</a:t>
            </a:r>
            <a:r>
              <a:rPr lang="en-IN" dirty="0"/>
              <a:t>, </a:t>
            </a:r>
            <a:r>
              <a:rPr lang="en-IN" b="1" dirty="0"/>
              <a:t>expressions</a:t>
            </a:r>
            <a:r>
              <a:rPr lang="en-IN" dirty="0"/>
              <a:t>, type conversion and casting, </a:t>
            </a:r>
            <a:r>
              <a:rPr lang="en-IN" b="1" dirty="0"/>
              <a:t>enumerated types</a:t>
            </a:r>
            <a:r>
              <a:rPr lang="en-IN" dirty="0"/>
              <a:t>, </a:t>
            </a:r>
            <a:r>
              <a:rPr lang="en-IN" b="1" dirty="0"/>
              <a:t>control flow statements</a:t>
            </a:r>
            <a:r>
              <a:rPr lang="en-IN" dirty="0"/>
              <a:t>, </a:t>
            </a:r>
            <a:r>
              <a:rPr lang="en-IN" b="1" dirty="0"/>
              <a:t>jump statements</a:t>
            </a:r>
            <a:r>
              <a:rPr lang="en-IN" dirty="0"/>
              <a:t>, </a:t>
            </a:r>
            <a:r>
              <a:rPr lang="en-IN" b="1" dirty="0"/>
              <a:t>simple java stand alone programs</a:t>
            </a:r>
            <a:r>
              <a:rPr lang="en-IN" dirty="0"/>
              <a:t>, </a:t>
            </a:r>
            <a:r>
              <a:rPr lang="en-IN" b="1" dirty="0"/>
              <a:t>arrays</a:t>
            </a:r>
            <a:r>
              <a:rPr lang="en-IN" dirty="0"/>
              <a:t>, </a:t>
            </a:r>
            <a:r>
              <a:rPr lang="en-IN" b="1" dirty="0"/>
              <a:t>console input and output</a:t>
            </a:r>
            <a:r>
              <a:rPr lang="en-IN" dirty="0"/>
              <a:t>, </a:t>
            </a:r>
            <a:r>
              <a:rPr lang="en-IN" b="1" dirty="0"/>
              <a:t>formatting output</a:t>
            </a:r>
            <a:r>
              <a:rPr lang="en-IN" dirty="0"/>
              <a:t>, constructors, methods, parameter passing, static fields and methods, access control, this reference, overloading methods and constructors, recursion, garbage collection, </a:t>
            </a:r>
            <a:r>
              <a:rPr lang="en-IN" b="1" dirty="0">
                <a:solidFill>
                  <a:srgbClr val="C00000"/>
                </a:solidFill>
              </a:rPr>
              <a:t>exploring string class</a:t>
            </a:r>
            <a:r>
              <a:rPr lang="en-IN" dirty="0"/>
              <a:t>.</a:t>
            </a:r>
          </a:p>
        </p:txBody>
      </p:sp>
    </p:spTree>
    <p:extLst>
      <p:ext uri="{BB962C8B-B14F-4D97-AF65-F5344CB8AC3E}">
        <p14:creationId xmlns:p14="http://schemas.microsoft.com/office/powerpoint/2010/main" val="26507177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0039667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41559349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3814980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87061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3360193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40586725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867775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28735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638503" cy="5653548"/>
          </a:xfrm>
        </p:spPr>
        <p:txBody>
          <a:bodyPr>
            <a:normAutofit/>
          </a:bodyPr>
          <a:lstStyle/>
          <a:p>
            <a:pPr marL="0" indent="0">
              <a:buNone/>
            </a:pPr>
            <a:r>
              <a:rPr lang="en-IN" sz="2400" b="1" dirty="0">
                <a:solidFill>
                  <a:srgbClr val="C00000"/>
                </a:solidFill>
              </a:rPr>
              <a:t>Flavours of Java:</a:t>
            </a:r>
          </a:p>
          <a:p>
            <a:pPr marL="0" indent="0">
              <a:buNone/>
            </a:pPr>
            <a:r>
              <a:rPr lang="en-IN" sz="2400" b="1" dirty="0"/>
              <a:t>1. Java Standard Edition (Java SE)</a:t>
            </a:r>
          </a:p>
          <a:p>
            <a:pPr marL="0" indent="0">
              <a:buNone/>
            </a:pPr>
            <a:r>
              <a:rPr lang="en-IN" sz="2400" b="1" dirty="0"/>
              <a:t>Purpose</a:t>
            </a:r>
            <a:r>
              <a:rPr lang="en-IN" sz="2400" dirty="0"/>
              <a:t>: Java SE provides the core functionality for </a:t>
            </a:r>
            <a:r>
              <a:rPr lang="en-IN" sz="2400" b="1" dirty="0">
                <a:solidFill>
                  <a:schemeClr val="accent6">
                    <a:lumMod val="50000"/>
                  </a:schemeClr>
                </a:solidFill>
              </a:rPr>
              <a:t>general-purpose programming.</a:t>
            </a:r>
            <a:r>
              <a:rPr lang="en-IN" sz="2400" dirty="0"/>
              <a:t> It includes the Java Development Kit (JDK), which contains the Java Runtime Environment (JRE), a compiler (</a:t>
            </a:r>
            <a:r>
              <a:rPr lang="en-IN" sz="2400" dirty="0" err="1"/>
              <a:t>javac</a:t>
            </a:r>
            <a:r>
              <a:rPr lang="en-IN" sz="2400" dirty="0"/>
              <a:t>), and various development tools.</a:t>
            </a:r>
          </a:p>
          <a:p>
            <a:pPr marL="0" indent="0">
              <a:buNone/>
            </a:pPr>
            <a:endParaRPr lang="en-IN" sz="2400" dirty="0"/>
          </a:p>
          <a:p>
            <a:pPr marL="0" indent="0">
              <a:buNone/>
            </a:pPr>
            <a:r>
              <a:rPr lang="en-IN" sz="2400" b="1" dirty="0"/>
              <a:t>2. Java Enterprise Edition (Java EE), now Jakarta EE (Web Applications)</a:t>
            </a:r>
          </a:p>
          <a:p>
            <a:pPr marL="0" indent="0">
              <a:buNone/>
            </a:pPr>
            <a:r>
              <a:rPr lang="en-IN" sz="2400" b="1" dirty="0"/>
              <a:t>Purpose</a:t>
            </a:r>
            <a:r>
              <a:rPr lang="en-IN" sz="2400" dirty="0"/>
              <a:t>: Java EE is designed for building large-scale, distributed, and component-based applications in the enterprise environment.</a:t>
            </a:r>
          </a:p>
          <a:p>
            <a:pPr marL="0" indent="0">
              <a:buNone/>
            </a:pPr>
            <a:endParaRPr lang="en-IN" sz="2400" dirty="0"/>
          </a:p>
          <a:p>
            <a:pPr marL="0" indent="0">
              <a:buNone/>
            </a:pPr>
            <a:r>
              <a:rPr lang="en-IN" sz="2400" b="1" dirty="0"/>
              <a:t>3. Java Micro Edition (Java ME) (Android)</a:t>
            </a:r>
          </a:p>
          <a:p>
            <a:pPr marL="0" indent="0">
              <a:buNone/>
            </a:pPr>
            <a:r>
              <a:rPr lang="en-IN" sz="2400" b="1" dirty="0"/>
              <a:t>Purpose</a:t>
            </a:r>
            <a:r>
              <a:rPr lang="en-IN" sz="2400" dirty="0"/>
              <a:t>: Java ME is tailored for resource-constrained devices like embedded systems, mobile phones, and Internet of Things (IoT) devices.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595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213360" y="2265222"/>
            <a:ext cx="4216400" cy="2581098"/>
          </a:xfrm>
        </p:spPr>
        <p:txBody>
          <a:bodyPr>
            <a:normAutofit/>
          </a:bodyPr>
          <a:lstStyle/>
          <a:p>
            <a:pPr marL="0" indent="0">
              <a:buNone/>
            </a:pPr>
            <a:r>
              <a:rPr lang="en-IN" sz="2000" b="1" dirty="0">
                <a:solidFill>
                  <a:srgbClr val="0070C0"/>
                </a:solidFill>
              </a:rPr>
              <a:t>Non-Primitive</a:t>
            </a:r>
            <a:r>
              <a:rPr lang="en-IN" sz="2000" dirty="0">
                <a:solidFill>
                  <a:srgbClr val="0070C0"/>
                </a:solidFill>
              </a:rPr>
              <a:t> or </a:t>
            </a:r>
            <a:r>
              <a:rPr lang="en-IN" sz="2000" b="1" dirty="0">
                <a:solidFill>
                  <a:srgbClr val="0070C0"/>
                </a:solidFill>
              </a:rPr>
              <a:t>Reference Types</a:t>
            </a:r>
            <a:r>
              <a:rPr lang="en-IN" sz="2000" dirty="0">
                <a:solidFill>
                  <a:srgbClr val="0070C0"/>
                </a:solidFill>
              </a:rPr>
              <a:t>:</a:t>
            </a:r>
          </a:p>
          <a:p>
            <a:pPr marL="0" indent="0">
              <a:buNone/>
            </a:pPr>
            <a:r>
              <a:rPr lang="en-US" sz="2000" dirty="0"/>
              <a:t>In Java, non-primitive or reference types are more </a:t>
            </a:r>
            <a:r>
              <a:rPr lang="en-US" sz="2000" b="1" dirty="0"/>
              <a:t>complex</a:t>
            </a:r>
            <a:r>
              <a:rPr lang="en-US" sz="2000" dirty="0"/>
              <a:t> </a:t>
            </a:r>
            <a:r>
              <a:rPr lang="en-US" sz="2000" b="1" dirty="0"/>
              <a:t>data</a:t>
            </a:r>
            <a:r>
              <a:rPr lang="en-US" sz="2000" dirty="0"/>
              <a:t> </a:t>
            </a:r>
            <a:r>
              <a:rPr lang="en-US" sz="2000" b="1" dirty="0"/>
              <a:t>types</a:t>
            </a:r>
            <a:r>
              <a:rPr lang="en-US" sz="2000" dirty="0"/>
              <a:t> that refer to objects and arrays. Unlike primitive types, which store actual values, reference types </a:t>
            </a:r>
            <a:r>
              <a:rPr lang="en-US" sz="2000" b="1" dirty="0"/>
              <a:t>store </a:t>
            </a:r>
            <a:r>
              <a:rPr lang="en-US" sz="2000" b="1" dirty="0">
                <a:solidFill>
                  <a:srgbClr val="C00000"/>
                </a:solidFill>
              </a:rPr>
              <a:t>references to memory locations </a:t>
            </a:r>
            <a:r>
              <a:rPr lang="en-US" sz="2000" dirty="0"/>
              <a:t>where the </a:t>
            </a:r>
            <a:r>
              <a:rPr lang="en-US" sz="2000" b="1" dirty="0"/>
              <a:t>objects are stored.</a:t>
            </a:r>
          </a:p>
          <a:p>
            <a:pPr marL="0" indent="0">
              <a:buNone/>
            </a:pPr>
            <a:endParaRPr lang="en-IN" sz="2000" b="1" dirty="0"/>
          </a:p>
        </p:txBody>
      </p:sp>
      <p:pic>
        <p:nvPicPr>
          <p:cNvPr id="4" name="Picture 3" descr="A diagram of a stack and heart&#10;&#10;Description automatically generated">
            <a:extLst>
              <a:ext uri="{FF2B5EF4-FFF2-40B4-BE49-F238E27FC236}">
                <a16:creationId xmlns:a16="http://schemas.microsoft.com/office/drawing/2014/main" id="{A085D243-2EA6-2818-AD17-4BA337E0CBCC}"/>
              </a:ext>
            </a:extLst>
          </p:cNvPr>
          <p:cNvPicPr>
            <a:picLocks noChangeAspect="1"/>
          </p:cNvPicPr>
          <p:nvPr/>
        </p:nvPicPr>
        <p:blipFill rotWithShape="1">
          <a:blip r:embed="rId2">
            <a:extLst>
              <a:ext uri="{28A0092B-C50C-407E-A947-70E740481C1C}">
                <a14:useLocalDpi xmlns:a14="http://schemas.microsoft.com/office/drawing/2010/main" val="0"/>
              </a:ext>
            </a:extLst>
          </a:blip>
          <a:srcRect t="4031"/>
          <a:stretch/>
        </p:blipFill>
        <p:spPr>
          <a:xfrm>
            <a:off x="4788990" y="1745206"/>
            <a:ext cx="7330046" cy="3869013"/>
          </a:xfrm>
          <a:prstGeom prst="rect">
            <a:avLst/>
          </a:prstGeom>
        </p:spPr>
      </p:pic>
    </p:spTree>
    <p:extLst>
      <p:ext uri="{BB962C8B-B14F-4D97-AF65-F5344CB8AC3E}">
        <p14:creationId xmlns:p14="http://schemas.microsoft.com/office/powerpoint/2010/main" val="25795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2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(of String class)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 So we can reassign new sequence of character to the String Object but we cannot modify the content or char of the String directly by using index.</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2701927688"/>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a:t>
            </a:r>
            <a:r>
              <a:rPr lang="en-US" b="1" dirty="0"/>
              <a:t>data structure </a:t>
            </a:r>
            <a:r>
              <a:rPr lang="en-US" dirty="0"/>
              <a:t>that allows you to store multiple values of the </a:t>
            </a:r>
            <a:r>
              <a:rPr lang="en-US" b="1" dirty="0"/>
              <a:t>same type </a:t>
            </a:r>
            <a:r>
              <a:rPr lang="en-US" dirty="0"/>
              <a:t>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Homogeneous</a:t>
            </a:r>
            <a:r>
              <a:rPr lang="en-US" b="1" dirty="0"/>
              <a:t>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solidFill>
                  <a:schemeClr val="accent6">
                    <a:lumMod val="50000"/>
                  </a:schemeClr>
                </a:solidFill>
              </a:rPr>
              <a:t>Directly Assign the Values and the size will be detected by the compiler</a:t>
            </a:r>
            <a:r>
              <a:rPr lang="en-IN" b="1" dirty="0"/>
              <a:t>:</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5006" y="530941"/>
            <a:ext cx="11021987" cy="5567363"/>
          </a:xfrm>
        </p:spPr>
        <p:txBody>
          <a:bodyPr>
            <a:normAutofit fontScale="92500" lnSpcReduction="20000"/>
          </a:bodyPr>
          <a:lstStyle/>
          <a:p>
            <a:pPr marL="0" indent="0">
              <a:buNone/>
            </a:pPr>
            <a:r>
              <a:rPr lang="en-US" b="1" dirty="0">
                <a:solidFill>
                  <a:schemeClr val="accent6">
                    <a:lumMod val="75000"/>
                  </a:schemeClr>
                </a:solidFill>
              </a:rPr>
              <a:t>Enum: </a:t>
            </a:r>
            <a:r>
              <a:rPr lang="en-US" b="1" dirty="0"/>
              <a:t>(Creating our Own Type)</a:t>
            </a:r>
          </a:p>
          <a:p>
            <a:pPr marL="0" indent="0">
              <a:buNone/>
            </a:pPr>
            <a:r>
              <a:rPr lang="en-US" dirty="0"/>
              <a:t>In Java, an </a:t>
            </a:r>
            <a:r>
              <a:rPr lang="en-US" b="1" dirty="0" err="1"/>
              <a:t>enum</a:t>
            </a:r>
            <a:r>
              <a:rPr lang="en-US" dirty="0"/>
              <a:t> (short for "</a:t>
            </a:r>
            <a:r>
              <a:rPr lang="en-US" b="1" dirty="0">
                <a:solidFill>
                  <a:srgbClr val="C00000"/>
                </a:solidFill>
              </a:rPr>
              <a:t>enumeration</a:t>
            </a:r>
            <a:r>
              <a:rPr lang="en-US" dirty="0"/>
              <a:t>") is a special data type that enables a variable to be a set of predefined constants. It is used to represent a </a:t>
            </a:r>
            <a:r>
              <a:rPr lang="en-US" b="1" dirty="0"/>
              <a:t>fixed set of related constants more efficiently </a:t>
            </a:r>
            <a:r>
              <a:rPr lang="en-US" dirty="0"/>
              <a:t>and </a:t>
            </a:r>
            <a:r>
              <a:rPr lang="en-US" b="1" dirty="0"/>
              <a:t>readably</a:t>
            </a:r>
            <a:r>
              <a:rPr lang="en-US" dirty="0"/>
              <a:t>. </a:t>
            </a:r>
          </a:p>
          <a:p>
            <a:pPr marL="0" indent="0">
              <a:buNone/>
            </a:pPr>
            <a:r>
              <a:rPr lang="en-US" b="1" dirty="0"/>
              <a:t>Definition: </a:t>
            </a:r>
            <a:r>
              <a:rPr lang="en-US" dirty="0"/>
              <a:t>Enums are defined using the </a:t>
            </a:r>
            <a:r>
              <a:rPr lang="en-US" b="1" dirty="0" err="1">
                <a:solidFill>
                  <a:srgbClr val="C00000"/>
                </a:solidFill>
              </a:rPr>
              <a:t>enum</a:t>
            </a:r>
            <a:r>
              <a:rPr lang="en-US" dirty="0"/>
              <a:t> </a:t>
            </a:r>
            <a:r>
              <a:rPr lang="en-US" b="1" dirty="0"/>
              <a:t>keyword</a:t>
            </a:r>
            <a:r>
              <a:rPr lang="en-US" dirty="0"/>
              <a:t>. Each value in an </a:t>
            </a:r>
            <a:r>
              <a:rPr lang="en-US" dirty="0" err="1"/>
              <a:t>enum</a:t>
            </a:r>
            <a:r>
              <a:rPr lang="en-US" dirty="0"/>
              <a:t> is called an </a:t>
            </a:r>
            <a:r>
              <a:rPr lang="en-US" b="1" dirty="0" err="1">
                <a:solidFill>
                  <a:srgbClr val="C00000"/>
                </a:solidFill>
              </a:rPr>
              <a:t>enum</a:t>
            </a:r>
            <a:r>
              <a:rPr lang="en-US" b="1" dirty="0">
                <a:solidFill>
                  <a:srgbClr val="C00000"/>
                </a:solidFill>
              </a:rPr>
              <a:t> constant</a:t>
            </a:r>
            <a:r>
              <a:rPr lang="en-US" dirty="0"/>
              <a:t>.</a:t>
            </a:r>
          </a:p>
          <a:p>
            <a:pPr marL="0" indent="0">
              <a:buNone/>
            </a:pPr>
            <a:r>
              <a:rPr lang="en-IN" b="1"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Note:</a:t>
            </a:r>
          </a:p>
          <a:p>
            <a:pPr marL="0" indent="0">
              <a:buNone/>
            </a:pPr>
            <a:r>
              <a:rPr lang="en-US" dirty="0"/>
              <a:t>In Enum we are creating </a:t>
            </a:r>
            <a:r>
              <a:rPr lang="en-US" b="1" dirty="0">
                <a:solidFill>
                  <a:srgbClr val="C00000"/>
                </a:solidFill>
              </a:rPr>
              <a:t>our own data type </a:t>
            </a:r>
            <a:r>
              <a:rPr lang="en-US" dirty="0"/>
              <a:t>which can hold only the </a:t>
            </a:r>
            <a:r>
              <a:rPr lang="en-US" b="1" dirty="0"/>
              <a:t>constant</a:t>
            </a:r>
            <a:r>
              <a:rPr lang="en-US" dirty="0"/>
              <a:t> </a:t>
            </a:r>
            <a:r>
              <a:rPr lang="en-US" b="1" dirty="0"/>
              <a:t>specified</a:t>
            </a:r>
            <a:r>
              <a:rPr lang="en-US" dirty="0"/>
              <a:t> to it while defining it which is called </a:t>
            </a:r>
            <a:r>
              <a:rPr lang="en-US" b="1" dirty="0" err="1">
                <a:solidFill>
                  <a:srgbClr val="C00000"/>
                </a:solidFill>
              </a:rPr>
              <a:t>enum</a:t>
            </a:r>
            <a:r>
              <a:rPr lang="en-US" b="1" dirty="0">
                <a:solidFill>
                  <a:srgbClr val="C00000"/>
                </a:solidFill>
              </a:rPr>
              <a:t> constants</a:t>
            </a:r>
            <a:r>
              <a:rPr lang="en-US" dirty="0"/>
              <a:t>.</a:t>
            </a:r>
          </a:p>
          <a:p>
            <a:pPr marL="0" indent="0">
              <a:buNone/>
            </a:pPr>
            <a:endParaRPr lang="en-IN" dirty="0"/>
          </a:p>
        </p:txBody>
      </p:sp>
      <p:pic>
        <p:nvPicPr>
          <p:cNvPr id="6" name="Picture 5" descr="A black background with white text">
            <a:extLst>
              <a:ext uri="{FF2B5EF4-FFF2-40B4-BE49-F238E27FC236}">
                <a16:creationId xmlns:a16="http://schemas.microsoft.com/office/drawing/2014/main" id="{E65CC402-94C7-7D7F-5AB8-3A7D16A3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77" y="3045795"/>
            <a:ext cx="9630645" cy="1441016"/>
          </a:xfrm>
          <a:prstGeom prst="rect">
            <a:avLst/>
          </a:prstGeom>
        </p:spPr>
      </p:pic>
    </p:spTree>
    <p:extLst>
      <p:ext uri="{BB962C8B-B14F-4D97-AF65-F5344CB8AC3E}">
        <p14:creationId xmlns:p14="http://schemas.microsoft.com/office/powerpoint/2010/main" val="342244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46EF05-07D2-AB93-986F-EAB0A6D0A332}"/>
              </a:ext>
            </a:extLst>
          </p:cNvPr>
          <p:cNvSpPr>
            <a:spLocks noGrp="1"/>
          </p:cNvSpPr>
          <p:nvPr>
            <p:ph idx="1"/>
          </p:nvPr>
        </p:nvSpPr>
        <p:spPr>
          <a:xfrm>
            <a:off x="680883" y="439276"/>
            <a:ext cx="10515600" cy="5666555"/>
          </a:xfrm>
        </p:spPr>
        <p:txBody>
          <a:bodyPr/>
          <a:lstStyle/>
          <a:p>
            <a:pPr marL="0" indent="0">
              <a:buNone/>
            </a:pPr>
            <a:r>
              <a:rPr lang="en-US" b="1" dirty="0">
                <a:solidFill>
                  <a:srgbClr val="C00000"/>
                </a:solidFill>
              </a:rPr>
              <a:t>Example</a:t>
            </a:r>
            <a:r>
              <a:rPr lang="en-US" dirty="0"/>
              <a:t>:</a:t>
            </a:r>
          </a:p>
          <a:p>
            <a:pPr marL="0" indent="0">
              <a:buNone/>
            </a:pPr>
            <a:endParaRPr lang="en-IN" dirty="0"/>
          </a:p>
        </p:txBody>
      </p:sp>
      <p:pic>
        <p:nvPicPr>
          <p:cNvPr id="7" name="Content Placeholder 3" descr="A computer screen with text on it&#10;&#10;Description automatically generated">
            <a:extLst>
              <a:ext uri="{FF2B5EF4-FFF2-40B4-BE49-F238E27FC236}">
                <a16:creationId xmlns:a16="http://schemas.microsoft.com/office/drawing/2014/main" id="{C3BCE283-377A-0353-C594-3F973358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9" y="932676"/>
            <a:ext cx="11109021" cy="5173155"/>
          </a:xfrm>
          <a:prstGeom prst="rect">
            <a:avLst/>
          </a:prstGeom>
        </p:spPr>
      </p:pic>
    </p:spTree>
    <p:extLst>
      <p:ext uri="{BB962C8B-B14F-4D97-AF65-F5344CB8AC3E}">
        <p14:creationId xmlns:p14="http://schemas.microsoft.com/office/powerpoint/2010/main" val="8350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51840" y="172720"/>
            <a:ext cx="10861041" cy="5567363"/>
          </a:xfrm>
        </p:spPr>
        <p:txBody>
          <a:bodyPr/>
          <a:lstStyle/>
          <a:p>
            <a:pPr marL="0" indent="0">
              <a:buNone/>
            </a:pPr>
            <a:r>
              <a:rPr lang="en-US" b="1" dirty="0">
                <a:solidFill>
                  <a:srgbClr val="C00000"/>
                </a:solidFill>
              </a:rPr>
              <a:t>Example</a:t>
            </a:r>
            <a:r>
              <a:rPr lang="en-US" dirty="0"/>
              <a:t>: We can have </a:t>
            </a:r>
            <a:r>
              <a:rPr lang="en-US" b="1" dirty="0"/>
              <a:t>Functions</a:t>
            </a:r>
            <a:r>
              <a:rPr lang="en-US" dirty="0"/>
              <a:t> and </a:t>
            </a:r>
            <a:r>
              <a:rPr lang="en-US" b="1" dirty="0"/>
              <a:t>Constructor</a:t>
            </a:r>
            <a:r>
              <a:rPr lang="en-US" dirty="0"/>
              <a:t> for our Enum</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9FEEE458-7407-BC61-FFB1-4662EDDFF21A}"/>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4000" r="2369" b="3704"/>
          <a:stretch/>
        </p:blipFill>
        <p:spPr>
          <a:xfrm>
            <a:off x="1178559" y="904557"/>
            <a:ext cx="9232455" cy="5780723"/>
          </a:xfrm>
          <a:prstGeom prst="rect">
            <a:avLst/>
          </a:prstGeom>
        </p:spPr>
      </p:pic>
    </p:spTree>
    <p:extLst>
      <p:ext uri="{BB962C8B-B14F-4D97-AF65-F5344CB8AC3E}">
        <p14:creationId xmlns:p14="http://schemas.microsoft.com/office/powerpoint/2010/main" val="293178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12390" y="3060290"/>
            <a:ext cx="10567219" cy="737419"/>
          </a:xfrm>
        </p:spPr>
        <p:txBody>
          <a:bodyPr>
            <a:normAutofit/>
          </a:bodyPr>
          <a:lstStyle/>
          <a:p>
            <a:pPr marL="0" indent="0" algn="ctr">
              <a:buNone/>
            </a:pPr>
            <a:r>
              <a:rPr lang="en-US" sz="3600" b="1" dirty="0">
                <a:solidFill>
                  <a:schemeClr val="accent6">
                    <a:lumMod val="50000"/>
                  </a:schemeClr>
                </a:solidFill>
              </a:rPr>
              <a:t>Class </a:t>
            </a:r>
            <a:r>
              <a:rPr lang="en-US" sz="3600" dirty="0">
                <a:solidFill>
                  <a:schemeClr val="accent6">
                    <a:lumMod val="50000"/>
                  </a:schemeClr>
                </a:solidFill>
              </a:rPr>
              <a:t>&amp;</a:t>
            </a:r>
            <a:r>
              <a:rPr lang="en-US" sz="3600" b="1" dirty="0">
                <a:solidFill>
                  <a:schemeClr val="accent6">
                    <a:lumMod val="50000"/>
                  </a:schemeClr>
                </a:solidFill>
              </a:rPr>
              <a:t> Interface</a:t>
            </a:r>
            <a:endParaRPr lang="en-IN" sz="3600" b="1" dirty="0">
              <a:solidFill>
                <a:schemeClr val="accent6">
                  <a:lumMod val="50000"/>
                </a:schemeClr>
              </a:solidFill>
            </a:endParaRPr>
          </a:p>
        </p:txBody>
      </p:sp>
    </p:spTree>
    <p:extLst>
      <p:ext uri="{BB962C8B-B14F-4D97-AF65-F5344CB8AC3E}">
        <p14:creationId xmlns:p14="http://schemas.microsoft.com/office/powerpoint/2010/main" val="375992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897627" y="1533834"/>
            <a:ext cx="8032954" cy="2910348"/>
          </a:xfrm>
        </p:spPr>
        <p:txBody>
          <a:bodyPr/>
          <a:lstStyle/>
          <a:p>
            <a:pPr marL="0" indent="0">
              <a:buNone/>
            </a:pPr>
            <a:r>
              <a:rPr lang="en-US" sz="3200" b="1" dirty="0"/>
              <a:t>Evolution of Data Storing Technique:</a:t>
            </a:r>
          </a:p>
          <a:p>
            <a:pPr marL="0" indent="0">
              <a:buNone/>
            </a:pPr>
            <a:endParaRPr lang="en-US" sz="800" dirty="0"/>
          </a:p>
          <a:p>
            <a:pPr marL="514350" indent="-514350">
              <a:buAutoNum type="arabicPeriod"/>
            </a:pPr>
            <a:r>
              <a:rPr lang="en-US" b="1" dirty="0">
                <a:solidFill>
                  <a:srgbClr val="92D050"/>
                </a:solidFill>
              </a:rPr>
              <a:t>Variables </a:t>
            </a:r>
            <a:r>
              <a:rPr lang="en-US" dirty="0"/>
              <a:t>(Single Value) </a:t>
            </a:r>
          </a:p>
          <a:p>
            <a:pPr marL="514350" indent="-514350">
              <a:buAutoNum type="arabicPeriod"/>
            </a:pPr>
            <a:r>
              <a:rPr lang="en-US" b="1" dirty="0">
                <a:solidFill>
                  <a:srgbClr val="00B0F0"/>
                </a:solidFill>
              </a:rPr>
              <a:t>Array</a:t>
            </a:r>
            <a:r>
              <a:rPr lang="en-US" dirty="0"/>
              <a:t> (Multi-Value but Homogeneous) </a:t>
            </a:r>
          </a:p>
          <a:p>
            <a:pPr marL="514350" indent="-514350">
              <a:buAutoNum type="arabicPeriod"/>
            </a:pPr>
            <a:r>
              <a:rPr lang="en-US" b="1" dirty="0">
                <a:solidFill>
                  <a:srgbClr val="002060"/>
                </a:solidFill>
              </a:rPr>
              <a:t>Structure &amp; Union </a:t>
            </a:r>
            <a:r>
              <a:rPr lang="en-US" dirty="0"/>
              <a:t>(No OOP’s and No Methods) </a:t>
            </a:r>
          </a:p>
          <a:p>
            <a:pPr marL="514350" indent="-514350">
              <a:buAutoNum type="arabicPeriod"/>
            </a:pPr>
            <a:r>
              <a:rPr lang="en-US" b="1" dirty="0">
                <a:solidFill>
                  <a:srgbClr val="00B050"/>
                </a:solidFill>
              </a:rPr>
              <a:t>Class</a:t>
            </a:r>
            <a:endParaRPr lang="en-IN" b="1" dirty="0">
              <a:solidFill>
                <a:srgbClr val="00B050"/>
              </a:solidFill>
            </a:endParaRPr>
          </a:p>
        </p:txBody>
      </p:sp>
    </p:spTree>
    <p:extLst>
      <p:ext uri="{BB962C8B-B14F-4D97-AF65-F5344CB8AC3E}">
        <p14:creationId xmlns:p14="http://schemas.microsoft.com/office/powerpoint/2010/main" val="1666079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0569" y="519165"/>
            <a:ext cx="11150861" cy="5379217"/>
          </a:xfrm>
        </p:spPr>
        <p:txBody>
          <a:bodyPr>
            <a:normAutofit lnSpcReduction="10000"/>
          </a:bodyPr>
          <a:lstStyle/>
          <a:p>
            <a:pPr marL="0" indent="0" algn="just">
              <a:buNone/>
            </a:pPr>
            <a:r>
              <a:rPr lang="en-IN" sz="3600" b="1" dirty="0">
                <a:solidFill>
                  <a:srgbClr val="C00000"/>
                </a:solidFill>
              </a:rPr>
              <a:t>Procedural</a:t>
            </a:r>
            <a:r>
              <a:rPr lang="en-IN" sz="3600" dirty="0"/>
              <a:t> and </a:t>
            </a:r>
            <a:r>
              <a:rPr lang="en-IN" sz="3600" b="1" dirty="0">
                <a:solidFill>
                  <a:srgbClr val="C00000"/>
                </a:solidFill>
              </a:rPr>
              <a:t>Object Oriented</a:t>
            </a:r>
            <a:r>
              <a:rPr lang="en-IN" sz="3600" dirty="0">
                <a:solidFill>
                  <a:srgbClr val="C00000"/>
                </a:solidFill>
              </a:rPr>
              <a:t> </a:t>
            </a:r>
            <a:r>
              <a:rPr lang="en-IN" sz="3600" b="1" dirty="0"/>
              <a:t>Programming Paradigm</a:t>
            </a:r>
            <a:r>
              <a:rPr lang="en-IN" sz="3600" dirty="0"/>
              <a:t>:</a:t>
            </a:r>
          </a:p>
          <a:p>
            <a:pPr marL="0" indent="0" algn="just">
              <a:buNone/>
            </a:pPr>
            <a:r>
              <a:rPr lang="en-US" b="1" dirty="0"/>
              <a:t>1. Procedural Programming Paradigm:</a:t>
            </a:r>
            <a:endParaRPr lang="en-US" dirty="0"/>
          </a:p>
          <a:p>
            <a:pPr algn="just">
              <a:buFont typeface="Arial" panose="020B0604020202020204" pitchFamily="34" charset="0"/>
              <a:buChar char="•"/>
            </a:pPr>
            <a:r>
              <a:rPr lang="en-US" b="1" dirty="0"/>
              <a:t>Definition:</a:t>
            </a:r>
            <a:r>
              <a:rPr lang="en-US" dirty="0"/>
              <a:t> Procedural programming is a programming paradigm based on the concept of procedure calls, where the program is structured into procedures, also known as functions or routines.</a:t>
            </a:r>
          </a:p>
          <a:p>
            <a:pPr algn="just">
              <a:buFont typeface="Arial" panose="020B0604020202020204" pitchFamily="34" charset="0"/>
              <a:buChar char="•"/>
            </a:pPr>
            <a:r>
              <a:rPr lang="en-US" b="1" dirty="0"/>
              <a:t>Example:</a:t>
            </a:r>
            <a:r>
              <a:rPr lang="en-US" dirty="0"/>
              <a:t> </a:t>
            </a:r>
            <a:r>
              <a:rPr lang="en-IN" dirty="0"/>
              <a:t>C, Pascal, Fortran.</a:t>
            </a:r>
            <a:endParaRPr lang="en-US" dirty="0"/>
          </a:p>
          <a:p>
            <a:pPr marL="0" indent="0" algn="just">
              <a:buNone/>
            </a:pPr>
            <a:endParaRPr lang="en-US" dirty="0"/>
          </a:p>
          <a:p>
            <a:pPr marL="0" indent="0" algn="just">
              <a:buNone/>
            </a:pPr>
            <a:r>
              <a:rPr lang="en-US" b="1" dirty="0"/>
              <a:t>2. Object-Oriented Programming (OOP) Paradigm:</a:t>
            </a:r>
            <a:endParaRPr lang="en-US" dirty="0"/>
          </a:p>
          <a:p>
            <a:pPr algn="just">
              <a:buFont typeface="Arial" panose="020B0604020202020204" pitchFamily="34" charset="0"/>
              <a:buChar char="•"/>
            </a:pPr>
            <a:r>
              <a:rPr lang="en-US" b="1" dirty="0"/>
              <a:t>Definition:</a:t>
            </a:r>
            <a:r>
              <a:rPr lang="en-US" dirty="0"/>
              <a:t> Object-oriented programming is a paradigm based on the concept of "objects," which are instances of classes that encapsulate both data and methods.</a:t>
            </a:r>
          </a:p>
          <a:p>
            <a:pPr algn="just">
              <a:buFont typeface="Arial" panose="020B0604020202020204" pitchFamily="34" charset="0"/>
              <a:buChar char="•"/>
            </a:pPr>
            <a:r>
              <a:rPr lang="en-US" b="1" dirty="0"/>
              <a:t>Example: </a:t>
            </a:r>
            <a:r>
              <a:rPr lang="en-IN" dirty="0"/>
              <a:t>Java, C++, Python, C#.</a:t>
            </a:r>
            <a:endParaRPr lang="en-US" dirty="0"/>
          </a:p>
          <a:p>
            <a:pPr marL="0" indent="0" algn="just">
              <a:buNone/>
            </a:pPr>
            <a:endParaRPr lang="en-US"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661458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2" name="Rectangle 719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4" name="Freeform: Shape 719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6" name="Rectangle 719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719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0" name="Freeform: Shape 719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02" name="Isosceles Triangle 720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fference Between OOP and POP Explained From The Scratch!">
            <a:extLst>
              <a:ext uri="{FF2B5EF4-FFF2-40B4-BE49-F238E27FC236}">
                <a16:creationId xmlns:a16="http://schemas.microsoft.com/office/drawing/2014/main" id="{993BC32A-0E62-3CD9-777E-2C161D3DFD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643"/>
          <a:stretch/>
        </p:blipFill>
        <p:spPr bwMode="auto">
          <a:xfrm>
            <a:off x="1263639" y="643467"/>
            <a:ext cx="966472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204" name="Isosceles Triangle 720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nd green background&#10;&#10;Description automatically generated with medium confidence">
            <a:extLst>
              <a:ext uri="{FF2B5EF4-FFF2-40B4-BE49-F238E27FC236}">
                <a16:creationId xmlns:a16="http://schemas.microsoft.com/office/drawing/2014/main" id="{B88FD32C-FA5C-D533-0931-3A681E44D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39" y="5527624"/>
            <a:ext cx="1266667" cy="647619"/>
          </a:xfrm>
          <a:prstGeom prst="rect">
            <a:avLst/>
          </a:prstGeom>
        </p:spPr>
      </p:pic>
    </p:spTree>
    <p:extLst>
      <p:ext uri="{BB962C8B-B14F-4D97-AF65-F5344CB8AC3E}">
        <p14:creationId xmlns:p14="http://schemas.microsoft.com/office/powerpoint/2010/main" val="2415687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EB38B72-E303-9B96-E576-F97222B38507}"/>
              </a:ext>
            </a:extLst>
          </p:cNvPr>
          <p:cNvGraphicFramePr>
            <a:graphicFrameLocks noGrp="1"/>
          </p:cNvGraphicFramePr>
          <p:nvPr>
            <p:ph idx="1"/>
            <p:extLst>
              <p:ext uri="{D42A27DB-BD31-4B8C-83A1-F6EECF244321}">
                <p14:modId xmlns:p14="http://schemas.microsoft.com/office/powerpoint/2010/main" val="3442468247"/>
              </p:ext>
            </p:extLst>
          </p:nvPr>
        </p:nvGraphicFramePr>
        <p:xfrm>
          <a:off x="537663" y="53014"/>
          <a:ext cx="10905067" cy="6751972"/>
        </p:xfrm>
        <a:graphic>
          <a:graphicData uri="http://schemas.openxmlformats.org/drawingml/2006/table">
            <a:tbl>
              <a:tblPr>
                <a:tableStyleId>{9D7B26C5-4107-4FEC-AEDC-1716B250A1EF}</a:tableStyleId>
              </a:tblPr>
              <a:tblGrid>
                <a:gridCol w="1774613">
                  <a:extLst>
                    <a:ext uri="{9D8B030D-6E8A-4147-A177-3AD203B41FA5}">
                      <a16:colId xmlns:a16="http://schemas.microsoft.com/office/drawing/2014/main" val="792501591"/>
                    </a:ext>
                  </a:extLst>
                </a:gridCol>
                <a:gridCol w="4526445">
                  <a:extLst>
                    <a:ext uri="{9D8B030D-6E8A-4147-A177-3AD203B41FA5}">
                      <a16:colId xmlns:a16="http://schemas.microsoft.com/office/drawing/2014/main" val="2694601128"/>
                    </a:ext>
                  </a:extLst>
                </a:gridCol>
                <a:gridCol w="4604009">
                  <a:extLst>
                    <a:ext uri="{9D8B030D-6E8A-4147-A177-3AD203B41FA5}">
                      <a16:colId xmlns:a16="http://schemas.microsoft.com/office/drawing/2014/main" val="2325561760"/>
                    </a:ext>
                  </a:extLst>
                </a:gridCol>
              </a:tblGrid>
              <a:tr h="1019519">
                <a:tc>
                  <a:txBody>
                    <a:bodyPr/>
                    <a:lstStyle/>
                    <a:p>
                      <a:pPr algn="l" fontAlgn="ctr"/>
                      <a:r>
                        <a:rPr lang="en-US" sz="2000" b="1" cap="none" spc="0" dirty="0">
                          <a:solidFill>
                            <a:schemeClr val="tx1"/>
                          </a:solidFill>
                          <a:effectLst/>
                        </a:rPr>
                        <a:t>Parameter</a:t>
                      </a:r>
                      <a:endParaRPr lang="en-IN" sz="2000" b="1" cap="none" spc="0" dirty="0">
                        <a:solidFill>
                          <a:schemeClr val="tx1"/>
                        </a:solidFill>
                        <a:effectLst/>
                      </a:endParaRPr>
                    </a:p>
                  </a:txBody>
                  <a:tcPr marL="0" marR="19221" marT="31213" marB="104043"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IN" sz="2000" b="1" cap="none" spc="0" dirty="0">
                        <a:solidFill>
                          <a:schemeClr val="tx1"/>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IN" sz="2000" b="1" cap="none" spc="0" dirty="0">
                          <a:solidFill>
                            <a:schemeClr val="tx1"/>
                          </a:solidFill>
                          <a:effectLst/>
                        </a:rPr>
                        <a:t>Object Oriented Programming(OOP)</a:t>
                      </a:r>
                    </a:p>
                    <a:p>
                      <a:pPr algn="l" fontAlgn="ctr"/>
                      <a:endParaRPr lang="en-IN" sz="2000" b="1" cap="none" spc="0" dirty="0">
                        <a:solidFill>
                          <a:schemeClr val="tx1"/>
                        </a:solidFill>
                        <a:effectLst/>
                      </a:endParaRPr>
                    </a:p>
                  </a:txBody>
                  <a:tcPr marL="0" marR="19221" marT="31213" marB="104043" anchor="ctr"/>
                </a:tc>
                <a:tc>
                  <a:txBody>
                    <a:bodyPr/>
                    <a:lstStyle/>
                    <a:p>
                      <a:endParaRPr lang="en-US" sz="2000" b="1"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cap="none" spc="0" dirty="0">
                          <a:solidFill>
                            <a:schemeClr val="tx1"/>
                          </a:solidFill>
                          <a:effectLst/>
                        </a:rPr>
                        <a:t>Procedure Oriented Programming(POP)</a:t>
                      </a:r>
                    </a:p>
                    <a:p>
                      <a:endParaRPr lang="en-IN" sz="2000" b="1" cap="none" spc="0" dirty="0">
                        <a:solidFill>
                          <a:schemeClr val="tx1"/>
                        </a:solidFill>
                      </a:endParaRPr>
                    </a:p>
                  </a:txBody>
                  <a:tcPr marL="0" marR="23063" marT="31213" marB="104043"/>
                </a:tc>
                <a:extLst>
                  <a:ext uri="{0D108BD9-81ED-4DB2-BD59-A6C34878D82A}">
                    <a16:rowId xmlns:a16="http://schemas.microsoft.com/office/drawing/2014/main" val="849927145"/>
                  </a:ext>
                </a:extLst>
              </a:tr>
              <a:tr h="631036">
                <a:tc>
                  <a:txBody>
                    <a:bodyPr/>
                    <a:lstStyle/>
                    <a:p>
                      <a:pPr algn="l" fontAlgn="ctr"/>
                      <a:r>
                        <a:rPr lang="en-IN" sz="1600" cap="none" spc="0">
                          <a:solidFill>
                            <a:schemeClr val="tx1"/>
                          </a:solidFill>
                          <a:effectLst/>
                        </a:rPr>
                        <a:t>Definition</a:t>
                      </a:r>
                    </a:p>
                  </a:txBody>
                  <a:tcPr marL="0" marR="19221" marT="31213" marB="104043" anchor="ctr"/>
                </a:tc>
                <a:tc>
                  <a:txBody>
                    <a:bodyPr/>
                    <a:lstStyle/>
                    <a:p>
                      <a:pPr algn="l" fontAlgn="ctr"/>
                      <a:r>
                        <a:rPr lang="en-US" sz="1600" cap="none" spc="0" dirty="0">
                          <a:solidFill>
                            <a:schemeClr val="tx1"/>
                          </a:solidFill>
                          <a:effectLst/>
                        </a:rPr>
                        <a:t>OOP refers to Object Oriented Programming. It deals with </a:t>
                      </a:r>
                      <a:r>
                        <a:rPr lang="en-US" sz="1600" b="1" cap="none" spc="0" dirty="0">
                          <a:solidFill>
                            <a:srgbClr val="C00000"/>
                          </a:solidFill>
                          <a:effectLst/>
                        </a:rPr>
                        <a:t>objects</a:t>
                      </a:r>
                      <a:r>
                        <a:rPr lang="en-US" sz="1600" cap="none" spc="0" dirty="0">
                          <a:solidFill>
                            <a:schemeClr val="tx1"/>
                          </a:solidFill>
                          <a:effectLst/>
                        </a:rPr>
                        <a:t> and their </a:t>
                      </a:r>
                      <a:r>
                        <a:rPr lang="en-US" sz="1600" b="1" cap="none" spc="0" dirty="0">
                          <a:solidFill>
                            <a:schemeClr val="tx1"/>
                          </a:solidFill>
                          <a:effectLst/>
                        </a:rPr>
                        <a:t>properties</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POP refers to Procedural Oriented Programming and deals with programs and functions. </a:t>
                      </a:r>
                    </a:p>
                  </a:txBody>
                  <a:tcPr marL="0" marR="19221" marT="31213" marB="104043" anchor="ctr"/>
                </a:tc>
                <a:extLst>
                  <a:ext uri="{0D108BD9-81ED-4DB2-BD59-A6C34878D82A}">
                    <a16:rowId xmlns:a16="http://schemas.microsoft.com/office/drawing/2014/main" val="2798138373"/>
                  </a:ext>
                </a:extLst>
              </a:tr>
              <a:tr h="605051">
                <a:tc>
                  <a:txBody>
                    <a:bodyPr/>
                    <a:lstStyle/>
                    <a:p>
                      <a:pPr algn="l" fontAlgn="ctr"/>
                      <a:r>
                        <a:rPr lang="en-IN" sz="1600" cap="none" spc="0">
                          <a:solidFill>
                            <a:schemeClr val="tx1"/>
                          </a:solidFill>
                          <a:effectLst/>
                        </a:rPr>
                        <a:t>Approach</a:t>
                      </a:r>
                    </a:p>
                  </a:txBody>
                  <a:tcPr marL="0" marR="19221" marT="31213" marB="104043" anchor="ctr"/>
                </a:tc>
                <a:tc>
                  <a:txBody>
                    <a:bodyPr/>
                    <a:lstStyle/>
                    <a:p>
                      <a:pPr algn="l" fontAlgn="ctr"/>
                      <a:r>
                        <a:rPr lang="en-US" sz="1600" cap="none" spc="0" dirty="0">
                          <a:solidFill>
                            <a:schemeClr val="tx1"/>
                          </a:solidFill>
                          <a:effectLst/>
                        </a:rPr>
                        <a:t>An object-oriented program uses the </a:t>
                      </a:r>
                      <a:r>
                        <a:rPr lang="en-US" sz="1600" b="1" cap="none" spc="0" dirty="0">
                          <a:solidFill>
                            <a:schemeClr val="tx1"/>
                          </a:solidFill>
                          <a:effectLst/>
                        </a:rPr>
                        <a:t>bottom-up approach.</a:t>
                      </a:r>
                    </a:p>
                  </a:txBody>
                  <a:tcPr marL="0" marR="19221" marT="31213" marB="104043" anchor="ctr"/>
                </a:tc>
                <a:tc>
                  <a:txBody>
                    <a:bodyPr/>
                    <a:lstStyle/>
                    <a:p>
                      <a:pPr algn="l" fontAlgn="ctr"/>
                      <a:r>
                        <a:rPr lang="en-US" sz="1600" cap="none" spc="0" dirty="0">
                          <a:solidFill>
                            <a:schemeClr val="tx1"/>
                          </a:solidFill>
                          <a:effectLst/>
                        </a:rPr>
                        <a:t>A procedure-oriented program uses the </a:t>
                      </a:r>
                      <a:r>
                        <a:rPr lang="en-US" sz="1600" b="1" cap="none" spc="0" dirty="0">
                          <a:solidFill>
                            <a:schemeClr val="tx1"/>
                          </a:solidFill>
                          <a:effectLst/>
                        </a:rPr>
                        <a:t>top-down approach.</a:t>
                      </a:r>
                    </a:p>
                  </a:txBody>
                  <a:tcPr marL="0" marR="19221" marT="31213" marB="104043" anchor="ctr"/>
                </a:tc>
                <a:extLst>
                  <a:ext uri="{0D108BD9-81ED-4DB2-BD59-A6C34878D82A}">
                    <a16:rowId xmlns:a16="http://schemas.microsoft.com/office/drawing/2014/main" val="2489836227"/>
                  </a:ext>
                </a:extLst>
              </a:tr>
              <a:tr h="847181">
                <a:tc>
                  <a:txBody>
                    <a:bodyPr/>
                    <a:lstStyle/>
                    <a:p>
                      <a:pPr algn="l" fontAlgn="ctr"/>
                      <a:r>
                        <a:rPr lang="en-IN" sz="1600" cap="none" spc="0">
                          <a:solidFill>
                            <a:schemeClr val="tx1"/>
                          </a:solidFill>
                          <a:effectLst/>
                        </a:rPr>
                        <a:t>Access Control</a:t>
                      </a:r>
                    </a:p>
                  </a:txBody>
                  <a:tcPr marL="0" marR="19221" marT="31213" marB="104043" anchor="ctr"/>
                </a:tc>
                <a:tc>
                  <a:txBody>
                    <a:bodyPr/>
                    <a:lstStyle/>
                    <a:p>
                      <a:pPr algn="l" fontAlgn="ctr"/>
                      <a:r>
                        <a:rPr lang="en-US" sz="1600" cap="none" spc="0" dirty="0">
                          <a:solidFill>
                            <a:schemeClr val="tx1"/>
                          </a:solidFill>
                          <a:effectLst/>
                        </a:rPr>
                        <a:t>Access control is supported by the means of </a:t>
                      </a:r>
                      <a:r>
                        <a:rPr lang="en-US" sz="1600" b="1" cap="none" spc="0" dirty="0">
                          <a:solidFill>
                            <a:srgbClr val="C00000"/>
                          </a:solidFill>
                          <a:effectLst/>
                        </a:rPr>
                        <a:t>access modifiers</a:t>
                      </a:r>
                      <a:r>
                        <a:rPr lang="en-US" sz="1600" cap="none" spc="0" dirty="0">
                          <a:solidFill>
                            <a:schemeClr val="tx1"/>
                          </a:solidFill>
                          <a:effectLst/>
                        </a:rPr>
                        <a:t>. The access specifiers such as public, private and protected are used.</a:t>
                      </a:r>
                    </a:p>
                  </a:txBody>
                  <a:tcPr marL="0" marR="19221" marT="31213" marB="104043" anchor="ctr"/>
                </a:tc>
                <a:tc>
                  <a:txBody>
                    <a:bodyPr/>
                    <a:lstStyle/>
                    <a:p>
                      <a:pPr algn="l" fontAlgn="ctr"/>
                      <a:r>
                        <a:rPr lang="en-US" sz="1600" cap="none" spc="0" dirty="0">
                          <a:solidFill>
                            <a:schemeClr val="tx1"/>
                          </a:solidFill>
                          <a:effectLst/>
                        </a:rPr>
                        <a:t>No access modifiers are supported. </a:t>
                      </a:r>
                    </a:p>
                  </a:txBody>
                  <a:tcPr marL="0" marR="19221" marT="31213" marB="104043" anchor="ctr"/>
                </a:tc>
                <a:extLst>
                  <a:ext uri="{0D108BD9-81ED-4DB2-BD59-A6C34878D82A}">
                    <a16:rowId xmlns:a16="http://schemas.microsoft.com/office/drawing/2014/main" val="1952673892"/>
                  </a:ext>
                </a:extLst>
              </a:tr>
              <a:tr h="631036">
                <a:tc>
                  <a:txBody>
                    <a:bodyPr/>
                    <a:lstStyle/>
                    <a:p>
                      <a:pPr algn="l" fontAlgn="ctr"/>
                      <a:r>
                        <a:rPr lang="en-IN" sz="1600" cap="none" spc="0" dirty="0">
                          <a:solidFill>
                            <a:schemeClr val="tx1"/>
                          </a:solidFill>
                          <a:effectLst/>
                        </a:rPr>
                        <a:t>Data Hiding</a:t>
                      </a:r>
                    </a:p>
                  </a:txBody>
                  <a:tcPr marL="0" marR="19221" marT="31213" marB="104043" anchor="ctr"/>
                </a:tc>
                <a:tc>
                  <a:txBody>
                    <a:bodyPr/>
                    <a:lstStyle/>
                    <a:p>
                      <a:pPr algn="l" fontAlgn="ctr"/>
                      <a:r>
                        <a:rPr lang="en-US" sz="1600" cap="none" spc="0" dirty="0">
                          <a:solidFill>
                            <a:schemeClr val="tx1"/>
                          </a:solidFill>
                          <a:effectLst/>
                        </a:rPr>
                        <a:t>Data can be </a:t>
                      </a:r>
                      <a:r>
                        <a:rPr lang="en-US" sz="1600" b="1" cap="none" spc="0" dirty="0">
                          <a:solidFill>
                            <a:srgbClr val="C00000"/>
                          </a:solidFill>
                          <a:effectLst/>
                        </a:rPr>
                        <a:t>hidden</a:t>
                      </a:r>
                      <a:r>
                        <a:rPr lang="en-US" sz="1600" cap="none" spc="0" dirty="0">
                          <a:solidFill>
                            <a:schemeClr val="tx1"/>
                          </a:solidFill>
                          <a:effectLst/>
                        </a:rPr>
                        <a:t> using </a:t>
                      </a:r>
                      <a:r>
                        <a:rPr lang="en-US" sz="1600" b="1" cap="none" spc="0" dirty="0">
                          <a:solidFill>
                            <a:srgbClr val="C00000"/>
                          </a:solidFill>
                          <a:effectLst/>
                        </a:rPr>
                        <a:t>encapsulation</a:t>
                      </a:r>
                      <a:r>
                        <a:rPr lang="en-US" sz="1600" cap="none" spc="0" dirty="0">
                          <a:solidFill>
                            <a:schemeClr val="tx1"/>
                          </a:solidFill>
                          <a:effectLst/>
                        </a:rPr>
                        <a:t>. </a:t>
                      </a:r>
                    </a:p>
                  </a:txBody>
                  <a:tcPr marL="0" marR="19221" marT="31213" marB="104043" anchor="ctr"/>
                </a:tc>
                <a:tc>
                  <a:txBody>
                    <a:bodyPr/>
                    <a:lstStyle/>
                    <a:p>
                      <a:pPr algn="l" fontAlgn="ctr"/>
                      <a:r>
                        <a:rPr lang="en-US" sz="1600" cap="none" spc="0">
                          <a:solidFill>
                            <a:schemeClr val="tx1"/>
                          </a:solidFill>
                          <a:effectLst/>
                        </a:rPr>
                        <a:t>There is no data-hiding mechanism. Data is globally accessible, as there are no access specifiers. </a:t>
                      </a:r>
                    </a:p>
                  </a:txBody>
                  <a:tcPr marL="0" marR="19221" marT="31213" marB="104043" anchor="ctr"/>
                </a:tc>
                <a:extLst>
                  <a:ext uri="{0D108BD9-81ED-4DB2-BD59-A6C34878D82A}">
                    <a16:rowId xmlns:a16="http://schemas.microsoft.com/office/drawing/2014/main" val="2410168067"/>
                  </a:ext>
                </a:extLst>
              </a:tr>
              <a:tr h="414892">
                <a:tc>
                  <a:txBody>
                    <a:bodyPr/>
                    <a:lstStyle/>
                    <a:p>
                      <a:pPr algn="l" fontAlgn="ctr"/>
                      <a:r>
                        <a:rPr lang="en-IN" sz="1600" cap="none" spc="0">
                          <a:solidFill>
                            <a:schemeClr val="tx1"/>
                          </a:solidFill>
                          <a:effectLst/>
                        </a:rPr>
                        <a:t>Entity Linkage</a:t>
                      </a:r>
                    </a:p>
                  </a:txBody>
                  <a:tcPr marL="0" marR="19221" marT="31213" marB="104043" anchor="ctr"/>
                </a:tc>
                <a:tc>
                  <a:txBody>
                    <a:bodyPr/>
                    <a:lstStyle/>
                    <a:p>
                      <a:pPr algn="l" fontAlgn="ctr"/>
                      <a:r>
                        <a:rPr lang="en-US" sz="1600" cap="none" spc="0" dirty="0">
                          <a:solidFill>
                            <a:schemeClr val="tx1"/>
                          </a:solidFill>
                          <a:effectLst/>
                        </a:rPr>
                        <a:t>Object functions are linked through </a:t>
                      </a:r>
                      <a:r>
                        <a:rPr lang="en-US" sz="1600" b="1" cap="none" spc="0" dirty="0">
                          <a:solidFill>
                            <a:srgbClr val="C00000"/>
                          </a:solidFill>
                          <a:effectLst/>
                        </a:rPr>
                        <a:t>message passing</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Parameter passing is involved in message passing.</a:t>
                      </a:r>
                    </a:p>
                  </a:txBody>
                  <a:tcPr marL="0" marR="19221" marT="31213" marB="104043" anchor="ctr"/>
                </a:tc>
                <a:extLst>
                  <a:ext uri="{0D108BD9-81ED-4DB2-BD59-A6C34878D82A}">
                    <a16:rowId xmlns:a16="http://schemas.microsoft.com/office/drawing/2014/main" val="2120692327"/>
                  </a:ext>
                </a:extLst>
              </a:tr>
              <a:tr h="631036">
                <a:tc>
                  <a:txBody>
                    <a:bodyPr/>
                    <a:lstStyle/>
                    <a:p>
                      <a:pPr algn="l" fontAlgn="ctr"/>
                      <a:r>
                        <a:rPr lang="en-IN" sz="1600" cap="none" spc="0">
                          <a:solidFill>
                            <a:schemeClr val="tx1"/>
                          </a:solidFill>
                          <a:effectLst/>
                        </a:rPr>
                        <a:t>Polymorphism</a:t>
                      </a:r>
                    </a:p>
                  </a:txBody>
                  <a:tcPr marL="0" marR="19221" marT="31213" marB="104043" anchor="ctr"/>
                </a:tc>
                <a:tc>
                  <a:txBody>
                    <a:bodyPr/>
                    <a:lstStyle/>
                    <a:p>
                      <a:pPr algn="l" fontAlgn="ctr"/>
                      <a:r>
                        <a:rPr lang="en-US" sz="1600" cap="none" spc="0" dirty="0">
                          <a:solidFill>
                            <a:schemeClr val="tx1"/>
                          </a:solidFill>
                          <a:effectLst/>
                        </a:rPr>
                        <a:t>Method </a:t>
                      </a:r>
                      <a:r>
                        <a:rPr lang="en-US" sz="1600" b="1" cap="none" spc="0" dirty="0">
                          <a:solidFill>
                            <a:srgbClr val="C00000"/>
                          </a:solidFill>
                          <a:effectLst/>
                        </a:rPr>
                        <a:t>overloading</a:t>
                      </a:r>
                      <a:r>
                        <a:rPr lang="en-US" sz="1600" cap="none" spc="0" dirty="0">
                          <a:solidFill>
                            <a:schemeClr val="tx1"/>
                          </a:solidFill>
                          <a:effectLst/>
                        </a:rPr>
                        <a:t> and method </a:t>
                      </a:r>
                      <a:r>
                        <a:rPr lang="en-US" sz="1600" b="1" cap="none" spc="0" dirty="0">
                          <a:solidFill>
                            <a:srgbClr val="C00000"/>
                          </a:solidFill>
                          <a:effectLst/>
                        </a:rPr>
                        <a:t>overriding</a:t>
                      </a:r>
                      <a:r>
                        <a:rPr lang="en-US" sz="1600" cap="none" spc="0" dirty="0">
                          <a:solidFill>
                            <a:schemeClr val="tx1"/>
                          </a:solidFill>
                          <a:effectLst/>
                        </a:rPr>
                        <a:t> are used in OOP to achieve polymorphism.</a:t>
                      </a:r>
                    </a:p>
                  </a:txBody>
                  <a:tcPr marL="0" marR="19221" marT="31213" marB="104043" anchor="ctr"/>
                </a:tc>
                <a:tc>
                  <a:txBody>
                    <a:bodyPr/>
                    <a:lstStyle/>
                    <a:p>
                      <a:pPr algn="l" fontAlgn="ctr"/>
                      <a:r>
                        <a:rPr lang="en-US" sz="1600" cap="none" spc="0">
                          <a:solidFill>
                            <a:schemeClr val="tx1"/>
                          </a:solidFill>
                          <a:effectLst/>
                        </a:rPr>
                        <a:t>POP does not support polymorphism.</a:t>
                      </a:r>
                    </a:p>
                  </a:txBody>
                  <a:tcPr marL="0" marR="19221" marT="31213" marB="104043" anchor="ctr"/>
                </a:tc>
                <a:extLst>
                  <a:ext uri="{0D108BD9-81ED-4DB2-BD59-A6C34878D82A}">
                    <a16:rowId xmlns:a16="http://schemas.microsoft.com/office/drawing/2014/main" val="2800208030"/>
                  </a:ext>
                </a:extLst>
              </a:tr>
              <a:tr h="841890">
                <a:tc>
                  <a:txBody>
                    <a:bodyPr/>
                    <a:lstStyle/>
                    <a:p>
                      <a:pPr algn="l" fontAlgn="ctr"/>
                      <a:r>
                        <a:rPr lang="en-IN" sz="1600" cap="none" spc="0">
                          <a:solidFill>
                            <a:schemeClr val="tx1"/>
                          </a:solidFill>
                          <a:effectLst/>
                        </a:rPr>
                        <a:t>Virtual Function and Inheritance</a:t>
                      </a:r>
                    </a:p>
                  </a:txBody>
                  <a:tcPr marL="0" marR="19221" marT="31213" marB="104043" anchor="ctr"/>
                </a:tc>
                <a:tc>
                  <a:txBody>
                    <a:bodyPr/>
                    <a:lstStyle/>
                    <a:p>
                      <a:pPr algn="l" fontAlgn="ctr"/>
                      <a:r>
                        <a:rPr lang="en-US" sz="1600" cap="none" spc="0" dirty="0">
                          <a:solidFill>
                            <a:schemeClr val="tx1"/>
                          </a:solidFill>
                          <a:effectLst/>
                        </a:rPr>
                        <a:t>OOP supports </a:t>
                      </a:r>
                      <a:r>
                        <a:rPr lang="en-US" sz="1600" b="1" cap="none" spc="0" dirty="0">
                          <a:solidFill>
                            <a:srgbClr val="C00000"/>
                          </a:solidFill>
                          <a:effectLst/>
                        </a:rPr>
                        <a:t>inheritance</a:t>
                      </a:r>
                      <a:r>
                        <a:rPr lang="en-US" sz="1600" cap="none" spc="0" dirty="0">
                          <a:solidFill>
                            <a:schemeClr val="tx1"/>
                          </a:solidFill>
                          <a:effectLst/>
                        </a:rPr>
                        <a:t> and virtual functions and virtual classes via it.</a:t>
                      </a:r>
                    </a:p>
                  </a:txBody>
                  <a:tcPr marL="0" marR="19221" marT="31213" marB="104043" anchor="ctr"/>
                </a:tc>
                <a:tc>
                  <a:txBody>
                    <a:bodyPr/>
                    <a:lstStyle/>
                    <a:p>
                      <a:pPr algn="l" fontAlgn="ctr"/>
                      <a:r>
                        <a:rPr lang="en-US" sz="1600" cap="none" spc="0">
                          <a:solidFill>
                            <a:schemeClr val="tx1"/>
                          </a:solidFill>
                          <a:effectLst/>
                        </a:rPr>
                        <a:t>There is no concept of inheritance in POP and neither does it support the use of virtual classes or virtual functions. </a:t>
                      </a:r>
                    </a:p>
                  </a:txBody>
                  <a:tcPr marL="0" marR="19221" marT="31213" marB="104043" anchor="ctr"/>
                </a:tc>
                <a:extLst>
                  <a:ext uri="{0D108BD9-81ED-4DB2-BD59-A6C34878D82A}">
                    <a16:rowId xmlns:a16="http://schemas.microsoft.com/office/drawing/2014/main" val="415000333"/>
                  </a:ext>
                </a:extLst>
              </a:tr>
              <a:tr h="414892">
                <a:tc>
                  <a:txBody>
                    <a:bodyPr/>
                    <a:lstStyle/>
                    <a:p>
                      <a:pPr algn="l" fontAlgn="ctr"/>
                      <a:r>
                        <a:rPr lang="en-IN" sz="1600" cap="none" spc="0">
                          <a:solidFill>
                            <a:schemeClr val="tx1"/>
                          </a:solidFill>
                          <a:effectLst/>
                        </a:rPr>
                        <a:t>Code Reuse</a:t>
                      </a:r>
                    </a:p>
                  </a:txBody>
                  <a:tcPr marL="0" marR="19221" marT="31213" marB="104043" anchor="ctr"/>
                </a:tc>
                <a:tc>
                  <a:txBody>
                    <a:bodyPr/>
                    <a:lstStyle/>
                    <a:p>
                      <a:pPr algn="l" fontAlgn="ctr"/>
                      <a:r>
                        <a:rPr lang="en-IN" sz="1600" cap="none" spc="0" dirty="0">
                          <a:solidFill>
                            <a:schemeClr val="tx1"/>
                          </a:solidFill>
                          <a:effectLst/>
                        </a:rPr>
                        <a:t>OOP supports </a:t>
                      </a:r>
                      <a:r>
                        <a:rPr lang="en-IN" sz="1600" b="1" cap="none" spc="0" dirty="0">
                          <a:solidFill>
                            <a:srgbClr val="C00000"/>
                          </a:solidFill>
                          <a:effectLst/>
                        </a:rPr>
                        <a:t>code reusability</a:t>
                      </a:r>
                      <a:r>
                        <a:rPr lang="en-IN"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No code reusability is provided by POP.</a:t>
                      </a:r>
                    </a:p>
                  </a:txBody>
                  <a:tcPr marL="0" marR="19221" marT="31213" marB="104043" anchor="ctr"/>
                </a:tc>
                <a:extLst>
                  <a:ext uri="{0D108BD9-81ED-4DB2-BD59-A6C34878D82A}">
                    <a16:rowId xmlns:a16="http://schemas.microsoft.com/office/drawing/2014/main" val="4284410645"/>
                  </a:ext>
                </a:extLst>
              </a:tr>
              <a:tr h="605051">
                <a:tc>
                  <a:txBody>
                    <a:bodyPr/>
                    <a:lstStyle/>
                    <a:p>
                      <a:pPr algn="l" fontAlgn="ctr"/>
                      <a:r>
                        <a:rPr lang="en-IN" sz="1600" cap="none" spc="0">
                          <a:solidFill>
                            <a:schemeClr val="tx1"/>
                          </a:solidFill>
                          <a:effectLst/>
                        </a:rPr>
                        <a:t>Operator Overloading</a:t>
                      </a:r>
                    </a:p>
                  </a:txBody>
                  <a:tcPr marL="0" marR="19221" marT="31213" marB="104043" anchor="ctr"/>
                </a:tc>
                <a:tc>
                  <a:txBody>
                    <a:bodyPr/>
                    <a:lstStyle/>
                    <a:p>
                      <a:pPr algn="l" fontAlgn="ctr"/>
                      <a:r>
                        <a:rPr lang="en-US" sz="1600" cap="none" spc="0" dirty="0">
                          <a:solidFill>
                            <a:schemeClr val="tx1"/>
                          </a:solidFill>
                          <a:effectLst/>
                        </a:rPr>
                        <a:t>It is allowed in OOP. </a:t>
                      </a:r>
                    </a:p>
                  </a:txBody>
                  <a:tcPr marL="0" marR="19221" marT="31213" marB="104043" anchor="ctr"/>
                </a:tc>
                <a:tc>
                  <a:txBody>
                    <a:bodyPr/>
                    <a:lstStyle/>
                    <a:p>
                      <a:pPr algn="l" fontAlgn="ctr"/>
                      <a:r>
                        <a:rPr lang="en-US" sz="1600" cap="none" spc="0" dirty="0">
                          <a:solidFill>
                            <a:schemeClr val="tx1"/>
                          </a:solidFill>
                          <a:effectLst/>
                        </a:rPr>
                        <a:t>Operator overloading is not allowed in POP.</a:t>
                      </a:r>
                    </a:p>
                  </a:txBody>
                  <a:tcPr marL="0" marR="19221" marT="31213" marB="104043" anchor="ctr"/>
                </a:tc>
                <a:extLst>
                  <a:ext uri="{0D108BD9-81ED-4DB2-BD59-A6C34878D82A}">
                    <a16:rowId xmlns:a16="http://schemas.microsoft.com/office/drawing/2014/main" val="172768687"/>
                  </a:ext>
                </a:extLst>
              </a:tr>
            </a:tbl>
          </a:graphicData>
        </a:graphic>
      </p:graphicFrame>
    </p:spTree>
    <p:extLst>
      <p:ext uri="{BB962C8B-B14F-4D97-AF65-F5344CB8AC3E}">
        <p14:creationId xmlns:p14="http://schemas.microsoft.com/office/powerpoint/2010/main" val="2888757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7EA49-6BBF-FB27-5F4C-5F7F75D03D89}"/>
              </a:ext>
            </a:extLst>
          </p:cNvPr>
          <p:cNvSpPr>
            <a:spLocks noGrp="1"/>
          </p:cNvSpPr>
          <p:nvPr>
            <p:ph idx="1"/>
          </p:nvPr>
        </p:nvSpPr>
        <p:spPr>
          <a:xfrm>
            <a:off x="526700" y="469098"/>
            <a:ext cx="11360499" cy="6002040"/>
          </a:xfrm>
        </p:spPr>
        <p:txBody>
          <a:bodyPr>
            <a:normAutofit fontScale="92500" lnSpcReduction="10000"/>
          </a:bodyPr>
          <a:lstStyle/>
          <a:p>
            <a:pPr marL="0" indent="0">
              <a:buNone/>
            </a:pPr>
            <a:r>
              <a:rPr lang="en-US" b="1" dirty="0">
                <a:solidFill>
                  <a:srgbClr val="C00000"/>
                </a:solidFill>
              </a:rPr>
              <a:t>Top-Down: </a:t>
            </a:r>
          </a:p>
          <a:p>
            <a:pPr marL="0" indent="0">
              <a:buNone/>
            </a:pPr>
            <a:r>
              <a:rPr lang="en-US" dirty="0"/>
              <a:t>The top-down approach is a method of designing a system by starting from the highest level of abstraction and progressively breaking it down into more detailed components. In this approach, the overall </a:t>
            </a:r>
            <a:r>
              <a:rPr lang="en-US" b="1" dirty="0"/>
              <a:t>structure</a:t>
            </a:r>
            <a:r>
              <a:rPr lang="en-US" dirty="0"/>
              <a:t> and </a:t>
            </a:r>
            <a:r>
              <a:rPr lang="en-US" b="1" dirty="0"/>
              <a:t>functionality</a:t>
            </a:r>
            <a:r>
              <a:rPr lang="en-US" dirty="0"/>
              <a:t> of the system are </a:t>
            </a:r>
            <a:r>
              <a:rPr lang="en-US" b="1" dirty="0"/>
              <a:t>defined first</a:t>
            </a:r>
            <a:r>
              <a:rPr lang="en-US" dirty="0"/>
              <a:t>, and then specific components and details are developed.</a:t>
            </a:r>
            <a:endParaRPr lang="en-US" b="1" dirty="0"/>
          </a:p>
          <a:p>
            <a:pPr marL="0" indent="0">
              <a:buNone/>
            </a:pPr>
            <a:r>
              <a:rPr lang="en-US" dirty="0"/>
              <a:t>	Starts with an overview and breaks it down. </a:t>
            </a:r>
            <a:r>
              <a:rPr lang="en-US" b="1" dirty="0"/>
              <a:t>It's like starting with the full picture and filling in the details.</a:t>
            </a:r>
          </a:p>
          <a:p>
            <a:pPr marL="0" indent="0">
              <a:buNone/>
            </a:pPr>
            <a:endParaRPr lang="en-US" dirty="0"/>
          </a:p>
          <a:p>
            <a:pPr marL="0" indent="0">
              <a:buNone/>
            </a:pPr>
            <a:r>
              <a:rPr lang="en-US" b="1" dirty="0">
                <a:solidFill>
                  <a:srgbClr val="C00000"/>
                </a:solidFill>
              </a:rPr>
              <a:t>Bottom-Up: </a:t>
            </a:r>
          </a:p>
          <a:p>
            <a:pPr marL="0" indent="0">
              <a:buNone/>
            </a:pPr>
            <a:r>
              <a:rPr lang="en-US" dirty="0"/>
              <a:t>The bottom-up approach is a method of designing a system by starting with the most basic and fundamental components and gradually integrating them to form higher-level systems. In this approach, small, independent modules or components are developed first, and then they are combined to build the complete system.</a:t>
            </a:r>
          </a:p>
          <a:p>
            <a:pPr marL="0" indent="0">
              <a:buNone/>
            </a:pPr>
            <a:r>
              <a:rPr lang="en-US" dirty="0"/>
              <a:t>Starts with small details and builds up. It's like gathering all the pieces and then assembling the full picture.</a:t>
            </a:r>
          </a:p>
          <a:p>
            <a:pPr marL="0" indent="0">
              <a:buNone/>
            </a:pPr>
            <a:endParaRPr lang="en-IN" dirty="0"/>
          </a:p>
        </p:txBody>
      </p:sp>
    </p:spTree>
    <p:extLst>
      <p:ext uri="{BB962C8B-B14F-4D97-AF65-F5344CB8AC3E}">
        <p14:creationId xmlns:p14="http://schemas.microsoft.com/office/powerpoint/2010/main" val="3027856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3200" b="1" dirty="0">
                <a:solidFill>
                  <a:schemeClr val="accent5">
                    <a:lumMod val="50000"/>
                  </a:schemeClr>
                </a:solidFill>
              </a:rPr>
              <a:t>OOP’s concepts:</a:t>
            </a:r>
          </a:p>
          <a:p>
            <a:pPr marL="0" indent="0">
              <a:buNone/>
            </a:pPr>
            <a:r>
              <a:rPr lang="en-US" dirty="0"/>
              <a:t>Object-Oriented Programming (OOP) is a </a:t>
            </a:r>
            <a:r>
              <a:rPr lang="en-US" b="1" dirty="0">
                <a:solidFill>
                  <a:srgbClr val="C00000"/>
                </a:solidFill>
              </a:rPr>
              <a:t>programming paradigm </a:t>
            </a:r>
            <a:r>
              <a:rPr lang="en-US" dirty="0"/>
              <a:t>that uses objects and classes to design and develop applications. In Java, OOP principles are fundamental to creating reusable, scalable, and maintainable code.</a:t>
            </a:r>
          </a:p>
          <a:p>
            <a:pPr marL="0" indent="0">
              <a:buNone/>
            </a:pPr>
            <a:endParaRPr lang="en-US" sz="800" dirty="0"/>
          </a:p>
          <a:p>
            <a:pPr marL="0" indent="0">
              <a:buNone/>
            </a:pPr>
            <a:r>
              <a:rPr lang="en-US" b="1" dirty="0">
                <a:solidFill>
                  <a:schemeClr val="accent4">
                    <a:lumMod val="50000"/>
                  </a:schemeClr>
                </a:solidFill>
              </a:rPr>
              <a:t>The main principles of OOP in Java:</a:t>
            </a:r>
          </a:p>
          <a:p>
            <a:pPr marL="514350" indent="-514350">
              <a:buAutoNum type="arabicPeriod"/>
            </a:pPr>
            <a:r>
              <a:rPr lang="en-US" dirty="0"/>
              <a:t>Class &amp; Objects</a:t>
            </a:r>
          </a:p>
          <a:p>
            <a:pPr marL="514350" indent="-514350">
              <a:buFont typeface="Arial" panose="020B0604020202020204" pitchFamily="34" charset="0"/>
              <a:buAutoNum type="arabicPeriod"/>
            </a:pPr>
            <a:r>
              <a:rPr lang="en-IN" dirty="0"/>
              <a:t>Encapsulation</a:t>
            </a:r>
          </a:p>
          <a:p>
            <a:pPr marL="514350" indent="-514350">
              <a:buAutoNum type="arabicPeriod"/>
            </a:pPr>
            <a:r>
              <a:rPr lang="en-IN" dirty="0"/>
              <a:t>Inheritance</a:t>
            </a:r>
          </a:p>
          <a:p>
            <a:pPr marL="514350" indent="-514350">
              <a:buAutoNum type="arabicPeriod"/>
            </a:pPr>
            <a:r>
              <a:rPr lang="en-IN" dirty="0"/>
              <a:t>Polymorphism</a:t>
            </a:r>
          </a:p>
          <a:p>
            <a:pPr marL="514350" indent="-514350">
              <a:buFont typeface="Arial" panose="020B0604020202020204" pitchFamily="34" charset="0"/>
              <a:buAutoNum type="arabicPeriod"/>
            </a:pPr>
            <a:r>
              <a:rPr lang="en-IN" dirty="0"/>
              <a:t>Data Abstraction</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904242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EB21-003B-7263-5E72-7E1E66279B00}"/>
              </a:ext>
            </a:extLst>
          </p:cNvPr>
          <p:cNvSpPr>
            <a:spLocks noGrp="1"/>
          </p:cNvSpPr>
          <p:nvPr>
            <p:ph idx="1"/>
          </p:nvPr>
        </p:nvSpPr>
        <p:spPr>
          <a:xfrm>
            <a:off x="1929581" y="1638811"/>
            <a:ext cx="8502445" cy="2825034"/>
          </a:xfrm>
        </p:spPr>
        <p:txBody>
          <a:bodyPr>
            <a:normAutofit/>
          </a:bodyPr>
          <a:lstStyle/>
          <a:p>
            <a:pPr marL="0" indent="0">
              <a:buNone/>
            </a:pPr>
            <a:r>
              <a:rPr lang="en-US" b="1" dirty="0">
                <a:solidFill>
                  <a:srgbClr val="7030A0"/>
                </a:solidFill>
              </a:rPr>
              <a:t>Note:</a:t>
            </a:r>
          </a:p>
          <a:p>
            <a:pPr marL="514350" indent="-514350">
              <a:buAutoNum type="arabicPeriod"/>
            </a:pPr>
            <a:r>
              <a:rPr lang="en-IN" b="1" dirty="0"/>
              <a:t>Class</a:t>
            </a:r>
          </a:p>
          <a:p>
            <a:pPr marL="514350" indent="-514350">
              <a:buAutoNum type="arabicPeriod"/>
            </a:pPr>
            <a:r>
              <a:rPr lang="en-IN" b="1" dirty="0"/>
              <a:t>Data Member </a:t>
            </a:r>
            <a:r>
              <a:rPr lang="en-IN" sz="1400" b="1" dirty="0">
                <a:solidFill>
                  <a:srgbClr val="C00000"/>
                </a:solidFill>
              </a:rPr>
              <a:t>OR</a:t>
            </a:r>
            <a:r>
              <a:rPr lang="en-IN" b="1" dirty="0"/>
              <a:t> Variable</a:t>
            </a:r>
          </a:p>
          <a:p>
            <a:pPr marL="514350" indent="-514350">
              <a:buAutoNum type="arabicPeriod"/>
            </a:pPr>
            <a:r>
              <a:rPr lang="en-IN" b="1" dirty="0"/>
              <a:t>Member Function  </a:t>
            </a:r>
            <a:r>
              <a:rPr lang="en-IN" sz="1400" b="1" dirty="0">
                <a:solidFill>
                  <a:srgbClr val="C00000"/>
                </a:solidFill>
              </a:rPr>
              <a:t>OR</a:t>
            </a:r>
            <a:r>
              <a:rPr lang="en-IN" b="1" dirty="0"/>
              <a:t>  Function </a:t>
            </a:r>
            <a:r>
              <a:rPr lang="en-IN" sz="1400" b="1" dirty="0">
                <a:solidFill>
                  <a:srgbClr val="C00000"/>
                </a:solidFill>
              </a:rPr>
              <a:t>OR</a:t>
            </a:r>
            <a:r>
              <a:rPr lang="en-IN" b="1" dirty="0"/>
              <a:t> Method </a:t>
            </a:r>
            <a:r>
              <a:rPr lang="en-IN" sz="1400" b="1" dirty="0">
                <a:solidFill>
                  <a:srgbClr val="C00000"/>
                </a:solidFill>
              </a:rPr>
              <a:t>OR</a:t>
            </a:r>
            <a:r>
              <a:rPr lang="en-IN" b="1" dirty="0"/>
              <a:t> Sub-Routine</a:t>
            </a:r>
          </a:p>
        </p:txBody>
      </p:sp>
    </p:spTree>
    <p:extLst>
      <p:ext uri="{BB962C8B-B14F-4D97-AF65-F5344CB8AC3E}">
        <p14:creationId xmlns:p14="http://schemas.microsoft.com/office/powerpoint/2010/main" val="2578085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solidFill>
                  <a:schemeClr val="accent6">
                    <a:lumMod val="50000"/>
                  </a:schemeClr>
                </a:solidFill>
              </a:rPr>
              <a:t>Definition</a:t>
            </a:r>
            <a:r>
              <a:rPr lang="en-US" b="1" dirty="0"/>
              <a:t>: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solidFill>
                  <a:schemeClr val="accent6">
                    <a:lumMod val="50000"/>
                  </a:schemeClr>
                </a:solidFill>
              </a:rPr>
              <a:t>Components</a:t>
            </a:r>
            <a:r>
              <a:rPr lang="en-US" b="1" dirty="0"/>
              <a:t>: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23611" y="409481"/>
            <a:ext cx="5315189" cy="2470766"/>
          </a:xfrm>
        </p:spPr>
        <p:txBody>
          <a:bodyPr anchor="t">
            <a:normAutofit/>
          </a:bodyPr>
          <a:lstStyle/>
          <a:p>
            <a:pPr marL="0" indent="0">
              <a:buNone/>
            </a:pPr>
            <a:r>
              <a:rPr lang="en-US" sz="2400" b="1" dirty="0">
                <a:solidFill>
                  <a:srgbClr val="C00000"/>
                </a:solidFill>
              </a:rPr>
              <a:t>2.</a:t>
            </a:r>
            <a:r>
              <a:rPr lang="en-IN" sz="2400" b="1" dirty="0">
                <a:solidFill>
                  <a:srgbClr val="C00000"/>
                </a:solidFill>
              </a:rPr>
              <a:t> </a:t>
            </a:r>
            <a:r>
              <a:rPr lang="en-US" sz="2400" b="1" dirty="0">
                <a:solidFill>
                  <a:srgbClr val="C00000"/>
                </a:solidFill>
              </a:rPr>
              <a:t>Encapsulation</a:t>
            </a:r>
          </a:p>
          <a:p>
            <a:pPr marL="0" indent="0">
              <a:buNone/>
            </a:pPr>
            <a:r>
              <a:rPr lang="en-US" sz="2000" dirty="0"/>
              <a:t>Encapsulation is the mechanism of </a:t>
            </a:r>
            <a:r>
              <a:rPr lang="en-US" sz="2000" b="1" dirty="0"/>
              <a:t>bundling</a:t>
            </a:r>
            <a:r>
              <a:rPr lang="en-US" sz="2000" dirty="0"/>
              <a:t> data (fields) and methods (functions) that operate on the data into a </a:t>
            </a:r>
            <a:r>
              <a:rPr lang="en-US" sz="2000" b="1" dirty="0"/>
              <a:t>single unit </a:t>
            </a:r>
            <a:r>
              <a:rPr lang="en-US" sz="2000" dirty="0"/>
              <a:t>or </a:t>
            </a:r>
            <a:r>
              <a:rPr lang="en-US" sz="2000" b="1" dirty="0"/>
              <a:t>class</a:t>
            </a:r>
            <a:r>
              <a:rPr lang="en-US" sz="2000" dirty="0"/>
              <a:t>, and </a:t>
            </a:r>
            <a:r>
              <a:rPr lang="en-US" sz="2000" b="1" dirty="0"/>
              <a:t>restricting access </a:t>
            </a:r>
            <a:r>
              <a:rPr lang="en-US" sz="2000" dirty="0"/>
              <a:t>to some of the object's components. This is achieved using </a:t>
            </a:r>
            <a:r>
              <a:rPr lang="en-US" sz="2000" b="1" dirty="0"/>
              <a:t>Access Modifiers </a:t>
            </a:r>
            <a:r>
              <a:rPr lang="en-US" sz="2000" dirty="0"/>
              <a:t>or </a:t>
            </a:r>
            <a:r>
              <a:rPr lang="en-US" sz="2000" b="1" dirty="0"/>
              <a:t>Specifiers </a:t>
            </a:r>
            <a:r>
              <a:rPr lang="en-US" sz="2000" dirty="0"/>
              <a:t>such as </a:t>
            </a:r>
            <a:r>
              <a:rPr lang="en-US" sz="2000" b="1" dirty="0"/>
              <a:t>private</a:t>
            </a:r>
            <a:r>
              <a:rPr lang="en-US" sz="2000" dirty="0"/>
              <a:t>, </a:t>
            </a:r>
            <a:r>
              <a:rPr lang="en-US" sz="2000" b="1" dirty="0"/>
              <a:t>protected</a:t>
            </a:r>
            <a:r>
              <a:rPr lang="en-US" sz="2000" dirty="0"/>
              <a:t>, and </a:t>
            </a:r>
            <a:r>
              <a:rPr lang="en-US" sz="2000" b="1" dirty="0"/>
              <a:t>public</a:t>
            </a:r>
            <a:r>
              <a:rPr lang="en-US" sz="2000" dirty="0"/>
              <a:t>.</a:t>
            </a:r>
            <a:endParaRPr lang="en-IN"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23622D64-699A-0820-1405-20CA4A7F7BE6}"/>
              </a:ext>
            </a:extLst>
          </p:cNvPr>
          <p:cNvPicPr>
            <a:picLocks noChangeAspect="1"/>
          </p:cNvPicPr>
          <p:nvPr/>
        </p:nvPicPr>
        <p:blipFill rotWithShape="1">
          <a:blip r:embed="rId2">
            <a:extLst>
              <a:ext uri="{28A0092B-C50C-407E-A947-70E740481C1C}">
                <a14:useLocalDpi xmlns:a14="http://schemas.microsoft.com/office/drawing/2010/main" val="0"/>
              </a:ext>
            </a:extLst>
          </a:blip>
          <a:srcRect l="4524" t="2555" r="4529" b="2538"/>
          <a:stretch/>
        </p:blipFill>
        <p:spPr>
          <a:xfrm>
            <a:off x="6096000" y="70337"/>
            <a:ext cx="4684082" cy="6712261"/>
          </a:xfrm>
          <a:prstGeom prst="rect">
            <a:avLst/>
          </a:prstGeom>
        </p:spPr>
      </p:pic>
      <p:pic>
        <p:nvPicPr>
          <p:cNvPr id="1026" name="Picture 2" descr="Encapsulation in OOPs by Logicmojo">
            <a:extLst>
              <a:ext uri="{FF2B5EF4-FFF2-40B4-BE49-F238E27FC236}">
                <a16:creationId xmlns:a16="http://schemas.microsoft.com/office/drawing/2014/main" id="{B5B52D7B-86B4-0A39-B544-F62A3D809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426467"/>
            <a:ext cx="59245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19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code&#10;&#10;Description automatically generated">
            <a:extLst>
              <a:ext uri="{FF2B5EF4-FFF2-40B4-BE49-F238E27FC236}">
                <a16:creationId xmlns:a16="http://schemas.microsoft.com/office/drawing/2014/main" id="{CDE3D50B-EE02-D38B-15B6-D9EF3E83BF9C}"/>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6420" r="4229" b="6420"/>
          <a:stretch/>
        </p:blipFill>
        <p:spPr>
          <a:xfrm>
            <a:off x="279143" y="1705864"/>
            <a:ext cx="5221625" cy="3446272"/>
          </a:xfrm>
          <a:prstGeom prst="rect">
            <a:avLst/>
          </a:prstGeom>
        </p:spPr>
      </p:pic>
      <p:sp>
        <p:nvSpPr>
          <p:cNvPr id="6" name="Content Placeholder 5">
            <a:extLst>
              <a:ext uri="{FF2B5EF4-FFF2-40B4-BE49-F238E27FC236}">
                <a16:creationId xmlns:a16="http://schemas.microsoft.com/office/drawing/2014/main" id="{6B68690E-8E7C-FD1B-7736-1DBA9ECFF90D}"/>
              </a:ext>
            </a:extLst>
          </p:cNvPr>
          <p:cNvSpPr>
            <a:spLocks noGrp="1"/>
          </p:cNvSpPr>
          <p:nvPr>
            <p:ph idx="1"/>
          </p:nvPr>
        </p:nvSpPr>
        <p:spPr>
          <a:xfrm>
            <a:off x="6059054" y="2267062"/>
            <a:ext cx="5376528" cy="2323876"/>
          </a:xfrm>
        </p:spPr>
        <p:txBody>
          <a:bodyPr anchor="t">
            <a:normAutofit/>
          </a:bodyPr>
          <a:lstStyle/>
          <a:p>
            <a:pPr marL="0" indent="0">
              <a:buNone/>
            </a:pPr>
            <a:r>
              <a:rPr lang="en-US" sz="2400" b="1" dirty="0">
                <a:solidFill>
                  <a:srgbClr val="C00000">
                    <a:alpha val="80000"/>
                  </a:srgbClr>
                </a:solidFill>
              </a:rPr>
              <a:t>3. Inheritance: </a:t>
            </a:r>
            <a:r>
              <a:rPr lang="en-US" sz="2000" b="1" dirty="0">
                <a:solidFill>
                  <a:srgbClr val="002060">
                    <a:alpha val="80000"/>
                  </a:srgbClr>
                </a:solidFill>
              </a:rPr>
              <a:t>(Do not Re-Invent the Wheel)</a:t>
            </a:r>
          </a:p>
          <a:p>
            <a:pPr marL="0" indent="0">
              <a:buNone/>
            </a:pPr>
            <a:r>
              <a:rPr lang="en-US" sz="2000" dirty="0">
                <a:solidFill>
                  <a:schemeClr val="tx1">
                    <a:alpha val="80000"/>
                  </a:schemeClr>
                </a:solidFill>
              </a:rPr>
              <a:t>Inheritance is a mechanism wherein a </a:t>
            </a:r>
            <a:r>
              <a:rPr lang="en-US" sz="2000" b="1" dirty="0">
                <a:solidFill>
                  <a:schemeClr val="tx1">
                    <a:alpha val="80000"/>
                  </a:schemeClr>
                </a:solidFill>
              </a:rPr>
              <a:t>new class is derived from</a:t>
            </a:r>
            <a:r>
              <a:rPr lang="en-US" sz="2000" dirty="0">
                <a:solidFill>
                  <a:schemeClr val="tx1">
                    <a:alpha val="80000"/>
                  </a:schemeClr>
                </a:solidFill>
              </a:rPr>
              <a:t> an </a:t>
            </a:r>
            <a:r>
              <a:rPr lang="en-US" sz="2000" b="1" dirty="0">
                <a:solidFill>
                  <a:schemeClr val="tx1">
                    <a:alpha val="80000"/>
                  </a:schemeClr>
                </a:solidFill>
              </a:rPr>
              <a:t>existing</a:t>
            </a:r>
            <a:r>
              <a:rPr lang="en-US" sz="2000" dirty="0">
                <a:solidFill>
                  <a:schemeClr val="tx1">
                    <a:alpha val="80000"/>
                  </a:schemeClr>
                </a:solidFill>
              </a:rPr>
              <a:t> </a:t>
            </a:r>
            <a:r>
              <a:rPr lang="en-US" sz="2000" b="1" dirty="0">
                <a:solidFill>
                  <a:schemeClr val="tx1">
                    <a:alpha val="80000"/>
                  </a:schemeClr>
                </a:solidFill>
              </a:rPr>
              <a:t>class</a:t>
            </a:r>
            <a:r>
              <a:rPr lang="en-US" sz="2000" dirty="0">
                <a:solidFill>
                  <a:schemeClr val="tx1">
                    <a:alpha val="80000"/>
                  </a:schemeClr>
                </a:solidFill>
              </a:rPr>
              <a:t>. The new class (child or subclass) inherits the fields and methods of the existing class (parent or superclass), allowing for </a:t>
            </a:r>
            <a:r>
              <a:rPr lang="en-US" sz="2000" b="1" dirty="0">
                <a:solidFill>
                  <a:schemeClr val="tx1">
                    <a:alpha val="80000"/>
                  </a:schemeClr>
                </a:solidFill>
              </a:rPr>
              <a:t>code</a:t>
            </a:r>
            <a:r>
              <a:rPr lang="en-US" sz="2000" dirty="0">
                <a:solidFill>
                  <a:schemeClr val="tx1">
                    <a:alpha val="80000"/>
                  </a:schemeClr>
                </a:solidFill>
              </a:rPr>
              <a:t> </a:t>
            </a:r>
            <a:r>
              <a:rPr lang="en-US" sz="2000" b="1" dirty="0">
                <a:solidFill>
                  <a:schemeClr val="tx1">
                    <a:alpha val="80000"/>
                  </a:schemeClr>
                </a:solidFill>
              </a:rPr>
              <a:t>reuse</a:t>
            </a:r>
            <a:r>
              <a:rPr lang="en-US" sz="2000" dirty="0">
                <a:solidFill>
                  <a:schemeClr val="tx1">
                    <a:alpha val="80000"/>
                  </a:schemeClr>
                </a:solidFill>
              </a:rPr>
              <a:t> and the creation of a </a:t>
            </a:r>
            <a:r>
              <a:rPr lang="en-US" sz="2000" b="1" dirty="0">
                <a:solidFill>
                  <a:schemeClr val="tx1">
                    <a:alpha val="80000"/>
                  </a:schemeClr>
                </a:solidFill>
              </a:rPr>
              <a:t>hierarchical relationship </a:t>
            </a:r>
            <a:r>
              <a:rPr lang="en-US" sz="2000" dirty="0">
                <a:solidFill>
                  <a:schemeClr val="tx1">
                    <a:alpha val="80000"/>
                  </a:schemeClr>
                </a:solidFill>
              </a:rPr>
              <a:t>between classes.</a:t>
            </a:r>
          </a:p>
          <a:p>
            <a:pPr marL="0" indent="0">
              <a:buNone/>
            </a:pP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65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6026" y="265471"/>
            <a:ext cx="11139947" cy="6341806"/>
          </a:xfrm>
        </p:spPr>
        <p:txBody>
          <a:bodyPr>
            <a:normAutofit fontScale="25000" lnSpcReduction="20000"/>
          </a:bodyPr>
          <a:lstStyle/>
          <a:p>
            <a:pPr marL="0" indent="0">
              <a:buNone/>
            </a:pPr>
            <a:r>
              <a:rPr lang="en-IN" sz="8000" b="1" dirty="0">
                <a:solidFill>
                  <a:srgbClr val="C00000"/>
                </a:solidFill>
              </a:rPr>
              <a:t>Benefits of Inheritance:</a:t>
            </a:r>
          </a:p>
          <a:p>
            <a:pPr marL="0" indent="0">
              <a:buNone/>
            </a:pPr>
            <a:r>
              <a:rPr lang="en-US" sz="6200" b="1" dirty="0">
                <a:solidFill>
                  <a:srgbClr val="0070C0"/>
                </a:solidFill>
              </a:rPr>
              <a:t>1. Reusability</a:t>
            </a:r>
          </a:p>
          <a:p>
            <a:pPr>
              <a:buFont typeface="Arial" panose="020B0604020202020204" pitchFamily="34" charset="0"/>
              <a:buChar char="•"/>
            </a:pPr>
            <a:r>
              <a:rPr lang="en-US" sz="6200" b="1" dirty="0"/>
              <a:t>Code Reusability</a:t>
            </a:r>
            <a:r>
              <a:rPr lang="en-US" sz="6200" dirty="0"/>
              <a:t>: Inheritance promotes code reusability by allowing new classes to use methods and properties of existing classes. This means you can create a new class with minimal additional code.</a:t>
            </a:r>
          </a:p>
          <a:p>
            <a:pPr>
              <a:buFont typeface="Arial" panose="020B0604020202020204" pitchFamily="34" charset="0"/>
              <a:buChar char="•"/>
            </a:pPr>
            <a:r>
              <a:rPr lang="en-US" sz="6200" b="1" dirty="0"/>
              <a:t>DRY Principle</a:t>
            </a:r>
            <a:r>
              <a:rPr lang="en-US" sz="6200" dirty="0"/>
              <a:t>: It helps adhere to the </a:t>
            </a:r>
            <a:r>
              <a:rPr lang="en-US" sz="6200" b="1" dirty="0">
                <a:solidFill>
                  <a:schemeClr val="accent1">
                    <a:lumMod val="50000"/>
                  </a:schemeClr>
                </a:solidFill>
              </a:rPr>
              <a:t>"Don't Repeat Yourself" </a:t>
            </a:r>
            <a:r>
              <a:rPr lang="en-US" sz="6200" dirty="0"/>
              <a:t>(DRY) principle, reducing code duplication and making maintenance easier.</a:t>
            </a:r>
          </a:p>
          <a:p>
            <a:pPr marL="0" indent="0">
              <a:buNone/>
            </a:pPr>
            <a:endParaRPr lang="en-US" sz="3200" dirty="0"/>
          </a:p>
          <a:p>
            <a:pPr marL="0" indent="0">
              <a:buNone/>
            </a:pPr>
            <a:r>
              <a:rPr lang="en-US" sz="6200" b="1" dirty="0">
                <a:solidFill>
                  <a:srgbClr val="0070C0"/>
                </a:solidFill>
              </a:rPr>
              <a:t>2. Maintainability</a:t>
            </a:r>
          </a:p>
          <a:p>
            <a:pPr>
              <a:buFont typeface="Arial" panose="020B0604020202020204" pitchFamily="34" charset="0"/>
              <a:buChar char="•"/>
            </a:pPr>
            <a:r>
              <a:rPr lang="en-US" sz="6200" b="1" dirty="0"/>
              <a:t>Centralized Changes</a:t>
            </a:r>
            <a:r>
              <a:rPr lang="en-US" sz="6200" dirty="0"/>
              <a:t>: When a method or property in the superclass is modified, all subclasses that inherit from it automatically inherit the changes. This centralizes updates and bug fixes, making the codebase easier to maintain.</a:t>
            </a:r>
          </a:p>
          <a:p>
            <a:pPr>
              <a:buFont typeface="Arial" panose="020B0604020202020204" pitchFamily="34" charset="0"/>
              <a:buChar char="•"/>
            </a:pPr>
            <a:r>
              <a:rPr lang="en-US" sz="6200" b="1" dirty="0"/>
              <a:t>Consistency</a:t>
            </a:r>
            <a:r>
              <a:rPr lang="en-US" sz="6200" dirty="0"/>
              <a:t>: Changes made in the superclass ensure consistency across all subclasses, reducing the risk of inconsistencies and errors.</a:t>
            </a:r>
          </a:p>
          <a:p>
            <a:pPr marL="0" indent="0">
              <a:buNone/>
            </a:pPr>
            <a:endParaRPr lang="en-US" sz="3200" b="1" dirty="0"/>
          </a:p>
          <a:p>
            <a:pPr marL="0" indent="0">
              <a:buNone/>
            </a:pPr>
            <a:r>
              <a:rPr lang="en-US" sz="6200" b="1" dirty="0">
                <a:solidFill>
                  <a:srgbClr val="0070C0"/>
                </a:solidFill>
              </a:rPr>
              <a:t>3. Extensibility:</a:t>
            </a:r>
          </a:p>
          <a:p>
            <a:pPr>
              <a:buFont typeface="Arial" panose="020B0604020202020204" pitchFamily="34" charset="0"/>
              <a:buChar char="•"/>
            </a:pPr>
            <a:r>
              <a:rPr lang="en-US" sz="6200" b="1" dirty="0"/>
              <a:t>Adding Functionality</a:t>
            </a:r>
            <a:r>
              <a:rPr lang="en-US" sz="6200" dirty="0"/>
              <a:t>: Inheritance allows for the extension of existing functionality. Subclasses can add new methods or override existing ones to provide specialized behavior while still leveraging the existing code in the superclass.</a:t>
            </a:r>
          </a:p>
          <a:p>
            <a:pPr>
              <a:buFont typeface="Arial" panose="020B0604020202020204" pitchFamily="34" charset="0"/>
              <a:buChar char="•"/>
            </a:pPr>
            <a:r>
              <a:rPr lang="en-US" sz="6200" b="1" dirty="0"/>
              <a:t>Modular Development</a:t>
            </a:r>
            <a:r>
              <a:rPr lang="en-US" sz="6200" dirty="0"/>
              <a:t>: It promotes modular development by enabling you to build classes in a hierarchical and organized manner.</a:t>
            </a:r>
          </a:p>
          <a:p>
            <a:pPr marL="0" indent="0">
              <a:buNone/>
            </a:pPr>
            <a:endParaRPr lang="en-US" sz="3200" b="1" dirty="0"/>
          </a:p>
          <a:p>
            <a:pPr marL="0" indent="0">
              <a:buNone/>
            </a:pPr>
            <a:r>
              <a:rPr lang="en-US" sz="6200" b="1" dirty="0">
                <a:solidFill>
                  <a:srgbClr val="0070C0"/>
                </a:solidFill>
              </a:rPr>
              <a:t>4. Polymorphism</a:t>
            </a:r>
          </a:p>
          <a:p>
            <a:pPr>
              <a:buFont typeface="Arial" panose="020B0604020202020204" pitchFamily="34" charset="0"/>
              <a:buChar char="•"/>
            </a:pPr>
            <a:r>
              <a:rPr lang="en-US" sz="6200" b="1" dirty="0"/>
              <a:t>Dynamic Method Binding</a:t>
            </a:r>
            <a:r>
              <a:rPr lang="en-US" sz="6200" dirty="0"/>
              <a:t>: Inheritance is closely related to polymorphism, which allows a subclass to be treated as an instance of its superclass. This enables dynamic method binding (method overriding) where a method call is resolved at runtime, allowing for more flexible and dynamic code.</a:t>
            </a:r>
          </a:p>
          <a:p>
            <a:pPr>
              <a:buFont typeface="Arial" panose="020B0604020202020204" pitchFamily="34" charset="0"/>
              <a:buChar char="•"/>
            </a:pPr>
            <a:r>
              <a:rPr lang="en-US" sz="6200" b="1" dirty="0"/>
              <a:t>Interface Implementation</a:t>
            </a:r>
            <a:r>
              <a:rPr lang="en-US" sz="6200" dirty="0"/>
              <a:t>: Subclasses can implement methods in different ways, allowing for diverse behavior while maintaining a common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2287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0942" y="452284"/>
            <a:ext cx="10992464" cy="5928851"/>
          </a:xfrm>
        </p:spPr>
        <p:txBody>
          <a:bodyPr>
            <a:normAutofit fontScale="77500" lnSpcReduction="20000"/>
          </a:bodyPr>
          <a:lstStyle/>
          <a:p>
            <a:pPr marL="0" indent="0">
              <a:buNone/>
            </a:pPr>
            <a:r>
              <a:rPr lang="en-US" b="1" dirty="0">
                <a:solidFill>
                  <a:srgbClr val="0070C0"/>
                </a:solidFill>
              </a:rPr>
              <a:t>5. Reduced Code Complexity:</a:t>
            </a:r>
          </a:p>
          <a:p>
            <a:pPr>
              <a:buFont typeface="Arial" panose="020B0604020202020204" pitchFamily="34" charset="0"/>
              <a:buChar char="•"/>
            </a:pPr>
            <a:r>
              <a:rPr lang="en-US" b="1" dirty="0"/>
              <a:t>Simpler Class Definitions</a:t>
            </a:r>
            <a:r>
              <a:rPr lang="en-US" dirty="0"/>
              <a:t>: Subclasses can inherit complex behavior from </a:t>
            </a:r>
            <a:r>
              <a:rPr lang="en-US" dirty="0" err="1"/>
              <a:t>superclasses</a:t>
            </a:r>
            <a:r>
              <a:rPr lang="en-US" dirty="0"/>
              <a:t>, leading to simpler and cleaner class definitions.</a:t>
            </a:r>
          </a:p>
          <a:p>
            <a:pPr>
              <a:buFont typeface="Arial" panose="020B0604020202020204" pitchFamily="34" charset="0"/>
              <a:buChar char="•"/>
            </a:pPr>
            <a:r>
              <a:rPr lang="en-US" b="1" dirty="0"/>
              <a:t>Focus on Specific Functionality</a:t>
            </a:r>
            <a:r>
              <a:rPr lang="en-US" dirty="0"/>
              <a:t>: Developers can focus on implementing specific functionality in subclasses without worrying about the common functionality already handled by </a:t>
            </a:r>
            <a:r>
              <a:rPr lang="en-US" dirty="0" err="1"/>
              <a:t>superclasses</a:t>
            </a:r>
            <a:r>
              <a:rPr lang="en-US" dirty="0"/>
              <a:t>.</a:t>
            </a:r>
          </a:p>
          <a:p>
            <a:pPr marL="0" indent="0">
              <a:buNone/>
            </a:pPr>
            <a:endParaRPr lang="en-IN" sz="1100" dirty="0"/>
          </a:p>
          <a:p>
            <a:pPr marL="0" indent="0">
              <a:buNone/>
            </a:pPr>
            <a:r>
              <a:rPr lang="en-US" b="1" dirty="0">
                <a:solidFill>
                  <a:srgbClr val="0070C0"/>
                </a:solidFill>
              </a:rPr>
              <a:t>6. Simplified Debugging and Testing</a:t>
            </a:r>
          </a:p>
          <a:p>
            <a:pPr>
              <a:buFont typeface="Arial" panose="020B0604020202020204" pitchFamily="34" charset="0"/>
              <a:buChar char="•"/>
            </a:pPr>
            <a:r>
              <a:rPr lang="en-US" b="1" dirty="0"/>
              <a:t>Inheritance Hierarchies</a:t>
            </a:r>
            <a:r>
              <a:rPr lang="en-US" dirty="0"/>
              <a:t>: By organizing code into inheritance hierarchies, it becomes easier to understand, debug, and test. Common behavior is isolated in the superclass, which simplifies testing and reduces the likelihood of bugs.</a:t>
            </a:r>
          </a:p>
          <a:p>
            <a:pPr>
              <a:buFont typeface="Arial" panose="020B0604020202020204" pitchFamily="34" charset="0"/>
              <a:buChar char="•"/>
            </a:pPr>
            <a:r>
              <a:rPr lang="en-US" b="1" dirty="0"/>
              <a:t>Behavioral Consistency</a:t>
            </a:r>
            <a:r>
              <a:rPr lang="en-US" dirty="0"/>
              <a:t>: Testing at the superclass level ensures that all inherited behavior in subclasses is correct, further simplifying the testing process.</a:t>
            </a:r>
          </a:p>
          <a:p>
            <a:pPr marL="0" indent="0">
              <a:buNone/>
            </a:pPr>
            <a:endParaRPr lang="en-US" sz="1100" dirty="0"/>
          </a:p>
          <a:p>
            <a:pPr marL="0" indent="0">
              <a:buNone/>
            </a:pPr>
            <a:r>
              <a:rPr lang="en-US" b="1" dirty="0">
                <a:solidFill>
                  <a:srgbClr val="0070C0"/>
                </a:solidFill>
              </a:rPr>
              <a:t>7. Improved Organization</a:t>
            </a:r>
          </a:p>
          <a:p>
            <a:pPr>
              <a:buFont typeface="Arial" panose="020B0604020202020204" pitchFamily="34" charset="0"/>
              <a:buChar char="•"/>
            </a:pPr>
            <a:r>
              <a:rPr lang="en-US" b="1" dirty="0"/>
              <a:t>Logical Structure</a:t>
            </a:r>
            <a:r>
              <a:rPr lang="en-US" dirty="0"/>
              <a:t>: Inheritance provides a logical structure and hierarchy to the codebase. This makes it easier to understand the relationships between different classes and their roles within the application.</a:t>
            </a:r>
          </a:p>
          <a:p>
            <a:pPr>
              <a:buFont typeface="Arial" panose="020B0604020202020204" pitchFamily="34" charset="0"/>
              <a:buChar char="•"/>
            </a:pPr>
            <a:r>
              <a:rPr lang="en-US" b="1" dirty="0"/>
              <a:t>Clearer Relationships</a:t>
            </a:r>
            <a:r>
              <a:rPr lang="en-US" dirty="0"/>
              <a:t>: It clarifies the relationships between classes, making the system's design and architecture more intuitive.</a:t>
            </a:r>
          </a:p>
          <a:p>
            <a:pPr marL="0" indent="0">
              <a:buNone/>
            </a:pPr>
            <a:endParaRPr lang="en-IN" dirty="0"/>
          </a:p>
        </p:txBody>
      </p:sp>
    </p:spTree>
    <p:extLst>
      <p:ext uri="{BB962C8B-B14F-4D97-AF65-F5344CB8AC3E}">
        <p14:creationId xmlns:p14="http://schemas.microsoft.com/office/powerpoint/2010/main" val="2046148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sz="3200" b="1" dirty="0">
                <a:solidFill>
                  <a:schemeClr val="accent5">
                    <a:lumMod val="50000"/>
                  </a:schemeClr>
                </a:solidFill>
              </a:rPr>
              <a:t>4. Polymorphism:</a:t>
            </a:r>
          </a:p>
          <a:p>
            <a:pPr marL="0" indent="0">
              <a:buNone/>
            </a:pPr>
            <a:r>
              <a:rPr lang="en-US" dirty="0"/>
              <a:t>In Polymorphism </a:t>
            </a:r>
            <a:r>
              <a:rPr lang="en-US" b="1" dirty="0"/>
              <a:t>Poly means </a:t>
            </a:r>
            <a:r>
              <a:rPr lang="en-US" b="1" dirty="0">
                <a:solidFill>
                  <a:schemeClr val="accent5">
                    <a:lumMod val="75000"/>
                  </a:schemeClr>
                </a:solidFill>
              </a:rPr>
              <a:t>many</a:t>
            </a:r>
            <a:r>
              <a:rPr lang="en-US" b="1" dirty="0"/>
              <a:t>, morphism</a:t>
            </a:r>
            <a:r>
              <a:rPr lang="en-US" dirty="0"/>
              <a:t> </a:t>
            </a:r>
            <a:r>
              <a:rPr lang="en-US" b="1" dirty="0"/>
              <a:t>means</a:t>
            </a:r>
            <a:r>
              <a:rPr lang="en-US" dirty="0"/>
              <a:t> </a:t>
            </a:r>
            <a:r>
              <a:rPr lang="en-US" b="1" dirty="0">
                <a:solidFill>
                  <a:schemeClr val="accent5">
                    <a:lumMod val="75000"/>
                  </a:schemeClr>
                </a:solidFill>
              </a:rPr>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b="1" dirty="0">
                <a:solidFill>
                  <a:srgbClr val="C00000"/>
                </a:solidFill>
              </a:rPr>
              <a:t>Method</a:t>
            </a:r>
            <a:r>
              <a:rPr lang="en-IN" dirty="0"/>
              <a:t> &amp; </a:t>
            </a:r>
            <a:r>
              <a:rPr lang="en-IN" b="1" dirty="0">
                <a:solidFill>
                  <a:srgbClr val="C00000"/>
                </a:solidFill>
              </a:rPr>
              <a:t>Constructor Overloading </a:t>
            </a:r>
            <a:r>
              <a:rPr lang="en-IN" dirty="0"/>
              <a:t>&amp; </a:t>
            </a:r>
            <a:r>
              <a:rPr lang="en-IN" b="1" dirty="0">
                <a:solidFill>
                  <a:srgbClr val="C00000"/>
                </a:solidFill>
              </a:rPr>
              <a:t>Operator Overloading </a:t>
            </a:r>
            <a:r>
              <a:rPr lang="en-IN" dirty="0"/>
              <a:t>(</a:t>
            </a:r>
            <a:r>
              <a:rPr lang="en-US" b="1" dirty="0">
                <a:solidFill>
                  <a:schemeClr val="accent5">
                    <a:lumMod val="75000"/>
                  </a:schemeClr>
                </a:solidFill>
              </a:rPr>
              <a:t>compile-time polymorphism</a:t>
            </a:r>
            <a:r>
              <a:rPr lang="en-IN" dirty="0"/>
              <a:t>)</a:t>
            </a:r>
          </a:p>
          <a:p>
            <a:pPr marL="514350" indent="-514350">
              <a:buAutoNum type="arabicPeriod"/>
            </a:pPr>
            <a:r>
              <a:rPr lang="en-IN" b="1" dirty="0">
                <a:solidFill>
                  <a:srgbClr val="C00000"/>
                </a:solidFill>
              </a:rPr>
              <a:t>Method Overriding </a:t>
            </a:r>
            <a:r>
              <a:rPr lang="en-IN" dirty="0"/>
              <a:t>(through Inheritance) (</a:t>
            </a:r>
            <a:r>
              <a:rPr lang="en-US" b="1" dirty="0">
                <a:solidFill>
                  <a:schemeClr val="accent5">
                    <a:lumMod val="75000"/>
                  </a:schemeClr>
                </a:solidFill>
              </a:rPr>
              <a:t>runtime polymorphism</a:t>
            </a:r>
            <a:r>
              <a:rPr lang="en-US" dirty="0"/>
              <a:t>)</a:t>
            </a:r>
            <a:endParaRPr lang="en-IN" dirty="0"/>
          </a:p>
        </p:txBody>
      </p:sp>
    </p:spTree>
    <p:extLst>
      <p:ext uri="{BB962C8B-B14F-4D97-AF65-F5344CB8AC3E}">
        <p14:creationId xmlns:p14="http://schemas.microsoft.com/office/powerpoint/2010/main" val="2730205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943897" y="894735"/>
            <a:ext cx="10409903" cy="5282228"/>
          </a:xfrm>
        </p:spPr>
        <p:txBody>
          <a:bodyPr/>
          <a:lstStyle/>
          <a:p>
            <a:pPr marL="0" indent="0">
              <a:buNone/>
            </a:pPr>
            <a:r>
              <a:rPr lang="en-US" b="1" dirty="0">
                <a:solidFill>
                  <a:srgbClr val="00B050"/>
                </a:solidFill>
              </a:rPr>
              <a:t>5.</a:t>
            </a:r>
            <a:r>
              <a:rPr lang="en-IN" b="1" dirty="0">
                <a:solidFill>
                  <a:srgbClr val="00B050"/>
                </a:solidFill>
              </a:rPr>
              <a:t> Data Abstraction</a:t>
            </a:r>
          </a:p>
          <a:p>
            <a:pPr marL="0" indent="0">
              <a:buNone/>
            </a:pPr>
            <a:r>
              <a:rPr lang="en-US" dirty="0"/>
              <a:t>Abstraction is the concept of </a:t>
            </a:r>
            <a:r>
              <a:rPr lang="en-US" b="1" dirty="0">
                <a:solidFill>
                  <a:srgbClr val="C00000"/>
                </a:solidFill>
              </a:rPr>
              <a:t>hiding the complex implementation details </a:t>
            </a:r>
            <a:r>
              <a:rPr lang="en-US" dirty="0"/>
              <a:t>and </a:t>
            </a:r>
            <a:r>
              <a:rPr lang="en-US" b="1" dirty="0">
                <a:solidFill>
                  <a:srgbClr val="C00000"/>
                </a:solidFill>
              </a:rPr>
              <a:t>showing only the essential features of an object</a:t>
            </a:r>
            <a:r>
              <a:rPr lang="en-US" dirty="0"/>
              <a:t>. In Java, abstraction is achieved using </a:t>
            </a:r>
            <a:r>
              <a:rPr lang="en-US" b="1" dirty="0">
                <a:solidFill>
                  <a:srgbClr val="002060"/>
                </a:solidFill>
              </a:rPr>
              <a:t>abstract</a:t>
            </a:r>
            <a:r>
              <a:rPr lang="en-US" dirty="0">
                <a:solidFill>
                  <a:srgbClr val="002060"/>
                </a:solidFill>
              </a:rPr>
              <a:t> </a:t>
            </a:r>
            <a:r>
              <a:rPr lang="en-US" b="1" dirty="0">
                <a:solidFill>
                  <a:srgbClr val="002060"/>
                </a:solidFill>
              </a:rPr>
              <a:t>classes</a:t>
            </a:r>
            <a:r>
              <a:rPr lang="en-US" dirty="0">
                <a:solidFill>
                  <a:srgbClr val="002060"/>
                </a:solidFill>
              </a:rPr>
              <a:t> </a:t>
            </a:r>
            <a:r>
              <a:rPr lang="en-US" dirty="0"/>
              <a:t>and </a:t>
            </a:r>
            <a:r>
              <a:rPr lang="en-US" b="1" dirty="0">
                <a:solidFill>
                  <a:srgbClr val="002060"/>
                </a:solidFill>
              </a:rPr>
              <a:t>interfaces</a:t>
            </a:r>
            <a:r>
              <a:rPr lang="en-US" dirty="0"/>
              <a:t>. </a:t>
            </a:r>
          </a:p>
          <a:p>
            <a:pPr marL="0" indent="0">
              <a:buNone/>
            </a:pPr>
            <a:endParaRPr lang="en-US" sz="800" dirty="0"/>
          </a:p>
          <a:p>
            <a:pPr marL="0" indent="0">
              <a:buNone/>
            </a:pPr>
            <a:r>
              <a:rPr lang="en-US" b="1" dirty="0"/>
              <a:t>Important:</a:t>
            </a:r>
          </a:p>
          <a:p>
            <a:pPr marL="514350" indent="-514350">
              <a:buAutoNum type="arabicPeriod"/>
            </a:pPr>
            <a:r>
              <a:rPr lang="en-US" dirty="0"/>
              <a:t>Abstract Class</a:t>
            </a:r>
          </a:p>
          <a:p>
            <a:pPr marL="514350" indent="-514350">
              <a:buAutoNum type="arabicPeriod"/>
            </a:pPr>
            <a:r>
              <a:rPr lang="en-US" dirty="0"/>
              <a:t>Interface</a:t>
            </a:r>
            <a:endParaRPr lang="en-IN" dirty="0"/>
          </a:p>
        </p:txBody>
      </p:sp>
    </p:spTree>
    <p:extLst>
      <p:ext uri="{BB962C8B-B14F-4D97-AF65-F5344CB8AC3E}">
        <p14:creationId xmlns:p14="http://schemas.microsoft.com/office/powerpoint/2010/main" val="1138648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111046" y="1406013"/>
            <a:ext cx="10382864" cy="3460955"/>
          </a:xfrm>
        </p:spPr>
        <p:txBody>
          <a:bodyPr/>
          <a:lstStyle/>
          <a:p>
            <a:pPr marL="0" indent="0">
              <a:buNone/>
            </a:pPr>
            <a:r>
              <a:rPr lang="en-IN" b="1" dirty="0">
                <a:solidFill>
                  <a:srgbClr val="C00000"/>
                </a:solidFill>
              </a:rPr>
              <a:t>Control Flow Statements:</a:t>
            </a:r>
          </a:p>
          <a:p>
            <a:pPr marL="0" indent="0">
              <a:buNone/>
            </a:pPr>
            <a:r>
              <a:rPr lang="en-US" dirty="0"/>
              <a:t>Java control flow statements are constructs that </a:t>
            </a:r>
            <a:r>
              <a:rPr lang="en-US" b="1" dirty="0">
                <a:solidFill>
                  <a:srgbClr val="0070C0"/>
                </a:solidFill>
              </a:rPr>
              <a:t>dictate the order in which instructions are executed</a:t>
            </a:r>
            <a:r>
              <a:rPr lang="en-US" dirty="0"/>
              <a:t>. </a:t>
            </a:r>
          </a:p>
          <a:p>
            <a:pPr marL="0" indent="0">
              <a:buNone/>
            </a:pPr>
            <a:r>
              <a:rPr lang="en-US" dirty="0"/>
              <a:t>They can be categorized into 3 main types: </a:t>
            </a:r>
          </a:p>
          <a:p>
            <a:pPr marL="514350" indent="-514350">
              <a:buAutoNum type="arabicPeriod"/>
            </a:pPr>
            <a:r>
              <a:rPr lang="en-US" b="1" dirty="0"/>
              <a:t>Branching</a:t>
            </a:r>
            <a:r>
              <a:rPr lang="en-US" dirty="0"/>
              <a:t>  or </a:t>
            </a:r>
            <a:r>
              <a:rPr lang="en-US" b="1" dirty="0"/>
              <a:t>Decision-making</a:t>
            </a:r>
            <a:r>
              <a:rPr lang="en-US" dirty="0"/>
              <a:t> statements</a:t>
            </a:r>
          </a:p>
          <a:p>
            <a:pPr marL="514350" indent="-514350">
              <a:buAutoNum type="arabicPeriod"/>
            </a:pPr>
            <a:r>
              <a:rPr lang="en-US" dirty="0"/>
              <a:t>Loop statements</a:t>
            </a:r>
          </a:p>
          <a:p>
            <a:pPr marL="514350" indent="-514350">
              <a:buAutoNum type="arabicPeriod"/>
            </a:pPr>
            <a:r>
              <a:rPr lang="en-US" b="1" dirty="0">
                <a:solidFill>
                  <a:srgbClr val="C00000"/>
                </a:solidFill>
              </a:rPr>
              <a:t>Jump</a:t>
            </a:r>
            <a:r>
              <a:rPr lang="en-US" dirty="0"/>
              <a:t> statements</a:t>
            </a:r>
            <a:endParaRPr lang="en-IN" dirty="0"/>
          </a:p>
        </p:txBody>
      </p:sp>
    </p:spTree>
    <p:extLst>
      <p:ext uri="{BB962C8B-B14F-4D97-AF65-F5344CB8AC3E}">
        <p14:creationId xmlns:p14="http://schemas.microsoft.com/office/powerpoint/2010/main" val="1471960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514350" indent="-514350" algn="ctr">
              <a:buAutoNum type="arabicPeriod"/>
            </a:pPr>
            <a:r>
              <a:rPr lang="en-IN" sz="3200" b="1" dirty="0">
                <a:solidFill>
                  <a:schemeClr val="accent2">
                    <a:lumMod val="50000"/>
                  </a:schemeClr>
                </a:solidFill>
              </a:rPr>
              <a:t>Decision-Making Statements:</a:t>
            </a:r>
          </a:p>
          <a:p>
            <a:pPr marL="0" indent="0">
              <a:buNone/>
            </a:pPr>
            <a:r>
              <a:rPr lang="en-US" dirty="0"/>
              <a:t>Decision-Making statements control the flow of execution based on </a:t>
            </a:r>
            <a:r>
              <a:rPr lang="en-US" b="1" dirty="0">
                <a:solidFill>
                  <a:srgbClr val="0070C0"/>
                </a:solidFill>
              </a:rPr>
              <a:t>certain conditions</a:t>
            </a:r>
            <a:r>
              <a:rPr lang="en-US" dirty="0"/>
              <a:t>. These statements allow the program to choose different </a:t>
            </a:r>
            <a:r>
              <a:rPr lang="en-US" b="1" dirty="0">
                <a:solidFill>
                  <a:srgbClr val="C00000"/>
                </a:solidFill>
              </a:rPr>
              <a:t>paths</a:t>
            </a:r>
            <a:r>
              <a:rPr lang="en-US" dirty="0"/>
              <a:t> of execution based on the evaluation of Boolean expressions.</a:t>
            </a:r>
          </a:p>
          <a:p>
            <a:pPr marL="0" indent="0">
              <a:buNone/>
            </a:pPr>
            <a:r>
              <a:rPr lang="en-IN" b="1" dirty="0">
                <a:solidFill>
                  <a:srgbClr val="002060"/>
                </a:solidFill>
              </a:rPr>
              <a:t>Main decision-making statements:</a:t>
            </a:r>
          </a:p>
          <a:p>
            <a:pPr marL="514350" indent="-514350">
              <a:buAutoNum type="arabicPeriod"/>
            </a:pPr>
            <a:r>
              <a:rPr lang="en-IN" b="1" dirty="0"/>
              <a:t>if</a:t>
            </a:r>
          </a:p>
          <a:p>
            <a:pPr marL="514350" indent="-514350">
              <a:buAutoNum type="arabicPeriod"/>
            </a:pPr>
            <a:r>
              <a:rPr lang="en-IN" b="1" dirty="0"/>
              <a:t>if-else</a:t>
            </a:r>
          </a:p>
          <a:p>
            <a:pPr marL="514350" indent="-514350">
              <a:buAutoNum type="arabicPeriod"/>
            </a:pPr>
            <a:r>
              <a:rPr lang="en-IN" b="1" dirty="0"/>
              <a:t>if-else-if ladder</a:t>
            </a:r>
          </a:p>
          <a:p>
            <a:pPr marL="514350" indent="-514350">
              <a:buAutoNum type="arabicPeriod"/>
            </a:pPr>
            <a:r>
              <a:rPr lang="en-IN" b="1" dirty="0"/>
              <a:t>nested if</a:t>
            </a:r>
          </a:p>
          <a:p>
            <a:pPr marL="514350" indent="-514350">
              <a:buAutoNum type="arabicPeriod"/>
            </a:pPr>
            <a:r>
              <a:rPr lang="en-IN" b="1" dirty="0"/>
              <a:t>switch</a:t>
            </a:r>
          </a:p>
        </p:txBody>
      </p:sp>
    </p:spTree>
    <p:extLst>
      <p:ext uri="{BB962C8B-B14F-4D97-AF65-F5344CB8AC3E}">
        <p14:creationId xmlns:p14="http://schemas.microsoft.com/office/powerpoint/2010/main" val="7502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4236" y="376236"/>
            <a:ext cx="10567219" cy="5567363"/>
          </a:xfrm>
        </p:spPr>
        <p:txBody>
          <a:bodyPr/>
          <a:lstStyle/>
          <a:p>
            <a:pPr marL="0" indent="0">
              <a:buNone/>
            </a:pPr>
            <a:r>
              <a:rPr lang="en-IN" b="1" dirty="0">
                <a:solidFill>
                  <a:schemeClr val="accent6">
                    <a:lumMod val="50000"/>
                  </a:schemeClr>
                </a:solidFill>
              </a:rPr>
              <a:t>1. if statement</a:t>
            </a:r>
            <a:r>
              <a:rPr lang="en-IN" dirty="0">
                <a:solidFill>
                  <a:schemeClr val="accent6">
                    <a:lumMod val="50000"/>
                  </a:schemeClr>
                </a:solidFill>
              </a:rPr>
              <a:t>:</a:t>
            </a:r>
          </a:p>
          <a:p>
            <a:pPr marL="0" indent="0">
              <a:buNone/>
            </a:pPr>
            <a:r>
              <a:rPr lang="en-US" sz="2400" dirty="0"/>
              <a:t>The if statement </a:t>
            </a:r>
            <a:r>
              <a:rPr lang="en-US" sz="2400" b="1" dirty="0"/>
              <a:t>evaluates a condition </a:t>
            </a:r>
            <a:r>
              <a:rPr lang="en-US" sz="2400" dirty="0"/>
              <a:t>(a </a:t>
            </a:r>
            <a:r>
              <a:rPr lang="en-US" sz="2400" b="1" dirty="0">
                <a:solidFill>
                  <a:srgbClr val="C00000"/>
                </a:solidFill>
              </a:rPr>
              <a:t>Boolean expression</a:t>
            </a:r>
            <a:r>
              <a:rPr lang="en-US" sz="2400" dirty="0"/>
              <a:t>). If the condition is </a:t>
            </a:r>
            <a:r>
              <a:rPr lang="en-US" sz="2400" b="1" dirty="0"/>
              <a:t>true</a:t>
            </a:r>
            <a:r>
              <a:rPr lang="en-US" sz="2400" dirty="0"/>
              <a:t>, the block of code within the if statement is executed. If the condition is </a:t>
            </a:r>
            <a:r>
              <a:rPr lang="en-US" sz="2400" b="1" dirty="0"/>
              <a:t>false</a:t>
            </a:r>
            <a:r>
              <a:rPr lang="en-US" sz="2400" dirty="0"/>
              <a:t>, the block is skipped.</a:t>
            </a:r>
            <a:endParaRPr lang="en-IN" sz="2400" dirty="0"/>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800" b="1" dirty="0"/>
          </a:p>
          <a:p>
            <a:pPr marL="0" indent="0">
              <a:buNone/>
            </a:pPr>
            <a:r>
              <a:rPr lang="en-IN" sz="2400" b="1" dirty="0"/>
              <a:t>Example:</a:t>
            </a:r>
          </a:p>
        </p:txBody>
      </p:sp>
      <p:pic>
        <p:nvPicPr>
          <p:cNvPr id="4" name="Picture 3" descr="A black background with white text&#10;&#10;Description automatically generated">
            <a:extLst>
              <a:ext uri="{FF2B5EF4-FFF2-40B4-BE49-F238E27FC236}">
                <a16:creationId xmlns:a16="http://schemas.microsoft.com/office/drawing/2014/main" id="{166C285D-9B89-5B6E-0162-C42ADD263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624" y="4567478"/>
            <a:ext cx="7608627" cy="19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4AD4B090-88E9-4AFD-78A0-FE6799512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625" y="2405146"/>
            <a:ext cx="7608627" cy="1509541"/>
          </a:xfrm>
          <a:prstGeom prst="rect">
            <a:avLst/>
          </a:prstGeom>
        </p:spPr>
      </p:pic>
    </p:spTree>
    <p:extLst>
      <p:ext uri="{BB962C8B-B14F-4D97-AF65-F5344CB8AC3E}">
        <p14:creationId xmlns:p14="http://schemas.microsoft.com/office/powerpoint/2010/main" val="2998290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85D1B-937F-1DB4-0C28-A85B5C7DCF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Simple If </a:t>
            </a:r>
            <a:r>
              <a:rPr lang="en-US" sz="2600" b="1" kern="1200" dirty="0">
                <a:solidFill>
                  <a:srgbClr val="FFFFFF"/>
                </a:solidFill>
                <a:latin typeface="+mj-lt"/>
                <a:ea typeface="+mj-ea"/>
                <a:cs typeface="+mj-cs"/>
              </a:rPr>
              <a:t>Flow Chart</a:t>
            </a:r>
          </a:p>
        </p:txBody>
      </p:sp>
      <p:pic>
        <p:nvPicPr>
          <p:cNvPr id="2050" name="Picture 2" descr="What Are if Else Flowcharts? Explained with Examples">
            <a:extLst>
              <a:ext uri="{FF2B5EF4-FFF2-40B4-BE49-F238E27FC236}">
                <a16:creationId xmlns:a16="http://schemas.microsoft.com/office/drawing/2014/main" id="{626DD419-1BA9-EA80-EE52-0C8730262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6969" y="908787"/>
            <a:ext cx="4962391" cy="531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b="1" dirty="0">
                <a:solidFill>
                  <a:schemeClr val="accent6">
                    <a:lumMod val="50000"/>
                  </a:schemeClr>
                </a:solidFill>
              </a:rPr>
              <a:t>2. if-else statement</a:t>
            </a:r>
            <a:r>
              <a:rPr lang="en-IN"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4" name="Picture 3" descr="A computer screen with white text&#10;&#10;Description automatically generated">
            <a:extLst>
              <a:ext uri="{FF2B5EF4-FFF2-40B4-BE49-F238E27FC236}">
                <a16:creationId xmlns:a16="http://schemas.microsoft.com/office/drawing/2014/main" id="{A67FA1E4-3B8B-816C-83C7-CD73B290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80" y="4353404"/>
            <a:ext cx="6698505" cy="2108356"/>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80" y="2063731"/>
            <a:ext cx="5928800" cy="1693037"/>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C92495-41CF-B50A-0605-C5C042F358AB}"/>
              </a:ext>
            </a:extLst>
          </p:cNvPr>
          <p:cNvSpPr>
            <a:spLocks noGrp="1"/>
          </p:cNvSpPr>
          <p:nvPr>
            <p:ph idx="1"/>
          </p:nvPr>
        </p:nvSpPr>
        <p:spPr>
          <a:xfrm>
            <a:off x="263209" y="2938013"/>
            <a:ext cx="3888528" cy="660593"/>
          </a:xfrm>
        </p:spPr>
        <p:txBody>
          <a:bodyPr>
            <a:normAutofit/>
          </a:bodyPr>
          <a:lstStyle/>
          <a:p>
            <a:pPr marL="0" indent="0">
              <a:buNone/>
            </a:pPr>
            <a:r>
              <a:rPr lang="en-US" sz="4000" b="1" dirty="0">
                <a:solidFill>
                  <a:schemeClr val="accent2">
                    <a:lumMod val="75000"/>
                  </a:schemeClr>
                </a:solidFill>
              </a:rPr>
              <a:t>if-else</a:t>
            </a:r>
            <a:r>
              <a:rPr lang="en-US" sz="4000" b="1" dirty="0"/>
              <a:t> Flow Chart</a:t>
            </a:r>
            <a:endParaRPr lang="en-IN" sz="4000" b="1" dirty="0"/>
          </a:p>
        </p:txBody>
      </p:sp>
      <p:pic>
        <p:nvPicPr>
          <p:cNvPr id="3074" name="Picture 2" descr="PHP If Else - javatpoint">
            <a:extLst>
              <a:ext uri="{FF2B5EF4-FFF2-40B4-BE49-F238E27FC236}">
                <a16:creationId xmlns:a16="http://schemas.microsoft.com/office/drawing/2014/main" id="{6F3ECD34-67BB-58E5-ABAA-A15B607D6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217" y="237931"/>
            <a:ext cx="5322703" cy="63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1981" y="1022209"/>
            <a:ext cx="5028051" cy="3511943"/>
          </a:xfrm>
        </p:spPr>
        <p:txBody>
          <a:bodyPr anchor="ctr">
            <a:normAutofit/>
          </a:bodyPr>
          <a:lstStyle/>
          <a:p>
            <a:pPr marL="0" indent="0">
              <a:buNone/>
            </a:pPr>
            <a:r>
              <a:rPr lang="en-IN" sz="2400" b="1" dirty="0">
                <a:solidFill>
                  <a:schemeClr val="accent6">
                    <a:lumMod val="50000"/>
                  </a:schemeClr>
                </a:solidFill>
              </a:rPr>
              <a:t>3. if-else-if ladder</a:t>
            </a:r>
            <a:r>
              <a:rPr lang="en-IN" sz="2400" dirty="0">
                <a:solidFill>
                  <a:schemeClr val="accent6">
                    <a:lumMod val="50000"/>
                  </a:schemeClr>
                </a:solidFill>
              </a:rPr>
              <a:t>:</a:t>
            </a:r>
          </a:p>
          <a:p>
            <a:pPr marL="0" indent="0">
              <a:buNone/>
            </a:pPr>
            <a:r>
              <a:rPr lang="en-US" sz="2000" dirty="0"/>
              <a:t>The if-else-if ladder allows for </a:t>
            </a:r>
            <a:r>
              <a:rPr lang="en-US" sz="2000" b="1" dirty="0"/>
              <a:t>multiple conditions</a:t>
            </a:r>
            <a:r>
              <a:rPr lang="en-US" sz="2000" dirty="0"/>
              <a:t> to be evaluated </a:t>
            </a:r>
            <a:r>
              <a:rPr lang="en-US" sz="2000" b="1" dirty="0">
                <a:solidFill>
                  <a:srgbClr val="C00000"/>
                </a:solidFill>
              </a:rPr>
              <a:t>sequentially</a:t>
            </a:r>
            <a:r>
              <a:rPr lang="en-US" sz="2000" dirty="0"/>
              <a:t>. The first condition that evaluates to true will have its corresponding block executed, and the rest of the ladder will be skipped. If none of the conditions are true, the </a:t>
            </a:r>
            <a:r>
              <a:rPr lang="en-US" sz="2000" b="1" dirty="0">
                <a:solidFill>
                  <a:srgbClr val="C00000"/>
                </a:solidFill>
              </a:rPr>
              <a:t>else</a:t>
            </a:r>
            <a:r>
              <a:rPr lang="en-US" sz="2000" dirty="0"/>
              <a:t> block (if present) will be executed.</a:t>
            </a:r>
            <a:endParaRPr lang="en-IN" sz="1800" b="1" dirty="0"/>
          </a:p>
        </p:txBody>
      </p:sp>
      <p:sp>
        <p:nvSpPr>
          <p:cNvPr id="26" name="Rectangle 2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with white text&#10;&#10;Description automatically generated">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305" y="1345974"/>
            <a:ext cx="5819714" cy="2851660"/>
          </a:xfrm>
          <a:prstGeom prst="rect">
            <a:avLst/>
          </a:prstGeom>
        </p:spPr>
      </p:pic>
    </p:spTree>
    <p:extLst>
      <p:ext uri="{BB962C8B-B14F-4D97-AF65-F5344CB8AC3E}">
        <p14:creationId xmlns:p14="http://schemas.microsoft.com/office/powerpoint/2010/main" val="1888616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computer screen with white text">
            <a:extLst>
              <a:ext uri="{FF2B5EF4-FFF2-40B4-BE49-F238E27FC236}">
                <a16:creationId xmlns:a16="http://schemas.microsoft.com/office/drawing/2014/main" id="{BB10F3AA-930C-29BD-C46F-5ABF2523C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61" y="310044"/>
            <a:ext cx="9196782" cy="4069575"/>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DBF758D-1CA6-1826-532F-7CB93585A38E}"/>
              </a:ext>
            </a:extLst>
          </p:cNvPr>
          <p:cNvSpPr>
            <a:spLocks noGrp="1"/>
          </p:cNvSpPr>
          <p:nvPr>
            <p:ph idx="1"/>
          </p:nvPr>
        </p:nvSpPr>
        <p:spPr>
          <a:xfrm>
            <a:off x="5162719" y="4883544"/>
            <a:ext cx="6586915" cy="1556907"/>
          </a:xfrm>
        </p:spPr>
        <p:txBody>
          <a:bodyPr anchor="ctr">
            <a:normAutofit/>
          </a:bodyPr>
          <a:lstStyle/>
          <a:p>
            <a:pPr marL="0" indent="0">
              <a:buNone/>
            </a:pPr>
            <a:r>
              <a:rPr lang="en-US" sz="1800"/>
              <a:t>Example:</a:t>
            </a:r>
          </a:p>
          <a:p>
            <a:pPr marL="0" indent="0">
              <a:buNone/>
            </a:pPr>
            <a:endParaRPr lang="en-US" sz="1800"/>
          </a:p>
          <a:p>
            <a:pPr marL="0" indent="0">
              <a:buNone/>
            </a:pPr>
            <a:endParaRPr lang="en-IN" sz="1800"/>
          </a:p>
        </p:txBody>
      </p:sp>
    </p:spTree>
    <p:extLst>
      <p:ext uri="{BB962C8B-B14F-4D97-AF65-F5344CB8AC3E}">
        <p14:creationId xmlns:p14="http://schemas.microsoft.com/office/powerpoint/2010/main" val="2023548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chemeClr val="accent6">
                    <a:lumMod val="50000"/>
                  </a:schemeClr>
                </a:solidFill>
              </a:rPr>
              <a:t>4. Nested if statement</a:t>
            </a:r>
            <a:r>
              <a:rPr lang="en-IN"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Example:</a:t>
            </a:r>
          </a:p>
          <a:p>
            <a:pPr marL="0" indent="0">
              <a:buNone/>
            </a:pPr>
            <a:endParaRPr lang="en-IN" dirty="0"/>
          </a:p>
        </p:txBody>
      </p:sp>
      <p:pic>
        <p:nvPicPr>
          <p:cNvPr id="7" name="Picture 6" descr="A computer code on a black background&#10;&#10;Description automatically generated">
            <a:extLst>
              <a:ext uri="{FF2B5EF4-FFF2-40B4-BE49-F238E27FC236}">
                <a16:creationId xmlns:a16="http://schemas.microsoft.com/office/drawing/2014/main" id="{94EF42AF-8193-1742-2457-3832CC2F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09" y="1518190"/>
            <a:ext cx="8723809" cy="2495238"/>
          </a:xfrm>
          <a:prstGeom prst="rect">
            <a:avLst/>
          </a:prstGeom>
        </p:spPr>
      </p:pic>
    </p:spTree>
    <p:extLst>
      <p:ext uri="{BB962C8B-B14F-4D97-AF65-F5344CB8AC3E}">
        <p14:creationId xmlns:p14="http://schemas.microsoft.com/office/powerpoint/2010/main" val="319422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93184" y="237936"/>
            <a:ext cx="10901624" cy="6109397"/>
          </a:xfrm>
        </p:spPr>
        <p:txBody>
          <a:bodyPr/>
          <a:lstStyle/>
          <a:p>
            <a:pPr marL="0" indent="0">
              <a:buNone/>
            </a:pPr>
            <a:r>
              <a:rPr lang="en-US" b="1" dirty="0">
                <a:solidFill>
                  <a:schemeClr val="accent6">
                    <a:lumMod val="50000"/>
                  </a:schemeClr>
                </a:solidFill>
              </a:rPr>
              <a:t>5. </a:t>
            </a:r>
            <a:r>
              <a:rPr lang="en-IN" b="1" dirty="0">
                <a:solidFill>
                  <a:schemeClr val="accent6">
                    <a:lumMod val="50000"/>
                  </a:schemeClr>
                </a:solidFill>
              </a:rPr>
              <a:t>Switch statement:</a:t>
            </a:r>
          </a:p>
          <a:p>
            <a:pPr marL="0" indent="0">
              <a:buNone/>
            </a:pPr>
            <a:r>
              <a:rPr lang="en-US" sz="2400" dirty="0"/>
              <a:t>The switch statement evaluates an expression and compares it to a </a:t>
            </a:r>
            <a:r>
              <a:rPr lang="en-US" sz="2400" b="1" dirty="0">
                <a:solidFill>
                  <a:srgbClr val="C00000"/>
                </a:solidFill>
              </a:rPr>
              <a:t>list of case</a:t>
            </a:r>
            <a:r>
              <a:rPr lang="en-US" sz="2400" dirty="0">
                <a:solidFill>
                  <a:srgbClr val="C00000"/>
                </a:solidFill>
              </a:rPr>
              <a:t> </a:t>
            </a:r>
            <a:r>
              <a:rPr lang="en-US" sz="2400" dirty="0"/>
              <a:t>values. When a match is found, the corresponding block of code is executed. The </a:t>
            </a:r>
            <a:r>
              <a:rPr lang="en-US" sz="2400" b="1" dirty="0">
                <a:solidFill>
                  <a:srgbClr val="C00000"/>
                </a:solidFill>
              </a:rPr>
              <a:t>break</a:t>
            </a:r>
            <a:r>
              <a:rPr lang="en-US" sz="2400" dirty="0"/>
              <a:t> statement is used to exit the switch block after the matched case has been executed. If no match is found, the default block (if present) is executed. The switch statement is often used as an alternative to the </a:t>
            </a:r>
            <a:r>
              <a:rPr lang="en-US" sz="2400" b="1" dirty="0">
                <a:solidFill>
                  <a:srgbClr val="C00000"/>
                </a:solidFill>
              </a:rPr>
              <a:t>if-else-if ladder </a:t>
            </a:r>
            <a:r>
              <a:rPr lang="en-US" sz="2400" dirty="0"/>
              <a:t>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6" name="Picture 5" descr="A computer screen with white text&#10;&#10;Description automatically generated">
            <a:extLst>
              <a:ext uri="{FF2B5EF4-FFF2-40B4-BE49-F238E27FC236}">
                <a16:creationId xmlns:a16="http://schemas.microsoft.com/office/drawing/2014/main" id="{D883FA24-377A-AE54-8F34-A6E4FB781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841" y="2944750"/>
            <a:ext cx="7357166" cy="3675314"/>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7769" y="1909192"/>
            <a:ext cx="4586513" cy="3647710"/>
          </a:xfrm>
        </p:spPr>
        <p:txBody>
          <a:bodyPr>
            <a:normAutofit/>
          </a:bodyPr>
          <a:lstStyle/>
          <a:p>
            <a:pPr marL="0" indent="0">
              <a:buNone/>
            </a:pPr>
            <a:r>
              <a:rPr lang="en-US" sz="2000">
                <a:solidFill>
                  <a:schemeClr val="bg1"/>
                </a:solidFill>
              </a:rPr>
              <a:t>Example:</a:t>
            </a:r>
          </a:p>
          <a:p>
            <a:pPr marL="0" indent="0">
              <a:buNone/>
            </a:pPr>
            <a:endParaRPr lang="en-IN" sz="20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descr="A screen shot of a computer program">
            <a:extLst>
              <a:ext uri="{FF2B5EF4-FFF2-40B4-BE49-F238E27FC236}">
                <a16:creationId xmlns:a16="http://schemas.microsoft.com/office/drawing/2014/main" id="{F748903A-8891-1442-758E-9D31CA03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0"/>
            <a:ext cx="5177788" cy="6858000"/>
          </a:xfrm>
          <a:prstGeom prst="rect">
            <a:avLst/>
          </a:prstGeom>
        </p:spPr>
      </p:pic>
    </p:spTree>
    <p:extLst>
      <p:ext uri="{BB962C8B-B14F-4D97-AF65-F5344CB8AC3E}">
        <p14:creationId xmlns:p14="http://schemas.microsoft.com/office/powerpoint/2010/main" val="370302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dirty="0"/>
              <a:t>In Java, loop statements </a:t>
            </a:r>
            <a:r>
              <a:rPr lang="en-US" b="1" dirty="0"/>
              <a:t>allow</a:t>
            </a:r>
            <a:r>
              <a:rPr lang="en-US" dirty="0"/>
              <a:t> the </a:t>
            </a:r>
            <a:r>
              <a:rPr lang="en-US" b="1" dirty="0"/>
              <a:t>execution of a block of code repeatedly</a:t>
            </a:r>
            <a:r>
              <a:rPr lang="en-US" dirty="0"/>
              <a:t> </a:t>
            </a:r>
            <a:r>
              <a:rPr lang="en-US" b="1" dirty="0"/>
              <a:t>based on a </a:t>
            </a:r>
            <a:r>
              <a:rPr lang="en-US" b="1" dirty="0">
                <a:solidFill>
                  <a:srgbClr val="C00000"/>
                </a:solidFill>
              </a:rPr>
              <a:t>condition</a:t>
            </a:r>
            <a:r>
              <a:rPr lang="en-US" dirty="0"/>
              <a:t>. They are essential for tasks that require iteration, such as processing elements in an array or repeatedly performing an operation until a certain condition is met.</a:t>
            </a:r>
          </a:p>
          <a:p>
            <a:pPr marL="0" indent="0">
              <a:buNone/>
            </a:pPr>
            <a:r>
              <a:rPr lang="en-US" b="1" dirty="0">
                <a:solidFill>
                  <a:srgbClr val="002060"/>
                </a:solidFill>
              </a:rPr>
              <a:t>Looping Statements are:</a:t>
            </a:r>
          </a:p>
          <a:p>
            <a:pPr marL="514350" indent="-514350">
              <a:buAutoNum type="arabicPeriod"/>
            </a:pPr>
            <a:r>
              <a:rPr lang="en-US" b="1" dirty="0"/>
              <a:t>for</a:t>
            </a:r>
            <a:r>
              <a:rPr lang="en-US" dirty="0"/>
              <a:t> loop</a:t>
            </a:r>
          </a:p>
          <a:p>
            <a:pPr marL="514350" indent="-514350">
              <a:buAutoNum type="arabicPeriod"/>
            </a:pPr>
            <a:r>
              <a:rPr lang="en-US" b="1" dirty="0"/>
              <a:t>while</a:t>
            </a:r>
            <a:r>
              <a:rPr lang="en-US" dirty="0"/>
              <a:t> loop </a:t>
            </a:r>
            <a:r>
              <a:rPr lang="en-US" b="1" dirty="0">
                <a:solidFill>
                  <a:srgbClr val="00B050"/>
                </a:solidFill>
              </a:rPr>
              <a:t>(Entry Controlled Loop)</a:t>
            </a:r>
          </a:p>
          <a:p>
            <a:pPr marL="514350" indent="-514350">
              <a:buFont typeface="Arial" panose="020B0604020202020204" pitchFamily="34" charset="0"/>
              <a:buAutoNum type="arabicPeriod"/>
            </a:pPr>
            <a:r>
              <a:rPr lang="en-US" b="1" dirty="0"/>
              <a:t>do-while</a:t>
            </a:r>
            <a:r>
              <a:rPr lang="en-US" dirty="0"/>
              <a:t> loop </a:t>
            </a:r>
            <a:r>
              <a:rPr lang="en-US" b="1" dirty="0">
                <a:solidFill>
                  <a:srgbClr val="00B050"/>
                </a:solidFill>
              </a:rPr>
              <a:t>(Exit Controlled Loop)</a:t>
            </a:r>
          </a:p>
          <a:p>
            <a:pPr marL="514350" indent="-514350">
              <a:buFont typeface="Arial" panose="020B0604020202020204" pitchFamily="34" charset="0"/>
              <a:buAutoNum type="arabicPeriod"/>
            </a:pPr>
            <a:r>
              <a:rPr lang="en-US" b="1" dirty="0"/>
              <a:t>for-each</a:t>
            </a:r>
            <a:r>
              <a:rPr lang="en-US" dirty="0"/>
              <a:t> loop (enhanced for loop)</a:t>
            </a:r>
            <a:endParaRPr lang="en-IN" dirty="0"/>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002060"/>
                </a:solidFill>
              </a:rPr>
              <a:t>1. for loop:</a:t>
            </a:r>
          </a:p>
          <a:p>
            <a:pPr marL="0" indent="0">
              <a:buNone/>
            </a:pPr>
            <a:r>
              <a:rPr lang="en-US" dirty="0"/>
              <a:t>The for loop provides a </a:t>
            </a:r>
            <a:r>
              <a:rPr lang="en-US" b="1" dirty="0"/>
              <a:t>concise</a:t>
            </a:r>
            <a:r>
              <a:rPr lang="en-US" dirty="0"/>
              <a:t> </a:t>
            </a:r>
            <a:r>
              <a:rPr lang="en-US" b="1" dirty="0"/>
              <a:t>way</a:t>
            </a:r>
            <a:r>
              <a:rPr lang="en-US" dirty="0"/>
              <a:t> of writing the loop structure. It is used when the </a:t>
            </a:r>
            <a:r>
              <a:rPr lang="en-US" b="1" dirty="0"/>
              <a:t>number of iterations is known </a:t>
            </a:r>
            <a:r>
              <a:rPr lang="en-US" b="1" dirty="0">
                <a:solidFill>
                  <a:srgbClr val="C00000"/>
                </a:solidFill>
              </a:rPr>
              <a:t>beforehand</a:t>
            </a:r>
            <a:r>
              <a:rPr lang="en-US" dirty="0"/>
              <a:t>.</a:t>
            </a:r>
          </a:p>
          <a:p>
            <a:pPr marL="0" indent="0">
              <a:buNone/>
            </a:pPr>
            <a:r>
              <a:rPr lang="en-US"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7AF5E73D-1A14-85DE-A1E3-EED48C11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692" y="4584184"/>
            <a:ext cx="5809252" cy="1664216"/>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692" y="2336037"/>
            <a:ext cx="6796494" cy="1505264"/>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For Loop in Java - GeeksforGeeks">
            <a:extLst>
              <a:ext uri="{FF2B5EF4-FFF2-40B4-BE49-F238E27FC236}">
                <a16:creationId xmlns:a16="http://schemas.microsoft.com/office/drawing/2014/main" id="{AD35F7C7-4897-872D-7199-64ABBD54C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69322"/>
            <a:ext cx="10905066" cy="42257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470CB0-53C1-824A-39FC-54588850B1CD}"/>
              </a:ext>
            </a:extLst>
          </p:cNvPr>
          <p:cNvSpPr txBox="1"/>
          <p:nvPr/>
        </p:nvSpPr>
        <p:spPr>
          <a:xfrm>
            <a:off x="1587640" y="1072043"/>
            <a:ext cx="3758083" cy="584775"/>
          </a:xfrm>
          <a:prstGeom prst="rect">
            <a:avLst/>
          </a:prstGeom>
          <a:noFill/>
        </p:spPr>
        <p:txBody>
          <a:bodyPr wrap="square" rtlCol="0">
            <a:spAutoFit/>
          </a:bodyPr>
          <a:lstStyle/>
          <a:p>
            <a:r>
              <a:rPr lang="en-US" sz="3200" b="1" dirty="0">
                <a:solidFill>
                  <a:srgbClr val="C00000"/>
                </a:solidFill>
              </a:rPr>
              <a:t>for</a:t>
            </a:r>
            <a:r>
              <a:rPr lang="en-US" sz="3200" b="1" dirty="0">
                <a:solidFill>
                  <a:schemeClr val="accent2">
                    <a:lumMod val="75000"/>
                  </a:schemeClr>
                </a:solidFill>
              </a:rPr>
              <a:t> Loop Flow Chart:</a:t>
            </a:r>
            <a:endParaRPr lang="en-IN" sz="3200" b="1" dirty="0">
              <a:solidFill>
                <a:schemeClr val="accent2">
                  <a:lumMod val="75000"/>
                </a:schemeClr>
              </a:solidFill>
            </a:endParaRPr>
          </a:p>
        </p:txBody>
      </p:sp>
    </p:spTree>
    <p:extLst>
      <p:ext uri="{BB962C8B-B14F-4D97-AF65-F5344CB8AC3E}">
        <p14:creationId xmlns:p14="http://schemas.microsoft.com/office/powerpoint/2010/main" val="41399568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770131"/>
            <a:ext cx="6000743" cy="4657275"/>
          </a:xfrm>
        </p:spPr>
        <p:txBody>
          <a:bodyPr anchor="ct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as long as a specified condition is true. The condition is checked before the execution of the loop body, making it a pre-test loop.</a:t>
            </a:r>
          </a:p>
          <a:p>
            <a:pPr marL="0" indent="0">
              <a:buNone/>
            </a:pPr>
            <a:r>
              <a:rPr lang="en-US" sz="2400" b="1" dirty="0"/>
              <a:t>Syntax &amp; Example:</a:t>
            </a:r>
          </a:p>
          <a:p>
            <a:pPr marL="0" indent="0">
              <a:buNone/>
            </a:pPr>
            <a:endParaRPr lang="en-IN"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77216"/>
            <a:ext cx="4397433" cy="1528108"/>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Description automatically generated">
            <a:extLst>
              <a:ext uri="{FF2B5EF4-FFF2-40B4-BE49-F238E27FC236}">
                <a16:creationId xmlns:a16="http://schemas.microsoft.com/office/drawing/2014/main" id="{9F112934-45EB-C4FE-FFEC-8AAFA01C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63985"/>
            <a:ext cx="4395569" cy="2406573"/>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or Loop Flowchart - A Visual Guide">
            <a:extLst>
              <a:ext uri="{FF2B5EF4-FFF2-40B4-BE49-F238E27FC236}">
                <a16:creationId xmlns:a16="http://schemas.microsoft.com/office/drawing/2014/main" id="{89526F42-EE59-CB0F-D5E7-239309157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1443" y="311871"/>
            <a:ext cx="4749113" cy="604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29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1420214"/>
            <a:ext cx="5599217" cy="3979585"/>
          </a:xfrm>
        </p:spPr>
        <p:txBody>
          <a:bodyPr anchor="ctr">
            <a:normAutofit/>
          </a:bodyPr>
          <a:lstStyle/>
          <a:p>
            <a:pPr marL="0" indent="0">
              <a:buNone/>
            </a:pPr>
            <a:r>
              <a:rPr lang="en-US" sz="2400" b="1" dirty="0">
                <a:solidFill>
                  <a:srgbClr val="002060"/>
                </a:solidFill>
              </a:rPr>
              <a:t>3. do-while loop:</a:t>
            </a:r>
          </a:p>
          <a:p>
            <a:pPr marL="0" indent="0">
              <a:buNone/>
            </a:pPr>
            <a:r>
              <a:rPr lang="en-US" sz="2400" dirty="0"/>
              <a:t>The do-while loop is similar to the while loop, but it guarantees that the loop body will be executed at </a:t>
            </a:r>
            <a:r>
              <a:rPr lang="en-US" sz="2400" b="1" dirty="0"/>
              <a:t>least once </a:t>
            </a:r>
            <a:r>
              <a:rPr lang="en-US" sz="2400" dirty="0"/>
              <a:t>because the condition is checked </a:t>
            </a:r>
            <a:r>
              <a:rPr lang="en-US" sz="2400" b="1" dirty="0"/>
              <a:t>after the execution of the loop body</a:t>
            </a:r>
            <a:r>
              <a:rPr lang="en-US" sz="2400" dirty="0"/>
              <a:t>.</a:t>
            </a:r>
          </a:p>
          <a:p>
            <a:pPr marL="0" indent="0">
              <a:buNone/>
            </a:pPr>
            <a:endParaRPr lang="en-US" sz="800" dirty="0"/>
          </a:p>
          <a:p>
            <a:pPr marL="0" indent="0">
              <a:buNone/>
            </a:pPr>
            <a:r>
              <a:rPr lang="en-US" sz="2400" b="1" dirty="0"/>
              <a:t>Syntax &amp; Example:</a:t>
            </a:r>
          </a:p>
          <a:p>
            <a:pPr marL="0" indent="0">
              <a:buNone/>
            </a:pPr>
            <a:endParaRPr lang="en-IN" sz="24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55229"/>
            <a:ext cx="4397433" cy="1572082"/>
          </a:xfrm>
          <a:prstGeom prst="rect">
            <a:avLst/>
          </a:prstGeom>
        </p:spPr>
      </p:pic>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white text&#10;&#10;Description automatically generated">
            <a:extLst>
              <a:ext uri="{FF2B5EF4-FFF2-40B4-BE49-F238E27FC236}">
                <a16:creationId xmlns:a16="http://schemas.microsoft.com/office/drawing/2014/main" id="{A763715A-59CE-DC53-DD8B-1FACE3619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80469"/>
            <a:ext cx="4395569" cy="2373606"/>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Freeform: Shape 513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137" name="Content Placeholder 5127">
            <a:extLst>
              <a:ext uri="{FF2B5EF4-FFF2-40B4-BE49-F238E27FC236}">
                <a16:creationId xmlns:a16="http://schemas.microsoft.com/office/drawing/2014/main" id="{9583A6CB-F82E-9500-0870-DBFA8ABC4C48}"/>
              </a:ext>
            </a:extLst>
          </p:cNvPr>
          <p:cNvSpPr>
            <a:spLocks noGrp="1"/>
          </p:cNvSpPr>
          <p:nvPr>
            <p:ph idx="1"/>
          </p:nvPr>
        </p:nvSpPr>
        <p:spPr>
          <a:xfrm>
            <a:off x="269481" y="316116"/>
            <a:ext cx="5247064" cy="1000217"/>
          </a:xfrm>
        </p:spPr>
        <p:txBody>
          <a:bodyPr>
            <a:normAutofit/>
          </a:bodyPr>
          <a:lstStyle/>
          <a:p>
            <a:pPr marL="0" indent="0">
              <a:buNone/>
            </a:pPr>
            <a:r>
              <a:rPr lang="en-US" sz="3200" b="1" dirty="0">
                <a:solidFill>
                  <a:srgbClr val="C00000"/>
                </a:solidFill>
              </a:rPr>
              <a:t>do-while</a:t>
            </a:r>
            <a:r>
              <a:rPr lang="en-US" sz="3200" b="1" dirty="0"/>
              <a:t> Loop Flow Chart</a:t>
            </a:r>
          </a:p>
        </p:txBody>
      </p:sp>
      <p:pic>
        <p:nvPicPr>
          <p:cNvPr id="5124" name="Picture 4" descr="Do While Loop in Java with Example - Scientech Easy">
            <a:extLst>
              <a:ext uri="{FF2B5EF4-FFF2-40B4-BE49-F238E27FC236}">
                <a16:creationId xmlns:a16="http://schemas.microsoft.com/office/drawing/2014/main" id="{16FB979D-CE88-A222-3539-2889D41A4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3440" y="1030104"/>
            <a:ext cx="8251554" cy="551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56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4563" y="428127"/>
            <a:ext cx="10567219" cy="5567363"/>
          </a:xfrm>
        </p:spPr>
        <p:txBody>
          <a:bodyPr/>
          <a:lstStyle/>
          <a:p>
            <a:pPr marL="0" indent="0">
              <a:buNone/>
            </a:pPr>
            <a:r>
              <a:rPr lang="en-US" b="1" dirty="0">
                <a:solidFill>
                  <a:srgbClr val="0070C0"/>
                </a:solidFill>
              </a:rPr>
              <a:t>4. for-each loop (Enhanced for loop)</a:t>
            </a:r>
          </a:p>
          <a:p>
            <a:pPr marL="0" indent="0">
              <a:buNone/>
            </a:pPr>
            <a:r>
              <a:rPr lang="en-US" dirty="0"/>
              <a:t>The for-each loop, introduced in </a:t>
            </a:r>
            <a:r>
              <a:rPr lang="en-US" b="1" dirty="0"/>
              <a:t>Java 5,</a:t>
            </a:r>
            <a:r>
              <a:rPr lang="en-US" dirty="0"/>
              <a:t> is used to </a:t>
            </a:r>
            <a:r>
              <a:rPr lang="en-US" b="1" dirty="0"/>
              <a:t>iterate over elements in an array or a collection</a:t>
            </a:r>
            <a:r>
              <a:rPr lang="en-US" dirty="0"/>
              <a:t>, making the code more readable and reducing the risk of errors.</a:t>
            </a:r>
          </a:p>
          <a:p>
            <a:pPr marL="0" indent="0">
              <a:buNone/>
            </a:pPr>
            <a:r>
              <a:rPr lang="en-US" b="1" dirty="0"/>
              <a:t>Syntax:</a:t>
            </a:r>
          </a:p>
          <a:p>
            <a:pPr marL="0" indent="0">
              <a:buNone/>
            </a:pPr>
            <a:endParaRPr lang="en-US" dirty="0"/>
          </a:p>
          <a:p>
            <a:pPr marL="0" indent="0">
              <a:buNone/>
            </a:pPr>
            <a:endParaRPr lang="en-US" dirty="0"/>
          </a:p>
          <a:p>
            <a:pPr marL="0" indent="0">
              <a:buNone/>
            </a:pPr>
            <a:endParaRPr lang="en-US" b="1" dirty="0"/>
          </a:p>
          <a:p>
            <a:pPr marL="0" indent="0">
              <a:buNone/>
            </a:pPr>
            <a:r>
              <a:rPr lang="en-US" b="1" dirty="0"/>
              <a:t>Example:</a:t>
            </a:r>
          </a:p>
          <a:p>
            <a:pPr marL="0" indent="0">
              <a:buNone/>
            </a:pPr>
            <a:endParaRPr lang="en-IN" dirty="0"/>
          </a:p>
        </p:txBody>
      </p:sp>
      <p:pic>
        <p:nvPicPr>
          <p:cNvPr id="4" name="Picture 3" descr="A black screen with white text&#10;&#10;Description automatically generated">
            <a:extLst>
              <a:ext uri="{FF2B5EF4-FFF2-40B4-BE49-F238E27FC236}">
                <a16:creationId xmlns:a16="http://schemas.microsoft.com/office/drawing/2014/main" id="{9EAEB257-4FD9-38DC-9D66-73462939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40" y="4684354"/>
            <a:ext cx="5101107" cy="188374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549B0FB-5EC8-A75C-D8B9-A8D07AE3C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340" y="2432852"/>
            <a:ext cx="4197340" cy="1374710"/>
          </a:xfrm>
          <a:prstGeom prst="rect">
            <a:avLst/>
          </a:prstGeom>
        </p:spPr>
      </p:pic>
    </p:spTree>
    <p:extLst>
      <p:ext uri="{BB962C8B-B14F-4D97-AF65-F5344CB8AC3E}">
        <p14:creationId xmlns:p14="http://schemas.microsoft.com/office/powerpoint/2010/main" val="1026216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4836607"/>
          </a:xfrm>
        </p:spPr>
        <p:txBody>
          <a:bodyPr/>
          <a:lstStyle/>
          <a:p>
            <a:pPr marL="0" indent="0" algn="ctr">
              <a:buNone/>
            </a:pPr>
            <a:r>
              <a:rPr lang="en-IN" sz="3200" b="1" dirty="0">
                <a:solidFill>
                  <a:srgbClr val="00B050"/>
                </a:solidFill>
              </a:rPr>
              <a:t>3. Branching </a:t>
            </a:r>
            <a:r>
              <a:rPr lang="en-IN" sz="3200" dirty="0">
                <a:solidFill>
                  <a:srgbClr val="00B050"/>
                </a:solidFill>
              </a:rPr>
              <a:t>or</a:t>
            </a:r>
            <a:r>
              <a:rPr lang="en-IN" sz="3200" b="1" dirty="0">
                <a:solidFill>
                  <a:srgbClr val="00B050"/>
                </a:solidFill>
              </a:rPr>
              <a:t> Jump Statements:</a:t>
            </a:r>
          </a:p>
          <a:p>
            <a:pPr marL="0" indent="0">
              <a:buNone/>
            </a:pPr>
            <a:r>
              <a:rPr lang="en-US" dirty="0"/>
              <a:t>In Java, branching statements are used to </a:t>
            </a:r>
            <a:r>
              <a:rPr lang="en-US" b="1" dirty="0">
                <a:solidFill>
                  <a:srgbClr val="C00000"/>
                </a:solidFill>
              </a:rPr>
              <a:t>alter the flow of execution </a:t>
            </a:r>
            <a:r>
              <a:rPr lang="en-US" dirty="0"/>
              <a:t>within a program based on certain conditions. They allow for more </a:t>
            </a:r>
            <a:r>
              <a:rPr lang="en-US" b="1" dirty="0"/>
              <a:t>complex</a:t>
            </a:r>
            <a:r>
              <a:rPr lang="en-US" dirty="0"/>
              <a:t> and </a:t>
            </a:r>
            <a:r>
              <a:rPr lang="en-US" b="1" dirty="0"/>
              <a:t>dynamic</a:t>
            </a:r>
            <a:r>
              <a:rPr lang="en-US" dirty="0"/>
              <a:t> behavior by enabling jumps to different parts of the code. </a:t>
            </a:r>
          </a:p>
          <a:p>
            <a:pPr marL="0" indent="0">
              <a:buNone/>
            </a:pPr>
            <a:r>
              <a:rPr lang="en-US" b="1" dirty="0">
                <a:solidFill>
                  <a:srgbClr val="002060"/>
                </a:solidFill>
              </a:rPr>
              <a:t>The main branching statements in Java are:</a:t>
            </a:r>
          </a:p>
          <a:p>
            <a:pPr marL="514350" indent="-514350">
              <a:buFont typeface="+mj-lt"/>
              <a:buAutoNum type="arabicPeriod"/>
            </a:pPr>
            <a:r>
              <a:rPr lang="en-US" b="1" dirty="0"/>
              <a:t>break</a:t>
            </a:r>
          </a:p>
          <a:p>
            <a:pPr marL="514350" indent="-514350">
              <a:buFont typeface="+mj-lt"/>
              <a:buAutoNum type="arabicPeriod"/>
            </a:pPr>
            <a:r>
              <a:rPr lang="en-US" b="1" dirty="0"/>
              <a:t>continue</a:t>
            </a:r>
          </a:p>
          <a:p>
            <a:pPr marL="514350" indent="-514350">
              <a:buFont typeface="+mj-lt"/>
              <a:buAutoNum type="arabicPeriod"/>
            </a:pPr>
            <a:r>
              <a:rPr lang="en-US" b="1" dirty="0"/>
              <a:t>return</a:t>
            </a:r>
            <a:endParaRPr lang="en-IN" b="1" dirty="0"/>
          </a:p>
        </p:txBody>
      </p:sp>
    </p:spTree>
    <p:extLst>
      <p:ext uri="{BB962C8B-B14F-4D97-AF65-F5344CB8AC3E}">
        <p14:creationId xmlns:p14="http://schemas.microsoft.com/office/powerpoint/2010/main" val="14273486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1. </a:t>
            </a:r>
            <a:r>
              <a:rPr lang="en-US" b="1" dirty="0">
                <a:solidFill>
                  <a:srgbClr val="C00000"/>
                </a:solidFill>
              </a:rPr>
              <a:t>break</a:t>
            </a:r>
            <a:r>
              <a:rPr lang="en-US" b="1" dirty="0"/>
              <a:t> statement:</a:t>
            </a:r>
          </a:p>
          <a:p>
            <a:pPr marL="0" indent="0">
              <a:buNone/>
            </a:pPr>
            <a:r>
              <a:rPr lang="en-US" sz="2400" dirty="0"/>
              <a:t>The break statement is used to terminate the execution of a loop or switch statement prematurely. It can be used in for, while, and do-while loops, as well as in switch statements.</a:t>
            </a:r>
          </a:p>
          <a:p>
            <a:pPr marL="0" indent="0">
              <a:buNone/>
            </a:pPr>
            <a:r>
              <a:rPr lang="en-US" sz="2400" b="1" dirty="0"/>
              <a:t>Syntax:</a:t>
            </a:r>
          </a:p>
          <a:p>
            <a:pPr marL="0" indent="0">
              <a:buNone/>
            </a:pPr>
            <a:endParaRPr lang="en-US" sz="2400" dirty="0"/>
          </a:p>
          <a:p>
            <a:pPr marL="0" indent="0">
              <a:buNone/>
            </a:pPr>
            <a:r>
              <a:rPr lang="en-US" sz="2400" b="1" dirty="0"/>
              <a:t>Example: </a:t>
            </a:r>
            <a:r>
              <a:rPr lang="en-US" sz="2000" dirty="0"/>
              <a:t>When a break statement is encountered inside a loop or switch, control is transferred to the statement immediately following the loop or switch.</a:t>
            </a:r>
          </a:p>
          <a:p>
            <a:pPr marL="0" indent="0">
              <a:buNone/>
            </a:pPr>
            <a:endParaRPr lang="en-US" dirty="0"/>
          </a:p>
          <a:p>
            <a:pPr marL="0" indent="0">
              <a:buNone/>
            </a:pPr>
            <a:endParaRPr lang="en-IN" dirty="0"/>
          </a:p>
        </p:txBody>
      </p:sp>
      <p:pic>
        <p:nvPicPr>
          <p:cNvPr id="5" name="Picture 4" descr="A computer screen shot of a code&#10;&#10;Description automatically generated">
            <a:extLst>
              <a:ext uri="{FF2B5EF4-FFF2-40B4-BE49-F238E27FC236}">
                <a16:creationId xmlns:a16="http://schemas.microsoft.com/office/drawing/2014/main" id="{A8DC9FBD-150A-4D82-2AAB-4E759D99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14" y="4100165"/>
            <a:ext cx="3611525" cy="2415207"/>
          </a:xfrm>
          <a:prstGeom prst="rect">
            <a:avLst/>
          </a:prstGeom>
        </p:spPr>
      </p:pic>
      <p:pic>
        <p:nvPicPr>
          <p:cNvPr id="7" name="Picture 6" descr="A black background with blue letters&#10;&#10;Description automatically generated">
            <a:extLst>
              <a:ext uri="{FF2B5EF4-FFF2-40B4-BE49-F238E27FC236}">
                <a16:creationId xmlns:a16="http://schemas.microsoft.com/office/drawing/2014/main" id="{718D0B75-0ED6-9511-9726-2F87CC771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614" y="2484937"/>
            <a:ext cx="1695238" cy="600000"/>
          </a:xfrm>
          <a:prstGeom prst="rect">
            <a:avLst/>
          </a:prstGeom>
        </p:spPr>
      </p:pic>
    </p:spTree>
    <p:extLst>
      <p:ext uri="{BB962C8B-B14F-4D97-AF65-F5344CB8AC3E}">
        <p14:creationId xmlns:p14="http://schemas.microsoft.com/office/powerpoint/2010/main" val="33354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15276" y="378488"/>
            <a:ext cx="10949894" cy="5567363"/>
          </a:xfrm>
        </p:spPr>
        <p:txBody>
          <a:bodyPr/>
          <a:lstStyle/>
          <a:p>
            <a:pPr marL="0" indent="0">
              <a:buNone/>
            </a:pPr>
            <a:r>
              <a:rPr lang="en-US" b="1" dirty="0"/>
              <a:t>2. </a:t>
            </a:r>
            <a:r>
              <a:rPr lang="en-US" b="1" dirty="0">
                <a:solidFill>
                  <a:srgbClr val="C00000"/>
                </a:solidFill>
              </a:rPr>
              <a:t>continue</a:t>
            </a:r>
            <a:r>
              <a:rPr lang="en-US" b="1" dirty="0"/>
              <a:t> statement:</a:t>
            </a:r>
          </a:p>
          <a:p>
            <a:pPr marL="0" indent="0">
              <a:buNone/>
            </a:pPr>
            <a:r>
              <a:rPr lang="en-US" sz="2400" dirty="0"/>
              <a:t>The continue statement is used to skip the current iteration of a loop and proceed to the next iteration. It can be used in for, while, and do-while loops.</a:t>
            </a:r>
          </a:p>
          <a:p>
            <a:pPr marL="0" indent="0">
              <a:buNone/>
            </a:pPr>
            <a:r>
              <a:rPr lang="en-US" sz="2400" b="1" dirty="0"/>
              <a:t>Syntax:</a:t>
            </a:r>
          </a:p>
          <a:p>
            <a:pPr marL="0" indent="0">
              <a:buNone/>
            </a:pPr>
            <a:endParaRPr lang="en-US" sz="800" dirty="0"/>
          </a:p>
          <a:p>
            <a:pPr marL="0" indent="0">
              <a:buNone/>
            </a:pPr>
            <a:r>
              <a:rPr lang="en-US" sz="2400" b="1" dirty="0"/>
              <a:t>Example</a:t>
            </a:r>
            <a:r>
              <a:rPr lang="en-US" b="1" dirty="0"/>
              <a:t>: </a:t>
            </a:r>
            <a:r>
              <a:rPr lang="en-US" sz="2400" dirty="0"/>
              <a:t>When a continue statement is encountered inside a loop, control is immediately transferred to the next iteration of the loop, bypassing the remaining code in the current iteration.</a:t>
            </a:r>
          </a:p>
          <a:p>
            <a:pPr marL="0" indent="0">
              <a:buNone/>
            </a:pPr>
            <a:endParaRPr lang="en-US" dirty="0"/>
          </a:p>
          <a:p>
            <a:pPr marL="0" indent="0">
              <a:buNone/>
            </a:pPr>
            <a:endParaRPr lang="en-IN" dirty="0"/>
          </a:p>
        </p:txBody>
      </p:sp>
      <p:pic>
        <p:nvPicPr>
          <p:cNvPr id="4" name="Picture 3" descr="A computer screen with numbers and symbols&#10;&#10;Description automatically generated">
            <a:extLst>
              <a:ext uri="{FF2B5EF4-FFF2-40B4-BE49-F238E27FC236}">
                <a16:creationId xmlns:a16="http://schemas.microsoft.com/office/drawing/2014/main" id="{A6AAC582-820C-E6D3-BFFF-4D5A14D2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29" y="3717540"/>
            <a:ext cx="4070794" cy="2640294"/>
          </a:xfrm>
          <a:prstGeom prst="rect">
            <a:avLst/>
          </a:prstGeom>
        </p:spPr>
      </p:pic>
      <p:pic>
        <p:nvPicPr>
          <p:cNvPr id="6" name="Picture 5" descr="A blue and black text&#10;&#10;Description automatically generated">
            <a:extLst>
              <a:ext uri="{FF2B5EF4-FFF2-40B4-BE49-F238E27FC236}">
                <a16:creationId xmlns:a16="http://schemas.microsoft.com/office/drawing/2014/main" id="{6AB37B63-F962-4789-81C5-CE3B23B7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18" y="1718050"/>
            <a:ext cx="1771429" cy="485714"/>
          </a:xfrm>
          <a:prstGeom prst="rect">
            <a:avLst/>
          </a:prstGeom>
        </p:spPr>
      </p:pic>
    </p:spTree>
    <p:extLst>
      <p:ext uri="{BB962C8B-B14F-4D97-AF65-F5344CB8AC3E}">
        <p14:creationId xmlns:p14="http://schemas.microsoft.com/office/powerpoint/2010/main" val="34748957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329" y="343592"/>
            <a:ext cx="11515258" cy="5833371"/>
          </a:xfrm>
        </p:spPr>
        <p:txBody>
          <a:bodyPr>
            <a:normAutofit/>
          </a:bodyPr>
          <a:lstStyle/>
          <a:p>
            <a:pPr marL="0" indent="0">
              <a:buNone/>
            </a:pPr>
            <a:r>
              <a:rPr lang="en-US" sz="2400" b="1" dirty="0"/>
              <a:t>3. </a:t>
            </a:r>
            <a:r>
              <a:rPr lang="en-US" sz="2400" b="1" dirty="0">
                <a:solidFill>
                  <a:srgbClr val="C00000"/>
                </a:solidFill>
              </a:rPr>
              <a:t>return</a:t>
            </a:r>
            <a:r>
              <a:rPr lang="en-US" sz="2400" b="1" dirty="0"/>
              <a:t> statement</a:t>
            </a:r>
          </a:p>
          <a:p>
            <a:pPr marL="0" indent="0">
              <a:buNone/>
            </a:pPr>
            <a:r>
              <a:rPr lang="en-US" sz="2400" dirty="0"/>
              <a:t>The return statement is used to exit from the current method and optionally return a value to the calling method. It can be used in any method to terminate its execution and, if needed, provide a value back to the caller.</a:t>
            </a:r>
          </a:p>
          <a:p>
            <a:pPr marL="0" indent="0">
              <a:buNone/>
            </a:pPr>
            <a:r>
              <a:rPr lang="en-US" sz="2400" b="1" dirty="0"/>
              <a:t>Syntax:</a:t>
            </a:r>
          </a:p>
          <a:p>
            <a:pPr marL="0" indent="0">
              <a:buNone/>
            </a:pPr>
            <a:endParaRPr lang="en-US" sz="2400" dirty="0"/>
          </a:p>
          <a:p>
            <a:pPr marL="0" indent="0">
              <a:buNone/>
            </a:pPr>
            <a:endParaRPr lang="en-US" sz="2400" dirty="0"/>
          </a:p>
          <a:p>
            <a:pPr marL="0" indent="0">
              <a:buNone/>
            </a:pPr>
            <a:r>
              <a:rPr lang="en-US" sz="2400" b="1" dirty="0"/>
              <a:t>Example-1: </a:t>
            </a:r>
            <a:r>
              <a:rPr lang="en-US" sz="2400" dirty="0"/>
              <a:t>When a return statement is encountered, the method </a:t>
            </a:r>
            <a:r>
              <a:rPr lang="en-US" sz="2400" b="1" dirty="0">
                <a:solidFill>
                  <a:srgbClr val="C00000"/>
                </a:solidFill>
              </a:rPr>
              <a:t>execution is terminated</a:t>
            </a:r>
            <a:r>
              <a:rPr lang="en-US" sz="2400" dirty="0"/>
              <a:t>, and control is returned to the caller. If the method has a return type other than void, a </a:t>
            </a:r>
            <a:r>
              <a:rPr lang="en-US" sz="2400" b="1" dirty="0"/>
              <a:t>value</a:t>
            </a:r>
            <a:r>
              <a:rPr lang="en-US" sz="2400" dirty="0"/>
              <a:t> </a:t>
            </a:r>
            <a:r>
              <a:rPr lang="en-US" sz="2400" b="1" dirty="0"/>
              <a:t>must be returned</a:t>
            </a:r>
            <a:r>
              <a:rPr lang="en-US" sz="2400" dirty="0"/>
              <a:t>.</a:t>
            </a:r>
            <a:endParaRPr lang="en-IN" sz="2400" dirty="0"/>
          </a:p>
        </p:txBody>
      </p:sp>
      <p:pic>
        <p:nvPicPr>
          <p:cNvPr id="10" name="Picture 9">
            <a:extLst>
              <a:ext uri="{FF2B5EF4-FFF2-40B4-BE49-F238E27FC236}">
                <a16:creationId xmlns:a16="http://schemas.microsoft.com/office/drawing/2014/main" id="{53B6678D-17E8-32BE-CF5C-3B8992D4F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86" y="1991069"/>
            <a:ext cx="9752381" cy="1076190"/>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CE7BF0E8-4C62-6FCF-FCFA-72B1151C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84" y="4372518"/>
            <a:ext cx="6029658" cy="2312712"/>
          </a:xfrm>
          <a:prstGeom prst="rect">
            <a:avLst/>
          </a:prstGeom>
        </p:spPr>
      </p:pic>
    </p:spTree>
    <p:extLst>
      <p:ext uri="{BB962C8B-B14F-4D97-AF65-F5344CB8AC3E}">
        <p14:creationId xmlns:p14="http://schemas.microsoft.com/office/powerpoint/2010/main" val="245345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dirty="0"/>
              <a:t>Example-2: Method that returns a value: </a:t>
            </a:r>
            <a:endParaRPr lang="en-IN" dirty="0"/>
          </a:p>
        </p:txBody>
      </p:sp>
      <p:pic>
        <p:nvPicPr>
          <p:cNvPr id="6" name="Picture 5" descr="A black background with white text&#10;&#10;Description automatically generated">
            <a:extLst>
              <a:ext uri="{FF2B5EF4-FFF2-40B4-BE49-F238E27FC236}">
                <a16:creationId xmlns:a16="http://schemas.microsoft.com/office/drawing/2014/main" id="{6B477ECE-8E8A-56C6-8B11-BFB2098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96" y="1443057"/>
            <a:ext cx="6373482" cy="1895507"/>
          </a:xfrm>
          <a:prstGeom prst="rect">
            <a:avLst/>
          </a:prstGeom>
        </p:spPr>
      </p:pic>
    </p:spTree>
    <p:extLst>
      <p:ext uri="{BB962C8B-B14F-4D97-AF65-F5344CB8AC3E}">
        <p14:creationId xmlns:p14="http://schemas.microsoft.com/office/powerpoint/2010/main" val="11899865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solidFill>
                  <a:schemeClr val="accent6">
                    <a:lumMod val="50000"/>
                  </a:schemeClr>
                </a:solidFill>
              </a:rPr>
              <a:t>Constants:</a:t>
            </a:r>
          </a:p>
          <a:p>
            <a:pPr marL="0" indent="0">
              <a:buNone/>
            </a:pPr>
            <a:r>
              <a:rPr lang="en-US" dirty="0"/>
              <a:t>In Java, a constant is a </a:t>
            </a:r>
            <a:r>
              <a:rPr lang="en-US" b="1" dirty="0">
                <a:solidFill>
                  <a:srgbClr val="C00000"/>
                </a:solidFill>
              </a:rPr>
              <a:t>variable</a:t>
            </a:r>
            <a:r>
              <a:rPr lang="en-US" dirty="0"/>
              <a:t> </a:t>
            </a:r>
            <a:r>
              <a:rPr lang="en-US" b="1" dirty="0">
                <a:solidFill>
                  <a:srgbClr val="002060"/>
                </a:solidFill>
              </a:rPr>
              <a:t>whose value cannot be changed </a:t>
            </a:r>
            <a:r>
              <a:rPr lang="en-US" b="1" dirty="0">
                <a:solidFill>
                  <a:srgbClr val="92D050"/>
                </a:solidFill>
              </a:rPr>
              <a:t>once it is assigned</a:t>
            </a:r>
            <a:r>
              <a:rPr lang="en-US" dirty="0"/>
              <a:t>. Constants are used when you want to define a value that should remain the same throughout the execution of a program. Constants provide several benefits, including making code more readable, reducing the likelihood of errors, and making it easier to modify values that are used in multiple places.</a:t>
            </a:r>
          </a:p>
          <a:p>
            <a:pPr marL="0" indent="0">
              <a:buNone/>
            </a:pPr>
            <a:r>
              <a:rPr lang="en-IN" b="1" dirty="0"/>
              <a:t>Example</a:t>
            </a:r>
            <a:r>
              <a:rPr lang="en-IN" dirty="0"/>
              <a:t>:</a:t>
            </a:r>
          </a:p>
          <a:p>
            <a:pPr marL="0" indent="0">
              <a:buNone/>
            </a:pPr>
            <a:r>
              <a:rPr lang="en-IN" dirty="0"/>
              <a:t>	</a:t>
            </a:r>
            <a:endParaRPr lang="en-US" dirty="0"/>
          </a:p>
        </p:txBody>
      </p:sp>
      <p:pic>
        <p:nvPicPr>
          <p:cNvPr id="5" name="Picture 4" descr="A black rectangle with blue text">
            <a:extLst>
              <a:ext uri="{FF2B5EF4-FFF2-40B4-BE49-F238E27FC236}">
                <a16:creationId xmlns:a16="http://schemas.microsoft.com/office/drawing/2014/main" id="{A85103AB-6D8C-7F24-E2DA-14484BE9B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66" y="3568802"/>
            <a:ext cx="6386362" cy="1817114"/>
          </a:xfrm>
          <a:prstGeom prst="rect">
            <a:avLst/>
          </a:prstGeom>
        </p:spPr>
      </p:pic>
    </p:spTree>
    <p:extLst>
      <p:ext uri="{BB962C8B-B14F-4D97-AF65-F5344CB8AC3E}">
        <p14:creationId xmlns:p14="http://schemas.microsoft.com/office/powerpoint/2010/main" val="39902940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IN" b="1" dirty="0">
                <a:solidFill>
                  <a:srgbClr val="C00000"/>
                </a:solidFill>
              </a:rPr>
              <a:t>Scope</a:t>
            </a:r>
            <a:r>
              <a:rPr lang="en-IN" dirty="0"/>
              <a:t> </a:t>
            </a:r>
            <a:r>
              <a:rPr lang="en-IN" b="1" dirty="0"/>
              <a:t>and</a:t>
            </a:r>
            <a:r>
              <a:rPr lang="en-IN" dirty="0"/>
              <a:t> </a:t>
            </a:r>
            <a:r>
              <a:rPr lang="en-IN" b="1" dirty="0">
                <a:solidFill>
                  <a:srgbClr val="C00000"/>
                </a:solidFill>
              </a:rPr>
              <a:t>life time of variables</a:t>
            </a:r>
            <a:endParaRPr lang="en-US" b="1" dirty="0">
              <a:solidFill>
                <a:srgbClr val="C00000"/>
              </a:solidFill>
            </a:endParaRPr>
          </a:p>
          <a:p>
            <a:pPr marL="0" indent="0">
              <a:buNone/>
            </a:pPr>
            <a:r>
              <a:rPr lang="en-US" dirty="0"/>
              <a:t>In Java, the scope and lifetime of variables are determined by </a:t>
            </a:r>
            <a:r>
              <a:rPr lang="en-US" b="1" dirty="0">
                <a:solidFill>
                  <a:srgbClr val="00B0F0"/>
                </a:solidFill>
              </a:rPr>
              <a:t>where the variables are declared</a:t>
            </a:r>
            <a:r>
              <a:rPr lang="en-US" dirty="0"/>
              <a:t> and </a:t>
            </a:r>
            <a:r>
              <a:rPr lang="en-US" b="1" dirty="0">
                <a:solidFill>
                  <a:srgbClr val="00B0F0"/>
                </a:solidFill>
              </a:rPr>
              <a:t>how they are used</a:t>
            </a:r>
            <a:r>
              <a:rPr lang="en-US" dirty="0"/>
              <a:t>.</a:t>
            </a:r>
          </a:p>
          <a:p>
            <a:pPr marL="0" indent="0">
              <a:buNone/>
            </a:pPr>
            <a:endParaRPr lang="en-US" sz="800" b="1" dirty="0"/>
          </a:p>
          <a:p>
            <a:pPr marL="0" indent="0">
              <a:buNone/>
            </a:pPr>
            <a:r>
              <a:rPr lang="en-US" b="1" dirty="0"/>
              <a:t>1. Scope of Variables</a:t>
            </a:r>
          </a:p>
          <a:p>
            <a:pPr marL="0" indent="0">
              <a:buNone/>
            </a:pPr>
            <a:r>
              <a:rPr lang="en-US" dirty="0"/>
              <a:t>The scope of a variable refers to the </a:t>
            </a:r>
            <a:r>
              <a:rPr lang="en-US" b="1" dirty="0">
                <a:solidFill>
                  <a:schemeClr val="accent6">
                    <a:lumMod val="50000"/>
                  </a:schemeClr>
                </a:solidFill>
              </a:rPr>
              <a:t>region of the program where the variable can be </a:t>
            </a:r>
            <a:r>
              <a:rPr lang="en-US" b="1" dirty="0">
                <a:solidFill>
                  <a:srgbClr val="C00000"/>
                </a:solidFill>
              </a:rPr>
              <a:t>accessed</a:t>
            </a:r>
            <a:r>
              <a:rPr lang="en-US" b="1" dirty="0">
                <a:solidFill>
                  <a:schemeClr val="accent6">
                    <a:lumMod val="50000"/>
                  </a:schemeClr>
                </a:solidFill>
              </a:rPr>
              <a:t>.</a:t>
            </a:r>
            <a:r>
              <a:rPr lang="en-US" dirty="0"/>
              <a:t> </a:t>
            </a:r>
          </a:p>
          <a:p>
            <a:pPr marL="0" indent="0">
              <a:buNone/>
            </a:pPr>
            <a:endParaRPr lang="en-US" dirty="0"/>
          </a:p>
          <a:p>
            <a:pPr marL="0" indent="0">
              <a:buNone/>
            </a:pPr>
            <a:r>
              <a:rPr lang="en-US" b="1" dirty="0"/>
              <a:t>2. Lifetime of Variables</a:t>
            </a:r>
          </a:p>
          <a:p>
            <a:pPr marL="0" indent="0">
              <a:buNone/>
            </a:pPr>
            <a:r>
              <a:rPr lang="en-US" dirty="0"/>
              <a:t>The lifetime of a variable refers to the </a:t>
            </a:r>
            <a:r>
              <a:rPr lang="en-US" b="1" dirty="0">
                <a:solidFill>
                  <a:schemeClr val="accent6">
                    <a:lumMod val="75000"/>
                  </a:schemeClr>
                </a:solidFill>
              </a:rPr>
              <a:t>duration for which the variable exists in memory </a:t>
            </a:r>
            <a:r>
              <a:rPr lang="en-US" dirty="0"/>
              <a:t>during the execution of a program.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9687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9191" y="310180"/>
            <a:ext cx="10803193" cy="5646891"/>
          </a:xfrm>
        </p:spPr>
        <p:txBody>
          <a:bodyPr/>
          <a:lstStyle/>
          <a:p>
            <a:pPr marL="0" indent="0">
              <a:buNone/>
            </a:pPr>
            <a:r>
              <a:rPr lang="en-US" b="1" dirty="0"/>
              <a:t>Example:</a:t>
            </a:r>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0FD1D4C5-22A6-3A38-F5EC-37C9014D2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712" y="900929"/>
            <a:ext cx="8819048" cy="5638095"/>
          </a:xfrm>
          <a:prstGeom prst="rect">
            <a:avLst/>
          </a:prstGeom>
        </p:spPr>
      </p:pic>
    </p:spTree>
    <p:extLst>
      <p:ext uri="{BB962C8B-B14F-4D97-AF65-F5344CB8AC3E}">
        <p14:creationId xmlns:p14="http://schemas.microsoft.com/office/powerpoint/2010/main" val="38330299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514350" indent="-514350">
              <a:buFont typeface="+mj-lt"/>
              <a:buAutoNum type="arabicPeriod"/>
            </a:pPr>
            <a:r>
              <a:rPr lang="en-US" b="1" dirty="0">
                <a:solidFill>
                  <a:schemeClr val="accent6">
                    <a:lumMod val="50000"/>
                  </a:schemeClr>
                </a:solidFill>
              </a:rPr>
              <a:t>Local Variables:</a:t>
            </a:r>
          </a:p>
          <a:p>
            <a:pPr marL="0" indent="0">
              <a:buNone/>
            </a:pPr>
            <a:r>
              <a:rPr lang="en-US" b="1" dirty="0"/>
              <a:t>Scope:</a:t>
            </a:r>
            <a:endParaRPr lang="en-US" dirty="0"/>
          </a:p>
          <a:p>
            <a:pPr marL="0" indent="0">
              <a:buNone/>
            </a:pPr>
            <a:r>
              <a:rPr lang="en-US" dirty="0"/>
              <a:t>Local variables are </a:t>
            </a:r>
            <a:r>
              <a:rPr lang="en-US" b="1" dirty="0">
                <a:solidFill>
                  <a:srgbClr val="C00000"/>
                </a:solidFill>
              </a:rPr>
              <a:t>declared inside </a:t>
            </a:r>
            <a:r>
              <a:rPr lang="en-US" dirty="0"/>
              <a:t>a method, constructor, or block of code (e.g., loops, conditional statements).</a:t>
            </a:r>
          </a:p>
          <a:p>
            <a:pPr marL="0" indent="0">
              <a:buNone/>
            </a:pPr>
            <a:r>
              <a:rPr lang="en-US" dirty="0"/>
              <a:t>They are only accessible within the method, constructor, or block in which they are declared.</a:t>
            </a:r>
          </a:p>
          <a:p>
            <a:pPr marL="0" indent="0">
              <a:buNone/>
            </a:pPr>
            <a:endParaRPr lang="en-US" dirty="0"/>
          </a:p>
          <a:p>
            <a:pPr marL="0" indent="0">
              <a:buNone/>
            </a:pPr>
            <a:r>
              <a:rPr lang="en-US" b="1" dirty="0"/>
              <a:t>Lifetime:</a:t>
            </a:r>
          </a:p>
          <a:p>
            <a:pPr marL="0" indent="0">
              <a:buNone/>
            </a:pPr>
            <a:r>
              <a:rPr lang="en-US" dirty="0"/>
              <a:t>The lifetime of a local variable begins when the </a:t>
            </a:r>
            <a:r>
              <a:rPr lang="en-US" b="1" dirty="0">
                <a:solidFill>
                  <a:srgbClr val="C00000"/>
                </a:solidFill>
              </a:rPr>
              <a:t>method</a:t>
            </a:r>
            <a:r>
              <a:rPr lang="en-US" dirty="0"/>
              <a:t>, </a:t>
            </a:r>
            <a:r>
              <a:rPr lang="en-US" b="1" dirty="0">
                <a:solidFill>
                  <a:srgbClr val="C00000"/>
                </a:solidFill>
              </a:rPr>
              <a:t>constructor</a:t>
            </a:r>
            <a:r>
              <a:rPr lang="en-US" dirty="0"/>
              <a:t>, or </a:t>
            </a:r>
            <a:r>
              <a:rPr lang="en-US" b="1" dirty="0">
                <a:solidFill>
                  <a:srgbClr val="C00000"/>
                </a:solidFill>
              </a:rPr>
              <a:t>block</a:t>
            </a:r>
            <a:r>
              <a:rPr lang="en-US" dirty="0"/>
              <a:t> in which it is defined is invoked, and ends when the method, constructor, or block is </a:t>
            </a:r>
            <a:r>
              <a:rPr lang="en-US" b="1" dirty="0">
                <a:solidFill>
                  <a:srgbClr val="C00000"/>
                </a:solidFill>
              </a:rPr>
              <a:t>exited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907506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69BD4DC-CAEE-E6E7-7CD3-404BE5A58667}"/>
              </a:ext>
            </a:extLst>
          </p:cNvPr>
          <p:cNvSpPr>
            <a:spLocks noGrp="1"/>
          </p:cNvSpPr>
          <p:nvPr>
            <p:ph idx="1"/>
          </p:nvPr>
        </p:nvSpPr>
        <p:spPr>
          <a:xfrm>
            <a:off x="602511" y="624145"/>
            <a:ext cx="10515600" cy="6088153"/>
          </a:xfrm>
        </p:spPr>
        <p:txBody>
          <a:bodyPr/>
          <a:lstStyle/>
          <a:p>
            <a:pPr marL="0" indent="0">
              <a:buNone/>
            </a:pPr>
            <a:r>
              <a:rPr lang="en-US" b="1" dirty="0"/>
              <a:t>Example-1:</a:t>
            </a:r>
          </a:p>
          <a:p>
            <a:pPr marL="0" indent="0">
              <a:buNone/>
            </a:pPr>
            <a:endParaRPr lang="en-US"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US" b="1" dirty="0"/>
              <a:t>Example</a:t>
            </a:r>
            <a:r>
              <a:rPr lang="en-IN" b="1" dirty="0"/>
              <a:t>-2:</a:t>
            </a:r>
          </a:p>
        </p:txBody>
      </p:sp>
      <p:pic>
        <p:nvPicPr>
          <p:cNvPr id="7" name="Content Placeholder 3" descr="A screen shot of a computer code&#10;&#10;Description automatically generated">
            <a:extLst>
              <a:ext uri="{FF2B5EF4-FFF2-40B4-BE49-F238E27FC236}">
                <a16:creationId xmlns:a16="http://schemas.microsoft.com/office/drawing/2014/main" id="{666EF4B6-7B6B-DC25-BAB2-987346A8F7C8}"/>
              </a:ext>
            </a:extLst>
          </p:cNvPr>
          <p:cNvPicPr>
            <a:picLocks noChangeAspect="1"/>
          </p:cNvPicPr>
          <p:nvPr/>
        </p:nvPicPr>
        <p:blipFill rotWithShape="1">
          <a:blip r:embed="rId2">
            <a:extLst>
              <a:ext uri="{28A0092B-C50C-407E-A947-70E740481C1C}">
                <a14:useLocalDpi xmlns:a14="http://schemas.microsoft.com/office/drawing/2010/main" val="0"/>
              </a:ext>
            </a:extLst>
          </a:blip>
          <a:srcRect l="4002" t="12564" r="4204" b="12436"/>
          <a:stretch/>
        </p:blipFill>
        <p:spPr>
          <a:xfrm>
            <a:off x="1244711" y="1219707"/>
            <a:ext cx="9005778" cy="2286000"/>
          </a:xfrm>
          <a:prstGeom prst="rect">
            <a:avLst/>
          </a:prstGeom>
        </p:spPr>
      </p:pic>
      <p:pic>
        <p:nvPicPr>
          <p:cNvPr id="18" name="Picture 17" descr="A screenshot of a computer program">
            <a:extLst>
              <a:ext uri="{FF2B5EF4-FFF2-40B4-BE49-F238E27FC236}">
                <a16:creationId xmlns:a16="http://schemas.microsoft.com/office/drawing/2014/main" id="{FEFA3B45-6EA7-7AD2-E21D-4F2FF65DE412}"/>
              </a:ext>
            </a:extLst>
          </p:cNvPr>
          <p:cNvPicPr>
            <a:picLocks noChangeAspect="1"/>
          </p:cNvPicPr>
          <p:nvPr/>
        </p:nvPicPr>
        <p:blipFill rotWithShape="1">
          <a:blip r:embed="rId3">
            <a:extLst>
              <a:ext uri="{28A0092B-C50C-407E-A947-70E740481C1C}">
                <a14:useLocalDpi xmlns:a14="http://schemas.microsoft.com/office/drawing/2010/main" val="0"/>
              </a:ext>
            </a:extLst>
          </a:blip>
          <a:srcRect l="2529" t="11122" r="2501" b="11122"/>
          <a:stretch/>
        </p:blipFill>
        <p:spPr>
          <a:xfrm>
            <a:off x="1164324" y="4211800"/>
            <a:ext cx="10240582" cy="2138757"/>
          </a:xfrm>
          <a:prstGeom prst="rect">
            <a:avLst/>
          </a:prstGeom>
        </p:spPr>
      </p:pic>
    </p:spTree>
    <p:extLst>
      <p:ext uri="{BB962C8B-B14F-4D97-AF65-F5344CB8AC3E}">
        <p14:creationId xmlns:p14="http://schemas.microsoft.com/office/powerpoint/2010/main" val="36619602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3200" b="1" dirty="0">
                <a:solidFill>
                  <a:schemeClr val="accent6">
                    <a:lumMod val="50000"/>
                  </a:schemeClr>
                </a:solidFill>
              </a:rPr>
              <a:t>2. Instance Variables:</a:t>
            </a:r>
          </a:p>
          <a:p>
            <a:pPr marL="0" indent="0">
              <a:buNone/>
            </a:pPr>
            <a:r>
              <a:rPr lang="en-US" b="1" dirty="0"/>
              <a:t>Scope: </a:t>
            </a:r>
            <a:r>
              <a:rPr lang="en-US" dirty="0"/>
              <a:t>Defined inside a class but outside any method. They belong to an instance of the class.</a:t>
            </a:r>
            <a:endParaRPr lang="en-US" b="1" dirty="0"/>
          </a:p>
          <a:p>
            <a:pPr marL="0" indent="0">
              <a:buNone/>
            </a:pPr>
            <a:r>
              <a:rPr lang="en-US" b="1" dirty="0"/>
              <a:t>Lifetime: </a:t>
            </a:r>
            <a:r>
              <a:rPr lang="en-US" dirty="0"/>
              <a:t>The lifetime of an instance variable </a:t>
            </a:r>
            <a:r>
              <a:rPr lang="en-US" b="1" dirty="0">
                <a:solidFill>
                  <a:srgbClr val="C00000"/>
                </a:solidFill>
              </a:rPr>
              <a:t>begins</a:t>
            </a:r>
            <a:r>
              <a:rPr lang="en-US" b="1" dirty="0"/>
              <a:t> when an object is created using the new keyword</a:t>
            </a:r>
            <a:r>
              <a:rPr lang="en-US" dirty="0"/>
              <a:t> and </a:t>
            </a:r>
            <a:r>
              <a:rPr lang="en-US" b="1" dirty="0">
                <a:solidFill>
                  <a:srgbClr val="C00000"/>
                </a:solidFill>
              </a:rPr>
              <a:t>lasts</a:t>
            </a:r>
            <a:r>
              <a:rPr lang="en-US" dirty="0"/>
              <a:t> </a:t>
            </a:r>
            <a:r>
              <a:rPr lang="en-US" b="1" dirty="0"/>
              <a:t>until the object is eligible for garbage collection.</a:t>
            </a:r>
          </a:p>
          <a:p>
            <a:pPr marL="0" indent="0">
              <a:buNone/>
            </a:pPr>
            <a:endParaRPr lang="en-IN" dirty="0"/>
          </a:p>
          <a:p>
            <a:pPr marL="0" indent="0">
              <a:buNone/>
            </a:pPr>
            <a:r>
              <a:rPr lang="en-US" sz="3200" b="1" dirty="0">
                <a:solidFill>
                  <a:schemeClr val="accent6">
                    <a:lumMod val="50000"/>
                  </a:schemeClr>
                </a:solidFill>
              </a:rPr>
              <a:t>3. Static Variables:</a:t>
            </a:r>
          </a:p>
          <a:p>
            <a:pPr marL="0" indent="0">
              <a:buNone/>
            </a:pPr>
            <a:r>
              <a:rPr lang="en-US" b="1" dirty="0"/>
              <a:t>Scope: </a:t>
            </a:r>
            <a:r>
              <a:rPr lang="en-US" dirty="0"/>
              <a:t>Defined inside a class with the static keyword. They belong to the class itself rather than any instance.</a:t>
            </a:r>
          </a:p>
          <a:p>
            <a:pPr marL="0" indent="0">
              <a:buNone/>
            </a:pPr>
            <a:endParaRPr lang="en-US" sz="800" b="1" dirty="0"/>
          </a:p>
          <a:p>
            <a:pPr marL="0" indent="0">
              <a:buNone/>
            </a:pPr>
            <a:r>
              <a:rPr lang="en-US" b="1" dirty="0"/>
              <a:t>Lifetime: </a:t>
            </a:r>
            <a:r>
              <a:rPr lang="en-US" dirty="0"/>
              <a:t>The lifetime of a static variable </a:t>
            </a:r>
            <a:r>
              <a:rPr lang="en-US" b="1" dirty="0">
                <a:solidFill>
                  <a:srgbClr val="C00000"/>
                </a:solidFill>
              </a:rPr>
              <a:t>begins</a:t>
            </a:r>
            <a:r>
              <a:rPr lang="en-US" dirty="0"/>
              <a:t> when the class is loaded into memory and lasts </a:t>
            </a:r>
            <a:r>
              <a:rPr lang="en-US" b="1" dirty="0">
                <a:solidFill>
                  <a:srgbClr val="C00000"/>
                </a:solidFill>
              </a:rPr>
              <a:t>until</a:t>
            </a:r>
            <a:r>
              <a:rPr lang="en-US" dirty="0"/>
              <a:t> the class is unloaded. Static variables are shared among all instances of the class.</a:t>
            </a:r>
          </a:p>
          <a:p>
            <a:pPr marL="0" indent="0">
              <a:buNone/>
            </a:pPr>
            <a:endParaRPr lang="en-IN" dirty="0"/>
          </a:p>
        </p:txBody>
      </p:sp>
    </p:spTree>
    <p:extLst>
      <p:ext uri="{BB962C8B-B14F-4D97-AF65-F5344CB8AC3E}">
        <p14:creationId xmlns:p14="http://schemas.microsoft.com/office/powerpoint/2010/main" val="24369293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 </a:t>
            </a:r>
            <a:r>
              <a:rPr lang="en-US" b="1" dirty="0">
                <a:solidFill>
                  <a:srgbClr val="C00000"/>
                </a:solidFill>
              </a:rPr>
              <a:t>static</a:t>
            </a:r>
            <a:r>
              <a:rPr lang="en-US" dirty="0"/>
              <a:t> and </a:t>
            </a:r>
            <a:r>
              <a:rPr lang="en-US" b="1" dirty="0">
                <a:solidFill>
                  <a:srgbClr val="C00000"/>
                </a:solidFill>
              </a:rPr>
              <a:t>instance</a:t>
            </a:r>
            <a:r>
              <a:rPr lang="en-US" dirty="0"/>
              <a:t> variables:</a:t>
            </a:r>
          </a:p>
          <a:p>
            <a:pPr marL="0" indent="0">
              <a:buNone/>
            </a:pPr>
            <a:endParaRPr lang="en-US" dirty="0"/>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7DDD5FCF-3EF8-CA3A-6B92-43047F2D1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0" y="768247"/>
            <a:ext cx="10998967" cy="5848815"/>
          </a:xfrm>
          <a:prstGeom prst="rect">
            <a:avLst/>
          </a:prstGeom>
        </p:spPr>
      </p:pic>
    </p:spTree>
    <p:extLst>
      <p:ext uri="{BB962C8B-B14F-4D97-AF65-F5344CB8AC3E}">
        <p14:creationId xmlns:p14="http://schemas.microsoft.com/office/powerpoint/2010/main" val="306167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3200" b="1" dirty="0">
                <a:solidFill>
                  <a:srgbClr val="00B0F0"/>
                </a:solidFill>
              </a:rPr>
              <a:t>Operators in Java:</a:t>
            </a:r>
          </a:p>
          <a:p>
            <a:pPr marL="0" indent="0">
              <a:buNone/>
            </a:pPr>
            <a:r>
              <a:rPr lang="en-US" dirty="0"/>
              <a:t>In Java, an operator is a </a:t>
            </a:r>
            <a:r>
              <a:rPr lang="en-US" b="1" dirty="0">
                <a:solidFill>
                  <a:srgbClr val="C00000"/>
                </a:solidFill>
              </a:rPr>
              <a:t>symbol</a:t>
            </a:r>
            <a:r>
              <a:rPr lang="en-US" dirty="0"/>
              <a:t> </a:t>
            </a:r>
            <a:r>
              <a:rPr lang="en-US" b="1" dirty="0"/>
              <a:t>that performs operations on one or more </a:t>
            </a:r>
            <a:r>
              <a:rPr lang="en-US" b="1" dirty="0">
                <a:solidFill>
                  <a:srgbClr val="C00000"/>
                </a:solidFill>
              </a:rPr>
              <a:t>operands</a:t>
            </a:r>
            <a:r>
              <a:rPr lang="en-US" b="1" dirty="0"/>
              <a:t>. Operands</a:t>
            </a:r>
            <a:r>
              <a:rPr lang="en-US" dirty="0"/>
              <a:t> are the values on which the operator </a:t>
            </a:r>
            <a:r>
              <a:rPr lang="en-US" b="1" dirty="0">
                <a:solidFill>
                  <a:srgbClr val="C00000"/>
                </a:solidFill>
              </a:rPr>
              <a:t>operates</a:t>
            </a:r>
            <a:r>
              <a:rPr lang="en-US" dirty="0"/>
              <a:t>. Operators are used to manipulate data and variables. </a:t>
            </a:r>
          </a:p>
          <a:p>
            <a:pPr marL="0" indent="0">
              <a:buNone/>
            </a:pPr>
            <a:r>
              <a:rPr lang="en-US" dirty="0"/>
              <a:t>Java supports various types of operators, including:</a:t>
            </a:r>
          </a:p>
          <a:p>
            <a:pPr marL="514350" indent="-514350">
              <a:buFont typeface="Arial" panose="020B0604020202020204" pitchFamily="34" charset="0"/>
              <a:buAutoNum type="arabicPeriod"/>
            </a:pPr>
            <a:r>
              <a:rPr lang="en-IN" b="1" dirty="0"/>
              <a:t>Unary Operators</a:t>
            </a:r>
          </a:p>
          <a:p>
            <a:pPr marL="514350" indent="-514350">
              <a:buFont typeface="Arial" panose="020B0604020202020204" pitchFamily="34" charset="0"/>
              <a:buAutoNum type="arabicPeriod"/>
            </a:pPr>
            <a:r>
              <a:rPr lang="en-IN" b="1" dirty="0"/>
              <a:t>Binary Operators</a:t>
            </a:r>
          </a:p>
          <a:p>
            <a:pPr marL="971550" lvl="1" indent="-514350">
              <a:buAutoNum type="arabicPeriod"/>
            </a:pPr>
            <a:r>
              <a:rPr lang="en-IN" dirty="0"/>
              <a:t>Arithmetic Operators</a:t>
            </a:r>
            <a:endParaRPr lang="en-US" dirty="0"/>
          </a:p>
          <a:p>
            <a:pPr marL="971550" lvl="1" indent="-514350">
              <a:buAutoNum type="arabicPeriod"/>
            </a:pPr>
            <a:r>
              <a:rPr lang="en-IN" dirty="0"/>
              <a:t>Relational Operators</a:t>
            </a:r>
            <a:endParaRPr lang="en-US" dirty="0"/>
          </a:p>
          <a:p>
            <a:pPr marL="971550" lvl="1" indent="-514350">
              <a:buAutoNum type="arabicPeriod"/>
            </a:pPr>
            <a:r>
              <a:rPr lang="en-IN" dirty="0"/>
              <a:t>Logical Operators</a:t>
            </a:r>
            <a:endParaRPr lang="en-US" dirty="0"/>
          </a:p>
          <a:p>
            <a:pPr marL="971550" lvl="1" indent="-514350">
              <a:buAutoNum type="arabicPeriod"/>
            </a:pPr>
            <a:r>
              <a:rPr lang="en-IN" dirty="0"/>
              <a:t>Assignment Operators</a:t>
            </a:r>
          </a:p>
          <a:p>
            <a:pPr marL="971550" lvl="1" indent="-514350">
              <a:buAutoNum type="arabicPeriod"/>
            </a:pPr>
            <a:r>
              <a:rPr lang="en-IN" dirty="0"/>
              <a:t>Bitwise Operators</a:t>
            </a:r>
          </a:p>
          <a:p>
            <a:pPr marL="514350" indent="-514350">
              <a:buAutoNum type="arabicPeriod"/>
            </a:pPr>
            <a:r>
              <a:rPr lang="en-IN" b="1" dirty="0"/>
              <a:t>Ternary Operator</a:t>
            </a:r>
            <a:endParaRPr lang="en-US" b="1" dirty="0"/>
          </a:p>
        </p:txBody>
      </p:sp>
    </p:spTree>
    <p:extLst>
      <p:ext uri="{BB962C8B-B14F-4D97-AF65-F5344CB8AC3E}">
        <p14:creationId xmlns:p14="http://schemas.microsoft.com/office/powerpoint/2010/main" val="8598086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514350" indent="-514350">
              <a:buAutoNum type="arabicPeriod"/>
            </a:pPr>
            <a:r>
              <a:rPr lang="en-IN" b="1" dirty="0"/>
              <a:t>Unary Operators: </a:t>
            </a:r>
            <a:r>
              <a:rPr lang="en-IN" dirty="0"/>
              <a:t>Which operates on only one Operand.</a:t>
            </a:r>
          </a:p>
          <a:p>
            <a:pPr marL="0" indent="0">
              <a:buNone/>
            </a:pPr>
            <a:endParaRPr lang="en-IN" dirty="0"/>
          </a:p>
          <a:p>
            <a:pPr marL="0" indent="0">
              <a:buNone/>
            </a:pPr>
            <a:endParaRPr lang="en-IN" dirty="0"/>
          </a:p>
        </p:txBody>
      </p:sp>
      <p:graphicFrame>
        <p:nvGraphicFramePr>
          <p:cNvPr id="9" name="Table 8">
            <a:extLst>
              <a:ext uri="{FF2B5EF4-FFF2-40B4-BE49-F238E27FC236}">
                <a16:creationId xmlns:a16="http://schemas.microsoft.com/office/drawing/2014/main" id="{3BEE8422-EB94-2848-07A3-9CDBE422045A}"/>
              </a:ext>
            </a:extLst>
          </p:cNvPr>
          <p:cNvGraphicFramePr>
            <a:graphicFrameLocks noGrp="1"/>
          </p:cNvGraphicFramePr>
          <p:nvPr>
            <p:extLst>
              <p:ext uri="{D42A27DB-BD31-4B8C-83A1-F6EECF244321}">
                <p14:modId xmlns:p14="http://schemas.microsoft.com/office/powerpoint/2010/main" val="4195729508"/>
              </p:ext>
            </p:extLst>
          </p:nvPr>
        </p:nvGraphicFramePr>
        <p:xfrm>
          <a:off x="1223864" y="1365996"/>
          <a:ext cx="9515019" cy="4683929"/>
        </p:xfrm>
        <a:graphic>
          <a:graphicData uri="http://schemas.openxmlformats.org/drawingml/2006/table">
            <a:tbl>
              <a:tblPr firstRow="1" firstCol="1" bandRow="1">
                <a:tableStyleId>{5C22544A-7EE6-4342-B048-85BDC9FD1C3A}</a:tableStyleId>
              </a:tblPr>
              <a:tblGrid>
                <a:gridCol w="1572499">
                  <a:extLst>
                    <a:ext uri="{9D8B030D-6E8A-4147-A177-3AD203B41FA5}">
                      <a16:colId xmlns:a16="http://schemas.microsoft.com/office/drawing/2014/main" val="802643049"/>
                    </a:ext>
                  </a:extLst>
                </a:gridCol>
                <a:gridCol w="5161932">
                  <a:extLst>
                    <a:ext uri="{9D8B030D-6E8A-4147-A177-3AD203B41FA5}">
                      <a16:colId xmlns:a16="http://schemas.microsoft.com/office/drawing/2014/main" val="1177020853"/>
                    </a:ext>
                  </a:extLst>
                </a:gridCol>
                <a:gridCol w="2780588">
                  <a:extLst>
                    <a:ext uri="{9D8B030D-6E8A-4147-A177-3AD203B41FA5}">
                      <a16:colId xmlns:a16="http://schemas.microsoft.com/office/drawing/2014/main" val="271829406"/>
                    </a:ext>
                  </a:extLst>
                </a:gridCol>
              </a:tblGrid>
              <a:tr h="415529">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8486425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Unary plus, indicates a positive value.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50722876"/>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Unary minus, negates the expression.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709126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Increment operator, increases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097545"/>
                  </a:ext>
                </a:extLst>
              </a:tr>
              <a:tr h="853680">
                <a:tc>
                  <a:txBody>
                    <a:bodyPr/>
                    <a:lstStyle/>
                    <a:p>
                      <a:pPr algn="ct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Decrement operator, decreases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09725599"/>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Logical NOT, inverts the value of a boolean.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dirty="0">
                          <a:effectLst/>
                        </a:rPr>
                        <a:t>!true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9363319"/>
                  </a:ext>
                </a:extLst>
              </a:tr>
            </a:tbl>
          </a:graphicData>
        </a:graphic>
      </p:graphicFrame>
    </p:spTree>
    <p:extLst>
      <p:ext uri="{BB962C8B-B14F-4D97-AF65-F5344CB8AC3E}">
        <p14:creationId xmlns:p14="http://schemas.microsoft.com/office/powerpoint/2010/main" val="22058455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31238" y="528199"/>
            <a:ext cx="10803193" cy="5646891"/>
          </a:xfrm>
        </p:spPr>
        <p:txBody>
          <a:bodyPr/>
          <a:lstStyle/>
          <a:p>
            <a:pPr marL="0" indent="0">
              <a:buNone/>
            </a:pPr>
            <a:r>
              <a:rPr lang="en-IN" b="1" dirty="0"/>
              <a:t>2. Binary Operators</a:t>
            </a:r>
            <a:r>
              <a:rPr lang="en-US" b="1" dirty="0"/>
              <a:t>: </a:t>
            </a:r>
            <a:r>
              <a:rPr lang="en-IN" dirty="0"/>
              <a:t>Operate on two operands</a:t>
            </a:r>
            <a:endParaRPr lang="en-US" dirty="0"/>
          </a:p>
          <a:p>
            <a:pPr marL="0" indent="0">
              <a:buNone/>
            </a:pPr>
            <a:r>
              <a:rPr lang="en-IN" b="1" dirty="0"/>
              <a:t>1. Arithmetic Operators:</a:t>
            </a:r>
          </a:p>
        </p:txBody>
      </p:sp>
      <p:graphicFrame>
        <p:nvGraphicFramePr>
          <p:cNvPr id="17" name="Table 16">
            <a:extLst>
              <a:ext uri="{FF2B5EF4-FFF2-40B4-BE49-F238E27FC236}">
                <a16:creationId xmlns:a16="http://schemas.microsoft.com/office/drawing/2014/main" id="{132B309F-81F3-D65B-5FC7-A215B4D41677}"/>
              </a:ext>
            </a:extLst>
          </p:cNvPr>
          <p:cNvGraphicFramePr>
            <a:graphicFrameLocks noGrp="1"/>
          </p:cNvGraphicFramePr>
          <p:nvPr>
            <p:extLst>
              <p:ext uri="{D42A27DB-BD31-4B8C-83A1-F6EECF244321}">
                <p14:modId xmlns:p14="http://schemas.microsoft.com/office/powerpoint/2010/main" val="3568502460"/>
              </p:ext>
            </p:extLst>
          </p:nvPr>
        </p:nvGraphicFramePr>
        <p:xfrm>
          <a:off x="857569" y="1663306"/>
          <a:ext cx="10476862" cy="4607160"/>
        </p:xfrm>
        <a:graphic>
          <a:graphicData uri="http://schemas.openxmlformats.org/drawingml/2006/table">
            <a:tbl>
              <a:tblPr firstRow="1" firstCol="1" bandRow="1">
                <a:tableStyleId>{5C22544A-7EE6-4342-B048-85BDC9FD1C3A}</a:tableStyleId>
              </a:tblPr>
              <a:tblGrid>
                <a:gridCol w="1666985">
                  <a:extLst>
                    <a:ext uri="{9D8B030D-6E8A-4147-A177-3AD203B41FA5}">
                      <a16:colId xmlns:a16="http://schemas.microsoft.com/office/drawing/2014/main" val="825450830"/>
                    </a:ext>
                  </a:extLst>
                </a:gridCol>
                <a:gridCol w="7039716">
                  <a:extLst>
                    <a:ext uri="{9D8B030D-6E8A-4147-A177-3AD203B41FA5}">
                      <a16:colId xmlns:a16="http://schemas.microsoft.com/office/drawing/2014/main" val="667815601"/>
                    </a:ext>
                  </a:extLst>
                </a:gridCol>
                <a:gridCol w="1770161">
                  <a:extLst>
                    <a:ext uri="{9D8B030D-6E8A-4147-A177-3AD203B41FA5}">
                      <a16:colId xmlns:a16="http://schemas.microsoft.com/office/drawing/2014/main" val="1718658529"/>
                    </a:ext>
                  </a:extLst>
                </a:gridCol>
              </a:tblGrid>
              <a:tr h="344304">
                <a:tc>
                  <a:txBody>
                    <a:bodyPr/>
                    <a:lstStyle/>
                    <a:p>
                      <a:pPr algn="ctr">
                        <a:lnSpc>
                          <a:spcPct val="115000"/>
                        </a:lnSpc>
                        <a:spcAft>
                          <a:spcPts val="800"/>
                        </a:spcAft>
                      </a:pPr>
                      <a:r>
                        <a:rPr lang="en-US"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55570578"/>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 Addition, adds two operands.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76052991"/>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Subtraction, subtracts the second operand from the first.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74987513"/>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Multiplication, multiplies two operands.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86581913"/>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Division, divides the numerator by the denominator.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89486608"/>
                  </a:ext>
                </a:extLst>
              </a:tr>
              <a:tr h="707352">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 Modulus, returns the remainder of the division.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 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92449317"/>
                  </a:ext>
                </a:extLst>
              </a:tr>
            </a:tbl>
          </a:graphicData>
        </a:graphic>
      </p:graphicFrame>
    </p:spTree>
    <p:extLst>
      <p:ext uri="{BB962C8B-B14F-4D97-AF65-F5344CB8AC3E}">
        <p14:creationId xmlns:p14="http://schemas.microsoft.com/office/powerpoint/2010/main" val="31377828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56750" y="321289"/>
            <a:ext cx="11281289" cy="5646891"/>
          </a:xfrm>
        </p:spPr>
        <p:txBody>
          <a:bodyPr/>
          <a:lstStyle/>
          <a:p>
            <a:pPr marL="0" indent="0">
              <a:buNone/>
            </a:pPr>
            <a:r>
              <a:rPr lang="en-US" b="1" dirty="0"/>
              <a:t>2. </a:t>
            </a:r>
            <a:r>
              <a:rPr lang="en-IN" b="1" dirty="0"/>
              <a:t>Relational Operators:</a:t>
            </a:r>
          </a:p>
          <a:p>
            <a:pPr marL="0" indent="0">
              <a:buNone/>
            </a:pPr>
            <a:r>
              <a:rPr lang="en-US" sz="2400" dirty="0"/>
              <a:t>Relational operators in Java are used to compare two values and return a </a:t>
            </a:r>
            <a:r>
              <a:rPr lang="en-US" sz="2400" dirty="0" err="1"/>
              <a:t>boolean</a:t>
            </a:r>
            <a:r>
              <a:rPr lang="en-US" sz="2400" dirty="0"/>
              <a:t> result (true or false).</a:t>
            </a:r>
            <a:r>
              <a:rPr lang="en-IN" sz="2400" dirty="0"/>
              <a:t>								     </a:t>
            </a:r>
            <a:r>
              <a:rPr lang="en-IN" sz="2400" b="1" dirty="0"/>
              <a:t>a</a:t>
            </a:r>
            <a:r>
              <a:rPr lang="en-IN" b="1" dirty="0"/>
              <a:t>=10,  b=20</a:t>
            </a:r>
          </a:p>
        </p:txBody>
      </p:sp>
      <p:graphicFrame>
        <p:nvGraphicFramePr>
          <p:cNvPr id="2" name="Table 1">
            <a:extLst>
              <a:ext uri="{FF2B5EF4-FFF2-40B4-BE49-F238E27FC236}">
                <a16:creationId xmlns:a16="http://schemas.microsoft.com/office/drawing/2014/main" id="{70D0BFFA-FCED-8BFF-B203-A8ACEB63D104}"/>
              </a:ext>
            </a:extLst>
          </p:cNvPr>
          <p:cNvGraphicFramePr>
            <a:graphicFrameLocks noGrp="1"/>
          </p:cNvGraphicFramePr>
          <p:nvPr>
            <p:extLst>
              <p:ext uri="{D42A27DB-BD31-4B8C-83A1-F6EECF244321}">
                <p14:modId xmlns:p14="http://schemas.microsoft.com/office/powerpoint/2010/main" val="636851354"/>
              </p:ext>
            </p:extLst>
          </p:nvPr>
        </p:nvGraphicFramePr>
        <p:xfrm>
          <a:off x="928723" y="1771274"/>
          <a:ext cx="9886762" cy="4590197"/>
        </p:xfrm>
        <a:graphic>
          <a:graphicData uri="http://schemas.openxmlformats.org/drawingml/2006/table">
            <a:tbl>
              <a:tblPr firstRow="1" firstCol="1" bandRow="1">
                <a:tableStyleId>{5C22544A-7EE6-4342-B048-85BDC9FD1C3A}</a:tableStyleId>
              </a:tblPr>
              <a:tblGrid>
                <a:gridCol w="1531655">
                  <a:extLst>
                    <a:ext uri="{9D8B030D-6E8A-4147-A177-3AD203B41FA5}">
                      <a16:colId xmlns:a16="http://schemas.microsoft.com/office/drawing/2014/main" val="1571009618"/>
                    </a:ext>
                  </a:extLst>
                </a:gridCol>
                <a:gridCol w="6854673">
                  <a:extLst>
                    <a:ext uri="{9D8B030D-6E8A-4147-A177-3AD203B41FA5}">
                      <a16:colId xmlns:a16="http://schemas.microsoft.com/office/drawing/2014/main" val="1940413920"/>
                    </a:ext>
                  </a:extLst>
                </a:gridCol>
                <a:gridCol w="1500434">
                  <a:extLst>
                    <a:ext uri="{9D8B030D-6E8A-4147-A177-3AD203B41FA5}">
                      <a16:colId xmlns:a16="http://schemas.microsoft.com/office/drawing/2014/main" val="2392464336"/>
                    </a:ext>
                  </a:extLst>
                </a:gridCol>
              </a:tblGrid>
              <a:tr h="409215">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Description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Example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1512974"/>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Equal to, checks if two operands are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26780335"/>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Not equal to, checks if two operands are not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88435797"/>
                  </a:ext>
                </a:extLst>
              </a:tr>
              <a:tr h="840638">
                <a:tc>
                  <a:txBody>
                    <a:bodyPr/>
                    <a:lstStyle/>
                    <a:p>
                      <a:pPr>
                        <a:lnSpc>
                          <a:spcPct val="115000"/>
                        </a:lnSpc>
                        <a:spcAft>
                          <a:spcPts val="800"/>
                        </a:spcAft>
                      </a:pPr>
                      <a:r>
                        <a:rPr lang="en-IN" sz="2400" kern="100">
                          <a:effectLst/>
                        </a:rPr>
                        <a:t>&gt;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checks if the left operand is greater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&gt;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1004001"/>
                  </a:ext>
                </a:extLst>
              </a:tr>
              <a:tr h="840638">
                <a:tc>
                  <a:txBody>
                    <a:bodyPr/>
                    <a:lstStyle/>
                    <a:p>
                      <a:pPr>
                        <a:lnSpc>
                          <a:spcPct val="115000"/>
                        </a:lnSpc>
                        <a:spcAft>
                          <a:spcPts val="800"/>
                        </a:spcAft>
                      </a:pPr>
                      <a:r>
                        <a:rPr lang="en-IN" sz="2400" kern="100">
                          <a:effectLst/>
                        </a:rPr>
                        <a:t>&lt;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Less than, checks if the left operand is less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&lt;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62396621"/>
                  </a:ext>
                </a:extLst>
              </a:tr>
              <a:tr h="840638">
                <a:tc>
                  <a:txBody>
                    <a:bodyPr/>
                    <a:lstStyle/>
                    <a:p>
                      <a:pPr>
                        <a:lnSpc>
                          <a:spcPct val="115000"/>
                        </a:lnSpc>
                        <a:spcAft>
                          <a:spcPts val="800"/>
                        </a:spcAft>
                      </a:pPr>
                      <a:r>
                        <a:rPr lang="en-IN" sz="2400" kern="100">
                          <a:effectLst/>
                        </a:rPr>
                        <a:t>&gt;=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or equal to, checks if the left operand is greater than or equal to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&gt;=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6378210"/>
                  </a:ext>
                </a:extLst>
              </a:tr>
              <a:tr h="840638">
                <a:tc>
                  <a:txBody>
                    <a:bodyPr/>
                    <a:lstStyle/>
                    <a:p>
                      <a:pPr>
                        <a:lnSpc>
                          <a:spcPct val="115000"/>
                        </a:lnSpc>
                        <a:spcAft>
                          <a:spcPts val="800"/>
                        </a:spcAft>
                      </a:pPr>
                      <a:r>
                        <a:rPr lang="en-IN" sz="2400" kern="100">
                          <a:effectLst/>
                        </a:rPr>
                        <a:t>&lt;=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Less than or equal to, checks if the left operand is less than or equal to the right.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&lt;=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39250863"/>
                  </a:ext>
                </a:extLst>
              </a:tr>
            </a:tbl>
          </a:graphicData>
        </a:graphic>
      </p:graphicFrame>
    </p:spTree>
    <p:extLst>
      <p:ext uri="{BB962C8B-B14F-4D97-AF65-F5344CB8AC3E}">
        <p14:creationId xmlns:p14="http://schemas.microsoft.com/office/powerpoint/2010/main" val="10573218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43231" y="329264"/>
            <a:ext cx="10803193" cy="5646891"/>
          </a:xfrm>
        </p:spPr>
        <p:txBody>
          <a:bodyPr/>
          <a:lstStyle/>
          <a:p>
            <a:pPr marL="0" indent="0">
              <a:buNone/>
            </a:pPr>
            <a:r>
              <a:rPr lang="en-US" b="1" dirty="0"/>
              <a:t>3. </a:t>
            </a:r>
            <a:r>
              <a:rPr lang="en-IN" b="1" dirty="0"/>
              <a:t>Logical Operators:</a:t>
            </a:r>
          </a:p>
          <a:p>
            <a:pPr marL="0" indent="0">
              <a:buNone/>
            </a:pPr>
            <a:r>
              <a:rPr lang="en-US" sz="2400" dirty="0"/>
              <a:t>Logical operators in Java are used to </a:t>
            </a:r>
            <a:r>
              <a:rPr lang="en-US" sz="2400" b="1" dirty="0"/>
              <a:t>perform logical operations </a:t>
            </a:r>
            <a:r>
              <a:rPr lang="en-US" sz="2400" b="1" dirty="0">
                <a:solidFill>
                  <a:srgbClr val="C00000"/>
                </a:solidFill>
              </a:rPr>
              <a:t>on </a:t>
            </a:r>
            <a:r>
              <a:rPr lang="en-US" sz="2400" b="1" dirty="0" err="1">
                <a:solidFill>
                  <a:srgbClr val="C00000"/>
                </a:solidFill>
              </a:rPr>
              <a:t>boolean</a:t>
            </a:r>
            <a:r>
              <a:rPr lang="en-US" sz="2400" b="1" dirty="0">
                <a:solidFill>
                  <a:srgbClr val="C00000"/>
                </a:solidFill>
              </a:rPr>
              <a:t> expressions. </a:t>
            </a:r>
            <a:r>
              <a:rPr lang="en-US" sz="2400" dirty="0"/>
              <a:t>They are commonly used in conditional statements to </a:t>
            </a:r>
            <a:r>
              <a:rPr lang="en-US" sz="2400" b="1" dirty="0">
                <a:solidFill>
                  <a:srgbClr val="C00000"/>
                </a:solidFill>
              </a:rPr>
              <a:t>combine multiple conditions.</a:t>
            </a:r>
            <a:endParaRPr lang="en-IN" sz="2400" b="1" dirty="0">
              <a:solidFill>
                <a:srgbClr val="C00000"/>
              </a:solidFill>
            </a:endParaRPr>
          </a:p>
        </p:txBody>
      </p:sp>
      <p:graphicFrame>
        <p:nvGraphicFramePr>
          <p:cNvPr id="2" name="Table 1">
            <a:extLst>
              <a:ext uri="{FF2B5EF4-FFF2-40B4-BE49-F238E27FC236}">
                <a16:creationId xmlns:a16="http://schemas.microsoft.com/office/drawing/2014/main" id="{B420CCAF-8BBB-02EE-BF4E-86E8EB81B869}"/>
              </a:ext>
            </a:extLst>
          </p:cNvPr>
          <p:cNvGraphicFramePr>
            <a:graphicFrameLocks noGrp="1"/>
          </p:cNvGraphicFramePr>
          <p:nvPr>
            <p:extLst>
              <p:ext uri="{D42A27DB-BD31-4B8C-83A1-F6EECF244321}">
                <p14:modId xmlns:p14="http://schemas.microsoft.com/office/powerpoint/2010/main" val="2723747655"/>
              </p:ext>
            </p:extLst>
          </p:nvPr>
        </p:nvGraphicFramePr>
        <p:xfrm>
          <a:off x="1032389" y="1960993"/>
          <a:ext cx="8675045" cy="4567743"/>
        </p:xfrm>
        <a:graphic>
          <a:graphicData uri="http://schemas.openxmlformats.org/drawingml/2006/table">
            <a:tbl>
              <a:tblPr firstRow="1" firstCol="1" bandRow="1">
                <a:tableStyleId>{5C22544A-7EE6-4342-B048-85BDC9FD1C3A}</a:tableStyleId>
              </a:tblPr>
              <a:tblGrid>
                <a:gridCol w="1434273">
                  <a:extLst>
                    <a:ext uri="{9D8B030D-6E8A-4147-A177-3AD203B41FA5}">
                      <a16:colId xmlns:a16="http://schemas.microsoft.com/office/drawing/2014/main" val="163567976"/>
                    </a:ext>
                  </a:extLst>
                </a:gridCol>
                <a:gridCol w="5160647">
                  <a:extLst>
                    <a:ext uri="{9D8B030D-6E8A-4147-A177-3AD203B41FA5}">
                      <a16:colId xmlns:a16="http://schemas.microsoft.com/office/drawing/2014/main" val="1057088529"/>
                    </a:ext>
                  </a:extLst>
                </a:gridCol>
                <a:gridCol w="2080125">
                  <a:extLst>
                    <a:ext uri="{9D8B030D-6E8A-4147-A177-3AD203B41FA5}">
                      <a16:colId xmlns:a16="http://schemas.microsoft.com/office/drawing/2014/main" val="582528514"/>
                    </a:ext>
                  </a:extLst>
                </a:gridCol>
              </a:tblGrid>
              <a:tr h="671743">
                <a:tc>
                  <a:txBody>
                    <a:bodyPr/>
                    <a:lstStyle/>
                    <a:p>
                      <a:pPr>
                        <a:lnSpc>
                          <a:spcPct val="115000"/>
                        </a:lnSpc>
                        <a:spcAft>
                          <a:spcPts val="800"/>
                        </a:spcAft>
                      </a:pPr>
                      <a:r>
                        <a:rPr lang="en-IN"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09055515"/>
                  </a:ext>
                </a:extLst>
              </a:tr>
              <a:tr h="1380056">
                <a:tc>
                  <a:txBody>
                    <a:bodyPr/>
                    <a:lstStyle/>
                    <a:p>
                      <a:pPr>
                        <a:lnSpc>
                          <a:spcPct val="115000"/>
                        </a:lnSpc>
                        <a:spcAft>
                          <a:spcPts val="800"/>
                        </a:spcAft>
                      </a:pPr>
                      <a:r>
                        <a:rPr lang="en-IN" sz="2000" kern="100" dirty="0">
                          <a:effectLst/>
                        </a:rPr>
                        <a:t>&amp;&amp;</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Logical AND, returns true if both operands are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cond1 &amp;&amp; cond2</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998307217"/>
                  </a:ext>
                </a:extLst>
              </a:tr>
              <a:tr h="671743">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r>
                        <a:rPr lang="en-IN" sz="2000" kern="100" dirty="0">
                          <a:effectLst/>
                          <a:latin typeface="Aptos" panose="020B0004020202020204" pitchFamily="34" charset="0"/>
                          <a:ea typeface="Aptos" panose="020B0004020202020204" pitchFamily="34" charset="0"/>
                          <a:cs typeface="Tunga" panose="020B0502040204020203" pitchFamily="34" charset="0"/>
                        </a:rPr>
                        <a:t>|</a:t>
                      </a: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2000" kern="100" dirty="0">
                          <a:effectLst/>
                        </a:rPr>
                        <a:t> Logical OR, returns true if any one of the  operand is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 </a:t>
                      </a:r>
                      <a:r>
                        <a:rPr lang="en-IN" sz="2000" kern="100" dirty="0">
                          <a:effectLst/>
                        </a:rPr>
                        <a:t>cond1</a:t>
                      </a:r>
                      <a:r>
                        <a:rPr lang="en-IN" sz="2000" kern="100" dirty="0">
                          <a:effectLst/>
                          <a:latin typeface="Aptos" panose="020B0004020202020204" pitchFamily="34" charset="0"/>
                          <a:ea typeface="Aptos" panose="020B0004020202020204" pitchFamily="34" charset="0"/>
                          <a:cs typeface="Tunga" panose="020B0502040204020203" pitchFamily="34" charset="0"/>
                        </a:rPr>
                        <a:t> || </a:t>
                      </a:r>
                      <a:r>
                        <a:rPr lang="en-IN" sz="2000" kern="100" dirty="0">
                          <a:effectLst/>
                        </a:rPr>
                        <a:t>cond2</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74749525"/>
                  </a:ext>
                </a:extLst>
              </a:tr>
              <a:tr h="1380056">
                <a:tc>
                  <a:txBody>
                    <a:bodyPr/>
                    <a:lstStyle/>
                    <a:p>
                      <a:pPr>
                        <a:lnSpc>
                          <a:spcPct val="115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Logical NOT, inverts the value of a boolean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42209728"/>
                  </a:ext>
                </a:extLst>
              </a:tr>
            </a:tbl>
          </a:graphicData>
        </a:graphic>
      </p:graphicFrame>
    </p:spTree>
    <p:extLst>
      <p:ext uri="{BB962C8B-B14F-4D97-AF65-F5344CB8AC3E}">
        <p14:creationId xmlns:p14="http://schemas.microsoft.com/office/powerpoint/2010/main" val="19038539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4. </a:t>
            </a:r>
            <a:r>
              <a:rPr lang="en-IN" dirty="0"/>
              <a:t>Assignment Operators:</a:t>
            </a:r>
          </a:p>
          <a:p>
            <a:pPr marL="0" indent="0">
              <a:buNone/>
            </a:pPr>
            <a:endParaRPr lang="en-IN" dirty="0"/>
          </a:p>
        </p:txBody>
      </p:sp>
      <p:graphicFrame>
        <p:nvGraphicFramePr>
          <p:cNvPr id="2" name="Table 1">
            <a:extLst>
              <a:ext uri="{FF2B5EF4-FFF2-40B4-BE49-F238E27FC236}">
                <a16:creationId xmlns:a16="http://schemas.microsoft.com/office/drawing/2014/main" id="{947A0531-B257-DEE6-0D98-545BE4F24206}"/>
              </a:ext>
            </a:extLst>
          </p:cNvPr>
          <p:cNvGraphicFramePr>
            <a:graphicFrameLocks noGrp="1"/>
          </p:cNvGraphicFramePr>
          <p:nvPr>
            <p:extLst>
              <p:ext uri="{D42A27DB-BD31-4B8C-83A1-F6EECF244321}">
                <p14:modId xmlns:p14="http://schemas.microsoft.com/office/powerpoint/2010/main" val="1699567353"/>
              </p:ext>
            </p:extLst>
          </p:nvPr>
        </p:nvGraphicFramePr>
        <p:xfrm>
          <a:off x="886631" y="1072976"/>
          <a:ext cx="10293374" cy="5429720"/>
        </p:xfrm>
        <a:graphic>
          <a:graphicData uri="http://schemas.openxmlformats.org/drawingml/2006/table">
            <a:tbl>
              <a:tblPr firstRow="1" firstCol="1" bandRow="1">
                <a:tableStyleId>{5C22544A-7EE6-4342-B048-85BDC9FD1C3A}</a:tableStyleId>
              </a:tblPr>
              <a:tblGrid>
                <a:gridCol w="1383290">
                  <a:extLst>
                    <a:ext uri="{9D8B030D-6E8A-4147-A177-3AD203B41FA5}">
                      <a16:colId xmlns:a16="http://schemas.microsoft.com/office/drawing/2014/main" val="2120981742"/>
                    </a:ext>
                  </a:extLst>
                </a:gridCol>
                <a:gridCol w="7295454">
                  <a:extLst>
                    <a:ext uri="{9D8B030D-6E8A-4147-A177-3AD203B41FA5}">
                      <a16:colId xmlns:a16="http://schemas.microsoft.com/office/drawing/2014/main" val="1297998665"/>
                    </a:ext>
                  </a:extLst>
                </a:gridCol>
                <a:gridCol w="1614630">
                  <a:extLst>
                    <a:ext uri="{9D8B030D-6E8A-4147-A177-3AD203B41FA5}">
                      <a16:colId xmlns:a16="http://schemas.microsoft.com/office/drawing/2014/main" val="3908443696"/>
                    </a:ext>
                  </a:extLst>
                </a:gridCol>
              </a:tblGrid>
              <a:tr h="181200">
                <a:tc>
                  <a:txBody>
                    <a:bodyPr/>
                    <a:lstStyle/>
                    <a:p>
                      <a:pPr algn="ctr">
                        <a:lnSpc>
                          <a:spcPct val="115000"/>
                        </a:lnSpc>
                        <a:spcAft>
                          <a:spcPts val="800"/>
                        </a:spcAft>
                      </a:pPr>
                      <a:r>
                        <a:rPr lang="en-IN" sz="2000" b="1" kern="100">
                          <a:effectLst/>
                        </a:rPr>
                        <a:t>Operator</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Description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1960406251"/>
                  </a:ext>
                </a:extLst>
              </a:tr>
              <a:tr h="563289">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Simple assignment, assigns the right operand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611580805"/>
                  </a:ext>
                </a:extLst>
              </a:tr>
              <a:tr h="754334">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Addition assignment, adds right operand to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419714221"/>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Subtraction assignment, subtracts right operand from left operand and assigns the result to the left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82970692"/>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Multiplication assignment, multiplies right operand with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10460539"/>
                  </a:ext>
                </a:extLst>
              </a:tr>
              <a:tr h="943477">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Division assignment, divides left operand by right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324933176"/>
                  </a:ext>
                </a:extLst>
              </a:tr>
              <a:tr h="945378">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Modulus assignment, calculates modulus using two operands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33604497"/>
                  </a:ext>
                </a:extLst>
              </a:tr>
            </a:tbl>
          </a:graphicData>
        </a:graphic>
      </p:graphicFrame>
    </p:spTree>
    <p:extLst>
      <p:ext uri="{BB962C8B-B14F-4D97-AF65-F5344CB8AC3E}">
        <p14:creationId xmlns:p14="http://schemas.microsoft.com/office/powerpoint/2010/main" val="4241730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4406" y="262296"/>
            <a:ext cx="11206317" cy="6143907"/>
          </a:xfrm>
        </p:spPr>
        <p:txBody>
          <a:bodyPr/>
          <a:lstStyle/>
          <a:p>
            <a:pPr marL="0" indent="0">
              <a:buNone/>
            </a:pPr>
            <a:r>
              <a:rPr lang="en-US" b="1" dirty="0"/>
              <a:t>5. </a:t>
            </a:r>
            <a:r>
              <a:rPr lang="en-IN" b="1" dirty="0"/>
              <a:t>Bitwise Operators:</a:t>
            </a:r>
          </a:p>
          <a:p>
            <a:pPr marL="0" indent="0">
              <a:buNone/>
            </a:pPr>
            <a:r>
              <a:rPr lang="en-US" sz="2400" dirty="0"/>
              <a:t>Bitwise operators in Java perform bit-level operations on integer types (int, long, short, char, byte). These operators work directly on the binary representation </a:t>
            </a:r>
            <a:r>
              <a:rPr lang="en-US" dirty="0"/>
              <a:t>of numbers.</a:t>
            </a:r>
            <a:endParaRPr lang="en-IN" dirty="0"/>
          </a:p>
        </p:txBody>
      </p:sp>
      <p:graphicFrame>
        <p:nvGraphicFramePr>
          <p:cNvPr id="11" name="Table 10">
            <a:extLst>
              <a:ext uri="{FF2B5EF4-FFF2-40B4-BE49-F238E27FC236}">
                <a16:creationId xmlns:a16="http://schemas.microsoft.com/office/drawing/2014/main" id="{E4903344-45D5-F5CE-6F97-63450D83529C}"/>
              </a:ext>
            </a:extLst>
          </p:cNvPr>
          <p:cNvGraphicFramePr>
            <a:graphicFrameLocks noGrp="1"/>
          </p:cNvGraphicFramePr>
          <p:nvPr>
            <p:extLst>
              <p:ext uri="{D42A27DB-BD31-4B8C-83A1-F6EECF244321}">
                <p14:modId xmlns:p14="http://schemas.microsoft.com/office/powerpoint/2010/main" val="3748583480"/>
              </p:ext>
            </p:extLst>
          </p:nvPr>
        </p:nvGraphicFramePr>
        <p:xfrm>
          <a:off x="1534588" y="1850945"/>
          <a:ext cx="8643499" cy="4744759"/>
        </p:xfrm>
        <a:graphic>
          <a:graphicData uri="http://schemas.openxmlformats.org/drawingml/2006/table">
            <a:tbl>
              <a:tblPr firstRow="1" firstCol="1" bandRow="1">
                <a:tableStyleId>{5C22544A-7EE6-4342-B048-85BDC9FD1C3A}</a:tableStyleId>
              </a:tblPr>
              <a:tblGrid>
                <a:gridCol w="1398568">
                  <a:extLst>
                    <a:ext uri="{9D8B030D-6E8A-4147-A177-3AD203B41FA5}">
                      <a16:colId xmlns:a16="http://schemas.microsoft.com/office/drawing/2014/main" val="3525105431"/>
                    </a:ext>
                  </a:extLst>
                </a:gridCol>
                <a:gridCol w="5898452">
                  <a:extLst>
                    <a:ext uri="{9D8B030D-6E8A-4147-A177-3AD203B41FA5}">
                      <a16:colId xmlns:a16="http://schemas.microsoft.com/office/drawing/2014/main" val="258366399"/>
                    </a:ext>
                  </a:extLst>
                </a:gridCol>
                <a:gridCol w="1346479">
                  <a:extLst>
                    <a:ext uri="{9D8B030D-6E8A-4147-A177-3AD203B41FA5}">
                      <a16:colId xmlns:a16="http://schemas.microsoft.com/office/drawing/2014/main" val="230765417"/>
                    </a:ext>
                  </a:extLst>
                </a:gridCol>
              </a:tblGrid>
              <a:tr h="406406">
                <a:tc>
                  <a:txBody>
                    <a:bodyPr/>
                    <a:lstStyle/>
                    <a:p>
                      <a:pPr algn="ctr">
                        <a:lnSpc>
                          <a:spcPct val="115000"/>
                        </a:lnSpc>
                        <a:spcAft>
                          <a:spcPts val="800"/>
                        </a:spcAft>
                      </a:pPr>
                      <a:r>
                        <a:rPr lang="en-US" sz="2000" kern="100" dirty="0">
                          <a:effectLst/>
                        </a:rPr>
                        <a:t>Operator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5669690"/>
                  </a:ext>
                </a:extLst>
              </a:tr>
              <a:tr h="406406">
                <a:tc>
                  <a:txBody>
                    <a:bodyPr/>
                    <a:lstStyle/>
                    <a:p>
                      <a:pPr algn="ctr">
                        <a:lnSpc>
                          <a:spcPct val="115000"/>
                        </a:lnSpc>
                        <a:spcAft>
                          <a:spcPts val="800"/>
                        </a:spcAft>
                      </a:pPr>
                      <a:r>
                        <a:rPr lang="en-US" sz="2000" kern="100">
                          <a:effectLst/>
                        </a:rPr>
                        <a:t>&amp;</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Bitwise AND, performs a bitwise AND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&amp;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3177245"/>
                  </a:ext>
                </a:extLst>
              </a:tr>
              <a:tr h="1042859">
                <a:tc>
                  <a:txBody>
                    <a:bodyPr/>
                    <a:lstStyle/>
                    <a:p>
                      <a:pPr algn="ct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2000" kern="100" dirty="0">
                          <a:effectLst/>
                        </a:rPr>
                        <a:t>Bitwise OR, performs a bitwise OR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err="1">
                          <a:effectLst/>
                          <a:latin typeface="Aptos" panose="020B0004020202020204" pitchFamily="34" charset="0"/>
                          <a:ea typeface="Aptos" panose="020B0004020202020204" pitchFamily="34" charset="0"/>
                          <a:cs typeface="Tunga" panose="020B0502040204020203" pitchFamily="34" charset="0"/>
                        </a:rPr>
                        <a:t>a|b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819553152"/>
                  </a:ext>
                </a:extLst>
              </a:tr>
              <a:tr h="406406">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Bitwise XOR, performs a bitwise XOR operation.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66119866"/>
                  </a:ext>
                </a:extLst>
              </a:tr>
              <a:tr h="406406">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Bitwise NOT, inverts all the bits of the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0289388"/>
                  </a:ext>
                </a:extLst>
              </a:tr>
              <a:tr h="834935">
                <a:tc>
                  <a:txBody>
                    <a:bodyPr/>
                    <a:lstStyle/>
                    <a:p>
                      <a:pPr algn="ctr">
                        <a:lnSpc>
                          <a:spcPct val="115000"/>
                        </a:lnSpc>
                        <a:spcAft>
                          <a:spcPts val="800"/>
                        </a:spcAft>
                      </a:pPr>
                      <a:r>
                        <a:rPr lang="en-US" sz="2000" kern="100">
                          <a:effectLst/>
                        </a:rPr>
                        <a:t>&lt;&lt;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Left shift, shifts the bits of the left operand left by the number of positions specified by the right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&lt;&lt;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17545908"/>
                  </a:ext>
                </a:extLst>
              </a:tr>
              <a:tr h="834935">
                <a:tc>
                  <a:txBody>
                    <a:bodyPr/>
                    <a:lstStyle/>
                    <a:p>
                      <a:pPr algn="ctr">
                        <a:lnSpc>
                          <a:spcPct val="115000"/>
                        </a:lnSpc>
                        <a:spcAft>
                          <a:spcPts val="800"/>
                        </a:spcAft>
                      </a:pPr>
                      <a:r>
                        <a:rPr lang="en-US" sz="2000" kern="100">
                          <a:effectLst/>
                        </a:rPr>
                        <a:t>&gt;&gt;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Right shift, shifts the bits of the left operand right by the number of positions specified by the right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&gt;&gt;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84630025"/>
                  </a:ext>
                </a:extLst>
              </a:tr>
              <a:tr h="406406">
                <a:tc>
                  <a:txBody>
                    <a:bodyPr/>
                    <a:lstStyle/>
                    <a:p>
                      <a:pPr algn="ctr">
                        <a:lnSpc>
                          <a:spcPct val="115000"/>
                        </a:lnSpc>
                        <a:spcAft>
                          <a:spcPts val="800"/>
                        </a:spcAft>
                      </a:pPr>
                      <a:r>
                        <a:rPr lang="en-US" sz="2000" kern="100" dirty="0">
                          <a:effectLst/>
                        </a:rPr>
                        <a:t>&gt;&gt;&gt; </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Unsigned right shift, shifts zero into the leftmost bits.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a &gt;&gt;&gt;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79150319"/>
                  </a:ext>
                </a:extLst>
              </a:tr>
            </a:tbl>
          </a:graphicData>
        </a:graphic>
      </p:graphicFrame>
    </p:spTree>
    <p:extLst>
      <p:ext uri="{BB962C8B-B14F-4D97-AF65-F5344CB8AC3E}">
        <p14:creationId xmlns:p14="http://schemas.microsoft.com/office/powerpoint/2010/main" val="26836795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4451555" cy="5646891"/>
          </a:xfrm>
        </p:spPr>
        <p:txBody>
          <a:bodyPr/>
          <a:lstStyle/>
          <a:p>
            <a:pPr marL="0" indent="0">
              <a:buNone/>
            </a:pPr>
            <a:r>
              <a:rPr lang="en-US" dirty="0"/>
              <a:t>Truth Table:</a:t>
            </a:r>
          </a:p>
          <a:p>
            <a:pPr marL="0" indent="0">
              <a:buNone/>
            </a:pPr>
            <a:r>
              <a:rPr lang="en-US" dirty="0"/>
              <a:t>1. &amp;:</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 :</a:t>
            </a:r>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DBAFB13C-AB6A-956D-4140-1C7C9F438B38}"/>
              </a:ext>
            </a:extLst>
          </p:cNvPr>
          <p:cNvGraphicFramePr>
            <a:graphicFrameLocks noGrp="1"/>
          </p:cNvGraphicFramePr>
          <p:nvPr>
            <p:extLst>
              <p:ext uri="{D42A27DB-BD31-4B8C-83A1-F6EECF244321}">
                <p14:modId xmlns:p14="http://schemas.microsoft.com/office/powerpoint/2010/main" val="483235874"/>
              </p:ext>
            </p:extLst>
          </p:nvPr>
        </p:nvGraphicFramePr>
        <p:xfrm>
          <a:off x="757085" y="1457166"/>
          <a:ext cx="3765754" cy="1994855"/>
        </p:xfrm>
        <a:graphic>
          <a:graphicData uri="http://schemas.openxmlformats.org/drawingml/2006/table">
            <a:tbl>
              <a:tblPr firstRow="1" firstCol="1" bandRow="1">
                <a:tableStyleId>{5940675A-B579-460E-94D1-54222C63F5DA}</a:tableStyleId>
              </a:tblPr>
              <a:tblGrid>
                <a:gridCol w="1158585">
                  <a:extLst>
                    <a:ext uri="{9D8B030D-6E8A-4147-A177-3AD203B41FA5}">
                      <a16:colId xmlns:a16="http://schemas.microsoft.com/office/drawing/2014/main" val="4282748584"/>
                    </a:ext>
                  </a:extLst>
                </a:gridCol>
                <a:gridCol w="1146765">
                  <a:extLst>
                    <a:ext uri="{9D8B030D-6E8A-4147-A177-3AD203B41FA5}">
                      <a16:colId xmlns:a16="http://schemas.microsoft.com/office/drawing/2014/main" val="2685341943"/>
                    </a:ext>
                  </a:extLst>
                </a:gridCol>
                <a:gridCol w="1460404">
                  <a:extLst>
                    <a:ext uri="{9D8B030D-6E8A-4147-A177-3AD203B41FA5}">
                      <a16:colId xmlns:a16="http://schemas.microsoft.com/office/drawing/2014/main" val="573453352"/>
                    </a:ext>
                  </a:extLst>
                </a:gridCol>
              </a:tblGrid>
              <a:tr h="357496">
                <a:tc>
                  <a:txBody>
                    <a:bodyPr/>
                    <a:lstStyle/>
                    <a:p>
                      <a:pPr marL="457200">
                        <a:lnSpc>
                          <a:spcPct val="115000"/>
                        </a:lnSpc>
                      </a:pPr>
                      <a:r>
                        <a:rPr lang="pt-BR"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b="1" kern="100" dirty="0">
                          <a:effectLst/>
                        </a:rPr>
                        <a:t>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b="1" kern="100" dirty="0">
                          <a:effectLst/>
                        </a:rPr>
                        <a:t>A &amp; 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3078756"/>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50521747"/>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6698106"/>
                  </a:ext>
                </a:extLst>
              </a:tr>
              <a:tr h="357496">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5037208"/>
                  </a:ext>
                </a:extLst>
              </a:tr>
              <a:tr h="357496">
                <a:tc>
                  <a:txBody>
                    <a:bodyPr/>
                    <a:lstStyle/>
                    <a:p>
                      <a:pPr marL="457200">
                        <a:lnSpc>
                          <a:spcPct val="115000"/>
                        </a:lnSpc>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42984681"/>
                  </a:ext>
                </a:extLst>
              </a:tr>
            </a:tbl>
          </a:graphicData>
        </a:graphic>
      </p:graphicFrame>
      <p:graphicFrame>
        <p:nvGraphicFramePr>
          <p:cNvPr id="4" name="Table 3">
            <a:extLst>
              <a:ext uri="{FF2B5EF4-FFF2-40B4-BE49-F238E27FC236}">
                <a16:creationId xmlns:a16="http://schemas.microsoft.com/office/drawing/2014/main" id="{03101EDA-0788-5894-0145-35849E4878CF}"/>
              </a:ext>
            </a:extLst>
          </p:cNvPr>
          <p:cNvGraphicFramePr>
            <a:graphicFrameLocks noGrp="1"/>
          </p:cNvGraphicFramePr>
          <p:nvPr>
            <p:extLst>
              <p:ext uri="{D42A27DB-BD31-4B8C-83A1-F6EECF244321}">
                <p14:modId xmlns:p14="http://schemas.microsoft.com/office/powerpoint/2010/main" val="3839215526"/>
              </p:ext>
            </p:extLst>
          </p:nvPr>
        </p:nvGraphicFramePr>
        <p:xfrm>
          <a:off x="757085" y="4193710"/>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
        <p:nvSpPr>
          <p:cNvPr id="5" name="Content Placeholder 2">
            <a:extLst>
              <a:ext uri="{FF2B5EF4-FFF2-40B4-BE49-F238E27FC236}">
                <a16:creationId xmlns:a16="http://schemas.microsoft.com/office/drawing/2014/main" id="{3BE585BE-E3E4-6AD3-217E-102FE327D455}"/>
              </a:ext>
            </a:extLst>
          </p:cNvPr>
          <p:cNvSpPr txBox="1">
            <a:spLocks/>
          </p:cNvSpPr>
          <p:nvPr/>
        </p:nvSpPr>
        <p:spPr>
          <a:xfrm>
            <a:off x="5795787" y="1065465"/>
            <a:ext cx="4451555" cy="5646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3. ~</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r>
              <a:rPr lang="en-IN" dirty="0"/>
              <a:t>4. ^</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graphicFrame>
        <p:nvGraphicFramePr>
          <p:cNvPr id="9" name="Table 8">
            <a:extLst>
              <a:ext uri="{FF2B5EF4-FFF2-40B4-BE49-F238E27FC236}">
                <a16:creationId xmlns:a16="http://schemas.microsoft.com/office/drawing/2014/main" id="{A2F49035-FBF9-36B6-2498-FE76342810B5}"/>
              </a:ext>
            </a:extLst>
          </p:cNvPr>
          <p:cNvGraphicFramePr>
            <a:graphicFrameLocks noGrp="1"/>
          </p:cNvGraphicFramePr>
          <p:nvPr>
            <p:extLst>
              <p:ext uri="{D42A27DB-BD31-4B8C-83A1-F6EECF244321}">
                <p14:modId xmlns:p14="http://schemas.microsoft.com/office/powerpoint/2010/main" val="138993498"/>
              </p:ext>
            </p:extLst>
          </p:nvPr>
        </p:nvGraphicFramePr>
        <p:xfrm>
          <a:off x="6007512" y="1638516"/>
          <a:ext cx="3456367" cy="1196913"/>
        </p:xfrm>
        <a:graphic>
          <a:graphicData uri="http://schemas.openxmlformats.org/drawingml/2006/table">
            <a:tbl>
              <a:tblPr firstRow="1" firstCol="1" bandRow="1">
                <a:tableStyleId>{5940675A-B579-460E-94D1-54222C63F5DA}</a:tableStyleId>
              </a:tblPr>
              <a:tblGrid>
                <a:gridCol w="1445968">
                  <a:extLst>
                    <a:ext uri="{9D8B030D-6E8A-4147-A177-3AD203B41FA5}">
                      <a16:colId xmlns:a16="http://schemas.microsoft.com/office/drawing/2014/main" val="937346331"/>
                    </a:ext>
                  </a:extLst>
                </a:gridCol>
                <a:gridCol w="2010399">
                  <a:extLst>
                    <a:ext uri="{9D8B030D-6E8A-4147-A177-3AD203B41FA5}">
                      <a16:colId xmlns:a16="http://schemas.microsoft.com/office/drawing/2014/main" val="2157143529"/>
                    </a:ext>
                  </a:extLst>
                </a:gridCol>
              </a:tblGrid>
              <a:tr h="332476">
                <a:tc>
                  <a:txBody>
                    <a:bodyPr/>
                    <a:lstStyle/>
                    <a:p>
                      <a:pPr marL="457200">
                        <a:lnSpc>
                          <a:spcPct val="115000"/>
                        </a:lnSpc>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90152968"/>
                  </a:ext>
                </a:extLst>
              </a:tr>
              <a:tr h="332476">
                <a:tc>
                  <a:txBody>
                    <a:bodyPr/>
                    <a:lstStyle/>
                    <a:p>
                      <a:pPr marL="457200">
                        <a:lnSpc>
                          <a:spcPct val="115000"/>
                        </a:lnSpc>
                      </a:pPr>
                      <a:r>
                        <a:rPr lang="en-US"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58101228"/>
                  </a:ext>
                </a:extLst>
              </a:tr>
              <a:tr h="332476">
                <a:tc>
                  <a:txBody>
                    <a:bodyPr/>
                    <a:lstStyle/>
                    <a:p>
                      <a:pPr marL="457200">
                        <a:lnSpc>
                          <a:spcPct val="115000"/>
                        </a:lnSpc>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94913739"/>
                  </a:ext>
                </a:extLst>
              </a:tr>
            </a:tbl>
          </a:graphicData>
        </a:graphic>
      </p:graphicFrame>
      <p:graphicFrame>
        <p:nvGraphicFramePr>
          <p:cNvPr id="10" name="Table 9">
            <a:extLst>
              <a:ext uri="{FF2B5EF4-FFF2-40B4-BE49-F238E27FC236}">
                <a16:creationId xmlns:a16="http://schemas.microsoft.com/office/drawing/2014/main" id="{F0C84065-FB09-A936-4375-007DD5523162}"/>
              </a:ext>
            </a:extLst>
          </p:cNvPr>
          <p:cNvGraphicFramePr>
            <a:graphicFrameLocks noGrp="1"/>
          </p:cNvGraphicFramePr>
          <p:nvPr>
            <p:extLst>
              <p:ext uri="{D42A27DB-BD31-4B8C-83A1-F6EECF244321}">
                <p14:modId xmlns:p14="http://schemas.microsoft.com/office/powerpoint/2010/main" val="3630540362"/>
              </p:ext>
            </p:extLst>
          </p:nvPr>
        </p:nvGraphicFramePr>
        <p:xfrm>
          <a:off x="6096000" y="4193708"/>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Tree>
    <p:extLst>
      <p:ext uri="{BB962C8B-B14F-4D97-AF65-F5344CB8AC3E}">
        <p14:creationId xmlns:p14="http://schemas.microsoft.com/office/powerpoint/2010/main" val="4102024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77162" y="117722"/>
            <a:ext cx="10803193" cy="5646891"/>
          </a:xfrm>
        </p:spPr>
        <p:txBody>
          <a:bodyPr/>
          <a:lstStyle/>
          <a:p>
            <a:pPr marL="0" indent="0">
              <a:buNone/>
            </a:pPr>
            <a:r>
              <a:rPr lang="en-US" b="1" dirty="0"/>
              <a:t>Example:</a:t>
            </a:r>
          </a:p>
          <a:p>
            <a:pPr marL="0" indent="0">
              <a:buNone/>
            </a:pPr>
            <a:endParaRPr lang="en-IN" dirty="0"/>
          </a:p>
          <a:p>
            <a:pPr marL="514350" indent="-514350">
              <a:buAutoNum type="arabicPeriod"/>
            </a:pPr>
            <a:r>
              <a:rPr lang="en-IN" b="1" dirty="0"/>
              <a:t>&amp;</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p:txBody>
      </p:sp>
      <p:pic>
        <p:nvPicPr>
          <p:cNvPr id="9" name="Picture 8" descr="A computer screen shot of a number">
            <a:extLst>
              <a:ext uri="{FF2B5EF4-FFF2-40B4-BE49-F238E27FC236}">
                <a16:creationId xmlns:a16="http://schemas.microsoft.com/office/drawing/2014/main" id="{D01DD096-366A-5849-BFEA-8659674F5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911" y="387885"/>
            <a:ext cx="7425810" cy="1903614"/>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D6A9C57F-A348-4293-8AD6-DF6A8BDB05F6}"/>
              </a:ext>
            </a:extLst>
          </p:cNvPr>
          <p:cNvPicPr>
            <a:picLocks noChangeAspect="1"/>
          </p:cNvPicPr>
          <p:nvPr/>
        </p:nvPicPr>
        <p:blipFill rotWithShape="1">
          <a:blip r:embed="rId3">
            <a:extLst>
              <a:ext uri="{28A0092B-C50C-407E-A947-70E740481C1C}">
                <a14:useLocalDpi xmlns:a14="http://schemas.microsoft.com/office/drawing/2010/main" val="0"/>
              </a:ext>
            </a:extLst>
          </a:blip>
          <a:srcRect r="4622"/>
          <a:stretch/>
        </p:blipFill>
        <p:spPr>
          <a:xfrm>
            <a:off x="2652909" y="4912266"/>
            <a:ext cx="9183491" cy="1476190"/>
          </a:xfrm>
          <a:prstGeom prst="rect">
            <a:avLst/>
          </a:prstGeom>
        </p:spPr>
      </p:pic>
      <p:pic>
        <p:nvPicPr>
          <p:cNvPr id="13" name="Picture 12" descr="A computer screen shot of numbers and symbols&#10;&#10;Description automatically generated">
            <a:extLst>
              <a:ext uri="{FF2B5EF4-FFF2-40B4-BE49-F238E27FC236}">
                <a16:creationId xmlns:a16="http://schemas.microsoft.com/office/drawing/2014/main" id="{311746F1-6CB8-4AC6-B363-93F4A9E8F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2909" y="2677007"/>
            <a:ext cx="7425810" cy="1849751"/>
          </a:xfrm>
          <a:prstGeom prst="rect">
            <a:avLst/>
          </a:prstGeom>
        </p:spPr>
      </p:pic>
    </p:spTree>
    <p:extLst>
      <p:ext uri="{BB962C8B-B14F-4D97-AF65-F5344CB8AC3E}">
        <p14:creationId xmlns:p14="http://schemas.microsoft.com/office/powerpoint/2010/main" val="18541437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355962" cy="5646891"/>
          </a:xfrm>
        </p:spPr>
        <p:txBody>
          <a:bodyPr>
            <a:normAutofit lnSpcReduction="10000"/>
          </a:bodyPr>
          <a:lstStyle/>
          <a:p>
            <a:pPr marL="0" indent="0">
              <a:buNone/>
            </a:pPr>
            <a:r>
              <a:rPr lang="en-US" b="1" dirty="0"/>
              <a:t>3. </a:t>
            </a:r>
            <a:r>
              <a:rPr lang="en-IN" b="1" dirty="0"/>
              <a:t>Ternary Operator</a:t>
            </a:r>
            <a:endParaRPr lang="en-US" b="1" dirty="0"/>
          </a:p>
          <a:p>
            <a:pPr marL="0" indent="0">
              <a:buNone/>
            </a:pPr>
            <a:r>
              <a:rPr lang="en-US" dirty="0"/>
              <a:t>The ternary operator in Java, also known as the conditional operator, is a shorthand for an if-else statement. It has three operands and is used to evaluate a condition and return one of two values, depending on whether the condition is true or false.</a:t>
            </a:r>
          </a:p>
          <a:p>
            <a:pPr marL="0" indent="0">
              <a:buNone/>
            </a:pPr>
            <a:r>
              <a:rPr lang="en-IN" dirty="0"/>
              <a:t>Syntax</a:t>
            </a:r>
            <a:r>
              <a:rPr lang="en-US" dirty="0"/>
              <a:t>:</a:t>
            </a:r>
          </a:p>
          <a:p>
            <a:pPr marL="0" indent="0">
              <a:buNone/>
            </a:pPr>
            <a:endParaRPr lang="en-IN" dirty="0"/>
          </a:p>
          <a:p>
            <a:pPr marL="0" indent="0">
              <a:buNone/>
            </a:pPr>
            <a:endParaRPr lang="en-IN" dirty="0"/>
          </a:p>
          <a:p>
            <a:pPr marL="0" indent="0">
              <a:buNone/>
            </a:pPr>
            <a:r>
              <a:rPr lang="en-IN" dirty="0"/>
              <a:t>Where,</a:t>
            </a:r>
          </a:p>
          <a:p>
            <a:pPr marL="0" indent="0">
              <a:buNone/>
            </a:pPr>
            <a:r>
              <a:rPr lang="en-US" b="1" dirty="0"/>
              <a:t>condition</a:t>
            </a:r>
            <a:r>
              <a:rPr lang="en-US" dirty="0"/>
              <a:t>: This is a </a:t>
            </a:r>
            <a:r>
              <a:rPr lang="en-US" dirty="0" err="1"/>
              <a:t>boolean</a:t>
            </a:r>
            <a:r>
              <a:rPr lang="en-US" dirty="0"/>
              <a:t> expression that evaluates to either true or false.</a:t>
            </a:r>
          </a:p>
          <a:p>
            <a:pPr marL="0" indent="0">
              <a:buNone/>
            </a:pPr>
            <a:r>
              <a:rPr lang="en-US" b="1" dirty="0"/>
              <a:t>expression1: </a:t>
            </a:r>
            <a:r>
              <a:rPr lang="en-US" dirty="0"/>
              <a:t>This is the value returned if the condition is true.</a:t>
            </a:r>
          </a:p>
          <a:p>
            <a:pPr marL="0" indent="0">
              <a:buNone/>
            </a:pPr>
            <a:r>
              <a:rPr lang="en-US" b="1" dirty="0"/>
              <a:t>expression2: </a:t>
            </a:r>
            <a:r>
              <a:rPr lang="en-US" dirty="0"/>
              <a:t>This is the value returned if the condition is false.</a:t>
            </a: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60946C98-9EFB-C2F4-2AB9-420F325CF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781" y="2878840"/>
            <a:ext cx="6084900" cy="808905"/>
          </a:xfrm>
          <a:prstGeom prst="rect">
            <a:avLst/>
          </a:prstGeom>
        </p:spPr>
      </p:pic>
    </p:spTree>
    <p:extLst>
      <p:ext uri="{BB962C8B-B14F-4D97-AF65-F5344CB8AC3E}">
        <p14:creationId xmlns:p14="http://schemas.microsoft.com/office/powerpoint/2010/main" val="133497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5228</TotalTime>
  <Words>7182</Words>
  <Application>Microsoft Office PowerPoint</Application>
  <PresentationFormat>Widescreen</PresentationFormat>
  <Paragraphs>839</Paragraphs>
  <Slides>113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113</vt:i4>
      </vt:variant>
    </vt:vector>
  </HeadingPairs>
  <TitlesOfParts>
    <vt:vector size="119" baseType="lpstr">
      <vt:lpstr>Aptos</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If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268</cp:revision>
  <dcterms:created xsi:type="dcterms:W3CDTF">2024-07-14T17:16:41Z</dcterms:created>
  <dcterms:modified xsi:type="dcterms:W3CDTF">2024-08-16T17:19:09Z</dcterms:modified>
</cp:coreProperties>
</file>