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23" r:id="rId3"/>
    <p:sldId id="455" r:id="rId4"/>
    <p:sldId id="456" r:id="rId5"/>
    <p:sldId id="451" r:id="rId6"/>
    <p:sldId id="424" r:id="rId7"/>
    <p:sldId id="425" r:id="rId8"/>
    <p:sldId id="427" r:id="rId9"/>
    <p:sldId id="428" r:id="rId10"/>
    <p:sldId id="429" r:id="rId11"/>
    <p:sldId id="430" r:id="rId12"/>
    <p:sldId id="431" r:id="rId13"/>
    <p:sldId id="432" r:id="rId14"/>
    <p:sldId id="457" r:id="rId15"/>
    <p:sldId id="458" r:id="rId16"/>
    <p:sldId id="426" r:id="rId17"/>
    <p:sldId id="459" r:id="rId18"/>
    <p:sldId id="460" r:id="rId19"/>
    <p:sldId id="461" r:id="rId20"/>
    <p:sldId id="4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AC8-5929-3781-4366-E55D4D8B2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E8DA-35D5-BA27-4102-6609D47F7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2D843-47F0-D7F6-8E70-82595266E25B}"/>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5016C3BB-C2DC-EF6C-E1E9-EBC0C0640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D6AF-ED70-156B-710C-59B188F45FCB}"/>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5902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E19-DB4B-78EF-C2AB-92E0241C6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FE4C-D792-E720-C656-D64F7D81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B875-1386-A35A-A55C-B7778BEC001C}"/>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9D7DD4B8-AFDF-C40F-093C-429E12B6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D6B7-2BCD-D64A-67D8-3B4EC8104BD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66846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11BE1-EE4D-0715-715F-256A6DE23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84D1D-D00F-4EA1-27BA-387A0122D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86F9-2E46-EFC6-662E-8FED35E8D867}"/>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774E2045-12FE-1BC6-8C65-EBDBC6A7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722D-C4D2-138A-B6DF-C6677744E2F2}"/>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05435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319-FBC5-5DB6-67BE-48A952A5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C120-7286-BAF0-CE37-B778EE83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08D75-6E6C-CD65-5DD5-916A353615FC}"/>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75FB4372-6AC9-F7A2-66C0-8A93FB58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07C9-001E-4D35-E6A6-BB29DC0CEF47}"/>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9096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09F-6189-7BE0-5290-706EBAF7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DA8D7-48C0-F94C-656A-6E73B0CA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9C190-0600-098F-33C6-1737E8B68561}"/>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951767D3-25D4-F0C3-CADA-A1D051695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605BE-24BF-E8E6-B731-A92E56CA30B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41265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A117-2EA6-6C4F-F58A-3FC0759F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2343-E4E4-29E8-66E1-1FC4E365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5CEAA-64C9-A948-5C0E-FAF78BFE6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BF59-0A2A-17CD-E15F-8FD4F0191892}"/>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6" name="Footer Placeholder 5">
            <a:extLst>
              <a:ext uri="{FF2B5EF4-FFF2-40B4-BE49-F238E27FC236}">
                <a16:creationId xmlns:a16="http://schemas.microsoft.com/office/drawing/2014/main" id="{EDCB5C83-39C3-2A4C-F240-6FABE67E1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E9EC-A250-ED85-A5BD-A734BF3AC18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8265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216-294A-937A-DA69-4213F46E2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C9D0F-9717-CC7B-1280-B7C790A55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5A2D-6E3F-3075-26BA-A5703564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CDF0-8D85-44BD-C15B-BBAF8578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CFF88-C77B-42B8-6415-3D44A765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2C5B-D2C8-CCF7-1191-630A76B0DC4E}"/>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8" name="Footer Placeholder 7">
            <a:extLst>
              <a:ext uri="{FF2B5EF4-FFF2-40B4-BE49-F238E27FC236}">
                <a16:creationId xmlns:a16="http://schemas.microsoft.com/office/drawing/2014/main" id="{FD7F410A-60B9-7019-7581-C51C9EEC8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5156F-470B-8C16-9569-6F4E040A550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20804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12D-970B-AD45-2659-B6FBF98D2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95B1D-9C91-CCF5-568D-95407C4057B4}"/>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4" name="Footer Placeholder 3">
            <a:extLst>
              <a:ext uri="{FF2B5EF4-FFF2-40B4-BE49-F238E27FC236}">
                <a16:creationId xmlns:a16="http://schemas.microsoft.com/office/drawing/2014/main" id="{91F8F6E9-7584-A3D2-C732-4B3F61E76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F01CC-E517-2851-9F7B-7F862D61826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241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3D05F-5A68-1B20-88A9-2990BBFDB340}"/>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3" name="Footer Placeholder 2">
            <a:extLst>
              <a:ext uri="{FF2B5EF4-FFF2-40B4-BE49-F238E27FC236}">
                <a16:creationId xmlns:a16="http://schemas.microsoft.com/office/drawing/2014/main" id="{42FE56F5-0A25-0A5A-6A78-156C3247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AFFCA-D3C0-FC5A-A959-43479CB2550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499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EF1D-4D5C-CEA9-324D-EFA4F25C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F2CA-09A7-29EB-0BAB-4C52F870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4B7F0-3487-4719-3C93-08253E1A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552B1-1295-35BA-1811-F981B553141E}"/>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6" name="Footer Placeholder 5">
            <a:extLst>
              <a:ext uri="{FF2B5EF4-FFF2-40B4-BE49-F238E27FC236}">
                <a16:creationId xmlns:a16="http://schemas.microsoft.com/office/drawing/2014/main" id="{A5BE338D-727C-E3DA-D1BB-AEED04A5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18CA-30E2-0C1E-328D-91918A2B509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02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F2E7-B786-7EC6-8068-24013EA2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390ED-5FFA-88C5-3E45-55CCD8B6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37A87-7B97-4CF7-4588-353C0C69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E2002-04B7-4D07-215C-8DF902BE6769}"/>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6" name="Footer Placeholder 5">
            <a:extLst>
              <a:ext uri="{FF2B5EF4-FFF2-40B4-BE49-F238E27FC236}">
                <a16:creationId xmlns:a16="http://schemas.microsoft.com/office/drawing/2014/main" id="{0612B96E-9E36-EF1D-A2FC-8B2E2BC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A4B6-6AA6-7128-4650-87593D49435D}"/>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7012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2A5E-D948-0E05-34BE-E2DC5ECC2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D5C96-2A3C-53A8-8D96-7B24F985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FC2B-B594-1D38-715A-7F29AA178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5AE9B805-5DA4-1850-EA0E-B2A807207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2019D-7862-8778-13AF-F8E5C4B29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C45-FB3D-4CFB-A2A8-F82E688D8BCC}" type="slidenum">
              <a:rPr lang="en-US" smtClean="0"/>
              <a:t>‹#›</a:t>
            </a:fld>
            <a:endParaRPr lang="en-US"/>
          </a:p>
        </p:txBody>
      </p:sp>
    </p:spTree>
    <p:extLst>
      <p:ext uri="{BB962C8B-B14F-4D97-AF65-F5344CB8AC3E}">
        <p14:creationId xmlns:p14="http://schemas.microsoft.com/office/powerpoint/2010/main" val="142649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Module-3: </a:t>
            </a:r>
          </a:p>
          <a:p>
            <a:pPr marL="0" indent="0" algn="ctr">
              <a:buNone/>
            </a:pPr>
            <a:r>
              <a:rPr lang="en-IN" sz="6600" b="1" dirty="0">
                <a:solidFill>
                  <a:srgbClr val="C00000"/>
                </a:solidFill>
              </a:rPr>
              <a:t>INTERFACES </a:t>
            </a:r>
            <a:r>
              <a:rPr lang="en-IN" sz="6600" b="1" dirty="0"/>
              <a:t>AND</a:t>
            </a:r>
            <a:r>
              <a:rPr lang="en-IN" sz="6600" b="1" dirty="0">
                <a:solidFill>
                  <a:srgbClr val="C00000"/>
                </a:solidFill>
              </a:rPr>
              <a:t> PACKAGES</a:t>
            </a: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17715" y="613294"/>
            <a:ext cx="5040085" cy="5980822"/>
          </a:xfrm>
        </p:spPr>
        <p:txBody>
          <a:bodyPr/>
          <a:lstStyle/>
          <a:p>
            <a:pPr marL="0" indent="0">
              <a:buNone/>
            </a:pPr>
            <a:r>
              <a:rPr lang="en-IN" dirty="0"/>
              <a:t>2. </a:t>
            </a:r>
            <a:r>
              <a:rPr lang="en-IN" b="1" dirty="0"/>
              <a:t>Class</a:t>
            </a:r>
            <a:r>
              <a:rPr lang="en-IN" dirty="0"/>
              <a:t> Circle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a:t>
            </a:r>
            <a:r>
              <a:rPr lang="en-IN" b="1" dirty="0"/>
              <a:t>Class</a:t>
            </a:r>
            <a:r>
              <a:rPr lang="en-IN" dirty="0"/>
              <a:t> Rectangle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p:txBody>
      </p:sp>
      <p:pic>
        <p:nvPicPr>
          <p:cNvPr id="6" name="Picture 5" descr="A computer code on a black background&#10;&#10;Description automatically generated">
            <a:extLst>
              <a:ext uri="{FF2B5EF4-FFF2-40B4-BE49-F238E27FC236}">
                <a16:creationId xmlns:a16="http://schemas.microsoft.com/office/drawing/2014/main" id="{C5442760-F37A-DDDA-1D71-C5F74B67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99" y="500743"/>
            <a:ext cx="6780952" cy="2928257"/>
          </a:xfrm>
          <a:prstGeom prst="rect">
            <a:avLst/>
          </a:prstGeom>
        </p:spPr>
      </p:pic>
      <p:pic>
        <p:nvPicPr>
          <p:cNvPr id="8" name="Picture 7" descr="A computer code on a black background&#10;&#10;Description automatically generated">
            <a:extLst>
              <a:ext uri="{FF2B5EF4-FFF2-40B4-BE49-F238E27FC236}">
                <a16:creationId xmlns:a16="http://schemas.microsoft.com/office/drawing/2014/main" id="{F050FB6B-5D49-5AC5-6F3A-508532E1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199" y="3603705"/>
            <a:ext cx="6780952" cy="2851524"/>
          </a:xfrm>
          <a:prstGeom prst="rect">
            <a:avLst/>
          </a:prstGeom>
        </p:spPr>
      </p:pic>
    </p:spTree>
    <p:extLst>
      <p:ext uri="{BB962C8B-B14F-4D97-AF65-F5344CB8AC3E}">
        <p14:creationId xmlns:p14="http://schemas.microsoft.com/office/powerpoint/2010/main" val="324630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Main Class:</a:t>
            </a:r>
          </a:p>
        </p:txBody>
      </p:sp>
      <p:pic>
        <p:nvPicPr>
          <p:cNvPr id="6" name="Picture 5" descr="A computer screen shot of a black screen with white text&#10;&#10;Description automatically generated">
            <a:extLst>
              <a:ext uri="{FF2B5EF4-FFF2-40B4-BE49-F238E27FC236}">
                <a16:creationId xmlns:a16="http://schemas.microsoft.com/office/drawing/2014/main" id="{7B0195E2-B9DA-749B-77AB-DEA3A80B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3" y="508102"/>
            <a:ext cx="9153832" cy="5857562"/>
          </a:xfrm>
          <a:prstGeom prst="rect">
            <a:avLst/>
          </a:prstGeom>
        </p:spPr>
      </p:pic>
    </p:spTree>
    <p:extLst>
      <p:ext uri="{BB962C8B-B14F-4D97-AF65-F5344CB8AC3E}">
        <p14:creationId xmlns:p14="http://schemas.microsoft.com/office/powerpoint/2010/main" val="209211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Extending interface:</a:t>
            </a:r>
            <a:endParaRPr lang="en-US" b="1" dirty="0"/>
          </a:p>
          <a:p>
            <a:pPr marL="0" indent="0">
              <a:buNone/>
            </a:pPr>
            <a:r>
              <a:rPr lang="en-US" dirty="0"/>
              <a:t>In Java, </a:t>
            </a:r>
            <a:r>
              <a:rPr lang="en-US" b="1" dirty="0"/>
              <a:t>interfaces</a:t>
            </a:r>
            <a:r>
              <a:rPr lang="en-US" dirty="0"/>
              <a:t> can </a:t>
            </a:r>
            <a:r>
              <a:rPr lang="en-US" b="1" dirty="0">
                <a:solidFill>
                  <a:srgbClr val="C00000"/>
                </a:solidFill>
              </a:rPr>
              <a:t>extend</a:t>
            </a:r>
            <a:r>
              <a:rPr lang="en-US" dirty="0"/>
              <a:t> other </a:t>
            </a:r>
            <a:r>
              <a:rPr lang="en-US" b="1" dirty="0"/>
              <a:t>interfaces</a:t>
            </a:r>
            <a:r>
              <a:rPr lang="en-US" dirty="0"/>
              <a:t>, similar to how </a:t>
            </a:r>
            <a:r>
              <a:rPr lang="en-US" b="1" dirty="0"/>
              <a:t>classes</a:t>
            </a:r>
            <a:r>
              <a:rPr lang="en-US" dirty="0"/>
              <a:t> can </a:t>
            </a:r>
            <a:r>
              <a:rPr lang="en-US" b="1" dirty="0">
                <a:solidFill>
                  <a:srgbClr val="C00000"/>
                </a:solidFill>
              </a:rPr>
              <a:t>extend</a:t>
            </a:r>
            <a:r>
              <a:rPr lang="en-US" dirty="0"/>
              <a:t> other </a:t>
            </a:r>
            <a:r>
              <a:rPr lang="en-US" b="1" dirty="0"/>
              <a:t>classes</a:t>
            </a:r>
            <a:r>
              <a:rPr lang="en-US" dirty="0"/>
              <a:t>. </a:t>
            </a:r>
          </a:p>
          <a:p>
            <a:pPr marL="0" indent="0">
              <a:buNone/>
            </a:pPr>
            <a:r>
              <a:rPr lang="en-US" dirty="0"/>
              <a:t>When one interface extends another, it </a:t>
            </a:r>
            <a:r>
              <a:rPr lang="en-US" b="1" dirty="0">
                <a:solidFill>
                  <a:srgbClr val="C00000"/>
                </a:solidFill>
              </a:rPr>
              <a:t>inherits</a:t>
            </a:r>
            <a:r>
              <a:rPr lang="en-US" dirty="0"/>
              <a:t> all the abstract methods, default methods, and constants (static and final fields) from the parent interface. This allows you to create a more specialized interface by building upon an existing one.</a:t>
            </a:r>
          </a:p>
          <a:p>
            <a:pPr marL="0" indent="0">
              <a:buNone/>
            </a:pPr>
            <a:r>
              <a:rPr lang="en-US" dirty="0"/>
              <a:t>Unlike classes, where a subclass can only extend </a:t>
            </a:r>
            <a:r>
              <a:rPr lang="en-US" b="1" dirty="0"/>
              <a:t>one parent class </a:t>
            </a:r>
            <a:r>
              <a:rPr lang="en-US" dirty="0"/>
              <a:t>(due to </a:t>
            </a:r>
            <a:r>
              <a:rPr lang="en-US" b="1" dirty="0">
                <a:solidFill>
                  <a:srgbClr val="C00000"/>
                </a:solidFill>
              </a:rPr>
              <a:t>single inheritance</a:t>
            </a:r>
            <a:r>
              <a:rPr lang="en-US" dirty="0"/>
              <a:t>), an interface in Java can </a:t>
            </a:r>
            <a:r>
              <a:rPr lang="en-US" b="1" dirty="0">
                <a:solidFill>
                  <a:srgbClr val="C00000"/>
                </a:solidFill>
              </a:rPr>
              <a:t>extend</a:t>
            </a:r>
            <a:r>
              <a:rPr lang="en-US" dirty="0"/>
              <a:t> </a:t>
            </a:r>
            <a:r>
              <a:rPr lang="en-US" b="1" dirty="0"/>
              <a:t>multiple interfaces</a:t>
            </a:r>
            <a:r>
              <a:rPr lang="en-US" dirty="0"/>
              <a:t>, allowing for a form of </a:t>
            </a:r>
            <a:r>
              <a:rPr lang="en-US" b="1" dirty="0">
                <a:solidFill>
                  <a:srgbClr val="C00000"/>
                </a:solidFill>
              </a:rPr>
              <a:t>multiple inheritance</a:t>
            </a:r>
            <a:r>
              <a:rPr lang="en-US" dirty="0"/>
              <a:t>.</a:t>
            </a:r>
          </a:p>
          <a:p>
            <a:pPr marL="0" indent="0">
              <a:buNone/>
            </a:pPr>
            <a:endParaRPr lang="en-IN" dirty="0"/>
          </a:p>
        </p:txBody>
      </p:sp>
    </p:spTree>
    <p:extLst>
      <p:ext uri="{BB962C8B-B14F-4D97-AF65-F5344CB8AC3E}">
        <p14:creationId xmlns:p14="http://schemas.microsoft.com/office/powerpoint/2010/main" val="236154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Syntax</a:t>
            </a:r>
            <a:r>
              <a:rPr lang="en-IN" dirty="0"/>
              <a:t>:</a:t>
            </a:r>
          </a:p>
          <a:p>
            <a:pPr marL="0" indent="0">
              <a:buNone/>
            </a:pPr>
            <a:endParaRPr lang="en-IN" dirty="0"/>
          </a:p>
        </p:txBody>
      </p:sp>
      <p:pic>
        <p:nvPicPr>
          <p:cNvPr id="8" name="Picture 7" descr="A computer screen shot of a black screen">
            <a:extLst>
              <a:ext uri="{FF2B5EF4-FFF2-40B4-BE49-F238E27FC236}">
                <a16:creationId xmlns:a16="http://schemas.microsoft.com/office/drawing/2014/main" id="{3930BB4D-2AC7-3DB9-5595-70E93AA14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45" y="811055"/>
            <a:ext cx="9365770" cy="5235889"/>
          </a:xfrm>
          <a:prstGeom prst="rect">
            <a:avLst/>
          </a:prstGeom>
        </p:spPr>
      </p:pic>
    </p:spTree>
    <p:extLst>
      <p:ext uri="{BB962C8B-B14F-4D97-AF65-F5344CB8AC3E}">
        <p14:creationId xmlns:p14="http://schemas.microsoft.com/office/powerpoint/2010/main" val="111731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7407" y="954416"/>
            <a:ext cx="10330193" cy="4053013"/>
          </a:xfrm>
        </p:spPr>
        <p:txBody>
          <a:bodyPr/>
          <a:lstStyle/>
          <a:p>
            <a:pPr marL="0" indent="0">
              <a:buNone/>
            </a:pPr>
            <a:r>
              <a:rPr lang="en-IN" sz="3200" b="1" dirty="0"/>
              <a:t>Interfaces</a:t>
            </a:r>
            <a:r>
              <a:rPr lang="en-IN" sz="3200" dirty="0"/>
              <a:t> VS </a:t>
            </a:r>
            <a:r>
              <a:rPr lang="en-IN" sz="3200" b="1" dirty="0"/>
              <a:t>Abstract classes:</a:t>
            </a:r>
            <a:endParaRPr lang="en-US" sz="3200" b="1" dirty="0"/>
          </a:p>
          <a:p>
            <a:pPr marL="0" indent="0">
              <a:buNone/>
            </a:pPr>
            <a:r>
              <a:rPr lang="en-US" dirty="0"/>
              <a:t>In Java, both </a:t>
            </a:r>
            <a:r>
              <a:rPr lang="en-US" b="1" dirty="0"/>
              <a:t>interfaces</a:t>
            </a:r>
            <a:r>
              <a:rPr lang="en-US" dirty="0"/>
              <a:t> and </a:t>
            </a:r>
            <a:r>
              <a:rPr lang="en-US" b="1" dirty="0"/>
              <a:t>abstract classes</a:t>
            </a:r>
            <a:r>
              <a:rPr lang="en-US" dirty="0"/>
              <a:t> are used to define abstract types, which </a:t>
            </a:r>
            <a:r>
              <a:rPr lang="en-US" b="1" dirty="0">
                <a:solidFill>
                  <a:srgbClr val="C00000"/>
                </a:solidFill>
              </a:rPr>
              <a:t>cannot be instantiated </a:t>
            </a:r>
            <a:r>
              <a:rPr lang="en-US" dirty="0"/>
              <a:t>directly.</a:t>
            </a:r>
          </a:p>
          <a:p>
            <a:pPr marL="0" indent="0">
              <a:buNone/>
            </a:pPr>
            <a:endParaRPr lang="en-US" b="1" dirty="0">
              <a:solidFill>
                <a:srgbClr val="00B0F0"/>
              </a:solidFill>
            </a:endParaRPr>
          </a:p>
          <a:p>
            <a:pPr marL="0" indent="0">
              <a:buNone/>
            </a:pPr>
            <a:r>
              <a:rPr lang="en-US" b="1" dirty="0">
                <a:solidFill>
                  <a:srgbClr val="00B050"/>
                </a:solidFill>
              </a:rPr>
              <a:t>Data Abstraction </a:t>
            </a:r>
            <a:r>
              <a:rPr lang="en-US" dirty="0"/>
              <a:t>-&gt; </a:t>
            </a:r>
            <a:r>
              <a:rPr lang="en-US" b="1" dirty="0">
                <a:solidFill>
                  <a:srgbClr val="C00000"/>
                </a:solidFill>
              </a:rPr>
              <a:t>Abstract class </a:t>
            </a:r>
            <a:r>
              <a:rPr lang="en-US" dirty="0"/>
              <a:t>&amp; </a:t>
            </a:r>
            <a:r>
              <a:rPr lang="en-US" b="1" dirty="0">
                <a:solidFill>
                  <a:srgbClr val="C00000"/>
                </a:solidFill>
              </a:rPr>
              <a:t>Interfaces</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332554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811AB7-6736-A4F7-2840-FE38995E3FBC}"/>
              </a:ext>
            </a:extLst>
          </p:cNvPr>
          <p:cNvGraphicFramePr>
            <a:graphicFrameLocks noGrp="1"/>
          </p:cNvGraphicFramePr>
          <p:nvPr>
            <p:extLst>
              <p:ext uri="{D42A27DB-BD31-4B8C-83A1-F6EECF244321}">
                <p14:modId xmlns:p14="http://schemas.microsoft.com/office/powerpoint/2010/main" val="281118390"/>
              </p:ext>
            </p:extLst>
          </p:nvPr>
        </p:nvGraphicFramePr>
        <p:xfrm>
          <a:off x="239486" y="213257"/>
          <a:ext cx="11713028" cy="6431485"/>
        </p:xfrm>
        <a:graphic>
          <a:graphicData uri="http://schemas.openxmlformats.org/drawingml/2006/table">
            <a:tbl>
              <a:tblPr firstRow="1" firstCol="1" bandRow="1">
                <a:tableStyleId>{5C22544A-7EE6-4342-B048-85BDC9FD1C3A}</a:tableStyleId>
              </a:tblPr>
              <a:tblGrid>
                <a:gridCol w="3604981">
                  <a:extLst>
                    <a:ext uri="{9D8B030D-6E8A-4147-A177-3AD203B41FA5}">
                      <a16:colId xmlns:a16="http://schemas.microsoft.com/office/drawing/2014/main" val="1698240622"/>
                    </a:ext>
                  </a:extLst>
                </a:gridCol>
                <a:gridCol w="4341591">
                  <a:extLst>
                    <a:ext uri="{9D8B030D-6E8A-4147-A177-3AD203B41FA5}">
                      <a16:colId xmlns:a16="http://schemas.microsoft.com/office/drawing/2014/main" val="2216614539"/>
                    </a:ext>
                  </a:extLst>
                </a:gridCol>
                <a:gridCol w="3766456">
                  <a:extLst>
                    <a:ext uri="{9D8B030D-6E8A-4147-A177-3AD203B41FA5}">
                      <a16:colId xmlns:a16="http://schemas.microsoft.com/office/drawing/2014/main" val="359644131"/>
                    </a:ext>
                  </a:extLst>
                </a:gridCol>
              </a:tblGrid>
              <a:tr h="396235">
                <a:tc>
                  <a:txBody>
                    <a:bodyPr/>
                    <a:lstStyle/>
                    <a:p>
                      <a:pPr marL="0" marR="0">
                        <a:lnSpc>
                          <a:spcPct val="107000"/>
                        </a:lnSpc>
                        <a:spcBef>
                          <a:spcPts val="0"/>
                        </a:spcBef>
                        <a:spcAft>
                          <a:spcPts val="0"/>
                        </a:spcAft>
                      </a:pPr>
                      <a:r>
                        <a:rPr lang="en-US" sz="2000" kern="100" dirty="0">
                          <a:effectLst/>
                        </a:rPr>
                        <a:t>Feature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Interface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Abstract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160055"/>
                  </a:ext>
                </a:extLst>
              </a:tr>
              <a:tr h="396235">
                <a:tc>
                  <a:txBody>
                    <a:bodyPr/>
                    <a:lstStyle/>
                    <a:p>
                      <a:pPr marL="0" marR="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Created Using </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abstract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extLst>
                  <a:ext uri="{0D108BD9-81ED-4DB2-BD59-A6C34878D82A}">
                    <a16:rowId xmlns:a16="http://schemas.microsoft.com/office/drawing/2014/main" val="4222389794"/>
                  </a:ext>
                </a:extLst>
              </a:tr>
              <a:tr h="396235">
                <a:tc>
                  <a:txBody>
                    <a:bodyPr/>
                    <a:lstStyle/>
                    <a:p>
                      <a:pPr marL="0" marR="0">
                        <a:lnSpc>
                          <a:spcPct val="107000"/>
                        </a:lnSpc>
                        <a:spcBef>
                          <a:spcPts val="0"/>
                        </a:spcBef>
                        <a:spcAft>
                          <a:spcPts val="0"/>
                        </a:spcAft>
                      </a:pPr>
                      <a:r>
                        <a:rPr lang="en-US" sz="2000" kern="100" dirty="0">
                          <a:effectLst/>
                        </a:rPr>
                        <a:t>Multiple 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960404"/>
                  </a:ext>
                </a:extLst>
              </a:tr>
              <a:tr h="810815">
                <a:tc>
                  <a:txBody>
                    <a:bodyPr/>
                    <a:lstStyle/>
                    <a:p>
                      <a:pPr marL="0" marR="0">
                        <a:lnSpc>
                          <a:spcPct val="107000"/>
                        </a:lnSpc>
                        <a:spcBef>
                          <a:spcPts val="0"/>
                        </a:spcBef>
                        <a:spcAft>
                          <a:spcPts val="0"/>
                        </a:spcAft>
                      </a:pPr>
                      <a:r>
                        <a:rPr lang="en-US" sz="2000" kern="100">
                          <a:effectLst/>
                        </a:rPr>
                        <a:t>Default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 (but can have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4582"/>
                  </a:ext>
                </a:extLst>
              </a:tr>
              <a:tr h="396235">
                <a:tc>
                  <a:txBody>
                    <a:bodyPr/>
                    <a:lstStyle/>
                    <a:p>
                      <a:pPr marL="0" marR="0">
                        <a:lnSpc>
                          <a:spcPct val="107000"/>
                        </a:lnSpc>
                        <a:spcBef>
                          <a:spcPts val="0"/>
                        </a:spcBef>
                        <a:spcAft>
                          <a:spcPts val="0"/>
                        </a:spcAft>
                      </a:pPr>
                      <a:r>
                        <a:rPr lang="en-US" sz="2000" kern="100">
                          <a:effectLst/>
                        </a:rPr>
                        <a:t>Static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02859"/>
                  </a:ext>
                </a:extLst>
              </a:tr>
              <a:tr h="396235">
                <a:tc>
                  <a:txBody>
                    <a:bodyPr/>
                    <a:lstStyle/>
                    <a:p>
                      <a:pPr marL="0" marR="0">
                        <a:lnSpc>
                          <a:spcPct val="107000"/>
                        </a:lnSpc>
                        <a:spcBef>
                          <a:spcPts val="0"/>
                        </a:spcBef>
                        <a:spcAft>
                          <a:spcPts val="0"/>
                        </a:spcAft>
                      </a:pPr>
                      <a:r>
                        <a:rPr lang="en-US" sz="2000" kern="100" dirty="0">
                          <a:effectLst/>
                        </a:rPr>
                        <a:t>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static, and final only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Any type of field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163947"/>
                  </a:ext>
                </a:extLst>
              </a:tr>
              <a:tr h="396235">
                <a:tc>
                  <a:txBody>
                    <a:bodyPr/>
                    <a:lstStyle/>
                    <a:p>
                      <a:pPr marL="0" marR="0">
                        <a:lnSpc>
                          <a:spcPct val="107000"/>
                        </a:lnSpc>
                        <a:spcBef>
                          <a:spcPts val="0"/>
                        </a:spcBef>
                        <a:spcAft>
                          <a:spcPts val="0"/>
                        </a:spcAft>
                      </a:pPr>
                      <a:r>
                        <a:rPr lang="en-US" sz="2000" kern="100" dirty="0">
                          <a:effectLst/>
                        </a:rPr>
                        <a:t>Constructors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(cannot instantiate directly)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86224"/>
                  </a:ext>
                </a:extLst>
              </a:tr>
              <a:tr h="810815">
                <a:tc>
                  <a:txBody>
                    <a:bodyPr/>
                    <a:lstStyle/>
                    <a:p>
                      <a:pPr marL="0" marR="0">
                        <a:lnSpc>
                          <a:spcPct val="107000"/>
                        </a:lnSpc>
                        <a:spcBef>
                          <a:spcPts val="0"/>
                        </a:spcBef>
                        <a:spcAft>
                          <a:spcPts val="0"/>
                        </a:spcAft>
                      </a:pPr>
                      <a:r>
                        <a:rPr lang="en-US" sz="2000" kern="100">
                          <a:effectLst/>
                        </a:rPr>
                        <a:t>Method Modifiers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(Java 9+ allows private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Can be public, private, protected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34436"/>
                  </a:ext>
                </a:extLst>
              </a:tr>
              <a:tr h="810815">
                <a:tc>
                  <a:txBody>
                    <a:bodyPr/>
                    <a:lstStyle/>
                    <a:p>
                      <a:pPr marL="0" marR="0">
                        <a:lnSpc>
                          <a:spcPct val="107000"/>
                        </a:lnSpc>
                        <a:spcBef>
                          <a:spcPts val="0"/>
                        </a:spcBef>
                        <a:spcAft>
                          <a:spcPts val="0"/>
                        </a:spcAft>
                      </a:pPr>
                      <a:r>
                        <a:rPr lang="en-US" sz="2000" kern="100">
                          <a:effectLst/>
                        </a:rPr>
                        <a:t>Abstract/Concrete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Abstract, default, or static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Both abstract and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03000"/>
                  </a:ext>
                </a:extLst>
              </a:tr>
              <a:tr h="810815">
                <a:tc>
                  <a:txBody>
                    <a:bodyPr/>
                    <a:lstStyle/>
                    <a:p>
                      <a:pPr marL="0" marR="0">
                        <a:lnSpc>
                          <a:spcPct val="107000"/>
                        </a:lnSpc>
                        <a:spcBef>
                          <a:spcPts val="0"/>
                        </a:spcBef>
                        <a:spcAft>
                          <a:spcPts val="0"/>
                        </a:spcAft>
                      </a:pPr>
                      <a:r>
                        <a:rPr lang="en-US" sz="2000" kern="100">
                          <a:effectLst/>
                        </a:rPr>
                        <a:t>Use Case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capabilities (behavior)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a base class (object template)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1838"/>
                  </a:ext>
                </a:extLst>
              </a:tr>
              <a:tr h="810815">
                <a:tc>
                  <a:txBody>
                    <a:bodyPr/>
                    <a:lstStyle/>
                    <a:p>
                      <a:pPr marL="0" marR="0">
                        <a:lnSpc>
                          <a:spcPct val="107000"/>
                        </a:lnSpc>
                        <a:spcBef>
                          <a:spcPts val="0"/>
                        </a:spcBef>
                        <a:spcAft>
                          <a:spcPts val="0"/>
                        </a:spcAft>
                      </a:pPr>
                      <a:r>
                        <a:rPr lang="en-US" sz="2000" kern="100" dirty="0">
                          <a:effectLst/>
                        </a:rPr>
                        <a:t>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 class can implement multiple interfaces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 class can extend only one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621268"/>
                  </a:ext>
                </a:extLst>
              </a:tr>
            </a:tbl>
          </a:graphicData>
        </a:graphic>
      </p:graphicFrame>
    </p:spTree>
    <p:extLst>
      <p:ext uri="{BB962C8B-B14F-4D97-AF65-F5344CB8AC3E}">
        <p14:creationId xmlns:p14="http://schemas.microsoft.com/office/powerpoint/2010/main" val="422001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6" y="1640217"/>
            <a:ext cx="10803193" cy="3748212"/>
          </a:xfrm>
        </p:spPr>
        <p:txBody>
          <a:bodyPr/>
          <a:lstStyle/>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b="1" dirty="0">
                <a:solidFill>
                  <a:srgbClr val="C00000"/>
                </a:solidFill>
              </a:rPr>
              <a:t>Interfaces VS Abstract classes</a:t>
            </a:r>
            <a:r>
              <a:rPr lang="en-IN" dirty="0"/>
              <a:t>, </a:t>
            </a:r>
            <a:r>
              <a:rPr lang="en-IN" b="1" dirty="0">
                <a:solidFill>
                  <a:srgbClr val="C00000"/>
                </a:solidFill>
              </a:rPr>
              <a:t>defining an interface, implement interfaces,</a:t>
            </a:r>
            <a:r>
              <a:rPr lang="en-IN" dirty="0"/>
              <a:t> </a:t>
            </a:r>
            <a:r>
              <a:rPr lang="en-IN" b="1" dirty="0">
                <a:solidFill>
                  <a:srgbClr val="C00000"/>
                </a:solidFill>
              </a:rPr>
              <a:t>accessing implementations through interface references</a:t>
            </a:r>
            <a:r>
              <a:rPr lang="en-IN" dirty="0"/>
              <a:t>, </a:t>
            </a:r>
            <a:r>
              <a:rPr lang="en-IN" b="1" dirty="0">
                <a:solidFill>
                  <a:srgbClr val="C00000"/>
                </a:solidFill>
              </a:rPr>
              <a:t>extending interface</a:t>
            </a:r>
            <a:r>
              <a:rPr lang="en-IN" dirty="0"/>
              <a:t>. </a:t>
            </a:r>
          </a:p>
          <a:p>
            <a:pPr marL="0" indent="0">
              <a:buNone/>
            </a:pPr>
            <a:r>
              <a:rPr lang="en-IN" b="1" dirty="0"/>
              <a:t>Packages: </a:t>
            </a:r>
            <a:r>
              <a:rPr lang="en-IN" dirty="0"/>
              <a:t>Defining, creating and accessing a package, understanding CLASSPATH, importing packages</a:t>
            </a:r>
          </a:p>
          <a:p>
            <a:pPr marL="0" indent="0">
              <a:buNone/>
            </a:pPr>
            <a:endParaRPr lang="en-IN" dirty="0"/>
          </a:p>
        </p:txBody>
      </p:sp>
    </p:spTree>
    <p:extLst>
      <p:ext uri="{BB962C8B-B14F-4D97-AF65-F5344CB8AC3E}">
        <p14:creationId xmlns:p14="http://schemas.microsoft.com/office/powerpoint/2010/main" val="2175004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08664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7873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41868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004" y="482651"/>
            <a:ext cx="11015992" cy="5892698"/>
          </a:xfrm>
        </p:spPr>
        <p:txBody>
          <a:bodyPr/>
          <a:lstStyle/>
          <a:p>
            <a:pPr marL="0" indent="0">
              <a:buNone/>
            </a:pPr>
            <a:r>
              <a:rPr lang="en-US" b="1" dirty="0"/>
              <a:t>What is an </a:t>
            </a:r>
            <a:r>
              <a:rPr lang="en-US" b="1" dirty="0">
                <a:solidFill>
                  <a:srgbClr val="C00000"/>
                </a:solidFill>
              </a:rPr>
              <a:t>interface</a:t>
            </a:r>
            <a:r>
              <a:rPr lang="en-US" b="1" dirty="0"/>
              <a:t>?</a:t>
            </a:r>
          </a:p>
          <a:p>
            <a:r>
              <a:rPr lang="en-US" dirty="0"/>
              <a:t>In Java, an </a:t>
            </a:r>
            <a:r>
              <a:rPr lang="en-US" b="1" dirty="0"/>
              <a:t>interface</a:t>
            </a:r>
            <a:r>
              <a:rPr lang="en-US" dirty="0"/>
              <a:t> is a </a:t>
            </a:r>
            <a:r>
              <a:rPr lang="en-US" b="1" dirty="0">
                <a:solidFill>
                  <a:srgbClr val="C00000"/>
                </a:solidFill>
              </a:rPr>
              <a:t>reference type</a:t>
            </a:r>
            <a:r>
              <a:rPr lang="en-US" dirty="0"/>
              <a:t>, similar to a </a:t>
            </a:r>
            <a:r>
              <a:rPr lang="en-US" b="1" dirty="0">
                <a:solidFill>
                  <a:srgbClr val="C00000"/>
                </a:solidFill>
              </a:rPr>
              <a:t>class</a:t>
            </a:r>
            <a:r>
              <a:rPr lang="en-US" dirty="0"/>
              <a:t>, that can contain only </a:t>
            </a:r>
          </a:p>
          <a:p>
            <a:pPr marL="914400" lvl="1" indent="-457200">
              <a:buFont typeface="+mj-lt"/>
              <a:buAutoNum type="arabicPeriod"/>
            </a:pPr>
            <a:r>
              <a:rPr lang="en-US" sz="2800" b="1" dirty="0">
                <a:solidFill>
                  <a:srgbClr val="0070C0"/>
                </a:solidFill>
              </a:rPr>
              <a:t>public</a:t>
            </a:r>
            <a:r>
              <a:rPr lang="en-US" sz="2800" dirty="0"/>
              <a:t> </a:t>
            </a:r>
            <a:r>
              <a:rPr lang="en-US" sz="2800" b="1" dirty="0"/>
              <a:t>and</a:t>
            </a:r>
            <a:r>
              <a:rPr lang="en-US" sz="2800" dirty="0"/>
              <a:t> </a:t>
            </a:r>
            <a:r>
              <a:rPr lang="en-US" sz="2800" b="1" dirty="0">
                <a:solidFill>
                  <a:srgbClr val="0070C0"/>
                </a:solidFill>
              </a:rPr>
              <a:t>abstract methods</a:t>
            </a:r>
            <a:r>
              <a:rPr lang="en-US" sz="2800" dirty="0"/>
              <a:t> and </a:t>
            </a:r>
          </a:p>
          <a:p>
            <a:pPr marL="914400" lvl="1" indent="-457200">
              <a:buFont typeface="+mj-lt"/>
              <a:buAutoNum type="arabicPeriod"/>
            </a:pPr>
            <a:r>
              <a:rPr lang="en-US" sz="2800" b="1" dirty="0">
                <a:solidFill>
                  <a:srgbClr val="0070C0"/>
                </a:solidFill>
              </a:rPr>
              <a:t>public static final fields</a:t>
            </a:r>
            <a:r>
              <a:rPr lang="en-US" sz="2800" dirty="0"/>
              <a:t>. </a:t>
            </a:r>
          </a:p>
          <a:p>
            <a:r>
              <a:rPr lang="en-US" dirty="0"/>
              <a:t>Interfaces specify </a:t>
            </a:r>
            <a:r>
              <a:rPr lang="en-US" b="1" dirty="0">
                <a:solidFill>
                  <a:srgbClr val="C00000"/>
                </a:solidFill>
              </a:rPr>
              <a:t>what a class must do</a:t>
            </a:r>
            <a:r>
              <a:rPr lang="en-US" dirty="0"/>
              <a:t>, </a:t>
            </a:r>
            <a:r>
              <a:rPr lang="en-US" b="1" dirty="0"/>
              <a:t>but not how it does it</a:t>
            </a:r>
            <a:r>
              <a:rPr lang="en-US" dirty="0"/>
              <a:t>. </a:t>
            </a:r>
          </a:p>
          <a:p>
            <a:r>
              <a:rPr lang="en-US" dirty="0"/>
              <a:t>A class that </a:t>
            </a:r>
            <a:r>
              <a:rPr lang="en-US" b="1" dirty="0">
                <a:solidFill>
                  <a:srgbClr val="C00000"/>
                </a:solidFill>
              </a:rPr>
              <a:t>implements</a:t>
            </a:r>
            <a:r>
              <a:rPr lang="en-US" dirty="0"/>
              <a:t> an interface must </a:t>
            </a:r>
            <a:r>
              <a:rPr lang="en-US" b="1" dirty="0"/>
              <a:t>implement all of its methods unless it is an abstract class</a:t>
            </a:r>
            <a:r>
              <a:rPr lang="en-US" dirty="0"/>
              <a:t>. </a:t>
            </a:r>
          </a:p>
          <a:p>
            <a:r>
              <a:rPr lang="en-US" dirty="0"/>
              <a:t>Interfaces are used to achieve:</a:t>
            </a:r>
          </a:p>
          <a:p>
            <a:pPr lvl="1"/>
            <a:r>
              <a:rPr lang="en-US" b="1" dirty="0"/>
              <a:t>Abstraction</a:t>
            </a:r>
            <a:r>
              <a:rPr lang="en-US" dirty="0"/>
              <a:t>, </a:t>
            </a:r>
          </a:p>
          <a:p>
            <a:pPr lvl="1"/>
            <a:r>
              <a:rPr lang="en-US" b="1" dirty="0"/>
              <a:t>Multiple Inheritance</a:t>
            </a:r>
            <a:r>
              <a:rPr lang="en-US" dirty="0"/>
              <a:t>, and </a:t>
            </a:r>
          </a:p>
          <a:p>
            <a:pPr lvl="1"/>
            <a:r>
              <a:rPr lang="en-US" b="1" dirty="0"/>
              <a:t>Loose coupling </a:t>
            </a:r>
            <a:r>
              <a:rPr lang="en-US" dirty="0"/>
              <a:t>between components in Java.</a:t>
            </a:r>
            <a:endParaRPr lang="en-IN" dirty="0"/>
          </a:p>
        </p:txBody>
      </p:sp>
    </p:spTree>
    <p:extLst>
      <p:ext uri="{BB962C8B-B14F-4D97-AF65-F5344CB8AC3E}">
        <p14:creationId xmlns:p14="http://schemas.microsoft.com/office/powerpoint/2010/main" val="111232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53200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t>
            </a:r>
            <a:r>
              <a:rPr lang="en-US" b="1" dirty="0">
                <a:solidFill>
                  <a:srgbClr val="0070C0"/>
                </a:solidFill>
              </a:rPr>
              <a:t>abstract class.</a:t>
            </a:r>
          </a:p>
          <a:p>
            <a:pPr marL="514350" indent="-514350">
              <a:buFont typeface="+mj-lt"/>
              <a:buAutoNum type="arabicPeriod"/>
            </a:pPr>
            <a:r>
              <a:rPr lang="en-US" dirty="0"/>
              <a:t>Cannot have a </a:t>
            </a:r>
            <a:r>
              <a:rPr lang="en-US" b="1" dirty="0">
                <a:solidFill>
                  <a:srgbClr val="0070C0"/>
                </a:solidFill>
              </a:rPr>
              <a:t>method body</a:t>
            </a:r>
            <a:r>
              <a:rPr lang="en-US" b="1" dirty="0"/>
              <a:t>.</a:t>
            </a:r>
          </a:p>
          <a:p>
            <a:pPr marL="514350" indent="-514350">
              <a:buFont typeface="+mj-lt"/>
              <a:buAutoNum type="arabicPeriod"/>
            </a:pPr>
            <a:r>
              <a:rPr lang="en-US" dirty="0"/>
              <a:t>Subclasses that extend the abstract class must </a:t>
            </a:r>
            <a:r>
              <a:rPr lang="en-US" b="1" dirty="0">
                <a:solidFill>
                  <a:srgbClr val="0070C0"/>
                </a:solidFill>
              </a:rPr>
              <a:t>override</a:t>
            </a:r>
            <a:r>
              <a:rPr lang="en-US" dirty="0"/>
              <a:t>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2629" y="794657"/>
            <a:ext cx="10542286" cy="5360336"/>
          </a:xfrm>
        </p:spPr>
        <p:txBody>
          <a:bodyPr/>
          <a:lstStyle/>
          <a:p>
            <a:pPr marL="0" indent="0">
              <a:buNone/>
            </a:pPr>
            <a:r>
              <a:rPr lang="en-US" sz="3200" b="1" dirty="0">
                <a:solidFill>
                  <a:srgbClr val="C00000"/>
                </a:solidFill>
              </a:rPr>
              <a:t>final</a:t>
            </a:r>
            <a:r>
              <a:rPr lang="en-US" sz="3200" b="1" dirty="0"/>
              <a:t> Fields (Constants): </a:t>
            </a:r>
            <a:r>
              <a:rPr lang="en-US" sz="3200" dirty="0"/>
              <a:t>When we use a final Keywork with a variable it becomes Constant or final Variable.</a:t>
            </a:r>
          </a:p>
          <a:p>
            <a:pPr marL="0" indent="0">
              <a:buNone/>
            </a:pPr>
            <a:endParaRPr lang="en-US" sz="3200" b="1" dirty="0"/>
          </a:p>
        </p:txBody>
      </p:sp>
      <p:sp>
        <p:nvSpPr>
          <p:cNvPr id="2" name="Rectangle: Rounded Corners 1">
            <a:extLst>
              <a:ext uri="{FF2B5EF4-FFF2-40B4-BE49-F238E27FC236}">
                <a16:creationId xmlns:a16="http://schemas.microsoft.com/office/drawing/2014/main" id="{80196A90-1E82-5DF8-778C-3D76147956F7}"/>
              </a:ext>
            </a:extLst>
          </p:cNvPr>
          <p:cNvSpPr/>
          <p:nvPr/>
        </p:nvSpPr>
        <p:spPr>
          <a:xfrm>
            <a:off x="1664286"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Used with </a:t>
            </a:r>
            <a:r>
              <a:rPr lang="en-US" sz="2400" b="1" dirty="0">
                <a:solidFill>
                  <a:srgbClr val="C00000"/>
                </a:solidFill>
              </a:rPr>
              <a:t>Variable</a:t>
            </a:r>
          </a:p>
          <a:p>
            <a:pPr algn="ctr"/>
            <a:r>
              <a:rPr lang="en-US" sz="2400" b="1" dirty="0">
                <a:solidFill>
                  <a:schemeClr val="tx1"/>
                </a:solidFill>
              </a:rPr>
              <a:t>Ex</a:t>
            </a:r>
            <a:r>
              <a:rPr lang="en-US" sz="2400" dirty="0">
                <a:solidFill>
                  <a:schemeClr val="tx1"/>
                </a:solidFill>
              </a:rPr>
              <a:t>: int age = 20</a:t>
            </a:r>
          </a:p>
        </p:txBody>
      </p:sp>
      <p:sp>
        <p:nvSpPr>
          <p:cNvPr id="4" name="Rectangle: Rounded Corners 3">
            <a:extLst>
              <a:ext uri="{FF2B5EF4-FFF2-40B4-BE49-F238E27FC236}">
                <a16:creationId xmlns:a16="http://schemas.microsoft.com/office/drawing/2014/main" id="{DB9E1B21-D533-1BB2-9DEB-4E636D77295C}"/>
              </a:ext>
            </a:extLst>
          </p:cNvPr>
          <p:cNvSpPr/>
          <p:nvPr/>
        </p:nvSpPr>
        <p:spPr>
          <a:xfrm>
            <a:off x="6137963"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It Becomes </a:t>
            </a:r>
            <a:r>
              <a:rPr lang="en-US" sz="2800" b="1" dirty="0">
                <a:solidFill>
                  <a:srgbClr val="C00000"/>
                </a:solidFill>
              </a:rPr>
              <a:t>Constant</a:t>
            </a:r>
          </a:p>
          <a:p>
            <a:pPr algn="ctr"/>
            <a:r>
              <a:rPr lang="en-US" sz="2800" b="1" dirty="0">
                <a:solidFill>
                  <a:schemeClr val="tx1"/>
                </a:solidFill>
              </a:rPr>
              <a:t>Ex: </a:t>
            </a:r>
            <a:r>
              <a:rPr lang="en-US" sz="2800" b="1" dirty="0">
                <a:solidFill>
                  <a:srgbClr val="C00000"/>
                </a:solidFill>
              </a:rPr>
              <a:t>final</a:t>
            </a:r>
            <a:r>
              <a:rPr lang="en-US" sz="2800" b="1" dirty="0">
                <a:solidFill>
                  <a:schemeClr val="tx1"/>
                </a:solidFill>
              </a:rPr>
              <a:t> </a:t>
            </a:r>
            <a:r>
              <a:rPr lang="en-US" sz="2800" dirty="0">
                <a:solidFill>
                  <a:schemeClr val="tx1"/>
                </a:solidFill>
              </a:rPr>
              <a:t>int age = 20</a:t>
            </a:r>
          </a:p>
        </p:txBody>
      </p:sp>
      <p:cxnSp>
        <p:nvCxnSpPr>
          <p:cNvPr id="5" name="Straight Arrow Connector 4">
            <a:extLst>
              <a:ext uri="{FF2B5EF4-FFF2-40B4-BE49-F238E27FC236}">
                <a16:creationId xmlns:a16="http://schemas.microsoft.com/office/drawing/2014/main" id="{770A1CF0-674D-A12F-FA1E-AFBB16A76025}"/>
              </a:ext>
            </a:extLst>
          </p:cNvPr>
          <p:cNvCxnSpPr>
            <a:cxnSpLocks/>
            <a:stCxn id="2" idx="3"/>
            <a:endCxn id="4" idx="1"/>
          </p:cNvCxnSpPr>
          <p:nvPr/>
        </p:nvCxnSpPr>
        <p:spPr>
          <a:xfrm>
            <a:off x="5181951" y="3160983"/>
            <a:ext cx="9560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35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dirty="0"/>
              <a:t>Defining and Creating an interface:</a:t>
            </a:r>
          </a:p>
          <a:p>
            <a:pPr marL="514350" indent="-514350">
              <a:buAutoNum type="arabicPeriod"/>
            </a:pPr>
            <a:r>
              <a:rPr lang="en-US" b="1" dirty="0"/>
              <a:t>Declaration: </a:t>
            </a:r>
            <a:r>
              <a:rPr lang="en-US" dirty="0"/>
              <a:t>An interface is declared using the </a:t>
            </a:r>
            <a:r>
              <a:rPr lang="en-US" b="1" dirty="0">
                <a:solidFill>
                  <a:srgbClr val="C00000"/>
                </a:solidFill>
              </a:rPr>
              <a:t>interface</a:t>
            </a:r>
            <a:r>
              <a:rPr lang="en-US" dirty="0"/>
              <a:t> </a:t>
            </a:r>
            <a:r>
              <a:rPr lang="en-US" b="1" dirty="0"/>
              <a:t>keyword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Note:</a:t>
            </a:r>
          </a:p>
          <a:p>
            <a:pPr marL="0" indent="0">
              <a:buNone/>
            </a:pPr>
            <a:r>
              <a:rPr lang="en-US" dirty="0"/>
              <a:t>	By </a:t>
            </a:r>
            <a:r>
              <a:rPr lang="en-US" b="1" dirty="0"/>
              <a:t>default</a:t>
            </a:r>
            <a:r>
              <a:rPr lang="en-US" dirty="0"/>
              <a:t> all the Methods inside an interface is </a:t>
            </a:r>
            <a:r>
              <a:rPr lang="en-US" b="1" dirty="0"/>
              <a:t>Abstract methods </a:t>
            </a:r>
            <a:r>
              <a:rPr lang="en-US" dirty="0"/>
              <a:t>and also all the fields in inside an interface are </a:t>
            </a:r>
            <a:r>
              <a:rPr lang="en-US" b="1" dirty="0"/>
              <a:t>final</a:t>
            </a:r>
            <a:r>
              <a:rPr lang="en-US" dirty="0"/>
              <a:t> or </a:t>
            </a:r>
            <a:r>
              <a:rPr lang="en-US" b="1" dirty="0"/>
              <a:t>constant</a:t>
            </a:r>
            <a:r>
              <a:rPr lang="en-US" dirty="0"/>
              <a:t>.</a:t>
            </a:r>
          </a:p>
          <a:p>
            <a:pPr marL="0" indent="0">
              <a:buNone/>
            </a:pPr>
            <a:endParaRPr lang="en-IN" dirty="0"/>
          </a:p>
        </p:txBody>
      </p:sp>
      <p:pic>
        <p:nvPicPr>
          <p:cNvPr id="6" name="Picture 5" descr="A screen shot of a computer program">
            <a:extLst>
              <a:ext uri="{FF2B5EF4-FFF2-40B4-BE49-F238E27FC236}">
                <a16:creationId xmlns:a16="http://schemas.microsoft.com/office/drawing/2014/main" id="{3CEB31BC-AE28-3E62-747A-97C05D9E6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39" y="1780899"/>
            <a:ext cx="10413921" cy="2882534"/>
          </a:xfrm>
          <a:prstGeom prst="rect">
            <a:avLst/>
          </a:prstGeom>
        </p:spPr>
      </p:pic>
    </p:spTree>
    <p:extLst>
      <p:ext uri="{BB962C8B-B14F-4D97-AF65-F5344CB8AC3E}">
        <p14:creationId xmlns:p14="http://schemas.microsoft.com/office/powerpoint/2010/main" val="77142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7" y="802016"/>
            <a:ext cx="10803193" cy="4488441"/>
          </a:xfrm>
        </p:spPr>
        <p:txBody>
          <a:bodyPr/>
          <a:lstStyle/>
          <a:p>
            <a:pPr marL="0" indent="0">
              <a:buNone/>
            </a:pPr>
            <a:r>
              <a:rPr lang="en-IN" b="1" dirty="0"/>
              <a:t>2. </a:t>
            </a:r>
            <a:r>
              <a:rPr lang="en-US" b="1" dirty="0"/>
              <a:t>Implementation by a Class: </a:t>
            </a:r>
          </a:p>
          <a:p>
            <a:pPr marL="0" indent="0">
              <a:buNone/>
            </a:pPr>
            <a:r>
              <a:rPr lang="en-US" b="1" dirty="0"/>
              <a:t>	</a:t>
            </a:r>
            <a:r>
              <a:rPr lang="en-US" dirty="0"/>
              <a:t>A class can implement an interface by using the </a:t>
            </a:r>
            <a:r>
              <a:rPr lang="en-US" b="1" dirty="0">
                <a:solidFill>
                  <a:srgbClr val="C00000"/>
                </a:solidFill>
              </a:rPr>
              <a:t>implements</a:t>
            </a:r>
            <a:r>
              <a:rPr lang="en-US" dirty="0"/>
              <a:t> </a:t>
            </a:r>
            <a:r>
              <a:rPr lang="en-US" b="1" dirty="0"/>
              <a:t>keyword</a:t>
            </a:r>
            <a:r>
              <a:rPr lang="en-US" dirty="0"/>
              <a:t>. The class must </a:t>
            </a:r>
            <a:r>
              <a:rPr lang="en-US" b="1" dirty="0"/>
              <a:t>provide implementations </a:t>
            </a:r>
            <a:r>
              <a:rPr lang="en-US" dirty="0"/>
              <a:t>for all of the interface's abstract methods.</a:t>
            </a:r>
          </a:p>
          <a:p>
            <a:pPr marL="0" indent="0">
              <a:buNone/>
            </a:pPr>
            <a:r>
              <a:rPr lang="en-IN" b="1" dirty="0"/>
              <a:t>Example:</a:t>
            </a:r>
          </a:p>
          <a:p>
            <a:pPr marL="0" indent="0">
              <a:buNone/>
            </a:pPr>
            <a:r>
              <a:rPr lang="en-US" dirty="0"/>
              <a:t>In this example, Dog implements the Animal interface and provides concrete implementations of the eat() and sleep() methods.</a:t>
            </a:r>
            <a:endParaRPr lang="en-IN" dirty="0"/>
          </a:p>
          <a:p>
            <a:pPr marL="0" indent="0">
              <a:buNone/>
            </a:pPr>
            <a:endParaRPr lang="en-US" b="1" dirty="0"/>
          </a:p>
        </p:txBody>
      </p:sp>
    </p:spTree>
    <p:extLst>
      <p:ext uri="{BB962C8B-B14F-4D97-AF65-F5344CB8AC3E}">
        <p14:creationId xmlns:p14="http://schemas.microsoft.com/office/powerpoint/2010/main" val="303457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black background&#10;&#10;Description automatically generated">
            <a:extLst>
              <a:ext uri="{FF2B5EF4-FFF2-40B4-BE49-F238E27FC236}">
                <a16:creationId xmlns:a16="http://schemas.microsoft.com/office/drawing/2014/main" id="{7906DA2E-F444-95B9-87CF-AFAF82FAA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461" y="722202"/>
            <a:ext cx="10443077" cy="5413595"/>
          </a:xfrm>
          <a:prstGeom prst="rect">
            <a:avLst/>
          </a:prstGeom>
        </p:spPr>
      </p:pic>
    </p:spTree>
    <p:extLst>
      <p:ext uri="{BB962C8B-B14F-4D97-AF65-F5344CB8AC3E}">
        <p14:creationId xmlns:p14="http://schemas.microsoft.com/office/powerpoint/2010/main" val="203434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01093" y="301273"/>
            <a:ext cx="10803193" cy="5646891"/>
          </a:xfrm>
        </p:spPr>
        <p:txBody>
          <a:bodyPr/>
          <a:lstStyle/>
          <a:p>
            <a:pPr marL="0" indent="0">
              <a:buNone/>
            </a:pPr>
            <a:r>
              <a:rPr lang="en-US" b="1" dirty="0">
                <a:solidFill>
                  <a:srgbClr val="C00000"/>
                </a:solidFill>
              </a:rPr>
              <a:t>Accessing implementations through interface references:</a:t>
            </a:r>
          </a:p>
          <a:p>
            <a:pPr marL="0" indent="0">
              <a:buNone/>
            </a:pPr>
            <a:r>
              <a:rPr lang="en-US" dirty="0"/>
              <a:t>This means that you </a:t>
            </a:r>
            <a:r>
              <a:rPr lang="en-US" b="1" dirty="0"/>
              <a:t>interact with an object of a class that implements an interface</a:t>
            </a:r>
            <a:r>
              <a:rPr lang="en-US" dirty="0"/>
              <a:t> via </a:t>
            </a:r>
            <a:r>
              <a:rPr lang="en-US" b="1" dirty="0"/>
              <a:t>a reference of that interface type</a:t>
            </a:r>
            <a:r>
              <a:rPr lang="en-US" dirty="0"/>
              <a:t>, not the class type. This allows you to use the object polymorphically, meaning that the actual implementation is determined at runtime, but you interact with it using the common interface methods.</a:t>
            </a:r>
          </a:p>
          <a:p>
            <a:pPr marL="0" indent="0">
              <a:buNone/>
            </a:pPr>
            <a:r>
              <a:rPr lang="en-US" b="1" dirty="0"/>
              <a:t>Example: </a:t>
            </a:r>
          </a:p>
          <a:p>
            <a:pPr marL="0" indent="0">
              <a:buNone/>
            </a:pPr>
            <a:r>
              <a:rPr lang="en-US" b="1" dirty="0"/>
              <a:t>1. </a:t>
            </a:r>
            <a:r>
              <a:rPr lang="en-US" dirty="0"/>
              <a:t>Below Code is for Creating an </a:t>
            </a:r>
            <a:r>
              <a:rPr lang="en-US" b="1" dirty="0"/>
              <a:t>interface</a:t>
            </a:r>
            <a:r>
              <a:rPr lang="en-US" dirty="0"/>
              <a:t> with name </a:t>
            </a:r>
            <a:r>
              <a:rPr lang="en-US" b="1" dirty="0"/>
              <a:t>Shape</a:t>
            </a:r>
          </a:p>
          <a:p>
            <a:pPr marL="0" indent="0">
              <a:buNone/>
            </a:pPr>
            <a:endParaRPr lang="en-US" b="1" dirty="0"/>
          </a:p>
          <a:p>
            <a:pPr marL="0" indent="0">
              <a:buNone/>
            </a:pPr>
            <a:endParaRPr lang="en-IN" b="1" dirty="0"/>
          </a:p>
        </p:txBody>
      </p:sp>
      <p:pic>
        <p:nvPicPr>
          <p:cNvPr id="4" name="Picture 3" descr="A black screen with white text">
            <a:extLst>
              <a:ext uri="{FF2B5EF4-FFF2-40B4-BE49-F238E27FC236}">
                <a16:creationId xmlns:a16="http://schemas.microsoft.com/office/drawing/2014/main" id="{A5438711-E610-2D54-E954-0774D665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260360"/>
            <a:ext cx="7498080" cy="2296367"/>
          </a:xfrm>
          <a:prstGeom prst="rect">
            <a:avLst/>
          </a:prstGeom>
        </p:spPr>
      </p:pic>
    </p:spTree>
    <p:extLst>
      <p:ext uri="{BB962C8B-B14F-4D97-AF65-F5344CB8AC3E}">
        <p14:creationId xmlns:p14="http://schemas.microsoft.com/office/powerpoint/2010/main" val="1089333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796</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39</cp:revision>
  <dcterms:created xsi:type="dcterms:W3CDTF">2024-09-18T14:04:57Z</dcterms:created>
  <dcterms:modified xsi:type="dcterms:W3CDTF">2024-09-18T15:04:37Z</dcterms:modified>
</cp:coreProperties>
</file>