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73027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7794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45950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31064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638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83386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58691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1F0B-3D9B-47CA-B963-A379B1DD2ECD}"/>
              </a:ext>
            </a:extLst>
          </p:cNvPr>
          <p:cNvSpPr>
            <a:spLocks noGrp="1"/>
          </p:cNvSpPr>
          <p:nvPr>
            <p:ph idx="1"/>
          </p:nvPr>
        </p:nvSpPr>
        <p:spPr>
          <a:xfrm>
            <a:off x="838200" y="698090"/>
            <a:ext cx="10515600" cy="5606692"/>
          </a:xfrm>
        </p:spPr>
        <p:txBody>
          <a:bodyPr/>
          <a:lstStyle/>
          <a:p>
            <a:pPr marL="0" indent="0">
              <a:lnSpc>
                <a:spcPct val="150000"/>
              </a:lnSpc>
              <a:buNone/>
            </a:pPr>
            <a:r>
              <a:rPr lang="en-US" sz="3200" b="1" dirty="0">
                <a:solidFill>
                  <a:srgbClr val="00B050"/>
                </a:solidFill>
                <a:latin typeface="Algerian" panose="04020705040A02060702" pitchFamily="82" charset="0"/>
              </a:rPr>
              <a:t>Course Out Comes:</a:t>
            </a:r>
          </a:p>
          <a:p>
            <a:pPr marL="0" indent="0">
              <a:buNone/>
            </a:pPr>
            <a:r>
              <a:rPr lang="en-US" b="1" dirty="0"/>
              <a:t>CO1: </a:t>
            </a:r>
            <a:r>
              <a:rPr lang="en-US" dirty="0"/>
              <a:t>Demonstrate the basic programming constructs of Java and OOP concepts to develop  Java programs for a </a:t>
            </a:r>
            <a:r>
              <a:rPr lang="en-US" b="1" dirty="0">
                <a:solidFill>
                  <a:srgbClr val="C00000"/>
                </a:solidFill>
              </a:rPr>
              <a:t>given scenario</a:t>
            </a:r>
            <a:r>
              <a:rPr lang="en-US" dirty="0"/>
              <a:t>.</a:t>
            </a:r>
          </a:p>
          <a:p>
            <a:pPr marL="0" indent="0">
              <a:buNone/>
            </a:pPr>
            <a:r>
              <a:rPr lang="en-US" b="1" dirty="0"/>
              <a:t>CO2: </a:t>
            </a:r>
            <a:r>
              <a:rPr lang="en-US" dirty="0"/>
              <a:t>Illustrate the concepts of </a:t>
            </a:r>
            <a:r>
              <a:rPr lang="en-US" b="1" dirty="0">
                <a:solidFill>
                  <a:srgbClr val="C00000"/>
                </a:solidFill>
              </a:rPr>
              <a:t>generalization</a:t>
            </a:r>
            <a:r>
              <a:rPr lang="en-US" dirty="0"/>
              <a:t> and </a:t>
            </a:r>
            <a:r>
              <a:rPr lang="en-US" b="1" dirty="0">
                <a:solidFill>
                  <a:srgbClr val="C00000"/>
                </a:solidFill>
              </a:rPr>
              <a:t>run time polymorphism</a:t>
            </a:r>
            <a:r>
              <a:rPr lang="en-US" dirty="0"/>
              <a:t> applications to  develop reusable components.</a:t>
            </a:r>
          </a:p>
          <a:p>
            <a:pPr marL="0" indent="0">
              <a:buNone/>
            </a:pPr>
            <a:r>
              <a:rPr lang="en-US" b="1" dirty="0"/>
              <a:t>CO3: </a:t>
            </a:r>
            <a:r>
              <a:rPr lang="en-US" dirty="0"/>
              <a:t>Exemplify the usage of </a:t>
            </a:r>
            <a:r>
              <a:rPr lang="en-US" b="1" dirty="0">
                <a:solidFill>
                  <a:srgbClr val="C00000"/>
                </a:solidFill>
              </a:rPr>
              <a:t>Packages</a:t>
            </a:r>
            <a:r>
              <a:rPr lang="en-US" dirty="0"/>
              <a:t>, </a:t>
            </a:r>
            <a:r>
              <a:rPr lang="en-US" b="1" dirty="0">
                <a:solidFill>
                  <a:srgbClr val="C00000"/>
                </a:solidFill>
              </a:rPr>
              <a:t>Interfaces</a:t>
            </a:r>
            <a:r>
              <a:rPr lang="en-US" dirty="0"/>
              <a:t>, </a:t>
            </a:r>
            <a:r>
              <a:rPr lang="en-US" b="1" dirty="0">
                <a:solidFill>
                  <a:srgbClr val="C00000"/>
                </a:solidFill>
              </a:rPr>
              <a:t>Exceptions</a:t>
            </a:r>
            <a:r>
              <a:rPr lang="en-US" dirty="0"/>
              <a:t> and </a:t>
            </a:r>
            <a:r>
              <a:rPr lang="en-US" b="1" dirty="0">
                <a:solidFill>
                  <a:srgbClr val="C00000"/>
                </a:solidFill>
              </a:rPr>
              <a:t>Multithreading</a:t>
            </a:r>
            <a:r>
              <a:rPr lang="en-US" dirty="0"/>
              <a:t> in  building efficient applications.</a:t>
            </a:r>
          </a:p>
          <a:p>
            <a:pPr marL="0" indent="0">
              <a:buNone/>
            </a:pPr>
            <a:r>
              <a:rPr lang="en-US" b="1" dirty="0"/>
              <a:t>CO4: </a:t>
            </a:r>
            <a:r>
              <a:rPr lang="en-US" dirty="0"/>
              <a:t>Apply </a:t>
            </a:r>
            <a:r>
              <a:rPr lang="en-US" b="1" dirty="0">
                <a:solidFill>
                  <a:srgbClr val="C00000"/>
                </a:solidFill>
              </a:rPr>
              <a:t>Enumerations</a:t>
            </a:r>
            <a:r>
              <a:rPr lang="en-US" dirty="0"/>
              <a:t>, </a:t>
            </a:r>
            <a:r>
              <a:rPr lang="en-US" b="1" dirty="0">
                <a:solidFill>
                  <a:srgbClr val="C00000"/>
                </a:solidFill>
              </a:rPr>
              <a:t>Wrappers</a:t>
            </a:r>
            <a:r>
              <a:rPr lang="en-US" dirty="0"/>
              <a:t>, </a:t>
            </a:r>
            <a:r>
              <a:rPr lang="en-US" b="1" dirty="0">
                <a:solidFill>
                  <a:srgbClr val="C00000"/>
                </a:solidFill>
              </a:rPr>
              <a:t>Auto</a:t>
            </a:r>
            <a:r>
              <a:rPr lang="en-US" dirty="0"/>
              <a:t> </a:t>
            </a:r>
            <a:r>
              <a:rPr lang="en-US" b="1" dirty="0">
                <a:solidFill>
                  <a:srgbClr val="C00000"/>
                </a:solidFill>
              </a:rPr>
              <a:t>boxing</a:t>
            </a:r>
            <a:r>
              <a:rPr lang="en-US" dirty="0"/>
              <a:t>, </a:t>
            </a:r>
            <a:r>
              <a:rPr lang="en-US" b="1" dirty="0">
                <a:solidFill>
                  <a:srgbClr val="C00000"/>
                </a:solidFill>
              </a:rPr>
              <a:t>Collection</a:t>
            </a:r>
            <a:r>
              <a:rPr lang="en-US" dirty="0"/>
              <a:t> </a:t>
            </a:r>
            <a:r>
              <a:rPr lang="en-US" b="1" dirty="0">
                <a:solidFill>
                  <a:srgbClr val="C00000"/>
                </a:solidFill>
              </a:rPr>
              <a:t>framework</a:t>
            </a:r>
            <a:r>
              <a:rPr lang="en-US" dirty="0"/>
              <a:t> and </a:t>
            </a:r>
            <a:r>
              <a:rPr lang="en-US" b="1" dirty="0">
                <a:solidFill>
                  <a:srgbClr val="C00000"/>
                </a:solidFill>
              </a:rPr>
              <a:t>I/O  operations </a:t>
            </a:r>
            <a:r>
              <a:rPr lang="en-US" dirty="0"/>
              <a:t>for effective coding.</a:t>
            </a:r>
          </a:p>
          <a:p>
            <a:pPr marL="0" indent="0">
              <a:buNone/>
            </a:pPr>
            <a:r>
              <a:rPr lang="en-US" b="1" dirty="0"/>
              <a:t>CO5: </a:t>
            </a:r>
            <a:r>
              <a:rPr lang="en-US" dirty="0"/>
              <a:t>Implement the concepts of </a:t>
            </a:r>
            <a:r>
              <a:rPr lang="en-US" b="1" dirty="0">
                <a:solidFill>
                  <a:srgbClr val="C00000"/>
                </a:solidFill>
              </a:rPr>
              <a:t>Applets</a:t>
            </a:r>
            <a:r>
              <a:rPr lang="en-US" dirty="0"/>
              <a:t>, and </a:t>
            </a:r>
            <a:r>
              <a:rPr lang="en-US" b="1" dirty="0">
                <a:solidFill>
                  <a:srgbClr val="C00000"/>
                </a:solidFill>
              </a:rPr>
              <a:t>networking</a:t>
            </a:r>
            <a:r>
              <a:rPr lang="en-US" dirty="0"/>
              <a:t> using Java network classes for  distributed applications</a:t>
            </a:r>
          </a:p>
          <a:p>
            <a:pPr marL="0" indent="0">
              <a:buNone/>
            </a:pPr>
            <a:endParaRPr lang="en-IN" dirty="0"/>
          </a:p>
        </p:txBody>
      </p:sp>
    </p:spTree>
    <p:extLst>
      <p:ext uri="{BB962C8B-B14F-4D97-AF65-F5344CB8AC3E}">
        <p14:creationId xmlns:p14="http://schemas.microsoft.com/office/powerpoint/2010/main" val="76574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0650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0694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614362"/>
            <a:ext cx="10786294" cy="5629275"/>
          </a:xfrm>
        </p:spPr>
        <p:txBody>
          <a:bodyPr>
            <a:normAutofit fontScale="62500" lnSpcReduction="20000"/>
          </a:bodyPr>
          <a:lstStyle/>
          <a:p>
            <a:pPr marL="0" indent="0">
              <a:buNone/>
            </a:pPr>
            <a:r>
              <a:rPr lang="en-US" sz="3200" b="1" dirty="0">
                <a:solidFill>
                  <a:schemeClr val="tx2"/>
                </a:solidFill>
              </a:rPr>
              <a:t>Module-1:</a:t>
            </a:r>
          </a:p>
          <a:p>
            <a:pPr marL="0" indent="0">
              <a:buNone/>
            </a:pPr>
            <a:r>
              <a:rPr lang="en-US" b="1" dirty="0"/>
              <a:t>Java Programming Fundamentals</a:t>
            </a:r>
          </a:p>
          <a:p>
            <a:pPr marL="0" indent="0">
              <a:buNone/>
            </a:pPr>
            <a:r>
              <a:rPr lang="en-US" dirty="0"/>
              <a:t>The Java Language, The Key Attributes of Object-Oriented Programming, The Java  Development Kit, A First Simple Program, The Java Keywords, Identifies in Java, The Java  Class Libraries.</a:t>
            </a:r>
          </a:p>
          <a:p>
            <a:pPr marL="0" indent="0">
              <a:buNone/>
            </a:pPr>
            <a:r>
              <a:rPr lang="en-US" b="1" dirty="0"/>
              <a:t>Introducing Data Types and Operators</a:t>
            </a:r>
          </a:p>
          <a:p>
            <a:pPr marL="0" indent="0">
              <a:buNone/>
            </a:pPr>
            <a:r>
              <a:rPr lang="en-US" dirty="0"/>
              <a:t>Java’s Primitive Types, Literals, A Closer Look at Variables, The Scope and Lifetime of  Variables, operators, Shorthand Assignments, Type conversion in Assignments, Using Cast.  Program Control Statements</a:t>
            </a:r>
          </a:p>
          <a:p>
            <a:pPr marL="0" indent="0">
              <a:buNone/>
            </a:pPr>
            <a:r>
              <a:rPr lang="en-US" dirty="0"/>
              <a:t>Input characters from the Keyword, if statement, Nested ifs, if-else-if Ladder, Switch  Statement, Nested switch statements, for Loop, Enhanced for Loop, While Loop, do-while  Loop, Use break, Use continue, Nested Loops.</a:t>
            </a:r>
          </a:p>
          <a:p>
            <a:pPr marL="0" indent="0">
              <a:buNone/>
            </a:pPr>
            <a:r>
              <a:rPr lang="en-US" b="1" dirty="0"/>
              <a:t>Introducing Classes, Objects and Methods</a:t>
            </a:r>
          </a:p>
          <a:p>
            <a:pPr marL="0" indent="0">
              <a:buNone/>
            </a:pPr>
            <a:r>
              <a:rPr lang="en-US" dirty="0"/>
              <a:t>Class Fundamentals, How Objects are Created, Reference Variables and Assignment,  Methods, Returning from a Method, Returning Value, Using Parameters, Constructors,  Parameterized Constructors, The new operator Revisited, Garbage Collection and Finalizers,  The this Keyword.</a:t>
            </a:r>
          </a:p>
          <a:p>
            <a:pPr marL="0" indent="0">
              <a:buNone/>
            </a:pPr>
            <a:r>
              <a:rPr lang="en-US" b="1" dirty="0"/>
              <a:t>More Data Types and Operators</a:t>
            </a:r>
          </a:p>
          <a:p>
            <a:pPr marL="0" indent="0">
              <a:buNone/>
            </a:pPr>
            <a:r>
              <a:rPr lang="en-US" dirty="0"/>
              <a:t>Arrays, Multidimensional Arrays, Alternative Array Declaration Syntax, Assigning  Array References, Using the Length Member, The For-Each Style for Loop, Strings,</a:t>
            </a:r>
          </a:p>
          <a:p>
            <a:pPr marL="0" indent="0">
              <a:buNone/>
            </a:pPr>
            <a:r>
              <a:rPr lang="en-US" b="1" dirty="0"/>
              <a:t>String Handling</a:t>
            </a:r>
          </a:p>
          <a:p>
            <a:pPr marL="0" indent="0">
              <a:buNone/>
            </a:pPr>
            <a:r>
              <a:rPr lang="en-US" dirty="0"/>
              <a:t>String Fundamentals, The String Constructors, Three String-Related Language  Features, The Length() Method, Obtaining the characters within a string, String  comparison, using   </a:t>
            </a:r>
            <a:r>
              <a:rPr lang="en-US" dirty="0" err="1"/>
              <a:t>indexOf</a:t>
            </a:r>
            <a:r>
              <a:rPr lang="en-US" dirty="0"/>
              <a:t>() and </a:t>
            </a:r>
            <a:r>
              <a:rPr lang="en-US" dirty="0" err="1"/>
              <a:t>lastIndexOf</a:t>
            </a:r>
            <a:r>
              <a:rPr lang="en-US" dirty="0"/>
              <a:t>(), Changing the case of  characters within  a string, String Buffer and String Builder.</a:t>
            </a:r>
          </a:p>
          <a:p>
            <a:pPr marL="0" indent="0">
              <a:buNone/>
            </a:pPr>
            <a:endParaRPr lang="en-IN" dirty="0"/>
          </a:p>
        </p:txBody>
      </p:sp>
    </p:spTree>
    <p:extLst>
      <p:ext uri="{BB962C8B-B14F-4D97-AF65-F5344CB8AC3E}">
        <p14:creationId xmlns:p14="http://schemas.microsoft.com/office/powerpoint/2010/main" val="70759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b="1" dirty="0">
                <a:solidFill>
                  <a:schemeClr val="tx2"/>
                </a:solidFill>
              </a:rPr>
              <a:t>Module-2:</a:t>
            </a:r>
            <a:endParaRPr lang="en-US" dirty="0"/>
          </a:p>
          <a:p>
            <a:pPr marL="0" indent="0">
              <a:buNone/>
            </a:pPr>
            <a:r>
              <a:rPr lang="en-US" sz="2400" b="1" dirty="0"/>
              <a:t>A Closer Look at Methods and Classes:</a:t>
            </a:r>
          </a:p>
          <a:p>
            <a:pPr marL="0" indent="0">
              <a:buNone/>
            </a:pPr>
            <a:r>
              <a:rPr lang="en-US" sz="2400" dirty="0"/>
              <a:t>Controlling Access to Class Members, Pass Objects to Methods, How Arguments are passed,  Returning Objects, Method Overloading, Overloading Constructors, Recursion,  Understanding Static, Introducing Nested and Inner Classes, </a:t>
            </a:r>
            <a:r>
              <a:rPr lang="en-US" sz="2400" dirty="0" err="1"/>
              <a:t>Varargs</a:t>
            </a:r>
            <a:r>
              <a:rPr lang="en-US" sz="2400" dirty="0"/>
              <a:t>: Variable-Length  Arguments.</a:t>
            </a:r>
          </a:p>
          <a:p>
            <a:pPr marL="0" indent="0">
              <a:buNone/>
            </a:pPr>
            <a:r>
              <a:rPr lang="en-US" sz="2400" b="1" dirty="0"/>
              <a:t>Inheritance:</a:t>
            </a:r>
          </a:p>
          <a:p>
            <a:pPr marL="0" indent="0">
              <a:buNone/>
            </a:pPr>
            <a:r>
              <a:rPr lang="en-US" sz="2400" dirty="0"/>
              <a:t>Inheritance Basics, Member Access and Inheritance, Constructors and Inheritance, Using  super to Call Superclass constructors, Using super to Access Superclass Members,  Creating a Multilevel Hierarchy, When   are Constructors Executed, Superclass  References and Subclass Objects, Method Overriding, Overridden Methods support  polymorphism, Why Overridden Methods, Using Abstract Classes, Using final, The Object  Class.</a:t>
            </a:r>
          </a:p>
          <a:p>
            <a:pPr marL="0" indent="0">
              <a:buNone/>
            </a:pPr>
            <a:endParaRPr lang="en-IN" dirty="0"/>
          </a:p>
        </p:txBody>
      </p:sp>
    </p:spTree>
    <p:extLst>
      <p:ext uri="{BB962C8B-B14F-4D97-AF65-F5344CB8AC3E}">
        <p14:creationId xmlns:p14="http://schemas.microsoft.com/office/powerpoint/2010/main" val="86985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98103" y="645318"/>
            <a:ext cx="10595794" cy="5567363"/>
          </a:xfrm>
        </p:spPr>
        <p:txBody>
          <a:bodyPr>
            <a:normAutofit fontScale="92500" lnSpcReduction="20000"/>
          </a:bodyPr>
          <a:lstStyle/>
          <a:p>
            <a:pPr marL="0" indent="0">
              <a:buNone/>
            </a:pPr>
            <a:r>
              <a:rPr lang="en-US" b="1" dirty="0">
                <a:solidFill>
                  <a:schemeClr val="tx2"/>
                </a:solidFill>
              </a:rPr>
              <a:t>Module-3:</a:t>
            </a:r>
          </a:p>
          <a:p>
            <a:pPr marL="0" indent="0">
              <a:buNone/>
            </a:pPr>
            <a:r>
              <a:rPr lang="en-US" sz="2600" b="1" dirty="0"/>
              <a:t>Interfaces</a:t>
            </a:r>
          </a:p>
          <a:p>
            <a:pPr marL="0" indent="0">
              <a:buNone/>
            </a:pPr>
            <a:r>
              <a:rPr lang="en-US" sz="2600" dirty="0"/>
              <a:t>Interface Fundamentals, Creating an Interface, Implementing an Interface, Using Interface  References, Implementing Multiple Interfaces, Constants in Interfaces, Interfaces can be</a:t>
            </a:r>
          </a:p>
          <a:p>
            <a:pPr marL="0" indent="0">
              <a:buNone/>
            </a:pPr>
            <a:r>
              <a:rPr lang="en-US" sz="2600" dirty="0"/>
              <a:t>extended, Nested Interfaces, Final Thoughts on Interfaces.</a:t>
            </a:r>
          </a:p>
          <a:p>
            <a:pPr marL="0" indent="0">
              <a:buNone/>
            </a:pPr>
            <a:r>
              <a:rPr lang="en-US" sz="2600" b="1" dirty="0"/>
              <a:t>Packages</a:t>
            </a:r>
          </a:p>
          <a:p>
            <a:pPr marL="0" indent="0">
              <a:buNone/>
            </a:pPr>
            <a:r>
              <a:rPr lang="en-US" sz="2600" dirty="0"/>
              <a:t>Package Fundamentals, Packages </a:t>
            </a:r>
            <a:r>
              <a:rPr lang="en-US" sz="2600" dirty="0" err="1"/>
              <a:t>andMember</a:t>
            </a:r>
            <a:r>
              <a:rPr lang="en-US" sz="2600" dirty="0"/>
              <a:t> Access, Importing Packages, Static Import</a:t>
            </a:r>
          </a:p>
          <a:p>
            <a:pPr marL="0" indent="0">
              <a:buNone/>
            </a:pPr>
            <a:r>
              <a:rPr lang="en-US" sz="2600" b="1" dirty="0" err="1"/>
              <a:t>ExceptionHandling</a:t>
            </a:r>
            <a:endParaRPr lang="en-US" sz="2600" b="1" dirty="0"/>
          </a:p>
          <a:p>
            <a:pPr marL="0" indent="0">
              <a:buNone/>
            </a:pPr>
            <a:r>
              <a:rPr lang="en-US" sz="2600" dirty="0" err="1"/>
              <a:t>TheExceptionHierarchy,ExceptionHandlingFundamentals,The</a:t>
            </a:r>
            <a:r>
              <a:rPr lang="en-US" sz="2600" dirty="0"/>
              <a:t> </a:t>
            </a:r>
            <a:r>
              <a:rPr lang="en-US" sz="2600" dirty="0" err="1"/>
              <a:t>Consequencesof</a:t>
            </a:r>
            <a:r>
              <a:rPr lang="en-US" sz="2600" dirty="0"/>
              <a:t> an Uncaught  Exception, Exceptions Enable you to handle errors gracefully, using Multiple catch  clauses, Catching subclass Exceptions, try blocks can be nested, Throwing an Exception, A  Closer look at Throwable, using finally, using throws, Java’s Built- in Exceptions, New  Exception features added byJDK7, Creating Exception  Subclasses.</a:t>
            </a:r>
          </a:p>
          <a:p>
            <a:pPr marL="0" indent="0">
              <a:buNone/>
            </a:pPr>
            <a:endParaRPr lang="en-IN" dirty="0"/>
          </a:p>
        </p:txBody>
      </p:sp>
    </p:spTree>
    <p:extLst>
      <p:ext uri="{BB962C8B-B14F-4D97-AF65-F5344CB8AC3E}">
        <p14:creationId xmlns:p14="http://schemas.microsoft.com/office/powerpoint/2010/main" val="285053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847725"/>
            <a:ext cx="10567219" cy="5567363"/>
          </a:xfrm>
        </p:spPr>
        <p:txBody>
          <a:bodyPr>
            <a:normAutofit/>
          </a:bodyPr>
          <a:lstStyle/>
          <a:p>
            <a:pPr marL="0" indent="0">
              <a:buNone/>
            </a:pPr>
            <a:r>
              <a:rPr lang="en-US" b="1" dirty="0">
                <a:solidFill>
                  <a:schemeClr val="tx2"/>
                </a:solidFill>
              </a:rPr>
              <a:t>Module-4:</a:t>
            </a:r>
            <a:endParaRPr lang="en-US" b="1" dirty="0"/>
          </a:p>
          <a:p>
            <a:pPr marL="0" indent="0">
              <a:buNone/>
            </a:pPr>
            <a:r>
              <a:rPr lang="en-US" sz="2400" b="1" dirty="0" err="1"/>
              <a:t>MultithreadedProgramming</a:t>
            </a:r>
            <a:endParaRPr lang="en-US" sz="2400" b="1" dirty="0"/>
          </a:p>
          <a:p>
            <a:pPr marL="0" indent="0">
              <a:buNone/>
            </a:pPr>
            <a:r>
              <a:rPr lang="en-US" sz="2400" dirty="0" err="1"/>
              <a:t>Multithreadingfundamentals,The</a:t>
            </a:r>
            <a:r>
              <a:rPr lang="en-US" sz="2400" dirty="0"/>
              <a:t> 	</a:t>
            </a:r>
            <a:r>
              <a:rPr lang="en-US" sz="2400" dirty="0" err="1"/>
              <a:t>ThreadClassandRunnableInterface,Creating</a:t>
            </a:r>
            <a:r>
              <a:rPr lang="en-US" sz="2400" dirty="0"/>
              <a:t>	Thread,  Creating Multiple Threads, Determining	When a Thread Ends, Thread Priorities,</a:t>
            </a:r>
          </a:p>
          <a:p>
            <a:pPr marL="0" indent="0">
              <a:buNone/>
            </a:pPr>
            <a:r>
              <a:rPr lang="en-US" sz="2400" dirty="0"/>
              <a:t>Synchronization, using Synchronization Methods, The Synchronized Statement, Thread  Communication using notify(),wait()and </a:t>
            </a:r>
            <a:r>
              <a:rPr lang="en-US" sz="2400" dirty="0" err="1"/>
              <a:t>notifyAll</a:t>
            </a:r>
            <a:r>
              <a:rPr lang="en-US" sz="2400" dirty="0"/>
              <a:t>() ,suspending, Resuming and stopping  Threads.</a:t>
            </a:r>
          </a:p>
          <a:p>
            <a:pPr marL="0" indent="0">
              <a:buNone/>
            </a:pPr>
            <a:r>
              <a:rPr lang="en-US" sz="2400" b="1" dirty="0" err="1"/>
              <a:t>Enumerations,AutoboxingandAnnotations</a:t>
            </a:r>
            <a:endParaRPr lang="en-US" sz="2400" b="1" dirty="0"/>
          </a:p>
          <a:p>
            <a:pPr marL="0" indent="0">
              <a:buNone/>
            </a:pPr>
            <a:r>
              <a:rPr lang="en-US" sz="2400" dirty="0"/>
              <a:t>Enumerations, Java Enumeration are class types, The Values() and </a:t>
            </a:r>
            <a:r>
              <a:rPr lang="en-US" sz="2400" dirty="0" err="1"/>
              <a:t>Valueof</a:t>
            </a:r>
            <a:r>
              <a:rPr lang="en-US" sz="2400" dirty="0"/>
              <a:t>() Methods,  Constructors, methods, instance variables and enumerations, Auto boxing,  Annotations(metadata)</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866775"/>
            <a:ext cx="10795819" cy="5267325"/>
          </a:xfrm>
        </p:spPr>
        <p:txBody>
          <a:bodyPr>
            <a:normAutofit/>
          </a:bodyPr>
          <a:lstStyle/>
          <a:p>
            <a:pPr marL="0" indent="0">
              <a:buNone/>
            </a:pPr>
            <a:r>
              <a:rPr lang="en-US" b="1" dirty="0">
                <a:solidFill>
                  <a:schemeClr val="tx2"/>
                </a:solidFill>
              </a:rPr>
              <a:t>Module-5:</a:t>
            </a:r>
          </a:p>
          <a:p>
            <a:pPr marL="0" indent="0">
              <a:buNone/>
            </a:pPr>
            <a:r>
              <a:rPr lang="en-US" sz="2400" b="1" dirty="0"/>
              <a:t>Networking with Java.net</a:t>
            </a:r>
          </a:p>
          <a:p>
            <a:pPr marL="0" indent="0">
              <a:buNone/>
            </a:pPr>
            <a:r>
              <a:rPr lang="en-US" sz="2400" dirty="0"/>
              <a:t>Networking fundamentals, The Networking classes and  </a:t>
            </a:r>
            <a:r>
              <a:rPr lang="en-US" sz="2400" dirty="0" err="1"/>
              <a:t>Interfaces,TheInetAddressclass,The</a:t>
            </a:r>
            <a:r>
              <a:rPr lang="en-US" sz="2400" dirty="0"/>
              <a:t>  Socket Class, The URL class, The URL Connection Class, The Http </a:t>
            </a:r>
            <a:r>
              <a:rPr lang="en-US" sz="2400" dirty="0" err="1"/>
              <a:t>URLConnectionClass</a:t>
            </a:r>
            <a:r>
              <a:rPr lang="en-US" sz="2400" dirty="0"/>
              <a:t>.</a:t>
            </a:r>
          </a:p>
          <a:p>
            <a:pPr marL="0" indent="0">
              <a:buNone/>
            </a:pPr>
            <a:r>
              <a:rPr lang="en-US" sz="2400" dirty="0"/>
              <a:t>The collections Framework: Collections Overview, Recent Changes to Collections, The  Collection Interfaces, The Collection Classes, Accessing a collection Via an Iterator, Storing  User Defined Classes in Collections, The Random Access Interface, Working With Maps,  Comparators, The Collection Algorithms, Why Generic Collections?, The legacy Classes and Interfaces, Parting Thoughts on Collections.</a:t>
            </a:r>
          </a:p>
          <a:p>
            <a:pPr marL="0" indent="0">
              <a:buNone/>
            </a:pPr>
            <a:endParaRPr lang="en-US" dirty="0"/>
          </a:p>
        </p:txBody>
      </p:sp>
    </p:spTree>
    <p:extLst>
      <p:ext uri="{BB962C8B-B14F-4D97-AF65-F5344CB8AC3E}">
        <p14:creationId xmlns:p14="http://schemas.microsoft.com/office/powerpoint/2010/main" val="332577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0" indent="0">
              <a:buNone/>
            </a:pPr>
            <a:r>
              <a:rPr lang="en-US" b="1" dirty="0">
                <a:solidFill>
                  <a:srgbClr val="C00000"/>
                </a:solidFill>
              </a:rPr>
              <a:t>Course Outcomes: </a:t>
            </a:r>
            <a:r>
              <a:rPr lang="en-US" dirty="0"/>
              <a:t>at the end of the course the students will be able to</a:t>
            </a:r>
          </a:p>
          <a:p>
            <a:pPr marL="0" indent="0">
              <a:buNone/>
            </a:pPr>
            <a:r>
              <a:rPr lang="en-US" dirty="0"/>
              <a:t>CO1: Demonstrate the </a:t>
            </a:r>
            <a:r>
              <a:rPr lang="en-US" b="1" dirty="0">
                <a:solidFill>
                  <a:srgbClr val="C00000"/>
                </a:solidFill>
              </a:rPr>
              <a:t>fundamental data types </a:t>
            </a:r>
            <a:r>
              <a:rPr lang="en-US" dirty="0"/>
              <a:t>and constructs of Java Programming by  writing executable/interpretable programs.</a:t>
            </a:r>
          </a:p>
          <a:p>
            <a:pPr marL="0" indent="0">
              <a:buNone/>
            </a:pPr>
            <a:r>
              <a:rPr lang="en-US" dirty="0"/>
              <a:t>CO2: Illustrate the </a:t>
            </a:r>
            <a:r>
              <a:rPr lang="en-US" b="1" dirty="0">
                <a:solidFill>
                  <a:srgbClr val="C00000"/>
                </a:solidFill>
              </a:rPr>
              <a:t>object oriented principles </a:t>
            </a:r>
            <a:r>
              <a:rPr lang="en-US" dirty="0"/>
              <a:t>with the help of java programs.</a:t>
            </a:r>
          </a:p>
          <a:p>
            <a:pPr marL="0" indent="0">
              <a:buNone/>
            </a:pPr>
            <a:r>
              <a:rPr lang="en-US" dirty="0"/>
              <a:t>CO3: Develop reusable and efficient applications using </a:t>
            </a:r>
            <a:r>
              <a:rPr lang="en-US" b="1" dirty="0">
                <a:solidFill>
                  <a:srgbClr val="C00000"/>
                </a:solidFill>
              </a:rPr>
              <a:t>inheritance</a:t>
            </a:r>
            <a:r>
              <a:rPr lang="en-US" dirty="0"/>
              <a:t> and </a:t>
            </a:r>
            <a:r>
              <a:rPr lang="en-US" b="1" dirty="0">
                <a:solidFill>
                  <a:srgbClr val="C00000"/>
                </a:solidFill>
              </a:rPr>
              <a:t>multi-threading</a:t>
            </a:r>
            <a:r>
              <a:rPr lang="en-US" dirty="0"/>
              <a:t>  concepts of java.</a:t>
            </a:r>
          </a:p>
          <a:p>
            <a:pPr marL="0" indent="0">
              <a:buNone/>
            </a:pPr>
            <a:r>
              <a:rPr lang="en-US" dirty="0"/>
              <a:t>CO4: Apply client-side programming and networking concepts to develop distributed  applications.</a:t>
            </a:r>
          </a:p>
          <a:p>
            <a:pPr marL="0" indent="0">
              <a:buNone/>
            </a:pPr>
            <a:r>
              <a:rPr lang="en-US" dirty="0"/>
              <a:t>CO5: Write java programs to demonstrate the concepts of </a:t>
            </a:r>
            <a:r>
              <a:rPr lang="en-US" b="1" dirty="0">
                <a:solidFill>
                  <a:srgbClr val="C00000"/>
                </a:solidFill>
              </a:rPr>
              <a:t>interfaces</a:t>
            </a:r>
            <a:r>
              <a:rPr lang="en-US" dirty="0"/>
              <a:t>, </a:t>
            </a:r>
            <a:r>
              <a:rPr lang="en-US" b="1" dirty="0">
                <a:solidFill>
                  <a:srgbClr val="C00000"/>
                </a:solidFill>
              </a:rPr>
              <a:t>inner</a:t>
            </a:r>
            <a:r>
              <a:rPr lang="en-US" dirty="0"/>
              <a:t> </a:t>
            </a:r>
            <a:r>
              <a:rPr lang="en-US" b="1" dirty="0">
                <a:solidFill>
                  <a:srgbClr val="C00000"/>
                </a:solidFill>
              </a:rPr>
              <a:t>classes</a:t>
            </a:r>
            <a:r>
              <a:rPr lang="en-US" dirty="0"/>
              <a:t> and </a:t>
            </a:r>
            <a:r>
              <a:rPr lang="en-US" b="1" dirty="0">
                <a:solidFill>
                  <a:srgbClr val="C00000"/>
                </a:solidFill>
              </a:rPr>
              <a:t>I/O  streams</a:t>
            </a:r>
            <a:r>
              <a:rPr lang="en-US" dirty="0"/>
              <a:t>.</a:t>
            </a:r>
          </a:p>
          <a:p>
            <a:pPr marL="0" indent="0">
              <a:buNone/>
            </a:pPr>
            <a:endParaRPr lang="en-IN" dirty="0"/>
          </a:p>
        </p:txBody>
      </p:sp>
    </p:spTree>
    <p:extLst>
      <p:ext uri="{BB962C8B-B14F-4D97-AF65-F5344CB8AC3E}">
        <p14:creationId xmlns:p14="http://schemas.microsoft.com/office/powerpoint/2010/main" val="257376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63797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885</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19</cp:revision>
  <dcterms:created xsi:type="dcterms:W3CDTF">2024-07-14T17:16:41Z</dcterms:created>
  <dcterms:modified xsi:type="dcterms:W3CDTF">2024-07-14T18:00:41Z</dcterms:modified>
</cp:coreProperties>
</file>