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401" r:id="rId2"/>
    <p:sldId id="456" r:id="rId3"/>
    <p:sldId id="391" r:id="rId4"/>
    <p:sldId id="392" r:id="rId5"/>
    <p:sldId id="402" r:id="rId6"/>
    <p:sldId id="403" r:id="rId7"/>
    <p:sldId id="404" r:id="rId8"/>
    <p:sldId id="405" r:id="rId9"/>
    <p:sldId id="406" r:id="rId10"/>
    <p:sldId id="407" r:id="rId11"/>
    <p:sldId id="393" r:id="rId12"/>
    <p:sldId id="394" r:id="rId13"/>
    <p:sldId id="408" r:id="rId14"/>
    <p:sldId id="409" r:id="rId15"/>
    <p:sldId id="440" r:id="rId16"/>
    <p:sldId id="427" r:id="rId17"/>
    <p:sldId id="418" r:id="rId18"/>
    <p:sldId id="410" r:id="rId19"/>
    <p:sldId id="420" r:id="rId20"/>
    <p:sldId id="411" r:id="rId21"/>
    <p:sldId id="422" r:id="rId22"/>
    <p:sldId id="413" r:id="rId23"/>
    <p:sldId id="444" r:id="rId24"/>
    <p:sldId id="415" r:id="rId25"/>
    <p:sldId id="441" r:id="rId26"/>
    <p:sldId id="416" r:id="rId27"/>
    <p:sldId id="429" r:id="rId28"/>
    <p:sldId id="430" r:id="rId29"/>
    <p:sldId id="431" r:id="rId30"/>
    <p:sldId id="445" r:id="rId31"/>
    <p:sldId id="432" r:id="rId32"/>
    <p:sldId id="433" r:id="rId33"/>
    <p:sldId id="442" r:id="rId34"/>
    <p:sldId id="443" r:id="rId35"/>
    <p:sldId id="434" r:id="rId36"/>
    <p:sldId id="435" r:id="rId37"/>
    <p:sldId id="436" r:id="rId38"/>
    <p:sldId id="437" r:id="rId39"/>
    <p:sldId id="450" r:id="rId40"/>
    <p:sldId id="438" r:id="rId41"/>
    <p:sldId id="439" r:id="rId42"/>
    <p:sldId id="311" r:id="rId43"/>
    <p:sldId id="447" r:id="rId44"/>
    <p:sldId id="446" r:id="rId45"/>
    <p:sldId id="376" r:id="rId46"/>
    <p:sldId id="377" r:id="rId47"/>
    <p:sldId id="378" r:id="rId48"/>
    <p:sldId id="379" r:id="rId49"/>
    <p:sldId id="425" r:id="rId50"/>
    <p:sldId id="424" r:id="rId51"/>
    <p:sldId id="426" r:id="rId52"/>
    <p:sldId id="428" r:id="rId53"/>
    <p:sldId id="448" r:id="rId54"/>
    <p:sldId id="455" r:id="rId55"/>
    <p:sldId id="451" r:id="rId56"/>
    <p:sldId id="452" r:id="rId57"/>
    <p:sldId id="449" r:id="rId58"/>
    <p:sldId id="454" r:id="rId59"/>
    <p:sldId id="42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8286" autoAdjust="0"/>
    <p:restoredTop sz="94660"/>
  </p:normalViewPr>
  <p:slideViewPr>
    <p:cSldViewPr snapToGrid="0">
      <p:cViewPr varScale="1">
        <p:scale>
          <a:sx n="83" d="100"/>
          <a:sy n="83" d="100"/>
        </p:scale>
        <p:origin x="5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2A85-C2C7-43CA-B2C9-B6DE744799DC}" type="datetimeFigureOut">
              <a:rPr lang="en-IN" smtClean="0"/>
              <a:t>11-10-2024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54B83-83DE-4D83-A0E0-5039A4F93272}" type="slidenum">
              <a:rPr lang="en-IN" smtClean="0"/>
              <a:t>‹#›</a:t>
            </a:fld>
            <a:endParaRPr lang="en-IN"/>
          </a:p>
        </p:txBody>
      </p:sp>
    </p:spTree>
    <p:extLst>
      <p:ext uri="{BB962C8B-B14F-4D97-AF65-F5344CB8AC3E}">
        <p14:creationId xmlns:p14="http://schemas.microsoft.com/office/powerpoint/2010/main" val="234133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254B83-83DE-4D83-A0E0-5039A4F93272}" type="slidenum">
              <a:rPr lang="en-IN" smtClean="0"/>
              <a:t>7</a:t>
            </a:fld>
            <a:endParaRPr lang="en-IN"/>
          </a:p>
        </p:txBody>
      </p:sp>
    </p:spTree>
    <p:extLst>
      <p:ext uri="{BB962C8B-B14F-4D97-AF65-F5344CB8AC3E}">
        <p14:creationId xmlns:p14="http://schemas.microsoft.com/office/powerpoint/2010/main" val="223525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2B6-50FC-58A9-3D98-C6EE70BF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DDCC9-67C4-72B2-8DD9-2B7BD752C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9DE01-1D08-71A8-2F94-075192AC25B8}"/>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5" name="Footer Placeholder 4">
            <a:extLst>
              <a:ext uri="{FF2B5EF4-FFF2-40B4-BE49-F238E27FC236}">
                <a16:creationId xmlns:a16="http://schemas.microsoft.com/office/drawing/2014/main" id="{5E10ECE4-E8AE-AD33-9E95-DC9C0741F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A433-A899-95D9-D38D-BB7C0FB5705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26064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DBE0-E1B4-AA59-2F2D-87550C5A7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E69B0-D5A9-2A2D-CABB-59A5B97D8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4145-EEE4-8AE0-747F-1E0A2F7B0969}"/>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5" name="Footer Placeholder 4">
            <a:extLst>
              <a:ext uri="{FF2B5EF4-FFF2-40B4-BE49-F238E27FC236}">
                <a16:creationId xmlns:a16="http://schemas.microsoft.com/office/drawing/2014/main" id="{EFD3DD56-C143-6C67-7BF3-BBEBE95C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59AF-79C8-0059-203D-78DDA91C425A}"/>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2753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BE-0CD0-59B4-7694-0D7810D53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02ED-D5DA-333C-311A-D4CEA4C0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C8564-3C74-8319-0441-3BBC0788CF93}"/>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5" name="Footer Placeholder 4">
            <a:extLst>
              <a:ext uri="{FF2B5EF4-FFF2-40B4-BE49-F238E27FC236}">
                <a16:creationId xmlns:a16="http://schemas.microsoft.com/office/drawing/2014/main" id="{F47F6AD7-F762-B72F-B511-87E1E365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841E-BE5F-D48A-588B-924A5D7D04B5}"/>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9307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29FD-2867-3457-62BF-88EE5394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A4E69-16DB-04C0-37C3-B3808A8B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D461D-25AC-9F0C-CA8A-F9D88384E856}"/>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5" name="Footer Placeholder 4">
            <a:extLst>
              <a:ext uri="{FF2B5EF4-FFF2-40B4-BE49-F238E27FC236}">
                <a16:creationId xmlns:a16="http://schemas.microsoft.com/office/drawing/2014/main" id="{3A1D004C-E9DF-C76A-7D53-8091BEA4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A6204-A9EC-1F71-7E3E-7D23F44324A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2873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19AF-9409-40A5-9C3A-659FB118A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D0D94-2979-CFDE-5396-0914A31E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C2E92-5D78-6DE7-9FA6-FDEFF22503F8}"/>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5" name="Footer Placeholder 4">
            <a:extLst>
              <a:ext uri="{FF2B5EF4-FFF2-40B4-BE49-F238E27FC236}">
                <a16:creationId xmlns:a16="http://schemas.microsoft.com/office/drawing/2014/main" id="{0F3552F6-5AE1-5DF1-4F40-F981C815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33BC-8432-0CCF-E1AB-4532CB21CA64}"/>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8654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CE-6C82-4BCA-74BC-084617B65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41011-5350-9FBF-73BE-BEE39DDAC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772E-D1C4-369B-D7DC-3E2D7C93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3399-86DF-3091-F0B5-544EFD0BD0C1}"/>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6" name="Footer Placeholder 5">
            <a:extLst>
              <a:ext uri="{FF2B5EF4-FFF2-40B4-BE49-F238E27FC236}">
                <a16:creationId xmlns:a16="http://schemas.microsoft.com/office/drawing/2014/main" id="{2A25FE80-6F07-D74B-99EB-5C993893C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6D46-0E67-02A5-0A62-285A0E92CBC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79549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3A0D-8FB1-059D-8ADE-6CFC5F12A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E7A95-E212-B4C4-C227-D283D925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587F-ECBE-7CDC-097D-28647FD6C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0880B-3D31-5166-3F31-FFB83554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649DA-EA12-7CE5-D714-6A51B307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2037D-3189-5347-4520-46AB5A87F4A4}"/>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8" name="Footer Placeholder 7">
            <a:extLst>
              <a:ext uri="{FF2B5EF4-FFF2-40B4-BE49-F238E27FC236}">
                <a16:creationId xmlns:a16="http://schemas.microsoft.com/office/drawing/2014/main" id="{27D72CAB-7283-BE42-14CE-18A54258D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D24F5-211C-80FD-1F3C-DB207070CAA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6557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CC82-D690-1FB0-23FB-F2F89BBD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8A16E-CB25-467B-C390-0A63A66AE840}"/>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4" name="Footer Placeholder 3">
            <a:extLst>
              <a:ext uri="{FF2B5EF4-FFF2-40B4-BE49-F238E27FC236}">
                <a16:creationId xmlns:a16="http://schemas.microsoft.com/office/drawing/2014/main" id="{5039F802-8562-3BC8-1D28-02C7AE516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EFFC5-FC14-ECBA-3B9C-D5BEA7102B93}"/>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2874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58F2-1CE8-470B-7E76-AD31E06A9319}"/>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3" name="Footer Placeholder 2">
            <a:extLst>
              <a:ext uri="{FF2B5EF4-FFF2-40B4-BE49-F238E27FC236}">
                <a16:creationId xmlns:a16="http://schemas.microsoft.com/office/drawing/2014/main" id="{C344AF44-A916-63D8-3A1F-B0D113B74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6B37B-27FC-1451-14A2-65E876D1260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12215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587-313A-2BC3-5A61-A7A36FEBF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676919-7B58-71EF-9F46-FBA203C26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DF8B8-6A72-ED0F-69E6-3FF5CB18F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A030-B5DA-A568-32A5-55F56DD4B38E}"/>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6" name="Footer Placeholder 5">
            <a:extLst>
              <a:ext uri="{FF2B5EF4-FFF2-40B4-BE49-F238E27FC236}">
                <a16:creationId xmlns:a16="http://schemas.microsoft.com/office/drawing/2014/main" id="{505527BC-062B-4989-0973-5D8C9A98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79439-6CC0-C249-9CFD-94F450DAD77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8647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FC08-4E03-A813-5AD5-662FEA838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0AA6B-67F4-0DB6-E726-4EDD88FB2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4DEE9-1C0B-BF3B-5B43-65799519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EF26-EF48-70AB-21CB-8D24BD4751EE}"/>
              </a:ext>
            </a:extLst>
          </p:cNvPr>
          <p:cNvSpPr>
            <a:spLocks noGrp="1"/>
          </p:cNvSpPr>
          <p:nvPr>
            <p:ph type="dt" sz="half" idx="10"/>
          </p:nvPr>
        </p:nvSpPr>
        <p:spPr>
          <a:xfrm>
            <a:off x="838200" y="6356350"/>
            <a:ext cx="2743200" cy="365125"/>
          </a:xfrm>
          <a:prstGeom prst="rect">
            <a:avLst/>
          </a:prstGeom>
        </p:spPr>
        <p:txBody>
          <a:bodyPr/>
          <a:lstStyle/>
          <a:p>
            <a:fld id="{C9ABAD96-8FBF-4EF9-8FD8-E285C4552F98}" type="datetimeFigureOut">
              <a:rPr lang="en-US" smtClean="0"/>
              <a:t>10/11/2024</a:t>
            </a:fld>
            <a:endParaRPr lang="en-US"/>
          </a:p>
        </p:txBody>
      </p:sp>
      <p:sp>
        <p:nvSpPr>
          <p:cNvPr id="6" name="Footer Placeholder 5">
            <a:extLst>
              <a:ext uri="{FF2B5EF4-FFF2-40B4-BE49-F238E27FC236}">
                <a16:creationId xmlns:a16="http://schemas.microsoft.com/office/drawing/2014/main" id="{19E0F1FA-C8F5-324D-4DE6-6223AB21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089C7-0232-8D20-16B0-514261223ABB}"/>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173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A54E4-08DF-D12E-C2A8-EE9241E3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22A71-052F-C668-EFEB-47749EBB7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DF93A1-5B3D-444E-90C5-76BC00052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45DB6-0E16-07D9-2E97-2D6CCADB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CC81-4EDB-4F41-995B-E1BE9516FB4E}" type="slidenum">
              <a:rPr lang="en-US" smtClean="0"/>
              <a:t>‹#›</a:t>
            </a:fld>
            <a:endParaRPr lang="en-US"/>
          </a:p>
        </p:txBody>
      </p:sp>
      <p:grpSp>
        <p:nvGrpSpPr>
          <p:cNvPr id="7" name="Group 6">
            <a:extLst>
              <a:ext uri="{FF2B5EF4-FFF2-40B4-BE49-F238E27FC236}">
                <a16:creationId xmlns:a16="http://schemas.microsoft.com/office/drawing/2014/main" id="{B14047CE-FF7E-DCA1-1589-01C05BA05C12}"/>
              </a:ext>
            </a:extLst>
          </p:cNvPr>
          <p:cNvGrpSpPr/>
          <p:nvPr userDrawn="1"/>
        </p:nvGrpSpPr>
        <p:grpSpPr>
          <a:xfrm>
            <a:off x="130629" y="6291189"/>
            <a:ext cx="2743201" cy="495445"/>
            <a:chOff x="195943" y="6091967"/>
            <a:chExt cx="3506755" cy="629508"/>
          </a:xfrm>
        </p:grpSpPr>
        <p:sp>
          <p:nvSpPr>
            <p:cNvPr id="8" name="Oval 7">
              <a:extLst>
                <a:ext uri="{FF2B5EF4-FFF2-40B4-BE49-F238E27FC236}">
                  <a16:creationId xmlns:a16="http://schemas.microsoft.com/office/drawing/2014/main" id="{9D03B8C8-89EE-A418-A711-864633A59518}"/>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A67EFF-4B9F-015F-78B1-8946C6E10686}"/>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90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Module-2: </a:t>
            </a:r>
          </a:p>
          <a:p>
            <a:pPr marL="0" indent="0" algn="ctr">
              <a:buNone/>
            </a:pPr>
            <a:r>
              <a:rPr lang="en-US" sz="6600" b="1" dirty="0">
                <a:solidFill>
                  <a:srgbClr val="C00000"/>
                </a:solidFill>
              </a:rPr>
              <a:t>MULTIPLE INHERITANCE </a:t>
            </a: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679E5-B4B1-B3A3-9FD3-BD6A8A8F3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246" y="901283"/>
            <a:ext cx="9327648" cy="3725146"/>
          </a:xfrm>
        </p:spPr>
      </p:pic>
    </p:spTree>
    <p:extLst>
      <p:ext uri="{BB962C8B-B14F-4D97-AF65-F5344CB8AC3E}">
        <p14:creationId xmlns:p14="http://schemas.microsoft.com/office/powerpoint/2010/main" val="308944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383458"/>
            <a:ext cx="11375922" cy="6105832"/>
          </a:xfrm>
        </p:spPr>
        <p:txBody>
          <a:bodyPr>
            <a:normAutofit/>
          </a:bodyPr>
          <a:lstStyle/>
          <a:p>
            <a:pPr marL="0" indent="0">
              <a:buNone/>
            </a:pPr>
            <a:r>
              <a:rPr lang="en-US" b="1" dirty="0">
                <a:solidFill>
                  <a:srgbClr val="C00000"/>
                </a:solidFill>
              </a:rPr>
              <a:t>super</a:t>
            </a:r>
            <a:r>
              <a:rPr lang="en-US" b="1" dirty="0"/>
              <a:t> Keyword:</a:t>
            </a:r>
          </a:p>
          <a:p>
            <a:pPr marL="0" indent="0">
              <a:buNone/>
            </a:pPr>
            <a:r>
              <a:rPr lang="en-US" b="1" dirty="0"/>
              <a:t>The super keyword in Java is used in three main contexts:</a:t>
            </a:r>
          </a:p>
          <a:p>
            <a:pPr marL="514350" indent="-514350">
              <a:buAutoNum type="arabicPeriod"/>
            </a:pPr>
            <a:r>
              <a:rPr lang="en-US" dirty="0"/>
              <a:t>Accessing the </a:t>
            </a:r>
            <a:r>
              <a:rPr lang="en-US" b="1" dirty="0">
                <a:solidFill>
                  <a:schemeClr val="accent6">
                    <a:lumMod val="50000"/>
                  </a:schemeClr>
                </a:solidFill>
              </a:rPr>
              <a:t>Parent Class </a:t>
            </a:r>
            <a:r>
              <a:rPr lang="en-US" b="1" dirty="0">
                <a:solidFill>
                  <a:srgbClr val="C00000"/>
                </a:solidFill>
              </a:rPr>
              <a:t>Constructor</a:t>
            </a:r>
            <a:endParaRPr lang="en-US"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Methods</a:t>
            </a:r>
            <a:endParaRPr lang="en-US" b="1"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Fields</a:t>
            </a:r>
          </a:p>
          <a:p>
            <a:pPr marL="514350" indent="-514350">
              <a:buAutoNum type="arabicPeriod"/>
            </a:pPr>
            <a:endParaRPr lang="en-IN" b="1" dirty="0">
              <a:solidFill>
                <a:srgbClr val="C00000"/>
              </a:solidFill>
            </a:endParaRPr>
          </a:p>
          <a:p>
            <a:pPr marL="0" indent="0">
              <a:buNone/>
            </a:pPr>
            <a:r>
              <a:rPr lang="en-US" dirty="0"/>
              <a:t>Overall, super is mainly used to </a:t>
            </a:r>
            <a:r>
              <a:rPr lang="en-US" b="1" dirty="0">
                <a:solidFill>
                  <a:schemeClr val="accent5">
                    <a:lumMod val="75000"/>
                  </a:schemeClr>
                </a:solidFill>
              </a:rPr>
              <a:t>differentiate</a:t>
            </a:r>
            <a:r>
              <a:rPr lang="en-US" dirty="0"/>
              <a:t> </a:t>
            </a:r>
            <a:r>
              <a:rPr lang="en-US" b="1" dirty="0"/>
              <a:t>between members of a </a:t>
            </a:r>
            <a:r>
              <a:rPr lang="en-US" b="1" dirty="0">
                <a:solidFill>
                  <a:srgbClr val="00B050"/>
                </a:solidFill>
              </a:rPr>
              <a:t>parent class </a:t>
            </a:r>
            <a:r>
              <a:rPr lang="en-US" b="1" dirty="0"/>
              <a:t>and the </a:t>
            </a:r>
            <a:r>
              <a:rPr lang="en-US" b="1" dirty="0">
                <a:solidFill>
                  <a:srgbClr val="00B050"/>
                </a:solidFill>
              </a:rPr>
              <a:t>current class</a:t>
            </a:r>
            <a:r>
              <a:rPr lang="en-US" b="1" dirty="0"/>
              <a:t>,</a:t>
            </a:r>
            <a:r>
              <a:rPr lang="en-US" dirty="0"/>
              <a:t> ensuring the correct fields, methods, or constructors are accessed.</a:t>
            </a:r>
          </a:p>
          <a:p>
            <a:pPr marL="0" indent="0">
              <a:buNone/>
            </a:pPr>
            <a:r>
              <a:rPr lang="en-US" b="1" dirty="0"/>
              <a:t>Note:</a:t>
            </a:r>
          </a:p>
          <a:p>
            <a:pPr marL="0" indent="0">
              <a:buNone/>
            </a:pPr>
            <a:r>
              <a:rPr lang="en-US" dirty="0"/>
              <a:t>super: The super keyword is used to refer to the immediate parent class. However, super can </a:t>
            </a:r>
            <a:r>
              <a:rPr lang="en-US" b="1" dirty="0">
                <a:solidFill>
                  <a:srgbClr val="00B0F0"/>
                </a:solidFill>
              </a:rPr>
              <a:t>only be used within a method or a constructor</a:t>
            </a:r>
            <a:r>
              <a:rPr lang="en-US" dirty="0"/>
              <a:t>. You cannot use super directly in the class body</a:t>
            </a:r>
            <a:endParaRPr lang="en-IN" dirty="0"/>
          </a:p>
        </p:txBody>
      </p:sp>
    </p:spTree>
    <p:extLst>
      <p:ext uri="{BB962C8B-B14F-4D97-AF65-F5344CB8AC3E}">
        <p14:creationId xmlns:p14="http://schemas.microsoft.com/office/powerpoint/2010/main" val="50940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26922" y="252463"/>
            <a:ext cx="10803193" cy="5646891"/>
          </a:xfrm>
        </p:spPr>
        <p:txBody>
          <a:bodyPr/>
          <a:lstStyle/>
          <a:p>
            <a:pPr marL="0" indent="0">
              <a:buNone/>
            </a:pPr>
            <a:r>
              <a:rPr lang="en-US" b="1" dirty="0"/>
              <a:t>1. Accessing the Parent Class Constructor:</a:t>
            </a:r>
          </a:p>
          <a:p>
            <a:pPr marL="0" indent="0">
              <a:buNone/>
            </a:pPr>
            <a:r>
              <a:rPr lang="en-US" dirty="0"/>
              <a:t>It is used to call a constructor of the parent class from a subclass. This is typically done to </a:t>
            </a:r>
            <a:r>
              <a:rPr lang="en-US" b="1" dirty="0"/>
              <a:t>initialize the parent class's fields when an instance of the subclass is created</a:t>
            </a:r>
            <a:r>
              <a:rPr lang="en-US" dirty="0"/>
              <a:t>.</a:t>
            </a:r>
          </a:p>
          <a:p>
            <a:pPr marL="0" indent="0">
              <a:buNone/>
            </a:pPr>
            <a:r>
              <a:rPr lang="en-IN" b="1" dirty="0"/>
              <a:t>Example:</a:t>
            </a:r>
          </a:p>
        </p:txBody>
      </p:sp>
      <p:pic>
        <p:nvPicPr>
          <p:cNvPr id="4" name="Picture 3" descr="A computer screen with text on it">
            <a:extLst>
              <a:ext uri="{FF2B5EF4-FFF2-40B4-BE49-F238E27FC236}">
                <a16:creationId xmlns:a16="http://schemas.microsoft.com/office/drawing/2014/main" id="{D69F05E3-CE8A-95F7-7063-A34351ECE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24" y="2012283"/>
            <a:ext cx="8432184" cy="4742477"/>
          </a:xfrm>
          <a:prstGeom prst="rect">
            <a:avLst/>
          </a:prstGeom>
        </p:spPr>
      </p:pic>
    </p:spTree>
    <p:extLst>
      <p:ext uri="{BB962C8B-B14F-4D97-AF65-F5344CB8AC3E}">
        <p14:creationId xmlns:p14="http://schemas.microsoft.com/office/powerpoint/2010/main" val="301240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6587" y="183637"/>
            <a:ext cx="10803193" cy="6356311"/>
          </a:xfrm>
        </p:spPr>
        <p:txBody>
          <a:bodyPr/>
          <a:lstStyle/>
          <a:p>
            <a:pPr marL="0" indent="0">
              <a:buNone/>
            </a:pPr>
            <a:r>
              <a:rPr lang="en-US" b="1" dirty="0"/>
              <a:t>2. Accessing Parent Class </a:t>
            </a:r>
            <a:r>
              <a:rPr lang="en-US" b="1" dirty="0">
                <a:solidFill>
                  <a:srgbClr val="C00000"/>
                </a:solidFill>
              </a:rPr>
              <a:t>Methods</a:t>
            </a:r>
            <a:r>
              <a:rPr lang="en-US" b="1" dirty="0"/>
              <a:t>:</a:t>
            </a:r>
          </a:p>
          <a:p>
            <a:pPr marL="0" indent="0">
              <a:buNone/>
            </a:pPr>
            <a:r>
              <a:rPr lang="en-US" dirty="0"/>
              <a:t>super can be used to call a method from the parent class that has been overridden in the child class.</a:t>
            </a:r>
          </a:p>
          <a:p>
            <a:pPr marL="0" indent="0">
              <a:buNone/>
            </a:pPr>
            <a:r>
              <a:rPr lang="en-US" b="1" dirty="0"/>
              <a:t>Example</a:t>
            </a:r>
            <a:r>
              <a:rPr lang="en-US" dirty="0"/>
              <a:t>:</a:t>
            </a:r>
          </a:p>
          <a:p>
            <a:pPr marL="0" indent="0">
              <a:buNone/>
            </a:pPr>
            <a:endParaRPr lang="en-IN" dirty="0"/>
          </a:p>
        </p:txBody>
      </p:sp>
      <p:pic>
        <p:nvPicPr>
          <p:cNvPr id="4" name="Picture 3" descr="A computer screen with text on it&#10;&#10;Description automatically generated">
            <a:extLst>
              <a:ext uri="{FF2B5EF4-FFF2-40B4-BE49-F238E27FC236}">
                <a16:creationId xmlns:a16="http://schemas.microsoft.com/office/drawing/2014/main" id="{C1318523-B8EB-3357-9469-02B118A5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69" y="1629211"/>
            <a:ext cx="8443992" cy="5045152"/>
          </a:xfrm>
          <a:prstGeom prst="rect">
            <a:avLst/>
          </a:prstGeom>
        </p:spPr>
      </p:pic>
    </p:spTree>
    <p:extLst>
      <p:ext uri="{BB962C8B-B14F-4D97-AF65-F5344CB8AC3E}">
        <p14:creationId xmlns:p14="http://schemas.microsoft.com/office/powerpoint/2010/main" val="172361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3548" y="180111"/>
            <a:ext cx="10803193" cy="5646891"/>
          </a:xfrm>
        </p:spPr>
        <p:txBody>
          <a:bodyPr/>
          <a:lstStyle/>
          <a:p>
            <a:pPr marL="0" indent="0">
              <a:buNone/>
            </a:pPr>
            <a:r>
              <a:rPr lang="en-US" b="1" dirty="0"/>
              <a:t>3. Accessing Parent Class Fields:</a:t>
            </a:r>
          </a:p>
          <a:p>
            <a:pPr marL="0" indent="0">
              <a:buNone/>
            </a:pPr>
            <a:r>
              <a:rPr lang="en-US" dirty="0"/>
              <a:t>If a field in a subclass hides a field in its superclass, super can be used to refer to the superclass's field.</a:t>
            </a:r>
          </a:p>
          <a:p>
            <a:pPr marL="0" indent="0">
              <a:buNone/>
            </a:pPr>
            <a:r>
              <a:rPr lang="en-US" b="1" dirty="0"/>
              <a:t>Example:</a:t>
            </a:r>
          </a:p>
          <a:p>
            <a:pPr marL="0" indent="0">
              <a:buNone/>
            </a:pPr>
            <a:endParaRPr lang="en-IN" b="1" dirty="0"/>
          </a:p>
        </p:txBody>
      </p:sp>
      <p:pic>
        <p:nvPicPr>
          <p:cNvPr id="5" name="Picture 4" descr="A screen shot of a computer program&#10;&#10;Description automatically generated">
            <a:extLst>
              <a:ext uri="{FF2B5EF4-FFF2-40B4-BE49-F238E27FC236}">
                <a16:creationId xmlns:a16="http://schemas.microsoft.com/office/drawing/2014/main" id="{1F7FEC46-3E42-5CFD-90E6-B8B13759E01A}"/>
              </a:ext>
            </a:extLst>
          </p:cNvPr>
          <p:cNvPicPr>
            <a:picLocks noChangeAspect="1"/>
          </p:cNvPicPr>
          <p:nvPr/>
        </p:nvPicPr>
        <p:blipFill rotWithShape="1">
          <a:blip r:embed="rId2">
            <a:extLst>
              <a:ext uri="{28A0092B-C50C-407E-A947-70E740481C1C}">
                <a14:useLocalDpi xmlns:a14="http://schemas.microsoft.com/office/drawing/2010/main" val="0"/>
              </a:ext>
            </a:extLst>
          </a:blip>
          <a:srcRect l="4135" t="6856" r="4203" b="7023"/>
          <a:stretch/>
        </p:blipFill>
        <p:spPr>
          <a:xfrm>
            <a:off x="1928190" y="1559236"/>
            <a:ext cx="8905461" cy="5118653"/>
          </a:xfrm>
          <a:prstGeom prst="rect">
            <a:avLst/>
          </a:prstGeom>
        </p:spPr>
      </p:pic>
    </p:spTree>
    <p:extLst>
      <p:ext uri="{BB962C8B-B14F-4D97-AF65-F5344CB8AC3E}">
        <p14:creationId xmlns:p14="http://schemas.microsoft.com/office/powerpoint/2010/main" val="42914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311459"/>
            <a:ext cx="10803193" cy="5646891"/>
          </a:xfrm>
        </p:spPr>
        <p:txBody>
          <a:bodyPr/>
          <a:lstStyle/>
          <a:p>
            <a:pPr marL="0" indent="0">
              <a:buNone/>
            </a:pPr>
            <a:r>
              <a:rPr lang="en-US" sz="3200" b="1" dirty="0">
                <a:solidFill>
                  <a:srgbClr val="C00000"/>
                </a:solidFill>
              </a:rPr>
              <a:t>final</a:t>
            </a:r>
            <a:r>
              <a:rPr lang="en-US" sz="3200" dirty="0"/>
              <a:t> Keyword: </a:t>
            </a:r>
            <a:r>
              <a:rPr lang="en-US" dirty="0"/>
              <a:t>In Java, the keyword final is used to declare constants, restrict inheritance, and prevent method overriding or reassignment. It can be applied to variables, methods, and classes, each serving a specific purpose</a:t>
            </a:r>
            <a:r>
              <a:rPr lang="en-US" sz="3200" dirty="0"/>
              <a:t>.</a:t>
            </a:r>
          </a:p>
          <a:p>
            <a:pPr marL="0" indent="0">
              <a:buNone/>
            </a:pPr>
            <a:endParaRPr lang="en-US" dirty="0"/>
          </a:p>
          <a:p>
            <a:pPr marL="0" indent="0">
              <a:buNone/>
            </a:pPr>
            <a:endParaRPr lang="en-US" dirty="0"/>
          </a:p>
          <a:p>
            <a:pPr marL="0" indent="0">
              <a:buNone/>
            </a:pPr>
            <a:endParaRPr lang="en-IN" dirty="0"/>
          </a:p>
        </p:txBody>
      </p:sp>
      <p:grpSp>
        <p:nvGrpSpPr>
          <p:cNvPr id="20" name="Group 19">
            <a:extLst>
              <a:ext uri="{FF2B5EF4-FFF2-40B4-BE49-F238E27FC236}">
                <a16:creationId xmlns:a16="http://schemas.microsoft.com/office/drawing/2014/main" id="{FCF9DE79-B861-FCEF-EF74-3285DE6A82DD}"/>
              </a:ext>
            </a:extLst>
          </p:cNvPr>
          <p:cNvGrpSpPr/>
          <p:nvPr/>
        </p:nvGrpSpPr>
        <p:grpSpPr>
          <a:xfrm>
            <a:off x="2502487" y="1868922"/>
            <a:ext cx="7663191" cy="4361127"/>
            <a:chOff x="1015006" y="1268363"/>
            <a:chExt cx="7663191" cy="4361127"/>
          </a:xfrm>
        </p:grpSpPr>
        <p:sp>
          <p:nvSpPr>
            <p:cNvPr id="2" name="Rectangle: Rounded Corners 1">
              <a:extLst>
                <a:ext uri="{FF2B5EF4-FFF2-40B4-BE49-F238E27FC236}">
                  <a16:creationId xmlns:a16="http://schemas.microsoft.com/office/drawing/2014/main" id="{D32A5098-B529-5E74-DBA0-C2BCA146A639}"/>
                </a:ext>
              </a:extLst>
            </p:cNvPr>
            <p:cNvSpPr/>
            <p:nvPr/>
          </p:nvSpPr>
          <p:spPr>
            <a:xfrm>
              <a:off x="1015006"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When Used with </a:t>
              </a:r>
              <a:r>
                <a:rPr lang="en-US" sz="2000" b="1" dirty="0">
                  <a:solidFill>
                    <a:srgbClr val="C00000"/>
                  </a:solidFill>
                </a:rPr>
                <a:t>Variable</a:t>
              </a:r>
            </a:p>
            <a:p>
              <a:pPr algn="ctr"/>
              <a:r>
                <a:rPr lang="en-US" sz="2000" b="1" dirty="0">
                  <a:solidFill>
                    <a:schemeClr val="tx1"/>
                  </a:solidFill>
                </a:rPr>
                <a:t>Ex</a:t>
              </a:r>
              <a:r>
                <a:rPr lang="en-US" sz="2000" dirty="0">
                  <a:solidFill>
                    <a:schemeClr val="tx1"/>
                  </a:solidFill>
                </a:rPr>
                <a:t>: int age = 20</a:t>
              </a:r>
            </a:p>
          </p:txBody>
        </p:sp>
        <p:sp>
          <p:nvSpPr>
            <p:cNvPr id="4" name="Rectangle: Rounded Corners 3">
              <a:extLst>
                <a:ext uri="{FF2B5EF4-FFF2-40B4-BE49-F238E27FC236}">
                  <a16:creationId xmlns:a16="http://schemas.microsoft.com/office/drawing/2014/main" id="{D1D914BF-A255-64AD-31E1-4865B6B64DBF}"/>
                </a:ext>
              </a:extLst>
            </p:cNvPr>
            <p:cNvSpPr/>
            <p:nvPr/>
          </p:nvSpPr>
          <p:spPr>
            <a:xfrm>
              <a:off x="5488683"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It Becomes Constant</a:t>
              </a:r>
            </a:p>
            <a:p>
              <a:pPr algn="ctr"/>
              <a:r>
                <a:rPr lang="en-US" sz="2200" b="1" dirty="0">
                  <a:solidFill>
                    <a:schemeClr val="tx1"/>
                  </a:solidFill>
                </a:rPr>
                <a:t>Ex: </a:t>
              </a:r>
              <a:r>
                <a:rPr lang="en-US" sz="2200" b="1" dirty="0">
                  <a:solidFill>
                    <a:srgbClr val="C00000"/>
                  </a:solidFill>
                </a:rPr>
                <a:t>final</a:t>
              </a:r>
              <a:r>
                <a:rPr lang="en-US" sz="2200" b="1" dirty="0">
                  <a:solidFill>
                    <a:schemeClr val="tx1"/>
                  </a:solidFill>
                </a:rPr>
                <a:t> </a:t>
              </a:r>
              <a:r>
                <a:rPr lang="en-US" sz="2200" dirty="0">
                  <a:solidFill>
                    <a:schemeClr val="tx1"/>
                  </a:solidFill>
                </a:rPr>
                <a:t>int age = 20</a:t>
              </a:r>
            </a:p>
          </p:txBody>
        </p:sp>
        <p:cxnSp>
          <p:nvCxnSpPr>
            <p:cNvPr id="6" name="Straight Arrow Connector 5">
              <a:extLst>
                <a:ext uri="{FF2B5EF4-FFF2-40B4-BE49-F238E27FC236}">
                  <a16:creationId xmlns:a16="http://schemas.microsoft.com/office/drawing/2014/main" id="{3296D699-8FA7-9D05-FCB2-3E1D8E2A6F21}"/>
                </a:ext>
              </a:extLst>
            </p:cNvPr>
            <p:cNvCxnSpPr>
              <a:cxnSpLocks/>
              <a:stCxn id="2" idx="3"/>
              <a:endCxn id="4" idx="1"/>
            </p:cNvCxnSpPr>
            <p:nvPr/>
          </p:nvCxnSpPr>
          <p:spPr>
            <a:xfrm>
              <a:off x="4204520" y="1792195"/>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DB9C943B-5706-76F4-6E16-D5F9FBF4B51D}"/>
                </a:ext>
              </a:extLst>
            </p:cNvPr>
            <p:cNvSpPr/>
            <p:nvPr/>
          </p:nvSpPr>
          <p:spPr>
            <a:xfrm>
              <a:off x="1015006"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When Used with </a:t>
              </a:r>
              <a:r>
                <a:rPr lang="en-US" sz="2200" b="1" dirty="0">
                  <a:solidFill>
                    <a:srgbClr val="C00000"/>
                  </a:solidFill>
                </a:rPr>
                <a:t>Class</a:t>
              </a:r>
            </a:p>
            <a:p>
              <a:pPr algn="ctr"/>
              <a:r>
                <a:rPr lang="en-US" sz="2200" b="1" dirty="0">
                  <a:solidFill>
                    <a:schemeClr val="tx1"/>
                  </a:solidFill>
                </a:rPr>
                <a:t>Ex: </a:t>
              </a:r>
              <a:r>
                <a:rPr lang="en-US" sz="2200" dirty="0">
                  <a:solidFill>
                    <a:schemeClr val="tx1"/>
                  </a:solidFill>
                </a:rPr>
                <a:t>class Student {}</a:t>
              </a:r>
            </a:p>
          </p:txBody>
        </p:sp>
        <p:sp>
          <p:nvSpPr>
            <p:cNvPr id="8" name="Rectangle: Rounded Corners 7">
              <a:extLst>
                <a:ext uri="{FF2B5EF4-FFF2-40B4-BE49-F238E27FC236}">
                  <a16:creationId xmlns:a16="http://schemas.microsoft.com/office/drawing/2014/main" id="{F1384496-AB6A-B6F2-4A21-7E548B3CE9B3}"/>
                </a:ext>
              </a:extLst>
            </p:cNvPr>
            <p:cNvSpPr/>
            <p:nvPr/>
          </p:nvSpPr>
          <p:spPr>
            <a:xfrm>
              <a:off x="5488683"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Prevents Inheritance</a:t>
              </a:r>
            </a:p>
            <a:p>
              <a:pPr algn="ctr"/>
              <a:r>
                <a:rPr lang="en-US" sz="2200" b="1" dirty="0">
                  <a:solidFill>
                    <a:schemeClr val="tx1"/>
                  </a:solidFill>
                </a:rPr>
                <a:t>Ex: </a:t>
              </a:r>
              <a:r>
                <a:rPr lang="en-US" sz="2200" b="1" dirty="0">
                  <a:solidFill>
                    <a:srgbClr val="C00000"/>
                  </a:solidFill>
                </a:rPr>
                <a:t>final</a:t>
              </a:r>
              <a:r>
                <a:rPr lang="en-US" sz="2200" b="1" dirty="0">
                  <a:solidFill>
                    <a:schemeClr val="tx1"/>
                  </a:solidFill>
                </a:rPr>
                <a:t> </a:t>
              </a:r>
              <a:r>
                <a:rPr lang="en-US" sz="2200" dirty="0">
                  <a:solidFill>
                    <a:schemeClr val="tx1"/>
                  </a:solidFill>
                </a:rPr>
                <a:t>class Student {}</a:t>
              </a:r>
            </a:p>
          </p:txBody>
        </p:sp>
        <p:cxnSp>
          <p:nvCxnSpPr>
            <p:cNvPr id="9" name="Straight Arrow Connector 8">
              <a:extLst>
                <a:ext uri="{FF2B5EF4-FFF2-40B4-BE49-F238E27FC236}">
                  <a16:creationId xmlns:a16="http://schemas.microsoft.com/office/drawing/2014/main" id="{FBC51309-9CDA-A6DC-23FE-7166F8F46BEA}"/>
                </a:ext>
              </a:extLst>
            </p:cNvPr>
            <p:cNvCxnSpPr>
              <a:cxnSpLocks/>
              <a:stCxn id="7" idx="3"/>
              <a:endCxn id="8" idx="1"/>
            </p:cNvCxnSpPr>
            <p:nvPr/>
          </p:nvCxnSpPr>
          <p:spPr>
            <a:xfrm>
              <a:off x="4204520" y="3419430"/>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F9A98133-98D2-5BEB-2A92-1B71A3416820}"/>
                </a:ext>
              </a:extLst>
            </p:cNvPr>
            <p:cNvSpPr/>
            <p:nvPr/>
          </p:nvSpPr>
          <p:spPr>
            <a:xfrm>
              <a:off x="1015006"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When Used with </a:t>
              </a:r>
              <a:r>
                <a:rPr lang="en-US" sz="2200" b="1" dirty="0">
                  <a:solidFill>
                    <a:srgbClr val="C00000"/>
                  </a:solidFill>
                </a:rPr>
                <a:t>Method</a:t>
              </a:r>
            </a:p>
            <a:p>
              <a:pPr algn="ctr"/>
              <a:r>
                <a:rPr lang="en-US" sz="2200" b="1" dirty="0">
                  <a:solidFill>
                    <a:schemeClr val="tx1"/>
                  </a:solidFill>
                </a:rPr>
                <a:t>Ex: </a:t>
              </a:r>
              <a:r>
                <a:rPr lang="en-US" sz="2200" dirty="0">
                  <a:solidFill>
                    <a:schemeClr val="tx1"/>
                  </a:solidFill>
                </a:rPr>
                <a:t>public void display(){}</a:t>
              </a:r>
            </a:p>
          </p:txBody>
        </p:sp>
        <p:sp>
          <p:nvSpPr>
            <p:cNvPr id="11" name="Rectangle: Rounded Corners 10">
              <a:extLst>
                <a:ext uri="{FF2B5EF4-FFF2-40B4-BE49-F238E27FC236}">
                  <a16:creationId xmlns:a16="http://schemas.microsoft.com/office/drawing/2014/main" id="{5EFD81BD-F86E-EEB4-F892-5BE53E3234A1}"/>
                </a:ext>
              </a:extLst>
            </p:cNvPr>
            <p:cNvSpPr/>
            <p:nvPr/>
          </p:nvSpPr>
          <p:spPr>
            <a:xfrm>
              <a:off x="5488683"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method cannot be Overridden by the Child class</a:t>
              </a:r>
            </a:p>
            <a:p>
              <a:pPr algn="ctr"/>
              <a:r>
                <a:rPr lang="en-US" b="1" dirty="0">
                  <a:solidFill>
                    <a:schemeClr val="tx1"/>
                  </a:solidFill>
                </a:rPr>
                <a:t>Ex: </a:t>
              </a:r>
              <a:r>
                <a:rPr lang="en-US" dirty="0">
                  <a:solidFill>
                    <a:schemeClr val="tx1"/>
                  </a:solidFill>
                </a:rPr>
                <a:t>public </a:t>
              </a:r>
              <a:r>
                <a:rPr lang="en-US" b="1" dirty="0">
                  <a:solidFill>
                    <a:srgbClr val="C00000"/>
                  </a:solidFill>
                </a:rPr>
                <a:t>final</a:t>
              </a:r>
              <a:r>
                <a:rPr lang="en-US" dirty="0">
                  <a:solidFill>
                    <a:schemeClr val="tx1"/>
                  </a:solidFill>
                </a:rPr>
                <a:t> void display(){}</a:t>
              </a:r>
            </a:p>
          </p:txBody>
        </p:sp>
        <p:cxnSp>
          <p:nvCxnSpPr>
            <p:cNvPr id="12" name="Straight Arrow Connector 11">
              <a:extLst>
                <a:ext uri="{FF2B5EF4-FFF2-40B4-BE49-F238E27FC236}">
                  <a16:creationId xmlns:a16="http://schemas.microsoft.com/office/drawing/2014/main" id="{2456A556-8F50-907E-1A8A-197F5FEBE16B}"/>
                </a:ext>
              </a:extLst>
            </p:cNvPr>
            <p:cNvCxnSpPr>
              <a:cxnSpLocks/>
              <a:stCxn id="10" idx="3"/>
              <a:endCxn id="11" idx="1"/>
            </p:cNvCxnSpPr>
            <p:nvPr/>
          </p:nvCxnSpPr>
          <p:spPr>
            <a:xfrm>
              <a:off x="4204520" y="5105659"/>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5648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10381" y="1520824"/>
            <a:ext cx="11068664" cy="2638221"/>
          </a:xfrm>
        </p:spPr>
        <p:txBody>
          <a:bodyPr>
            <a:normAutofit/>
          </a:bodyPr>
          <a:lstStyle/>
          <a:p>
            <a:pPr marL="0" indent="0">
              <a:buNone/>
            </a:pPr>
            <a:r>
              <a:rPr lang="en-US" sz="4000" b="1" dirty="0"/>
              <a:t>Preventing inheritance:</a:t>
            </a:r>
          </a:p>
          <a:p>
            <a:pPr marL="0" indent="0">
              <a:buNone/>
            </a:pPr>
            <a:r>
              <a:rPr lang="en-US" sz="3200" b="1" dirty="0">
                <a:solidFill>
                  <a:srgbClr val="C00000"/>
                </a:solidFill>
              </a:rPr>
              <a:t>final</a:t>
            </a:r>
            <a:r>
              <a:rPr lang="en-US" sz="3200" b="1" dirty="0"/>
              <a:t> Keyword:</a:t>
            </a:r>
          </a:p>
          <a:p>
            <a:pPr marL="0" indent="0">
              <a:buNone/>
            </a:pPr>
            <a:r>
              <a:rPr lang="en-US" sz="3200" dirty="0"/>
              <a:t>In Java, the final keyword can be applied to </a:t>
            </a:r>
            <a:r>
              <a:rPr lang="en-US" sz="3200" b="1" dirty="0">
                <a:solidFill>
                  <a:srgbClr val="C00000"/>
                </a:solidFill>
              </a:rPr>
              <a:t>classes</a:t>
            </a:r>
            <a:r>
              <a:rPr lang="en-US" sz="3200" dirty="0"/>
              <a:t> and </a:t>
            </a:r>
            <a:r>
              <a:rPr lang="en-US" sz="3200" b="1" dirty="0">
                <a:solidFill>
                  <a:srgbClr val="C00000"/>
                </a:solidFill>
              </a:rPr>
              <a:t>methods</a:t>
            </a:r>
            <a:r>
              <a:rPr lang="en-US" sz="3200" dirty="0"/>
              <a:t> to restrict their usage or modification. </a:t>
            </a:r>
          </a:p>
          <a:p>
            <a:pPr marL="0" indent="0">
              <a:buNone/>
            </a:pPr>
            <a:endParaRPr lang="en-IN" sz="3200" dirty="0"/>
          </a:p>
        </p:txBody>
      </p:sp>
    </p:spTree>
    <p:extLst>
      <p:ext uri="{BB962C8B-B14F-4D97-AF65-F5344CB8AC3E}">
        <p14:creationId xmlns:p14="http://schemas.microsoft.com/office/powerpoint/2010/main" val="110499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1825626"/>
            <a:ext cx="10803193" cy="2323588"/>
          </a:xfrm>
        </p:spPr>
        <p:txBody>
          <a:bodyPr>
            <a:normAutofit/>
          </a:bodyPr>
          <a:lstStyle/>
          <a:p>
            <a:pPr marL="0" indent="0">
              <a:buNone/>
            </a:pPr>
            <a:r>
              <a:rPr lang="en-US" sz="3200" b="1" dirty="0">
                <a:solidFill>
                  <a:srgbClr val="C00000"/>
                </a:solidFill>
              </a:rPr>
              <a:t>final</a:t>
            </a:r>
            <a:r>
              <a:rPr lang="en-US" sz="3200" dirty="0"/>
              <a:t> </a:t>
            </a:r>
            <a:r>
              <a:rPr lang="en-US" sz="3200" b="1" dirty="0"/>
              <a:t>Classes and Methods:</a:t>
            </a:r>
          </a:p>
          <a:p>
            <a:pPr marL="0" indent="0">
              <a:buNone/>
            </a:pPr>
            <a:r>
              <a:rPr lang="en-US" sz="3200" dirty="0"/>
              <a:t>In Java, the final keyword can be used to mark </a:t>
            </a:r>
            <a:r>
              <a:rPr lang="en-US" sz="3200" b="1" dirty="0">
                <a:solidFill>
                  <a:srgbClr val="C00000"/>
                </a:solidFill>
              </a:rPr>
              <a:t>classes</a:t>
            </a:r>
            <a:r>
              <a:rPr lang="en-US" sz="3200" dirty="0"/>
              <a:t>, </a:t>
            </a:r>
            <a:r>
              <a:rPr lang="en-US" sz="3200" b="1" dirty="0">
                <a:solidFill>
                  <a:srgbClr val="C00000"/>
                </a:solidFill>
              </a:rPr>
              <a:t>methods</a:t>
            </a:r>
            <a:r>
              <a:rPr lang="en-US" sz="3200" dirty="0"/>
              <a:t>, and </a:t>
            </a:r>
            <a:r>
              <a:rPr lang="en-US" sz="3200" b="1" dirty="0">
                <a:solidFill>
                  <a:srgbClr val="C00000"/>
                </a:solidFill>
              </a:rPr>
              <a:t>variables</a:t>
            </a:r>
            <a:r>
              <a:rPr lang="en-US" sz="3200" dirty="0"/>
              <a:t>. When applied to a class or method, it has specific effects:</a:t>
            </a:r>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225437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2956" y="363794"/>
            <a:ext cx="11021960" cy="5791199"/>
          </a:xfrm>
        </p:spPr>
        <p:txBody>
          <a:bodyPr/>
          <a:lstStyle/>
          <a:p>
            <a:pPr marL="514350" indent="-514350">
              <a:buAutoNum type="arabicPeriod"/>
            </a:pPr>
            <a:r>
              <a:rPr lang="en-US" b="1" dirty="0">
                <a:solidFill>
                  <a:srgbClr val="C00000"/>
                </a:solidFill>
              </a:rPr>
              <a:t>final</a:t>
            </a:r>
            <a:r>
              <a:rPr lang="en-US" b="1" dirty="0"/>
              <a:t> Classes:</a:t>
            </a:r>
          </a:p>
          <a:p>
            <a:pPr marL="0" indent="0">
              <a:buNone/>
            </a:pPr>
            <a:r>
              <a:rPr lang="en-US" dirty="0"/>
              <a:t>A </a:t>
            </a:r>
            <a:r>
              <a:rPr lang="en-US" b="1" dirty="0"/>
              <a:t>final class</a:t>
            </a:r>
            <a:r>
              <a:rPr lang="en-US" dirty="0"/>
              <a:t> is a class that cannot be </a:t>
            </a:r>
            <a:r>
              <a:rPr lang="en-US" b="1" dirty="0">
                <a:solidFill>
                  <a:srgbClr val="C00000"/>
                </a:solidFill>
              </a:rPr>
              <a:t>subclassed</a:t>
            </a:r>
            <a:r>
              <a:rPr lang="en-US" dirty="0"/>
              <a:t> or </a:t>
            </a:r>
            <a:r>
              <a:rPr lang="en-US" b="1" dirty="0">
                <a:solidFill>
                  <a:srgbClr val="C00000"/>
                </a:solidFill>
              </a:rPr>
              <a:t>extended</a:t>
            </a:r>
            <a:r>
              <a:rPr lang="en-US" dirty="0"/>
              <a:t>. This is useful when you want to prevent other classes from inheriting your class, ensuring that its implementation remains unchanged.</a:t>
            </a:r>
          </a:p>
          <a:p>
            <a:pPr marL="0" indent="0">
              <a:buNone/>
            </a:pPr>
            <a:endParaRPr lang="en-US" b="1" dirty="0"/>
          </a:p>
          <a:p>
            <a:pPr marL="0" indent="0">
              <a:buNone/>
            </a:pPr>
            <a:r>
              <a:rPr lang="en-US" b="1" dirty="0"/>
              <a:t>Syntax:</a:t>
            </a:r>
          </a:p>
          <a:p>
            <a:pPr marL="0" indent="0">
              <a:buNone/>
            </a:pPr>
            <a:endParaRPr lang="en-US" b="1" dirty="0"/>
          </a:p>
          <a:p>
            <a:pPr marL="0" indent="0">
              <a:buNone/>
            </a:pPr>
            <a:endParaRPr lang="en-US" b="1" dirty="0"/>
          </a:p>
          <a:p>
            <a:pPr marL="0" indent="0">
              <a:buNone/>
            </a:pPr>
            <a:endParaRPr lang="en-IN" dirty="0"/>
          </a:p>
        </p:txBody>
      </p:sp>
      <p:pic>
        <p:nvPicPr>
          <p:cNvPr id="2" name="Picture 1" descr="A black screen with red and blue text">
            <a:extLst>
              <a:ext uri="{FF2B5EF4-FFF2-40B4-BE49-F238E27FC236}">
                <a16:creationId xmlns:a16="http://schemas.microsoft.com/office/drawing/2014/main" id="{2C92BAFA-F147-3636-B492-AFC1F04BF4BF}"/>
              </a:ext>
            </a:extLst>
          </p:cNvPr>
          <p:cNvPicPr>
            <a:picLocks noChangeAspect="1"/>
          </p:cNvPicPr>
          <p:nvPr/>
        </p:nvPicPr>
        <p:blipFill>
          <a:blip r:embed="rId2">
            <a:extLst>
              <a:ext uri="{28A0092B-C50C-407E-A947-70E740481C1C}">
                <a14:useLocalDpi xmlns:a14="http://schemas.microsoft.com/office/drawing/2010/main" val="0"/>
              </a:ext>
            </a:extLst>
          </a:blip>
          <a:srcRect t="8737"/>
          <a:stretch/>
        </p:blipFill>
        <p:spPr>
          <a:xfrm>
            <a:off x="1976175" y="3429000"/>
            <a:ext cx="5766170" cy="1939413"/>
          </a:xfrm>
          <a:prstGeom prst="rect">
            <a:avLst/>
          </a:prstGeom>
        </p:spPr>
      </p:pic>
    </p:spTree>
    <p:extLst>
      <p:ext uri="{BB962C8B-B14F-4D97-AF65-F5344CB8AC3E}">
        <p14:creationId xmlns:p14="http://schemas.microsoft.com/office/powerpoint/2010/main" val="204424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66251" y="344130"/>
            <a:ext cx="10803193" cy="5646891"/>
          </a:xfrm>
        </p:spPr>
        <p:txBody>
          <a:bodyPr/>
          <a:lstStyle/>
          <a:p>
            <a:pPr marL="0" indent="0">
              <a:buNone/>
            </a:pPr>
            <a:r>
              <a:rPr lang="en-US" b="1" dirty="0"/>
              <a:t>Example:</a:t>
            </a:r>
          </a:p>
          <a:p>
            <a:pPr marL="0" indent="0">
              <a:buNone/>
            </a:pPr>
            <a:endParaRPr lang="en-IN" b="1" dirty="0"/>
          </a:p>
        </p:txBody>
      </p:sp>
      <p:pic>
        <p:nvPicPr>
          <p:cNvPr id="4" name="Picture 3" descr="A computer screen shot of a program code&#10;&#10;Description automatically generated">
            <a:extLst>
              <a:ext uri="{FF2B5EF4-FFF2-40B4-BE49-F238E27FC236}">
                <a16:creationId xmlns:a16="http://schemas.microsoft.com/office/drawing/2014/main" id="{948774EB-668C-690D-A148-FF2C00DE308F}"/>
              </a:ext>
            </a:extLst>
          </p:cNvPr>
          <p:cNvPicPr>
            <a:picLocks noChangeAspect="1"/>
          </p:cNvPicPr>
          <p:nvPr/>
        </p:nvPicPr>
        <p:blipFill>
          <a:blip r:embed="rId2">
            <a:extLst>
              <a:ext uri="{28A0092B-C50C-407E-A947-70E740481C1C}">
                <a14:useLocalDpi xmlns:a14="http://schemas.microsoft.com/office/drawing/2010/main" val="0"/>
              </a:ext>
            </a:extLst>
          </a:blip>
          <a:srcRect l="3881" t="6768" r="3724" b="6768"/>
          <a:stretch/>
        </p:blipFill>
        <p:spPr>
          <a:xfrm>
            <a:off x="1022556" y="958646"/>
            <a:ext cx="10384709" cy="5451986"/>
          </a:xfrm>
          <a:prstGeom prst="rect">
            <a:avLst/>
          </a:prstGeom>
        </p:spPr>
      </p:pic>
    </p:spTree>
    <p:extLst>
      <p:ext uri="{BB962C8B-B14F-4D97-AF65-F5344CB8AC3E}">
        <p14:creationId xmlns:p14="http://schemas.microsoft.com/office/powerpoint/2010/main" val="1301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9040" y="845574"/>
            <a:ext cx="10833919" cy="4001729"/>
          </a:xfrm>
        </p:spPr>
        <p:txBody>
          <a:bodyPr>
            <a:normAutofit/>
          </a:bodyPr>
          <a:lstStyle/>
          <a:p>
            <a:pPr marL="0" indent="0">
              <a:buNone/>
            </a:pPr>
            <a:r>
              <a:rPr lang="en-US" sz="3200" b="1" dirty="0">
                <a:solidFill>
                  <a:schemeClr val="tx2"/>
                </a:solidFill>
              </a:rPr>
              <a:t>Module-2: </a:t>
            </a:r>
            <a:r>
              <a:rPr lang="en-US" sz="3200" b="1" dirty="0">
                <a:solidFill>
                  <a:srgbClr val="C00000"/>
                </a:solidFill>
              </a:rPr>
              <a:t>MULTIPLE INHERITANCE </a:t>
            </a:r>
            <a:endParaRPr lang="en-IN" sz="3200" b="1" dirty="0">
              <a:solidFill>
                <a:srgbClr val="C00000"/>
              </a:solidFill>
            </a:endParaRPr>
          </a:p>
          <a:p>
            <a:pPr marL="0" indent="0">
              <a:buNone/>
            </a:pPr>
            <a:r>
              <a:rPr lang="en-US" sz="3200" b="1" dirty="0"/>
              <a:t>Inheritance: </a:t>
            </a:r>
            <a:r>
              <a:rPr lang="en-US" sz="3200" dirty="0"/>
              <a:t>Inheritance hierarchies, super and subclasses, member access rules, super keyword, </a:t>
            </a:r>
          </a:p>
          <a:p>
            <a:pPr marL="0" indent="0">
              <a:buNone/>
            </a:pPr>
            <a:r>
              <a:rPr lang="en-US" sz="3200" b="1" dirty="0"/>
              <a:t>Preventing inheritance: </a:t>
            </a:r>
            <a:r>
              <a:rPr lang="en-US" sz="3200" dirty="0"/>
              <a:t>final classes and methods, the object class and its methods. </a:t>
            </a:r>
          </a:p>
          <a:p>
            <a:pPr marL="0" indent="0">
              <a:buNone/>
            </a:pPr>
            <a:r>
              <a:rPr lang="en-US" sz="3200" b="1" dirty="0"/>
              <a:t>Polymorphism:</a:t>
            </a:r>
            <a:r>
              <a:rPr lang="en-US" sz="3200" dirty="0"/>
              <a:t> dynamic binding, method overriding abstract classes and methods.</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86985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2. final</a:t>
            </a:r>
            <a:r>
              <a:rPr lang="en-US" b="1" dirty="0"/>
              <a:t> Methods:</a:t>
            </a:r>
          </a:p>
          <a:p>
            <a:pPr marL="0" indent="0">
              <a:buNone/>
            </a:pPr>
            <a:r>
              <a:rPr lang="en-US" dirty="0"/>
              <a:t>A </a:t>
            </a:r>
            <a:r>
              <a:rPr lang="en-US" b="1" dirty="0"/>
              <a:t>final method</a:t>
            </a:r>
            <a:r>
              <a:rPr lang="en-US" dirty="0"/>
              <a:t> is a method that cannot be </a:t>
            </a:r>
            <a:r>
              <a:rPr lang="en-US" b="1" dirty="0">
                <a:solidFill>
                  <a:srgbClr val="C00000"/>
                </a:solidFill>
              </a:rPr>
              <a:t>overridden by subclasses</a:t>
            </a:r>
            <a:r>
              <a:rPr lang="en-US" dirty="0"/>
              <a:t>. This is useful when you want to ensure that a method's implementation remains unchanged in any subclass.</a:t>
            </a:r>
          </a:p>
          <a:p>
            <a:pPr marL="0" indent="0">
              <a:buNone/>
            </a:pPr>
            <a:r>
              <a:rPr lang="en-US" b="1" dirty="0"/>
              <a:t>Syntax:</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A88EFEF4-BF02-E144-3287-B530D6EB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26" y="2830213"/>
            <a:ext cx="9002703" cy="3668910"/>
          </a:xfrm>
          <a:prstGeom prst="rect">
            <a:avLst/>
          </a:prstGeom>
        </p:spPr>
      </p:pic>
    </p:spTree>
    <p:extLst>
      <p:ext uri="{BB962C8B-B14F-4D97-AF65-F5344CB8AC3E}">
        <p14:creationId xmlns:p14="http://schemas.microsoft.com/office/powerpoint/2010/main" val="78677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13735" y="419612"/>
            <a:ext cx="10803193" cy="5646891"/>
          </a:xfrm>
        </p:spPr>
        <p:txBody>
          <a:bodyPr/>
          <a:lstStyle/>
          <a:p>
            <a:pPr marL="0" indent="0">
              <a:buNone/>
            </a:pPr>
            <a:r>
              <a:rPr lang="en-US" b="1" dirty="0"/>
              <a:t>Example:</a:t>
            </a:r>
            <a:endParaRPr lang="en-IN" b="1" dirty="0"/>
          </a:p>
        </p:txBody>
      </p:sp>
      <p:pic>
        <p:nvPicPr>
          <p:cNvPr id="4" name="Picture 3" descr="A computer screen shot of a program code">
            <a:extLst>
              <a:ext uri="{FF2B5EF4-FFF2-40B4-BE49-F238E27FC236}">
                <a16:creationId xmlns:a16="http://schemas.microsoft.com/office/drawing/2014/main" id="{10D56A96-E8A1-7936-F362-4884382FB870}"/>
              </a:ext>
            </a:extLst>
          </p:cNvPr>
          <p:cNvPicPr>
            <a:picLocks noChangeAspect="1"/>
          </p:cNvPicPr>
          <p:nvPr/>
        </p:nvPicPr>
        <p:blipFill>
          <a:blip r:embed="rId2">
            <a:extLst>
              <a:ext uri="{28A0092B-C50C-407E-A947-70E740481C1C}">
                <a14:useLocalDpi xmlns:a14="http://schemas.microsoft.com/office/drawing/2010/main" val="0"/>
              </a:ext>
            </a:extLst>
          </a:blip>
          <a:srcRect l="2876" t="5018" r="2876" b="5377"/>
          <a:stretch/>
        </p:blipFill>
        <p:spPr>
          <a:xfrm>
            <a:off x="1297859" y="1047139"/>
            <a:ext cx="10097728" cy="5487896"/>
          </a:xfrm>
          <a:prstGeom prst="rect">
            <a:avLst/>
          </a:prstGeom>
        </p:spPr>
      </p:pic>
    </p:spTree>
    <p:extLst>
      <p:ext uri="{BB962C8B-B14F-4D97-AF65-F5344CB8AC3E}">
        <p14:creationId xmlns:p14="http://schemas.microsoft.com/office/powerpoint/2010/main" val="411251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C00000"/>
                </a:solidFill>
              </a:rPr>
              <a:t>Object Class:</a:t>
            </a:r>
          </a:p>
          <a:p>
            <a:pPr marL="0" indent="0">
              <a:buNone/>
            </a:pPr>
            <a:r>
              <a:rPr lang="en-US" dirty="0"/>
              <a:t>In Java, an Object is the root class of the Java class hierarchy. Every class in Java is implicitly a subclass of the Object class, either directly or indirectly. This means that all Java classes inherit the methods defined in the Object class.</a:t>
            </a:r>
          </a:p>
          <a:p>
            <a:pPr marL="0" indent="0">
              <a:buNone/>
            </a:pPr>
            <a:r>
              <a:rPr lang="en-US" dirty="0"/>
              <a:t>When I say "</a:t>
            </a:r>
            <a:r>
              <a:rPr lang="en-US" b="1" dirty="0">
                <a:solidFill>
                  <a:srgbClr val="C00000"/>
                </a:solidFill>
              </a:rPr>
              <a:t>every class </a:t>
            </a:r>
            <a:r>
              <a:rPr lang="en-US" b="1" dirty="0"/>
              <a:t>in Java is implicitly a </a:t>
            </a:r>
            <a:r>
              <a:rPr lang="en-US" b="1" dirty="0">
                <a:solidFill>
                  <a:srgbClr val="C00000"/>
                </a:solidFill>
              </a:rPr>
              <a:t>subclass</a:t>
            </a:r>
            <a:r>
              <a:rPr lang="en-US" b="1" dirty="0"/>
              <a:t> of the </a:t>
            </a:r>
            <a:r>
              <a:rPr lang="en-US" b="1" dirty="0">
                <a:solidFill>
                  <a:srgbClr val="C00000"/>
                </a:solidFill>
              </a:rPr>
              <a:t>Object class</a:t>
            </a:r>
            <a:r>
              <a:rPr lang="en-US" dirty="0"/>
              <a:t>," I mean that no matter what class you create in Java, it </a:t>
            </a:r>
            <a:r>
              <a:rPr lang="en-US" b="1" dirty="0">
                <a:solidFill>
                  <a:schemeClr val="accent6">
                    <a:lumMod val="50000"/>
                  </a:schemeClr>
                </a:solidFill>
              </a:rPr>
              <a:t>automatically inherits from the Object class</a:t>
            </a:r>
            <a:r>
              <a:rPr lang="en-US" dirty="0"/>
              <a:t>, even if you don’t explicitly specify a parent class. This inheritance happens by default.</a:t>
            </a:r>
            <a:endParaRPr lang="en-IN" dirty="0"/>
          </a:p>
        </p:txBody>
      </p:sp>
    </p:spTree>
    <p:extLst>
      <p:ext uri="{BB962C8B-B14F-4D97-AF65-F5344CB8AC3E}">
        <p14:creationId xmlns:p14="http://schemas.microsoft.com/office/powerpoint/2010/main" val="62958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lass&#10;&#10;Description automatically generated">
            <a:extLst>
              <a:ext uri="{FF2B5EF4-FFF2-40B4-BE49-F238E27FC236}">
                <a16:creationId xmlns:a16="http://schemas.microsoft.com/office/drawing/2014/main" id="{B3BA36DD-8428-9142-BAEF-827419473B7D}"/>
              </a:ext>
            </a:extLst>
          </p:cNvPr>
          <p:cNvPicPr>
            <a:picLocks noChangeAspect="1"/>
          </p:cNvPicPr>
          <p:nvPr/>
        </p:nvPicPr>
        <p:blipFill rotWithShape="1">
          <a:blip r:embed="rId2">
            <a:extLst>
              <a:ext uri="{28A0092B-C50C-407E-A947-70E740481C1C}">
                <a14:useLocalDpi xmlns:a14="http://schemas.microsoft.com/office/drawing/2010/main" val="0"/>
              </a:ext>
            </a:extLst>
          </a:blip>
          <a:srcRect l="2762" t="5274" r="4048" b="7511"/>
          <a:stretch/>
        </p:blipFill>
        <p:spPr>
          <a:xfrm>
            <a:off x="2862942" y="2873828"/>
            <a:ext cx="7881257" cy="3820886"/>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55989" y="163286"/>
            <a:ext cx="11680021" cy="6339012"/>
          </a:xfrm>
        </p:spPr>
        <p:txBody>
          <a:bodyPr/>
          <a:lstStyle/>
          <a:p>
            <a:pPr marL="0" indent="0">
              <a:buNone/>
            </a:pPr>
            <a:r>
              <a:rPr lang="en-IN" b="1" dirty="0"/>
              <a:t>Methods of Object Class:</a:t>
            </a:r>
            <a:endParaRPr lang="en-US" b="1" dirty="0"/>
          </a:p>
          <a:p>
            <a:pPr marL="0" indent="0">
              <a:buNone/>
            </a:pPr>
            <a:r>
              <a:rPr lang="en-US" dirty="0"/>
              <a:t>Object class is present in </a:t>
            </a:r>
            <a:r>
              <a:rPr lang="en-US" b="1" dirty="0" err="1">
                <a:solidFill>
                  <a:srgbClr val="C00000"/>
                </a:solidFill>
              </a:rPr>
              <a:t>java.lang</a:t>
            </a:r>
            <a:r>
              <a:rPr lang="en-US" b="1" dirty="0">
                <a:solidFill>
                  <a:srgbClr val="C00000"/>
                </a:solidFill>
              </a:rPr>
              <a:t> package</a:t>
            </a:r>
            <a:r>
              <a:rPr lang="en-US" dirty="0"/>
              <a:t>. Every class in Java is </a:t>
            </a:r>
            <a:r>
              <a:rPr lang="en-US" b="1" dirty="0"/>
              <a:t>directly</a:t>
            </a:r>
            <a:r>
              <a:rPr lang="en-US" dirty="0"/>
              <a:t> or </a:t>
            </a:r>
            <a:r>
              <a:rPr lang="en-US" b="1" dirty="0"/>
              <a:t>indirectly</a:t>
            </a:r>
            <a:r>
              <a:rPr lang="en-US" dirty="0"/>
              <a:t> </a:t>
            </a:r>
            <a:r>
              <a:rPr lang="en-US" b="1" dirty="0"/>
              <a:t>derived</a:t>
            </a:r>
            <a:r>
              <a:rPr lang="en-US" dirty="0"/>
              <a:t> from the Object class. If a class does not extend any other class then it is a direct child class of Object and if extends another class then it is indirectly derived. Therefore the </a:t>
            </a:r>
            <a:r>
              <a:rPr lang="en-US" b="1" dirty="0"/>
              <a:t>Object class methods </a:t>
            </a:r>
            <a:r>
              <a:rPr lang="en-US" dirty="0"/>
              <a:t>are available to all Java classes. Hence Object class acts as a </a:t>
            </a:r>
            <a:r>
              <a:rPr lang="en-US" dirty="0">
                <a:solidFill>
                  <a:srgbClr val="C00000"/>
                </a:solidFill>
              </a:rPr>
              <a:t>root</a:t>
            </a:r>
            <a:r>
              <a:rPr lang="en-US" dirty="0"/>
              <a:t> of the inheritance hierarchy in any Java Program.</a:t>
            </a:r>
          </a:p>
          <a:p>
            <a:pPr marL="0" indent="0">
              <a:buNone/>
            </a:pPr>
            <a:r>
              <a:rPr lang="en-IN" b="1" dirty="0">
                <a:solidFill>
                  <a:srgbClr val="C00000"/>
                </a:solidFill>
              </a:rPr>
              <a:t>Methods:</a:t>
            </a:r>
          </a:p>
        </p:txBody>
      </p:sp>
    </p:spTree>
    <p:extLst>
      <p:ext uri="{BB962C8B-B14F-4D97-AF65-F5344CB8AC3E}">
        <p14:creationId xmlns:p14="http://schemas.microsoft.com/office/powerpoint/2010/main" val="317321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03514" y="1458686"/>
            <a:ext cx="10531401" cy="4696307"/>
          </a:xfrm>
        </p:spPr>
        <p:txBody>
          <a:bodyPr/>
          <a:lstStyle/>
          <a:p>
            <a:pPr marL="514350" indent="-514350">
              <a:buAutoNum type="arabicPeriod"/>
            </a:pPr>
            <a:r>
              <a:rPr lang="en-US" sz="3200" b="1" dirty="0" err="1"/>
              <a:t>toString</a:t>
            </a:r>
            <a:r>
              <a:rPr lang="en-US" sz="3200" b="1" dirty="0"/>
              <a:t>(): </a:t>
            </a:r>
            <a:r>
              <a:rPr lang="en-US" dirty="0"/>
              <a:t>Returns a </a:t>
            </a:r>
            <a:r>
              <a:rPr lang="en-US" b="1" dirty="0">
                <a:solidFill>
                  <a:srgbClr val="C00000"/>
                </a:solidFill>
              </a:rPr>
              <a:t>string representation </a:t>
            </a:r>
            <a:r>
              <a:rPr lang="en-US" dirty="0"/>
              <a:t>of the object.</a:t>
            </a:r>
          </a:p>
          <a:p>
            <a:pPr marL="0" indent="0">
              <a:buNone/>
            </a:pPr>
            <a:endParaRPr lang="en-US" b="1" dirty="0"/>
          </a:p>
          <a:p>
            <a:pPr marL="0" indent="0">
              <a:buNone/>
            </a:pPr>
            <a:r>
              <a:rPr lang="en-US" b="1" dirty="0"/>
              <a:t>Syntax:</a:t>
            </a:r>
          </a:p>
          <a:p>
            <a:pPr marL="0" indent="0">
              <a:buNone/>
            </a:pPr>
            <a:r>
              <a:rPr lang="en-US" b="1"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String</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toString</a:t>
            </a:r>
            <a:r>
              <a:rPr lang="en-US" b="1" dirty="0">
                <a:solidFill>
                  <a:srgbClr val="D4D4D4"/>
                </a:solidFill>
                <a:effectLs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352484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63771D-D029-3490-F768-C3A90DC0E11E}"/>
              </a:ext>
            </a:extLst>
          </p:cNvPr>
          <p:cNvSpPr>
            <a:spLocks noGrp="1"/>
          </p:cNvSpPr>
          <p:nvPr>
            <p:ph idx="1"/>
          </p:nvPr>
        </p:nvSpPr>
        <p:spPr>
          <a:xfrm>
            <a:off x="457201" y="432254"/>
            <a:ext cx="1730828" cy="493032"/>
          </a:xfrm>
        </p:spPr>
        <p:txBody>
          <a:bodyPr/>
          <a:lstStyle/>
          <a:p>
            <a:pPr marL="0" indent="0">
              <a:buNone/>
            </a:pPr>
            <a:r>
              <a:rPr lang="en-US" b="1" dirty="0"/>
              <a:t>Example:</a:t>
            </a:r>
          </a:p>
          <a:p>
            <a:pPr marL="0" indent="0">
              <a:buNone/>
            </a:pPr>
            <a:endParaRPr lang="en-US" b="1" dirty="0"/>
          </a:p>
        </p:txBody>
      </p:sp>
      <p:pic>
        <p:nvPicPr>
          <p:cNvPr id="7" name="Content Placeholder 3" descr="A computer screen shot of a program code">
            <a:extLst>
              <a:ext uri="{FF2B5EF4-FFF2-40B4-BE49-F238E27FC236}">
                <a16:creationId xmlns:a16="http://schemas.microsoft.com/office/drawing/2014/main" id="{5A3A5725-9043-6F1F-0BC1-1E69338212BA}"/>
              </a:ext>
            </a:extLst>
          </p:cNvPr>
          <p:cNvPicPr>
            <a:picLocks noChangeAspect="1"/>
          </p:cNvPicPr>
          <p:nvPr/>
        </p:nvPicPr>
        <p:blipFill rotWithShape="1">
          <a:blip r:embed="rId2">
            <a:extLst>
              <a:ext uri="{28A0092B-C50C-407E-A947-70E740481C1C}">
                <a14:useLocalDpi xmlns:a14="http://schemas.microsoft.com/office/drawing/2010/main" val="0"/>
              </a:ext>
            </a:extLst>
          </a:blip>
          <a:srcRect l="2656" t="3920" r="2990" b="3739"/>
          <a:stretch/>
        </p:blipFill>
        <p:spPr>
          <a:xfrm>
            <a:off x="2525485" y="185057"/>
            <a:ext cx="9470026" cy="6498772"/>
          </a:xfrm>
          <a:prstGeom prst="rect">
            <a:avLst/>
          </a:prstGeom>
        </p:spPr>
      </p:pic>
    </p:spTree>
    <p:extLst>
      <p:ext uri="{BB962C8B-B14F-4D97-AF65-F5344CB8AC3E}">
        <p14:creationId xmlns:p14="http://schemas.microsoft.com/office/powerpoint/2010/main" val="164600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2. equals(Object obj): </a:t>
            </a:r>
            <a:r>
              <a:rPr lang="en-US" dirty="0"/>
              <a:t>Compares </a:t>
            </a:r>
            <a:r>
              <a:rPr lang="en-US" b="1" dirty="0">
                <a:solidFill>
                  <a:srgbClr val="C00000"/>
                </a:solidFill>
              </a:rPr>
              <a:t>this</a:t>
            </a:r>
            <a:r>
              <a:rPr lang="en-US" dirty="0"/>
              <a:t> object with the </a:t>
            </a:r>
            <a:r>
              <a:rPr lang="en-US" b="1" dirty="0">
                <a:solidFill>
                  <a:srgbClr val="C00000"/>
                </a:solidFill>
              </a:rPr>
              <a:t>specified object </a:t>
            </a:r>
            <a:r>
              <a:rPr lang="en-US" dirty="0"/>
              <a:t>for equality.</a:t>
            </a:r>
          </a:p>
          <a:p>
            <a:pPr marL="0" indent="0">
              <a:buNone/>
            </a:pPr>
            <a:endParaRPr lang="en-IN" dirty="0"/>
          </a:p>
          <a:p>
            <a:pPr marL="0" indent="0">
              <a:buNone/>
            </a:pPr>
            <a:r>
              <a:rPr lang="en-IN" dirty="0"/>
              <a:t>Syntax:</a:t>
            </a:r>
          </a:p>
          <a:p>
            <a:pPr marL="0" indent="0">
              <a:buNone/>
            </a:pPr>
            <a:endParaRPr lang="en-IN" dirty="0"/>
          </a:p>
          <a:p>
            <a:pPr marL="0" indent="0">
              <a:buNone/>
            </a:pPr>
            <a:r>
              <a:rPr lang="en-US" b="0" dirty="0">
                <a:solidFill>
                  <a:srgbClr val="569CD6"/>
                </a:solidFill>
                <a:effectLst/>
                <a:latin typeface="Consolas" panose="020B0609020204030204" pitchFamily="49" charset="0"/>
              </a:rPr>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boolean</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equals</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Object</a:t>
            </a:r>
            <a:r>
              <a:rPr lang="en-US" b="1" dirty="0">
                <a:solidFill>
                  <a:srgbClr val="D4D4D4"/>
                </a:solidFill>
                <a:effectLst/>
                <a:latin typeface="Consolas" panose="020B0609020204030204" pitchFamily="49" charset="0"/>
              </a:rPr>
              <a:t> obj)</a:t>
            </a:r>
          </a:p>
          <a:p>
            <a:pPr marL="0" indent="0">
              <a:buNone/>
            </a:pPr>
            <a:endParaRPr lang="en-IN" dirty="0"/>
          </a:p>
        </p:txBody>
      </p:sp>
    </p:spTree>
    <p:extLst>
      <p:ext uri="{BB962C8B-B14F-4D97-AF65-F5344CB8AC3E}">
        <p14:creationId xmlns:p14="http://schemas.microsoft.com/office/powerpoint/2010/main" val="393133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0" y="508102"/>
            <a:ext cx="4479471" cy="6153955"/>
          </a:xfrm>
        </p:spPr>
        <p:txBody>
          <a:bodyPr>
            <a:normAutofit/>
          </a:bodyPr>
          <a:lstStyle/>
          <a:p>
            <a:pPr marL="0" indent="0">
              <a:buNone/>
            </a:pPr>
            <a:r>
              <a:rPr lang="en-IN" b="1" dirty="0"/>
              <a:t>Example:</a:t>
            </a:r>
          </a:p>
          <a:p>
            <a:pPr marL="0" indent="0">
              <a:buNone/>
            </a:pPr>
            <a:r>
              <a:rPr lang="en-US" dirty="0"/>
              <a:t>The equals method in the above example is a </a:t>
            </a:r>
            <a:r>
              <a:rPr lang="en-US" b="1" dirty="0">
                <a:solidFill>
                  <a:srgbClr val="C00000"/>
                </a:solidFill>
              </a:rPr>
              <a:t>custom implementation </a:t>
            </a:r>
            <a:r>
              <a:rPr lang="en-US" dirty="0"/>
              <a:t>of the equals() method in Java. This method is used to compare two objects for equality, and it’s typically overridden in classes where you want to define what it means for two objects to be considered "equal."</a:t>
            </a:r>
            <a:endParaRPr lang="en-IN" dirty="0"/>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D65F5AD4-B3DA-0C2A-90E3-04415CB19489}"/>
              </a:ext>
            </a:extLst>
          </p:cNvPr>
          <p:cNvPicPr>
            <a:picLocks noChangeAspect="1"/>
          </p:cNvPicPr>
          <p:nvPr/>
        </p:nvPicPr>
        <p:blipFill rotWithShape="1">
          <a:blip r:embed="rId2">
            <a:extLst>
              <a:ext uri="{28A0092B-C50C-407E-A947-70E740481C1C}">
                <a14:useLocalDpi xmlns:a14="http://schemas.microsoft.com/office/drawing/2010/main" val="0"/>
              </a:ext>
            </a:extLst>
          </a:blip>
          <a:srcRect l="2988" t="3174" r="3135" b="2858"/>
          <a:stretch/>
        </p:blipFill>
        <p:spPr>
          <a:xfrm>
            <a:off x="4479471" y="-97970"/>
            <a:ext cx="8126186" cy="7650094"/>
          </a:xfrm>
          <a:prstGeom prst="rect">
            <a:avLst/>
          </a:prstGeom>
        </p:spPr>
      </p:pic>
    </p:spTree>
    <p:extLst>
      <p:ext uri="{BB962C8B-B14F-4D97-AF65-F5344CB8AC3E}">
        <p14:creationId xmlns:p14="http://schemas.microsoft.com/office/powerpoint/2010/main" val="1058013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3. </a:t>
            </a:r>
            <a:r>
              <a:rPr lang="en-US" sz="3200" b="1" dirty="0" err="1"/>
              <a:t>hashCode</a:t>
            </a:r>
            <a:r>
              <a:rPr lang="en-US" sz="3200" b="1" dirty="0"/>
              <a:t>(): </a:t>
            </a:r>
            <a:r>
              <a:rPr lang="en-US" dirty="0"/>
              <a:t>Returns a </a:t>
            </a:r>
            <a:r>
              <a:rPr lang="en-US" b="1" dirty="0">
                <a:solidFill>
                  <a:srgbClr val="C00000"/>
                </a:solidFill>
              </a:rPr>
              <a:t>hash code value </a:t>
            </a:r>
            <a:r>
              <a:rPr lang="en-US" dirty="0"/>
              <a:t>for the object, which is used in hashing-based collections like HashMap.</a:t>
            </a:r>
          </a:p>
          <a:p>
            <a:pPr marL="0" indent="0">
              <a:buNone/>
            </a:pPr>
            <a:r>
              <a:rPr lang="en-US" dirty="0"/>
              <a:t>A hash code value is an integer that is generated by the </a:t>
            </a:r>
            <a:r>
              <a:rPr lang="en-US" dirty="0" err="1"/>
              <a:t>hashCode</a:t>
            </a:r>
            <a:r>
              <a:rPr lang="en-US" dirty="0"/>
              <a:t>() method in Java. This value is used to uniquely represent an object in hashing data structures like HashMap, HashSet, and </a:t>
            </a:r>
            <a:r>
              <a:rPr lang="en-US" dirty="0" err="1"/>
              <a:t>Hashtable</a:t>
            </a:r>
            <a:r>
              <a:rPr lang="en-US" dirty="0"/>
              <a:t>.</a:t>
            </a:r>
            <a:endParaRPr lang="en-IN" dirty="0"/>
          </a:p>
          <a:p>
            <a:pPr marL="0" indent="0">
              <a:buNone/>
            </a:pPr>
            <a:endParaRPr lang="en-US" dirty="0"/>
          </a:p>
          <a:p>
            <a:pPr marL="0" indent="0">
              <a:buNone/>
            </a:pPr>
            <a:r>
              <a:rPr lang="en-US" b="1" dirty="0"/>
              <a:t>Syntax:</a:t>
            </a:r>
          </a:p>
          <a:p>
            <a:pPr marL="0" indent="0">
              <a:buNone/>
            </a:pPr>
            <a:r>
              <a:rPr lang="en-US"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hashCode</a:t>
            </a:r>
            <a:r>
              <a:rPr lang="en-US" b="1" dirty="0">
                <a:solidFill>
                  <a:srgbClr val="D4D4D4"/>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25865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3898" y="127103"/>
            <a:ext cx="1741364" cy="569584"/>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B29953BD-E978-A917-97FA-706BEDD67F63}"/>
              </a:ext>
            </a:extLst>
          </p:cNvPr>
          <p:cNvPicPr>
            <a:picLocks noChangeAspect="1"/>
          </p:cNvPicPr>
          <p:nvPr/>
        </p:nvPicPr>
        <p:blipFill rotWithShape="1">
          <a:blip r:embed="rId2">
            <a:extLst>
              <a:ext uri="{28A0092B-C50C-407E-A947-70E740481C1C}">
                <a14:useLocalDpi xmlns:a14="http://schemas.microsoft.com/office/drawing/2010/main" val="0"/>
              </a:ext>
            </a:extLst>
          </a:blip>
          <a:srcRect l="3891" t="4485" r="5956" b="13175"/>
          <a:stretch/>
        </p:blipFill>
        <p:spPr>
          <a:xfrm>
            <a:off x="1799155" y="-1058"/>
            <a:ext cx="10392845" cy="6859058"/>
          </a:xfrm>
          <a:prstGeom prst="rect">
            <a:avLst/>
          </a:prstGeom>
        </p:spPr>
      </p:pic>
    </p:spTree>
    <p:extLst>
      <p:ext uri="{BB962C8B-B14F-4D97-AF65-F5344CB8AC3E}">
        <p14:creationId xmlns:p14="http://schemas.microsoft.com/office/powerpoint/2010/main" val="33202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8344" y="326572"/>
            <a:ext cx="11625942" cy="6215742"/>
          </a:xfrm>
        </p:spPr>
        <p:txBody>
          <a:bodyPr>
            <a:normAutofit fontScale="92500" lnSpcReduction="10000"/>
          </a:bodyPr>
          <a:lstStyle/>
          <a:p>
            <a:pPr marL="0" indent="0">
              <a:buNone/>
            </a:pPr>
            <a:r>
              <a:rPr lang="en-US" sz="3500" b="1" dirty="0">
                <a:solidFill>
                  <a:srgbClr val="C00000"/>
                </a:solidFill>
              </a:rPr>
              <a:t>Inheritance:</a:t>
            </a:r>
          </a:p>
          <a:p>
            <a:pPr marL="0" indent="0">
              <a:buNone/>
            </a:pPr>
            <a:r>
              <a:rPr lang="en-US" dirty="0"/>
              <a:t>Inheritance is a </a:t>
            </a:r>
            <a:r>
              <a:rPr lang="en-US" b="1" dirty="0"/>
              <a:t>fundamental concept </a:t>
            </a:r>
            <a:r>
              <a:rPr lang="en-US" dirty="0"/>
              <a:t>in object-oriented programming (OOP) that allows a </a:t>
            </a:r>
            <a:r>
              <a:rPr lang="en-US" b="1" dirty="0">
                <a:solidFill>
                  <a:srgbClr val="C00000"/>
                </a:solidFill>
              </a:rPr>
              <a:t>new class</a:t>
            </a:r>
            <a:r>
              <a:rPr lang="en-US" b="1" dirty="0"/>
              <a:t> </a:t>
            </a:r>
            <a:r>
              <a:rPr lang="en-US" dirty="0"/>
              <a:t>(known as a subclass or child class) to inherit </a:t>
            </a:r>
            <a:r>
              <a:rPr lang="en-US" b="1" dirty="0">
                <a:solidFill>
                  <a:srgbClr val="00B050"/>
                </a:solidFill>
              </a:rPr>
              <a:t>properties</a:t>
            </a:r>
            <a:r>
              <a:rPr lang="en-US" dirty="0"/>
              <a:t> and </a:t>
            </a:r>
            <a:r>
              <a:rPr lang="en-US" b="1" dirty="0">
                <a:solidFill>
                  <a:srgbClr val="00B050"/>
                </a:solidFill>
              </a:rPr>
              <a:t>behaviors</a:t>
            </a:r>
            <a:r>
              <a:rPr lang="en-US" dirty="0"/>
              <a:t> (</a:t>
            </a:r>
            <a:r>
              <a:rPr lang="en-US" b="1" dirty="0">
                <a:solidFill>
                  <a:srgbClr val="00B050"/>
                </a:solidFill>
              </a:rPr>
              <a:t>fields</a:t>
            </a:r>
            <a:r>
              <a:rPr lang="en-US" dirty="0"/>
              <a:t> and </a:t>
            </a:r>
            <a:r>
              <a:rPr lang="en-US" b="1" dirty="0">
                <a:solidFill>
                  <a:srgbClr val="00B050"/>
                </a:solidFill>
              </a:rPr>
              <a:t>methods</a:t>
            </a:r>
            <a:r>
              <a:rPr lang="en-US" dirty="0"/>
              <a:t>) from an </a:t>
            </a:r>
            <a:r>
              <a:rPr lang="en-US" b="1" dirty="0">
                <a:solidFill>
                  <a:srgbClr val="C00000"/>
                </a:solidFill>
              </a:rPr>
              <a:t>existing class</a:t>
            </a:r>
            <a:r>
              <a:rPr lang="en-US" dirty="0">
                <a:solidFill>
                  <a:srgbClr val="C00000"/>
                </a:solidFill>
              </a:rPr>
              <a:t> </a:t>
            </a:r>
            <a:r>
              <a:rPr lang="en-US" dirty="0"/>
              <a:t>(known as a </a:t>
            </a:r>
            <a:r>
              <a:rPr lang="en-US" b="1" dirty="0">
                <a:solidFill>
                  <a:srgbClr val="C00000"/>
                </a:solidFill>
              </a:rPr>
              <a:t>superclass</a:t>
            </a:r>
            <a:r>
              <a:rPr lang="en-US" dirty="0"/>
              <a:t> or </a:t>
            </a:r>
            <a:r>
              <a:rPr lang="en-US" b="1" dirty="0">
                <a:solidFill>
                  <a:srgbClr val="C00000"/>
                </a:solidFill>
              </a:rPr>
              <a:t>parent</a:t>
            </a:r>
            <a:r>
              <a:rPr lang="en-US" dirty="0"/>
              <a:t> class). This promotes code reusability and establishes a natural hierarchical relationship between classes.</a:t>
            </a:r>
          </a:p>
          <a:p>
            <a:pPr marL="0" indent="0">
              <a:buNone/>
            </a:pPr>
            <a:r>
              <a:rPr lang="en-US" b="1" dirty="0">
                <a:solidFill>
                  <a:srgbClr val="C00000"/>
                </a:solidFill>
              </a:rPr>
              <a:t>Key Points:</a:t>
            </a:r>
          </a:p>
          <a:p>
            <a:pPr marL="0" indent="0">
              <a:buNone/>
            </a:pPr>
            <a:r>
              <a:rPr lang="en-US" b="1" dirty="0"/>
              <a:t>Super Class (Parent Class):</a:t>
            </a:r>
          </a:p>
          <a:p>
            <a:pPr marL="0" indent="0">
              <a:buNone/>
            </a:pPr>
            <a:r>
              <a:rPr lang="en-US" dirty="0"/>
              <a:t>The class from which properties and methods are inherited.</a:t>
            </a:r>
          </a:p>
          <a:p>
            <a:pPr marL="0" indent="0">
              <a:buNone/>
            </a:pPr>
            <a:r>
              <a:rPr lang="en-US" b="1" dirty="0"/>
              <a:t>Example: </a:t>
            </a:r>
            <a:r>
              <a:rPr lang="en-US" dirty="0"/>
              <a:t>Animal might be a superclass.</a:t>
            </a:r>
          </a:p>
          <a:p>
            <a:pPr marL="0" indent="0">
              <a:buNone/>
            </a:pPr>
            <a:endParaRPr lang="en-US" dirty="0"/>
          </a:p>
          <a:p>
            <a:pPr marL="0" indent="0">
              <a:buNone/>
            </a:pPr>
            <a:r>
              <a:rPr lang="en-US" b="1" dirty="0"/>
              <a:t>Sub Class (Child Class):</a:t>
            </a:r>
          </a:p>
          <a:p>
            <a:pPr marL="0" indent="0">
              <a:buNone/>
            </a:pPr>
            <a:r>
              <a:rPr lang="en-US" dirty="0"/>
              <a:t>The class that inherits from another class. It can add its own properties and methods, or override the inherited ones.</a:t>
            </a:r>
          </a:p>
          <a:p>
            <a:pPr marL="0" indent="0">
              <a:buNone/>
            </a:pPr>
            <a:r>
              <a:rPr lang="en-US" b="1" dirty="0"/>
              <a:t>Example: </a:t>
            </a:r>
            <a:r>
              <a:rPr lang="en-US" dirty="0"/>
              <a:t>Dog might be a subclass of Animal.</a:t>
            </a:r>
            <a:endParaRPr lang="en-IN" dirty="0"/>
          </a:p>
        </p:txBody>
      </p:sp>
    </p:spTree>
    <p:extLst>
      <p:ext uri="{BB962C8B-B14F-4D97-AF65-F5344CB8AC3E}">
        <p14:creationId xmlns:p14="http://schemas.microsoft.com/office/powerpoint/2010/main" val="126324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4. clone():</a:t>
            </a:r>
          </a:p>
          <a:p>
            <a:pPr marL="0" indent="0">
              <a:buNone/>
            </a:pPr>
            <a:r>
              <a:rPr lang="en-US" dirty="0"/>
              <a:t>Purpose: Creates and returns a copy (clone) of the object. The class must </a:t>
            </a:r>
            <a:r>
              <a:rPr lang="en-US" b="1" dirty="0">
                <a:solidFill>
                  <a:srgbClr val="C00000"/>
                </a:solidFill>
              </a:rPr>
              <a:t>implement</a:t>
            </a:r>
            <a:r>
              <a:rPr lang="en-US" dirty="0"/>
              <a:t> the </a:t>
            </a:r>
            <a:r>
              <a:rPr lang="en-US" b="1" dirty="0"/>
              <a:t>Cloneable interface</a:t>
            </a:r>
            <a:r>
              <a:rPr lang="en-US" dirty="0"/>
              <a:t>.</a:t>
            </a:r>
          </a:p>
          <a:p>
            <a:pPr marL="0" indent="0">
              <a:buNone/>
            </a:pPr>
            <a:r>
              <a:rPr lang="en-US" b="1" dirty="0"/>
              <a:t>Syntax:</a:t>
            </a:r>
          </a:p>
          <a:p>
            <a:pPr marL="0" indent="0">
              <a:buNone/>
            </a:pPr>
            <a:endParaRPr lang="en-US" b="1" dirty="0"/>
          </a:p>
          <a:p>
            <a:pPr marL="0" indent="0">
              <a:buNone/>
            </a:pPr>
            <a:r>
              <a:rPr lang="en-US" b="1" dirty="0"/>
              <a:t>	</a:t>
            </a:r>
            <a:endParaRPr lang="en-IN" b="1" dirty="0"/>
          </a:p>
        </p:txBody>
      </p:sp>
      <p:pic>
        <p:nvPicPr>
          <p:cNvPr id="5" name="Picture 4" descr="A black screen with white text&#10;&#10;Description automatically generated">
            <a:extLst>
              <a:ext uri="{FF2B5EF4-FFF2-40B4-BE49-F238E27FC236}">
                <a16:creationId xmlns:a16="http://schemas.microsoft.com/office/drawing/2014/main" id="{188AE7EF-C8F7-397E-F6E9-0F023B48B54F}"/>
              </a:ext>
            </a:extLst>
          </p:cNvPr>
          <p:cNvPicPr>
            <a:picLocks noChangeAspect="1"/>
          </p:cNvPicPr>
          <p:nvPr/>
        </p:nvPicPr>
        <p:blipFill rotWithShape="1">
          <a:blip r:embed="rId2">
            <a:extLst>
              <a:ext uri="{28A0092B-C50C-407E-A947-70E740481C1C}">
                <a14:useLocalDpi xmlns:a14="http://schemas.microsoft.com/office/drawing/2010/main" val="0"/>
              </a:ext>
            </a:extLst>
          </a:blip>
          <a:srcRect l="3923" t="22261" r="4030" b="21706"/>
          <a:stretch/>
        </p:blipFill>
        <p:spPr>
          <a:xfrm>
            <a:off x="1387928" y="2656113"/>
            <a:ext cx="9416144" cy="1099457"/>
          </a:xfrm>
          <a:prstGeom prst="rect">
            <a:avLst/>
          </a:prstGeom>
        </p:spPr>
      </p:pic>
    </p:spTree>
    <p:extLst>
      <p:ext uri="{BB962C8B-B14F-4D97-AF65-F5344CB8AC3E}">
        <p14:creationId xmlns:p14="http://schemas.microsoft.com/office/powerpoint/2010/main" val="871608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program code&#10;&#10;Description automatically generated">
            <a:extLst>
              <a:ext uri="{FF2B5EF4-FFF2-40B4-BE49-F238E27FC236}">
                <a16:creationId xmlns:a16="http://schemas.microsoft.com/office/drawing/2014/main" id="{3B609FF1-51AC-5D44-3BE6-B5039C8E06E8}"/>
              </a:ext>
            </a:extLst>
          </p:cNvPr>
          <p:cNvPicPr>
            <a:picLocks noChangeAspect="1"/>
          </p:cNvPicPr>
          <p:nvPr/>
        </p:nvPicPr>
        <p:blipFill rotWithShape="1">
          <a:blip r:embed="rId2">
            <a:extLst>
              <a:ext uri="{28A0092B-C50C-407E-A947-70E740481C1C}">
                <a14:useLocalDpi xmlns:a14="http://schemas.microsoft.com/office/drawing/2010/main" val="0"/>
              </a:ext>
            </a:extLst>
          </a:blip>
          <a:srcRect l="2466" t="3810" r="2163" b="3333"/>
          <a:stretch/>
        </p:blipFill>
        <p:spPr>
          <a:xfrm>
            <a:off x="0" y="3527"/>
            <a:ext cx="12268200" cy="7028645"/>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98981" y="254051"/>
            <a:ext cx="2525135" cy="798184"/>
          </a:xfrm>
        </p:spPr>
        <p:txBody>
          <a:bodyPr>
            <a:normAutofit/>
          </a:bodyPr>
          <a:lstStyle/>
          <a:p>
            <a:pPr marL="0" indent="0">
              <a:buNone/>
            </a:pPr>
            <a:r>
              <a:rPr lang="en-IN" sz="3200" b="1" dirty="0">
                <a:solidFill>
                  <a:schemeClr val="bg1"/>
                </a:solidFill>
              </a:rPr>
              <a:t>Example:</a:t>
            </a:r>
          </a:p>
          <a:p>
            <a:pPr marL="0" indent="0">
              <a:buNone/>
            </a:pPr>
            <a:endParaRPr lang="en-IN" sz="3200" b="1" dirty="0">
              <a:solidFill>
                <a:schemeClr val="bg1"/>
              </a:solidFill>
            </a:endParaRPr>
          </a:p>
        </p:txBody>
      </p:sp>
    </p:spTree>
    <p:extLst>
      <p:ext uri="{BB962C8B-B14F-4D97-AF65-F5344CB8AC3E}">
        <p14:creationId xmlns:p14="http://schemas.microsoft.com/office/powerpoint/2010/main" val="316068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5. finalize():</a:t>
            </a:r>
          </a:p>
          <a:p>
            <a:pPr marL="0" indent="0">
              <a:buNone/>
            </a:pPr>
            <a:r>
              <a:rPr lang="en-US" dirty="0"/>
              <a:t>The finalize() method in Java is a special method that the garbage collector calls before an object is removed from memory. It allows the object to perform any cleanup operations, such as releasing resources or closing files. However, it is </a:t>
            </a:r>
            <a:r>
              <a:rPr lang="en-US" b="1" dirty="0">
                <a:solidFill>
                  <a:srgbClr val="C00000"/>
                </a:solidFill>
              </a:rPr>
              <a:t>rarely used </a:t>
            </a:r>
            <a:r>
              <a:rPr lang="en-US" dirty="0"/>
              <a:t>because relying on finalize() can lead to unpredictable behavior. So this will be handled by the Garbage Collector Automatically.</a:t>
            </a:r>
          </a:p>
          <a:p>
            <a:pPr marL="0" indent="0">
              <a:buNone/>
            </a:pPr>
            <a:r>
              <a:rPr lang="en-US" b="1" dirty="0"/>
              <a:t>Syntax:</a:t>
            </a:r>
          </a:p>
          <a:p>
            <a:pPr marL="0" indent="0">
              <a:buNone/>
            </a:pPr>
            <a:r>
              <a:rPr lang="en-US" b="0" dirty="0">
                <a:solidFill>
                  <a:srgbClr val="569CD6"/>
                </a:solidFill>
                <a:effectLst/>
                <a:latin typeface="Consolas" panose="020B0609020204030204" pitchFamily="49" charset="0"/>
              </a:rPr>
              <a:t>	protected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finalize</a:t>
            </a:r>
            <a:r>
              <a:rPr lang="en-US" b="0" dirty="0">
                <a:solidFill>
                  <a:srgbClr val="D4D4D4"/>
                </a:solidFill>
                <a:effectLst/>
                <a:latin typeface="Consolas" panose="020B0609020204030204" pitchFamily="49" charset="0"/>
              </a:rPr>
              <a:t>() throws </a:t>
            </a:r>
            <a:r>
              <a:rPr lang="en-US" b="0" dirty="0">
                <a:solidFill>
                  <a:srgbClr val="4EC9B0"/>
                </a:solidFill>
                <a:effectLst/>
                <a:latin typeface="Consolas" panose="020B0609020204030204" pitchFamily="49" charset="0"/>
              </a:rPr>
              <a:t>Throwable</a:t>
            </a:r>
            <a:endParaRPr lang="en-US"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647527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0A03A722-5751-5887-7612-A227991F19A5}"/>
              </a:ext>
            </a:extLst>
          </p:cNvPr>
          <p:cNvPicPr>
            <a:picLocks noChangeAspect="1"/>
          </p:cNvPicPr>
          <p:nvPr/>
        </p:nvPicPr>
        <p:blipFill rotWithShape="1">
          <a:blip r:embed="rId2">
            <a:extLst>
              <a:ext uri="{28A0092B-C50C-407E-A947-70E740481C1C}">
                <a14:useLocalDpi xmlns:a14="http://schemas.microsoft.com/office/drawing/2010/main" val="0"/>
              </a:ext>
            </a:extLst>
          </a:blip>
          <a:srcRect l="3635" t="6031" r="3537" b="5873"/>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590667" y="192417"/>
            <a:ext cx="1741364" cy="536927"/>
          </a:xfrm>
        </p:spPr>
        <p:txBody>
          <a:bodyPr/>
          <a:lstStyle/>
          <a:p>
            <a:pPr marL="0" indent="0">
              <a:buNone/>
            </a:pPr>
            <a:r>
              <a:rPr lang="en-IN" b="1" dirty="0">
                <a:solidFill>
                  <a:schemeClr val="bg1"/>
                </a:solidFill>
              </a:rPr>
              <a:t>Example:</a:t>
            </a:r>
          </a:p>
          <a:p>
            <a:pPr marL="0" indent="0">
              <a:buNone/>
            </a:pPr>
            <a:endParaRPr lang="en-IN" b="1" dirty="0">
              <a:solidFill>
                <a:schemeClr val="bg1"/>
              </a:solidFill>
            </a:endParaRPr>
          </a:p>
        </p:txBody>
      </p:sp>
    </p:spTree>
    <p:extLst>
      <p:ext uri="{BB962C8B-B14F-4D97-AF65-F5344CB8AC3E}">
        <p14:creationId xmlns:p14="http://schemas.microsoft.com/office/powerpoint/2010/main" val="2524333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t>6. </a:t>
            </a:r>
            <a:r>
              <a:rPr lang="en-US" sz="3200" b="1" dirty="0" err="1"/>
              <a:t>getClass</a:t>
            </a:r>
            <a:r>
              <a:rPr lang="en-US" sz="3200" b="1" dirty="0"/>
              <a:t>(): </a:t>
            </a:r>
            <a:r>
              <a:rPr lang="en-US" dirty="0"/>
              <a:t>Returns the </a:t>
            </a:r>
            <a:r>
              <a:rPr lang="en-US" b="1" dirty="0">
                <a:solidFill>
                  <a:srgbClr val="C00000"/>
                </a:solidFill>
              </a:rPr>
              <a:t>runtime class </a:t>
            </a:r>
            <a:r>
              <a:rPr lang="en-US" dirty="0"/>
              <a:t>of the object.</a:t>
            </a:r>
          </a:p>
          <a:p>
            <a:pPr marL="0" indent="0">
              <a:buNone/>
            </a:pPr>
            <a:r>
              <a:rPr lang="en-US" dirty="0"/>
              <a:t>In Java, the </a:t>
            </a:r>
            <a:r>
              <a:rPr lang="en-US" dirty="0" err="1"/>
              <a:t>getClass</a:t>
            </a:r>
            <a:r>
              <a:rPr lang="en-US" dirty="0"/>
              <a:t>() method is used to obtain the runtime class of an object. The runtime class of an object refers to the </a:t>
            </a:r>
            <a:r>
              <a:rPr lang="en-US" b="1" dirty="0">
                <a:solidFill>
                  <a:srgbClr val="C00000"/>
                </a:solidFill>
              </a:rPr>
              <a:t>actual class type of the object</a:t>
            </a:r>
            <a:r>
              <a:rPr lang="en-US" dirty="0"/>
              <a:t> as it exists during the execution of the program, not necessarily the type as known at compile time.</a:t>
            </a:r>
          </a:p>
          <a:p>
            <a:pPr marL="0" indent="0">
              <a:buNone/>
            </a:pPr>
            <a:r>
              <a:rPr lang="en-US" b="1" dirty="0"/>
              <a:t>For example, </a:t>
            </a:r>
            <a:r>
              <a:rPr lang="en-US" dirty="0"/>
              <a:t>if you have a variable declared as Object but it actually references an instance of String, calling </a:t>
            </a:r>
            <a:r>
              <a:rPr lang="en-US" dirty="0" err="1"/>
              <a:t>getClass</a:t>
            </a:r>
            <a:r>
              <a:rPr lang="en-US" dirty="0"/>
              <a:t>() on that variable will return the Class object representing String. This can be useful for reflection, debugging, or when you need to perform operations based on the exact type of the object at runtime.</a:t>
            </a:r>
            <a:endParaRPr lang="en-IN" dirty="0"/>
          </a:p>
        </p:txBody>
      </p:sp>
    </p:spTree>
    <p:extLst>
      <p:ext uri="{BB962C8B-B14F-4D97-AF65-F5344CB8AC3E}">
        <p14:creationId xmlns:p14="http://schemas.microsoft.com/office/powerpoint/2010/main" val="3482334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85407" y="987074"/>
            <a:ext cx="1708707" cy="493384"/>
          </a:xfrm>
        </p:spPr>
        <p:txBody>
          <a:bodyPr>
            <a:normAutofit fontScale="92500"/>
          </a:bodyPr>
          <a:lstStyle/>
          <a:p>
            <a:pPr marL="0" indent="0">
              <a:buNone/>
            </a:pPr>
            <a:r>
              <a:rPr lang="en-IN" b="1" dirty="0"/>
              <a:t>Example-1:</a:t>
            </a:r>
          </a:p>
          <a:p>
            <a:pPr marL="0" indent="0">
              <a:buNone/>
            </a:pPr>
            <a:endParaRPr lang="en-IN" b="1" dirty="0"/>
          </a:p>
        </p:txBody>
      </p:sp>
      <p:pic>
        <p:nvPicPr>
          <p:cNvPr id="4" name="Picture 3" descr="A black screen with white text&#10;&#10;Description automatically generated">
            <a:extLst>
              <a:ext uri="{FF2B5EF4-FFF2-40B4-BE49-F238E27FC236}">
                <a16:creationId xmlns:a16="http://schemas.microsoft.com/office/drawing/2014/main" id="{EB1167D9-5D8B-DE47-8C3D-D8C5C2E78DFD}"/>
              </a:ext>
            </a:extLst>
          </p:cNvPr>
          <p:cNvPicPr>
            <a:picLocks noChangeAspect="1"/>
          </p:cNvPicPr>
          <p:nvPr/>
        </p:nvPicPr>
        <p:blipFill rotWithShape="1">
          <a:blip r:embed="rId2">
            <a:extLst>
              <a:ext uri="{28A0092B-C50C-407E-A947-70E740481C1C}">
                <a14:useLocalDpi xmlns:a14="http://schemas.microsoft.com/office/drawing/2010/main" val="0"/>
              </a:ext>
            </a:extLst>
          </a:blip>
          <a:srcRect r="2458"/>
          <a:stretch/>
        </p:blipFill>
        <p:spPr>
          <a:xfrm>
            <a:off x="2168998" y="4060372"/>
            <a:ext cx="9685546" cy="1539572"/>
          </a:xfrm>
          <a:prstGeom prst="rect">
            <a:avLst/>
          </a:prstGeom>
        </p:spPr>
      </p:pic>
      <p:pic>
        <p:nvPicPr>
          <p:cNvPr id="6" name="Picture 5" descr="A computer code on a black background&#10;&#10;Description automatically generated">
            <a:extLst>
              <a:ext uri="{FF2B5EF4-FFF2-40B4-BE49-F238E27FC236}">
                <a16:creationId xmlns:a16="http://schemas.microsoft.com/office/drawing/2014/main" id="{E425606E-8D43-22DC-7C0F-70DA4F37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997" y="850487"/>
            <a:ext cx="9595475" cy="2482411"/>
          </a:xfrm>
          <a:prstGeom prst="rect">
            <a:avLst/>
          </a:prstGeom>
        </p:spPr>
      </p:pic>
      <p:sp>
        <p:nvSpPr>
          <p:cNvPr id="7" name="Content Placeholder 2">
            <a:extLst>
              <a:ext uri="{FF2B5EF4-FFF2-40B4-BE49-F238E27FC236}">
                <a16:creationId xmlns:a16="http://schemas.microsoft.com/office/drawing/2014/main" id="{0E906C54-FF7E-DE69-CBE6-015B18D3F63F}"/>
              </a:ext>
            </a:extLst>
          </p:cNvPr>
          <p:cNvSpPr txBox="1">
            <a:spLocks/>
          </p:cNvSpPr>
          <p:nvPr/>
        </p:nvSpPr>
        <p:spPr>
          <a:xfrm>
            <a:off x="185406" y="4060372"/>
            <a:ext cx="1708707" cy="4933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Example-2:</a:t>
            </a:r>
          </a:p>
          <a:p>
            <a:pPr marL="0" indent="0">
              <a:buFont typeface="Arial" panose="020B0604020202020204" pitchFamily="34" charset="0"/>
              <a:buNone/>
            </a:pPr>
            <a:endParaRPr lang="en-IN" b="1" dirty="0"/>
          </a:p>
        </p:txBody>
      </p:sp>
    </p:spTree>
    <p:extLst>
      <p:ext uri="{BB962C8B-B14F-4D97-AF65-F5344CB8AC3E}">
        <p14:creationId xmlns:p14="http://schemas.microsoft.com/office/powerpoint/2010/main" val="51465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0" y="326572"/>
            <a:ext cx="10977715" cy="5828422"/>
          </a:xfrm>
        </p:spPr>
        <p:txBody>
          <a:bodyPr>
            <a:normAutofit fontScale="92500"/>
          </a:bodyPr>
          <a:lstStyle/>
          <a:p>
            <a:pPr marL="0" indent="0">
              <a:buNone/>
            </a:pPr>
            <a:r>
              <a:rPr lang="en-IN" sz="3200" b="1" dirty="0"/>
              <a:t>7. </a:t>
            </a:r>
            <a:r>
              <a:rPr lang="en-US" sz="3200" b="1" dirty="0"/>
              <a:t>notify() :</a:t>
            </a:r>
          </a:p>
          <a:p>
            <a:pPr marL="0" indent="0">
              <a:buNone/>
            </a:pPr>
            <a:r>
              <a:rPr lang="en-US" dirty="0"/>
              <a:t>In Java, the notify() method is used in </a:t>
            </a:r>
            <a:r>
              <a:rPr lang="en-US" b="1" dirty="0">
                <a:solidFill>
                  <a:srgbClr val="C00000"/>
                </a:solidFill>
              </a:rPr>
              <a:t>multi-threaded programming </a:t>
            </a:r>
            <a:r>
              <a:rPr lang="en-US" dirty="0"/>
              <a:t>to </a:t>
            </a:r>
            <a:r>
              <a:rPr lang="en-US" b="1" dirty="0"/>
              <a:t>wake up </a:t>
            </a:r>
            <a:r>
              <a:rPr lang="en-US" dirty="0"/>
              <a:t>a single thread that is </a:t>
            </a:r>
            <a:r>
              <a:rPr lang="en-US" b="1" dirty="0">
                <a:solidFill>
                  <a:schemeClr val="accent5">
                    <a:lumMod val="50000"/>
                  </a:schemeClr>
                </a:solidFill>
              </a:rPr>
              <a:t>waiting on the object's monitor </a:t>
            </a:r>
            <a:r>
              <a:rPr lang="en-US" dirty="0"/>
              <a:t>(lock). Here's a brief explanation:</a:t>
            </a:r>
          </a:p>
          <a:p>
            <a:pPr marL="514350" indent="-514350">
              <a:buFont typeface="+mj-lt"/>
              <a:buAutoNum type="arabicPeriod"/>
            </a:pPr>
            <a:r>
              <a:rPr lang="en-US" b="1" dirty="0"/>
              <a:t>Context: </a:t>
            </a:r>
            <a:r>
              <a:rPr lang="en-US" dirty="0"/>
              <a:t>When multiple threads are involved in a task, some threads might need to wait for certain conditions to be met before they can proceed. This is typically done using the wait() method, which causes a thread to wait until another thread notifies it that it can continue.</a:t>
            </a:r>
          </a:p>
          <a:p>
            <a:pPr marL="514350" indent="-514350">
              <a:buFont typeface="+mj-lt"/>
              <a:buAutoNum type="arabicPeriod"/>
            </a:pPr>
            <a:r>
              <a:rPr lang="en-US" b="1" dirty="0"/>
              <a:t>Usage of notify(): </a:t>
            </a:r>
            <a:r>
              <a:rPr lang="en-US" dirty="0"/>
              <a:t>The notify() method is called on an object to wake up one of the threads that is currently waiting on that object's monitor. Only one thread is awakened, and it is chosen by the JVM (Java Virtual Machine) in a somewhat random fashion if multiple threads are waiting.</a:t>
            </a:r>
          </a:p>
          <a:p>
            <a:pPr marL="514350" indent="-514350">
              <a:buFont typeface="+mj-lt"/>
              <a:buAutoNum type="arabicPeriod"/>
            </a:pPr>
            <a:endParaRPr lang="en-US" dirty="0"/>
          </a:p>
          <a:p>
            <a:pPr marL="0" indent="0">
              <a:buNone/>
            </a:pPr>
            <a:r>
              <a:rPr lang="en-US" b="1" dirty="0"/>
              <a:t>Syntax: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final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notify</a:t>
            </a:r>
            <a:r>
              <a:rPr lang="en-US" b="0" dirty="0">
                <a:solidFill>
                  <a:srgbClr val="D4D4D4"/>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729144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1" y="148875"/>
            <a:ext cx="1763486" cy="776412"/>
          </a:xfrm>
        </p:spPr>
        <p:txBody>
          <a:bodyPr/>
          <a:lstStyle/>
          <a:p>
            <a:pPr marL="0" indent="0">
              <a:buNone/>
            </a:pPr>
            <a:r>
              <a:rPr lang="en-IN" b="1"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0945B411-5E0A-3E56-D2D8-34595954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14" y="399242"/>
            <a:ext cx="5163658" cy="2193949"/>
          </a:xfrm>
          <a:prstGeom prst="rect">
            <a:avLst/>
          </a:prstGeom>
        </p:spPr>
      </p:pic>
      <p:sp>
        <p:nvSpPr>
          <p:cNvPr id="5" name="Content Placeholder 2">
            <a:extLst>
              <a:ext uri="{FF2B5EF4-FFF2-40B4-BE49-F238E27FC236}">
                <a16:creationId xmlns:a16="http://schemas.microsoft.com/office/drawing/2014/main" id="{D118AC42-BF79-898D-819E-AA2F6E719A39}"/>
              </a:ext>
            </a:extLst>
          </p:cNvPr>
          <p:cNvSpPr txBox="1">
            <a:spLocks/>
          </p:cNvSpPr>
          <p:nvPr/>
        </p:nvSpPr>
        <p:spPr>
          <a:xfrm>
            <a:off x="457200" y="2702050"/>
            <a:ext cx="11484429" cy="4232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Synchronized Method (demo()):</a:t>
            </a:r>
            <a:endParaRPr lang="en-US" dirty="0"/>
          </a:p>
          <a:p>
            <a:pPr marL="0" indent="0">
              <a:buFont typeface="Arial" panose="020B0604020202020204" pitchFamily="34" charset="0"/>
              <a:buNone/>
            </a:pPr>
            <a:r>
              <a:rPr lang="en-US" dirty="0"/>
              <a:t>The demo() method is marked as </a:t>
            </a:r>
            <a:r>
              <a:rPr lang="en-US" b="1" dirty="0">
                <a:solidFill>
                  <a:srgbClr val="C00000"/>
                </a:solidFill>
              </a:rPr>
              <a:t>synchronized</a:t>
            </a:r>
            <a:r>
              <a:rPr lang="en-US" dirty="0"/>
              <a:t>. This means that when a thread calls demo() on an instance of Example, it acquires the </a:t>
            </a:r>
            <a:r>
              <a:rPr lang="en-US" b="1" dirty="0">
                <a:solidFill>
                  <a:srgbClr val="C00000"/>
                </a:solidFill>
              </a:rPr>
              <a:t>lock</a:t>
            </a:r>
            <a:r>
              <a:rPr lang="en-US" dirty="0"/>
              <a:t> (monitor) on that instance before executing the method.</a:t>
            </a:r>
          </a:p>
          <a:p>
            <a:pPr marL="0" indent="0">
              <a:buFont typeface="Arial" panose="020B0604020202020204" pitchFamily="34" charset="0"/>
              <a:buNone/>
            </a:pPr>
            <a:r>
              <a:rPr lang="en-US" b="1" dirty="0"/>
              <a:t>Only one </a:t>
            </a:r>
            <a:r>
              <a:rPr lang="en-US" b="1" dirty="0">
                <a:solidFill>
                  <a:srgbClr val="C00000"/>
                </a:solidFill>
              </a:rPr>
              <a:t>thread</a:t>
            </a:r>
            <a:r>
              <a:rPr lang="en-US" b="1" dirty="0"/>
              <a:t> </a:t>
            </a:r>
            <a:r>
              <a:rPr lang="en-US" dirty="0"/>
              <a:t>can execute the demo() method at a time on the same object. If another thread tries to call demo() or any other synchronized method on the same object, it will block (wait) until the lock is released.</a:t>
            </a:r>
          </a:p>
          <a:p>
            <a:pPr marL="0" indent="0">
              <a:buFont typeface="Arial" panose="020B0604020202020204" pitchFamily="34" charset="0"/>
              <a:buNone/>
            </a:pPr>
            <a:r>
              <a:rPr lang="en-US" dirty="0"/>
              <a:t>So here only one instance of Example will hold the control until and unless it calls the demo() method and inside it will execute the notify() method to release the lock, so that other objects can access it. notify() is used to wake up one thread that is waiting on the object’s lock (monitor).</a:t>
            </a:r>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009577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83030" y="304800"/>
            <a:ext cx="11419114" cy="6204857"/>
          </a:xfrm>
        </p:spPr>
        <p:txBody>
          <a:bodyPr>
            <a:normAutofit/>
          </a:bodyPr>
          <a:lstStyle/>
          <a:p>
            <a:pPr marL="0" indent="0">
              <a:buNone/>
            </a:pPr>
            <a:r>
              <a:rPr lang="en-US" sz="3200" b="1" dirty="0"/>
              <a:t>8. </a:t>
            </a:r>
            <a:r>
              <a:rPr lang="en-US" sz="3200" b="1" dirty="0" err="1"/>
              <a:t>notifyAll</a:t>
            </a:r>
            <a:r>
              <a:rPr lang="en-US" sz="3200" b="1" dirty="0"/>
              <a:t>(): </a:t>
            </a:r>
            <a:r>
              <a:rPr lang="en-US" dirty="0"/>
              <a:t>Wakes up </a:t>
            </a:r>
            <a:r>
              <a:rPr lang="en-US" b="1" dirty="0"/>
              <a:t>all </a:t>
            </a:r>
            <a:r>
              <a:rPr lang="en-US" b="1" dirty="0">
                <a:solidFill>
                  <a:srgbClr val="C00000"/>
                </a:solidFill>
              </a:rPr>
              <a:t>threads</a:t>
            </a:r>
            <a:r>
              <a:rPr lang="en-US" b="1" dirty="0"/>
              <a:t> </a:t>
            </a:r>
            <a:r>
              <a:rPr lang="en-US" dirty="0"/>
              <a:t>that are waiting on this object's monitor (</a:t>
            </a:r>
            <a:r>
              <a:rPr lang="en-US" b="1" dirty="0"/>
              <a:t>Internal </a:t>
            </a:r>
            <a:r>
              <a:rPr lang="en-US" b="1" dirty="0">
                <a:solidFill>
                  <a:srgbClr val="C00000"/>
                </a:solidFill>
              </a:rPr>
              <a:t>Lock</a:t>
            </a:r>
            <a:r>
              <a:rPr lang="en-US" dirty="0"/>
              <a:t>). This lock, or monitor, is a mechanism that ensures that only </a:t>
            </a:r>
            <a:r>
              <a:rPr lang="en-US" b="1" dirty="0"/>
              <a:t>one thread </a:t>
            </a:r>
            <a:r>
              <a:rPr lang="en-US" dirty="0"/>
              <a:t>can access a synchronized block or method on that object at a time.</a:t>
            </a:r>
          </a:p>
          <a:p>
            <a:pPr marL="0" indent="0">
              <a:buNone/>
            </a:pPr>
            <a:r>
              <a:rPr lang="en-US" b="1" dirty="0"/>
              <a:t>Syntax: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final</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notifyAll</a:t>
            </a:r>
            <a:r>
              <a:rPr lang="en-US" b="1" dirty="0">
                <a:solidFill>
                  <a:srgbClr val="D4D4D4"/>
                </a:solidFill>
                <a:effectLst/>
                <a:latin typeface="Consolas" panose="020B0609020204030204" pitchFamily="49" charset="0"/>
              </a:rPr>
              <a:t>()</a:t>
            </a:r>
          </a:p>
          <a:p>
            <a:pPr marL="0" indent="0">
              <a:buNone/>
            </a:pPr>
            <a:endParaRPr lang="en-US" b="1" dirty="0"/>
          </a:p>
          <a:p>
            <a:pPr marL="514350" indent="-514350">
              <a:buFont typeface="+mj-lt"/>
              <a:buAutoNum type="arabicPeriod"/>
            </a:pPr>
            <a:r>
              <a:rPr lang="en-US" dirty="0"/>
              <a:t>When a thread calls </a:t>
            </a:r>
            <a:r>
              <a:rPr lang="en-US" dirty="0" err="1"/>
              <a:t>notifyAll</a:t>
            </a:r>
            <a:r>
              <a:rPr lang="en-US" dirty="0"/>
              <a:t>() on an object, all threads that are currently waiting on that object's monitor (using the wait() method) are awakened.</a:t>
            </a:r>
          </a:p>
          <a:p>
            <a:pPr marL="514350" indent="-514350">
              <a:buFont typeface="+mj-lt"/>
              <a:buAutoNum type="arabicPeriod"/>
            </a:pPr>
            <a:r>
              <a:rPr lang="en-US" dirty="0"/>
              <a:t>These threads do not immediately resume execution; they must re-acquire the lock on the object before they can proceed. Since only one thread can hold the lock at a time, the awakened threads will compete to acquire it.</a:t>
            </a:r>
          </a:p>
          <a:p>
            <a:pPr marL="514350" indent="-514350">
              <a:buFont typeface="+mj-lt"/>
              <a:buAutoNum type="arabicPeriod"/>
            </a:pPr>
            <a:r>
              <a:rPr lang="en-US" dirty="0"/>
              <a:t>Like notify(), </a:t>
            </a:r>
            <a:r>
              <a:rPr lang="en-US" dirty="0" err="1"/>
              <a:t>notifyAll</a:t>
            </a:r>
            <a:r>
              <a:rPr lang="en-US" dirty="0"/>
              <a:t>() must be called from a synchronized context, meaning the thread must have the monitor (lock) of the object.</a:t>
            </a:r>
            <a:endParaRPr lang="en-IN" dirty="0"/>
          </a:p>
        </p:txBody>
      </p:sp>
    </p:spTree>
    <p:extLst>
      <p:ext uri="{BB962C8B-B14F-4D97-AF65-F5344CB8AC3E}">
        <p14:creationId xmlns:p14="http://schemas.microsoft.com/office/powerpoint/2010/main" val="4120477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179" y="432349"/>
            <a:ext cx="10803193" cy="5646891"/>
          </a:xfrm>
        </p:spPr>
        <p:txBody>
          <a:bodyPr/>
          <a:lstStyle/>
          <a:p>
            <a:pPr marL="0" indent="0">
              <a:buNone/>
            </a:pPr>
            <a:r>
              <a:rPr lang="en-IN" b="1" dirty="0"/>
              <a:t>Example:</a:t>
            </a:r>
          </a:p>
          <a:p>
            <a:pPr marL="0" indent="0">
              <a:buNone/>
            </a:pPr>
            <a:endParaRPr lang="en-IN" b="1" dirty="0"/>
          </a:p>
        </p:txBody>
      </p:sp>
      <p:pic>
        <p:nvPicPr>
          <p:cNvPr id="6" name="Picture 5" descr="A computer screen with text on it">
            <a:extLst>
              <a:ext uri="{FF2B5EF4-FFF2-40B4-BE49-F238E27FC236}">
                <a16:creationId xmlns:a16="http://schemas.microsoft.com/office/drawing/2014/main" id="{E841F6F6-CF87-EE4C-25C3-02399A8D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43" y="1705390"/>
            <a:ext cx="7889090" cy="3447219"/>
          </a:xfrm>
          <a:prstGeom prst="rect">
            <a:avLst/>
          </a:prstGeom>
        </p:spPr>
      </p:pic>
    </p:spTree>
    <p:extLst>
      <p:ext uri="{BB962C8B-B14F-4D97-AF65-F5344CB8AC3E}">
        <p14:creationId xmlns:p14="http://schemas.microsoft.com/office/powerpoint/2010/main" val="68056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25AA4-6298-181E-DF3C-944D2F6F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2" y="524152"/>
            <a:ext cx="10941866" cy="5038448"/>
          </a:xfrm>
          <a:prstGeom prst="rect">
            <a:avLst/>
          </a:prstGeom>
        </p:spPr>
      </p:pic>
    </p:spTree>
    <p:extLst>
      <p:ext uri="{BB962C8B-B14F-4D97-AF65-F5344CB8AC3E}">
        <p14:creationId xmlns:p14="http://schemas.microsoft.com/office/powerpoint/2010/main" val="2208893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115" y="508102"/>
            <a:ext cx="11658600" cy="5646891"/>
          </a:xfrm>
        </p:spPr>
        <p:txBody>
          <a:bodyPr>
            <a:normAutofit/>
          </a:bodyPr>
          <a:lstStyle/>
          <a:p>
            <a:pPr marL="0" indent="0">
              <a:buNone/>
            </a:pPr>
            <a:r>
              <a:rPr lang="en-US" sz="3200" b="1" dirty="0"/>
              <a:t>9. wait() </a:t>
            </a:r>
            <a:r>
              <a:rPr lang="en-US" sz="3200" dirty="0"/>
              <a:t>and</a:t>
            </a:r>
            <a:r>
              <a:rPr lang="en-US" sz="3200" b="1" dirty="0"/>
              <a:t> wait(long timeout): </a:t>
            </a:r>
          </a:p>
          <a:p>
            <a:pPr marL="0" indent="0">
              <a:buNone/>
            </a:pPr>
            <a:r>
              <a:rPr lang="en-US" dirty="0"/>
              <a:t>Causes the </a:t>
            </a:r>
            <a:r>
              <a:rPr lang="en-US" b="1" dirty="0">
                <a:solidFill>
                  <a:srgbClr val="C00000"/>
                </a:solidFill>
              </a:rPr>
              <a:t>current thread </a:t>
            </a:r>
            <a:r>
              <a:rPr lang="en-US" dirty="0"/>
              <a:t>to </a:t>
            </a:r>
            <a:r>
              <a:rPr lang="en-US" b="1" dirty="0"/>
              <a:t>wait</a:t>
            </a:r>
            <a:r>
              <a:rPr lang="en-US" dirty="0"/>
              <a:t> until another thread invokes </a:t>
            </a:r>
            <a:r>
              <a:rPr lang="en-US" b="1" dirty="0">
                <a:solidFill>
                  <a:srgbClr val="C00000"/>
                </a:solidFill>
              </a:rPr>
              <a:t>notify() </a:t>
            </a:r>
            <a:r>
              <a:rPr lang="en-US" dirty="0"/>
              <a:t>or </a:t>
            </a:r>
            <a:r>
              <a:rPr lang="en-US" b="1" dirty="0" err="1">
                <a:solidFill>
                  <a:srgbClr val="C00000"/>
                </a:solidFill>
              </a:rPr>
              <a:t>notifyAll</a:t>
            </a:r>
            <a:r>
              <a:rPr lang="en-US" b="1" dirty="0">
                <a:solidFill>
                  <a:srgbClr val="C00000"/>
                </a:solidFill>
              </a:rPr>
              <a:t>()</a:t>
            </a:r>
            <a:r>
              <a:rPr lang="en-US" dirty="0"/>
              <a:t> on this object. So the wait() method will make the current thread </a:t>
            </a:r>
            <a:r>
              <a:rPr lang="en-US" b="1" dirty="0">
                <a:solidFill>
                  <a:schemeClr val="accent5">
                    <a:lumMod val="50000"/>
                  </a:schemeClr>
                </a:solidFill>
              </a:rPr>
              <a:t>pause its execution</a:t>
            </a:r>
            <a:r>
              <a:rPr lang="en-US" dirty="0"/>
              <a:t> until another thread </a:t>
            </a:r>
            <a:r>
              <a:rPr lang="en-US" b="1" dirty="0">
                <a:solidFill>
                  <a:schemeClr val="accent5">
                    <a:lumMod val="50000"/>
                  </a:schemeClr>
                </a:solidFill>
              </a:rPr>
              <a:t>signals it to continue.</a:t>
            </a:r>
          </a:p>
          <a:p>
            <a:pPr marL="0" indent="0">
              <a:buNone/>
            </a:pPr>
            <a:r>
              <a:rPr lang="en-IN" b="1" dirty="0"/>
              <a:t>Syntax:  </a:t>
            </a:r>
          </a:p>
          <a:p>
            <a:pPr marL="0" indent="0">
              <a:buNone/>
            </a:pPr>
            <a:r>
              <a:rPr lang="en-IN" b="1" dirty="0">
                <a:solidFill>
                  <a:srgbClr val="569CD6"/>
                </a:solidFill>
                <a:effectLst/>
                <a:latin typeface="Consolas" panose="020B0609020204030204" pitchFamily="49" charset="0"/>
              </a:rPr>
              <a:t>	</a:t>
            </a: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 throws </a:t>
            </a:r>
            <a:r>
              <a:rPr lang="en-US" sz="2400" b="1" dirty="0" err="1">
                <a:solidFill>
                  <a:srgbClr val="4EC9B0"/>
                </a:solidFill>
                <a:effectLst/>
                <a:latin typeface="Consolas" panose="020B0609020204030204" pitchFamily="49" charset="0"/>
              </a:rPr>
              <a:t>InterruptedException</a:t>
            </a:r>
            <a:endParaRPr lang="en-US" sz="2400" b="1" dirty="0">
              <a:solidFill>
                <a:srgbClr val="4EC9B0"/>
              </a:solidFill>
              <a:effectLst/>
              <a:latin typeface="Consolas" panose="020B0609020204030204" pitchFamily="49" charset="0"/>
            </a:endParaRPr>
          </a:p>
          <a:p>
            <a:pPr marL="0" indent="0">
              <a:buNone/>
            </a:pPr>
            <a:endParaRPr lang="en-US" sz="2400" b="1" dirty="0">
              <a:solidFill>
                <a:srgbClr val="4EC9B0"/>
              </a:solidFill>
              <a:latin typeface="Consolas" panose="020B0609020204030204" pitchFamily="49" charset="0"/>
            </a:endParaRP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a:t>
            </a:r>
            <a:r>
              <a:rPr lang="en-US" sz="2400" b="1" dirty="0">
                <a:solidFill>
                  <a:srgbClr val="4EC9B0"/>
                </a:solidFill>
                <a:effectLst/>
                <a:latin typeface="Consolas" panose="020B0609020204030204" pitchFamily="49" charset="0"/>
              </a:rPr>
              <a:t>long</a:t>
            </a:r>
            <a:r>
              <a:rPr lang="en-US" sz="2400" b="1" dirty="0">
                <a:solidFill>
                  <a:srgbClr val="D4D4D4"/>
                </a:solidFill>
                <a:effectLst/>
                <a:latin typeface="Consolas" panose="020B0609020204030204" pitchFamily="49" charset="0"/>
              </a:rPr>
              <a:t> timeout) throws </a:t>
            </a:r>
            <a:r>
              <a:rPr lang="en-US" sz="2400" b="1" dirty="0" err="1">
                <a:solidFill>
                  <a:srgbClr val="4EC9B0"/>
                </a:solidFill>
                <a:effectLst/>
                <a:latin typeface="Consolas" panose="020B0609020204030204" pitchFamily="49" charset="0"/>
              </a:rPr>
              <a:t>InterruptedException</a:t>
            </a:r>
            <a:endParaRPr lang="en-US" sz="2400" b="1" dirty="0">
              <a:solidFill>
                <a:srgbClr val="D4D4D4"/>
              </a:solidFill>
              <a:effectLst/>
              <a:latin typeface="Consolas" panose="020B0609020204030204" pitchFamily="49" charset="0"/>
            </a:endParaRP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85727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t>
            </a:r>
            <a:r>
              <a:rPr lang="en-US" b="1" dirty="0">
                <a:solidFill>
                  <a:srgbClr val="C00000"/>
                </a:solidFill>
              </a:rPr>
              <a:t>wait(1000) </a:t>
            </a:r>
            <a:r>
              <a:rPr lang="en-US" dirty="0"/>
              <a:t>method is called inside demo(), which tells the </a:t>
            </a:r>
            <a:r>
              <a:rPr lang="en-US" b="1" dirty="0">
                <a:solidFill>
                  <a:srgbClr val="C00000"/>
                </a:solidFill>
              </a:rPr>
              <a:t>current thread</a:t>
            </a:r>
            <a:r>
              <a:rPr lang="en-US" dirty="0"/>
              <a:t> to </a:t>
            </a:r>
            <a:r>
              <a:rPr lang="en-US" b="1" dirty="0">
                <a:solidFill>
                  <a:srgbClr val="C00000"/>
                </a:solidFill>
              </a:rPr>
              <a:t>wait</a:t>
            </a:r>
            <a:r>
              <a:rPr lang="en-US" dirty="0"/>
              <a:t> for up to </a:t>
            </a:r>
            <a:r>
              <a:rPr lang="en-US" b="1" dirty="0"/>
              <a:t>1,000 milliseconds </a:t>
            </a:r>
            <a:r>
              <a:rPr lang="en-US" dirty="0"/>
              <a:t>(1 second).</a:t>
            </a:r>
          </a:p>
          <a:p>
            <a:pPr marL="0" indent="0">
              <a:buNone/>
            </a:pPr>
            <a:r>
              <a:rPr lang="en-US" dirty="0"/>
              <a:t>This method causes the </a:t>
            </a:r>
            <a:r>
              <a:rPr lang="en-US" b="1" dirty="0">
                <a:solidFill>
                  <a:schemeClr val="accent5">
                    <a:lumMod val="50000"/>
                  </a:schemeClr>
                </a:solidFill>
              </a:rPr>
              <a:t>current thread to release the lock </a:t>
            </a:r>
            <a:r>
              <a:rPr lang="en-US" dirty="0"/>
              <a:t>on the object (in this case, the instance of Example), and the thread enters a waiting state.</a:t>
            </a:r>
            <a:endParaRPr lang="en-IN" dirty="0"/>
          </a:p>
        </p:txBody>
      </p:sp>
      <p:pic>
        <p:nvPicPr>
          <p:cNvPr id="4" name="Picture 3" descr="A black screen with white text&#10;&#10;Description automatically generated">
            <a:extLst>
              <a:ext uri="{FF2B5EF4-FFF2-40B4-BE49-F238E27FC236}">
                <a16:creationId xmlns:a16="http://schemas.microsoft.com/office/drawing/2014/main" id="{0160B84C-C315-2354-515C-69B4E537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144" y="1203749"/>
            <a:ext cx="7885714" cy="2028571"/>
          </a:xfrm>
          <a:prstGeom prst="rect">
            <a:avLst/>
          </a:prstGeom>
        </p:spPr>
      </p:pic>
    </p:spTree>
    <p:extLst>
      <p:ext uri="{BB962C8B-B14F-4D97-AF65-F5344CB8AC3E}">
        <p14:creationId xmlns:p14="http://schemas.microsoft.com/office/powerpoint/2010/main" val="1466986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9857" y="489858"/>
            <a:ext cx="10863943" cy="5687106"/>
          </a:xfrm>
        </p:spPr>
        <p:txBody>
          <a:bodyPr>
            <a:normAutofit/>
          </a:bodyPr>
          <a:lstStyle/>
          <a:p>
            <a:pPr marL="0" indent="0">
              <a:buNone/>
            </a:pPr>
            <a:r>
              <a:rPr lang="en-US" sz="3600" b="1" dirty="0">
                <a:solidFill>
                  <a:schemeClr val="accent5">
                    <a:lumMod val="50000"/>
                  </a:schemeClr>
                </a:solidFill>
              </a:rPr>
              <a:t>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or </a:t>
            </a:r>
            <a:r>
              <a:rPr lang="en-IN" b="1" dirty="0">
                <a:solidFill>
                  <a:srgbClr val="0070C0"/>
                </a:solidFill>
              </a:rPr>
              <a:t>Static</a:t>
            </a:r>
            <a:r>
              <a:rPr lang="en-US" b="1" dirty="0">
                <a:solidFill>
                  <a:schemeClr val="accent5">
                    <a:lumMod val="75000"/>
                  </a:schemeClr>
                </a:solidFill>
              </a:rPr>
              <a:t>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or </a:t>
            </a:r>
            <a:r>
              <a:rPr lang="en-IN" b="1" dirty="0">
                <a:solidFill>
                  <a:srgbClr val="0070C0"/>
                </a:solidFill>
              </a:rPr>
              <a:t>Dynamic</a:t>
            </a:r>
            <a:r>
              <a:rPr lang="en-IN" dirty="0"/>
              <a:t> </a:t>
            </a:r>
            <a:r>
              <a:rPr lang="en-US" b="1" dirty="0">
                <a:solidFill>
                  <a:schemeClr val="accent5">
                    <a:lumMod val="75000"/>
                  </a:schemeClr>
                </a:solidFill>
              </a:rPr>
              <a:t> polymorphism</a:t>
            </a:r>
            <a:r>
              <a:rPr lang="en-US" dirty="0"/>
              <a:t>)</a:t>
            </a:r>
            <a:endParaRPr lang="en-IN" dirty="0"/>
          </a:p>
        </p:txBody>
      </p:sp>
    </p:spTree>
    <p:extLst>
      <p:ext uri="{BB962C8B-B14F-4D97-AF65-F5344CB8AC3E}">
        <p14:creationId xmlns:p14="http://schemas.microsoft.com/office/powerpoint/2010/main" val="1699233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339C3AB-DB2B-30EB-8234-0EC6DE054232}"/>
              </a:ext>
            </a:extLst>
          </p:cNvPr>
          <p:cNvGrpSpPr/>
          <p:nvPr/>
        </p:nvGrpSpPr>
        <p:grpSpPr>
          <a:xfrm>
            <a:off x="386442" y="364671"/>
            <a:ext cx="11179629" cy="6128658"/>
            <a:chOff x="446314" y="239485"/>
            <a:chExt cx="11179629" cy="6128658"/>
          </a:xfrm>
        </p:grpSpPr>
        <p:sp>
          <p:nvSpPr>
            <p:cNvPr id="2" name="Rectangle: Rounded Corners 1">
              <a:extLst>
                <a:ext uri="{FF2B5EF4-FFF2-40B4-BE49-F238E27FC236}">
                  <a16:creationId xmlns:a16="http://schemas.microsoft.com/office/drawing/2014/main" id="{A5F3879D-FE42-5644-DA1A-D1FA2EFFD904}"/>
                </a:ext>
              </a:extLst>
            </p:cNvPr>
            <p:cNvSpPr/>
            <p:nvPr/>
          </p:nvSpPr>
          <p:spPr>
            <a:xfrm>
              <a:off x="4180114" y="239485"/>
              <a:ext cx="3276600" cy="968829"/>
            </a:xfrm>
            <a:prstGeom prst="roundRect">
              <a:avLst/>
            </a:prstGeom>
            <a:solidFill>
              <a:schemeClr val="bg1"/>
            </a:solidFill>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C00000"/>
                  </a:solidFill>
                </a:rPr>
                <a:t>Polymorphism</a:t>
              </a:r>
            </a:p>
          </p:txBody>
        </p:sp>
        <p:sp>
          <p:nvSpPr>
            <p:cNvPr id="9" name="Rectangle 8">
              <a:extLst>
                <a:ext uri="{FF2B5EF4-FFF2-40B4-BE49-F238E27FC236}">
                  <a16:creationId xmlns:a16="http://schemas.microsoft.com/office/drawing/2014/main" id="{231DA7C6-B3C3-B251-0B9E-5C5E7417386B}"/>
                </a:ext>
              </a:extLst>
            </p:cNvPr>
            <p:cNvSpPr/>
            <p:nvPr/>
          </p:nvSpPr>
          <p:spPr>
            <a:xfrm>
              <a:off x="446314" y="1817914"/>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Compile-Time</a:t>
              </a:r>
            </a:p>
            <a:p>
              <a:pPr marL="742950" indent="-742950">
                <a:buFont typeface="+mj-lt"/>
                <a:buAutoNum type="arabicPeriod"/>
              </a:pPr>
              <a:r>
                <a:rPr lang="en-US" sz="2400" b="1" dirty="0"/>
                <a:t>Static Binding</a:t>
              </a:r>
            </a:p>
            <a:p>
              <a:pPr marL="742950" indent="-742950">
                <a:buFont typeface="+mj-lt"/>
                <a:buAutoNum type="arabicPeriod"/>
              </a:pPr>
              <a:r>
                <a:rPr lang="en-US" sz="2400" b="1" dirty="0"/>
                <a:t>Early Binding</a:t>
              </a:r>
            </a:p>
            <a:p>
              <a:pPr marL="742950" indent="-742950">
                <a:buFont typeface="+mj-lt"/>
                <a:buAutoNum type="arabicPeriod"/>
              </a:pPr>
              <a:r>
                <a:rPr lang="en-US" sz="2400" b="1" dirty="0"/>
                <a:t>Compile-Time Binding</a:t>
              </a:r>
              <a:endParaRPr lang="en-US" sz="2400" dirty="0"/>
            </a:p>
          </p:txBody>
        </p:sp>
        <p:sp>
          <p:nvSpPr>
            <p:cNvPr id="10" name="Rectangle 9">
              <a:extLst>
                <a:ext uri="{FF2B5EF4-FFF2-40B4-BE49-F238E27FC236}">
                  <a16:creationId xmlns:a16="http://schemas.microsoft.com/office/drawing/2014/main" id="{0CDEB2C3-88A2-1874-8F37-C7AD22ABBD56}"/>
                </a:ext>
              </a:extLst>
            </p:cNvPr>
            <p:cNvSpPr/>
            <p:nvPr/>
          </p:nvSpPr>
          <p:spPr>
            <a:xfrm>
              <a:off x="6945086" y="1817913"/>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Run-Time</a:t>
              </a:r>
            </a:p>
            <a:p>
              <a:pPr marL="742950" indent="-742950">
                <a:buFont typeface="+mj-lt"/>
                <a:buAutoNum type="arabicPeriod"/>
              </a:pPr>
              <a:r>
                <a:rPr lang="en-US" sz="2400" b="1" dirty="0"/>
                <a:t>Dynamic Binding</a:t>
              </a:r>
            </a:p>
            <a:p>
              <a:pPr marL="742950" indent="-742950">
                <a:buFont typeface="+mj-lt"/>
                <a:buAutoNum type="arabicPeriod"/>
              </a:pPr>
              <a:r>
                <a:rPr lang="en-US" sz="2400" b="1" dirty="0"/>
                <a:t>Late Binding</a:t>
              </a:r>
            </a:p>
            <a:p>
              <a:pPr marL="742950" indent="-742950">
                <a:buFont typeface="+mj-lt"/>
                <a:buAutoNum type="arabicPeriod"/>
              </a:pPr>
              <a:r>
                <a:rPr lang="en-US" sz="2400" b="1" dirty="0"/>
                <a:t>Run-Time Binding</a:t>
              </a:r>
            </a:p>
          </p:txBody>
        </p:sp>
        <p:sp>
          <p:nvSpPr>
            <p:cNvPr id="11" name="Rectangle: Rounded Corners 10">
              <a:extLst>
                <a:ext uri="{FF2B5EF4-FFF2-40B4-BE49-F238E27FC236}">
                  <a16:creationId xmlns:a16="http://schemas.microsoft.com/office/drawing/2014/main" id="{6AF57EB4-DB50-6888-9364-C86FEBD1E750}"/>
                </a:ext>
              </a:extLst>
            </p:cNvPr>
            <p:cNvSpPr/>
            <p:nvPr/>
          </p:nvSpPr>
          <p:spPr>
            <a:xfrm>
              <a:off x="1556658" y="4234543"/>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Overloading</a:t>
              </a:r>
            </a:p>
          </p:txBody>
        </p:sp>
        <p:sp>
          <p:nvSpPr>
            <p:cNvPr id="12" name="Rectangle: Rounded Corners 11">
              <a:extLst>
                <a:ext uri="{FF2B5EF4-FFF2-40B4-BE49-F238E27FC236}">
                  <a16:creationId xmlns:a16="http://schemas.microsoft.com/office/drawing/2014/main" id="{BD0C5BD6-2755-C49F-AC1F-E02D721CCBC3}"/>
                </a:ext>
              </a:extLst>
            </p:cNvPr>
            <p:cNvSpPr/>
            <p:nvPr/>
          </p:nvSpPr>
          <p:spPr>
            <a:xfrm>
              <a:off x="1556658" y="50292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Constructor Overloading</a:t>
              </a:r>
            </a:p>
          </p:txBody>
        </p:sp>
        <p:sp>
          <p:nvSpPr>
            <p:cNvPr id="13" name="Rectangle: Rounded Corners 12">
              <a:extLst>
                <a:ext uri="{FF2B5EF4-FFF2-40B4-BE49-F238E27FC236}">
                  <a16:creationId xmlns:a16="http://schemas.microsoft.com/office/drawing/2014/main" id="{0D908B20-52F8-0843-E98B-F01276711AC8}"/>
                </a:ext>
              </a:extLst>
            </p:cNvPr>
            <p:cNvSpPr/>
            <p:nvPr/>
          </p:nvSpPr>
          <p:spPr>
            <a:xfrm>
              <a:off x="1556658" y="5845629"/>
              <a:ext cx="3189514" cy="522514"/>
            </a:xfrm>
            <a:prstGeom prst="roundRect">
              <a:avLst/>
            </a:prstGeom>
            <a:solidFill>
              <a:schemeClr val="bg1"/>
            </a:solid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Operator Overloading</a:t>
              </a:r>
            </a:p>
          </p:txBody>
        </p:sp>
        <p:sp>
          <p:nvSpPr>
            <p:cNvPr id="14" name="Rectangle: Rounded Corners 13">
              <a:extLst>
                <a:ext uri="{FF2B5EF4-FFF2-40B4-BE49-F238E27FC236}">
                  <a16:creationId xmlns:a16="http://schemas.microsoft.com/office/drawing/2014/main" id="{B853176B-A062-0980-789E-00F2781E4602}"/>
                </a:ext>
              </a:extLst>
            </p:cNvPr>
            <p:cNvSpPr/>
            <p:nvPr/>
          </p:nvSpPr>
          <p:spPr>
            <a:xfrm>
              <a:off x="8175175" y="41910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Overriding</a:t>
              </a:r>
            </a:p>
          </p:txBody>
        </p:sp>
        <p:cxnSp>
          <p:nvCxnSpPr>
            <p:cNvPr id="16" name="Straight Connector 15">
              <a:extLst>
                <a:ext uri="{FF2B5EF4-FFF2-40B4-BE49-F238E27FC236}">
                  <a16:creationId xmlns:a16="http://schemas.microsoft.com/office/drawing/2014/main" id="{EC22E8AF-C245-B273-333B-A4A65BB28269}"/>
                </a:ext>
              </a:extLst>
            </p:cNvPr>
            <p:cNvCxnSpPr/>
            <p:nvPr/>
          </p:nvCxnSpPr>
          <p:spPr>
            <a:xfrm>
              <a:off x="805543" y="3907970"/>
              <a:ext cx="0" cy="2198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8705D4-2E0D-DE0E-1A15-64EE19F2B5A2}"/>
                </a:ext>
              </a:extLst>
            </p:cNvPr>
            <p:cNvCxnSpPr>
              <a:endCxn id="11" idx="1"/>
            </p:cNvCxnSpPr>
            <p:nvPr/>
          </p:nvCxnSpPr>
          <p:spPr>
            <a:xfrm>
              <a:off x="805543" y="4495800"/>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DE9264-66C9-B916-1EB4-4AC28DD39D82}"/>
                </a:ext>
              </a:extLst>
            </p:cNvPr>
            <p:cNvCxnSpPr/>
            <p:nvPr/>
          </p:nvCxnSpPr>
          <p:spPr>
            <a:xfrm>
              <a:off x="805543" y="5290457"/>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DE06A6-6028-2FB7-65CF-371753B83B86}"/>
                </a:ext>
              </a:extLst>
            </p:cNvPr>
            <p:cNvCxnSpPr/>
            <p:nvPr/>
          </p:nvCxnSpPr>
          <p:spPr>
            <a:xfrm>
              <a:off x="805543" y="6085115"/>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115CEA-4D1B-310D-09D3-A0F355DFF403}"/>
                </a:ext>
              </a:extLst>
            </p:cNvPr>
            <p:cNvCxnSpPr>
              <a:cxnSpLocks/>
            </p:cNvCxnSpPr>
            <p:nvPr/>
          </p:nvCxnSpPr>
          <p:spPr>
            <a:xfrm>
              <a:off x="7456714" y="3886199"/>
              <a:ext cx="0" cy="5660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087401-8B1D-E98C-A5AF-4CCFEDFB862C}"/>
                </a:ext>
              </a:extLst>
            </p:cNvPr>
            <p:cNvCxnSpPr/>
            <p:nvPr/>
          </p:nvCxnSpPr>
          <p:spPr>
            <a:xfrm>
              <a:off x="7456714" y="4441371"/>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36EDF2-1AB7-5AD8-31A5-ACE4E10413A2}"/>
                </a:ext>
              </a:extLst>
            </p:cNvPr>
            <p:cNvCxnSpPr>
              <a:cxnSpLocks/>
            </p:cNvCxnSpPr>
            <p:nvPr/>
          </p:nvCxnSpPr>
          <p:spPr>
            <a:xfrm flipH="1">
              <a:off x="2775857" y="1208314"/>
              <a:ext cx="3031671"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C34F07-D6F6-0533-62A3-D8EA4A434CAC}"/>
                </a:ext>
              </a:extLst>
            </p:cNvPr>
            <p:cNvCxnSpPr>
              <a:cxnSpLocks/>
            </p:cNvCxnSpPr>
            <p:nvPr/>
          </p:nvCxnSpPr>
          <p:spPr>
            <a:xfrm>
              <a:off x="5818414" y="1208312"/>
              <a:ext cx="3467101" cy="587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2720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8972" y="489858"/>
            <a:ext cx="11092542" cy="5638800"/>
          </a:xfrm>
        </p:spPr>
        <p:txBody>
          <a:bodyPr>
            <a:normAutofit/>
          </a:bodyPr>
          <a:lstStyle/>
          <a:p>
            <a:pPr marL="0" indent="0">
              <a:buNone/>
            </a:pPr>
            <a:r>
              <a:rPr lang="en-US" sz="3200" b="1" dirty="0">
                <a:solidFill>
                  <a:srgbClr val="C00000"/>
                </a:solidFill>
              </a:rPr>
              <a:t>1. Static Binding (Early Binding):</a:t>
            </a:r>
            <a:br>
              <a:rPr lang="en-US" sz="3200" b="1" dirty="0"/>
            </a:br>
            <a:r>
              <a:rPr lang="en-US" sz="3200" dirty="0"/>
              <a:t>Static binding, also known as early binding or compile-time binding, refers to the process where the method to be executed is determined at compile time rather than at runtime. This is in contrast to dynamic binding, which occurs at runtime.</a:t>
            </a:r>
          </a:p>
          <a:p>
            <a:pPr marL="0" indent="0">
              <a:buNone/>
            </a:pPr>
            <a:endParaRPr lang="en-US" sz="800" b="1" dirty="0">
              <a:solidFill>
                <a:srgbClr val="C00000"/>
              </a:solidFill>
            </a:endParaRPr>
          </a:p>
          <a:p>
            <a:pPr marL="0" indent="0">
              <a:buNone/>
            </a:pPr>
            <a:r>
              <a:rPr lang="en-US" b="1" dirty="0">
                <a:solidFill>
                  <a:srgbClr val="C00000"/>
                </a:solidFill>
              </a:rPr>
              <a:t>Method Overloading and Constructor Overloading:</a:t>
            </a:r>
          </a:p>
          <a:p>
            <a:pPr marL="0" indent="0">
              <a:buNone/>
            </a:pPr>
            <a:r>
              <a:rPr lang="en-US" dirty="0"/>
              <a:t>Method Overloading and Constructor Overloading in Java are concepts that allow </a:t>
            </a:r>
            <a:r>
              <a:rPr lang="en-US" b="1" dirty="0"/>
              <a:t>multiple methods </a:t>
            </a:r>
            <a:r>
              <a:rPr lang="en-US" dirty="0"/>
              <a:t>or </a:t>
            </a:r>
            <a:r>
              <a:rPr lang="en-US" b="1" dirty="0"/>
              <a:t>constructors to have the </a:t>
            </a:r>
            <a:r>
              <a:rPr lang="en-US" b="1" dirty="0">
                <a:solidFill>
                  <a:srgbClr val="C00000"/>
                </a:solidFill>
              </a:rPr>
              <a:t>same name </a:t>
            </a:r>
            <a:r>
              <a:rPr lang="en-US" b="1" dirty="0"/>
              <a:t>but </a:t>
            </a:r>
            <a:r>
              <a:rPr lang="en-US" b="1" dirty="0">
                <a:solidFill>
                  <a:srgbClr val="C00000"/>
                </a:solidFill>
              </a:rPr>
              <a:t>different parameters</a:t>
            </a:r>
            <a:r>
              <a:rPr lang="en-US" dirty="0">
                <a:solidFill>
                  <a:srgbClr val="C00000"/>
                </a:solidFill>
              </a:rPr>
              <a:t> </a:t>
            </a:r>
            <a:r>
              <a:rPr lang="en-US" dirty="0"/>
              <a:t>within the same class. They help improve code readability and flexibility by enabling the same method or constructor to perform different tasks based on the input parameters.</a:t>
            </a:r>
          </a:p>
          <a:p>
            <a:pPr marL="0" indent="0">
              <a:buNone/>
            </a:pPr>
            <a:endParaRPr lang="en-US" sz="3200" dirty="0"/>
          </a:p>
          <a:p>
            <a:pPr marL="0" indent="0">
              <a:buNone/>
            </a:pPr>
            <a:endParaRPr lang="en-US" sz="3200" b="1" dirty="0"/>
          </a:p>
        </p:txBody>
      </p:sp>
    </p:spTree>
    <p:extLst>
      <p:ext uri="{BB962C8B-B14F-4D97-AF65-F5344CB8AC3E}">
        <p14:creationId xmlns:p14="http://schemas.microsoft.com/office/powerpoint/2010/main" val="1703081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1. Method Overloading:</a:t>
            </a:r>
          </a:p>
          <a:p>
            <a:pPr marL="0" indent="0">
              <a:buNone/>
            </a:pPr>
            <a:r>
              <a:rPr lang="en-US" b="1" dirty="0"/>
              <a:t>Definition:</a:t>
            </a:r>
            <a:r>
              <a:rPr lang="en-US" dirty="0"/>
              <a:t> Method overloading occurs when two or more methods in the same class have the same name but differ in the number or type of parameters.</a:t>
            </a:r>
          </a:p>
          <a:p>
            <a:pPr marL="0" indent="0">
              <a:buNone/>
            </a:pPr>
            <a:r>
              <a:rPr lang="en-US" b="1" dirty="0"/>
              <a:t>Key Points:</a:t>
            </a:r>
            <a:endParaRPr lang="en-US" dirty="0"/>
          </a:p>
          <a:p>
            <a:pPr marL="742950" lvl="1" indent="-285750">
              <a:buFont typeface="Arial" panose="020B0604020202020204" pitchFamily="34" charset="0"/>
              <a:buChar char="•"/>
            </a:pPr>
            <a:r>
              <a:rPr lang="en-US" dirty="0"/>
              <a:t>Methods must have different parameter lists (either in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The return type can be the same or different, but it doesn't influence overloading.</a:t>
            </a:r>
          </a:p>
          <a:p>
            <a:pPr marL="742950" lvl="1" indent="-285750">
              <a:buFont typeface="Arial" panose="020B0604020202020204" pitchFamily="34" charset="0"/>
              <a:buChar char="•"/>
            </a:pPr>
            <a:r>
              <a:rPr lang="en-US" dirty="0"/>
              <a:t>Overloading enhances code readability and reusability.</a:t>
            </a:r>
          </a:p>
          <a:p>
            <a:pPr marL="0" indent="0">
              <a:buNone/>
            </a:pPr>
            <a:endParaRPr lang="en-IN" dirty="0"/>
          </a:p>
        </p:txBody>
      </p:sp>
    </p:spTree>
    <p:extLst>
      <p:ext uri="{BB962C8B-B14F-4D97-AF65-F5344CB8AC3E}">
        <p14:creationId xmlns:p14="http://schemas.microsoft.com/office/powerpoint/2010/main" val="3667435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2888" y="828679"/>
            <a:ext cx="3222170" cy="858607"/>
          </a:xfrm>
        </p:spPr>
        <p:txBody>
          <a:bodyPr>
            <a:normAutofit/>
          </a:bodyPr>
          <a:lstStyle/>
          <a:p>
            <a:pPr marL="0" indent="0">
              <a:buNone/>
            </a:pPr>
            <a:r>
              <a:rPr lang="en-IN" sz="4400" b="1" dirty="0"/>
              <a:t>Example:</a:t>
            </a:r>
          </a:p>
          <a:p>
            <a:pPr marL="0" indent="0">
              <a:buNone/>
            </a:pPr>
            <a:endParaRPr lang="en-IN" sz="4400" b="1" dirty="0"/>
          </a:p>
        </p:txBody>
      </p:sp>
      <p:pic>
        <p:nvPicPr>
          <p:cNvPr id="6" name="Picture 5">
            <a:extLst>
              <a:ext uri="{FF2B5EF4-FFF2-40B4-BE49-F238E27FC236}">
                <a16:creationId xmlns:a16="http://schemas.microsoft.com/office/drawing/2014/main" id="{B88CCE1D-419E-1CCC-AB4C-5B57C46EF59C}"/>
              </a:ext>
            </a:extLst>
          </p:cNvPr>
          <p:cNvPicPr>
            <a:picLocks noChangeAspect="1"/>
          </p:cNvPicPr>
          <p:nvPr/>
        </p:nvPicPr>
        <p:blipFill>
          <a:blip r:embed="rId2">
            <a:extLst>
              <a:ext uri="{28A0092B-C50C-407E-A947-70E740481C1C}">
                <a14:useLocalDpi xmlns:a14="http://schemas.microsoft.com/office/drawing/2010/main" val="0"/>
              </a:ext>
            </a:extLst>
          </a:blip>
          <a:srcRect r="3395" b="-2"/>
          <a:stretch/>
        </p:blipFill>
        <p:spPr>
          <a:xfrm>
            <a:off x="5010386" y="10"/>
            <a:ext cx="7181613" cy="6857990"/>
          </a:xfrm>
          <a:prstGeom prst="rect">
            <a:avLst/>
          </a:prstGeom>
          <a:effectLst/>
        </p:spPr>
      </p:pic>
    </p:spTree>
    <p:extLst>
      <p:ext uri="{BB962C8B-B14F-4D97-AF65-F5344CB8AC3E}">
        <p14:creationId xmlns:p14="http://schemas.microsoft.com/office/powerpoint/2010/main" val="3992599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2. Constructor Overloading:</a:t>
            </a:r>
          </a:p>
          <a:p>
            <a:pPr marL="0" indent="0">
              <a:buNone/>
            </a:pPr>
            <a:r>
              <a:rPr lang="en-US" b="1" dirty="0"/>
              <a:t>Definition:</a:t>
            </a:r>
            <a:r>
              <a:rPr lang="en-US" dirty="0"/>
              <a:t> Constructor overloading occurs when a class has </a:t>
            </a:r>
            <a:r>
              <a:rPr lang="en-US" b="1" dirty="0">
                <a:solidFill>
                  <a:schemeClr val="accent6">
                    <a:lumMod val="50000"/>
                  </a:schemeClr>
                </a:solidFill>
              </a:rPr>
              <a:t>multiple constructors</a:t>
            </a:r>
            <a:r>
              <a:rPr lang="en-US" dirty="0"/>
              <a:t> with the </a:t>
            </a:r>
            <a:r>
              <a:rPr lang="en-US" b="1" dirty="0"/>
              <a:t>same name </a:t>
            </a:r>
            <a:r>
              <a:rPr lang="en-US" dirty="0"/>
              <a:t>(the class name) </a:t>
            </a:r>
            <a:r>
              <a:rPr lang="en-US" b="1" dirty="0"/>
              <a:t>but different parameter lists.</a:t>
            </a:r>
          </a:p>
          <a:p>
            <a:pPr marL="0" indent="0">
              <a:buNone/>
            </a:pPr>
            <a:r>
              <a:rPr lang="en-US" b="1" dirty="0"/>
              <a:t>Key Points:</a:t>
            </a:r>
            <a:endParaRPr lang="en-US" dirty="0"/>
          </a:p>
          <a:p>
            <a:pPr marL="742950" lvl="1" indent="-285750">
              <a:buFont typeface="Arial" panose="020B0604020202020204" pitchFamily="34" charset="0"/>
              <a:buChar char="•"/>
            </a:pPr>
            <a:r>
              <a:rPr lang="en-US" dirty="0"/>
              <a:t>Allows creating objects in different ways depending on the arguments passed.</a:t>
            </a:r>
          </a:p>
          <a:p>
            <a:pPr marL="742950" lvl="1" indent="-285750">
              <a:buFont typeface="Arial" panose="020B0604020202020204" pitchFamily="34" charset="0"/>
              <a:buChar char="•"/>
            </a:pPr>
            <a:r>
              <a:rPr lang="en-US" dirty="0"/>
              <a:t>Like method overloading, constructors must </a:t>
            </a:r>
            <a:r>
              <a:rPr lang="en-US" b="1" dirty="0"/>
              <a:t>differ</a:t>
            </a:r>
            <a:r>
              <a:rPr lang="en-US" dirty="0"/>
              <a:t> </a:t>
            </a:r>
            <a:r>
              <a:rPr lang="en-US" b="1" dirty="0"/>
              <a:t>in</a:t>
            </a:r>
            <a:r>
              <a:rPr lang="en-US" dirty="0"/>
              <a:t> the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It provides flexibility in initializing objects with different sets of data.</a:t>
            </a:r>
          </a:p>
          <a:p>
            <a:pPr marL="0" indent="0">
              <a:buNone/>
            </a:pPr>
            <a:endParaRPr lang="en-IN" dirty="0"/>
          </a:p>
        </p:txBody>
      </p:sp>
    </p:spTree>
    <p:extLst>
      <p:ext uri="{BB962C8B-B14F-4D97-AF65-F5344CB8AC3E}">
        <p14:creationId xmlns:p14="http://schemas.microsoft.com/office/powerpoint/2010/main" val="2069168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625FBA9-9602-5A92-434F-CF35B8178339}"/>
              </a:ext>
            </a:extLst>
          </p:cNvPr>
          <p:cNvSpPr>
            <a:spLocks noGrp="1"/>
          </p:cNvSpPr>
          <p:nvPr>
            <p:ph idx="1"/>
          </p:nvPr>
        </p:nvSpPr>
        <p:spPr>
          <a:xfrm>
            <a:off x="437100" y="741594"/>
            <a:ext cx="3799425" cy="586464"/>
          </a:xfrm>
        </p:spPr>
        <p:txBody>
          <a:bodyPr>
            <a:normAutofit fontScale="92500" lnSpcReduction="20000"/>
          </a:bodyPr>
          <a:lstStyle/>
          <a:p>
            <a:pPr marL="0" indent="0">
              <a:buNone/>
            </a:pPr>
            <a:r>
              <a:rPr lang="en-IN" sz="4400" b="1" dirty="0"/>
              <a:t>Example:</a:t>
            </a:r>
          </a:p>
          <a:p>
            <a:pPr marL="0" indent="0">
              <a:buNone/>
            </a:pPr>
            <a:endParaRPr lang="en-IN" sz="4400" b="1" dirty="0"/>
          </a:p>
        </p:txBody>
      </p:sp>
      <p:pic>
        <p:nvPicPr>
          <p:cNvPr id="5" name="Picture 4">
            <a:extLst>
              <a:ext uri="{FF2B5EF4-FFF2-40B4-BE49-F238E27FC236}">
                <a16:creationId xmlns:a16="http://schemas.microsoft.com/office/drawing/2014/main" id="{64CDE9F3-D346-6E61-8C66-A53AEBA200A5}"/>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3334" r="3542" b="3807"/>
          <a:stretch/>
        </p:blipFill>
        <p:spPr>
          <a:xfrm>
            <a:off x="4673626" y="-87087"/>
            <a:ext cx="7518373" cy="6901543"/>
          </a:xfrm>
          <a:prstGeom prst="rect">
            <a:avLst/>
          </a:prstGeom>
          <a:effectLst/>
        </p:spPr>
      </p:pic>
    </p:spTree>
    <p:extLst>
      <p:ext uri="{BB962C8B-B14F-4D97-AF65-F5344CB8AC3E}">
        <p14:creationId xmlns:p14="http://schemas.microsoft.com/office/powerpoint/2010/main" val="2661686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27604" y="600808"/>
            <a:ext cx="11064627" cy="4167838"/>
          </a:xfrm>
        </p:spPr>
        <p:txBody>
          <a:bodyPr>
            <a:normAutofit/>
          </a:bodyPr>
          <a:lstStyle/>
          <a:p>
            <a:pPr marL="0" indent="0">
              <a:buNone/>
            </a:pPr>
            <a:r>
              <a:rPr lang="en-US" sz="3200" b="1" dirty="0">
                <a:solidFill>
                  <a:srgbClr val="C00000"/>
                </a:solidFill>
                <a:latin typeface="Times New Roman" panose="02020603050405020304" pitchFamily="18" charset="0"/>
                <a:cs typeface="Times New Roman" panose="02020603050405020304" pitchFamily="18" charset="0"/>
              </a:rPr>
              <a:t>2. Run-Time Polymorphism: </a:t>
            </a:r>
            <a:r>
              <a:rPr lang="en-US" sz="3200" b="1" dirty="0"/>
              <a:t>Dynamic Binding (Late Binding):</a:t>
            </a:r>
          </a:p>
          <a:p>
            <a:pPr marL="0" indent="0">
              <a:buNone/>
            </a:pPr>
            <a:r>
              <a:rPr lang="en-US" sz="3200" dirty="0"/>
              <a:t>Dynamic binding in Java refers to the process by which a </a:t>
            </a:r>
            <a:r>
              <a:rPr lang="en-US" sz="3200" b="1" dirty="0">
                <a:solidFill>
                  <a:srgbClr val="C00000"/>
                </a:solidFill>
              </a:rPr>
              <a:t>method call </a:t>
            </a:r>
            <a:r>
              <a:rPr lang="en-US" sz="3200" dirty="0"/>
              <a:t>is </a:t>
            </a:r>
            <a:r>
              <a:rPr lang="en-US" sz="3200" b="1" dirty="0"/>
              <a:t>resolved</a:t>
            </a:r>
            <a:r>
              <a:rPr lang="en-US" sz="3200" dirty="0"/>
              <a:t> </a:t>
            </a:r>
            <a:r>
              <a:rPr lang="en-US" sz="3200" b="1" dirty="0"/>
              <a:t>to the appropriate method </a:t>
            </a:r>
            <a:r>
              <a:rPr lang="en-US" sz="3200" b="1" dirty="0">
                <a:solidFill>
                  <a:srgbClr val="C00000"/>
                </a:solidFill>
              </a:rPr>
              <a:t>implementation</a:t>
            </a:r>
            <a:r>
              <a:rPr lang="en-US" sz="3200" b="1" dirty="0"/>
              <a:t> at runtime</a:t>
            </a:r>
            <a:r>
              <a:rPr lang="en-US" sz="3200" dirty="0"/>
              <a:t>, </a:t>
            </a:r>
            <a:r>
              <a:rPr lang="en-US" sz="3200" b="1" dirty="0"/>
              <a:t>rather than at compile time.</a:t>
            </a:r>
            <a:r>
              <a:rPr lang="en-US" sz="3200" dirty="0"/>
              <a:t> This concept is crucial for achieving polymorphism in object-oriented programming.</a:t>
            </a:r>
          </a:p>
          <a:p>
            <a:pPr marL="0" indent="0">
              <a:buNone/>
            </a:pPr>
            <a:endParaRPr lang="en-US" sz="3200" dirty="0"/>
          </a:p>
          <a:p>
            <a:pPr marL="0" indent="0">
              <a:buNone/>
            </a:pPr>
            <a:r>
              <a:rPr lang="en-US" sz="3200" b="1" dirty="0"/>
              <a:t>Implementation:</a:t>
            </a:r>
            <a:endParaRPr lang="en-IN" sz="3200" b="1" dirty="0"/>
          </a:p>
          <a:p>
            <a:pPr marL="0" indent="0" algn="ctr">
              <a:buNone/>
            </a:pPr>
            <a:endParaRPr lang="en-IN" sz="3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54236" y="1803502"/>
            <a:ext cx="1752249" cy="613127"/>
          </a:xfrm>
        </p:spPr>
        <p:txBody>
          <a:bodyPr>
            <a:normAutofit/>
          </a:bodyPr>
          <a:lstStyle/>
          <a:p>
            <a:pPr marL="0" indent="0">
              <a:buNone/>
            </a:pPr>
            <a:r>
              <a:rPr lang="en-IN" sz="3200" b="1" dirty="0"/>
              <a:t>Example:</a:t>
            </a:r>
          </a:p>
        </p:txBody>
      </p:sp>
      <p:pic>
        <p:nvPicPr>
          <p:cNvPr id="4" name="Picture 3">
            <a:extLst>
              <a:ext uri="{FF2B5EF4-FFF2-40B4-BE49-F238E27FC236}">
                <a16:creationId xmlns:a16="http://schemas.microsoft.com/office/drawing/2014/main" id="{F9147CF8-E7F9-E1D3-393E-DF300BD1E760}"/>
              </a:ext>
            </a:extLst>
          </p:cNvPr>
          <p:cNvPicPr>
            <a:picLocks noChangeAspect="1"/>
          </p:cNvPicPr>
          <p:nvPr/>
        </p:nvPicPr>
        <p:blipFill rotWithShape="1">
          <a:blip r:embed="rId2">
            <a:extLst>
              <a:ext uri="{28A0092B-C50C-407E-A947-70E740481C1C}">
                <a14:useLocalDpi xmlns:a14="http://schemas.microsoft.com/office/drawing/2010/main" val="0"/>
              </a:ext>
            </a:extLst>
          </a:blip>
          <a:srcRect l="4080" t="4921" r="4982" b="4126"/>
          <a:stretch/>
        </p:blipFill>
        <p:spPr>
          <a:xfrm>
            <a:off x="5148943" y="-28092"/>
            <a:ext cx="7043057" cy="6886092"/>
          </a:xfrm>
          <a:prstGeom prst="rect">
            <a:avLst/>
          </a:prstGeom>
        </p:spPr>
      </p:pic>
    </p:spTree>
    <p:extLst>
      <p:ext uri="{BB962C8B-B14F-4D97-AF65-F5344CB8AC3E}">
        <p14:creationId xmlns:p14="http://schemas.microsoft.com/office/powerpoint/2010/main" val="216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75303" y="226142"/>
            <a:ext cx="11582399" cy="6449961"/>
          </a:xfrm>
        </p:spPr>
        <p:txBody>
          <a:bodyPr>
            <a:normAutofit lnSpcReduction="10000"/>
          </a:bodyPr>
          <a:lstStyle/>
          <a:p>
            <a:pPr marL="0" indent="0">
              <a:buNone/>
            </a:pPr>
            <a:r>
              <a:rPr lang="en-US" b="1" dirty="0">
                <a:solidFill>
                  <a:srgbClr val="C00000"/>
                </a:solidFill>
              </a:rPr>
              <a:t>Method overriding:</a:t>
            </a:r>
          </a:p>
          <a:p>
            <a:pPr marL="0" indent="0">
              <a:buNone/>
            </a:pPr>
            <a:r>
              <a:rPr lang="en-US" b="1" dirty="0"/>
              <a:t>Method overriding </a:t>
            </a:r>
            <a:r>
              <a:rPr lang="en-US" dirty="0"/>
              <a:t>in Java is a feature that allows a subclass to provide a specific implementation of a method that is </a:t>
            </a:r>
            <a:r>
              <a:rPr lang="en-US" b="1" dirty="0"/>
              <a:t>already defined in its superclass</a:t>
            </a:r>
            <a:r>
              <a:rPr lang="en-US" dirty="0"/>
              <a:t>. This is used to achieve runtime polymorphism and enable the subclass to customize or enhance the behavior of the inherited method.</a:t>
            </a:r>
          </a:p>
          <a:p>
            <a:pPr marL="0" indent="0">
              <a:buNone/>
            </a:pPr>
            <a:r>
              <a:rPr lang="en-US" b="1" dirty="0"/>
              <a:t>Key Points of Method Overriding:</a:t>
            </a:r>
          </a:p>
          <a:p>
            <a:pPr marL="514350" indent="-514350">
              <a:buFont typeface="+mj-lt"/>
              <a:buAutoNum type="arabicPeriod"/>
            </a:pPr>
            <a:r>
              <a:rPr lang="en-US" b="1" dirty="0"/>
              <a:t>Same Method Signature: </a:t>
            </a:r>
            <a:r>
              <a:rPr lang="en-US" dirty="0"/>
              <a:t>The overriding method in the subclass must have the same name, return type, and parameters as the method in the superclass.</a:t>
            </a:r>
          </a:p>
          <a:p>
            <a:pPr marL="514350" indent="-514350">
              <a:buFont typeface="+mj-lt"/>
              <a:buAutoNum type="arabicPeriod"/>
            </a:pPr>
            <a:r>
              <a:rPr lang="en-US" b="1" dirty="0"/>
              <a:t>Annotation: </a:t>
            </a:r>
            <a:r>
              <a:rPr lang="en-US" dirty="0"/>
              <a:t>The</a:t>
            </a:r>
            <a:r>
              <a:rPr lang="en-US" b="1" dirty="0">
                <a:solidFill>
                  <a:srgbClr val="C00000"/>
                </a:solidFill>
              </a:rPr>
              <a:t> @Override </a:t>
            </a:r>
            <a:r>
              <a:rPr lang="en-US" dirty="0"/>
              <a:t>annotation is often used above the method in the subclass to indicate that it is overriding a method from its superclass (though it is </a:t>
            </a:r>
            <a:r>
              <a:rPr lang="en-US" b="1" dirty="0">
                <a:solidFill>
                  <a:srgbClr val="C00000"/>
                </a:solidFill>
              </a:rPr>
              <a:t>optional</a:t>
            </a:r>
            <a:r>
              <a:rPr lang="en-US" dirty="0"/>
              <a:t>).</a:t>
            </a:r>
          </a:p>
          <a:p>
            <a:pPr marL="514350" indent="-514350">
              <a:buFont typeface="+mj-lt"/>
              <a:buAutoNum type="arabicPeriod"/>
            </a:pPr>
            <a:r>
              <a:rPr lang="en-US" b="1" dirty="0"/>
              <a:t>Access Modifiers: </a:t>
            </a:r>
            <a:r>
              <a:rPr lang="en-US" dirty="0"/>
              <a:t>The access level of the overriding method </a:t>
            </a:r>
            <a:r>
              <a:rPr lang="en-US" b="1" dirty="0"/>
              <a:t>cannot be more restrictive </a:t>
            </a:r>
            <a:r>
              <a:rPr lang="en-US" dirty="0"/>
              <a:t>than the overridden method.</a:t>
            </a:r>
          </a:p>
          <a:p>
            <a:pPr marL="514350" indent="-514350">
              <a:buFont typeface="+mj-lt"/>
              <a:buAutoNum type="arabicPeriod"/>
            </a:pPr>
            <a:r>
              <a:rPr lang="en-US" b="1" dirty="0"/>
              <a:t>Instance Methods Only: </a:t>
            </a:r>
            <a:r>
              <a:rPr lang="en-US" dirty="0"/>
              <a:t>Only instance methods (</a:t>
            </a:r>
            <a:r>
              <a:rPr lang="en-US" b="1" dirty="0">
                <a:solidFill>
                  <a:srgbClr val="C00000"/>
                </a:solidFill>
              </a:rPr>
              <a:t>non-static methods</a:t>
            </a:r>
            <a:r>
              <a:rPr lang="en-US" dirty="0"/>
              <a:t>) can be overridden. Static methods are not overridden but are hidden instead.</a:t>
            </a:r>
            <a:endParaRPr lang="en-IN" dirty="0"/>
          </a:p>
        </p:txBody>
      </p:sp>
    </p:spTree>
    <p:extLst>
      <p:ext uri="{BB962C8B-B14F-4D97-AF65-F5344CB8AC3E}">
        <p14:creationId xmlns:p14="http://schemas.microsoft.com/office/powerpoint/2010/main" val="3213976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287704" y="716823"/>
            <a:ext cx="1942513" cy="595141"/>
          </a:xfrm>
        </p:spPr>
        <p:txBody>
          <a:bodyPr/>
          <a:lstStyle/>
          <a:p>
            <a:pPr marL="0" indent="0">
              <a:buNone/>
            </a:pPr>
            <a:r>
              <a:rPr lang="en-US" b="1" dirty="0"/>
              <a:t>Example:</a:t>
            </a:r>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68D88D4A-0A00-CB32-8552-2AF2B50F27BE}"/>
              </a:ext>
            </a:extLst>
          </p:cNvPr>
          <p:cNvPicPr>
            <a:picLocks noChangeAspect="1"/>
          </p:cNvPicPr>
          <p:nvPr/>
        </p:nvPicPr>
        <p:blipFill rotWithShape="1">
          <a:blip r:embed="rId2">
            <a:extLst>
              <a:ext uri="{28A0092B-C50C-407E-A947-70E740481C1C}">
                <a14:useLocalDpi xmlns:a14="http://schemas.microsoft.com/office/drawing/2010/main" val="0"/>
              </a:ext>
            </a:extLst>
          </a:blip>
          <a:srcRect l="3986" t="3623" r="4097" b="3189"/>
          <a:stretch/>
        </p:blipFill>
        <p:spPr>
          <a:xfrm>
            <a:off x="6176584" y="0"/>
            <a:ext cx="6015416" cy="6858000"/>
          </a:xfrm>
          <a:prstGeom prst="rect">
            <a:avLst/>
          </a:prstGeom>
        </p:spPr>
      </p:pic>
    </p:spTree>
    <p:extLst>
      <p:ext uri="{BB962C8B-B14F-4D97-AF65-F5344CB8AC3E}">
        <p14:creationId xmlns:p14="http://schemas.microsoft.com/office/powerpoint/2010/main" val="174119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3019373"/>
            <a:ext cx="10803193" cy="819253"/>
          </a:xfrm>
        </p:spPr>
        <p:txBody>
          <a:bodyPr>
            <a:normAutofit/>
          </a:bodyPr>
          <a:lstStyle/>
          <a:p>
            <a:pPr marL="0" indent="0" algn="ctr">
              <a:buNone/>
            </a:pPr>
            <a:r>
              <a:rPr lang="en-US" sz="4800" b="1" dirty="0">
                <a:solidFill>
                  <a:srgbClr val="C00000"/>
                </a:solidFill>
              </a:rPr>
              <a:t>How to Prevent Method Overriding</a:t>
            </a:r>
            <a:endParaRPr lang="en-IN" sz="4800" b="1" dirty="0">
              <a:solidFill>
                <a:srgbClr val="C00000"/>
              </a:solidFill>
            </a:endParaRPr>
          </a:p>
        </p:txBody>
      </p:sp>
    </p:spTree>
    <p:extLst>
      <p:ext uri="{BB962C8B-B14F-4D97-AF65-F5344CB8AC3E}">
        <p14:creationId xmlns:p14="http://schemas.microsoft.com/office/powerpoint/2010/main" val="4163505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Methods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abstract class.</a:t>
            </a:r>
          </a:p>
          <a:p>
            <a:pPr marL="514350" indent="-514350">
              <a:buFont typeface="+mj-lt"/>
              <a:buAutoNum type="arabicPeriod"/>
            </a:pPr>
            <a:r>
              <a:rPr lang="en-US" dirty="0"/>
              <a:t>Cannot have a method body.</a:t>
            </a:r>
          </a:p>
          <a:p>
            <a:pPr marL="514350" indent="-514350">
              <a:buFont typeface="+mj-lt"/>
              <a:buAutoNum type="arabicPeriod"/>
            </a:pPr>
            <a:r>
              <a:rPr lang="en-US" dirty="0"/>
              <a:t>Subclasses that extend the abstract class must override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r>
              <a:rPr lang="en-US" dirty="0"/>
              <a:t>:</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504D372F-FA89-CDD4-DBC3-B7656E74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936" y="1041866"/>
            <a:ext cx="10234342" cy="4774268"/>
          </a:xfrm>
          <a:prstGeom prst="rect">
            <a:avLst/>
          </a:prstGeom>
        </p:spPr>
      </p:pic>
    </p:spTree>
    <p:extLst>
      <p:ext uri="{BB962C8B-B14F-4D97-AF65-F5344CB8AC3E}">
        <p14:creationId xmlns:p14="http://schemas.microsoft.com/office/powerpoint/2010/main" val="946782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878446B-50DF-BA5D-6DFF-4BEA817E2117}"/>
              </a:ext>
            </a:extLst>
          </p:cNvPr>
          <p:cNvSpPr>
            <a:spLocks noGrp="1"/>
          </p:cNvSpPr>
          <p:nvPr>
            <p:ph idx="1"/>
          </p:nvPr>
        </p:nvSpPr>
        <p:spPr>
          <a:xfrm>
            <a:off x="503904" y="606425"/>
            <a:ext cx="2868561" cy="1487846"/>
          </a:xfrm>
        </p:spPr>
        <p:txBody>
          <a:bodyPr/>
          <a:lstStyle/>
          <a:p>
            <a:pPr marL="0" indent="0">
              <a:buNone/>
            </a:pPr>
            <a:r>
              <a:rPr lang="en-US" b="1" dirty="0"/>
              <a:t>Usage:</a:t>
            </a:r>
            <a:endParaRPr lang="en-IN" b="1" dirty="0"/>
          </a:p>
        </p:txBody>
      </p:sp>
      <p:pic>
        <p:nvPicPr>
          <p:cNvPr id="8" name="Content Placeholder 3" descr="A screen shot of a computer code&#10;&#10;Description automatically generated">
            <a:extLst>
              <a:ext uri="{FF2B5EF4-FFF2-40B4-BE49-F238E27FC236}">
                <a16:creationId xmlns:a16="http://schemas.microsoft.com/office/drawing/2014/main" id="{71AE0087-07DE-9080-A66D-A725E3F97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020" y="263868"/>
            <a:ext cx="9074461" cy="3234706"/>
          </a:xfrm>
          <a:prstGeom prst="rect">
            <a:avLst/>
          </a:prstGeom>
        </p:spPr>
      </p:pic>
      <p:pic>
        <p:nvPicPr>
          <p:cNvPr id="9" name="Content Placeholder 3">
            <a:extLst>
              <a:ext uri="{FF2B5EF4-FFF2-40B4-BE49-F238E27FC236}">
                <a16:creationId xmlns:a16="http://schemas.microsoft.com/office/drawing/2014/main" id="{FD659A44-5601-4BBD-7C6D-D9F77A9AF199}"/>
              </a:ext>
            </a:extLst>
          </p:cNvPr>
          <p:cNvPicPr>
            <a:picLocks noChangeAspect="1"/>
          </p:cNvPicPr>
          <p:nvPr/>
        </p:nvPicPr>
        <p:blipFill>
          <a:blip r:embed="rId3">
            <a:extLst>
              <a:ext uri="{28A0092B-C50C-407E-A947-70E740481C1C}">
                <a14:useLocalDpi xmlns:a14="http://schemas.microsoft.com/office/drawing/2010/main" val="0"/>
              </a:ext>
            </a:extLst>
          </a:blip>
          <a:srcRect t="7647" b="6336"/>
          <a:stretch/>
        </p:blipFill>
        <p:spPr>
          <a:xfrm>
            <a:off x="2036021" y="3737115"/>
            <a:ext cx="9116416" cy="2926516"/>
          </a:xfrm>
          <a:prstGeom prst="rect">
            <a:avLst/>
          </a:prstGeom>
        </p:spPr>
      </p:pic>
    </p:spTree>
    <p:extLst>
      <p:ext uri="{BB962C8B-B14F-4D97-AF65-F5344CB8AC3E}">
        <p14:creationId xmlns:p14="http://schemas.microsoft.com/office/powerpoint/2010/main" val="3047244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87361" y="605554"/>
            <a:ext cx="10803193" cy="5646891"/>
          </a:xfrm>
        </p:spPr>
        <p:txBody>
          <a:bodyPr>
            <a:normAutofit/>
          </a:bodyPr>
          <a:lstStyle/>
          <a:p>
            <a:pPr marL="0" indent="0">
              <a:buNone/>
            </a:pPr>
            <a:r>
              <a:rPr lang="en-US" sz="3600" b="1" dirty="0"/>
              <a:t>Rules for Abstract Classes:</a:t>
            </a:r>
          </a:p>
          <a:p>
            <a:pPr>
              <a:buFont typeface="+mj-lt"/>
              <a:buAutoNum type="arabicPeriod"/>
            </a:pPr>
            <a:r>
              <a:rPr lang="en-US" sz="3600" dirty="0"/>
              <a:t> Cannot be instantiated</a:t>
            </a:r>
          </a:p>
          <a:p>
            <a:pPr>
              <a:buFont typeface="+mj-lt"/>
              <a:buAutoNum type="arabicPeriod"/>
            </a:pPr>
            <a:r>
              <a:rPr lang="en-IN" sz="3600" dirty="0"/>
              <a:t> Can have abstract methods</a:t>
            </a:r>
            <a:endParaRPr lang="en-US" sz="3600" dirty="0"/>
          </a:p>
          <a:p>
            <a:pPr>
              <a:buFont typeface="+mj-lt"/>
              <a:buAutoNum type="arabicPeriod"/>
            </a:pPr>
            <a:r>
              <a:rPr lang="en-IN" sz="3600" dirty="0"/>
              <a:t> Can have concrete methods</a:t>
            </a:r>
            <a:endParaRPr lang="en-US" sz="3600" dirty="0"/>
          </a:p>
          <a:p>
            <a:pPr>
              <a:buFont typeface="+mj-lt"/>
              <a:buAutoNum type="arabicPeriod"/>
            </a:pPr>
            <a:r>
              <a:rPr lang="en-US" sz="3600" dirty="0"/>
              <a:t> Subclasses must override abstract methods</a:t>
            </a:r>
          </a:p>
          <a:p>
            <a:pPr>
              <a:buFont typeface="+mj-lt"/>
              <a:buAutoNum type="arabicPeriod"/>
            </a:pPr>
            <a:r>
              <a:rPr lang="en-IN" sz="3600" dirty="0"/>
              <a:t> Subclasses can be abstract</a:t>
            </a:r>
            <a:endParaRPr lang="en-US" sz="3600" dirty="0"/>
          </a:p>
          <a:p>
            <a:pPr>
              <a:buFont typeface="+mj-lt"/>
              <a:buAutoNum type="arabicPeriod"/>
            </a:pPr>
            <a:endParaRPr lang="en-US" sz="3600" dirty="0"/>
          </a:p>
          <a:p>
            <a:pPr>
              <a:buFont typeface="+mj-lt"/>
              <a:buAutoNum type="arabicPeriod"/>
            </a:pPr>
            <a:endParaRPr lang="en-US" sz="3600" dirty="0"/>
          </a:p>
          <a:p>
            <a:pPr marL="0" indent="0">
              <a:buNone/>
            </a:pPr>
            <a:endParaRPr lang="en-IN" sz="3600" dirty="0"/>
          </a:p>
        </p:txBody>
      </p:sp>
    </p:spTree>
    <p:extLst>
      <p:ext uri="{BB962C8B-B14F-4D97-AF65-F5344CB8AC3E}">
        <p14:creationId xmlns:p14="http://schemas.microsoft.com/office/powerpoint/2010/main" val="3324682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11232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179278" cy="5881812"/>
          </a:xfrm>
        </p:spPr>
        <p:txBody>
          <a:bodyPr>
            <a:normAutofit fontScale="92500" lnSpcReduction="10000"/>
          </a:bodyPr>
          <a:lstStyle/>
          <a:p>
            <a:pPr marL="0" indent="0">
              <a:buNone/>
            </a:pPr>
            <a:r>
              <a:rPr lang="en-US" sz="3200" b="1" dirty="0">
                <a:solidFill>
                  <a:srgbClr val="C00000"/>
                </a:solidFill>
              </a:rPr>
              <a:t>Inheritance Hierarchies:</a:t>
            </a:r>
          </a:p>
          <a:p>
            <a:pPr marL="0" indent="0">
              <a:buNone/>
            </a:pPr>
            <a:r>
              <a:rPr lang="en-US" dirty="0"/>
              <a:t>An </a:t>
            </a:r>
            <a:r>
              <a:rPr lang="en-US" b="1" dirty="0"/>
              <a:t>inheritance hierarchy</a:t>
            </a:r>
            <a:r>
              <a:rPr lang="en-US" dirty="0"/>
              <a:t> represents the relationships among classes in a multi-level manner, where classes are derived from other classes in a chain.</a:t>
            </a:r>
          </a:p>
          <a:p>
            <a:pPr marL="514350" indent="-514350">
              <a:buAutoNum type="arabicPeriod"/>
            </a:pPr>
            <a:r>
              <a:rPr lang="en-US" b="1" dirty="0"/>
              <a:t>Single Inheritance: </a:t>
            </a:r>
            <a:r>
              <a:rPr lang="en-US" dirty="0"/>
              <a:t>A subclass inherits from only one superclass.</a:t>
            </a:r>
          </a:p>
          <a:p>
            <a:pPr marL="514350" indent="-514350">
              <a:buFont typeface="Arial" panose="020B0604020202020204" pitchFamily="34" charset="0"/>
              <a:buAutoNum type="arabicPeriod"/>
            </a:pPr>
            <a:r>
              <a:rPr lang="en-US" b="1" dirty="0"/>
              <a:t>Multi-Level Inheritance: </a:t>
            </a:r>
            <a:r>
              <a:rPr lang="en-US" dirty="0"/>
              <a:t>A chain of inheritance where a class is derived from another derived class.</a:t>
            </a:r>
          </a:p>
          <a:p>
            <a:pPr marL="514350" indent="-514350">
              <a:buFont typeface="Arial" panose="020B0604020202020204" pitchFamily="34" charset="0"/>
              <a:buAutoNum type="arabicPeriod"/>
            </a:pPr>
            <a:r>
              <a:rPr lang="en-US" b="1" dirty="0"/>
              <a:t>Multiple Inheritance: </a:t>
            </a:r>
            <a:r>
              <a:rPr lang="en-US" dirty="0"/>
              <a:t>A class derived from more than one Super class.</a:t>
            </a:r>
          </a:p>
          <a:p>
            <a:pPr marL="514350" indent="-514350">
              <a:buFont typeface="Arial" panose="020B0604020202020204" pitchFamily="34" charset="0"/>
              <a:buAutoNum type="arabicPeriod"/>
            </a:pPr>
            <a:r>
              <a:rPr lang="en-US" b="1" dirty="0"/>
              <a:t>Hierarchical Inheritance: </a:t>
            </a:r>
            <a:r>
              <a:rPr lang="en-US" dirty="0"/>
              <a:t>Multiple subclasses inherit from a single superclass.</a:t>
            </a:r>
          </a:p>
          <a:p>
            <a:pPr marL="514350" indent="-514350">
              <a:buFont typeface="Arial" panose="020B0604020202020204" pitchFamily="34" charset="0"/>
              <a:buAutoNum type="arabicPeriod"/>
            </a:pPr>
            <a:r>
              <a:rPr lang="en-US" b="1" dirty="0"/>
              <a:t>Hybrid Inheritance: </a:t>
            </a:r>
            <a:r>
              <a:rPr lang="en-US" dirty="0"/>
              <a:t>A combination of more than one type of inheritance.</a:t>
            </a:r>
          </a:p>
          <a:p>
            <a:pPr marL="0" indent="0">
              <a:buNone/>
            </a:pPr>
            <a:endParaRPr lang="en-US" dirty="0"/>
          </a:p>
          <a:p>
            <a:pPr marL="0" indent="0">
              <a:buNone/>
            </a:pPr>
            <a:r>
              <a:rPr lang="en-US" b="1" dirty="0"/>
              <a:t>Note:</a:t>
            </a:r>
            <a:r>
              <a:rPr lang="en-US" dirty="0"/>
              <a:t> </a:t>
            </a:r>
          </a:p>
          <a:p>
            <a:pPr marL="0" indent="0">
              <a:buNone/>
            </a:pPr>
            <a:r>
              <a:rPr lang="en-US" dirty="0"/>
              <a:t>Java doesn't directly support multiple inheritance due to the </a:t>
            </a:r>
            <a:r>
              <a:rPr lang="en-US" b="1" dirty="0">
                <a:solidFill>
                  <a:srgbClr val="C00000"/>
                </a:solidFill>
              </a:rPr>
              <a:t>Diamond Problem</a:t>
            </a:r>
            <a:r>
              <a:rPr lang="en-US" dirty="0"/>
              <a:t>, but it can be achieved through interfaces.</a:t>
            </a:r>
          </a:p>
          <a:p>
            <a:pPr marL="514350" indent="-51435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612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90F4A-1BB3-4349-4EB0-6564D4A39F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863" y="336751"/>
            <a:ext cx="11258394" cy="6205564"/>
          </a:xfrm>
          <a:prstGeom prst="rect">
            <a:avLst/>
          </a:prstGeom>
        </p:spPr>
      </p:pic>
      <p:sp>
        <p:nvSpPr>
          <p:cNvPr id="2" name="AutoShape 2" descr="Inheritance in Java with Examples – 2024">
            <a:extLst>
              <a:ext uri="{FF2B5EF4-FFF2-40B4-BE49-F238E27FC236}">
                <a16:creationId xmlns:a16="http://schemas.microsoft.com/office/drawing/2014/main" id="{4E455A2D-25C5-5C6F-F69E-978249A4EF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C0A8809-0648-BA81-B3D8-EE37DDA818B6}"/>
              </a:ext>
            </a:extLst>
          </p:cNvPr>
          <p:cNvSpPr/>
          <p:nvPr/>
        </p:nvSpPr>
        <p:spPr>
          <a:xfrm>
            <a:off x="6096000" y="5921829"/>
            <a:ext cx="1317171"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10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97798" y="181530"/>
            <a:ext cx="10803193" cy="5646891"/>
          </a:xfrm>
        </p:spPr>
        <p:txBody>
          <a:bodyPr>
            <a:normAutofit/>
          </a:bodyPr>
          <a:lstStyle/>
          <a:p>
            <a:pPr marL="0" indent="0">
              <a:buNone/>
            </a:pPr>
            <a:r>
              <a:rPr lang="en-IN" dirty="0"/>
              <a:t>Example:</a:t>
            </a:r>
          </a:p>
          <a:p>
            <a:pPr marL="0" indent="0">
              <a:buNone/>
            </a:pPr>
            <a:endParaRPr lang="en-IN" dirty="0"/>
          </a:p>
        </p:txBody>
      </p:sp>
      <p:pic>
        <p:nvPicPr>
          <p:cNvPr id="8" name="Picture 7">
            <a:extLst>
              <a:ext uri="{FF2B5EF4-FFF2-40B4-BE49-F238E27FC236}">
                <a16:creationId xmlns:a16="http://schemas.microsoft.com/office/drawing/2014/main" id="{D73EC31C-0419-39CB-1E3B-D76E106B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09" y="714318"/>
            <a:ext cx="8903798" cy="2290657"/>
          </a:xfrm>
          <a:prstGeom prst="rect">
            <a:avLst/>
          </a:prstGeom>
        </p:spPr>
      </p:pic>
      <p:pic>
        <p:nvPicPr>
          <p:cNvPr id="10" name="Picture 9">
            <a:extLst>
              <a:ext uri="{FF2B5EF4-FFF2-40B4-BE49-F238E27FC236}">
                <a16:creationId xmlns:a16="http://schemas.microsoft.com/office/drawing/2014/main" id="{05EC26E6-FACE-F57D-6D42-0D62ACEE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09" y="3331849"/>
            <a:ext cx="9014193" cy="3029360"/>
          </a:xfrm>
          <a:prstGeom prst="rect">
            <a:avLst/>
          </a:prstGeom>
        </p:spPr>
      </p:pic>
    </p:spTree>
    <p:extLst>
      <p:ext uri="{BB962C8B-B14F-4D97-AF65-F5344CB8AC3E}">
        <p14:creationId xmlns:p14="http://schemas.microsoft.com/office/powerpoint/2010/main" val="110030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16D75-81DB-C712-CC48-E4503137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409" y="3687311"/>
            <a:ext cx="7731728" cy="2659060"/>
          </a:xfrm>
        </p:spPr>
      </p:pic>
      <p:pic>
        <p:nvPicPr>
          <p:cNvPr id="6" name="Picture 5">
            <a:extLst>
              <a:ext uri="{FF2B5EF4-FFF2-40B4-BE49-F238E27FC236}">
                <a16:creationId xmlns:a16="http://schemas.microsoft.com/office/drawing/2014/main" id="{310D2EA8-0E3E-D6C0-CDC7-D1B278B9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9" y="373627"/>
            <a:ext cx="7786273" cy="2577243"/>
          </a:xfrm>
          <a:prstGeom prst="rect">
            <a:avLst/>
          </a:prstGeom>
        </p:spPr>
      </p:pic>
    </p:spTree>
    <p:extLst>
      <p:ext uri="{BB962C8B-B14F-4D97-AF65-F5344CB8AC3E}">
        <p14:creationId xmlns:p14="http://schemas.microsoft.com/office/powerpoint/2010/main" val="2377801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2614</TotalTime>
  <Words>2755</Words>
  <Application>Microsoft Office PowerPoint</Application>
  <PresentationFormat>Widescreen</PresentationFormat>
  <Paragraphs>220</Paragraphs>
  <Slides>59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Aptos</vt: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183</cp:revision>
  <dcterms:created xsi:type="dcterms:W3CDTF">2024-08-28T13:08:26Z</dcterms:created>
  <dcterms:modified xsi:type="dcterms:W3CDTF">2024-10-11T13:52:46Z</dcterms:modified>
</cp:coreProperties>
</file>