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369" r:id="rId2"/>
    <p:sldId id="256" r:id="rId3"/>
    <p:sldId id="374" r:id="rId4"/>
    <p:sldId id="375" r:id="rId5"/>
    <p:sldId id="370" r:id="rId6"/>
    <p:sldId id="371" r:id="rId7"/>
    <p:sldId id="372" r:id="rId8"/>
    <p:sldId id="373" r:id="rId9"/>
    <p:sldId id="376" r:id="rId10"/>
    <p:sldId id="377" r:id="rId11"/>
    <p:sldId id="378" r:id="rId12"/>
    <p:sldId id="380" r:id="rId13"/>
    <p:sldId id="379" r:id="rId14"/>
    <p:sldId id="381" r:id="rId15"/>
    <p:sldId id="382" r:id="rId16"/>
    <p:sldId id="383" r:id="rId17"/>
    <p:sldId id="384" r:id="rId18"/>
    <p:sldId id="385" r:id="rId19"/>
    <p:sldId id="388" r:id="rId20"/>
    <p:sldId id="386" r:id="rId21"/>
    <p:sldId id="311" r:id="rId22"/>
    <p:sldId id="390" r:id="rId23"/>
    <p:sldId id="389" r:id="rId24"/>
    <p:sldId id="391" r:id="rId25"/>
    <p:sldId id="392" r:id="rId26"/>
    <p:sldId id="281" r:id="rId27"/>
    <p:sldId id="387"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19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73FC6B-0260-4D09-AE30-73EC953F21E6}" type="datetimeFigureOut">
              <a:rPr lang="en-IN" smtClean="0"/>
              <a:t>23-08-2024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8C6BE2-EF47-487E-ADF5-ADEB4EF1442F}" type="slidenum">
              <a:rPr lang="en-IN" smtClean="0"/>
              <a:t>‹#›</a:t>
            </a:fld>
            <a:endParaRPr lang="en-IN"/>
          </a:p>
        </p:txBody>
      </p:sp>
    </p:spTree>
    <p:extLst>
      <p:ext uri="{BB962C8B-B14F-4D97-AF65-F5344CB8AC3E}">
        <p14:creationId xmlns:p14="http://schemas.microsoft.com/office/powerpoint/2010/main" val="34115514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F8C6BE2-EF47-487E-ADF5-ADEB4EF1442F}" type="slidenum">
              <a:rPr lang="en-IN" smtClean="0"/>
              <a:t>2</a:t>
            </a:fld>
            <a:endParaRPr lang="en-IN"/>
          </a:p>
        </p:txBody>
      </p:sp>
    </p:spTree>
    <p:extLst>
      <p:ext uri="{BB962C8B-B14F-4D97-AF65-F5344CB8AC3E}">
        <p14:creationId xmlns:p14="http://schemas.microsoft.com/office/powerpoint/2010/main" val="27387274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FAF37-E110-EC15-28CE-DA8B2CB6CF8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9289BCD-267F-4F39-832E-1B36743E2A2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B4A1317-45A9-1A07-2986-2033C5A07D81}"/>
              </a:ext>
            </a:extLst>
          </p:cNvPr>
          <p:cNvSpPr>
            <a:spLocks noGrp="1"/>
          </p:cNvSpPr>
          <p:nvPr>
            <p:ph type="dt" sz="half" idx="10"/>
          </p:nvPr>
        </p:nvSpPr>
        <p:spPr/>
        <p:txBody>
          <a:bodyPr/>
          <a:lstStyle/>
          <a:p>
            <a:fld id="{C44113FC-350E-4783-BCBB-E8AA127D6807}" type="datetimeFigureOut">
              <a:rPr lang="en-IN" smtClean="0"/>
              <a:t>23-08-2024</a:t>
            </a:fld>
            <a:endParaRPr lang="en-IN"/>
          </a:p>
        </p:txBody>
      </p:sp>
      <p:sp>
        <p:nvSpPr>
          <p:cNvPr id="5" name="Footer Placeholder 4">
            <a:extLst>
              <a:ext uri="{FF2B5EF4-FFF2-40B4-BE49-F238E27FC236}">
                <a16:creationId xmlns:a16="http://schemas.microsoft.com/office/drawing/2014/main" id="{067EA947-8EB3-50A0-31D8-8417E2D5065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25D7A56-9A62-8F7A-D7AB-2FCF527B32BE}"/>
              </a:ext>
            </a:extLst>
          </p:cNvPr>
          <p:cNvSpPr>
            <a:spLocks noGrp="1"/>
          </p:cNvSpPr>
          <p:nvPr>
            <p:ph type="sldNum" sz="quarter" idx="12"/>
          </p:nvPr>
        </p:nvSpPr>
        <p:spPr/>
        <p:txBody>
          <a:bodyPr/>
          <a:lstStyle/>
          <a:p>
            <a:fld id="{A5BA4393-44D0-446F-B000-D715B6E79B9F}" type="slidenum">
              <a:rPr lang="en-IN" smtClean="0"/>
              <a:t>‹#›</a:t>
            </a:fld>
            <a:endParaRPr lang="en-IN"/>
          </a:p>
        </p:txBody>
      </p:sp>
    </p:spTree>
    <p:extLst>
      <p:ext uri="{BB962C8B-B14F-4D97-AF65-F5344CB8AC3E}">
        <p14:creationId xmlns:p14="http://schemas.microsoft.com/office/powerpoint/2010/main" val="20855130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39CD2-31BF-390C-A13B-82D541C35A8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9987773-5831-AAA4-31F0-D7E99EE846E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18BD78B-1B7F-0CB6-897E-A8F585D3E916}"/>
              </a:ext>
            </a:extLst>
          </p:cNvPr>
          <p:cNvSpPr>
            <a:spLocks noGrp="1"/>
          </p:cNvSpPr>
          <p:nvPr>
            <p:ph type="dt" sz="half" idx="10"/>
          </p:nvPr>
        </p:nvSpPr>
        <p:spPr/>
        <p:txBody>
          <a:bodyPr/>
          <a:lstStyle/>
          <a:p>
            <a:fld id="{C44113FC-350E-4783-BCBB-E8AA127D6807}" type="datetimeFigureOut">
              <a:rPr lang="en-IN" smtClean="0"/>
              <a:t>23-08-2024</a:t>
            </a:fld>
            <a:endParaRPr lang="en-IN"/>
          </a:p>
        </p:txBody>
      </p:sp>
      <p:sp>
        <p:nvSpPr>
          <p:cNvPr id="5" name="Footer Placeholder 4">
            <a:extLst>
              <a:ext uri="{FF2B5EF4-FFF2-40B4-BE49-F238E27FC236}">
                <a16:creationId xmlns:a16="http://schemas.microsoft.com/office/drawing/2014/main" id="{100389F4-38CB-AE69-80D2-F8366831824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9E46C43-E9DD-A986-D6DC-39A19FBB259C}"/>
              </a:ext>
            </a:extLst>
          </p:cNvPr>
          <p:cNvSpPr>
            <a:spLocks noGrp="1"/>
          </p:cNvSpPr>
          <p:nvPr>
            <p:ph type="sldNum" sz="quarter" idx="12"/>
          </p:nvPr>
        </p:nvSpPr>
        <p:spPr/>
        <p:txBody>
          <a:bodyPr/>
          <a:lstStyle/>
          <a:p>
            <a:fld id="{A5BA4393-44D0-446F-B000-D715B6E79B9F}" type="slidenum">
              <a:rPr lang="en-IN" smtClean="0"/>
              <a:t>‹#›</a:t>
            </a:fld>
            <a:endParaRPr lang="en-IN"/>
          </a:p>
        </p:txBody>
      </p:sp>
    </p:spTree>
    <p:extLst>
      <p:ext uri="{BB962C8B-B14F-4D97-AF65-F5344CB8AC3E}">
        <p14:creationId xmlns:p14="http://schemas.microsoft.com/office/powerpoint/2010/main" val="24801781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55ABDE2-C050-B7C0-4556-60189FB00EB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AD76D4F-879D-F586-0AEA-885C360A51F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1DFAEF0-B720-7B11-A6EE-A4008D3A649F}"/>
              </a:ext>
            </a:extLst>
          </p:cNvPr>
          <p:cNvSpPr>
            <a:spLocks noGrp="1"/>
          </p:cNvSpPr>
          <p:nvPr>
            <p:ph type="dt" sz="half" idx="10"/>
          </p:nvPr>
        </p:nvSpPr>
        <p:spPr/>
        <p:txBody>
          <a:bodyPr/>
          <a:lstStyle/>
          <a:p>
            <a:fld id="{C44113FC-350E-4783-BCBB-E8AA127D6807}" type="datetimeFigureOut">
              <a:rPr lang="en-IN" smtClean="0"/>
              <a:t>23-08-2024</a:t>
            </a:fld>
            <a:endParaRPr lang="en-IN"/>
          </a:p>
        </p:txBody>
      </p:sp>
      <p:sp>
        <p:nvSpPr>
          <p:cNvPr id="5" name="Footer Placeholder 4">
            <a:extLst>
              <a:ext uri="{FF2B5EF4-FFF2-40B4-BE49-F238E27FC236}">
                <a16:creationId xmlns:a16="http://schemas.microsoft.com/office/drawing/2014/main" id="{BD3F7E73-03FD-D060-1111-AA4F11F9CCD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4FB625D-E962-1F7D-A839-65D3C98E4BAB}"/>
              </a:ext>
            </a:extLst>
          </p:cNvPr>
          <p:cNvSpPr>
            <a:spLocks noGrp="1"/>
          </p:cNvSpPr>
          <p:nvPr>
            <p:ph type="sldNum" sz="quarter" idx="12"/>
          </p:nvPr>
        </p:nvSpPr>
        <p:spPr/>
        <p:txBody>
          <a:bodyPr/>
          <a:lstStyle/>
          <a:p>
            <a:fld id="{A5BA4393-44D0-446F-B000-D715B6E79B9F}" type="slidenum">
              <a:rPr lang="en-IN" smtClean="0"/>
              <a:t>‹#›</a:t>
            </a:fld>
            <a:endParaRPr lang="en-IN"/>
          </a:p>
        </p:txBody>
      </p:sp>
    </p:spTree>
    <p:extLst>
      <p:ext uri="{BB962C8B-B14F-4D97-AF65-F5344CB8AC3E}">
        <p14:creationId xmlns:p14="http://schemas.microsoft.com/office/powerpoint/2010/main" val="1399578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C0022-D87C-D5B6-1EE1-DF4BB17C0B4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F9DF4F7-0CB0-1110-704C-78F607F115B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199E0D6-6034-BCEC-1DEF-68FF0D8ACE3A}"/>
              </a:ext>
            </a:extLst>
          </p:cNvPr>
          <p:cNvSpPr>
            <a:spLocks noGrp="1"/>
          </p:cNvSpPr>
          <p:nvPr>
            <p:ph type="dt" sz="half" idx="10"/>
          </p:nvPr>
        </p:nvSpPr>
        <p:spPr/>
        <p:txBody>
          <a:bodyPr/>
          <a:lstStyle/>
          <a:p>
            <a:fld id="{C44113FC-350E-4783-BCBB-E8AA127D6807}" type="datetimeFigureOut">
              <a:rPr lang="en-IN" smtClean="0"/>
              <a:t>23-08-2024</a:t>
            </a:fld>
            <a:endParaRPr lang="en-IN"/>
          </a:p>
        </p:txBody>
      </p:sp>
      <p:sp>
        <p:nvSpPr>
          <p:cNvPr id="5" name="Footer Placeholder 4">
            <a:extLst>
              <a:ext uri="{FF2B5EF4-FFF2-40B4-BE49-F238E27FC236}">
                <a16:creationId xmlns:a16="http://schemas.microsoft.com/office/drawing/2014/main" id="{E0E50064-C1C5-ACAC-19B0-D7181BF00D7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15B6C49-E3FA-5EE7-C355-922D476D1423}"/>
              </a:ext>
            </a:extLst>
          </p:cNvPr>
          <p:cNvSpPr>
            <a:spLocks noGrp="1"/>
          </p:cNvSpPr>
          <p:nvPr>
            <p:ph type="sldNum" sz="quarter" idx="12"/>
          </p:nvPr>
        </p:nvSpPr>
        <p:spPr/>
        <p:txBody>
          <a:bodyPr/>
          <a:lstStyle/>
          <a:p>
            <a:fld id="{A5BA4393-44D0-446F-B000-D715B6E79B9F}" type="slidenum">
              <a:rPr lang="en-IN" smtClean="0"/>
              <a:t>‹#›</a:t>
            </a:fld>
            <a:endParaRPr lang="en-IN"/>
          </a:p>
        </p:txBody>
      </p:sp>
    </p:spTree>
    <p:extLst>
      <p:ext uri="{BB962C8B-B14F-4D97-AF65-F5344CB8AC3E}">
        <p14:creationId xmlns:p14="http://schemas.microsoft.com/office/powerpoint/2010/main" val="6582706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76FDE-4B47-6AC5-EDDF-5FCF20D4045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A8636FE-3C18-9EAF-3896-215C27D1880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166ED87-A9D8-38E0-4303-5203948A79CF}"/>
              </a:ext>
            </a:extLst>
          </p:cNvPr>
          <p:cNvSpPr>
            <a:spLocks noGrp="1"/>
          </p:cNvSpPr>
          <p:nvPr>
            <p:ph type="dt" sz="half" idx="10"/>
          </p:nvPr>
        </p:nvSpPr>
        <p:spPr/>
        <p:txBody>
          <a:bodyPr/>
          <a:lstStyle/>
          <a:p>
            <a:fld id="{C44113FC-350E-4783-BCBB-E8AA127D6807}" type="datetimeFigureOut">
              <a:rPr lang="en-IN" smtClean="0"/>
              <a:t>23-08-2024</a:t>
            </a:fld>
            <a:endParaRPr lang="en-IN"/>
          </a:p>
        </p:txBody>
      </p:sp>
      <p:sp>
        <p:nvSpPr>
          <p:cNvPr id="5" name="Footer Placeholder 4">
            <a:extLst>
              <a:ext uri="{FF2B5EF4-FFF2-40B4-BE49-F238E27FC236}">
                <a16:creationId xmlns:a16="http://schemas.microsoft.com/office/drawing/2014/main" id="{6AEAA958-4A55-2646-F1A4-694A218DDA8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F9E1312-E3FF-EA0D-155A-47845CEAD1B3}"/>
              </a:ext>
            </a:extLst>
          </p:cNvPr>
          <p:cNvSpPr>
            <a:spLocks noGrp="1"/>
          </p:cNvSpPr>
          <p:nvPr>
            <p:ph type="sldNum" sz="quarter" idx="12"/>
          </p:nvPr>
        </p:nvSpPr>
        <p:spPr/>
        <p:txBody>
          <a:bodyPr/>
          <a:lstStyle/>
          <a:p>
            <a:fld id="{A5BA4393-44D0-446F-B000-D715B6E79B9F}" type="slidenum">
              <a:rPr lang="en-IN" smtClean="0"/>
              <a:t>‹#›</a:t>
            </a:fld>
            <a:endParaRPr lang="en-IN"/>
          </a:p>
        </p:txBody>
      </p:sp>
    </p:spTree>
    <p:extLst>
      <p:ext uri="{BB962C8B-B14F-4D97-AF65-F5344CB8AC3E}">
        <p14:creationId xmlns:p14="http://schemas.microsoft.com/office/powerpoint/2010/main" val="41719623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54893-5B6E-42A3-1B14-35BDD2ED409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630E719-2CC3-6925-620F-54A3E557B22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0E5A60F-C7D0-1294-D7C8-643EDF1EB83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379F48E-C4F3-A9C1-1EA8-6A5B810464E7}"/>
              </a:ext>
            </a:extLst>
          </p:cNvPr>
          <p:cNvSpPr>
            <a:spLocks noGrp="1"/>
          </p:cNvSpPr>
          <p:nvPr>
            <p:ph type="dt" sz="half" idx="10"/>
          </p:nvPr>
        </p:nvSpPr>
        <p:spPr/>
        <p:txBody>
          <a:bodyPr/>
          <a:lstStyle/>
          <a:p>
            <a:fld id="{C44113FC-350E-4783-BCBB-E8AA127D6807}" type="datetimeFigureOut">
              <a:rPr lang="en-IN" smtClean="0"/>
              <a:t>23-08-2024</a:t>
            </a:fld>
            <a:endParaRPr lang="en-IN"/>
          </a:p>
        </p:txBody>
      </p:sp>
      <p:sp>
        <p:nvSpPr>
          <p:cNvPr id="6" name="Footer Placeholder 5">
            <a:extLst>
              <a:ext uri="{FF2B5EF4-FFF2-40B4-BE49-F238E27FC236}">
                <a16:creationId xmlns:a16="http://schemas.microsoft.com/office/drawing/2014/main" id="{DE8D4032-7F8B-952C-EED2-AAB98E0CDFB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3017BCF-85B1-4EAC-4FA1-A25F2F635951}"/>
              </a:ext>
            </a:extLst>
          </p:cNvPr>
          <p:cNvSpPr>
            <a:spLocks noGrp="1"/>
          </p:cNvSpPr>
          <p:nvPr>
            <p:ph type="sldNum" sz="quarter" idx="12"/>
          </p:nvPr>
        </p:nvSpPr>
        <p:spPr/>
        <p:txBody>
          <a:bodyPr/>
          <a:lstStyle/>
          <a:p>
            <a:fld id="{A5BA4393-44D0-446F-B000-D715B6E79B9F}" type="slidenum">
              <a:rPr lang="en-IN" smtClean="0"/>
              <a:t>‹#›</a:t>
            </a:fld>
            <a:endParaRPr lang="en-IN"/>
          </a:p>
        </p:txBody>
      </p:sp>
    </p:spTree>
    <p:extLst>
      <p:ext uri="{BB962C8B-B14F-4D97-AF65-F5344CB8AC3E}">
        <p14:creationId xmlns:p14="http://schemas.microsoft.com/office/powerpoint/2010/main" val="32509972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02CD9-E68F-1933-FD2F-36475E31260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7C4AD2F-70D7-36CD-D67B-4DD297C2A36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BE0AC45-DBBE-89F7-153D-222F2DBB2C8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BD1AF7B-356E-8C2B-F200-0A7C4EC2291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FA19836-784D-412F-603C-E5470A70995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F41650E-B516-0862-6313-0CE0F1D3A497}"/>
              </a:ext>
            </a:extLst>
          </p:cNvPr>
          <p:cNvSpPr>
            <a:spLocks noGrp="1"/>
          </p:cNvSpPr>
          <p:nvPr>
            <p:ph type="dt" sz="half" idx="10"/>
          </p:nvPr>
        </p:nvSpPr>
        <p:spPr/>
        <p:txBody>
          <a:bodyPr/>
          <a:lstStyle/>
          <a:p>
            <a:fld id="{C44113FC-350E-4783-BCBB-E8AA127D6807}" type="datetimeFigureOut">
              <a:rPr lang="en-IN" smtClean="0"/>
              <a:t>23-08-2024</a:t>
            </a:fld>
            <a:endParaRPr lang="en-IN"/>
          </a:p>
        </p:txBody>
      </p:sp>
      <p:sp>
        <p:nvSpPr>
          <p:cNvPr id="8" name="Footer Placeholder 7">
            <a:extLst>
              <a:ext uri="{FF2B5EF4-FFF2-40B4-BE49-F238E27FC236}">
                <a16:creationId xmlns:a16="http://schemas.microsoft.com/office/drawing/2014/main" id="{50D378E7-E8A8-CEB7-E851-07701488208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01A193A-72E2-F0DF-3F2C-C69D735FED9C}"/>
              </a:ext>
            </a:extLst>
          </p:cNvPr>
          <p:cNvSpPr>
            <a:spLocks noGrp="1"/>
          </p:cNvSpPr>
          <p:nvPr>
            <p:ph type="sldNum" sz="quarter" idx="12"/>
          </p:nvPr>
        </p:nvSpPr>
        <p:spPr/>
        <p:txBody>
          <a:bodyPr/>
          <a:lstStyle/>
          <a:p>
            <a:fld id="{A5BA4393-44D0-446F-B000-D715B6E79B9F}" type="slidenum">
              <a:rPr lang="en-IN" smtClean="0"/>
              <a:t>‹#›</a:t>
            </a:fld>
            <a:endParaRPr lang="en-IN"/>
          </a:p>
        </p:txBody>
      </p:sp>
    </p:spTree>
    <p:extLst>
      <p:ext uri="{BB962C8B-B14F-4D97-AF65-F5344CB8AC3E}">
        <p14:creationId xmlns:p14="http://schemas.microsoft.com/office/powerpoint/2010/main" val="6778829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91F64-409E-E3AC-775E-3CEDA010B95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7B0F7CE-E6F8-A387-91C4-2E12744F8004}"/>
              </a:ext>
            </a:extLst>
          </p:cNvPr>
          <p:cNvSpPr>
            <a:spLocks noGrp="1"/>
          </p:cNvSpPr>
          <p:nvPr>
            <p:ph type="dt" sz="half" idx="10"/>
          </p:nvPr>
        </p:nvSpPr>
        <p:spPr/>
        <p:txBody>
          <a:bodyPr/>
          <a:lstStyle/>
          <a:p>
            <a:fld id="{C44113FC-350E-4783-BCBB-E8AA127D6807}" type="datetimeFigureOut">
              <a:rPr lang="en-IN" smtClean="0"/>
              <a:t>23-08-2024</a:t>
            </a:fld>
            <a:endParaRPr lang="en-IN"/>
          </a:p>
        </p:txBody>
      </p:sp>
      <p:sp>
        <p:nvSpPr>
          <p:cNvPr id="4" name="Footer Placeholder 3">
            <a:extLst>
              <a:ext uri="{FF2B5EF4-FFF2-40B4-BE49-F238E27FC236}">
                <a16:creationId xmlns:a16="http://schemas.microsoft.com/office/drawing/2014/main" id="{DC9ADF5C-7284-CCDD-D082-C4826D332DF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178B336-3054-C1C2-4762-2644B7E4A295}"/>
              </a:ext>
            </a:extLst>
          </p:cNvPr>
          <p:cNvSpPr>
            <a:spLocks noGrp="1"/>
          </p:cNvSpPr>
          <p:nvPr>
            <p:ph type="sldNum" sz="quarter" idx="12"/>
          </p:nvPr>
        </p:nvSpPr>
        <p:spPr/>
        <p:txBody>
          <a:bodyPr/>
          <a:lstStyle/>
          <a:p>
            <a:fld id="{A5BA4393-44D0-446F-B000-D715B6E79B9F}" type="slidenum">
              <a:rPr lang="en-IN" smtClean="0"/>
              <a:t>‹#›</a:t>
            </a:fld>
            <a:endParaRPr lang="en-IN"/>
          </a:p>
        </p:txBody>
      </p:sp>
    </p:spTree>
    <p:extLst>
      <p:ext uri="{BB962C8B-B14F-4D97-AF65-F5344CB8AC3E}">
        <p14:creationId xmlns:p14="http://schemas.microsoft.com/office/powerpoint/2010/main" val="34760993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7E8AB83-0F70-8611-945A-A5A8E02D5939}"/>
              </a:ext>
            </a:extLst>
          </p:cNvPr>
          <p:cNvSpPr>
            <a:spLocks noGrp="1"/>
          </p:cNvSpPr>
          <p:nvPr>
            <p:ph type="dt" sz="half" idx="10"/>
          </p:nvPr>
        </p:nvSpPr>
        <p:spPr/>
        <p:txBody>
          <a:bodyPr/>
          <a:lstStyle/>
          <a:p>
            <a:fld id="{C44113FC-350E-4783-BCBB-E8AA127D6807}" type="datetimeFigureOut">
              <a:rPr lang="en-IN" smtClean="0"/>
              <a:t>23-08-2024</a:t>
            </a:fld>
            <a:endParaRPr lang="en-IN"/>
          </a:p>
        </p:txBody>
      </p:sp>
      <p:sp>
        <p:nvSpPr>
          <p:cNvPr id="3" name="Footer Placeholder 2">
            <a:extLst>
              <a:ext uri="{FF2B5EF4-FFF2-40B4-BE49-F238E27FC236}">
                <a16:creationId xmlns:a16="http://schemas.microsoft.com/office/drawing/2014/main" id="{75E14913-AD76-AB48-4072-F44F25C804A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2170F32-854D-216D-319F-AD007EDDC01F}"/>
              </a:ext>
            </a:extLst>
          </p:cNvPr>
          <p:cNvSpPr>
            <a:spLocks noGrp="1"/>
          </p:cNvSpPr>
          <p:nvPr>
            <p:ph type="sldNum" sz="quarter" idx="12"/>
          </p:nvPr>
        </p:nvSpPr>
        <p:spPr/>
        <p:txBody>
          <a:bodyPr/>
          <a:lstStyle/>
          <a:p>
            <a:fld id="{A5BA4393-44D0-446F-B000-D715B6E79B9F}" type="slidenum">
              <a:rPr lang="en-IN" smtClean="0"/>
              <a:t>‹#›</a:t>
            </a:fld>
            <a:endParaRPr lang="en-IN"/>
          </a:p>
        </p:txBody>
      </p:sp>
    </p:spTree>
    <p:extLst>
      <p:ext uri="{BB962C8B-B14F-4D97-AF65-F5344CB8AC3E}">
        <p14:creationId xmlns:p14="http://schemas.microsoft.com/office/powerpoint/2010/main" val="22964092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12174-C2BA-AC8D-D432-35905798ED6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A52A7FF-B491-A2B0-487B-E7EABEF2F98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9552823-B87F-DE50-E958-78454EE8CE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04D841B-9791-2F25-D5BE-2BD7CBE17C68}"/>
              </a:ext>
            </a:extLst>
          </p:cNvPr>
          <p:cNvSpPr>
            <a:spLocks noGrp="1"/>
          </p:cNvSpPr>
          <p:nvPr>
            <p:ph type="dt" sz="half" idx="10"/>
          </p:nvPr>
        </p:nvSpPr>
        <p:spPr/>
        <p:txBody>
          <a:bodyPr/>
          <a:lstStyle/>
          <a:p>
            <a:fld id="{C44113FC-350E-4783-BCBB-E8AA127D6807}" type="datetimeFigureOut">
              <a:rPr lang="en-IN" smtClean="0"/>
              <a:t>23-08-2024</a:t>
            </a:fld>
            <a:endParaRPr lang="en-IN"/>
          </a:p>
        </p:txBody>
      </p:sp>
      <p:sp>
        <p:nvSpPr>
          <p:cNvPr id="6" name="Footer Placeholder 5">
            <a:extLst>
              <a:ext uri="{FF2B5EF4-FFF2-40B4-BE49-F238E27FC236}">
                <a16:creationId xmlns:a16="http://schemas.microsoft.com/office/drawing/2014/main" id="{FD9F9CF9-9BBF-47CF-A17B-34D17127FA5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44CA844-1C92-5F0A-B716-5B12423310EB}"/>
              </a:ext>
            </a:extLst>
          </p:cNvPr>
          <p:cNvSpPr>
            <a:spLocks noGrp="1"/>
          </p:cNvSpPr>
          <p:nvPr>
            <p:ph type="sldNum" sz="quarter" idx="12"/>
          </p:nvPr>
        </p:nvSpPr>
        <p:spPr/>
        <p:txBody>
          <a:bodyPr/>
          <a:lstStyle/>
          <a:p>
            <a:fld id="{A5BA4393-44D0-446F-B000-D715B6E79B9F}" type="slidenum">
              <a:rPr lang="en-IN" smtClean="0"/>
              <a:t>‹#›</a:t>
            </a:fld>
            <a:endParaRPr lang="en-IN"/>
          </a:p>
        </p:txBody>
      </p:sp>
    </p:spTree>
    <p:extLst>
      <p:ext uri="{BB962C8B-B14F-4D97-AF65-F5344CB8AC3E}">
        <p14:creationId xmlns:p14="http://schemas.microsoft.com/office/powerpoint/2010/main" val="15104337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04684-60C0-2AD3-93EA-C583C67473A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30C8BA4-3D0F-1C2A-AFBE-679FAD2DC13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31C6F8E-B1EF-6C6A-6C17-7D0E003B99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CD2DF54-6C78-9858-B52F-160917D1D5B6}"/>
              </a:ext>
            </a:extLst>
          </p:cNvPr>
          <p:cNvSpPr>
            <a:spLocks noGrp="1"/>
          </p:cNvSpPr>
          <p:nvPr>
            <p:ph type="dt" sz="half" idx="10"/>
          </p:nvPr>
        </p:nvSpPr>
        <p:spPr/>
        <p:txBody>
          <a:bodyPr/>
          <a:lstStyle/>
          <a:p>
            <a:fld id="{C44113FC-350E-4783-BCBB-E8AA127D6807}" type="datetimeFigureOut">
              <a:rPr lang="en-IN" smtClean="0"/>
              <a:t>23-08-2024</a:t>
            </a:fld>
            <a:endParaRPr lang="en-IN"/>
          </a:p>
        </p:txBody>
      </p:sp>
      <p:sp>
        <p:nvSpPr>
          <p:cNvPr id="6" name="Footer Placeholder 5">
            <a:extLst>
              <a:ext uri="{FF2B5EF4-FFF2-40B4-BE49-F238E27FC236}">
                <a16:creationId xmlns:a16="http://schemas.microsoft.com/office/drawing/2014/main" id="{50DE0C8F-8C82-61D8-1C8D-E93808A2B7D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CBDB279-BC29-BB01-190D-B8703781D361}"/>
              </a:ext>
            </a:extLst>
          </p:cNvPr>
          <p:cNvSpPr>
            <a:spLocks noGrp="1"/>
          </p:cNvSpPr>
          <p:nvPr>
            <p:ph type="sldNum" sz="quarter" idx="12"/>
          </p:nvPr>
        </p:nvSpPr>
        <p:spPr/>
        <p:txBody>
          <a:bodyPr/>
          <a:lstStyle/>
          <a:p>
            <a:fld id="{A5BA4393-44D0-446F-B000-D715B6E79B9F}" type="slidenum">
              <a:rPr lang="en-IN" smtClean="0"/>
              <a:t>‹#›</a:t>
            </a:fld>
            <a:endParaRPr lang="en-IN"/>
          </a:p>
        </p:txBody>
      </p:sp>
    </p:spTree>
    <p:extLst>
      <p:ext uri="{BB962C8B-B14F-4D97-AF65-F5344CB8AC3E}">
        <p14:creationId xmlns:p14="http://schemas.microsoft.com/office/powerpoint/2010/main" val="19620470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7693316-2E9E-A0E5-CBD1-0B3FB74936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121FED0-7D99-BA30-59DF-16F282449A2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435914E-0A25-BA8E-3629-132EFE26E12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44113FC-350E-4783-BCBB-E8AA127D6807}" type="datetimeFigureOut">
              <a:rPr lang="en-IN" smtClean="0"/>
              <a:t>23-08-2024</a:t>
            </a:fld>
            <a:endParaRPr lang="en-IN"/>
          </a:p>
        </p:txBody>
      </p:sp>
      <p:sp>
        <p:nvSpPr>
          <p:cNvPr id="5" name="Footer Placeholder 4">
            <a:extLst>
              <a:ext uri="{FF2B5EF4-FFF2-40B4-BE49-F238E27FC236}">
                <a16:creationId xmlns:a16="http://schemas.microsoft.com/office/drawing/2014/main" id="{0B5107AF-F93B-3DA8-97A5-F35F1515517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FA30C404-BCB6-C345-CC73-1C8AEF2B5BA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5BA4393-44D0-446F-B000-D715B6E79B9F}" type="slidenum">
              <a:rPr lang="en-IN" smtClean="0"/>
              <a:t>‹#›</a:t>
            </a:fld>
            <a:endParaRPr lang="en-IN"/>
          </a:p>
        </p:txBody>
      </p:sp>
    </p:spTree>
    <p:extLst>
      <p:ext uri="{BB962C8B-B14F-4D97-AF65-F5344CB8AC3E}">
        <p14:creationId xmlns:p14="http://schemas.microsoft.com/office/powerpoint/2010/main" val="16510353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582561" y="2464722"/>
            <a:ext cx="10803193" cy="1084724"/>
          </a:xfrm>
        </p:spPr>
        <p:txBody>
          <a:bodyPr>
            <a:normAutofit/>
          </a:bodyPr>
          <a:lstStyle/>
          <a:p>
            <a:pPr marL="0" indent="0" algn="ctr">
              <a:buNone/>
            </a:pPr>
            <a:r>
              <a:rPr lang="en-US" sz="6600" b="1" dirty="0"/>
              <a:t>Methods and Constructors:</a:t>
            </a:r>
          </a:p>
          <a:p>
            <a:pPr marL="0" indent="0" algn="ctr">
              <a:buNone/>
            </a:pPr>
            <a:endParaRPr lang="en-IN" sz="6600" dirty="0"/>
          </a:p>
        </p:txBody>
      </p:sp>
    </p:spTree>
    <p:extLst>
      <p:ext uri="{BB962C8B-B14F-4D97-AF65-F5344CB8AC3E}">
        <p14:creationId xmlns:p14="http://schemas.microsoft.com/office/powerpoint/2010/main" val="10039667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494071" y="350786"/>
            <a:ext cx="11157155" cy="5941859"/>
          </a:xfrm>
        </p:spPr>
        <p:txBody>
          <a:bodyPr>
            <a:normAutofit/>
          </a:bodyPr>
          <a:lstStyle/>
          <a:p>
            <a:pPr marL="0" indent="0">
              <a:buNone/>
            </a:pPr>
            <a:r>
              <a:rPr lang="en-US" b="1" dirty="0"/>
              <a:t>Access control:</a:t>
            </a:r>
            <a:endParaRPr lang="en-US" dirty="0"/>
          </a:p>
          <a:p>
            <a:pPr marL="0" indent="0">
              <a:buNone/>
            </a:pPr>
            <a:r>
              <a:rPr lang="en-US" dirty="0"/>
              <a:t>Access control in Java is a mechanism that defines the </a:t>
            </a:r>
            <a:r>
              <a:rPr lang="en-US" b="1" dirty="0"/>
              <a:t>visibility</a:t>
            </a:r>
            <a:r>
              <a:rPr lang="en-US" dirty="0"/>
              <a:t> and </a:t>
            </a:r>
            <a:r>
              <a:rPr lang="en-US" b="1" dirty="0"/>
              <a:t>accessibility</a:t>
            </a:r>
            <a:r>
              <a:rPr lang="en-US" dirty="0"/>
              <a:t> of </a:t>
            </a:r>
            <a:r>
              <a:rPr lang="en-US" b="1" dirty="0">
                <a:solidFill>
                  <a:srgbClr val="C00000"/>
                </a:solidFill>
              </a:rPr>
              <a:t>classes</a:t>
            </a:r>
            <a:r>
              <a:rPr lang="en-US" dirty="0"/>
              <a:t>, </a:t>
            </a:r>
            <a:r>
              <a:rPr lang="en-US" b="1" dirty="0">
                <a:solidFill>
                  <a:srgbClr val="C00000"/>
                </a:solidFill>
              </a:rPr>
              <a:t>methods</a:t>
            </a:r>
            <a:r>
              <a:rPr lang="en-US" dirty="0"/>
              <a:t>, and </a:t>
            </a:r>
            <a:r>
              <a:rPr lang="en-US" b="1" dirty="0">
                <a:solidFill>
                  <a:srgbClr val="C00000"/>
                </a:solidFill>
              </a:rPr>
              <a:t>variables</a:t>
            </a:r>
            <a:r>
              <a:rPr lang="en-US" dirty="0"/>
              <a:t>. It ensures that components of a program are only accessed where it is intended, promoting encapsulation and security in object-oriented programming.</a:t>
            </a:r>
          </a:p>
          <a:p>
            <a:pPr marL="0" indent="0">
              <a:buNone/>
            </a:pPr>
            <a:endParaRPr lang="en-US" dirty="0"/>
          </a:p>
          <a:p>
            <a:pPr marL="0" indent="0">
              <a:buNone/>
            </a:pPr>
            <a:r>
              <a:rPr lang="en-US" b="1" dirty="0"/>
              <a:t>Java provides four access modifiers to control the access levels:</a:t>
            </a:r>
          </a:p>
          <a:p>
            <a:pPr marL="514350" indent="-514350">
              <a:buFont typeface="+mj-lt"/>
              <a:buAutoNum type="arabicPeriod"/>
            </a:pPr>
            <a:r>
              <a:rPr lang="en-US" b="1" dirty="0"/>
              <a:t>public: </a:t>
            </a:r>
            <a:r>
              <a:rPr lang="en-US" dirty="0"/>
              <a:t>Accessible from any other class.</a:t>
            </a:r>
          </a:p>
          <a:p>
            <a:pPr marL="514350" indent="-514350">
              <a:buFont typeface="+mj-lt"/>
              <a:buAutoNum type="arabicPeriod"/>
            </a:pPr>
            <a:r>
              <a:rPr lang="en-US" b="1" dirty="0"/>
              <a:t>protected: </a:t>
            </a:r>
            <a:r>
              <a:rPr lang="en-US" dirty="0"/>
              <a:t>Accessible within the same package and by subclasses.</a:t>
            </a:r>
          </a:p>
          <a:p>
            <a:pPr marL="514350" indent="-514350">
              <a:buFont typeface="+mj-lt"/>
              <a:buAutoNum type="arabicPeriod"/>
            </a:pPr>
            <a:r>
              <a:rPr lang="en-US" b="1" dirty="0"/>
              <a:t>default</a:t>
            </a:r>
            <a:r>
              <a:rPr lang="en-US" dirty="0"/>
              <a:t> (</a:t>
            </a:r>
            <a:r>
              <a:rPr lang="en-US" b="1" dirty="0">
                <a:solidFill>
                  <a:srgbClr val="C00000"/>
                </a:solidFill>
              </a:rPr>
              <a:t>no</a:t>
            </a:r>
            <a:r>
              <a:rPr lang="en-US" dirty="0"/>
              <a:t> </a:t>
            </a:r>
            <a:r>
              <a:rPr lang="en-US" b="1" dirty="0">
                <a:solidFill>
                  <a:srgbClr val="C00000"/>
                </a:solidFill>
              </a:rPr>
              <a:t>modifier</a:t>
            </a:r>
            <a:r>
              <a:rPr lang="en-US" dirty="0"/>
              <a:t>): Accessible only within the same package.</a:t>
            </a:r>
          </a:p>
          <a:p>
            <a:pPr marL="514350" indent="-514350">
              <a:buFont typeface="+mj-lt"/>
              <a:buAutoNum type="arabicPeriod"/>
            </a:pPr>
            <a:r>
              <a:rPr lang="en-US" b="1" dirty="0"/>
              <a:t>private: </a:t>
            </a:r>
            <a:r>
              <a:rPr lang="en-US" dirty="0"/>
              <a:t>Accessible only within the same class.</a:t>
            </a:r>
          </a:p>
        </p:txBody>
      </p:sp>
    </p:spTree>
    <p:extLst>
      <p:ext uri="{BB962C8B-B14F-4D97-AF65-F5344CB8AC3E}">
        <p14:creationId xmlns:p14="http://schemas.microsoft.com/office/powerpoint/2010/main" val="23693116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543231" y="967458"/>
            <a:ext cx="10803193" cy="4804077"/>
          </a:xfrm>
        </p:spPr>
        <p:txBody>
          <a:bodyPr/>
          <a:lstStyle/>
          <a:p>
            <a:pPr marL="514350" indent="-514350">
              <a:buAutoNum type="arabicPeriod"/>
            </a:pPr>
            <a:r>
              <a:rPr lang="en-US" b="1" dirty="0">
                <a:solidFill>
                  <a:srgbClr val="C00000"/>
                </a:solidFill>
              </a:rPr>
              <a:t>public</a:t>
            </a:r>
            <a:r>
              <a:rPr lang="en-US" b="1" dirty="0"/>
              <a:t> Access Modifier:</a:t>
            </a:r>
          </a:p>
          <a:p>
            <a:pPr marL="0" indent="0">
              <a:buNone/>
            </a:pPr>
            <a:r>
              <a:rPr lang="en-US" b="0" i="0" dirty="0">
                <a:solidFill>
                  <a:srgbClr val="000000"/>
                </a:solidFill>
                <a:effectLst/>
                <a:highlight>
                  <a:srgbClr val="FFFFFF"/>
                </a:highlight>
                <a:latin typeface="inter-regular"/>
              </a:rPr>
              <a:t>The access level of a public modifier is everywhere. It can be accessed from within the class, outside the class, within the package and outside the package.</a:t>
            </a:r>
            <a:endParaRPr lang="en-US" b="1" dirty="0"/>
          </a:p>
          <a:p>
            <a:pPr marL="0" indent="0">
              <a:buNone/>
            </a:pPr>
            <a:r>
              <a:rPr lang="en-US" dirty="0"/>
              <a:t>The public modifier allows the class, method, or variable to be accessed from </a:t>
            </a:r>
            <a:r>
              <a:rPr lang="en-US" b="1" dirty="0"/>
              <a:t>any other class in any package</a:t>
            </a:r>
            <a:r>
              <a:rPr lang="en-US" dirty="0"/>
              <a:t>.</a:t>
            </a:r>
            <a:endParaRPr lang="en-IN" dirty="0"/>
          </a:p>
        </p:txBody>
      </p:sp>
    </p:spTree>
    <p:extLst>
      <p:ext uri="{BB962C8B-B14F-4D97-AF65-F5344CB8AC3E}">
        <p14:creationId xmlns:p14="http://schemas.microsoft.com/office/powerpoint/2010/main" val="26427394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lstStyle/>
          <a:p>
            <a:pPr marL="0" indent="0">
              <a:buNone/>
            </a:pPr>
            <a:r>
              <a:rPr lang="en-IN" b="1" dirty="0"/>
              <a:t>Example:</a:t>
            </a:r>
          </a:p>
          <a:p>
            <a:pPr marL="0" indent="0">
              <a:buNone/>
            </a:pPr>
            <a:endParaRPr lang="en-IN" dirty="0"/>
          </a:p>
        </p:txBody>
      </p:sp>
      <p:pic>
        <p:nvPicPr>
          <p:cNvPr id="4" name="Picture 3" descr="A computer screen with text on it&#10;&#10;Description automatically generated">
            <a:extLst>
              <a:ext uri="{FF2B5EF4-FFF2-40B4-BE49-F238E27FC236}">
                <a16:creationId xmlns:a16="http://schemas.microsoft.com/office/drawing/2014/main" id="{620AC834-A7D4-39C5-2A41-C7D69EA6B489}"/>
              </a:ext>
            </a:extLst>
          </p:cNvPr>
          <p:cNvPicPr>
            <a:picLocks noChangeAspect="1"/>
          </p:cNvPicPr>
          <p:nvPr/>
        </p:nvPicPr>
        <p:blipFill rotWithShape="1">
          <a:blip r:embed="rId2">
            <a:extLst>
              <a:ext uri="{28A0092B-C50C-407E-A947-70E740481C1C}">
                <a14:useLocalDpi xmlns:a14="http://schemas.microsoft.com/office/drawing/2010/main" val="0"/>
              </a:ext>
            </a:extLst>
          </a:blip>
          <a:srcRect r="19188"/>
          <a:stretch/>
        </p:blipFill>
        <p:spPr>
          <a:xfrm>
            <a:off x="2515415" y="289237"/>
            <a:ext cx="8477263" cy="6084619"/>
          </a:xfrm>
          <a:prstGeom prst="rect">
            <a:avLst/>
          </a:prstGeom>
        </p:spPr>
      </p:pic>
    </p:spTree>
    <p:extLst>
      <p:ext uri="{BB962C8B-B14F-4D97-AF65-F5344CB8AC3E}">
        <p14:creationId xmlns:p14="http://schemas.microsoft.com/office/powerpoint/2010/main" val="41369311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850382" y="1313173"/>
            <a:ext cx="10803193" cy="2185402"/>
          </a:xfrm>
        </p:spPr>
        <p:txBody>
          <a:bodyPr/>
          <a:lstStyle/>
          <a:p>
            <a:pPr marL="0" indent="0">
              <a:buNone/>
            </a:pPr>
            <a:r>
              <a:rPr lang="en-US" b="1" dirty="0"/>
              <a:t>2. </a:t>
            </a:r>
            <a:r>
              <a:rPr lang="en-US" b="1" dirty="0">
                <a:solidFill>
                  <a:srgbClr val="C00000"/>
                </a:solidFill>
              </a:rPr>
              <a:t>protected</a:t>
            </a:r>
            <a:r>
              <a:rPr lang="en-US" b="1" dirty="0"/>
              <a:t> Access Modifier:</a:t>
            </a:r>
          </a:p>
          <a:p>
            <a:pPr marL="0" indent="0">
              <a:buNone/>
            </a:pPr>
            <a:r>
              <a:rPr lang="en-US" b="0" i="0" dirty="0">
                <a:solidFill>
                  <a:srgbClr val="000000"/>
                </a:solidFill>
                <a:effectLst/>
                <a:highlight>
                  <a:srgbClr val="FFFFFF"/>
                </a:highlight>
                <a:latin typeface="inter-regular"/>
              </a:rPr>
              <a:t>The access level of a protected modifier is </a:t>
            </a:r>
            <a:r>
              <a:rPr lang="en-US" b="1" i="0" dirty="0">
                <a:solidFill>
                  <a:srgbClr val="C00000"/>
                </a:solidFill>
                <a:effectLst/>
                <a:highlight>
                  <a:srgbClr val="FFFFFF"/>
                </a:highlight>
                <a:latin typeface="inter-regular"/>
              </a:rPr>
              <a:t>within the package </a:t>
            </a:r>
            <a:r>
              <a:rPr lang="en-US" b="0" i="0" dirty="0">
                <a:solidFill>
                  <a:srgbClr val="000000"/>
                </a:solidFill>
                <a:effectLst/>
                <a:highlight>
                  <a:srgbClr val="FFFFFF"/>
                </a:highlight>
                <a:latin typeface="inter-regular"/>
              </a:rPr>
              <a:t>and </a:t>
            </a:r>
            <a:r>
              <a:rPr lang="en-US" b="1" i="0" dirty="0">
                <a:solidFill>
                  <a:srgbClr val="C00000"/>
                </a:solidFill>
                <a:effectLst/>
                <a:highlight>
                  <a:srgbClr val="FFFFFF"/>
                </a:highlight>
                <a:latin typeface="inter-regular"/>
              </a:rPr>
              <a:t>outside the package </a:t>
            </a:r>
            <a:r>
              <a:rPr lang="en-US" b="1" i="0" dirty="0">
                <a:solidFill>
                  <a:srgbClr val="000000"/>
                </a:solidFill>
                <a:effectLst/>
                <a:highlight>
                  <a:srgbClr val="FFFFFF"/>
                </a:highlight>
                <a:latin typeface="inter-regular"/>
              </a:rPr>
              <a:t>through child class (</a:t>
            </a:r>
            <a:r>
              <a:rPr lang="en-US" b="1" i="0" dirty="0">
                <a:solidFill>
                  <a:srgbClr val="C00000"/>
                </a:solidFill>
                <a:effectLst/>
                <a:highlight>
                  <a:srgbClr val="FFFFFF"/>
                </a:highlight>
                <a:latin typeface="inter-regular"/>
              </a:rPr>
              <a:t>Inheritance</a:t>
            </a:r>
            <a:r>
              <a:rPr lang="en-US" b="1" i="0" dirty="0">
                <a:solidFill>
                  <a:srgbClr val="000000"/>
                </a:solidFill>
                <a:effectLst/>
                <a:highlight>
                  <a:srgbClr val="FFFFFF"/>
                </a:highlight>
                <a:latin typeface="inter-regular"/>
              </a:rPr>
              <a:t>)</a:t>
            </a:r>
            <a:r>
              <a:rPr lang="en-US" b="0" i="0" dirty="0">
                <a:solidFill>
                  <a:srgbClr val="000000"/>
                </a:solidFill>
                <a:effectLst/>
                <a:highlight>
                  <a:srgbClr val="FFFFFF"/>
                </a:highlight>
                <a:latin typeface="inter-regular"/>
              </a:rPr>
              <a:t>. If you do not make the child class, it cannot be accessed from outside the package.</a:t>
            </a:r>
            <a:endParaRPr lang="en-US" dirty="0"/>
          </a:p>
        </p:txBody>
      </p:sp>
    </p:spTree>
    <p:extLst>
      <p:ext uri="{BB962C8B-B14F-4D97-AF65-F5344CB8AC3E}">
        <p14:creationId xmlns:p14="http://schemas.microsoft.com/office/powerpoint/2010/main" val="39178711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lstStyle/>
          <a:p>
            <a:pPr marL="0" indent="0">
              <a:buNone/>
            </a:pPr>
            <a:r>
              <a:rPr lang="en-US" dirty="0"/>
              <a:t>Example:</a:t>
            </a:r>
          </a:p>
          <a:p>
            <a:pPr marL="0" indent="0">
              <a:buNone/>
            </a:pPr>
            <a:endParaRPr lang="en-IN" dirty="0"/>
          </a:p>
        </p:txBody>
      </p:sp>
      <p:pic>
        <p:nvPicPr>
          <p:cNvPr id="6" name="Picture 5" descr="A computer screen shot of a program code&#10;&#10;Description automatically generated">
            <a:extLst>
              <a:ext uri="{FF2B5EF4-FFF2-40B4-BE49-F238E27FC236}">
                <a16:creationId xmlns:a16="http://schemas.microsoft.com/office/drawing/2014/main" id="{E5DF5CAC-7D94-59B5-A6C6-33F8C1E98C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26232" y="43673"/>
            <a:ext cx="8625472" cy="6770654"/>
          </a:xfrm>
          <a:prstGeom prst="rect">
            <a:avLst/>
          </a:prstGeom>
        </p:spPr>
      </p:pic>
    </p:spTree>
    <p:extLst>
      <p:ext uri="{BB962C8B-B14F-4D97-AF65-F5344CB8AC3E}">
        <p14:creationId xmlns:p14="http://schemas.microsoft.com/office/powerpoint/2010/main" val="31354467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94403" y="1293294"/>
            <a:ext cx="10803193" cy="2732054"/>
          </a:xfrm>
        </p:spPr>
        <p:txBody>
          <a:bodyPr/>
          <a:lstStyle/>
          <a:p>
            <a:pPr marL="0" indent="0">
              <a:buNone/>
            </a:pPr>
            <a:r>
              <a:rPr lang="en-IN" b="1" dirty="0"/>
              <a:t>3. </a:t>
            </a:r>
            <a:r>
              <a:rPr lang="en-IN" b="1" dirty="0">
                <a:solidFill>
                  <a:srgbClr val="C00000"/>
                </a:solidFill>
              </a:rPr>
              <a:t>default</a:t>
            </a:r>
            <a:r>
              <a:rPr lang="en-IN" b="1" dirty="0"/>
              <a:t> (No Modifier) Access Modifier:</a:t>
            </a:r>
          </a:p>
          <a:p>
            <a:pPr marL="0" indent="0">
              <a:buNone/>
            </a:pPr>
            <a:r>
              <a:rPr lang="en-US" b="0" i="0" dirty="0">
                <a:solidFill>
                  <a:srgbClr val="000000"/>
                </a:solidFill>
                <a:effectLst/>
                <a:highlight>
                  <a:srgbClr val="FFFFFF"/>
                </a:highlight>
                <a:latin typeface="inter-regular"/>
              </a:rPr>
              <a:t>The access level of a default modifier is </a:t>
            </a:r>
            <a:r>
              <a:rPr lang="en-US" b="1" i="0" dirty="0">
                <a:solidFill>
                  <a:srgbClr val="C00000"/>
                </a:solidFill>
                <a:effectLst/>
                <a:highlight>
                  <a:srgbClr val="FFFFFF"/>
                </a:highlight>
                <a:latin typeface="inter-regular"/>
              </a:rPr>
              <a:t>only within the package</a:t>
            </a:r>
            <a:r>
              <a:rPr lang="en-US" b="0" i="0" dirty="0">
                <a:solidFill>
                  <a:srgbClr val="000000"/>
                </a:solidFill>
                <a:effectLst/>
                <a:highlight>
                  <a:srgbClr val="FFFFFF"/>
                </a:highlight>
                <a:latin typeface="inter-regular"/>
              </a:rPr>
              <a:t>. It cannot be accessed from outside the package. If you do not specify any access level, it will be the default.</a:t>
            </a:r>
            <a:endParaRPr lang="en-IN" dirty="0"/>
          </a:p>
        </p:txBody>
      </p:sp>
    </p:spTree>
    <p:extLst>
      <p:ext uri="{BB962C8B-B14F-4D97-AF65-F5344CB8AC3E}">
        <p14:creationId xmlns:p14="http://schemas.microsoft.com/office/powerpoint/2010/main" val="19422126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303731" y="277321"/>
            <a:ext cx="10803193" cy="5646891"/>
          </a:xfrm>
        </p:spPr>
        <p:txBody>
          <a:bodyPr/>
          <a:lstStyle/>
          <a:p>
            <a:pPr marL="0" indent="0">
              <a:buNone/>
            </a:pPr>
            <a:r>
              <a:rPr lang="en-US" b="1" dirty="0"/>
              <a:t>Example</a:t>
            </a:r>
            <a:r>
              <a:rPr lang="en-US" dirty="0"/>
              <a:t>:</a:t>
            </a:r>
          </a:p>
          <a:p>
            <a:pPr marL="0" indent="0">
              <a:buNone/>
            </a:pPr>
            <a:endParaRPr lang="en-IN" dirty="0"/>
          </a:p>
        </p:txBody>
      </p:sp>
      <p:pic>
        <p:nvPicPr>
          <p:cNvPr id="6" name="Picture 5" descr="A computer screen with white text&#10;&#10;Description automatically generated">
            <a:extLst>
              <a:ext uri="{FF2B5EF4-FFF2-40B4-BE49-F238E27FC236}">
                <a16:creationId xmlns:a16="http://schemas.microsoft.com/office/drawing/2014/main" id="{F7C2737E-C897-4C99-D4AD-FDF32A5045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6480" y="754893"/>
            <a:ext cx="9890174" cy="5566393"/>
          </a:xfrm>
          <a:prstGeom prst="rect">
            <a:avLst/>
          </a:prstGeom>
        </p:spPr>
      </p:pic>
    </p:spTree>
    <p:extLst>
      <p:ext uri="{BB962C8B-B14F-4D97-AF65-F5344CB8AC3E}">
        <p14:creationId xmlns:p14="http://schemas.microsoft.com/office/powerpoint/2010/main" val="25810415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94403" y="1442380"/>
            <a:ext cx="10803193" cy="2612785"/>
          </a:xfrm>
        </p:spPr>
        <p:txBody>
          <a:bodyPr/>
          <a:lstStyle/>
          <a:p>
            <a:pPr marL="0" indent="0">
              <a:buNone/>
            </a:pPr>
            <a:r>
              <a:rPr lang="en-US" b="1" i="0" dirty="0">
                <a:solidFill>
                  <a:srgbClr val="000000"/>
                </a:solidFill>
                <a:effectLst/>
                <a:highlight>
                  <a:srgbClr val="FFFFFF"/>
                </a:highlight>
                <a:latin typeface="inter-bold"/>
              </a:rPr>
              <a:t>4. Private </a:t>
            </a:r>
            <a:r>
              <a:rPr lang="en-IN" b="1" dirty="0"/>
              <a:t>Access Modifier</a:t>
            </a:r>
            <a:r>
              <a:rPr lang="en-US" b="0" i="0" dirty="0">
                <a:solidFill>
                  <a:srgbClr val="000000"/>
                </a:solidFill>
                <a:effectLst/>
                <a:highlight>
                  <a:srgbClr val="FFFFFF"/>
                </a:highlight>
                <a:latin typeface="inter-regular"/>
              </a:rPr>
              <a:t>: </a:t>
            </a:r>
          </a:p>
          <a:p>
            <a:pPr marL="0" indent="0">
              <a:buNone/>
            </a:pPr>
            <a:r>
              <a:rPr lang="en-US" b="0" i="0" dirty="0">
                <a:solidFill>
                  <a:srgbClr val="000000"/>
                </a:solidFill>
                <a:effectLst/>
                <a:highlight>
                  <a:srgbClr val="FFFFFF"/>
                </a:highlight>
                <a:latin typeface="inter-regular"/>
              </a:rPr>
              <a:t>The access level of a private modifier is only within the class. It cannot be accessed from outside the class.</a:t>
            </a:r>
          </a:p>
          <a:p>
            <a:pPr marL="0" indent="0">
              <a:buNone/>
            </a:pPr>
            <a:endParaRPr lang="en-IN" dirty="0"/>
          </a:p>
        </p:txBody>
      </p:sp>
    </p:spTree>
    <p:extLst>
      <p:ext uri="{BB962C8B-B14F-4D97-AF65-F5344CB8AC3E}">
        <p14:creationId xmlns:p14="http://schemas.microsoft.com/office/powerpoint/2010/main" val="6540254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323609" y="279502"/>
            <a:ext cx="10803193" cy="5646891"/>
          </a:xfrm>
        </p:spPr>
        <p:txBody>
          <a:bodyPr/>
          <a:lstStyle/>
          <a:p>
            <a:pPr marL="0" indent="0">
              <a:buNone/>
            </a:pPr>
            <a:r>
              <a:rPr lang="en-US" b="1" dirty="0"/>
              <a:t>Example:</a:t>
            </a:r>
          </a:p>
          <a:p>
            <a:pPr marL="0" indent="0">
              <a:buNone/>
            </a:pPr>
            <a:endParaRPr lang="en-IN" b="1" dirty="0"/>
          </a:p>
        </p:txBody>
      </p:sp>
      <p:pic>
        <p:nvPicPr>
          <p:cNvPr id="4" name="Picture 3" descr="A computer screen shot of code&#10;&#10;Description automatically generated">
            <a:extLst>
              <a:ext uri="{FF2B5EF4-FFF2-40B4-BE49-F238E27FC236}">
                <a16:creationId xmlns:a16="http://schemas.microsoft.com/office/drawing/2014/main" id="{E6E97212-789B-3E77-A89B-E2362892BF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23934" y="279502"/>
            <a:ext cx="8900288" cy="6298996"/>
          </a:xfrm>
          <a:prstGeom prst="rect">
            <a:avLst/>
          </a:prstGeom>
        </p:spPr>
      </p:pic>
    </p:spTree>
    <p:extLst>
      <p:ext uri="{BB962C8B-B14F-4D97-AF65-F5344CB8AC3E}">
        <p14:creationId xmlns:p14="http://schemas.microsoft.com/office/powerpoint/2010/main" val="32965681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a:extLst>
              <a:ext uri="{FF2B5EF4-FFF2-40B4-BE49-F238E27FC236}">
                <a16:creationId xmlns:a16="http://schemas.microsoft.com/office/drawing/2014/main" id="{96E2676E-BC0D-CC52-AF26-75CAD10E10A0}"/>
              </a:ext>
            </a:extLst>
          </p:cNvPr>
          <p:cNvGraphicFramePr>
            <a:graphicFrameLocks noGrp="1"/>
          </p:cNvGraphicFramePr>
          <p:nvPr>
            <p:ph idx="1"/>
            <p:extLst>
              <p:ext uri="{D42A27DB-BD31-4B8C-83A1-F6EECF244321}">
                <p14:modId xmlns:p14="http://schemas.microsoft.com/office/powerpoint/2010/main" val="2641989454"/>
              </p:ext>
            </p:extLst>
          </p:nvPr>
        </p:nvGraphicFramePr>
        <p:xfrm>
          <a:off x="825908" y="1809137"/>
          <a:ext cx="10323874" cy="3503215"/>
        </p:xfrm>
        <a:graphic>
          <a:graphicData uri="http://schemas.openxmlformats.org/drawingml/2006/table">
            <a:tbl>
              <a:tblPr firstRow="1" firstCol="1" bandRow="1">
                <a:tableStyleId>{5C22544A-7EE6-4342-B048-85BDC9FD1C3A}</a:tableStyleId>
              </a:tblPr>
              <a:tblGrid>
                <a:gridCol w="1986117">
                  <a:extLst>
                    <a:ext uri="{9D8B030D-6E8A-4147-A177-3AD203B41FA5}">
                      <a16:colId xmlns:a16="http://schemas.microsoft.com/office/drawing/2014/main" val="1096108475"/>
                    </a:ext>
                  </a:extLst>
                </a:gridCol>
                <a:gridCol w="1453649">
                  <a:extLst>
                    <a:ext uri="{9D8B030D-6E8A-4147-A177-3AD203B41FA5}">
                      <a16:colId xmlns:a16="http://schemas.microsoft.com/office/drawing/2014/main" val="3537502548"/>
                    </a:ext>
                  </a:extLst>
                </a:gridCol>
                <a:gridCol w="1721027">
                  <a:extLst>
                    <a:ext uri="{9D8B030D-6E8A-4147-A177-3AD203B41FA5}">
                      <a16:colId xmlns:a16="http://schemas.microsoft.com/office/drawing/2014/main" val="1418194582"/>
                    </a:ext>
                  </a:extLst>
                </a:gridCol>
                <a:gridCol w="1721027">
                  <a:extLst>
                    <a:ext uri="{9D8B030D-6E8A-4147-A177-3AD203B41FA5}">
                      <a16:colId xmlns:a16="http://schemas.microsoft.com/office/drawing/2014/main" val="2828916768"/>
                    </a:ext>
                  </a:extLst>
                </a:gridCol>
                <a:gridCol w="1721027">
                  <a:extLst>
                    <a:ext uri="{9D8B030D-6E8A-4147-A177-3AD203B41FA5}">
                      <a16:colId xmlns:a16="http://schemas.microsoft.com/office/drawing/2014/main" val="1608424383"/>
                    </a:ext>
                  </a:extLst>
                </a:gridCol>
                <a:gridCol w="1721027">
                  <a:extLst>
                    <a:ext uri="{9D8B030D-6E8A-4147-A177-3AD203B41FA5}">
                      <a16:colId xmlns:a16="http://schemas.microsoft.com/office/drawing/2014/main" val="836825303"/>
                    </a:ext>
                  </a:extLst>
                </a:gridCol>
              </a:tblGrid>
              <a:tr h="1111044">
                <a:tc>
                  <a:txBody>
                    <a:bodyPr/>
                    <a:lstStyle/>
                    <a:p>
                      <a:pPr algn="ctr">
                        <a:lnSpc>
                          <a:spcPct val="115000"/>
                        </a:lnSpc>
                        <a:spcAft>
                          <a:spcPts val="800"/>
                        </a:spcAft>
                      </a:pPr>
                      <a:r>
                        <a:rPr lang="en-IN" sz="1600" kern="100" dirty="0">
                          <a:effectLst/>
                        </a:rPr>
                        <a:t>Access Specifier</a:t>
                      </a:r>
                      <a:endParaRPr lang="en-IN" sz="12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gn="ctr">
                        <a:lnSpc>
                          <a:spcPct val="115000"/>
                        </a:lnSpc>
                        <a:spcAft>
                          <a:spcPts val="800"/>
                        </a:spcAft>
                      </a:pPr>
                      <a:r>
                        <a:rPr lang="en-IN" sz="1600" kern="100">
                          <a:effectLst/>
                        </a:rPr>
                        <a:t>Same Class</a:t>
                      </a:r>
                      <a:endParaRPr lang="en-IN" sz="12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gn="ctr">
                        <a:lnSpc>
                          <a:spcPct val="115000"/>
                        </a:lnSpc>
                        <a:spcAft>
                          <a:spcPts val="800"/>
                        </a:spcAft>
                      </a:pPr>
                      <a:r>
                        <a:rPr lang="en-IN" sz="1600" kern="100">
                          <a:effectLst/>
                        </a:rPr>
                        <a:t>Same Package (Child Class)</a:t>
                      </a:r>
                      <a:endParaRPr lang="en-IN" sz="12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gn="ctr">
                        <a:lnSpc>
                          <a:spcPct val="115000"/>
                        </a:lnSpc>
                        <a:spcAft>
                          <a:spcPts val="800"/>
                        </a:spcAft>
                      </a:pPr>
                      <a:r>
                        <a:rPr lang="en-IN" sz="1600" kern="100">
                          <a:effectLst/>
                        </a:rPr>
                        <a:t>Same Package (Non-Child Class)</a:t>
                      </a:r>
                      <a:endParaRPr lang="en-IN" sz="12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gn="ctr">
                        <a:lnSpc>
                          <a:spcPct val="115000"/>
                        </a:lnSpc>
                        <a:spcAft>
                          <a:spcPts val="800"/>
                        </a:spcAft>
                      </a:pPr>
                      <a:r>
                        <a:rPr lang="en-IN" sz="1600" kern="100">
                          <a:effectLst/>
                        </a:rPr>
                        <a:t>Other Package (Child Class)</a:t>
                      </a:r>
                      <a:endParaRPr lang="en-IN" sz="12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gn="ctr">
                        <a:lnSpc>
                          <a:spcPct val="115000"/>
                        </a:lnSpc>
                        <a:spcAft>
                          <a:spcPts val="800"/>
                        </a:spcAft>
                      </a:pPr>
                      <a:r>
                        <a:rPr lang="en-IN" sz="1600" kern="100" dirty="0">
                          <a:effectLst/>
                        </a:rPr>
                        <a:t>Other Package (Non-Child Class)</a:t>
                      </a:r>
                      <a:endParaRPr lang="en-IN" sz="12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764387282"/>
                  </a:ext>
                </a:extLst>
              </a:tr>
              <a:tr h="552073">
                <a:tc>
                  <a:txBody>
                    <a:bodyPr/>
                    <a:lstStyle/>
                    <a:p>
                      <a:pPr>
                        <a:lnSpc>
                          <a:spcPct val="115000"/>
                        </a:lnSpc>
                        <a:spcAft>
                          <a:spcPts val="800"/>
                        </a:spcAft>
                      </a:pPr>
                      <a:r>
                        <a:rPr lang="en-IN" sz="1600" kern="100">
                          <a:effectLst/>
                        </a:rPr>
                        <a:t>Public</a:t>
                      </a:r>
                      <a:endParaRPr lang="en-IN" sz="12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gn="ctr">
                        <a:lnSpc>
                          <a:spcPct val="115000"/>
                        </a:lnSpc>
                        <a:spcAft>
                          <a:spcPts val="800"/>
                        </a:spcAft>
                      </a:pPr>
                      <a:r>
                        <a:rPr lang="en-IN" sz="1600" b="1" kern="100" dirty="0">
                          <a:effectLst/>
                        </a:rPr>
                        <a:t>Yes</a:t>
                      </a:r>
                      <a:endParaRPr lang="en-IN" sz="1200" b="1"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gn="ctr">
                        <a:lnSpc>
                          <a:spcPct val="115000"/>
                        </a:lnSpc>
                        <a:spcAft>
                          <a:spcPts val="800"/>
                        </a:spcAft>
                      </a:pPr>
                      <a:r>
                        <a:rPr lang="en-IN" sz="1600" b="1" kern="100">
                          <a:effectLst/>
                        </a:rPr>
                        <a:t>Yes</a:t>
                      </a:r>
                      <a:endParaRPr lang="en-IN" sz="1200" b="1"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gn="ctr">
                        <a:lnSpc>
                          <a:spcPct val="115000"/>
                        </a:lnSpc>
                        <a:spcAft>
                          <a:spcPts val="800"/>
                        </a:spcAft>
                      </a:pPr>
                      <a:r>
                        <a:rPr lang="en-IN" sz="1600" b="1" kern="100">
                          <a:effectLst/>
                        </a:rPr>
                        <a:t>Yes</a:t>
                      </a:r>
                      <a:endParaRPr lang="en-IN" sz="1200" b="1"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gn="ctr">
                        <a:lnSpc>
                          <a:spcPct val="115000"/>
                        </a:lnSpc>
                        <a:spcAft>
                          <a:spcPts val="800"/>
                        </a:spcAft>
                      </a:pPr>
                      <a:r>
                        <a:rPr lang="en-IN" sz="1600" b="1" kern="100">
                          <a:effectLst/>
                        </a:rPr>
                        <a:t>Yes</a:t>
                      </a:r>
                      <a:endParaRPr lang="en-IN" sz="1200" b="1"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gn="ctr">
                        <a:lnSpc>
                          <a:spcPct val="115000"/>
                        </a:lnSpc>
                        <a:spcAft>
                          <a:spcPts val="800"/>
                        </a:spcAft>
                      </a:pPr>
                      <a:r>
                        <a:rPr lang="en-IN" sz="1600" b="1" kern="100">
                          <a:effectLst/>
                        </a:rPr>
                        <a:t>Yes</a:t>
                      </a:r>
                      <a:endParaRPr lang="en-IN" sz="1200" b="1"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170053533"/>
                  </a:ext>
                </a:extLst>
              </a:tr>
              <a:tr h="735952">
                <a:tc>
                  <a:txBody>
                    <a:bodyPr/>
                    <a:lstStyle/>
                    <a:p>
                      <a:pPr>
                        <a:lnSpc>
                          <a:spcPct val="115000"/>
                        </a:lnSpc>
                        <a:spcAft>
                          <a:spcPts val="800"/>
                        </a:spcAft>
                      </a:pPr>
                      <a:r>
                        <a:rPr lang="en-IN" sz="1600" kern="100">
                          <a:effectLst/>
                        </a:rPr>
                        <a:t>Protected</a:t>
                      </a:r>
                      <a:endParaRPr lang="en-IN" sz="12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gn="ctr">
                        <a:lnSpc>
                          <a:spcPct val="115000"/>
                        </a:lnSpc>
                        <a:spcAft>
                          <a:spcPts val="800"/>
                        </a:spcAft>
                      </a:pPr>
                      <a:r>
                        <a:rPr lang="en-IN" sz="1600" b="1" kern="100" dirty="0">
                          <a:effectLst/>
                        </a:rPr>
                        <a:t>Yes</a:t>
                      </a:r>
                      <a:endParaRPr lang="en-IN" sz="1200" b="1"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gn="ctr">
                        <a:lnSpc>
                          <a:spcPct val="115000"/>
                        </a:lnSpc>
                        <a:spcAft>
                          <a:spcPts val="800"/>
                        </a:spcAft>
                      </a:pPr>
                      <a:r>
                        <a:rPr lang="en-IN" sz="1600" b="1" kern="100" dirty="0">
                          <a:effectLst/>
                        </a:rPr>
                        <a:t>Yes</a:t>
                      </a:r>
                      <a:endParaRPr lang="en-IN" sz="1200" b="1"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gn="ctr">
                        <a:lnSpc>
                          <a:spcPct val="115000"/>
                        </a:lnSpc>
                        <a:spcAft>
                          <a:spcPts val="800"/>
                        </a:spcAft>
                      </a:pPr>
                      <a:r>
                        <a:rPr lang="en-IN" sz="1600" b="1" kern="100">
                          <a:effectLst/>
                        </a:rPr>
                        <a:t>Yes</a:t>
                      </a:r>
                      <a:endParaRPr lang="en-IN" sz="1200" b="1"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gn="ctr">
                        <a:lnSpc>
                          <a:spcPct val="115000"/>
                        </a:lnSpc>
                        <a:spcAft>
                          <a:spcPts val="800"/>
                        </a:spcAft>
                      </a:pPr>
                      <a:r>
                        <a:rPr lang="en-IN" sz="1600" b="1" kern="100">
                          <a:effectLst/>
                        </a:rPr>
                        <a:t>Yes</a:t>
                      </a:r>
                      <a:endParaRPr lang="en-IN" sz="1200" b="1"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gn="ctr">
                        <a:lnSpc>
                          <a:spcPct val="115000"/>
                        </a:lnSpc>
                        <a:spcAft>
                          <a:spcPts val="800"/>
                        </a:spcAft>
                      </a:pPr>
                      <a:r>
                        <a:rPr lang="en-IN" sz="1600" b="1" kern="100" dirty="0">
                          <a:solidFill>
                            <a:srgbClr val="C00000"/>
                          </a:solidFill>
                          <a:effectLst/>
                        </a:rPr>
                        <a:t>No</a:t>
                      </a:r>
                      <a:endParaRPr lang="en-IN" sz="1200" b="1" kern="100" dirty="0">
                        <a:solidFill>
                          <a:srgbClr val="C00000"/>
                        </a:solidFill>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3636710973"/>
                  </a:ext>
                </a:extLst>
              </a:tr>
              <a:tr h="552073">
                <a:tc>
                  <a:txBody>
                    <a:bodyPr/>
                    <a:lstStyle/>
                    <a:p>
                      <a:pPr>
                        <a:lnSpc>
                          <a:spcPct val="115000"/>
                        </a:lnSpc>
                        <a:spcAft>
                          <a:spcPts val="800"/>
                        </a:spcAft>
                      </a:pPr>
                      <a:r>
                        <a:rPr lang="en-IN" sz="1600" kern="100">
                          <a:effectLst/>
                        </a:rPr>
                        <a:t>Default</a:t>
                      </a:r>
                      <a:endParaRPr lang="en-IN" sz="12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gn="ctr">
                        <a:lnSpc>
                          <a:spcPct val="115000"/>
                        </a:lnSpc>
                        <a:spcAft>
                          <a:spcPts val="800"/>
                        </a:spcAft>
                      </a:pPr>
                      <a:r>
                        <a:rPr lang="en-IN" sz="1600" b="1" kern="100">
                          <a:effectLst/>
                        </a:rPr>
                        <a:t>Yes</a:t>
                      </a:r>
                      <a:endParaRPr lang="en-IN" sz="1200" b="1"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gn="ctr">
                        <a:lnSpc>
                          <a:spcPct val="115000"/>
                        </a:lnSpc>
                        <a:spcAft>
                          <a:spcPts val="800"/>
                        </a:spcAft>
                      </a:pPr>
                      <a:r>
                        <a:rPr lang="en-IN" sz="1600" b="1" kern="100" dirty="0">
                          <a:effectLst/>
                        </a:rPr>
                        <a:t>Yes</a:t>
                      </a:r>
                      <a:endParaRPr lang="en-IN" sz="1200" b="1"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gn="ctr">
                        <a:lnSpc>
                          <a:spcPct val="115000"/>
                        </a:lnSpc>
                        <a:spcAft>
                          <a:spcPts val="800"/>
                        </a:spcAft>
                      </a:pPr>
                      <a:r>
                        <a:rPr lang="en-IN" sz="1600" b="1" kern="100" dirty="0">
                          <a:effectLst/>
                        </a:rPr>
                        <a:t>Yes</a:t>
                      </a:r>
                      <a:endParaRPr lang="en-IN" sz="1200" b="1"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gn="ctr">
                        <a:lnSpc>
                          <a:spcPct val="115000"/>
                        </a:lnSpc>
                        <a:spcAft>
                          <a:spcPts val="800"/>
                        </a:spcAft>
                      </a:pPr>
                      <a:r>
                        <a:rPr lang="en-IN" sz="1600" b="1" kern="100" dirty="0">
                          <a:solidFill>
                            <a:srgbClr val="C00000"/>
                          </a:solidFill>
                          <a:effectLst/>
                        </a:rPr>
                        <a:t>No</a:t>
                      </a:r>
                      <a:endParaRPr lang="en-IN" sz="1200" b="1" kern="100" dirty="0">
                        <a:solidFill>
                          <a:srgbClr val="C00000"/>
                        </a:solidFill>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gn="ctr">
                        <a:lnSpc>
                          <a:spcPct val="115000"/>
                        </a:lnSpc>
                        <a:spcAft>
                          <a:spcPts val="800"/>
                        </a:spcAft>
                      </a:pPr>
                      <a:r>
                        <a:rPr lang="en-IN" sz="1600" b="1" kern="100" dirty="0">
                          <a:solidFill>
                            <a:srgbClr val="C00000"/>
                          </a:solidFill>
                          <a:effectLst/>
                        </a:rPr>
                        <a:t>No</a:t>
                      </a:r>
                      <a:endParaRPr lang="en-IN" sz="1200" b="1" kern="100" dirty="0">
                        <a:solidFill>
                          <a:srgbClr val="C00000"/>
                        </a:solidFill>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950336998"/>
                  </a:ext>
                </a:extLst>
              </a:tr>
              <a:tr h="552073">
                <a:tc>
                  <a:txBody>
                    <a:bodyPr/>
                    <a:lstStyle/>
                    <a:p>
                      <a:pPr>
                        <a:lnSpc>
                          <a:spcPct val="115000"/>
                        </a:lnSpc>
                        <a:spcAft>
                          <a:spcPts val="800"/>
                        </a:spcAft>
                      </a:pPr>
                      <a:r>
                        <a:rPr lang="pt-BR" sz="1600" kern="100">
                          <a:effectLst/>
                        </a:rPr>
                        <a:t>Private</a:t>
                      </a:r>
                      <a:endParaRPr lang="en-IN" sz="12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gn="ctr">
                        <a:lnSpc>
                          <a:spcPct val="115000"/>
                        </a:lnSpc>
                        <a:spcAft>
                          <a:spcPts val="800"/>
                        </a:spcAft>
                      </a:pPr>
                      <a:r>
                        <a:rPr lang="pt-BR" sz="1600" b="1" kern="100">
                          <a:effectLst/>
                        </a:rPr>
                        <a:t>Yes</a:t>
                      </a:r>
                      <a:endParaRPr lang="en-IN" sz="1200" b="1"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gn="ctr">
                        <a:lnSpc>
                          <a:spcPct val="115000"/>
                        </a:lnSpc>
                        <a:spcAft>
                          <a:spcPts val="800"/>
                        </a:spcAft>
                      </a:pPr>
                      <a:r>
                        <a:rPr lang="pt-BR" sz="1600" b="1" kern="100" dirty="0">
                          <a:solidFill>
                            <a:srgbClr val="C00000"/>
                          </a:solidFill>
                          <a:effectLst/>
                        </a:rPr>
                        <a:t>No</a:t>
                      </a:r>
                      <a:endParaRPr lang="en-IN" sz="1200" b="1" kern="100" dirty="0">
                        <a:solidFill>
                          <a:srgbClr val="C00000"/>
                        </a:solidFill>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gn="ctr">
                        <a:lnSpc>
                          <a:spcPct val="115000"/>
                        </a:lnSpc>
                        <a:spcAft>
                          <a:spcPts val="800"/>
                        </a:spcAft>
                      </a:pPr>
                      <a:r>
                        <a:rPr lang="pt-BR" sz="1600" b="1" kern="100" dirty="0">
                          <a:solidFill>
                            <a:srgbClr val="C00000"/>
                          </a:solidFill>
                          <a:effectLst/>
                        </a:rPr>
                        <a:t>No</a:t>
                      </a:r>
                      <a:endParaRPr lang="en-IN" sz="1200" b="1" kern="100" dirty="0">
                        <a:solidFill>
                          <a:srgbClr val="C00000"/>
                        </a:solidFill>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gn="ctr">
                        <a:lnSpc>
                          <a:spcPct val="115000"/>
                        </a:lnSpc>
                        <a:spcAft>
                          <a:spcPts val="800"/>
                        </a:spcAft>
                      </a:pPr>
                      <a:r>
                        <a:rPr lang="pt-BR" sz="1600" b="1" kern="100" dirty="0">
                          <a:solidFill>
                            <a:srgbClr val="C00000"/>
                          </a:solidFill>
                          <a:effectLst/>
                        </a:rPr>
                        <a:t>No</a:t>
                      </a:r>
                      <a:endParaRPr lang="en-IN" sz="1200" b="1" kern="100" dirty="0">
                        <a:solidFill>
                          <a:srgbClr val="C00000"/>
                        </a:solidFill>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gn="ctr">
                        <a:lnSpc>
                          <a:spcPct val="115000"/>
                        </a:lnSpc>
                        <a:spcAft>
                          <a:spcPts val="800"/>
                        </a:spcAft>
                      </a:pPr>
                      <a:r>
                        <a:rPr lang="pt-BR" sz="1600" b="1" kern="100" dirty="0">
                          <a:solidFill>
                            <a:srgbClr val="C00000"/>
                          </a:solidFill>
                          <a:effectLst/>
                        </a:rPr>
                        <a:t>No</a:t>
                      </a:r>
                      <a:endParaRPr lang="en-IN" sz="1200" b="1" kern="100" dirty="0">
                        <a:solidFill>
                          <a:srgbClr val="C00000"/>
                        </a:solidFill>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329662279"/>
                  </a:ext>
                </a:extLst>
              </a:tr>
            </a:tbl>
          </a:graphicData>
        </a:graphic>
      </p:graphicFrame>
      <p:sp>
        <p:nvSpPr>
          <p:cNvPr id="4" name="TextBox 3">
            <a:extLst>
              <a:ext uri="{FF2B5EF4-FFF2-40B4-BE49-F238E27FC236}">
                <a16:creationId xmlns:a16="http://schemas.microsoft.com/office/drawing/2014/main" id="{9DE7F1E2-D8CF-56F1-03E8-00E3EB420AAF}"/>
              </a:ext>
            </a:extLst>
          </p:cNvPr>
          <p:cNvSpPr txBox="1"/>
          <p:nvPr/>
        </p:nvSpPr>
        <p:spPr>
          <a:xfrm>
            <a:off x="825908" y="960873"/>
            <a:ext cx="4454013" cy="584775"/>
          </a:xfrm>
          <a:prstGeom prst="rect">
            <a:avLst/>
          </a:prstGeom>
          <a:noFill/>
        </p:spPr>
        <p:txBody>
          <a:bodyPr wrap="square" rtlCol="0">
            <a:spAutoFit/>
          </a:bodyPr>
          <a:lstStyle/>
          <a:p>
            <a:r>
              <a:rPr lang="en-US" sz="3200" b="1" dirty="0"/>
              <a:t>Conclusion:</a:t>
            </a:r>
            <a:endParaRPr lang="en-IN" sz="3200" b="1" dirty="0"/>
          </a:p>
        </p:txBody>
      </p:sp>
    </p:spTree>
    <p:extLst>
      <p:ext uri="{BB962C8B-B14F-4D97-AF65-F5344CB8AC3E}">
        <p14:creationId xmlns:p14="http://schemas.microsoft.com/office/powerpoint/2010/main" val="36286245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70233674-D702-2127-9922-04AD828C592B}"/>
              </a:ext>
            </a:extLst>
          </p:cNvPr>
          <p:cNvSpPr>
            <a:spLocks noGrp="1"/>
          </p:cNvSpPr>
          <p:nvPr>
            <p:ph type="subTitle" idx="1"/>
          </p:nvPr>
        </p:nvSpPr>
        <p:spPr>
          <a:xfrm>
            <a:off x="339212" y="190243"/>
            <a:ext cx="11513575" cy="6023743"/>
          </a:xfrm>
        </p:spPr>
        <p:txBody>
          <a:bodyPr>
            <a:noAutofit/>
          </a:bodyPr>
          <a:lstStyle/>
          <a:p>
            <a:pPr algn="l"/>
            <a:r>
              <a:rPr lang="en-US" sz="2800" b="1" dirty="0">
                <a:solidFill>
                  <a:schemeClr val="accent3">
                    <a:lumMod val="60000"/>
                    <a:lumOff val="40000"/>
                  </a:schemeClr>
                </a:solidFill>
              </a:rPr>
              <a:t>Method:</a:t>
            </a:r>
          </a:p>
          <a:p>
            <a:pPr algn="l"/>
            <a:r>
              <a:rPr lang="en-US" sz="2000" dirty="0"/>
              <a:t>In Java, a </a:t>
            </a:r>
            <a:r>
              <a:rPr lang="en-US" sz="2000" b="1" dirty="0"/>
              <a:t>method</a:t>
            </a:r>
            <a:r>
              <a:rPr lang="en-US" sz="2000" dirty="0"/>
              <a:t> is a block of code that performs a specific task and can be executed when called upon. Methods are used to define the behavior of objects, perform operations, and structure the code in a modular and reusable way.</a:t>
            </a:r>
          </a:p>
          <a:p>
            <a:pPr algn="l"/>
            <a:endParaRPr lang="en-IN" sz="2000" dirty="0"/>
          </a:p>
          <a:p>
            <a:pPr algn="l"/>
            <a:endParaRPr lang="en-IN" sz="2000" dirty="0"/>
          </a:p>
          <a:p>
            <a:pPr algn="l"/>
            <a:endParaRPr lang="en-IN" sz="2000" dirty="0"/>
          </a:p>
          <a:p>
            <a:pPr algn="l"/>
            <a:endParaRPr lang="en-IN" sz="800" dirty="0"/>
          </a:p>
          <a:p>
            <a:pPr algn="l"/>
            <a:r>
              <a:rPr lang="en-US" sz="2000" b="1" dirty="0"/>
              <a:t>Components of a Method</a:t>
            </a:r>
          </a:p>
          <a:p>
            <a:pPr marL="457200" indent="-457200" algn="l">
              <a:buFont typeface="+mj-lt"/>
              <a:buAutoNum type="arabicPeriod"/>
            </a:pPr>
            <a:r>
              <a:rPr lang="en-US" sz="2000" b="1" dirty="0"/>
              <a:t>Return Type: </a:t>
            </a:r>
            <a:r>
              <a:rPr lang="en-US" sz="2000" dirty="0"/>
              <a:t>Specifies the type of value the method returns. If the method does not return a value, the return type is void.</a:t>
            </a:r>
          </a:p>
          <a:p>
            <a:pPr marL="457200" indent="-457200" algn="l">
              <a:buFont typeface="+mj-lt"/>
              <a:buAutoNum type="arabicPeriod"/>
            </a:pPr>
            <a:r>
              <a:rPr lang="en-US" sz="2000" b="1" dirty="0"/>
              <a:t>Method Name: </a:t>
            </a:r>
            <a:r>
              <a:rPr lang="en-US" sz="2000" dirty="0"/>
              <a:t>The name of the method, which is used to call it. Method names should be meaningful and follow camelCase convention.</a:t>
            </a:r>
          </a:p>
          <a:p>
            <a:pPr marL="457200" indent="-457200" algn="l">
              <a:buFont typeface="+mj-lt"/>
              <a:buAutoNum type="arabicPeriod"/>
            </a:pPr>
            <a:r>
              <a:rPr lang="en-US" sz="2000" b="1" dirty="0"/>
              <a:t>Parameters (</a:t>
            </a:r>
            <a:r>
              <a:rPr lang="en-US" sz="2000" b="1" dirty="0">
                <a:solidFill>
                  <a:srgbClr val="C00000"/>
                </a:solidFill>
              </a:rPr>
              <a:t>optional</a:t>
            </a:r>
            <a:r>
              <a:rPr lang="en-US" sz="2000" b="1" dirty="0"/>
              <a:t>): </a:t>
            </a:r>
            <a:r>
              <a:rPr lang="en-US" sz="2000" dirty="0"/>
              <a:t>A list of variables that the method can accept as input. Each parameter is defined by a type and a name. Parameters are optional; a method can have zero or more parameters.</a:t>
            </a:r>
          </a:p>
          <a:p>
            <a:pPr marL="457200" indent="-457200" algn="l">
              <a:buFont typeface="+mj-lt"/>
              <a:buAutoNum type="arabicPeriod"/>
            </a:pPr>
            <a:r>
              <a:rPr lang="en-US" sz="2000" b="1" dirty="0"/>
              <a:t>Method Body: </a:t>
            </a:r>
            <a:r>
              <a:rPr lang="en-US" sz="2000" dirty="0"/>
              <a:t>The block of code enclosed in curly braces {} that defines what the method does</a:t>
            </a:r>
          </a:p>
          <a:p>
            <a:pPr marL="457200" indent="-457200" algn="l">
              <a:buFont typeface="+mj-lt"/>
              <a:buAutoNum type="arabicPeriod"/>
            </a:pPr>
            <a:r>
              <a:rPr lang="en-US" sz="2000" b="1" dirty="0"/>
              <a:t>Return Statement (</a:t>
            </a:r>
            <a:r>
              <a:rPr lang="en-US" sz="2000" b="1" dirty="0">
                <a:solidFill>
                  <a:srgbClr val="C00000"/>
                </a:solidFill>
              </a:rPr>
              <a:t>optional</a:t>
            </a:r>
            <a:r>
              <a:rPr lang="en-US" sz="2000" b="1" dirty="0"/>
              <a:t>): </a:t>
            </a:r>
            <a:r>
              <a:rPr lang="en-US" sz="2000" dirty="0"/>
              <a:t>If the method has a return type other than void, it must include a return statement to return a value.</a:t>
            </a:r>
            <a:endParaRPr lang="en-IN" sz="2000" dirty="0"/>
          </a:p>
        </p:txBody>
      </p:sp>
      <p:pic>
        <p:nvPicPr>
          <p:cNvPr id="5" name="Picture 4" descr="A black screen with blue and green text">
            <a:extLst>
              <a:ext uri="{FF2B5EF4-FFF2-40B4-BE49-F238E27FC236}">
                <a16:creationId xmlns:a16="http://schemas.microsoft.com/office/drawing/2014/main" id="{5658CF29-E358-8E32-9C8D-791D287638D9}"/>
              </a:ext>
            </a:extLst>
          </p:cNvPr>
          <p:cNvPicPr>
            <a:picLocks noChangeAspect="1"/>
          </p:cNvPicPr>
          <p:nvPr/>
        </p:nvPicPr>
        <p:blipFill rotWithShape="1">
          <a:blip r:embed="rId3">
            <a:extLst>
              <a:ext uri="{28A0092B-C50C-407E-A947-70E740481C1C}">
                <a14:useLocalDpi xmlns:a14="http://schemas.microsoft.com/office/drawing/2010/main" val="0"/>
              </a:ext>
            </a:extLst>
          </a:blip>
          <a:srcRect l="2057" t="8724" r="2057" b="11341"/>
          <a:stretch/>
        </p:blipFill>
        <p:spPr>
          <a:xfrm>
            <a:off x="415411" y="1474841"/>
            <a:ext cx="11361176" cy="1605280"/>
          </a:xfrm>
          <a:prstGeom prst="rect">
            <a:avLst/>
          </a:prstGeom>
        </p:spPr>
      </p:pic>
    </p:spTree>
    <p:extLst>
      <p:ext uri="{BB962C8B-B14F-4D97-AF65-F5344CB8AC3E}">
        <p14:creationId xmlns:p14="http://schemas.microsoft.com/office/powerpoint/2010/main" val="11984062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361742" y="241160"/>
            <a:ext cx="11515410" cy="6420897"/>
          </a:xfrm>
        </p:spPr>
        <p:txBody>
          <a:bodyPr>
            <a:normAutofit fontScale="92500" lnSpcReduction="20000"/>
          </a:bodyPr>
          <a:lstStyle/>
          <a:p>
            <a:pPr marL="0" indent="0">
              <a:buNone/>
            </a:pPr>
            <a:r>
              <a:rPr lang="en-IN" sz="3600" b="1" dirty="0">
                <a:solidFill>
                  <a:srgbClr val="C00000"/>
                </a:solidFill>
              </a:rPr>
              <a:t>static</a:t>
            </a:r>
            <a:r>
              <a:rPr lang="en-IN" b="1" dirty="0"/>
              <a:t> fields and methods:</a:t>
            </a:r>
          </a:p>
          <a:p>
            <a:pPr marL="0" indent="0">
              <a:buNone/>
            </a:pPr>
            <a:r>
              <a:rPr lang="en-US" dirty="0"/>
              <a:t>In Java, the static keyword is used to define fields (variables) and methods that </a:t>
            </a:r>
            <a:r>
              <a:rPr lang="en-US" b="1" dirty="0">
                <a:solidFill>
                  <a:srgbClr val="C00000"/>
                </a:solidFill>
              </a:rPr>
              <a:t>belong to the class </a:t>
            </a:r>
            <a:r>
              <a:rPr lang="en-US" b="1" dirty="0"/>
              <a:t>rather than to instances </a:t>
            </a:r>
            <a:r>
              <a:rPr lang="en-US" dirty="0"/>
              <a:t>of the class. This means that static members are </a:t>
            </a:r>
            <a:r>
              <a:rPr lang="en-US" b="1" dirty="0">
                <a:solidFill>
                  <a:srgbClr val="C00000"/>
                </a:solidFill>
              </a:rPr>
              <a:t>shared among all instances </a:t>
            </a:r>
            <a:r>
              <a:rPr lang="en-US" dirty="0"/>
              <a:t>of the class and can be accessed </a:t>
            </a:r>
            <a:r>
              <a:rPr lang="en-US" b="1" dirty="0">
                <a:solidFill>
                  <a:srgbClr val="7030A0"/>
                </a:solidFill>
              </a:rPr>
              <a:t>without creating an instance of the class.</a:t>
            </a:r>
          </a:p>
          <a:p>
            <a:pPr marL="0" indent="0">
              <a:buNone/>
            </a:pPr>
            <a:endParaRPr lang="en-US" b="1" dirty="0"/>
          </a:p>
          <a:p>
            <a:pPr marL="0" indent="0">
              <a:buNone/>
            </a:pPr>
            <a:r>
              <a:rPr lang="en-US" b="1" dirty="0"/>
              <a:t>Key Points About static Fields and Methods:</a:t>
            </a:r>
          </a:p>
          <a:p>
            <a:pPr marL="0" indent="0">
              <a:buNone/>
            </a:pPr>
            <a:r>
              <a:rPr lang="en-US" b="1" dirty="0"/>
              <a:t>1. Shared Across All Instances: </a:t>
            </a:r>
            <a:r>
              <a:rPr lang="en-US" dirty="0"/>
              <a:t>A static field is shared among all instances of a class. It means that there is only one copy of the static field, regardless of how many objects of the class are created.</a:t>
            </a:r>
          </a:p>
          <a:p>
            <a:pPr marL="0" indent="0">
              <a:buNone/>
            </a:pPr>
            <a:r>
              <a:rPr lang="en-US" b="1" dirty="0"/>
              <a:t>2. Accessed Without an Object: </a:t>
            </a:r>
            <a:r>
              <a:rPr lang="en-US" dirty="0"/>
              <a:t>Static fields can be accessed using the class name directly (</a:t>
            </a:r>
            <a:r>
              <a:rPr lang="en-US" b="1" dirty="0">
                <a:solidFill>
                  <a:srgbClr val="C00000"/>
                </a:solidFill>
              </a:rPr>
              <a:t>e.g., </a:t>
            </a:r>
            <a:r>
              <a:rPr lang="en-US" b="1" dirty="0" err="1">
                <a:solidFill>
                  <a:srgbClr val="C00000"/>
                </a:solidFill>
              </a:rPr>
              <a:t>ClassName.fieldName</a:t>
            </a:r>
            <a:r>
              <a:rPr lang="en-US" dirty="0"/>
              <a:t>). They can also be accessed using an object reference, but this is not recommended as it can lead to confusion.</a:t>
            </a:r>
          </a:p>
          <a:p>
            <a:pPr marL="0" indent="0">
              <a:buNone/>
            </a:pPr>
            <a:r>
              <a:rPr lang="en-US" b="1" dirty="0"/>
              <a:t>3. Initialization: </a:t>
            </a:r>
            <a:r>
              <a:rPr lang="en-US" dirty="0"/>
              <a:t>Static fields can be initialized at the point of declaration or in a static block.</a:t>
            </a:r>
          </a:p>
          <a:p>
            <a:pPr marL="0" indent="0">
              <a:buNone/>
            </a:pPr>
            <a:r>
              <a:rPr lang="en-US" b="1" dirty="0"/>
              <a:t>4. Memory Allocation: </a:t>
            </a:r>
            <a:r>
              <a:rPr lang="en-US" dirty="0"/>
              <a:t>Static fields are allocated memory only once when the class is loaded into memory.</a:t>
            </a:r>
            <a:endParaRPr lang="en-IN" dirty="0"/>
          </a:p>
        </p:txBody>
      </p:sp>
    </p:spTree>
    <p:extLst>
      <p:ext uri="{BB962C8B-B14F-4D97-AF65-F5344CB8AC3E}">
        <p14:creationId xmlns:p14="http://schemas.microsoft.com/office/powerpoint/2010/main" val="6564829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86581" y="609600"/>
            <a:ext cx="10567219" cy="5567363"/>
          </a:xfrm>
        </p:spPr>
        <p:txBody>
          <a:bodyPr>
            <a:normAutofit lnSpcReduction="10000"/>
          </a:bodyPr>
          <a:lstStyle/>
          <a:p>
            <a:pPr marL="0" indent="0">
              <a:buNone/>
            </a:pPr>
            <a:r>
              <a:rPr lang="en-US" sz="3200" b="1" dirty="0">
                <a:solidFill>
                  <a:schemeClr val="accent5">
                    <a:lumMod val="50000"/>
                  </a:schemeClr>
                </a:solidFill>
              </a:rPr>
              <a:t>Polymorphism:</a:t>
            </a:r>
          </a:p>
          <a:p>
            <a:pPr marL="0" indent="0">
              <a:buNone/>
            </a:pPr>
            <a:r>
              <a:rPr lang="en-US" dirty="0"/>
              <a:t>In Polymorphism </a:t>
            </a:r>
            <a:r>
              <a:rPr lang="en-US" b="1" dirty="0"/>
              <a:t>Poly means </a:t>
            </a:r>
            <a:r>
              <a:rPr lang="en-US" b="1" dirty="0">
                <a:solidFill>
                  <a:schemeClr val="accent5">
                    <a:lumMod val="75000"/>
                  </a:schemeClr>
                </a:solidFill>
              </a:rPr>
              <a:t>many</a:t>
            </a:r>
            <a:r>
              <a:rPr lang="en-US" b="1" dirty="0"/>
              <a:t>, morphism</a:t>
            </a:r>
            <a:r>
              <a:rPr lang="en-US" dirty="0"/>
              <a:t> </a:t>
            </a:r>
            <a:r>
              <a:rPr lang="en-US" b="1" dirty="0"/>
              <a:t>means</a:t>
            </a:r>
            <a:r>
              <a:rPr lang="en-US" dirty="0"/>
              <a:t> </a:t>
            </a:r>
            <a:r>
              <a:rPr lang="en-US" b="1" dirty="0">
                <a:solidFill>
                  <a:schemeClr val="accent5">
                    <a:lumMod val="75000"/>
                  </a:schemeClr>
                </a:solidFill>
              </a:rPr>
              <a:t>form</a:t>
            </a:r>
            <a:r>
              <a:rPr lang="en-US" dirty="0"/>
              <a:t> together it says </a:t>
            </a:r>
            <a:r>
              <a:rPr lang="en-US" b="1" dirty="0">
                <a:solidFill>
                  <a:srgbClr val="C00000"/>
                </a:solidFill>
              </a:rPr>
              <a:t>More than One Form</a:t>
            </a:r>
            <a:r>
              <a:rPr lang="en-US" dirty="0"/>
              <a:t>. </a:t>
            </a:r>
          </a:p>
          <a:p>
            <a:pPr marL="0" indent="0">
              <a:buNone/>
            </a:pPr>
            <a:r>
              <a:rPr lang="en-US" dirty="0"/>
              <a:t>Polymorphism allows </a:t>
            </a:r>
            <a:r>
              <a:rPr lang="en-US" b="1" dirty="0"/>
              <a:t>objects of different classes </a:t>
            </a:r>
            <a:r>
              <a:rPr lang="en-US" dirty="0"/>
              <a:t>to be treated as </a:t>
            </a:r>
            <a:r>
              <a:rPr lang="en-US" b="1" dirty="0"/>
              <a:t>objects of a common superclass </a:t>
            </a:r>
            <a:r>
              <a:rPr lang="en-US" dirty="0"/>
              <a:t>(through Method Overriding or Dynamic/ Late Binding). It is mainly achieved through </a:t>
            </a:r>
            <a:r>
              <a:rPr lang="en-US" b="1" dirty="0">
                <a:solidFill>
                  <a:srgbClr val="C00000"/>
                </a:solidFill>
              </a:rPr>
              <a:t>method overriding</a:t>
            </a:r>
            <a:r>
              <a:rPr lang="en-US" dirty="0"/>
              <a:t> (runtime polymorphism) and </a:t>
            </a:r>
            <a:r>
              <a:rPr lang="en-US" b="1" dirty="0">
                <a:solidFill>
                  <a:srgbClr val="C00000"/>
                </a:solidFill>
              </a:rPr>
              <a:t>method overloading </a:t>
            </a:r>
            <a:r>
              <a:rPr lang="en-US" dirty="0"/>
              <a:t>(compile-time polymorphism).</a:t>
            </a:r>
          </a:p>
          <a:p>
            <a:pPr marL="0" indent="0">
              <a:buNone/>
            </a:pPr>
            <a:r>
              <a:rPr lang="en-IN" b="1" dirty="0">
                <a:solidFill>
                  <a:schemeClr val="accent5">
                    <a:lumMod val="50000"/>
                  </a:schemeClr>
                </a:solidFill>
              </a:rPr>
              <a:t>Important:</a:t>
            </a:r>
          </a:p>
          <a:p>
            <a:pPr marL="514350" indent="-514350">
              <a:buAutoNum type="arabicPeriod"/>
            </a:pPr>
            <a:r>
              <a:rPr lang="en-IN" b="1" dirty="0">
                <a:solidFill>
                  <a:srgbClr val="C00000"/>
                </a:solidFill>
              </a:rPr>
              <a:t>Method</a:t>
            </a:r>
            <a:r>
              <a:rPr lang="en-IN" dirty="0"/>
              <a:t> &amp; </a:t>
            </a:r>
            <a:r>
              <a:rPr lang="en-IN" b="1" dirty="0">
                <a:solidFill>
                  <a:srgbClr val="C00000"/>
                </a:solidFill>
              </a:rPr>
              <a:t>Constructor Overloading </a:t>
            </a:r>
            <a:r>
              <a:rPr lang="en-IN" dirty="0"/>
              <a:t>&amp; </a:t>
            </a:r>
            <a:r>
              <a:rPr lang="en-IN" b="1" dirty="0">
                <a:solidFill>
                  <a:srgbClr val="C00000"/>
                </a:solidFill>
              </a:rPr>
              <a:t>Operator Overloading </a:t>
            </a:r>
            <a:r>
              <a:rPr lang="en-IN" dirty="0"/>
              <a:t>(</a:t>
            </a:r>
            <a:r>
              <a:rPr lang="en-US" b="1" dirty="0">
                <a:solidFill>
                  <a:schemeClr val="accent5">
                    <a:lumMod val="75000"/>
                  </a:schemeClr>
                </a:solidFill>
              </a:rPr>
              <a:t>compile-time or </a:t>
            </a:r>
            <a:r>
              <a:rPr lang="en-IN" b="1" dirty="0">
                <a:solidFill>
                  <a:srgbClr val="0070C0"/>
                </a:solidFill>
              </a:rPr>
              <a:t>Static</a:t>
            </a:r>
            <a:r>
              <a:rPr lang="en-US" b="1" dirty="0">
                <a:solidFill>
                  <a:schemeClr val="accent5">
                    <a:lumMod val="75000"/>
                  </a:schemeClr>
                </a:solidFill>
              </a:rPr>
              <a:t> polymorphism</a:t>
            </a:r>
            <a:r>
              <a:rPr lang="en-IN" dirty="0"/>
              <a:t>)</a:t>
            </a:r>
          </a:p>
          <a:p>
            <a:pPr marL="514350" indent="-514350">
              <a:buAutoNum type="arabicPeriod"/>
            </a:pPr>
            <a:r>
              <a:rPr lang="en-IN" b="1" dirty="0">
                <a:solidFill>
                  <a:srgbClr val="C00000"/>
                </a:solidFill>
              </a:rPr>
              <a:t>Method Overriding </a:t>
            </a:r>
            <a:r>
              <a:rPr lang="en-IN" dirty="0"/>
              <a:t>(through Inheritance) (</a:t>
            </a:r>
            <a:r>
              <a:rPr lang="en-US" b="1" dirty="0">
                <a:solidFill>
                  <a:schemeClr val="accent5">
                    <a:lumMod val="75000"/>
                  </a:schemeClr>
                </a:solidFill>
              </a:rPr>
              <a:t>runtime or </a:t>
            </a:r>
            <a:r>
              <a:rPr lang="en-IN" b="1" dirty="0">
                <a:solidFill>
                  <a:srgbClr val="0070C0"/>
                </a:solidFill>
              </a:rPr>
              <a:t>Dynamic</a:t>
            </a:r>
            <a:r>
              <a:rPr lang="en-IN" dirty="0"/>
              <a:t> </a:t>
            </a:r>
            <a:r>
              <a:rPr lang="en-US" b="1" dirty="0">
                <a:solidFill>
                  <a:schemeClr val="accent5">
                    <a:lumMod val="75000"/>
                  </a:schemeClr>
                </a:solidFill>
              </a:rPr>
              <a:t> polymorphism</a:t>
            </a:r>
            <a:r>
              <a:rPr lang="en-US" dirty="0"/>
              <a:t>)</a:t>
            </a:r>
            <a:endParaRPr lang="en-IN" dirty="0"/>
          </a:p>
        </p:txBody>
      </p:sp>
    </p:spTree>
    <p:extLst>
      <p:ext uri="{BB962C8B-B14F-4D97-AF65-F5344CB8AC3E}">
        <p14:creationId xmlns:p14="http://schemas.microsoft.com/office/powerpoint/2010/main" val="27302058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lstStyle/>
          <a:p>
            <a:pPr marL="0" indent="0">
              <a:buNone/>
            </a:pPr>
            <a:endParaRPr lang="en-IN" dirty="0"/>
          </a:p>
        </p:txBody>
      </p:sp>
    </p:spTree>
    <p:extLst>
      <p:ext uri="{BB962C8B-B14F-4D97-AF65-F5344CB8AC3E}">
        <p14:creationId xmlns:p14="http://schemas.microsoft.com/office/powerpoint/2010/main" val="29182392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lstStyle/>
          <a:p>
            <a:pPr marL="0" indent="0">
              <a:buNone/>
            </a:pPr>
            <a:r>
              <a:rPr lang="en-IN" dirty="0"/>
              <a:t>overloading methods and constructors</a:t>
            </a:r>
          </a:p>
        </p:txBody>
      </p:sp>
    </p:spTree>
    <p:extLst>
      <p:ext uri="{BB962C8B-B14F-4D97-AF65-F5344CB8AC3E}">
        <p14:creationId xmlns:p14="http://schemas.microsoft.com/office/powerpoint/2010/main" val="33673794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lstStyle/>
          <a:p>
            <a:pPr marL="0" indent="0">
              <a:buNone/>
            </a:pPr>
            <a:endParaRPr lang="en-IN" dirty="0"/>
          </a:p>
        </p:txBody>
      </p:sp>
    </p:spTree>
    <p:extLst>
      <p:ext uri="{BB962C8B-B14F-4D97-AF65-F5344CB8AC3E}">
        <p14:creationId xmlns:p14="http://schemas.microsoft.com/office/powerpoint/2010/main" val="36177225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lstStyle/>
          <a:p>
            <a:pPr marL="0" indent="0">
              <a:buNone/>
            </a:pPr>
            <a:endParaRPr lang="en-IN" dirty="0"/>
          </a:p>
        </p:txBody>
      </p:sp>
    </p:spTree>
    <p:extLst>
      <p:ext uri="{BB962C8B-B14F-4D97-AF65-F5344CB8AC3E}">
        <p14:creationId xmlns:p14="http://schemas.microsoft.com/office/powerpoint/2010/main" val="18305483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02853" y="719137"/>
            <a:ext cx="10786294" cy="5629275"/>
          </a:xfrm>
        </p:spPr>
        <p:txBody>
          <a:bodyPr>
            <a:normAutofit lnSpcReduction="10000"/>
          </a:bodyPr>
          <a:lstStyle/>
          <a:p>
            <a:pPr marL="0" indent="0">
              <a:buNone/>
            </a:pPr>
            <a:r>
              <a:rPr lang="en-US" sz="3200" b="1" dirty="0">
                <a:solidFill>
                  <a:schemeClr val="tx2"/>
                </a:solidFill>
              </a:rPr>
              <a:t>Module-1: </a:t>
            </a:r>
            <a:r>
              <a:rPr lang="en-IN" b="1" dirty="0">
                <a:solidFill>
                  <a:srgbClr val="C00000"/>
                </a:solidFill>
              </a:rPr>
              <a:t>OOPS CONCEPTS AND JAVA PROGRAMMING:</a:t>
            </a:r>
          </a:p>
          <a:p>
            <a:pPr marL="0" indent="0">
              <a:buNone/>
            </a:pPr>
            <a:r>
              <a:rPr lang="en-IN" b="1" dirty="0"/>
              <a:t>OOP concepts: Classes and objects</a:t>
            </a:r>
            <a:r>
              <a:rPr lang="en-IN" dirty="0"/>
              <a:t>, </a:t>
            </a:r>
            <a:r>
              <a:rPr lang="en-IN" b="1" dirty="0"/>
              <a:t>data abstraction</a:t>
            </a:r>
            <a:r>
              <a:rPr lang="en-IN" dirty="0"/>
              <a:t>, </a:t>
            </a:r>
            <a:r>
              <a:rPr lang="en-IN" b="1" dirty="0"/>
              <a:t>encapsulation</a:t>
            </a:r>
            <a:r>
              <a:rPr lang="en-IN" dirty="0"/>
              <a:t>, </a:t>
            </a:r>
            <a:r>
              <a:rPr lang="en-IN" b="1" dirty="0"/>
              <a:t>inheritance</a:t>
            </a:r>
            <a:r>
              <a:rPr lang="en-IN" dirty="0"/>
              <a:t>, </a:t>
            </a:r>
            <a:r>
              <a:rPr lang="en-IN" b="1" dirty="0"/>
              <a:t>benefits of inheritance</a:t>
            </a:r>
            <a:r>
              <a:rPr lang="en-IN" dirty="0"/>
              <a:t>, </a:t>
            </a:r>
            <a:r>
              <a:rPr lang="en-IN" b="1" dirty="0"/>
              <a:t>polymorphism</a:t>
            </a:r>
            <a:r>
              <a:rPr lang="en-IN" dirty="0"/>
              <a:t>, </a:t>
            </a:r>
            <a:r>
              <a:rPr lang="en-IN" b="1" dirty="0"/>
              <a:t>procedural and object oriented programming paradigm</a:t>
            </a:r>
            <a:r>
              <a:rPr lang="en-IN" dirty="0"/>
              <a:t>.</a:t>
            </a:r>
          </a:p>
          <a:p>
            <a:pPr marL="0" indent="0">
              <a:buNone/>
            </a:pPr>
            <a:r>
              <a:rPr lang="en-IN" b="1" dirty="0"/>
              <a:t>Java programming: History of java, comments</a:t>
            </a:r>
            <a:r>
              <a:rPr lang="en-IN" dirty="0"/>
              <a:t>, </a:t>
            </a:r>
            <a:r>
              <a:rPr lang="en-IN" b="1" dirty="0"/>
              <a:t>data types</a:t>
            </a:r>
            <a:r>
              <a:rPr lang="en-IN" dirty="0"/>
              <a:t>, </a:t>
            </a:r>
            <a:r>
              <a:rPr lang="en-IN" b="1" dirty="0"/>
              <a:t>variables</a:t>
            </a:r>
            <a:r>
              <a:rPr lang="en-IN" dirty="0"/>
              <a:t>, </a:t>
            </a:r>
            <a:r>
              <a:rPr lang="en-IN" b="1" dirty="0"/>
              <a:t>constants</a:t>
            </a:r>
            <a:r>
              <a:rPr lang="en-IN" dirty="0"/>
              <a:t>, </a:t>
            </a:r>
            <a:r>
              <a:rPr lang="en-IN" b="1" dirty="0"/>
              <a:t>scope and life time of variables</a:t>
            </a:r>
            <a:r>
              <a:rPr lang="en-IN" dirty="0"/>
              <a:t>, </a:t>
            </a:r>
            <a:r>
              <a:rPr lang="en-IN" b="1" dirty="0"/>
              <a:t>operators</a:t>
            </a:r>
            <a:r>
              <a:rPr lang="en-IN" dirty="0"/>
              <a:t>, </a:t>
            </a:r>
            <a:r>
              <a:rPr lang="en-IN" b="1" dirty="0"/>
              <a:t>operator</a:t>
            </a:r>
            <a:r>
              <a:rPr lang="en-IN" dirty="0"/>
              <a:t> </a:t>
            </a:r>
            <a:r>
              <a:rPr lang="en-IN" b="1" dirty="0"/>
              <a:t>hierarchy</a:t>
            </a:r>
            <a:r>
              <a:rPr lang="en-IN" dirty="0"/>
              <a:t>, </a:t>
            </a:r>
            <a:r>
              <a:rPr lang="en-IN" b="1" dirty="0"/>
              <a:t>expressions</a:t>
            </a:r>
            <a:r>
              <a:rPr lang="en-IN" dirty="0"/>
              <a:t>, type conversion and casting, </a:t>
            </a:r>
            <a:r>
              <a:rPr lang="en-IN" b="1" dirty="0"/>
              <a:t>enumerated types</a:t>
            </a:r>
            <a:r>
              <a:rPr lang="en-IN" dirty="0"/>
              <a:t>, </a:t>
            </a:r>
            <a:r>
              <a:rPr lang="en-IN" b="1" dirty="0"/>
              <a:t>control flow statements</a:t>
            </a:r>
            <a:r>
              <a:rPr lang="en-IN" dirty="0"/>
              <a:t>, </a:t>
            </a:r>
            <a:r>
              <a:rPr lang="en-IN" b="1" dirty="0"/>
              <a:t>jump statements</a:t>
            </a:r>
            <a:r>
              <a:rPr lang="en-IN" dirty="0"/>
              <a:t>, </a:t>
            </a:r>
            <a:r>
              <a:rPr lang="en-IN" b="1" dirty="0"/>
              <a:t>simple java stand alone programs</a:t>
            </a:r>
            <a:r>
              <a:rPr lang="en-IN" dirty="0"/>
              <a:t>, </a:t>
            </a:r>
            <a:r>
              <a:rPr lang="en-IN" b="1" dirty="0"/>
              <a:t>arrays</a:t>
            </a:r>
            <a:r>
              <a:rPr lang="en-IN" dirty="0"/>
              <a:t>, </a:t>
            </a:r>
            <a:r>
              <a:rPr lang="en-IN" b="1" dirty="0"/>
              <a:t>console input and output</a:t>
            </a:r>
            <a:r>
              <a:rPr lang="en-IN" dirty="0"/>
              <a:t>, </a:t>
            </a:r>
            <a:r>
              <a:rPr lang="en-IN" b="1" dirty="0"/>
              <a:t>formatting output</a:t>
            </a:r>
            <a:r>
              <a:rPr lang="en-IN" dirty="0"/>
              <a:t>, </a:t>
            </a:r>
            <a:r>
              <a:rPr lang="en-IN" b="1" dirty="0"/>
              <a:t>constructors, methods, parameter passing</a:t>
            </a:r>
            <a:r>
              <a:rPr lang="en-IN" dirty="0"/>
              <a:t>, </a:t>
            </a:r>
            <a:r>
              <a:rPr lang="en-IN" b="1" dirty="0"/>
              <a:t>static fields and methods</a:t>
            </a:r>
            <a:r>
              <a:rPr lang="en-IN" dirty="0"/>
              <a:t>, </a:t>
            </a:r>
            <a:r>
              <a:rPr lang="en-IN" b="1" dirty="0"/>
              <a:t>access control</a:t>
            </a:r>
            <a:r>
              <a:rPr lang="en-IN" dirty="0"/>
              <a:t>, </a:t>
            </a:r>
            <a:r>
              <a:rPr lang="en-IN" b="1" dirty="0"/>
              <a:t>this reference</a:t>
            </a:r>
            <a:r>
              <a:rPr lang="en-IN" dirty="0"/>
              <a:t>, overloading methods and constructors, recursion, garbage collection, </a:t>
            </a:r>
            <a:r>
              <a:rPr lang="en-IN" b="1" dirty="0">
                <a:solidFill>
                  <a:srgbClr val="C00000"/>
                </a:solidFill>
              </a:rPr>
              <a:t>exploring string class</a:t>
            </a:r>
            <a:r>
              <a:rPr lang="en-IN" dirty="0"/>
              <a:t>.</a:t>
            </a:r>
          </a:p>
        </p:txBody>
      </p:sp>
    </p:spTree>
    <p:extLst>
      <p:ext uri="{BB962C8B-B14F-4D97-AF65-F5344CB8AC3E}">
        <p14:creationId xmlns:p14="http://schemas.microsoft.com/office/powerpoint/2010/main" val="26507177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A3C89F8-0D2F-47FF-B903-15124826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81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0"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4359" y="583345"/>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endParaRPr lang="en-US">
              <a:solidFill>
                <a:srgbClr val="FFFFFF"/>
              </a:solidFill>
            </a:endParaRPr>
          </a:p>
        </p:txBody>
      </p:sp>
      <p:sp>
        <p:nvSpPr>
          <p:cNvPr id="12"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33139" y="8126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endParaRPr lang="en-US">
              <a:solidFill>
                <a:srgbClr val="FFFFFF"/>
              </a:solidFill>
            </a:endParaRPr>
          </a:p>
        </p:txBody>
      </p:sp>
      <p:sp>
        <p:nvSpPr>
          <p:cNvPr id="14"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8819" y="1037066"/>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endParaRPr lang="en-US">
              <a:solidFill>
                <a:srgbClr val="FFFFFF"/>
              </a:solidFill>
            </a:endParaRPr>
          </a:p>
        </p:txBody>
      </p:sp>
      <p:cxnSp>
        <p:nvCxnSpPr>
          <p:cNvPr id="16" name="Straight Connector 15">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56114" y="3503032"/>
            <a:ext cx="0" cy="334609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18"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36425" y="5636680"/>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rgbClr val="FFFFFF"/>
          </a:solidFill>
          <a:ln w="646" cap="flat">
            <a:noFill/>
            <a:prstDash val="solid"/>
            <a:miter/>
          </a:ln>
        </p:spPr>
        <p:txBody>
          <a:bodyPr rtlCol="0" anchor="ctr"/>
          <a:lstStyle/>
          <a:p>
            <a:endParaRPr lang="en-US">
              <a:solidFill>
                <a:srgbClr val="FFFFFF"/>
              </a:solidFill>
            </a:endParaRPr>
          </a:p>
        </p:txBody>
      </p:sp>
      <p:sp>
        <p:nvSpPr>
          <p:cNvPr id="20"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45175" y="6096759"/>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rgbClr val="FFFFFF"/>
          </a:solidFill>
          <a:ln w="516" cap="flat">
            <a:noFill/>
            <a:prstDash val="solid"/>
            <a:miter/>
          </a:ln>
        </p:spPr>
        <p:txBody>
          <a:bodyPr rtlCol="0" anchor="ctr"/>
          <a:lstStyle/>
          <a:p>
            <a:endParaRPr lang="en-US">
              <a:solidFill>
                <a:srgbClr val="FFFFFF"/>
              </a:solidFill>
            </a:endParaRPr>
          </a:p>
        </p:txBody>
      </p:sp>
      <p:sp>
        <p:nvSpPr>
          <p:cNvPr id="22"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54288" y="6238029"/>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rgbClr val="FFFFFF"/>
          </a:solidFill>
          <a:ln w="469" cap="flat">
            <a:noFill/>
            <a:prstDash val="solid"/>
            <a:miter/>
          </a:ln>
        </p:spPr>
        <p:txBody>
          <a:bodyPr rtlCol="0" anchor="ctr"/>
          <a:lstStyle/>
          <a:p>
            <a:endParaRPr lang="en-US">
              <a:solidFill>
                <a:srgbClr val="FFFFFF"/>
              </a:solidFill>
            </a:endParaRPr>
          </a:p>
        </p:txBody>
      </p:sp>
    </p:spTree>
    <p:extLst>
      <p:ext uri="{BB962C8B-B14F-4D97-AF65-F5344CB8AC3E}">
        <p14:creationId xmlns:p14="http://schemas.microsoft.com/office/powerpoint/2010/main" val="24103132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lstStyle/>
          <a:p>
            <a:pPr marL="0" indent="0">
              <a:buNone/>
            </a:pPr>
            <a:r>
              <a:rPr lang="en-US" b="1" dirty="0"/>
              <a:t>Calling a Method:</a:t>
            </a:r>
          </a:p>
          <a:p>
            <a:pPr marL="0" indent="0">
              <a:buNone/>
            </a:pPr>
            <a:r>
              <a:rPr lang="en-US" dirty="0"/>
              <a:t>To call a method in Java, you use the method name followed by parentheses, which may include arguments if the method requires parameters. Methods can be called from within other methods or from different classes, depending on their visibility (access specifier).</a:t>
            </a:r>
          </a:p>
          <a:p>
            <a:pPr marL="0" indent="0">
              <a:buNone/>
            </a:pPr>
            <a:r>
              <a:rPr lang="en-IN" b="1" dirty="0"/>
              <a:t>Syntax:</a:t>
            </a:r>
          </a:p>
        </p:txBody>
      </p:sp>
      <p:pic>
        <p:nvPicPr>
          <p:cNvPr id="4" name="Picture 3" descr="A screen shot of a computer&#10;&#10;Description automatically generated">
            <a:extLst>
              <a:ext uri="{FF2B5EF4-FFF2-40B4-BE49-F238E27FC236}">
                <a16:creationId xmlns:a16="http://schemas.microsoft.com/office/drawing/2014/main" id="{C93FA8CA-62F3-9476-9CB2-EC5FE7C734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71404" y="3142704"/>
            <a:ext cx="6996926" cy="2552418"/>
          </a:xfrm>
          <a:prstGeom prst="rect">
            <a:avLst/>
          </a:prstGeom>
        </p:spPr>
      </p:pic>
    </p:spTree>
    <p:extLst>
      <p:ext uri="{BB962C8B-B14F-4D97-AF65-F5344CB8AC3E}">
        <p14:creationId xmlns:p14="http://schemas.microsoft.com/office/powerpoint/2010/main" val="20987024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lstStyle/>
          <a:p>
            <a:pPr marL="0" indent="0">
              <a:buNone/>
            </a:pPr>
            <a:r>
              <a:rPr lang="en-US" b="1" dirty="0"/>
              <a:t>Parameter Passing :</a:t>
            </a:r>
          </a:p>
          <a:p>
            <a:pPr marL="0" indent="0">
              <a:buNone/>
            </a:pPr>
            <a:r>
              <a:rPr lang="en-US" dirty="0"/>
              <a:t>Java supports two types of parameter passing:</a:t>
            </a:r>
          </a:p>
          <a:p>
            <a:pPr>
              <a:buFont typeface="+mj-lt"/>
              <a:buAutoNum type="arabicPeriod"/>
            </a:pPr>
            <a:r>
              <a:rPr lang="en-US" b="1" dirty="0"/>
              <a:t>Pass by Value</a:t>
            </a:r>
            <a:r>
              <a:rPr lang="en-US" dirty="0"/>
              <a:t> (the only parameter passing method in Java)</a:t>
            </a:r>
          </a:p>
          <a:p>
            <a:pPr>
              <a:buFont typeface="+mj-lt"/>
              <a:buAutoNum type="arabicPeriod"/>
            </a:pPr>
            <a:r>
              <a:rPr lang="en-US" b="1" dirty="0"/>
              <a:t>Pass by Reference</a:t>
            </a:r>
            <a:r>
              <a:rPr lang="en-US" dirty="0"/>
              <a:t> (not directly supported in Java for objects, but reference variables are passed by value)</a:t>
            </a:r>
          </a:p>
        </p:txBody>
      </p:sp>
    </p:spTree>
    <p:extLst>
      <p:ext uri="{BB962C8B-B14F-4D97-AF65-F5344CB8AC3E}">
        <p14:creationId xmlns:p14="http://schemas.microsoft.com/office/powerpoint/2010/main" val="20575837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normAutofit lnSpcReduction="10000"/>
          </a:bodyPr>
          <a:lstStyle/>
          <a:p>
            <a:pPr marL="0" indent="0">
              <a:buNone/>
            </a:pPr>
            <a:r>
              <a:rPr lang="en-US" b="1" dirty="0"/>
              <a:t>Constructor:</a:t>
            </a:r>
          </a:p>
          <a:p>
            <a:pPr marL="0" indent="0">
              <a:buNone/>
            </a:pPr>
            <a:r>
              <a:rPr lang="en-US" dirty="0"/>
              <a:t>A constructor in Java is a </a:t>
            </a:r>
            <a:r>
              <a:rPr lang="en-US" b="1" dirty="0">
                <a:solidFill>
                  <a:srgbClr val="C00000"/>
                </a:solidFill>
              </a:rPr>
              <a:t>special method </a:t>
            </a:r>
            <a:r>
              <a:rPr lang="en-US" dirty="0"/>
              <a:t>that is used to </a:t>
            </a:r>
            <a:r>
              <a:rPr lang="en-US" b="1" dirty="0">
                <a:solidFill>
                  <a:srgbClr val="C00000"/>
                </a:solidFill>
              </a:rPr>
              <a:t>initialize objects.</a:t>
            </a:r>
            <a:r>
              <a:rPr lang="en-US" dirty="0"/>
              <a:t> The constructor is called </a:t>
            </a:r>
            <a:r>
              <a:rPr lang="en-US" b="1" dirty="0">
                <a:solidFill>
                  <a:schemeClr val="accent6">
                    <a:lumMod val="75000"/>
                  </a:schemeClr>
                </a:solidFill>
              </a:rPr>
              <a:t>automatically</a:t>
            </a:r>
            <a:r>
              <a:rPr lang="en-US" dirty="0"/>
              <a:t> when an object of a class is created. Constructors are important because they allow you to set initial values for object attributes and prepare the object for use.</a:t>
            </a:r>
          </a:p>
          <a:p>
            <a:pPr marL="0" indent="0">
              <a:buNone/>
            </a:pPr>
            <a:endParaRPr lang="en-US" dirty="0"/>
          </a:p>
          <a:p>
            <a:pPr marL="0" indent="0">
              <a:buNone/>
            </a:pPr>
            <a:r>
              <a:rPr lang="en-US" b="1" dirty="0"/>
              <a:t>Key Characteristics of a Constructor:</a:t>
            </a:r>
          </a:p>
          <a:p>
            <a:r>
              <a:rPr lang="en-US" b="1" dirty="0"/>
              <a:t>Name: </a:t>
            </a:r>
            <a:r>
              <a:rPr lang="en-US" dirty="0"/>
              <a:t>The constructor's name must be the same as the </a:t>
            </a:r>
            <a:r>
              <a:rPr lang="en-US" b="1" dirty="0">
                <a:solidFill>
                  <a:srgbClr val="C00000"/>
                </a:solidFill>
              </a:rPr>
              <a:t>class name.</a:t>
            </a:r>
          </a:p>
          <a:p>
            <a:r>
              <a:rPr lang="en-US" b="1" dirty="0"/>
              <a:t>No Return Type: </a:t>
            </a:r>
            <a:r>
              <a:rPr lang="en-US" dirty="0"/>
              <a:t>Constructors </a:t>
            </a:r>
            <a:r>
              <a:rPr lang="en-US" b="1" dirty="0">
                <a:solidFill>
                  <a:srgbClr val="C00000"/>
                </a:solidFill>
              </a:rPr>
              <a:t>do not have a return type</a:t>
            </a:r>
            <a:r>
              <a:rPr lang="en-US" dirty="0"/>
              <a:t>, not even </a:t>
            </a:r>
            <a:r>
              <a:rPr lang="en-US" b="1" dirty="0">
                <a:solidFill>
                  <a:srgbClr val="C00000"/>
                </a:solidFill>
              </a:rPr>
              <a:t>void</a:t>
            </a:r>
            <a:r>
              <a:rPr lang="en-US" dirty="0"/>
              <a:t>.</a:t>
            </a:r>
          </a:p>
          <a:p>
            <a:r>
              <a:rPr lang="en-US" b="1" dirty="0"/>
              <a:t>Called Automatically: </a:t>
            </a:r>
            <a:r>
              <a:rPr lang="en-US" dirty="0"/>
              <a:t>The constructor is called automatically when an object is created using the new keyword.</a:t>
            </a:r>
            <a:endParaRPr lang="en-IN" dirty="0"/>
          </a:p>
        </p:txBody>
      </p:sp>
    </p:spTree>
    <p:extLst>
      <p:ext uri="{BB962C8B-B14F-4D97-AF65-F5344CB8AC3E}">
        <p14:creationId xmlns:p14="http://schemas.microsoft.com/office/powerpoint/2010/main" val="29235655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normAutofit/>
          </a:bodyPr>
          <a:lstStyle/>
          <a:p>
            <a:pPr marL="0" indent="0" algn="ctr">
              <a:buNone/>
            </a:pPr>
            <a:r>
              <a:rPr lang="en-US" sz="4400" b="1" dirty="0">
                <a:latin typeface="Calibri (Body)"/>
                <a:cs typeface="Times New Roman" panose="02020603050405020304" pitchFamily="18" charset="0"/>
              </a:rPr>
              <a:t>Types of Constructors :</a:t>
            </a:r>
          </a:p>
          <a:p>
            <a:pPr marL="742950" indent="-742950">
              <a:buAutoNum type="arabicPeriod"/>
            </a:pPr>
            <a:r>
              <a:rPr lang="en-US" sz="4400" b="1" dirty="0">
                <a:solidFill>
                  <a:srgbClr val="C00000"/>
                </a:solidFill>
                <a:latin typeface="Calibri (Body)"/>
                <a:cs typeface="Times New Roman" panose="02020603050405020304" pitchFamily="18" charset="0"/>
              </a:rPr>
              <a:t>Default</a:t>
            </a:r>
            <a:r>
              <a:rPr lang="en-US" sz="4400" b="1" dirty="0">
                <a:latin typeface="Calibri (Body)"/>
                <a:cs typeface="Times New Roman" panose="02020603050405020304" pitchFamily="18" charset="0"/>
              </a:rPr>
              <a:t> Constructor</a:t>
            </a:r>
            <a:endParaRPr lang="en-US" sz="4400" dirty="0">
              <a:latin typeface="Calibri (Body)"/>
              <a:cs typeface="Times New Roman" panose="02020603050405020304" pitchFamily="18" charset="0"/>
            </a:endParaRPr>
          </a:p>
          <a:p>
            <a:pPr marL="742950" indent="-742950">
              <a:buAutoNum type="arabicPeriod"/>
            </a:pPr>
            <a:r>
              <a:rPr lang="en-US" sz="4400" b="1" dirty="0">
                <a:solidFill>
                  <a:srgbClr val="C00000"/>
                </a:solidFill>
                <a:latin typeface="Calibri (Body)"/>
                <a:cs typeface="Times New Roman" panose="02020603050405020304" pitchFamily="18" charset="0"/>
              </a:rPr>
              <a:t>Parameterized</a:t>
            </a:r>
            <a:r>
              <a:rPr lang="en-US" sz="4400" b="1" dirty="0">
                <a:latin typeface="Calibri (Body)"/>
                <a:cs typeface="Times New Roman" panose="02020603050405020304" pitchFamily="18" charset="0"/>
              </a:rPr>
              <a:t> Constructor</a:t>
            </a:r>
          </a:p>
          <a:p>
            <a:pPr marL="0" indent="0" algn="ctr">
              <a:buNone/>
            </a:pPr>
            <a:endParaRPr lang="en-US" sz="4400" b="1" dirty="0">
              <a:latin typeface="Calibri (Body)"/>
            </a:endParaRPr>
          </a:p>
          <a:p>
            <a:pPr marL="0" indent="0" algn="ctr">
              <a:buNone/>
            </a:pPr>
            <a:endParaRPr lang="en-IN" sz="4400" dirty="0">
              <a:latin typeface="Calibri (Body)"/>
            </a:endParaRPr>
          </a:p>
        </p:txBody>
      </p:sp>
    </p:spTree>
    <p:extLst>
      <p:ext uri="{BB962C8B-B14F-4D97-AF65-F5344CB8AC3E}">
        <p14:creationId xmlns:p14="http://schemas.microsoft.com/office/powerpoint/2010/main" val="175677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404834" y="199989"/>
            <a:ext cx="10803193" cy="5646891"/>
          </a:xfrm>
        </p:spPr>
        <p:txBody>
          <a:bodyPr>
            <a:normAutofit/>
          </a:bodyPr>
          <a:lstStyle/>
          <a:p>
            <a:pPr marL="0" indent="0">
              <a:buNone/>
            </a:pPr>
            <a:r>
              <a:rPr lang="en-US" sz="2400" b="1" dirty="0"/>
              <a:t>1. Default Constructor</a:t>
            </a:r>
          </a:p>
          <a:p>
            <a:pPr marL="0" indent="0">
              <a:buNone/>
            </a:pPr>
            <a:r>
              <a:rPr lang="en-US" sz="2400" dirty="0"/>
              <a:t>A default constructor is a constructor that does not take any arguments. If you do not explicitly define a constructor in your class, the Java compiler provides a default constructor that initializes all member variables to their default values (e.g., 0, null, false).</a:t>
            </a:r>
          </a:p>
          <a:p>
            <a:pPr marL="0" indent="0">
              <a:buNone/>
            </a:pPr>
            <a:r>
              <a:rPr lang="en-IN" sz="2400" b="1" dirty="0"/>
              <a:t>Example:</a:t>
            </a:r>
          </a:p>
          <a:p>
            <a:pPr marL="0" indent="0">
              <a:buNone/>
            </a:pPr>
            <a:endParaRPr lang="en-IN" sz="2400" dirty="0"/>
          </a:p>
        </p:txBody>
      </p:sp>
      <p:pic>
        <p:nvPicPr>
          <p:cNvPr id="4" name="Picture 3" descr="A computer code with text&#10;&#10;Description automatically generated">
            <a:extLst>
              <a:ext uri="{FF2B5EF4-FFF2-40B4-BE49-F238E27FC236}">
                <a16:creationId xmlns:a16="http://schemas.microsoft.com/office/drawing/2014/main" id="{B9BE14AD-E6D7-B1CA-B33B-1EA1F2A6C4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84442" y="2146917"/>
            <a:ext cx="8957396" cy="4511094"/>
          </a:xfrm>
          <a:prstGeom prst="rect">
            <a:avLst/>
          </a:prstGeom>
        </p:spPr>
      </p:pic>
    </p:spTree>
    <p:extLst>
      <p:ext uri="{BB962C8B-B14F-4D97-AF65-F5344CB8AC3E}">
        <p14:creationId xmlns:p14="http://schemas.microsoft.com/office/powerpoint/2010/main" val="32297406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377688" y="367748"/>
            <a:ext cx="11261034" cy="6301409"/>
          </a:xfrm>
        </p:spPr>
        <p:txBody>
          <a:bodyPr/>
          <a:lstStyle/>
          <a:p>
            <a:pPr marL="0" indent="0">
              <a:buNone/>
            </a:pPr>
            <a:r>
              <a:rPr lang="en-US" b="1" dirty="0"/>
              <a:t>2. Parameterized Constructor:</a:t>
            </a:r>
          </a:p>
          <a:p>
            <a:pPr marL="0" indent="0">
              <a:buNone/>
            </a:pPr>
            <a:r>
              <a:rPr lang="en-US" dirty="0"/>
              <a:t>A </a:t>
            </a:r>
            <a:r>
              <a:rPr lang="en-US" b="1" dirty="0"/>
              <a:t>parameterized constructor</a:t>
            </a:r>
            <a:r>
              <a:rPr lang="en-US" dirty="0"/>
              <a:t> is a constructor that takes one or more arguments. These parameters allow you to pass specific values when creating an object, enabling customized initialization.</a:t>
            </a:r>
          </a:p>
          <a:p>
            <a:pPr marL="0" indent="0">
              <a:buNone/>
            </a:pPr>
            <a:r>
              <a:rPr lang="en-US" b="1" dirty="0"/>
              <a:t>Example:</a:t>
            </a:r>
            <a:endParaRPr lang="en-IN" b="1" dirty="0"/>
          </a:p>
        </p:txBody>
      </p:sp>
      <p:pic>
        <p:nvPicPr>
          <p:cNvPr id="4" name="Picture 3" descr="A screen shot of a computer code&#10;&#10;Description automatically generated">
            <a:extLst>
              <a:ext uri="{FF2B5EF4-FFF2-40B4-BE49-F238E27FC236}">
                <a16:creationId xmlns:a16="http://schemas.microsoft.com/office/drawing/2014/main" id="{2FCB4DBF-C66B-6545-AD35-44551BF4DD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4783" y="2237770"/>
            <a:ext cx="7948978" cy="4620230"/>
          </a:xfrm>
          <a:prstGeom prst="rect">
            <a:avLst/>
          </a:prstGeom>
        </p:spPr>
      </p:pic>
    </p:spTree>
    <p:extLst>
      <p:ext uri="{BB962C8B-B14F-4D97-AF65-F5344CB8AC3E}">
        <p14:creationId xmlns:p14="http://schemas.microsoft.com/office/powerpoint/2010/main" val="2591256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lstStyle/>
          <a:p>
            <a:pPr marL="0" indent="0">
              <a:buNone/>
            </a:pPr>
            <a:r>
              <a:rPr lang="en-IN" b="1" dirty="0">
                <a:solidFill>
                  <a:srgbClr val="C00000"/>
                </a:solidFill>
              </a:rPr>
              <a:t>this</a:t>
            </a:r>
            <a:r>
              <a:rPr lang="en-IN" b="1" dirty="0"/>
              <a:t> Reference:</a:t>
            </a:r>
            <a:endParaRPr lang="en-US" dirty="0"/>
          </a:p>
          <a:p>
            <a:pPr marL="0" indent="0">
              <a:buNone/>
            </a:pPr>
            <a:r>
              <a:rPr lang="en-US" dirty="0"/>
              <a:t>In Java, </a:t>
            </a:r>
            <a:r>
              <a:rPr lang="en-US" b="1" dirty="0"/>
              <a:t>this</a:t>
            </a:r>
            <a:r>
              <a:rPr lang="en-US" dirty="0"/>
              <a:t> </a:t>
            </a:r>
            <a:r>
              <a:rPr lang="en-US" b="1" dirty="0">
                <a:solidFill>
                  <a:srgbClr val="C00000"/>
                </a:solidFill>
              </a:rPr>
              <a:t>keyword</a:t>
            </a:r>
            <a:r>
              <a:rPr lang="en-US" dirty="0"/>
              <a:t> is a reference to the </a:t>
            </a:r>
            <a:r>
              <a:rPr lang="en-US" b="1" dirty="0">
                <a:solidFill>
                  <a:srgbClr val="C00000"/>
                </a:solidFill>
              </a:rPr>
              <a:t>current object</a:t>
            </a:r>
            <a:r>
              <a:rPr lang="en-US" dirty="0"/>
              <a:t>, the object whose method or constructor is being called. It is a powerful and versatile tool that serves several important purposes in object-oriented programming.</a:t>
            </a:r>
          </a:p>
          <a:p>
            <a:pPr marL="0" indent="0">
              <a:buNone/>
            </a:pPr>
            <a:r>
              <a:rPr lang="en-IN" b="1" dirty="0"/>
              <a:t>Example:</a:t>
            </a:r>
          </a:p>
        </p:txBody>
      </p:sp>
      <p:pic>
        <p:nvPicPr>
          <p:cNvPr id="4" name="Picture 3" descr="A screen shot of a computer code">
            <a:extLst>
              <a:ext uri="{FF2B5EF4-FFF2-40B4-BE49-F238E27FC236}">
                <a16:creationId xmlns:a16="http://schemas.microsoft.com/office/drawing/2014/main" id="{23F6A181-67A3-F749-ADA8-DF8EC031C6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61734" y="2871416"/>
            <a:ext cx="6373704" cy="3704624"/>
          </a:xfrm>
          <a:prstGeom prst="rect">
            <a:avLst/>
          </a:prstGeom>
        </p:spPr>
      </p:pic>
    </p:spTree>
    <p:extLst>
      <p:ext uri="{BB962C8B-B14F-4D97-AF65-F5344CB8AC3E}">
        <p14:creationId xmlns:p14="http://schemas.microsoft.com/office/powerpoint/2010/main" val="34315102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110</TotalTime>
  <Words>1301</Words>
  <Application>Microsoft Office PowerPoint</Application>
  <PresentationFormat>Widescreen</PresentationFormat>
  <Paragraphs>110</Paragraphs>
  <Slides>27</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Aptos</vt:lpstr>
      <vt:lpstr>Aptos Display</vt:lpstr>
      <vt:lpstr>Arial</vt:lpstr>
      <vt:lpstr>Calibri (Body)</vt:lpstr>
      <vt:lpstr>inter-bold</vt:lpstr>
      <vt:lpstr>inter-regular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PRAMOD NAIK</dc:creator>
  <cp:lastModifiedBy>PRAMOD NAIK</cp:lastModifiedBy>
  <cp:revision>42</cp:revision>
  <dcterms:created xsi:type="dcterms:W3CDTF">2024-08-21T15:46:40Z</dcterms:created>
  <dcterms:modified xsi:type="dcterms:W3CDTF">2024-08-23T15:58:47Z</dcterms:modified>
</cp:coreProperties>
</file>