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97" r:id="rId13"/>
    <p:sldId id="268" r:id="rId14"/>
    <p:sldId id="267" r:id="rId15"/>
    <p:sldId id="270" r:id="rId16"/>
    <p:sldId id="271" r:id="rId17"/>
    <p:sldId id="269" r:id="rId18"/>
    <p:sldId id="274" r:id="rId19"/>
    <p:sldId id="275" r:id="rId20"/>
    <p:sldId id="283" r:id="rId21"/>
    <p:sldId id="277" r:id="rId22"/>
    <p:sldId id="282" r:id="rId23"/>
    <p:sldId id="284" r:id="rId24"/>
    <p:sldId id="286" r:id="rId25"/>
    <p:sldId id="287" r:id="rId26"/>
    <p:sldId id="288" r:id="rId27"/>
    <p:sldId id="285" r:id="rId28"/>
    <p:sldId id="291" r:id="rId29"/>
    <p:sldId id="289" r:id="rId30"/>
    <p:sldId id="295" r:id="rId31"/>
    <p:sldId id="296" r:id="rId32"/>
    <p:sldId id="298" r:id="rId33"/>
    <p:sldId id="299" r:id="rId34"/>
    <p:sldId id="290" r:id="rId35"/>
    <p:sldId id="292" r:id="rId36"/>
    <p:sldId id="293" r:id="rId37"/>
    <p:sldId id="294" r:id="rId38"/>
    <p:sldId id="300" r:id="rId39"/>
    <p:sldId id="301" r:id="rId40"/>
    <p:sldId id="302" r:id="rId41"/>
    <p:sldId id="303" r:id="rId42"/>
    <p:sldId id="306" r:id="rId43"/>
    <p:sldId id="304" r:id="rId44"/>
    <p:sldId id="305" r:id="rId45"/>
    <p:sldId id="308" r:id="rId46"/>
    <p:sldId id="307" r:id="rId47"/>
    <p:sldId id="309" r:id="rId48"/>
    <p:sldId id="310" r:id="rId49"/>
    <p:sldId id="313" r:id="rId50"/>
    <p:sldId id="314" r:id="rId51"/>
    <p:sldId id="311" r:id="rId52"/>
    <p:sldId id="312" r:id="rId53"/>
    <p:sldId id="315" r:id="rId54"/>
    <p:sldId id="316" r:id="rId55"/>
    <p:sldId id="317" r:id="rId56"/>
    <p:sldId id="318" r:id="rId57"/>
    <p:sldId id="319" r:id="rId58"/>
    <p:sldId id="320" r:id="rId59"/>
    <p:sldId id="322" r:id="rId60"/>
    <p:sldId id="323" r:id="rId61"/>
    <p:sldId id="324" r:id="rId62"/>
    <p:sldId id="325" r:id="rId63"/>
    <p:sldId id="326" r:id="rId64"/>
    <p:sldId id="329" r:id="rId65"/>
    <p:sldId id="327" r:id="rId66"/>
    <p:sldId id="328" r:id="rId67"/>
    <p:sldId id="330" r:id="rId68"/>
    <p:sldId id="331" r:id="rId69"/>
    <p:sldId id="332" r:id="rId70"/>
    <p:sldId id="333" r:id="rId71"/>
    <p:sldId id="334" r:id="rId72"/>
    <p:sldId id="335" r:id="rId73"/>
    <p:sldId id="281" r:id="rId74"/>
    <p:sldId id="336" r:id="rId75"/>
    <p:sldId id="321" r:id="rId76"/>
    <p:sldId id="337" r:id="rId77"/>
    <p:sldId id="338"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6" d="100"/>
          <a:sy n="76" d="100"/>
        </p:scale>
        <p:origin x="7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24-07-2024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24-07-2024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102ED-5623-3BAC-CE5A-D4FA9EC6CA77}"/>
              </a:ext>
            </a:extLst>
          </p:cNvPr>
          <p:cNvSpPr txBox="1"/>
          <p:nvPr/>
        </p:nvSpPr>
        <p:spPr>
          <a:xfrm>
            <a:off x="150725" y="281354"/>
            <a:ext cx="3245618" cy="523220"/>
          </a:xfrm>
          <a:prstGeom prst="rect">
            <a:avLst/>
          </a:prstGeom>
          <a:noFill/>
        </p:spPr>
        <p:txBody>
          <a:bodyPr wrap="square" rtlCol="0">
            <a:spAutoFit/>
          </a:bodyPr>
          <a:lstStyle/>
          <a:p>
            <a:r>
              <a:rPr lang="en-IN" sz="2800" b="1" dirty="0">
                <a:solidFill>
                  <a:srgbClr val="C00000"/>
                </a:solidFill>
              </a:rPr>
              <a:t>Example: </a:t>
            </a:r>
          </a:p>
        </p:txBody>
      </p:sp>
      <p:pic>
        <p:nvPicPr>
          <p:cNvPr id="9" name="Content Placeholder 8" descr="A screenshot of a computer program&#10;&#10;Description automatically generated">
            <a:extLst>
              <a:ext uri="{FF2B5EF4-FFF2-40B4-BE49-F238E27FC236}">
                <a16:creationId xmlns:a16="http://schemas.microsoft.com/office/drawing/2014/main" id="{E68793A7-4AA8-9AC4-8035-9566DE07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 y="804574"/>
            <a:ext cx="12246321" cy="5117761"/>
          </a:xfrm>
        </p:spPr>
      </p:pic>
    </p:spTree>
    <p:extLst>
      <p:ext uri="{BB962C8B-B14F-4D97-AF65-F5344CB8AC3E}">
        <p14:creationId xmlns:p14="http://schemas.microsoft.com/office/powerpoint/2010/main" val="36317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638503" cy="5653548"/>
          </a:xfrm>
        </p:spPr>
        <p:txBody>
          <a:bodyPr>
            <a:normAutofit/>
          </a:bodyPr>
          <a:lstStyle/>
          <a:p>
            <a:pPr marL="0" indent="0">
              <a:buNone/>
            </a:pPr>
            <a:r>
              <a:rPr lang="en-IN" sz="2400" b="1" dirty="0">
                <a:solidFill>
                  <a:srgbClr val="C00000"/>
                </a:solidFill>
              </a:rPr>
              <a:t>Flavours of Java:</a:t>
            </a:r>
          </a:p>
          <a:p>
            <a:pPr marL="0" indent="0">
              <a:buNone/>
            </a:pPr>
            <a:r>
              <a:rPr lang="en-IN" sz="2400" b="1" dirty="0"/>
              <a:t>1. Java Standard Edition (Java SE)</a:t>
            </a:r>
          </a:p>
          <a:p>
            <a:pPr marL="0" indent="0">
              <a:buNone/>
            </a:pPr>
            <a:r>
              <a:rPr lang="en-IN" sz="2400" b="1" dirty="0"/>
              <a:t>Purpose</a:t>
            </a:r>
            <a:r>
              <a:rPr lang="en-IN" sz="2400" dirty="0"/>
              <a:t>: Java SE provides the core functionality for </a:t>
            </a:r>
            <a:r>
              <a:rPr lang="en-IN" sz="2400" b="1" dirty="0">
                <a:solidFill>
                  <a:schemeClr val="accent6">
                    <a:lumMod val="50000"/>
                  </a:schemeClr>
                </a:solidFill>
              </a:rPr>
              <a:t>general-purpose programming.</a:t>
            </a:r>
            <a:r>
              <a:rPr lang="en-IN" sz="2400" dirty="0"/>
              <a:t> It includes the Java Development Kit (JDK), which contains the Java Runtime Environment (JRE), a compiler (</a:t>
            </a:r>
            <a:r>
              <a:rPr lang="en-IN" sz="2400" dirty="0" err="1"/>
              <a:t>javac</a:t>
            </a:r>
            <a:r>
              <a:rPr lang="en-IN" sz="2400" dirty="0"/>
              <a:t>), and various development tools.</a:t>
            </a:r>
          </a:p>
          <a:p>
            <a:pPr marL="0" indent="0">
              <a:buNone/>
            </a:pPr>
            <a:endParaRPr lang="en-IN" sz="2400" dirty="0"/>
          </a:p>
          <a:p>
            <a:pPr marL="0" indent="0">
              <a:buNone/>
            </a:pPr>
            <a:r>
              <a:rPr lang="en-IN" sz="2400" b="1" dirty="0"/>
              <a:t>2. Java Enterprise Edition (Java EE), now Jakarta EE (Web Applications)</a:t>
            </a:r>
          </a:p>
          <a:p>
            <a:pPr marL="0" indent="0">
              <a:buNone/>
            </a:pPr>
            <a:r>
              <a:rPr lang="en-IN" sz="2400" b="1" dirty="0"/>
              <a:t>Purpose</a:t>
            </a:r>
            <a:r>
              <a:rPr lang="en-IN" sz="2400" dirty="0"/>
              <a:t>: Java EE is designed for building large-scale, distributed, and component-based applications in the enterprise environment.</a:t>
            </a:r>
          </a:p>
          <a:p>
            <a:pPr marL="0" indent="0">
              <a:buNone/>
            </a:pPr>
            <a:endParaRPr lang="en-IN" sz="2400" dirty="0"/>
          </a:p>
          <a:p>
            <a:pPr marL="0" indent="0">
              <a:buNone/>
            </a:pPr>
            <a:r>
              <a:rPr lang="en-IN" sz="2400" b="1" dirty="0"/>
              <a:t>3. Java Micro Edition (Java ME) (Android)</a:t>
            </a:r>
          </a:p>
          <a:p>
            <a:pPr marL="0" indent="0">
              <a:buNone/>
            </a:pPr>
            <a:r>
              <a:rPr lang="en-IN" sz="2400" b="1" dirty="0"/>
              <a:t>Purpose</a:t>
            </a:r>
            <a:r>
              <a:rPr lang="en-IN" sz="2400" dirty="0"/>
              <a:t>: Java ME is tailored for resource-constrained devices like embedded systems, mobile phones, and Internet of Things (IoT) devices.</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45950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JDK (Java Development Kit)</a:t>
            </a:r>
          </a:p>
          <a:p>
            <a:pPr marL="0" indent="0">
              <a:buNone/>
            </a:pPr>
            <a:r>
              <a:rPr lang="en-US" dirty="0"/>
              <a:t>The Java Development Kit (JDK) is a </a:t>
            </a:r>
            <a:r>
              <a:rPr lang="en-US" b="1" dirty="0">
                <a:solidFill>
                  <a:srgbClr val="0070C0"/>
                </a:solidFill>
              </a:rPr>
              <a:t>software development environment </a:t>
            </a:r>
            <a:r>
              <a:rPr lang="en-US" dirty="0"/>
              <a:t>used for developing Java applications and applets. It provides the necessary </a:t>
            </a:r>
            <a:r>
              <a:rPr lang="en-US" b="1" dirty="0"/>
              <a:t>tools</a:t>
            </a:r>
            <a:r>
              <a:rPr lang="en-US" dirty="0"/>
              <a:t>, </a:t>
            </a:r>
            <a:r>
              <a:rPr lang="en-US" b="1" dirty="0"/>
              <a:t>libraries</a:t>
            </a:r>
            <a:r>
              <a:rPr lang="en-US" dirty="0"/>
              <a:t>, and </a:t>
            </a:r>
            <a:r>
              <a:rPr lang="en-US" b="1" dirty="0"/>
              <a:t>resources</a:t>
            </a:r>
            <a:r>
              <a:rPr lang="en-US" dirty="0"/>
              <a:t> to </a:t>
            </a:r>
            <a:r>
              <a:rPr lang="en-US" b="1" dirty="0">
                <a:solidFill>
                  <a:srgbClr val="C00000"/>
                </a:solidFill>
              </a:rPr>
              <a:t>create</a:t>
            </a:r>
            <a:r>
              <a:rPr lang="en-US" dirty="0"/>
              <a:t> and </a:t>
            </a:r>
            <a:r>
              <a:rPr lang="en-US" b="1" dirty="0">
                <a:solidFill>
                  <a:srgbClr val="C00000"/>
                </a:solidFill>
              </a:rPr>
              <a:t>execute</a:t>
            </a:r>
            <a:r>
              <a:rPr lang="en-US" dirty="0"/>
              <a:t> Java programs.</a:t>
            </a:r>
          </a:p>
          <a:p>
            <a:pPr marL="0" indent="0">
              <a:buNone/>
            </a:pPr>
            <a:endParaRPr lang="en-IN" dirty="0"/>
          </a:p>
          <a:p>
            <a:pPr marL="0" indent="0">
              <a:buNone/>
            </a:pPr>
            <a:endParaRPr lang="en-IN" dirty="0"/>
          </a:p>
        </p:txBody>
      </p:sp>
      <p:pic>
        <p:nvPicPr>
          <p:cNvPr id="5" name="Content Placeholder 7">
            <a:extLst>
              <a:ext uri="{FF2B5EF4-FFF2-40B4-BE49-F238E27FC236}">
                <a16:creationId xmlns:a16="http://schemas.microsoft.com/office/drawing/2014/main" id="{E027FA47-1082-F60F-CD30-C61BD77F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987" y="2542095"/>
            <a:ext cx="5012499" cy="377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JRE (Java Runtime Environment)</a:t>
            </a:r>
          </a:p>
          <a:p>
            <a:pPr marL="0" indent="0">
              <a:buNone/>
            </a:pPr>
            <a:r>
              <a:rPr lang="en-US" dirty="0"/>
              <a:t>The Java Runtime Environment (JRE) is a </a:t>
            </a:r>
            <a:r>
              <a:rPr lang="en-US" b="1" dirty="0">
                <a:solidFill>
                  <a:srgbClr val="0070C0"/>
                </a:solidFill>
              </a:rPr>
              <a:t>software package </a:t>
            </a:r>
            <a:r>
              <a:rPr lang="en-US" dirty="0"/>
              <a:t>that provides the necessary </a:t>
            </a:r>
            <a:r>
              <a:rPr lang="en-US" b="1" dirty="0"/>
              <a:t>libraries</a:t>
            </a:r>
            <a:r>
              <a:rPr lang="en-US" dirty="0"/>
              <a:t>, </a:t>
            </a:r>
            <a:r>
              <a:rPr lang="en-US" b="1" dirty="0"/>
              <a:t>Java Virtual Machine </a:t>
            </a:r>
            <a:r>
              <a:rPr lang="en-US" dirty="0"/>
              <a:t>(JVM), and other components to </a:t>
            </a:r>
            <a:r>
              <a:rPr lang="en-US" b="1" dirty="0">
                <a:solidFill>
                  <a:srgbClr val="C00000"/>
                </a:solidFill>
              </a:rPr>
              <a:t>run applications </a:t>
            </a:r>
            <a:r>
              <a:rPr lang="en-US" dirty="0"/>
              <a:t>written in the Java programming language. It is a part of the Java Development Kit (JDK) but can also be installed separately. The JRE is designed to provide an environment for executing Java applications, not for developing them.</a:t>
            </a:r>
          </a:p>
          <a:p>
            <a:pPr marL="0" indent="0">
              <a:buNone/>
            </a:pPr>
            <a:endParaRPr lang="en-IN" dirty="0"/>
          </a:p>
        </p:txBody>
      </p:sp>
    </p:spTree>
    <p:extLst>
      <p:ext uri="{BB962C8B-B14F-4D97-AF65-F5344CB8AC3E}">
        <p14:creationId xmlns:p14="http://schemas.microsoft.com/office/powerpoint/2010/main" val="332810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DAAB1-69E6-C976-F54A-37C5D3FEC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8"/>
          <a:stretch/>
        </p:blipFill>
        <p:spPr>
          <a:xfrm>
            <a:off x="5418975" y="405355"/>
            <a:ext cx="6773025" cy="5667916"/>
          </a:xfrm>
        </p:spPr>
      </p:pic>
      <p:sp>
        <p:nvSpPr>
          <p:cNvPr id="5" name="TextBox 4">
            <a:extLst>
              <a:ext uri="{FF2B5EF4-FFF2-40B4-BE49-F238E27FC236}">
                <a16:creationId xmlns:a16="http://schemas.microsoft.com/office/drawing/2014/main" id="{0CC96C3F-0186-6118-5FE2-9626A2BA5971}"/>
              </a:ext>
            </a:extLst>
          </p:cNvPr>
          <p:cNvSpPr txBox="1"/>
          <p:nvPr/>
        </p:nvSpPr>
        <p:spPr>
          <a:xfrm>
            <a:off x="531895" y="930989"/>
            <a:ext cx="6245977" cy="2308324"/>
          </a:xfrm>
          <a:prstGeom prst="rect">
            <a:avLst/>
          </a:prstGeom>
          <a:noFill/>
        </p:spPr>
        <p:txBody>
          <a:bodyPr wrap="square" rtlCol="0">
            <a:spAutoFit/>
          </a:bodyPr>
          <a:lstStyle/>
          <a:p>
            <a:r>
              <a:rPr lang="en-IN" sz="2400" b="1" dirty="0">
                <a:solidFill>
                  <a:srgbClr val="C00000"/>
                </a:solidFill>
              </a:rPr>
              <a:t>Java Virtual Machine (JVM) :</a:t>
            </a:r>
          </a:p>
          <a:p>
            <a:r>
              <a:rPr lang="en-US" sz="2400" dirty="0"/>
              <a:t>The JVM is the </a:t>
            </a:r>
            <a:r>
              <a:rPr lang="en-US" sz="2400" b="1" dirty="0"/>
              <a:t>core component </a:t>
            </a:r>
            <a:r>
              <a:rPr lang="en-US" sz="2400" dirty="0"/>
              <a:t>of the </a:t>
            </a:r>
            <a:r>
              <a:rPr lang="en-US" sz="2400" b="1" dirty="0"/>
              <a:t>JRE</a:t>
            </a:r>
            <a:r>
              <a:rPr lang="en-US" sz="2400" dirty="0"/>
              <a:t> that </a:t>
            </a:r>
            <a:r>
              <a:rPr lang="en-US" sz="2400" b="1" dirty="0">
                <a:solidFill>
                  <a:srgbClr val="7030A0"/>
                </a:solidFill>
              </a:rPr>
              <a:t>executes Java bytecode</a:t>
            </a:r>
            <a:r>
              <a:rPr lang="en-US" sz="2400" dirty="0"/>
              <a:t>. It provides a </a:t>
            </a:r>
            <a:r>
              <a:rPr lang="en-US" sz="2400" b="1" dirty="0">
                <a:solidFill>
                  <a:srgbClr val="C00000"/>
                </a:solidFill>
              </a:rPr>
              <a:t>platform-independent</a:t>
            </a:r>
            <a:r>
              <a:rPr lang="en-US" sz="2400" dirty="0"/>
              <a:t> execution environment, meaning Java applications can run on any device or operating system that has a compatible JVM.</a:t>
            </a:r>
            <a:endParaRPr lang="en-IN" sz="2400" b="1" dirty="0">
              <a:solidFill>
                <a:srgbClr val="C00000"/>
              </a:solidFill>
            </a:endParaRPr>
          </a:p>
        </p:txBody>
      </p:sp>
    </p:spTree>
    <p:extLst>
      <p:ext uri="{BB962C8B-B14F-4D97-AF65-F5344CB8AC3E}">
        <p14:creationId xmlns:p14="http://schemas.microsoft.com/office/powerpoint/2010/main" val="140694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9148" y="2405052"/>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3200" b="1" dirty="0">
                <a:solidFill>
                  <a:srgbClr val="002060"/>
                </a:solidFill>
              </a:rPr>
              <a:t>Comments:</a:t>
            </a:r>
          </a:p>
          <a:p>
            <a:pPr marL="0" indent="0">
              <a:buNone/>
            </a:pPr>
            <a:r>
              <a:rPr lang="en-US" dirty="0"/>
              <a:t>In Java, comments are annotations in the source code that are ignored by the compiler and the runtime environment. They are intended to make the code easier to understand for humans by explaining the purpose, logic, or structure of the code. </a:t>
            </a:r>
          </a:p>
          <a:p>
            <a:pPr marL="0" indent="0">
              <a:buNone/>
            </a:pPr>
            <a:r>
              <a:rPr lang="en-US" b="1" dirty="0"/>
              <a:t>There are </a:t>
            </a:r>
            <a:r>
              <a:rPr lang="en-US" b="1" dirty="0">
                <a:solidFill>
                  <a:srgbClr val="C00000"/>
                </a:solidFill>
              </a:rPr>
              <a:t>3</a:t>
            </a:r>
            <a:r>
              <a:rPr lang="en-US" b="1" dirty="0"/>
              <a:t> types of comments in Java:</a:t>
            </a:r>
          </a:p>
          <a:p>
            <a:pPr marL="514350" indent="-514350">
              <a:buAutoNum type="arabicPeriod"/>
            </a:pPr>
            <a:r>
              <a:rPr lang="en-US" b="1" dirty="0"/>
              <a:t>Single-Line Comments: </a:t>
            </a:r>
            <a:r>
              <a:rPr lang="en-US" dirty="0"/>
              <a:t>These comments start with </a:t>
            </a:r>
            <a:r>
              <a:rPr lang="en-US" b="1" dirty="0">
                <a:solidFill>
                  <a:srgbClr val="C00000"/>
                </a:solidFill>
              </a:rPr>
              <a:t>//</a:t>
            </a:r>
            <a:r>
              <a:rPr lang="en-US" dirty="0"/>
              <a:t> and continue to the end of the line.</a:t>
            </a:r>
          </a:p>
          <a:p>
            <a:pPr marL="0" indent="0">
              <a:buNone/>
            </a:pPr>
            <a:endParaRPr lang="en-US" dirty="0"/>
          </a:p>
          <a:p>
            <a:pPr marL="0" indent="0">
              <a:buNone/>
            </a:pPr>
            <a:endParaRPr lang="en-US" dirty="0"/>
          </a:p>
          <a:p>
            <a:pPr marL="0" indent="0">
              <a:buNone/>
            </a:pPr>
            <a:endParaRPr lang="en-IN" dirty="0"/>
          </a:p>
        </p:txBody>
      </p:sp>
      <p:pic>
        <p:nvPicPr>
          <p:cNvPr id="5" name="Picture 4" descr="A black screen with green text&#10;&#10;Description automatically generated">
            <a:extLst>
              <a:ext uri="{FF2B5EF4-FFF2-40B4-BE49-F238E27FC236}">
                <a16:creationId xmlns:a16="http://schemas.microsoft.com/office/drawing/2014/main" id="{BEAB641E-4970-4489-8E2C-ED232DFD8F6B}"/>
              </a:ext>
            </a:extLst>
          </p:cNvPr>
          <p:cNvPicPr>
            <a:picLocks noChangeAspect="1"/>
          </p:cNvPicPr>
          <p:nvPr/>
        </p:nvPicPr>
        <p:blipFill rotWithShape="1">
          <a:blip r:embed="rId2">
            <a:extLst>
              <a:ext uri="{28A0092B-C50C-407E-A947-70E740481C1C}">
                <a14:useLocalDpi xmlns:a14="http://schemas.microsoft.com/office/drawing/2010/main" val="0"/>
              </a:ext>
            </a:extLst>
          </a:blip>
          <a:srcRect l="3443" t="16375" r="15946" b="16832"/>
          <a:stretch/>
        </p:blipFill>
        <p:spPr>
          <a:xfrm>
            <a:off x="1317436" y="4348715"/>
            <a:ext cx="9505508" cy="1552353"/>
          </a:xfrm>
          <a:prstGeom prst="rect">
            <a:avLst/>
          </a:prstGeom>
        </p:spPr>
      </p:pic>
    </p:spTree>
    <p:extLst>
      <p:ext uri="{BB962C8B-B14F-4D97-AF65-F5344CB8AC3E}">
        <p14:creationId xmlns:p14="http://schemas.microsoft.com/office/powerpoint/2010/main" val="162807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18782" cy="5567363"/>
          </a:xfrm>
        </p:spPr>
        <p:txBody>
          <a:bodyPr>
            <a:normAutofit lnSpcReduction="10000"/>
          </a:bodyPr>
          <a:lstStyle/>
          <a:p>
            <a:pPr marL="0" indent="0">
              <a:buNone/>
            </a:pPr>
            <a:r>
              <a:rPr lang="en-IN" sz="2400" b="1" dirty="0"/>
              <a:t>2. </a:t>
            </a:r>
            <a:r>
              <a:rPr lang="en-US" sz="2400" b="1" dirty="0"/>
              <a:t>Multi-Line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can span multiple lines.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b="1" dirty="0"/>
              <a:t>3. </a:t>
            </a:r>
            <a:r>
              <a:rPr lang="en-US" sz="2400" b="1" dirty="0"/>
              <a:t>Documentation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are used to generate documentation using the </a:t>
            </a:r>
            <a:r>
              <a:rPr lang="en-US" sz="2400" b="1" dirty="0">
                <a:solidFill>
                  <a:srgbClr val="C00000"/>
                </a:solidFill>
              </a:rPr>
              <a:t>Javadoc</a:t>
            </a:r>
            <a:r>
              <a:rPr lang="en-US" sz="2400" dirty="0"/>
              <a:t> tool.</a:t>
            </a:r>
          </a:p>
          <a:p>
            <a:pPr marL="0" indent="0">
              <a:buNone/>
            </a:pPr>
            <a:r>
              <a:rPr lang="en-US" sz="2400" b="1" dirty="0">
                <a:solidFill>
                  <a:srgbClr val="C00000"/>
                </a:solidFill>
              </a:rPr>
              <a:t>Javadoc</a:t>
            </a:r>
            <a:r>
              <a:rPr lang="en-US" sz="2400" dirty="0"/>
              <a:t> is a tool provided by the Java Development Kit (JDK) that generates </a:t>
            </a:r>
            <a:r>
              <a:rPr lang="en-US" sz="2400" b="1" dirty="0"/>
              <a:t>HTML</a:t>
            </a:r>
            <a:r>
              <a:rPr lang="en-US" sz="2400" dirty="0"/>
              <a:t> </a:t>
            </a:r>
            <a:r>
              <a:rPr lang="en-US" sz="2400" b="1" dirty="0"/>
              <a:t>documentation</a:t>
            </a:r>
            <a:r>
              <a:rPr lang="en-US" sz="2400" dirty="0"/>
              <a:t> from Java source code with special comments called documentation comments.</a:t>
            </a:r>
          </a:p>
          <a:p>
            <a:pPr marL="0" indent="0">
              <a:buNone/>
            </a:pPr>
            <a:r>
              <a:rPr lang="en-US" sz="2400" b="1" dirty="0"/>
              <a:t>Run Javadoc:  </a:t>
            </a:r>
            <a:r>
              <a:rPr lang="en-US" sz="2400" b="1" dirty="0" err="1">
                <a:solidFill>
                  <a:srgbClr val="C00000"/>
                </a:solidFill>
              </a:rPr>
              <a:t>javadoc</a:t>
            </a:r>
            <a:r>
              <a:rPr lang="en-US" sz="2400" dirty="0"/>
              <a:t> -d doc &lt;source-files&gt;</a:t>
            </a:r>
          </a:p>
          <a:p>
            <a:pPr marL="0" indent="0">
              <a:buNone/>
            </a:pPr>
            <a:endParaRPr lang="en-IN" sz="2400" dirty="0"/>
          </a:p>
        </p:txBody>
      </p:sp>
      <p:pic>
        <p:nvPicPr>
          <p:cNvPr id="6" name="Picture 5" descr="A screenshot of a computer&#10;&#10;Description automatically generated">
            <a:extLst>
              <a:ext uri="{FF2B5EF4-FFF2-40B4-BE49-F238E27FC236}">
                <a16:creationId xmlns:a16="http://schemas.microsoft.com/office/drawing/2014/main" id="{75197431-1BAD-8494-286C-354BF1108C8A}"/>
              </a:ext>
            </a:extLst>
          </p:cNvPr>
          <p:cNvPicPr>
            <a:picLocks noChangeAspect="1"/>
          </p:cNvPicPr>
          <p:nvPr/>
        </p:nvPicPr>
        <p:blipFill rotWithShape="1">
          <a:blip r:embed="rId2">
            <a:extLst>
              <a:ext uri="{28A0092B-C50C-407E-A947-70E740481C1C}">
                <a14:useLocalDpi xmlns:a14="http://schemas.microsoft.com/office/drawing/2010/main" val="0"/>
              </a:ext>
            </a:extLst>
          </a:blip>
          <a:srcRect l="3907" t="11030" r="39983" b="12059"/>
          <a:stretch/>
        </p:blipFill>
        <p:spPr>
          <a:xfrm>
            <a:off x="1969476" y="1346478"/>
            <a:ext cx="5365821" cy="2622620"/>
          </a:xfrm>
          <a:prstGeom prst="rect">
            <a:avLst/>
          </a:prstGeom>
        </p:spPr>
      </p:pic>
    </p:spTree>
    <p:extLst>
      <p:ext uri="{BB962C8B-B14F-4D97-AF65-F5344CB8AC3E}">
        <p14:creationId xmlns:p14="http://schemas.microsoft.com/office/powerpoint/2010/main" val="15248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DAB1EA8-9A53-99FC-64D8-6A235D7DD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 t="2919" r="3107" b="3579"/>
          <a:stretch/>
        </p:blipFill>
        <p:spPr>
          <a:xfrm>
            <a:off x="1616395" y="172997"/>
            <a:ext cx="7440149" cy="62501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C85770-06C7-37B9-A537-C46BB8C4C830}"/>
              </a:ext>
            </a:extLst>
          </p:cNvPr>
          <p:cNvSpPr txBox="1"/>
          <p:nvPr/>
        </p:nvSpPr>
        <p:spPr>
          <a:xfrm>
            <a:off x="256350" y="434824"/>
            <a:ext cx="1642788" cy="461665"/>
          </a:xfrm>
          <a:prstGeom prst="rect">
            <a:avLst/>
          </a:prstGeom>
          <a:noFill/>
        </p:spPr>
        <p:txBody>
          <a:bodyPr wrap="square" rtlCol="0">
            <a:spAutoFit/>
          </a:bodyPr>
          <a:lstStyle/>
          <a:p>
            <a:r>
              <a:rPr lang="en-IN" sz="2400" b="1" dirty="0">
                <a:solidFill>
                  <a:srgbClr val="C00000"/>
                </a:solidFill>
              </a:rPr>
              <a:t>Example:</a:t>
            </a:r>
          </a:p>
        </p:txBody>
      </p:sp>
      <p:sp>
        <p:nvSpPr>
          <p:cNvPr id="7" name="TextBox 6">
            <a:extLst>
              <a:ext uri="{FF2B5EF4-FFF2-40B4-BE49-F238E27FC236}">
                <a16:creationId xmlns:a16="http://schemas.microsoft.com/office/drawing/2014/main" id="{072CBF88-1025-302F-ED27-FF2173264D77}"/>
              </a:ext>
            </a:extLst>
          </p:cNvPr>
          <p:cNvSpPr txBox="1"/>
          <p:nvPr/>
        </p:nvSpPr>
        <p:spPr>
          <a:xfrm>
            <a:off x="9167559" y="1993596"/>
            <a:ext cx="3117035" cy="646331"/>
          </a:xfrm>
          <a:prstGeom prst="rect">
            <a:avLst/>
          </a:prstGeom>
          <a:noFill/>
        </p:spPr>
        <p:txBody>
          <a:bodyPr wrap="square">
            <a:spAutoFit/>
          </a:bodyPr>
          <a:lstStyle/>
          <a:p>
            <a:r>
              <a:rPr lang="en-IN" b="1" dirty="0">
                <a:solidFill>
                  <a:srgbClr val="C00000"/>
                </a:solidFill>
              </a:rPr>
              <a:t>Run:</a:t>
            </a:r>
          </a:p>
          <a:p>
            <a:r>
              <a:rPr lang="en-IN" b="1" dirty="0" err="1"/>
              <a:t>javadoc</a:t>
            </a:r>
            <a:r>
              <a:rPr lang="en-IN" dirty="0"/>
              <a:t> -d doc Document.java</a:t>
            </a:r>
          </a:p>
        </p:txBody>
      </p:sp>
    </p:spTree>
    <p:extLst>
      <p:ext uri="{BB962C8B-B14F-4D97-AF65-F5344CB8AC3E}">
        <p14:creationId xmlns:p14="http://schemas.microsoft.com/office/powerpoint/2010/main" val="102204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2321" y="609600"/>
            <a:ext cx="11227358" cy="5898959"/>
          </a:xfrm>
        </p:spPr>
        <p:txBody>
          <a:bodyPr>
            <a:normAutofit/>
          </a:bodyPr>
          <a:lstStyle/>
          <a:p>
            <a:pPr marL="0" indent="0">
              <a:buNone/>
            </a:pPr>
            <a:r>
              <a:rPr lang="en-IN" sz="2400" b="1" dirty="0">
                <a:solidFill>
                  <a:srgbClr val="002060"/>
                </a:solidFill>
              </a:rPr>
              <a:t>Primitive Types:</a:t>
            </a:r>
          </a:p>
          <a:p>
            <a:pPr marL="0" indent="0">
              <a:buNone/>
            </a:pPr>
            <a:r>
              <a:rPr lang="en-US" sz="2400" dirty="0"/>
              <a:t>Java has </a:t>
            </a:r>
            <a:r>
              <a:rPr lang="en-US" sz="2400" b="1" dirty="0">
                <a:solidFill>
                  <a:srgbClr val="C00000"/>
                </a:solidFill>
              </a:rPr>
              <a:t>8</a:t>
            </a:r>
            <a:r>
              <a:rPr lang="en-US" sz="2400" dirty="0"/>
              <a:t> primitive data types, which are the most basic data types available within the language. They are </a:t>
            </a:r>
            <a:r>
              <a:rPr lang="en-US" sz="2400" b="1" dirty="0">
                <a:solidFill>
                  <a:srgbClr val="C00000"/>
                </a:solidFill>
              </a:rPr>
              <a:t>predefined by the language </a:t>
            </a:r>
            <a:r>
              <a:rPr lang="en-US" sz="2400" dirty="0"/>
              <a:t>and </a:t>
            </a:r>
            <a:r>
              <a:rPr lang="en-US" sz="2400" b="1" dirty="0"/>
              <a:t>named by a reserved </a:t>
            </a:r>
            <a:r>
              <a:rPr lang="en-US" sz="2400" b="1" dirty="0">
                <a:solidFill>
                  <a:srgbClr val="C00000"/>
                </a:solidFill>
              </a:rPr>
              <a:t>keyword</a:t>
            </a:r>
            <a:r>
              <a:rPr lang="en-US" sz="2400" dirty="0"/>
              <a:t>.</a:t>
            </a:r>
            <a:endParaRPr lang="en-IN" sz="2400" dirty="0"/>
          </a:p>
          <a:p>
            <a:pPr marL="0" indent="0">
              <a:buNone/>
            </a:pPr>
            <a:endParaRPr lang="en-IN" sz="2400" dirty="0"/>
          </a:p>
        </p:txBody>
      </p:sp>
      <p:pic>
        <p:nvPicPr>
          <p:cNvPr id="6" name="Picture 5" descr="A screenshot of a computer">
            <a:extLst>
              <a:ext uri="{FF2B5EF4-FFF2-40B4-BE49-F238E27FC236}">
                <a16:creationId xmlns:a16="http://schemas.microsoft.com/office/drawing/2014/main" id="{079AE1C2-99A7-91AB-F6ED-7FC0E02D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21" y="1874626"/>
            <a:ext cx="11227358" cy="4633933"/>
          </a:xfrm>
          <a:prstGeom prst="rect">
            <a:avLst/>
          </a:prstGeom>
        </p:spPr>
      </p:pic>
    </p:spTree>
    <p:extLst>
      <p:ext uri="{BB962C8B-B14F-4D97-AF65-F5344CB8AC3E}">
        <p14:creationId xmlns:p14="http://schemas.microsoft.com/office/powerpoint/2010/main" val="264944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213360" y="2265222"/>
            <a:ext cx="4216400" cy="2581098"/>
          </a:xfrm>
        </p:spPr>
        <p:txBody>
          <a:bodyPr>
            <a:normAutofit/>
          </a:bodyPr>
          <a:lstStyle/>
          <a:p>
            <a:pPr marL="0" indent="0">
              <a:buNone/>
            </a:pPr>
            <a:r>
              <a:rPr lang="en-IN" sz="2000" b="1" dirty="0">
                <a:solidFill>
                  <a:srgbClr val="0070C0"/>
                </a:solidFill>
              </a:rPr>
              <a:t>Non-Primitive</a:t>
            </a:r>
            <a:r>
              <a:rPr lang="en-IN" sz="2000" dirty="0">
                <a:solidFill>
                  <a:srgbClr val="0070C0"/>
                </a:solidFill>
              </a:rPr>
              <a:t> or </a:t>
            </a:r>
            <a:r>
              <a:rPr lang="en-IN" sz="2000" b="1" dirty="0">
                <a:solidFill>
                  <a:srgbClr val="0070C0"/>
                </a:solidFill>
              </a:rPr>
              <a:t>Reference Types</a:t>
            </a:r>
            <a:r>
              <a:rPr lang="en-IN" sz="2000" dirty="0">
                <a:solidFill>
                  <a:srgbClr val="0070C0"/>
                </a:solidFill>
              </a:rPr>
              <a:t>:</a:t>
            </a:r>
          </a:p>
          <a:p>
            <a:pPr marL="0" indent="0">
              <a:buNone/>
            </a:pPr>
            <a:r>
              <a:rPr lang="en-US" sz="2000" dirty="0"/>
              <a:t>In Java, non-primitive or reference types are more </a:t>
            </a:r>
            <a:r>
              <a:rPr lang="en-US" sz="2000" b="1" dirty="0"/>
              <a:t>complex</a:t>
            </a:r>
            <a:r>
              <a:rPr lang="en-US" sz="2000" dirty="0"/>
              <a:t> </a:t>
            </a:r>
            <a:r>
              <a:rPr lang="en-US" sz="2000" b="1" dirty="0"/>
              <a:t>data</a:t>
            </a:r>
            <a:r>
              <a:rPr lang="en-US" sz="2000" dirty="0"/>
              <a:t> </a:t>
            </a:r>
            <a:r>
              <a:rPr lang="en-US" sz="2000" b="1" dirty="0"/>
              <a:t>types</a:t>
            </a:r>
            <a:r>
              <a:rPr lang="en-US" sz="2000" dirty="0"/>
              <a:t> that refer to objects and arrays. Unlike primitive types, which store actual values, reference types </a:t>
            </a:r>
            <a:r>
              <a:rPr lang="en-US" sz="2000" b="1" dirty="0"/>
              <a:t>store </a:t>
            </a:r>
            <a:r>
              <a:rPr lang="en-US" sz="2000" b="1" dirty="0">
                <a:solidFill>
                  <a:srgbClr val="C00000"/>
                </a:solidFill>
              </a:rPr>
              <a:t>references to memory locations </a:t>
            </a:r>
            <a:r>
              <a:rPr lang="en-US" sz="2000" dirty="0"/>
              <a:t>where the </a:t>
            </a:r>
            <a:r>
              <a:rPr lang="en-US" sz="2000" b="1" dirty="0"/>
              <a:t>objects are stored.</a:t>
            </a:r>
          </a:p>
          <a:p>
            <a:pPr marL="0" indent="0">
              <a:buNone/>
            </a:pPr>
            <a:endParaRPr lang="en-IN" sz="2000" b="1" dirty="0"/>
          </a:p>
        </p:txBody>
      </p:sp>
      <p:pic>
        <p:nvPicPr>
          <p:cNvPr id="4" name="Picture 3" descr="A diagram of a stack and heart&#10;&#10;Description automatically generated">
            <a:extLst>
              <a:ext uri="{FF2B5EF4-FFF2-40B4-BE49-F238E27FC236}">
                <a16:creationId xmlns:a16="http://schemas.microsoft.com/office/drawing/2014/main" id="{A085D243-2EA6-2818-AD17-4BA337E0CBCC}"/>
              </a:ext>
            </a:extLst>
          </p:cNvPr>
          <p:cNvPicPr>
            <a:picLocks noChangeAspect="1"/>
          </p:cNvPicPr>
          <p:nvPr/>
        </p:nvPicPr>
        <p:blipFill rotWithShape="1">
          <a:blip r:embed="rId2">
            <a:extLst>
              <a:ext uri="{28A0092B-C50C-407E-A947-70E740481C1C}">
                <a14:useLocalDpi xmlns:a14="http://schemas.microsoft.com/office/drawing/2010/main" val="0"/>
              </a:ext>
            </a:extLst>
          </a:blip>
          <a:srcRect t="4031"/>
          <a:stretch/>
        </p:blipFill>
        <p:spPr>
          <a:xfrm>
            <a:off x="4788990" y="1745206"/>
            <a:ext cx="7330046" cy="3869013"/>
          </a:xfrm>
          <a:prstGeom prst="rect">
            <a:avLst/>
          </a:prstGeom>
        </p:spPr>
      </p:pic>
    </p:spTree>
    <p:extLst>
      <p:ext uri="{BB962C8B-B14F-4D97-AF65-F5344CB8AC3E}">
        <p14:creationId xmlns:p14="http://schemas.microsoft.com/office/powerpoint/2010/main" val="25795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20000"/>
          </a:bodyPr>
          <a:lstStyle/>
          <a:p>
            <a:pPr marL="0" indent="0">
              <a:buNone/>
            </a:pPr>
            <a:r>
              <a:rPr lang="en-US" sz="3000" b="1" dirty="0">
                <a:solidFill>
                  <a:schemeClr val="accent6">
                    <a:lumMod val="75000"/>
                  </a:schemeClr>
                </a:solidFill>
              </a:rPr>
              <a:t>String:</a:t>
            </a:r>
          </a:p>
          <a:p>
            <a:pPr marL="0" indent="0">
              <a:buNone/>
            </a:pPr>
            <a:r>
              <a:rPr lang="en-US" sz="2600" dirty="0"/>
              <a:t>In Java, a String is an </a:t>
            </a:r>
            <a:r>
              <a:rPr lang="en-US" sz="2600" b="1" dirty="0">
                <a:solidFill>
                  <a:srgbClr val="C00000"/>
                </a:solidFill>
              </a:rPr>
              <a:t>object</a:t>
            </a:r>
            <a:r>
              <a:rPr lang="en-US" sz="2600" dirty="0"/>
              <a:t> (of String class) that represents a </a:t>
            </a:r>
            <a:r>
              <a:rPr lang="en-US" sz="2600" b="1" dirty="0"/>
              <a:t>sequence of characters</a:t>
            </a:r>
            <a:r>
              <a:rPr lang="en-US" sz="2600" dirty="0"/>
              <a:t>. Strings are widely used in Java programming and are a crucial part of the Java language. The String class is </a:t>
            </a:r>
            <a:r>
              <a:rPr lang="en-US" sz="2600" b="1" dirty="0">
                <a:solidFill>
                  <a:srgbClr val="C00000"/>
                </a:solidFill>
              </a:rPr>
              <a:t>immutable</a:t>
            </a:r>
            <a:r>
              <a:rPr lang="en-US" sz="2600" dirty="0"/>
              <a:t>, </a:t>
            </a:r>
            <a:r>
              <a:rPr lang="en-US" sz="2600" b="1" dirty="0"/>
              <a:t>meaning that once a String object is created</a:t>
            </a:r>
            <a:r>
              <a:rPr lang="en-US" sz="2600" dirty="0"/>
              <a:t>, its </a:t>
            </a:r>
            <a:r>
              <a:rPr lang="en-US" sz="2600" b="1" dirty="0"/>
              <a:t>value cannot be changed.</a:t>
            </a:r>
          </a:p>
          <a:p>
            <a:pPr marL="0" indent="0">
              <a:buNone/>
            </a:pPr>
            <a:endParaRPr lang="en-US" sz="2600" dirty="0"/>
          </a:p>
          <a:p>
            <a:pPr marL="0" indent="0">
              <a:buNone/>
            </a:pPr>
            <a:r>
              <a:rPr lang="en-US" sz="2600" b="1" dirty="0"/>
              <a:t>Key Features of Strings in Java</a:t>
            </a:r>
          </a:p>
          <a:p>
            <a:pPr marL="514350" indent="-514350">
              <a:buFont typeface="+mj-lt"/>
              <a:buAutoNum type="arabicPeriod"/>
            </a:pPr>
            <a:r>
              <a:rPr lang="en-US" sz="2600" b="1" dirty="0"/>
              <a:t>Immutable: </a:t>
            </a:r>
            <a:r>
              <a:rPr lang="en-US" sz="2600" dirty="0"/>
              <a:t>The content of a String object cannot be changed after it is created. Any modification of a string results in the creation of a new String object. So we can reassign new sequence of character to the String Object but we cannot modify the content or char of the String directly by using index.</a:t>
            </a:r>
          </a:p>
          <a:p>
            <a:pPr marL="514350" indent="-514350">
              <a:buFont typeface="+mj-lt"/>
              <a:buAutoNum type="arabicPeriod"/>
            </a:pPr>
            <a:r>
              <a:rPr lang="en-US" sz="2600" b="1" dirty="0">
                <a:solidFill>
                  <a:srgbClr val="C00000"/>
                </a:solidFill>
              </a:rPr>
              <a:t>String Pool: </a:t>
            </a:r>
            <a:r>
              <a:rPr lang="en-US" sz="2600" dirty="0"/>
              <a:t>Java uses a special memory region called the string pool to store string literals. When a new string literal is created, Java checks the string pool first. If the string already exists in the pool, a reference to the existing string is returned, otherwise, the new string is added to the pool.</a:t>
            </a:r>
          </a:p>
          <a:p>
            <a:pPr marL="514350" indent="-514350">
              <a:buFont typeface="+mj-lt"/>
              <a:buAutoNum type="arabicPeriod"/>
            </a:pPr>
            <a:r>
              <a:rPr lang="en-US" sz="2600" b="1" dirty="0">
                <a:solidFill>
                  <a:srgbClr val="C00000"/>
                </a:solidFill>
              </a:rPr>
              <a:t>String Class: </a:t>
            </a:r>
            <a:r>
              <a:rPr lang="en-US" sz="2600" dirty="0"/>
              <a:t>The String class is part of the </a:t>
            </a:r>
            <a:r>
              <a:rPr lang="en-US" sz="2600" b="1" dirty="0" err="1">
                <a:solidFill>
                  <a:srgbClr val="C00000"/>
                </a:solidFill>
              </a:rPr>
              <a:t>java.lang</a:t>
            </a:r>
            <a:r>
              <a:rPr lang="en-US" sz="2600" b="1" dirty="0">
                <a:solidFill>
                  <a:srgbClr val="C00000"/>
                </a:solidFill>
              </a:rPr>
              <a:t> </a:t>
            </a:r>
            <a:r>
              <a:rPr lang="en-US" sz="2600" dirty="0"/>
              <a:t>package and is </a:t>
            </a:r>
            <a:r>
              <a:rPr lang="en-US" sz="2600" b="1" dirty="0"/>
              <a:t>implicitly imported.</a:t>
            </a:r>
            <a:endParaRPr lang="en-IN" sz="2600" b="1" dirty="0"/>
          </a:p>
        </p:txBody>
      </p:sp>
    </p:spTree>
    <p:extLst>
      <p:ext uri="{BB962C8B-B14F-4D97-AF65-F5344CB8AC3E}">
        <p14:creationId xmlns:p14="http://schemas.microsoft.com/office/powerpoint/2010/main" val="403928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Creating Strings</a:t>
            </a:r>
          </a:p>
          <a:p>
            <a:pPr marL="0" indent="0">
              <a:buNone/>
            </a:pPr>
            <a:r>
              <a:rPr lang="en-US" b="1" dirty="0"/>
              <a:t>1. Using String Literals</a:t>
            </a:r>
            <a:r>
              <a:rPr lang="en-US"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2. Using the new Keyword:</a:t>
            </a:r>
          </a:p>
        </p:txBody>
      </p:sp>
      <p:pic>
        <p:nvPicPr>
          <p:cNvPr id="5" name="Picture 4">
            <a:extLst>
              <a:ext uri="{FF2B5EF4-FFF2-40B4-BE49-F238E27FC236}">
                <a16:creationId xmlns:a16="http://schemas.microsoft.com/office/drawing/2014/main" id="{959E9B58-2F50-1EE1-45BF-A910FD42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913" y="4157053"/>
            <a:ext cx="8209524" cy="818984"/>
          </a:xfrm>
          <a:prstGeom prst="rect">
            <a:avLst/>
          </a:prstGeom>
        </p:spPr>
      </p:pic>
      <p:pic>
        <p:nvPicPr>
          <p:cNvPr id="7" name="Picture 6" descr="A black background with green and white text&#10;&#10;Description automatically generated">
            <a:extLst>
              <a:ext uri="{FF2B5EF4-FFF2-40B4-BE49-F238E27FC236}">
                <a16:creationId xmlns:a16="http://schemas.microsoft.com/office/drawing/2014/main" id="{C2C50299-B65D-DA64-A5C6-346FB555D2A9}"/>
              </a:ext>
            </a:extLst>
          </p:cNvPr>
          <p:cNvPicPr>
            <a:picLocks noChangeAspect="1"/>
          </p:cNvPicPr>
          <p:nvPr/>
        </p:nvPicPr>
        <p:blipFill rotWithShape="1">
          <a:blip r:embed="rId3">
            <a:extLst>
              <a:ext uri="{28A0092B-C50C-407E-A947-70E740481C1C}">
                <a14:useLocalDpi xmlns:a14="http://schemas.microsoft.com/office/drawing/2010/main" val="0"/>
              </a:ext>
            </a:extLst>
          </a:blip>
          <a:srcRect t="19285" b="13533"/>
          <a:stretch/>
        </p:blipFill>
        <p:spPr>
          <a:xfrm>
            <a:off x="1681913" y="2137144"/>
            <a:ext cx="6295238" cy="723014"/>
          </a:xfrm>
          <a:prstGeom prst="rect">
            <a:avLst/>
          </a:prstGeom>
        </p:spPr>
      </p:pic>
    </p:spTree>
    <p:extLst>
      <p:ext uri="{BB962C8B-B14F-4D97-AF65-F5344CB8AC3E}">
        <p14:creationId xmlns:p14="http://schemas.microsoft.com/office/powerpoint/2010/main" val="203933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6049" y="217715"/>
            <a:ext cx="10567219" cy="5567363"/>
          </a:xfrm>
        </p:spPr>
        <p:txBody>
          <a:bodyPr/>
          <a:lstStyle/>
          <a:p>
            <a:pPr marL="0" indent="0">
              <a:buNone/>
            </a:pPr>
            <a:r>
              <a:rPr lang="en-US" b="1" dirty="0">
                <a:solidFill>
                  <a:srgbClr val="C00000"/>
                </a:solidFill>
              </a:rPr>
              <a:t>Commonly Used Methods:  </a:t>
            </a:r>
            <a:r>
              <a:rPr lang="en-US" b="1" dirty="0"/>
              <a:t>String name = “Shridevi College” </a:t>
            </a:r>
            <a:endParaRPr lang="en-IN" dirty="0"/>
          </a:p>
        </p:txBody>
      </p:sp>
      <p:graphicFrame>
        <p:nvGraphicFramePr>
          <p:cNvPr id="23" name="Table 22">
            <a:extLst>
              <a:ext uri="{FF2B5EF4-FFF2-40B4-BE49-F238E27FC236}">
                <a16:creationId xmlns:a16="http://schemas.microsoft.com/office/drawing/2014/main" id="{4D2B784C-A6AD-1C38-E5B9-6A505E146C43}"/>
              </a:ext>
            </a:extLst>
          </p:cNvPr>
          <p:cNvGraphicFramePr>
            <a:graphicFrameLocks noGrp="1"/>
          </p:cNvGraphicFramePr>
          <p:nvPr>
            <p:extLst>
              <p:ext uri="{D42A27DB-BD31-4B8C-83A1-F6EECF244321}">
                <p14:modId xmlns:p14="http://schemas.microsoft.com/office/powerpoint/2010/main" val="4178911266"/>
              </p:ext>
            </p:extLst>
          </p:nvPr>
        </p:nvGraphicFramePr>
        <p:xfrm>
          <a:off x="380311" y="820148"/>
          <a:ext cx="11431378" cy="5508413"/>
        </p:xfrm>
        <a:graphic>
          <a:graphicData uri="http://schemas.openxmlformats.org/drawingml/2006/table">
            <a:tbl>
              <a:tblPr firstRow="1" bandRow="1">
                <a:tableStyleId>{5C22544A-7EE6-4342-B048-85BDC9FD1C3A}</a:tableStyleId>
              </a:tblPr>
              <a:tblGrid>
                <a:gridCol w="3553470">
                  <a:extLst>
                    <a:ext uri="{9D8B030D-6E8A-4147-A177-3AD203B41FA5}">
                      <a16:colId xmlns:a16="http://schemas.microsoft.com/office/drawing/2014/main" val="1924376752"/>
                    </a:ext>
                  </a:extLst>
                </a:gridCol>
                <a:gridCol w="4336012">
                  <a:extLst>
                    <a:ext uri="{9D8B030D-6E8A-4147-A177-3AD203B41FA5}">
                      <a16:colId xmlns:a16="http://schemas.microsoft.com/office/drawing/2014/main" val="3877518535"/>
                    </a:ext>
                  </a:extLst>
                </a:gridCol>
                <a:gridCol w="3541896">
                  <a:extLst>
                    <a:ext uri="{9D8B030D-6E8A-4147-A177-3AD203B41FA5}">
                      <a16:colId xmlns:a16="http://schemas.microsoft.com/office/drawing/2014/main" val="3461751075"/>
                    </a:ext>
                  </a:extLst>
                </a:gridCol>
              </a:tblGrid>
              <a:tr h="526331">
                <a:tc>
                  <a:txBody>
                    <a:bodyPr/>
                    <a:lstStyle/>
                    <a:p>
                      <a:pPr algn="ctr"/>
                      <a:r>
                        <a:rPr lang="en-IN" sz="2400" dirty="0"/>
                        <a:t>Function </a:t>
                      </a:r>
                    </a:p>
                  </a:txBody>
                  <a:tcPr/>
                </a:tc>
                <a:tc>
                  <a:txBody>
                    <a:bodyPr/>
                    <a:lstStyle/>
                    <a:p>
                      <a:pPr algn="ctr"/>
                      <a:r>
                        <a:rPr lang="en-IN" sz="2400" dirty="0"/>
                        <a:t>Working</a:t>
                      </a:r>
                    </a:p>
                  </a:txBody>
                  <a:tcPr/>
                </a:tc>
                <a:tc>
                  <a:txBody>
                    <a:bodyPr/>
                    <a:lstStyle/>
                    <a:p>
                      <a:pPr algn="ctr"/>
                      <a:r>
                        <a:rPr lang="en-IN" sz="2400" dirty="0"/>
                        <a:t>Example</a:t>
                      </a:r>
                    </a:p>
                  </a:txBody>
                  <a:tcPr/>
                </a:tc>
                <a:extLst>
                  <a:ext uri="{0D108BD9-81ED-4DB2-BD59-A6C34878D82A}">
                    <a16:rowId xmlns:a16="http://schemas.microsoft.com/office/drawing/2014/main" val="3365200394"/>
                  </a:ext>
                </a:extLst>
              </a:tr>
              <a:tr h="934737">
                <a:tc>
                  <a:txBody>
                    <a:bodyPr/>
                    <a:lstStyle/>
                    <a:p>
                      <a:pPr algn="ctr"/>
                      <a:r>
                        <a:rPr lang="en-US" sz="2400" b="1" dirty="0"/>
                        <a:t>length()</a:t>
                      </a:r>
                      <a:endParaRPr lang="en-IN" sz="2400" b="1" dirty="0"/>
                    </a:p>
                  </a:txBody>
                  <a:tcPr/>
                </a:tc>
                <a:tc>
                  <a:txBody>
                    <a:bodyPr/>
                    <a:lstStyle/>
                    <a:p>
                      <a:pPr algn="ctr"/>
                      <a:r>
                        <a:rPr lang="en-US" sz="2400" dirty="0"/>
                        <a:t>Returns the length of the string.</a:t>
                      </a:r>
                      <a:endParaRPr lang="en-IN" sz="2400" dirty="0"/>
                    </a:p>
                  </a:txBody>
                  <a:tcPr/>
                </a:tc>
                <a:tc>
                  <a:txBody>
                    <a:bodyPr/>
                    <a:lstStyle/>
                    <a:p>
                      <a:pPr algn="ctr"/>
                      <a:r>
                        <a:rPr lang="en-IN" sz="2400" dirty="0" err="1"/>
                        <a:t>name.length</a:t>
                      </a:r>
                      <a:r>
                        <a:rPr lang="en-IN" sz="2400" dirty="0"/>
                        <a:t>(); returns 16</a:t>
                      </a:r>
                    </a:p>
                  </a:txBody>
                  <a:tcPr/>
                </a:tc>
                <a:extLst>
                  <a:ext uri="{0D108BD9-81ED-4DB2-BD59-A6C34878D82A}">
                    <a16:rowId xmlns:a16="http://schemas.microsoft.com/office/drawing/2014/main" val="1756650314"/>
                  </a:ext>
                </a:extLst>
              </a:tr>
              <a:tr h="869292">
                <a:tc>
                  <a:txBody>
                    <a:bodyPr/>
                    <a:lstStyle/>
                    <a:p>
                      <a:pPr algn="ctr"/>
                      <a:r>
                        <a:rPr lang="en-IN" sz="2400" b="1" dirty="0" err="1"/>
                        <a:t>charAt</a:t>
                      </a:r>
                      <a:r>
                        <a:rPr lang="en-IN" sz="2400" dirty="0"/>
                        <a:t>(int index)</a:t>
                      </a:r>
                    </a:p>
                  </a:txBody>
                  <a:tcPr/>
                </a:tc>
                <a:tc>
                  <a:txBody>
                    <a:bodyPr/>
                    <a:lstStyle/>
                    <a:p>
                      <a:pPr algn="ctr"/>
                      <a:r>
                        <a:rPr lang="en-US" sz="2400" dirty="0"/>
                        <a:t>Returns the character at the specified index.</a:t>
                      </a:r>
                      <a:endParaRPr lang="en-IN" sz="2400" dirty="0"/>
                    </a:p>
                  </a:txBody>
                  <a:tcPr/>
                </a:tc>
                <a:tc>
                  <a:txBody>
                    <a:bodyPr/>
                    <a:lstStyle/>
                    <a:p>
                      <a:pPr algn="ctr"/>
                      <a:r>
                        <a:rPr lang="en-IN" sz="2400" dirty="0" err="1"/>
                        <a:t>name.charAt</a:t>
                      </a:r>
                      <a:r>
                        <a:rPr lang="en-IN" sz="2400" dirty="0"/>
                        <a:t>(0); returns ‘S’</a:t>
                      </a:r>
                    </a:p>
                  </a:txBody>
                  <a:tcPr/>
                </a:tc>
                <a:extLst>
                  <a:ext uri="{0D108BD9-81ED-4DB2-BD59-A6C34878D82A}">
                    <a16:rowId xmlns:a16="http://schemas.microsoft.com/office/drawing/2014/main" val="2741057569"/>
                  </a:ext>
                </a:extLst>
              </a:tr>
              <a:tr h="1120041">
                <a:tc>
                  <a:txBody>
                    <a:bodyPr/>
                    <a:lstStyle/>
                    <a:p>
                      <a:pPr algn="ctr"/>
                      <a:r>
                        <a:rPr lang="en-IN" sz="2400" b="1" dirty="0"/>
                        <a:t>substring</a:t>
                      </a:r>
                      <a:r>
                        <a:rPr lang="en-IN" sz="2400" dirty="0"/>
                        <a:t>(int </a:t>
                      </a:r>
                      <a:r>
                        <a:rPr lang="en-IN" sz="2400" dirty="0" err="1"/>
                        <a:t>beginIndex</a:t>
                      </a:r>
                      <a:r>
                        <a:rPr lang="en-IN" sz="2400" dirty="0"/>
                        <a:t>, int </a:t>
                      </a:r>
                      <a:r>
                        <a:rPr lang="en-IN" sz="2400" dirty="0" err="1"/>
                        <a:t>endIndex</a:t>
                      </a:r>
                      <a:r>
                        <a:rPr lang="en-IN" sz="2400" dirty="0"/>
                        <a:t>)</a:t>
                      </a:r>
                    </a:p>
                  </a:txBody>
                  <a:tcPr/>
                </a:tc>
                <a:tc>
                  <a:txBody>
                    <a:bodyPr/>
                    <a:lstStyle/>
                    <a:p>
                      <a:pPr algn="ctr"/>
                      <a:r>
                        <a:rPr lang="en-US" sz="2400" dirty="0"/>
                        <a:t>Returns a substring from </a:t>
                      </a:r>
                      <a:r>
                        <a:rPr lang="en-US" sz="2400" dirty="0" err="1"/>
                        <a:t>beginIndex</a:t>
                      </a:r>
                      <a:r>
                        <a:rPr lang="en-US" sz="2400" dirty="0"/>
                        <a:t> to </a:t>
                      </a:r>
                      <a:r>
                        <a:rPr lang="en-US" sz="2400" dirty="0" err="1"/>
                        <a:t>endIndex</a:t>
                      </a:r>
                      <a:r>
                        <a:rPr lang="en-US" sz="2400" dirty="0"/>
                        <a:t>.</a:t>
                      </a:r>
                      <a:endParaRPr lang="en-IN" sz="2400" dirty="0"/>
                    </a:p>
                  </a:txBody>
                  <a:tcPr/>
                </a:tc>
                <a:tc>
                  <a:txBody>
                    <a:bodyPr/>
                    <a:lstStyle/>
                    <a:p>
                      <a:pPr algn="ctr"/>
                      <a:r>
                        <a:rPr lang="en-IN" sz="2400" dirty="0" err="1"/>
                        <a:t>name.substring</a:t>
                      </a:r>
                      <a:r>
                        <a:rPr lang="en-IN" sz="2400" dirty="0"/>
                        <a:t>(0,3); returns “Shri”</a:t>
                      </a:r>
                    </a:p>
                  </a:txBody>
                  <a:tcPr/>
                </a:tc>
                <a:extLst>
                  <a:ext uri="{0D108BD9-81ED-4DB2-BD59-A6C34878D82A}">
                    <a16:rowId xmlns:a16="http://schemas.microsoft.com/office/drawing/2014/main" val="1901551320"/>
                  </a:ext>
                </a:extLst>
              </a:tr>
              <a:tr h="869292">
                <a:tc>
                  <a:txBody>
                    <a:bodyPr/>
                    <a:lstStyle/>
                    <a:p>
                      <a:pPr algn="ctr"/>
                      <a:r>
                        <a:rPr lang="en-IN" sz="2400" b="1" dirty="0"/>
                        <a:t>contains</a:t>
                      </a:r>
                      <a:r>
                        <a:rPr lang="en-IN" sz="2400" dirty="0"/>
                        <a:t>(</a:t>
                      </a:r>
                      <a:r>
                        <a:rPr lang="en-IN" sz="2400" dirty="0" err="1"/>
                        <a:t>CharSequence</a:t>
                      </a:r>
                      <a:r>
                        <a:rPr lang="en-IN" sz="2400" dirty="0"/>
                        <a:t> sequence)</a:t>
                      </a:r>
                    </a:p>
                  </a:txBody>
                  <a:tcPr/>
                </a:tc>
                <a:tc>
                  <a:txBody>
                    <a:bodyPr/>
                    <a:lstStyle/>
                    <a:p>
                      <a:pPr algn="ctr"/>
                      <a:r>
                        <a:rPr lang="en-US" sz="2400" dirty="0"/>
                        <a:t>Checks if the string contains the specified sequence.</a:t>
                      </a:r>
                      <a:endParaRPr lang="en-IN" sz="2400" dirty="0"/>
                    </a:p>
                  </a:txBody>
                  <a:tcPr/>
                </a:tc>
                <a:tc>
                  <a:txBody>
                    <a:bodyPr/>
                    <a:lstStyle/>
                    <a:p>
                      <a:pPr algn="ctr"/>
                      <a:r>
                        <a:rPr lang="en-IN" sz="2400" dirty="0" err="1"/>
                        <a:t>name.contains</a:t>
                      </a:r>
                      <a:r>
                        <a:rPr lang="en-IN" sz="2400" dirty="0"/>
                        <a:t>(“Shri”); returns true</a:t>
                      </a:r>
                    </a:p>
                  </a:txBody>
                  <a:tcPr/>
                </a:tc>
                <a:extLst>
                  <a:ext uri="{0D108BD9-81ED-4DB2-BD59-A6C34878D82A}">
                    <a16:rowId xmlns:a16="http://schemas.microsoft.com/office/drawing/2014/main" val="3458366650"/>
                  </a:ext>
                </a:extLst>
              </a:tr>
              <a:tr h="869292">
                <a:tc>
                  <a:txBody>
                    <a:bodyPr/>
                    <a:lstStyle/>
                    <a:p>
                      <a:pPr algn="ctr"/>
                      <a:r>
                        <a:rPr lang="en-IN" sz="2400" b="1" dirty="0" err="1"/>
                        <a:t>indexOf</a:t>
                      </a:r>
                      <a:r>
                        <a:rPr lang="en-IN" sz="2400" dirty="0"/>
                        <a:t>(String str)</a:t>
                      </a:r>
                    </a:p>
                  </a:txBody>
                  <a:tcPr/>
                </a:tc>
                <a:tc>
                  <a:txBody>
                    <a:bodyPr/>
                    <a:lstStyle/>
                    <a:p>
                      <a:pPr algn="ctr"/>
                      <a:r>
                        <a:rPr lang="en-US" sz="2400" dirty="0"/>
                        <a:t>Returns the index of the first occurrence of the specified substring.</a:t>
                      </a:r>
                      <a:endParaRPr lang="en-IN" sz="2400" dirty="0"/>
                    </a:p>
                  </a:txBody>
                  <a:tcPr/>
                </a:tc>
                <a:tc>
                  <a:txBody>
                    <a:bodyPr/>
                    <a:lstStyle/>
                    <a:p>
                      <a:pPr algn="ctr"/>
                      <a:r>
                        <a:rPr lang="en-IN" sz="2400" dirty="0" err="1"/>
                        <a:t>name.indexOf</a:t>
                      </a:r>
                      <a:r>
                        <a:rPr lang="en-IN" sz="2400" dirty="0"/>
                        <a:t>(“College”);</a:t>
                      </a:r>
                    </a:p>
                    <a:p>
                      <a:pPr algn="ctr"/>
                      <a:r>
                        <a:rPr lang="en-IN" sz="2400" dirty="0"/>
                        <a:t>returns 9;</a:t>
                      </a:r>
                    </a:p>
                  </a:txBody>
                  <a:tcPr/>
                </a:tc>
                <a:extLst>
                  <a:ext uri="{0D108BD9-81ED-4DB2-BD59-A6C34878D82A}">
                    <a16:rowId xmlns:a16="http://schemas.microsoft.com/office/drawing/2014/main" val="4244801654"/>
                  </a:ext>
                </a:extLst>
              </a:tr>
            </a:tbl>
          </a:graphicData>
        </a:graphic>
      </p:graphicFrame>
    </p:spTree>
    <p:extLst>
      <p:ext uri="{BB962C8B-B14F-4D97-AF65-F5344CB8AC3E}">
        <p14:creationId xmlns:p14="http://schemas.microsoft.com/office/powerpoint/2010/main" val="164503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028138D-8049-1BFA-BF39-424845794A88}"/>
              </a:ext>
            </a:extLst>
          </p:cNvPr>
          <p:cNvGraphicFramePr>
            <a:graphicFrameLocks noGrp="1"/>
          </p:cNvGraphicFramePr>
          <p:nvPr>
            <p:ph idx="1"/>
            <p:extLst>
              <p:ext uri="{D42A27DB-BD31-4B8C-83A1-F6EECF244321}">
                <p14:modId xmlns:p14="http://schemas.microsoft.com/office/powerpoint/2010/main" val="1234803364"/>
              </p:ext>
            </p:extLst>
          </p:nvPr>
        </p:nvGraphicFramePr>
        <p:xfrm>
          <a:off x="838200" y="182562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78776775"/>
                    </a:ext>
                  </a:extLst>
                </a:gridCol>
                <a:gridCol w="3505199">
                  <a:extLst>
                    <a:ext uri="{9D8B030D-6E8A-4147-A177-3AD203B41FA5}">
                      <a16:colId xmlns:a16="http://schemas.microsoft.com/office/drawing/2014/main" val="379610305"/>
                    </a:ext>
                  </a:extLst>
                </a:gridCol>
                <a:gridCol w="3505199">
                  <a:extLst>
                    <a:ext uri="{9D8B030D-6E8A-4147-A177-3AD203B41FA5}">
                      <a16:colId xmlns:a16="http://schemas.microsoft.com/office/drawing/2014/main" val="3017145477"/>
                    </a:ext>
                  </a:extLst>
                </a:gridCol>
              </a:tblGrid>
              <a:tr h="370840">
                <a:tc>
                  <a:txBody>
                    <a:bodyPr/>
                    <a:lstStyle/>
                    <a:p>
                      <a:pPr algn="ctr"/>
                      <a:r>
                        <a:rPr lang="en-IN" b="1" dirty="0" err="1"/>
                        <a:t>toUpperCase</a:t>
                      </a:r>
                      <a:r>
                        <a:rPr lang="en-IN" dirty="0"/>
                        <a:t>()</a:t>
                      </a:r>
                    </a:p>
                  </a:txBody>
                  <a:tcPr/>
                </a:tc>
                <a:tc>
                  <a:txBody>
                    <a:bodyPr/>
                    <a:lstStyle/>
                    <a:p>
                      <a:pPr algn="ctr"/>
                      <a:r>
                        <a:rPr lang="en-US" dirty="0"/>
                        <a:t>Converts all characters in the string to uppercase.</a:t>
                      </a:r>
                      <a:endParaRPr lang="en-IN" dirty="0"/>
                    </a:p>
                  </a:txBody>
                  <a:tcPr/>
                </a:tc>
                <a:tc>
                  <a:txBody>
                    <a:bodyPr/>
                    <a:lstStyle/>
                    <a:p>
                      <a:pPr algn="ctr"/>
                      <a:r>
                        <a:rPr lang="en-IN" dirty="0" err="1"/>
                        <a:t>name.toUpperCase</a:t>
                      </a:r>
                      <a:r>
                        <a:rPr lang="en-IN" dirty="0"/>
                        <a:t>(); return</a:t>
                      </a:r>
                    </a:p>
                    <a:p>
                      <a:pPr algn="ctr"/>
                      <a:r>
                        <a:rPr lang="en-IN" dirty="0"/>
                        <a:t>“SHRIDEVI COLLEGE”</a:t>
                      </a:r>
                    </a:p>
                  </a:txBody>
                  <a:tcPr/>
                </a:tc>
                <a:extLst>
                  <a:ext uri="{0D108BD9-81ED-4DB2-BD59-A6C34878D82A}">
                    <a16:rowId xmlns:a16="http://schemas.microsoft.com/office/drawing/2014/main" val="242550629"/>
                  </a:ext>
                </a:extLst>
              </a:tr>
              <a:tr h="370840">
                <a:tc>
                  <a:txBody>
                    <a:bodyPr/>
                    <a:lstStyle/>
                    <a:p>
                      <a:pPr algn="ctr"/>
                      <a:r>
                        <a:rPr lang="en-IN" b="1" dirty="0" err="1"/>
                        <a:t>toLowerCase</a:t>
                      </a:r>
                      <a:r>
                        <a:rPr lang="en-IN" dirty="0"/>
                        <a:t>()</a:t>
                      </a:r>
                    </a:p>
                  </a:txBody>
                  <a:tcPr/>
                </a:tc>
                <a:tc>
                  <a:txBody>
                    <a:bodyPr/>
                    <a:lstStyle/>
                    <a:p>
                      <a:pPr algn="ctr"/>
                      <a:r>
                        <a:rPr lang="en-US" dirty="0"/>
                        <a:t>Converts all characters in the string to lowercase.</a:t>
                      </a:r>
                      <a:endParaRPr lang="en-IN" dirty="0"/>
                    </a:p>
                  </a:txBody>
                  <a:tcPr/>
                </a:tc>
                <a:tc>
                  <a:txBody>
                    <a:bodyPr/>
                    <a:lstStyle/>
                    <a:p>
                      <a:pPr algn="ctr"/>
                      <a:r>
                        <a:rPr lang="en-IN" dirty="0" err="1"/>
                        <a:t>name.toLowerCase</a:t>
                      </a:r>
                      <a:r>
                        <a:rPr lang="en-IN" dirty="0"/>
                        <a:t>(); return “Shridevi college”</a:t>
                      </a:r>
                    </a:p>
                  </a:txBody>
                  <a:tcPr/>
                </a:tc>
                <a:extLst>
                  <a:ext uri="{0D108BD9-81ED-4DB2-BD59-A6C34878D82A}">
                    <a16:rowId xmlns:a16="http://schemas.microsoft.com/office/drawing/2014/main" val="3752618738"/>
                  </a:ext>
                </a:extLst>
              </a:tr>
            </a:tbl>
          </a:graphicData>
        </a:graphic>
      </p:graphicFrame>
    </p:spTree>
    <p:extLst>
      <p:ext uri="{BB962C8B-B14F-4D97-AF65-F5344CB8AC3E}">
        <p14:creationId xmlns:p14="http://schemas.microsoft.com/office/powerpoint/2010/main" val="2443670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77500" lnSpcReduction="20000"/>
          </a:bodyPr>
          <a:lstStyle/>
          <a:p>
            <a:pPr marL="0" indent="0">
              <a:buNone/>
            </a:pPr>
            <a:r>
              <a:rPr lang="en-IN" b="1" dirty="0">
                <a:solidFill>
                  <a:srgbClr val="C00000"/>
                </a:solidFill>
              </a:rPr>
              <a:t>Array:</a:t>
            </a:r>
          </a:p>
          <a:p>
            <a:pPr marL="0" indent="0">
              <a:buNone/>
            </a:pPr>
            <a:r>
              <a:rPr lang="en-US" dirty="0"/>
              <a:t>An array in Java is a </a:t>
            </a:r>
            <a:r>
              <a:rPr lang="en-US" b="1" dirty="0"/>
              <a:t>data structure </a:t>
            </a:r>
            <a:r>
              <a:rPr lang="en-US" dirty="0"/>
              <a:t>that allows you to store multiple values of the </a:t>
            </a:r>
            <a:r>
              <a:rPr lang="en-US" b="1" dirty="0"/>
              <a:t>same type </a:t>
            </a:r>
            <a:r>
              <a:rPr lang="en-US" dirty="0"/>
              <a:t>in a single variable. Arrays are useful for managing collections of data that can be accessed using an index.</a:t>
            </a:r>
          </a:p>
          <a:p>
            <a:pPr marL="0" indent="0">
              <a:buNone/>
            </a:pPr>
            <a:endParaRPr lang="en-IN" dirty="0"/>
          </a:p>
          <a:p>
            <a:pPr marL="0" indent="0">
              <a:buNone/>
            </a:pPr>
            <a:r>
              <a:rPr lang="en-US" b="1" dirty="0"/>
              <a:t>Key Features of Arrays in Java:</a:t>
            </a:r>
          </a:p>
          <a:p>
            <a:pPr marL="514350" indent="-514350">
              <a:buFont typeface="+mj-lt"/>
              <a:buAutoNum type="arabicPeriod"/>
            </a:pPr>
            <a:r>
              <a:rPr lang="en-US" b="1" dirty="0"/>
              <a:t>Fixed Size: </a:t>
            </a:r>
            <a:r>
              <a:rPr lang="en-US" dirty="0"/>
              <a:t>Once an array is created, its size cannot be changed. You must specify the number of elements it will hold when you create it.</a:t>
            </a:r>
          </a:p>
          <a:p>
            <a:pPr marL="514350" indent="-514350">
              <a:buFont typeface="+mj-lt"/>
              <a:buAutoNum type="arabicPeriod"/>
            </a:pPr>
            <a:endParaRPr lang="en-US" dirty="0"/>
          </a:p>
          <a:p>
            <a:pPr marL="514350" indent="-514350">
              <a:buFont typeface="+mj-lt"/>
              <a:buAutoNum type="arabicPeriod"/>
            </a:pPr>
            <a:r>
              <a:rPr lang="en-US" b="1" dirty="0"/>
              <a:t>Indexed Access: </a:t>
            </a:r>
            <a:r>
              <a:rPr lang="en-US" dirty="0"/>
              <a:t>Each element in an array can be accessed using its index, with the first element at index 0 and the last element at index </a:t>
            </a:r>
            <a:r>
              <a:rPr lang="en-US" b="1" dirty="0"/>
              <a:t>length-1</a:t>
            </a:r>
            <a:r>
              <a:rPr lang="en-US" dirty="0"/>
              <a:t>.</a:t>
            </a:r>
          </a:p>
          <a:p>
            <a:pPr marL="514350" indent="-514350">
              <a:buFont typeface="+mj-lt"/>
              <a:buAutoNum type="arabicPeriod"/>
            </a:pPr>
            <a:endParaRPr lang="en-US" dirty="0"/>
          </a:p>
          <a:p>
            <a:pPr marL="514350" indent="-514350">
              <a:buFont typeface="+mj-lt"/>
              <a:buAutoNum type="arabicPeriod"/>
            </a:pPr>
            <a:r>
              <a:rPr lang="en-US" b="1" dirty="0">
                <a:solidFill>
                  <a:srgbClr val="0070C0"/>
                </a:solidFill>
              </a:rPr>
              <a:t>Homogeneous</a:t>
            </a:r>
            <a:r>
              <a:rPr lang="en-US" b="1" dirty="0"/>
              <a:t> Elements: </a:t>
            </a:r>
            <a:r>
              <a:rPr lang="en-US" dirty="0"/>
              <a:t>All elements in an array must be of the same type, such as int, String, </a:t>
            </a:r>
            <a:r>
              <a:rPr lang="en-US" dirty="0" err="1"/>
              <a:t>boolean</a:t>
            </a:r>
            <a:r>
              <a:rPr lang="en-US" dirty="0"/>
              <a:t>, etc.</a:t>
            </a:r>
          </a:p>
          <a:p>
            <a:pPr marL="514350" indent="-514350">
              <a:buFont typeface="+mj-lt"/>
              <a:buAutoNum type="arabicPeriod"/>
            </a:pPr>
            <a:endParaRPr lang="en-US" dirty="0"/>
          </a:p>
          <a:p>
            <a:pPr marL="514350" indent="-514350">
              <a:buFont typeface="+mj-lt"/>
              <a:buAutoNum type="arabicPeriod"/>
            </a:pPr>
            <a:r>
              <a:rPr lang="en-US" b="1" dirty="0"/>
              <a:t>Zero-Based Indexing: </a:t>
            </a:r>
            <a:r>
              <a:rPr lang="en-US" dirty="0"/>
              <a:t>The index of the first element is 0, and the index of the last element is </a:t>
            </a:r>
            <a:r>
              <a:rPr lang="en-US" b="1" dirty="0"/>
              <a:t>length-1.</a:t>
            </a:r>
            <a:endParaRPr lang="en-IN" b="1" dirty="0"/>
          </a:p>
        </p:txBody>
      </p:sp>
    </p:spTree>
    <p:extLst>
      <p:ext uri="{BB962C8B-B14F-4D97-AF65-F5344CB8AC3E}">
        <p14:creationId xmlns:p14="http://schemas.microsoft.com/office/powerpoint/2010/main" val="335812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t>Declaring and Initializing Arrays:</a:t>
            </a:r>
          </a:p>
          <a:p>
            <a:pPr marL="0" indent="0">
              <a:buNone/>
            </a:pPr>
            <a:r>
              <a:rPr lang="en-IN" b="1" dirty="0">
                <a:solidFill>
                  <a:srgbClr val="C00000"/>
                </a:solidFill>
              </a:rPr>
              <a:t>Declaring-</a:t>
            </a:r>
            <a:r>
              <a:rPr lang="en-IN" dirty="0"/>
              <a:t>&gt; </a:t>
            </a:r>
            <a:r>
              <a:rPr lang="en-IN" b="1" dirty="0"/>
              <a:t>Syntax</a:t>
            </a:r>
            <a:r>
              <a:rPr lang="en-IN" dirty="0"/>
              <a:t>:		      </a:t>
            </a:r>
            <a:r>
              <a:rPr lang="en-IN" b="1" dirty="0"/>
              <a:t>Example</a:t>
            </a: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b="1" dirty="0">
                <a:solidFill>
                  <a:srgbClr val="C00000"/>
                </a:solidFill>
              </a:rPr>
              <a:t>Initializing</a:t>
            </a:r>
            <a:r>
              <a:rPr lang="en-IN" dirty="0"/>
              <a:t>-&gt; </a:t>
            </a:r>
            <a:r>
              <a:rPr lang="en-IN" b="1" dirty="0"/>
              <a:t>Syntax</a:t>
            </a:r>
            <a:r>
              <a:rPr lang="en-IN" dirty="0"/>
              <a:t>: 		      </a:t>
            </a:r>
            <a:r>
              <a:rPr lang="en-IN" b="1" dirty="0"/>
              <a:t>Example</a:t>
            </a:r>
            <a:r>
              <a:rPr lang="en-IN" dirty="0"/>
              <a:t>: </a:t>
            </a:r>
          </a:p>
          <a:p>
            <a:pPr marL="0" indent="0">
              <a:buNone/>
            </a:pPr>
            <a:endParaRPr lang="en-IN" dirty="0"/>
          </a:p>
          <a:p>
            <a:pPr marL="0" indent="0">
              <a:buNone/>
            </a:pPr>
            <a:r>
              <a:rPr lang="en-IN" dirty="0"/>
              <a:t>			</a:t>
            </a:r>
          </a:p>
        </p:txBody>
      </p:sp>
      <p:pic>
        <p:nvPicPr>
          <p:cNvPr id="4" name="Picture 3" descr="A black background with white text&#10;&#10;Description automatically generated">
            <a:extLst>
              <a:ext uri="{FF2B5EF4-FFF2-40B4-BE49-F238E27FC236}">
                <a16:creationId xmlns:a16="http://schemas.microsoft.com/office/drawing/2014/main" id="{D261F74F-27F3-5C40-98BF-C8DE327E7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2" y="1769468"/>
            <a:ext cx="2959187" cy="7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C2EABBA0-4F35-CF29-00E5-CAB83CF0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420" y="1678991"/>
            <a:ext cx="6148544" cy="925986"/>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986EAAFC-09A5-27BC-BF11-8405F1E2C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0" y="4039882"/>
            <a:ext cx="5485714" cy="925986"/>
          </a:xfrm>
          <a:prstGeom prst="rect">
            <a:avLst/>
          </a:prstGeom>
        </p:spPr>
      </p:pic>
      <p:pic>
        <p:nvPicPr>
          <p:cNvPr id="10" name="Picture 9" descr="A black background with blue and red text&#10;&#10;Description automatically generated">
            <a:extLst>
              <a:ext uri="{FF2B5EF4-FFF2-40B4-BE49-F238E27FC236}">
                <a16:creationId xmlns:a16="http://schemas.microsoft.com/office/drawing/2014/main" id="{7D2E8BFC-6042-028A-8232-6CB63F6B1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372" y="4039882"/>
            <a:ext cx="2959187" cy="733333"/>
          </a:xfrm>
          <a:prstGeom prst="rect">
            <a:avLst/>
          </a:prstGeom>
        </p:spPr>
      </p:pic>
    </p:spTree>
    <p:extLst>
      <p:ext uri="{BB962C8B-B14F-4D97-AF65-F5344CB8AC3E}">
        <p14:creationId xmlns:p14="http://schemas.microsoft.com/office/powerpoint/2010/main" val="317772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We </a:t>
            </a:r>
            <a:r>
              <a:rPr lang="en-US" b="1" dirty="0">
                <a:solidFill>
                  <a:srgbClr val="C00000"/>
                </a:solidFill>
              </a:rPr>
              <a:t>can combine declaration and initialization in one step</a:t>
            </a:r>
            <a:r>
              <a:rPr lang="en-US" dirty="0">
                <a:solidFill>
                  <a:srgbClr val="C00000"/>
                </a:solidFill>
              </a:rPr>
              <a:t>:</a:t>
            </a:r>
          </a:p>
          <a:p>
            <a:pPr marL="0" indent="0">
              <a:buNone/>
            </a:pPr>
            <a:r>
              <a:rPr lang="en-IN" b="1" dirty="0"/>
              <a:t>Syntax:</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Example:</a:t>
            </a:r>
          </a:p>
        </p:txBody>
      </p:sp>
      <p:pic>
        <p:nvPicPr>
          <p:cNvPr id="4" name="Picture 3">
            <a:extLst>
              <a:ext uri="{FF2B5EF4-FFF2-40B4-BE49-F238E27FC236}">
                <a16:creationId xmlns:a16="http://schemas.microsoft.com/office/drawing/2014/main" id="{ACA7310A-373D-24E9-A0D6-2E201091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33" y="3740213"/>
            <a:ext cx="9733333" cy="98095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BDF8617B-C4D5-9D04-28AA-9A9A2CFA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33" y="1762980"/>
            <a:ext cx="4200000" cy="676190"/>
          </a:xfrm>
          <a:prstGeom prst="rect">
            <a:avLst/>
          </a:prstGeom>
        </p:spPr>
      </p:pic>
    </p:spTree>
    <p:extLst>
      <p:ext uri="{BB962C8B-B14F-4D97-AF65-F5344CB8AC3E}">
        <p14:creationId xmlns:p14="http://schemas.microsoft.com/office/powerpoint/2010/main" val="182904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949894" cy="5567363"/>
          </a:xfrm>
        </p:spPr>
        <p:txBody>
          <a:bodyPr/>
          <a:lstStyle/>
          <a:p>
            <a:pPr marL="0" indent="0">
              <a:buNone/>
            </a:pPr>
            <a:r>
              <a:rPr lang="en-IN" b="1" dirty="0">
                <a:solidFill>
                  <a:schemeClr val="accent6">
                    <a:lumMod val="50000"/>
                  </a:schemeClr>
                </a:solidFill>
              </a:rPr>
              <a:t>Directly Assign the Values and the size will be detected by the compiler</a:t>
            </a:r>
            <a:r>
              <a:rPr lang="en-IN" b="1" dirty="0"/>
              <a:t>:</a:t>
            </a:r>
          </a:p>
          <a:p>
            <a:pPr marL="0" indent="0">
              <a:buNone/>
            </a:pPr>
            <a:r>
              <a:rPr lang="en-IN" b="1" dirty="0"/>
              <a:t>Syntax:</a:t>
            </a:r>
          </a:p>
          <a:p>
            <a:pPr marL="0" indent="0">
              <a:buNone/>
            </a:pPr>
            <a:endParaRPr lang="en-IN" dirty="0"/>
          </a:p>
          <a:p>
            <a:pPr marL="0" indent="0">
              <a:buNone/>
            </a:pPr>
            <a:endParaRPr lang="en-IN" dirty="0"/>
          </a:p>
          <a:p>
            <a:pPr marL="0" indent="0">
              <a:buNone/>
            </a:pPr>
            <a:endParaRPr lang="en-IN" b="1" dirty="0"/>
          </a:p>
          <a:p>
            <a:pPr marL="0" indent="0">
              <a:buNone/>
            </a:pPr>
            <a:r>
              <a:rPr lang="en-IN" b="1" dirty="0"/>
              <a:t>Example:</a:t>
            </a:r>
          </a:p>
          <a:p>
            <a:pPr marL="0" indent="0">
              <a:buNone/>
            </a:pPr>
            <a:endParaRPr lang="en-IN" dirty="0"/>
          </a:p>
        </p:txBody>
      </p:sp>
      <p:pic>
        <p:nvPicPr>
          <p:cNvPr id="8" name="Picture 7" descr="A screenshot of a computer">
            <a:extLst>
              <a:ext uri="{FF2B5EF4-FFF2-40B4-BE49-F238E27FC236}">
                <a16:creationId xmlns:a16="http://schemas.microsoft.com/office/drawing/2014/main" id="{85881309-28B4-B5CB-D3B8-15B5DEC1347D}"/>
              </a:ext>
            </a:extLst>
          </p:cNvPr>
          <p:cNvPicPr>
            <a:picLocks noChangeAspect="1"/>
          </p:cNvPicPr>
          <p:nvPr/>
        </p:nvPicPr>
        <p:blipFill rotWithShape="1">
          <a:blip r:embed="rId2">
            <a:extLst>
              <a:ext uri="{28A0092B-C50C-407E-A947-70E740481C1C}">
                <a14:useLocalDpi xmlns:a14="http://schemas.microsoft.com/office/drawing/2010/main" val="0"/>
              </a:ext>
            </a:extLst>
          </a:blip>
          <a:srcRect l="2555" t="11087" r="35137" b="12358"/>
          <a:stretch/>
        </p:blipFill>
        <p:spPr>
          <a:xfrm>
            <a:off x="935403" y="3727626"/>
            <a:ext cx="7596553" cy="2120203"/>
          </a:xfrm>
          <a:prstGeom prst="rect">
            <a:avLst/>
          </a:prstGeom>
        </p:spPr>
      </p:pic>
      <p:pic>
        <p:nvPicPr>
          <p:cNvPr id="10" name="Picture 9">
            <a:extLst>
              <a:ext uri="{FF2B5EF4-FFF2-40B4-BE49-F238E27FC236}">
                <a16:creationId xmlns:a16="http://schemas.microsoft.com/office/drawing/2014/main" id="{49F74F6D-3046-15F9-A9CA-1F83CFB05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3" y="1914523"/>
            <a:ext cx="6019048" cy="676190"/>
          </a:xfrm>
          <a:prstGeom prst="rect">
            <a:avLst/>
          </a:prstGeom>
        </p:spPr>
      </p:pic>
    </p:spTree>
    <p:extLst>
      <p:ext uri="{BB962C8B-B14F-4D97-AF65-F5344CB8AC3E}">
        <p14:creationId xmlns:p14="http://schemas.microsoft.com/office/powerpoint/2010/main" val="353958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5006" y="530941"/>
            <a:ext cx="11021987" cy="5567363"/>
          </a:xfrm>
        </p:spPr>
        <p:txBody>
          <a:bodyPr>
            <a:normAutofit fontScale="92500" lnSpcReduction="20000"/>
          </a:bodyPr>
          <a:lstStyle/>
          <a:p>
            <a:pPr marL="0" indent="0">
              <a:buNone/>
            </a:pPr>
            <a:r>
              <a:rPr lang="en-US" b="1" dirty="0">
                <a:solidFill>
                  <a:schemeClr val="accent6">
                    <a:lumMod val="75000"/>
                  </a:schemeClr>
                </a:solidFill>
              </a:rPr>
              <a:t>Enum: </a:t>
            </a:r>
            <a:r>
              <a:rPr lang="en-US" b="1" dirty="0"/>
              <a:t>(Creating our Own Type)</a:t>
            </a:r>
          </a:p>
          <a:p>
            <a:pPr marL="0" indent="0">
              <a:buNone/>
            </a:pPr>
            <a:r>
              <a:rPr lang="en-US" dirty="0"/>
              <a:t>In Java, an </a:t>
            </a:r>
            <a:r>
              <a:rPr lang="en-US" b="1" dirty="0" err="1"/>
              <a:t>enum</a:t>
            </a:r>
            <a:r>
              <a:rPr lang="en-US" dirty="0"/>
              <a:t> (short for "</a:t>
            </a:r>
            <a:r>
              <a:rPr lang="en-US" b="1" dirty="0">
                <a:solidFill>
                  <a:srgbClr val="C00000"/>
                </a:solidFill>
              </a:rPr>
              <a:t>enumeration</a:t>
            </a:r>
            <a:r>
              <a:rPr lang="en-US" dirty="0"/>
              <a:t>") is a special data type that enables a variable to be a set of predefined constants. It is used to represent a </a:t>
            </a:r>
            <a:r>
              <a:rPr lang="en-US" b="1" dirty="0"/>
              <a:t>fixed set of related constants more efficiently </a:t>
            </a:r>
            <a:r>
              <a:rPr lang="en-US" dirty="0"/>
              <a:t>and </a:t>
            </a:r>
            <a:r>
              <a:rPr lang="en-US" b="1" dirty="0"/>
              <a:t>readably</a:t>
            </a:r>
            <a:r>
              <a:rPr lang="en-US" dirty="0"/>
              <a:t>. </a:t>
            </a:r>
          </a:p>
          <a:p>
            <a:pPr marL="0" indent="0">
              <a:buNone/>
            </a:pPr>
            <a:r>
              <a:rPr lang="en-US" b="1" dirty="0"/>
              <a:t>Definition: </a:t>
            </a:r>
            <a:r>
              <a:rPr lang="en-US" dirty="0"/>
              <a:t>Enums are defined using the </a:t>
            </a:r>
            <a:r>
              <a:rPr lang="en-US" b="1" dirty="0" err="1">
                <a:solidFill>
                  <a:srgbClr val="C00000"/>
                </a:solidFill>
              </a:rPr>
              <a:t>enum</a:t>
            </a:r>
            <a:r>
              <a:rPr lang="en-US" dirty="0"/>
              <a:t> </a:t>
            </a:r>
            <a:r>
              <a:rPr lang="en-US" b="1" dirty="0"/>
              <a:t>keyword</a:t>
            </a:r>
            <a:r>
              <a:rPr lang="en-US" dirty="0"/>
              <a:t>. Each value in an </a:t>
            </a:r>
            <a:r>
              <a:rPr lang="en-US" dirty="0" err="1"/>
              <a:t>enum</a:t>
            </a:r>
            <a:r>
              <a:rPr lang="en-US" dirty="0"/>
              <a:t> is called an </a:t>
            </a:r>
            <a:r>
              <a:rPr lang="en-US" b="1" dirty="0" err="1">
                <a:solidFill>
                  <a:srgbClr val="C00000"/>
                </a:solidFill>
              </a:rPr>
              <a:t>enum</a:t>
            </a:r>
            <a:r>
              <a:rPr lang="en-US" b="1" dirty="0">
                <a:solidFill>
                  <a:srgbClr val="C00000"/>
                </a:solidFill>
              </a:rPr>
              <a:t> constant</a:t>
            </a:r>
            <a:r>
              <a:rPr lang="en-US" dirty="0"/>
              <a:t>.</a:t>
            </a:r>
          </a:p>
          <a:p>
            <a:pPr marL="0" indent="0">
              <a:buNone/>
            </a:pPr>
            <a:r>
              <a:rPr lang="en-IN" b="1" dirty="0"/>
              <a:t>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Note:</a:t>
            </a:r>
          </a:p>
          <a:p>
            <a:pPr marL="0" indent="0">
              <a:buNone/>
            </a:pPr>
            <a:r>
              <a:rPr lang="en-US" dirty="0"/>
              <a:t>In Enum we are creating </a:t>
            </a:r>
            <a:r>
              <a:rPr lang="en-US" b="1" dirty="0">
                <a:solidFill>
                  <a:srgbClr val="C00000"/>
                </a:solidFill>
              </a:rPr>
              <a:t>our own data type </a:t>
            </a:r>
            <a:r>
              <a:rPr lang="en-US" dirty="0"/>
              <a:t>which can hold only the </a:t>
            </a:r>
            <a:r>
              <a:rPr lang="en-US" b="1" dirty="0"/>
              <a:t>constant</a:t>
            </a:r>
            <a:r>
              <a:rPr lang="en-US" dirty="0"/>
              <a:t> </a:t>
            </a:r>
            <a:r>
              <a:rPr lang="en-US" b="1" dirty="0"/>
              <a:t>specified</a:t>
            </a:r>
            <a:r>
              <a:rPr lang="en-US" dirty="0"/>
              <a:t> to it while defining it which is called </a:t>
            </a:r>
            <a:r>
              <a:rPr lang="en-US" b="1" dirty="0" err="1">
                <a:solidFill>
                  <a:srgbClr val="C00000"/>
                </a:solidFill>
              </a:rPr>
              <a:t>enum</a:t>
            </a:r>
            <a:r>
              <a:rPr lang="en-US" b="1" dirty="0">
                <a:solidFill>
                  <a:srgbClr val="C00000"/>
                </a:solidFill>
              </a:rPr>
              <a:t> constants</a:t>
            </a:r>
            <a:r>
              <a:rPr lang="en-US" dirty="0"/>
              <a:t>.</a:t>
            </a:r>
          </a:p>
          <a:p>
            <a:pPr marL="0" indent="0">
              <a:buNone/>
            </a:pPr>
            <a:endParaRPr lang="en-IN" dirty="0"/>
          </a:p>
        </p:txBody>
      </p:sp>
      <p:pic>
        <p:nvPicPr>
          <p:cNvPr id="6" name="Picture 5" descr="A black background with white text">
            <a:extLst>
              <a:ext uri="{FF2B5EF4-FFF2-40B4-BE49-F238E27FC236}">
                <a16:creationId xmlns:a16="http://schemas.microsoft.com/office/drawing/2014/main" id="{E65CC402-94C7-7D7F-5AB8-3A7D16A3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77" y="3045795"/>
            <a:ext cx="9630645" cy="1441016"/>
          </a:xfrm>
          <a:prstGeom prst="rect">
            <a:avLst/>
          </a:prstGeom>
        </p:spPr>
      </p:pic>
    </p:spTree>
    <p:extLst>
      <p:ext uri="{BB962C8B-B14F-4D97-AF65-F5344CB8AC3E}">
        <p14:creationId xmlns:p14="http://schemas.microsoft.com/office/powerpoint/2010/main" val="3422449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646EF05-07D2-AB93-986F-EAB0A6D0A332}"/>
              </a:ext>
            </a:extLst>
          </p:cNvPr>
          <p:cNvSpPr>
            <a:spLocks noGrp="1"/>
          </p:cNvSpPr>
          <p:nvPr>
            <p:ph idx="1"/>
          </p:nvPr>
        </p:nvSpPr>
        <p:spPr>
          <a:xfrm>
            <a:off x="680883" y="439276"/>
            <a:ext cx="10515600" cy="5666555"/>
          </a:xfrm>
        </p:spPr>
        <p:txBody>
          <a:bodyPr/>
          <a:lstStyle/>
          <a:p>
            <a:pPr marL="0" indent="0">
              <a:buNone/>
            </a:pPr>
            <a:r>
              <a:rPr lang="en-US" b="1" dirty="0">
                <a:solidFill>
                  <a:srgbClr val="C00000"/>
                </a:solidFill>
              </a:rPr>
              <a:t>Example</a:t>
            </a:r>
            <a:r>
              <a:rPr lang="en-US" dirty="0"/>
              <a:t>:</a:t>
            </a:r>
          </a:p>
          <a:p>
            <a:pPr marL="0" indent="0">
              <a:buNone/>
            </a:pPr>
            <a:endParaRPr lang="en-IN" dirty="0"/>
          </a:p>
        </p:txBody>
      </p:sp>
      <p:pic>
        <p:nvPicPr>
          <p:cNvPr id="7" name="Content Placeholder 3" descr="A computer screen with text on it&#10;&#10;Description automatically generated">
            <a:extLst>
              <a:ext uri="{FF2B5EF4-FFF2-40B4-BE49-F238E27FC236}">
                <a16:creationId xmlns:a16="http://schemas.microsoft.com/office/drawing/2014/main" id="{C3BCE283-377A-0353-C594-3F973358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9" y="932676"/>
            <a:ext cx="11109021" cy="5173155"/>
          </a:xfrm>
          <a:prstGeom prst="rect">
            <a:avLst/>
          </a:prstGeom>
        </p:spPr>
      </p:pic>
    </p:spTree>
    <p:extLst>
      <p:ext uri="{BB962C8B-B14F-4D97-AF65-F5344CB8AC3E}">
        <p14:creationId xmlns:p14="http://schemas.microsoft.com/office/powerpoint/2010/main" val="8350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51840" y="172720"/>
            <a:ext cx="10861041" cy="5567363"/>
          </a:xfrm>
        </p:spPr>
        <p:txBody>
          <a:bodyPr/>
          <a:lstStyle/>
          <a:p>
            <a:pPr marL="0" indent="0">
              <a:buNone/>
            </a:pPr>
            <a:r>
              <a:rPr lang="en-US" b="1" dirty="0">
                <a:solidFill>
                  <a:srgbClr val="C00000"/>
                </a:solidFill>
              </a:rPr>
              <a:t>Example</a:t>
            </a:r>
            <a:r>
              <a:rPr lang="en-US" dirty="0"/>
              <a:t>: We can have </a:t>
            </a:r>
            <a:r>
              <a:rPr lang="en-US" b="1" dirty="0"/>
              <a:t>Functions</a:t>
            </a:r>
            <a:r>
              <a:rPr lang="en-US" dirty="0"/>
              <a:t> and </a:t>
            </a:r>
            <a:r>
              <a:rPr lang="en-US" b="1" dirty="0"/>
              <a:t>Constructor</a:t>
            </a:r>
            <a:r>
              <a:rPr lang="en-US" dirty="0"/>
              <a:t> for our Enum</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9FEEE458-7407-BC61-FFB1-4662EDDFF21A}"/>
              </a:ext>
            </a:extLst>
          </p:cNvPr>
          <p:cNvPicPr>
            <a:picLocks noChangeAspect="1"/>
          </p:cNvPicPr>
          <p:nvPr/>
        </p:nvPicPr>
        <p:blipFill rotWithShape="1">
          <a:blip r:embed="rId2">
            <a:extLst>
              <a:ext uri="{28A0092B-C50C-407E-A947-70E740481C1C}">
                <a14:useLocalDpi xmlns:a14="http://schemas.microsoft.com/office/drawing/2010/main" val="0"/>
              </a:ext>
            </a:extLst>
          </a:blip>
          <a:srcRect l="2464" t="4000" r="2369" b="3704"/>
          <a:stretch/>
        </p:blipFill>
        <p:spPr>
          <a:xfrm>
            <a:off x="1178559" y="904557"/>
            <a:ext cx="9232455" cy="5780723"/>
          </a:xfrm>
          <a:prstGeom prst="rect">
            <a:avLst/>
          </a:prstGeom>
        </p:spPr>
      </p:pic>
    </p:spTree>
    <p:extLst>
      <p:ext uri="{BB962C8B-B14F-4D97-AF65-F5344CB8AC3E}">
        <p14:creationId xmlns:p14="http://schemas.microsoft.com/office/powerpoint/2010/main" val="293178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12390" y="3060290"/>
            <a:ext cx="10567219" cy="737419"/>
          </a:xfrm>
        </p:spPr>
        <p:txBody>
          <a:bodyPr>
            <a:normAutofit/>
          </a:bodyPr>
          <a:lstStyle/>
          <a:p>
            <a:pPr marL="0" indent="0" algn="ctr">
              <a:buNone/>
            </a:pPr>
            <a:r>
              <a:rPr lang="en-US" sz="3600" b="1" dirty="0">
                <a:solidFill>
                  <a:schemeClr val="accent6">
                    <a:lumMod val="50000"/>
                  </a:schemeClr>
                </a:solidFill>
              </a:rPr>
              <a:t>Class </a:t>
            </a:r>
            <a:r>
              <a:rPr lang="en-US" sz="3600" dirty="0">
                <a:solidFill>
                  <a:schemeClr val="accent6">
                    <a:lumMod val="50000"/>
                  </a:schemeClr>
                </a:solidFill>
              </a:rPr>
              <a:t>&amp;</a:t>
            </a:r>
            <a:r>
              <a:rPr lang="en-US" sz="3600" b="1" dirty="0">
                <a:solidFill>
                  <a:schemeClr val="accent6">
                    <a:lumMod val="50000"/>
                  </a:schemeClr>
                </a:solidFill>
              </a:rPr>
              <a:t> Interface</a:t>
            </a:r>
            <a:endParaRPr lang="en-IN" sz="3600" b="1" dirty="0">
              <a:solidFill>
                <a:schemeClr val="accent6">
                  <a:lumMod val="50000"/>
                </a:schemeClr>
              </a:solidFill>
            </a:endParaRPr>
          </a:p>
        </p:txBody>
      </p:sp>
    </p:spTree>
    <p:extLst>
      <p:ext uri="{BB962C8B-B14F-4D97-AF65-F5344CB8AC3E}">
        <p14:creationId xmlns:p14="http://schemas.microsoft.com/office/powerpoint/2010/main" val="375992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897627" y="1533834"/>
            <a:ext cx="8032954" cy="2910348"/>
          </a:xfrm>
        </p:spPr>
        <p:txBody>
          <a:bodyPr/>
          <a:lstStyle/>
          <a:p>
            <a:pPr marL="0" indent="0">
              <a:buNone/>
            </a:pPr>
            <a:r>
              <a:rPr lang="en-US" sz="3200" b="1" dirty="0"/>
              <a:t>Evolution of Data Storing Technique:</a:t>
            </a:r>
          </a:p>
          <a:p>
            <a:pPr marL="0" indent="0">
              <a:buNone/>
            </a:pPr>
            <a:endParaRPr lang="en-US" sz="800" dirty="0"/>
          </a:p>
          <a:p>
            <a:pPr marL="514350" indent="-514350">
              <a:buAutoNum type="arabicPeriod"/>
            </a:pPr>
            <a:r>
              <a:rPr lang="en-US" b="1" dirty="0">
                <a:solidFill>
                  <a:srgbClr val="92D050"/>
                </a:solidFill>
              </a:rPr>
              <a:t>Variables </a:t>
            </a:r>
            <a:r>
              <a:rPr lang="en-US" dirty="0"/>
              <a:t>(Single Value) </a:t>
            </a:r>
          </a:p>
          <a:p>
            <a:pPr marL="514350" indent="-514350">
              <a:buAutoNum type="arabicPeriod"/>
            </a:pPr>
            <a:r>
              <a:rPr lang="en-US" b="1" dirty="0">
                <a:solidFill>
                  <a:srgbClr val="00B0F0"/>
                </a:solidFill>
              </a:rPr>
              <a:t>Array</a:t>
            </a:r>
            <a:r>
              <a:rPr lang="en-US" dirty="0"/>
              <a:t> (Multi-Value but Homogeneous) </a:t>
            </a:r>
          </a:p>
          <a:p>
            <a:pPr marL="514350" indent="-514350">
              <a:buAutoNum type="arabicPeriod"/>
            </a:pPr>
            <a:r>
              <a:rPr lang="en-US" b="1" dirty="0">
                <a:solidFill>
                  <a:srgbClr val="002060"/>
                </a:solidFill>
              </a:rPr>
              <a:t>Structure &amp; Union </a:t>
            </a:r>
            <a:r>
              <a:rPr lang="en-US" dirty="0"/>
              <a:t>(No OOP’s and No Methods) </a:t>
            </a:r>
          </a:p>
          <a:p>
            <a:pPr marL="514350" indent="-514350">
              <a:buAutoNum type="arabicPeriod"/>
            </a:pPr>
            <a:r>
              <a:rPr lang="en-US" b="1" dirty="0">
                <a:solidFill>
                  <a:srgbClr val="00B050"/>
                </a:solidFill>
              </a:rPr>
              <a:t>Class</a:t>
            </a:r>
            <a:endParaRPr lang="en-IN" b="1" dirty="0">
              <a:solidFill>
                <a:srgbClr val="00B050"/>
              </a:solidFill>
            </a:endParaRPr>
          </a:p>
        </p:txBody>
      </p:sp>
    </p:spTree>
    <p:extLst>
      <p:ext uri="{BB962C8B-B14F-4D97-AF65-F5344CB8AC3E}">
        <p14:creationId xmlns:p14="http://schemas.microsoft.com/office/powerpoint/2010/main" val="1666079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3200" b="1" dirty="0">
                <a:solidFill>
                  <a:schemeClr val="accent5">
                    <a:lumMod val="50000"/>
                  </a:schemeClr>
                </a:solidFill>
              </a:rPr>
              <a:t>OOP’s concepts:</a:t>
            </a:r>
          </a:p>
          <a:p>
            <a:pPr marL="0" indent="0">
              <a:buNone/>
            </a:pPr>
            <a:r>
              <a:rPr lang="en-US" dirty="0"/>
              <a:t>Object-Oriented Programming (OOP) is a </a:t>
            </a:r>
            <a:r>
              <a:rPr lang="en-US" b="1" dirty="0">
                <a:solidFill>
                  <a:srgbClr val="C00000"/>
                </a:solidFill>
              </a:rPr>
              <a:t>programming paradigm </a:t>
            </a:r>
            <a:r>
              <a:rPr lang="en-US" dirty="0"/>
              <a:t>that uses objects and classes to design and develop applications. In Java, OOP principles are fundamental to creating reusable, scalable, and maintainable code.</a:t>
            </a:r>
          </a:p>
          <a:p>
            <a:pPr marL="0" indent="0">
              <a:buNone/>
            </a:pPr>
            <a:endParaRPr lang="en-US" sz="800" dirty="0"/>
          </a:p>
          <a:p>
            <a:pPr marL="0" indent="0">
              <a:buNone/>
            </a:pPr>
            <a:r>
              <a:rPr lang="en-US" b="1" dirty="0">
                <a:solidFill>
                  <a:schemeClr val="accent4">
                    <a:lumMod val="50000"/>
                  </a:schemeClr>
                </a:solidFill>
              </a:rPr>
              <a:t>The main principles of OOP in Java:</a:t>
            </a:r>
          </a:p>
          <a:p>
            <a:pPr marL="514350" indent="-514350">
              <a:buAutoNum type="arabicPeriod"/>
            </a:pPr>
            <a:r>
              <a:rPr lang="en-US" dirty="0"/>
              <a:t>Class &amp; Objects</a:t>
            </a:r>
          </a:p>
          <a:p>
            <a:pPr marL="514350" indent="-514350">
              <a:buFont typeface="Arial" panose="020B0604020202020204" pitchFamily="34" charset="0"/>
              <a:buAutoNum type="arabicPeriod"/>
            </a:pPr>
            <a:r>
              <a:rPr lang="en-IN" dirty="0"/>
              <a:t>Encapsulation</a:t>
            </a:r>
          </a:p>
          <a:p>
            <a:pPr marL="514350" indent="-514350">
              <a:buAutoNum type="arabicPeriod"/>
            </a:pPr>
            <a:r>
              <a:rPr lang="en-IN" dirty="0"/>
              <a:t>Inheritance</a:t>
            </a:r>
          </a:p>
          <a:p>
            <a:pPr marL="514350" indent="-514350">
              <a:buAutoNum type="arabicPeriod"/>
            </a:pPr>
            <a:r>
              <a:rPr lang="en-IN" dirty="0"/>
              <a:t>Polymorphism</a:t>
            </a:r>
          </a:p>
          <a:p>
            <a:pPr marL="514350" indent="-514350">
              <a:buFont typeface="Arial" panose="020B0604020202020204" pitchFamily="34" charset="0"/>
              <a:buAutoNum type="arabicPeriod"/>
            </a:pPr>
            <a:r>
              <a:rPr lang="en-IN" dirty="0"/>
              <a:t>Data Abstraction</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904242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chemeClr val="accent6">
                    <a:lumMod val="50000"/>
                  </a:schemeClr>
                </a:solidFill>
              </a:rPr>
              <a:t>1. </a:t>
            </a:r>
            <a:r>
              <a:rPr lang="en-US" sz="3200" b="1" dirty="0">
                <a:solidFill>
                  <a:schemeClr val="accent6">
                    <a:lumMod val="50000"/>
                  </a:schemeClr>
                </a:solidFill>
              </a:rPr>
              <a:t>Class &amp; Objects</a:t>
            </a:r>
          </a:p>
          <a:p>
            <a:pPr marL="0" indent="0">
              <a:buNone/>
            </a:pPr>
            <a:r>
              <a:rPr lang="en-US" dirty="0"/>
              <a:t>In Java, a </a:t>
            </a:r>
            <a:r>
              <a:rPr lang="en-US" b="1" dirty="0"/>
              <a:t>class</a:t>
            </a:r>
            <a:r>
              <a:rPr lang="en-US" dirty="0"/>
              <a:t> is a </a:t>
            </a:r>
            <a:r>
              <a:rPr lang="en-US" b="1" dirty="0">
                <a:solidFill>
                  <a:srgbClr val="C00000"/>
                </a:solidFill>
              </a:rPr>
              <a:t>blueprint</a:t>
            </a:r>
            <a:r>
              <a:rPr lang="en-US" dirty="0"/>
              <a:t> for creating </a:t>
            </a:r>
            <a:r>
              <a:rPr lang="en-US" b="1" dirty="0">
                <a:solidFill>
                  <a:srgbClr val="C00000"/>
                </a:solidFill>
              </a:rPr>
              <a:t>objects</a:t>
            </a:r>
            <a:r>
              <a:rPr lang="en-US" dirty="0"/>
              <a:t>. It defines a datatype by bundling </a:t>
            </a:r>
            <a:r>
              <a:rPr lang="en-US" b="1" dirty="0"/>
              <a:t>data</a:t>
            </a:r>
            <a:r>
              <a:rPr lang="en-US" dirty="0"/>
              <a:t> (attributes) and </a:t>
            </a:r>
            <a:r>
              <a:rPr lang="en-US" b="1" dirty="0"/>
              <a:t>methods</a:t>
            </a:r>
            <a:r>
              <a:rPr lang="en-US" dirty="0"/>
              <a:t> (functions) that operate on the data into a single unit.</a:t>
            </a:r>
          </a:p>
          <a:p>
            <a:pPr marL="0" indent="0">
              <a:buNone/>
            </a:pPr>
            <a:endParaRPr lang="en-US" dirty="0"/>
          </a:p>
          <a:p>
            <a:pPr marL="0" indent="0">
              <a:buNone/>
            </a:pPr>
            <a:r>
              <a:rPr lang="en-US" sz="3200" b="1" dirty="0">
                <a:solidFill>
                  <a:srgbClr val="C00000"/>
                </a:solidFill>
              </a:rPr>
              <a:t>Class:</a:t>
            </a:r>
          </a:p>
          <a:p>
            <a:pPr marL="0" indent="0">
              <a:buNone/>
            </a:pPr>
            <a:r>
              <a:rPr lang="en-US" b="1" dirty="0"/>
              <a:t>Definition: </a:t>
            </a:r>
            <a:r>
              <a:rPr lang="en-US" dirty="0"/>
              <a:t>A class is defined using the </a:t>
            </a:r>
            <a:r>
              <a:rPr lang="en-US" b="1" dirty="0">
                <a:solidFill>
                  <a:srgbClr val="C00000"/>
                </a:solidFill>
              </a:rPr>
              <a:t>class keyword </a:t>
            </a:r>
            <a:r>
              <a:rPr lang="en-US" dirty="0"/>
              <a:t>followed by the class name and a body enclosed in curly braces.</a:t>
            </a:r>
          </a:p>
          <a:p>
            <a:pPr marL="0" indent="0">
              <a:buNone/>
            </a:pPr>
            <a:r>
              <a:rPr lang="en-US" b="1" dirty="0"/>
              <a:t>Components: </a:t>
            </a:r>
            <a:r>
              <a:rPr lang="en-US" dirty="0"/>
              <a:t>It typically </a:t>
            </a:r>
            <a:r>
              <a:rPr lang="en-US" b="1" dirty="0"/>
              <a:t>includes</a:t>
            </a:r>
            <a:r>
              <a:rPr lang="en-US" dirty="0"/>
              <a:t> </a:t>
            </a:r>
            <a:r>
              <a:rPr lang="en-US" b="1" dirty="0"/>
              <a:t>fields</a:t>
            </a:r>
            <a:r>
              <a:rPr lang="en-US" dirty="0"/>
              <a:t> (variables) and </a:t>
            </a:r>
            <a:r>
              <a:rPr lang="en-US" b="1" dirty="0"/>
              <a:t>methods</a:t>
            </a:r>
            <a:r>
              <a:rPr lang="en-US" dirty="0"/>
              <a:t> to define the behavior and state of the objects created from the class.</a:t>
            </a:r>
          </a:p>
          <a:p>
            <a:pPr marL="0" indent="0">
              <a:buNone/>
            </a:pPr>
            <a:endParaRPr lang="en-IN" dirty="0"/>
          </a:p>
        </p:txBody>
      </p:sp>
    </p:spTree>
    <p:extLst>
      <p:ext uri="{BB962C8B-B14F-4D97-AF65-F5344CB8AC3E}">
        <p14:creationId xmlns:p14="http://schemas.microsoft.com/office/powerpoint/2010/main" val="1215520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Object</a:t>
            </a:r>
          </a:p>
          <a:p>
            <a:pPr marL="0" indent="0">
              <a:buNone/>
            </a:pPr>
            <a:r>
              <a:rPr lang="en-US" b="1" dirty="0"/>
              <a:t>Definition: </a:t>
            </a:r>
            <a:r>
              <a:rPr lang="en-US" dirty="0"/>
              <a:t>An object is </a:t>
            </a:r>
            <a:r>
              <a:rPr lang="en-US" b="1" dirty="0"/>
              <a:t>an </a:t>
            </a:r>
            <a:r>
              <a:rPr lang="en-US" b="1" dirty="0">
                <a:solidFill>
                  <a:srgbClr val="C00000"/>
                </a:solidFill>
              </a:rPr>
              <a:t>instance</a:t>
            </a:r>
            <a:r>
              <a:rPr lang="en-US" b="1" dirty="0"/>
              <a:t> of a class</a:t>
            </a:r>
            <a:r>
              <a:rPr lang="en-US" dirty="0"/>
              <a:t>. When a class is </a:t>
            </a:r>
            <a:r>
              <a:rPr lang="en-US" b="1" dirty="0"/>
              <a:t>instantiated</a:t>
            </a:r>
            <a:r>
              <a:rPr lang="en-US" dirty="0"/>
              <a:t>, </a:t>
            </a:r>
            <a:r>
              <a:rPr lang="en-US" b="1" dirty="0">
                <a:solidFill>
                  <a:srgbClr val="C00000"/>
                </a:solidFill>
              </a:rPr>
              <a:t>memory</a:t>
            </a:r>
            <a:r>
              <a:rPr lang="en-US" dirty="0"/>
              <a:t> is allocated for the object, and the </a:t>
            </a:r>
            <a:r>
              <a:rPr lang="en-US" b="1" dirty="0"/>
              <a:t>constructor</a:t>
            </a:r>
            <a:r>
              <a:rPr lang="en-US" dirty="0"/>
              <a:t> of the class is called to initialize the object.</a:t>
            </a:r>
          </a:p>
          <a:p>
            <a:pPr marL="0" indent="0">
              <a:buNone/>
            </a:pPr>
            <a:r>
              <a:rPr lang="en-US" b="1" dirty="0"/>
              <a:t>Creation: </a:t>
            </a:r>
            <a:r>
              <a:rPr lang="en-US" dirty="0"/>
              <a:t>Objects are created using the </a:t>
            </a:r>
            <a:r>
              <a:rPr lang="en-US" b="1" dirty="0">
                <a:solidFill>
                  <a:srgbClr val="C00000"/>
                </a:solidFill>
              </a:rPr>
              <a:t>new</a:t>
            </a:r>
            <a:r>
              <a:rPr lang="en-US" dirty="0"/>
              <a:t> </a:t>
            </a:r>
            <a:r>
              <a:rPr lang="en-US" b="1" dirty="0"/>
              <a:t>keyword</a:t>
            </a:r>
            <a:r>
              <a:rPr lang="en-US" dirty="0"/>
              <a:t>.</a:t>
            </a:r>
          </a:p>
          <a:p>
            <a:pPr marL="0" indent="0">
              <a:buNone/>
            </a:pPr>
            <a:endParaRPr lang="en-US" sz="800" dirty="0"/>
          </a:p>
          <a:p>
            <a:pPr marL="0" indent="0">
              <a:buNone/>
            </a:pPr>
            <a:r>
              <a:rPr lang="en-US" b="1" dirty="0"/>
              <a:t>Create and use an object of the </a:t>
            </a:r>
            <a:r>
              <a:rPr lang="en-US" b="1" dirty="0">
                <a:solidFill>
                  <a:srgbClr val="C00000"/>
                </a:solidFill>
              </a:rPr>
              <a:t>Car</a:t>
            </a:r>
            <a:r>
              <a:rPr lang="en-US" b="1" dirty="0"/>
              <a:t> class:</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CA9BEA55-AD8B-9609-D80C-EE2BA935E3DA}"/>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11491" r="4332" b="12738"/>
          <a:stretch/>
        </p:blipFill>
        <p:spPr>
          <a:xfrm>
            <a:off x="1233377" y="3664688"/>
            <a:ext cx="8272130" cy="2583712"/>
          </a:xfrm>
          <a:prstGeom prst="rect">
            <a:avLst/>
          </a:prstGeom>
        </p:spPr>
      </p:pic>
    </p:spTree>
    <p:extLst>
      <p:ext uri="{BB962C8B-B14F-4D97-AF65-F5344CB8AC3E}">
        <p14:creationId xmlns:p14="http://schemas.microsoft.com/office/powerpoint/2010/main" val="3327264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7A9F4F-5701-1240-EF7B-102EC81A9E12}"/>
              </a:ext>
            </a:extLst>
          </p:cNvPr>
          <p:cNvSpPr>
            <a:spLocks noGrp="1"/>
          </p:cNvSpPr>
          <p:nvPr>
            <p:ph idx="1"/>
          </p:nvPr>
        </p:nvSpPr>
        <p:spPr>
          <a:xfrm>
            <a:off x="562897" y="272128"/>
            <a:ext cx="10515600" cy="4351338"/>
          </a:xfrm>
        </p:spPr>
        <p:txBody>
          <a:bodyPr/>
          <a:lstStyle/>
          <a:p>
            <a:pPr marL="0" indent="0">
              <a:buNone/>
            </a:pPr>
            <a:r>
              <a:rPr lang="en-US" sz="2400" b="1" dirty="0">
                <a:solidFill>
                  <a:srgbClr val="C00000"/>
                </a:solidFill>
              </a:rPr>
              <a:t>Example:</a:t>
            </a:r>
          </a:p>
          <a:p>
            <a:pPr marL="0" indent="0">
              <a:buNone/>
            </a:pPr>
            <a:endParaRPr lang="en-IN" dirty="0"/>
          </a:p>
        </p:txBody>
      </p:sp>
      <p:pic>
        <p:nvPicPr>
          <p:cNvPr id="7" name="Content Placeholder 3" descr="A screen shot of a computer program">
            <a:extLst>
              <a:ext uri="{FF2B5EF4-FFF2-40B4-BE49-F238E27FC236}">
                <a16:creationId xmlns:a16="http://schemas.microsoft.com/office/drawing/2014/main" id="{18721DCB-4CC6-3A16-F825-315C42303173}"/>
              </a:ext>
            </a:extLst>
          </p:cNvPr>
          <p:cNvPicPr>
            <a:picLocks noChangeAspect="1"/>
          </p:cNvPicPr>
          <p:nvPr/>
        </p:nvPicPr>
        <p:blipFill rotWithShape="1">
          <a:blip r:embed="rId2">
            <a:extLst>
              <a:ext uri="{28A0092B-C50C-407E-A947-70E740481C1C}">
                <a14:useLocalDpi xmlns:a14="http://schemas.microsoft.com/office/drawing/2010/main" val="0"/>
              </a:ext>
            </a:extLst>
          </a:blip>
          <a:srcRect l="2235" t="4379" r="2420" b="4922"/>
          <a:stretch/>
        </p:blipFill>
        <p:spPr>
          <a:xfrm>
            <a:off x="487281" y="723551"/>
            <a:ext cx="11217437" cy="5862321"/>
          </a:xfrm>
          <a:prstGeom prst="rect">
            <a:avLst/>
          </a:prstGeom>
        </p:spPr>
      </p:pic>
    </p:spTree>
    <p:extLst>
      <p:ext uri="{BB962C8B-B14F-4D97-AF65-F5344CB8AC3E}">
        <p14:creationId xmlns:p14="http://schemas.microsoft.com/office/powerpoint/2010/main" val="1379196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7200" y="1334040"/>
            <a:ext cx="5315189" cy="3535083"/>
          </a:xfrm>
        </p:spPr>
        <p:txBody>
          <a:bodyPr anchor="t">
            <a:normAutofit/>
          </a:bodyPr>
          <a:lstStyle/>
          <a:p>
            <a:pPr marL="0" indent="0">
              <a:buNone/>
            </a:pPr>
            <a:r>
              <a:rPr lang="en-US" sz="2400" b="1" dirty="0">
                <a:solidFill>
                  <a:srgbClr val="C00000"/>
                </a:solidFill>
              </a:rPr>
              <a:t>2.</a:t>
            </a:r>
            <a:r>
              <a:rPr lang="en-IN" sz="2400" b="1" dirty="0">
                <a:solidFill>
                  <a:srgbClr val="C00000"/>
                </a:solidFill>
              </a:rPr>
              <a:t> </a:t>
            </a:r>
            <a:r>
              <a:rPr lang="en-US" sz="2400" b="1" dirty="0">
                <a:solidFill>
                  <a:srgbClr val="C00000"/>
                </a:solidFill>
              </a:rPr>
              <a:t>Encapsulation</a:t>
            </a:r>
          </a:p>
          <a:p>
            <a:pPr marL="0" indent="0">
              <a:buNone/>
            </a:pPr>
            <a:r>
              <a:rPr lang="en-US" sz="2000" dirty="0"/>
              <a:t>Encapsulation is the mechanism of </a:t>
            </a:r>
            <a:r>
              <a:rPr lang="en-US" sz="2000" b="1" dirty="0"/>
              <a:t>bundling</a:t>
            </a:r>
            <a:r>
              <a:rPr lang="en-US" sz="2000" dirty="0"/>
              <a:t> data (fields) and methods (functions) that operate on the data into a </a:t>
            </a:r>
            <a:r>
              <a:rPr lang="en-US" sz="2000" b="1" dirty="0"/>
              <a:t>single unit </a:t>
            </a:r>
            <a:r>
              <a:rPr lang="en-US" sz="2000" dirty="0"/>
              <a:t>or </a:t>
            </a:r>
            <a:r>
              <a:rPr lang="en-US" sz="2000" b="1" dirty="0"/>
              <a:t>class</a:t>
            </a:r>
            <a:r>
              <a:rPr lang="en-US" sz="2000" dirty="0"/>
              <a:t>, and </a:t>
            </a:r>
            <a:r>
              <a:rPr lang="en-US" sz="2000" b="1" dirty="0"/>
              <a:t>restricting access </a:t>
            </a:r>
            <a:r>
              <a:rPr lang="en-US" sz="2000" dirty="0"/>
              <a:t>to some of the object's components. This is achieved using </a:t>
            </a:r>
            <a:r>
              <a:rPr lang="en-US" sz="2000" b="1" dirty="0"/>
              <a:t>Access Modifiers </a:t>
            </a:r>
            <a:r>
              <a:rPr lang="en-US" sz="2000" dirty="0"/>
              <a:t>or </a:t>
            </a:r>
            <a:r>
              <a:rPr lang="en-US" sz="2000" b="1" dirty="0"/>
              <a:t>Specifiers </a:t>
            </a:r>
            <a:r>
              <a:rPr lang="en-US" sz="2000" dirty="0"/>
              <a:t>such as </a:t>
            </a:r>
            <a:r>
              <a:rPr lang="en-US" sz="2000" b="1" dirty="0"/>
              <a:t>private</a:t>
            </a:r>
            <a:r>
              <a:rPr lang="en-US" sz="2000" dirty="0"/>
              <a:t>, </a:t>
            </a:r>
            <a:r>
              <a:rPr lang="en-US" sz="2000" b="1" dirty="0"/>
              <a:t>protected</a:t>
            </a:r>
            <a:r>
              <a:rPr lang="en-US" sz="2000" dirty="0"/>
              <a:t>, and </a:t>
            </a:r>
            <a:r>
              <a:rPr lang="en-US" sz="2000" b="1" dirty="0"/>
              <a:t>public</a:t>
            </a:r>
            <a:r>
              <a:rPr lang="en-US" sz="2000" dirty="0"/>
              <a:t>.</a:t>
            </a:r>
            <a:endParaRPr lang="en-IN"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 shot of a computer program&#10;&#10;Description automatically generated">
            <a:extLst>
              <a:ext uri="{FF2B5EF4-FFF2-40B4-BE49-F238E27FC236}">
                <a16:creationId xmlns:a16="http://schemas.microsoft.com/office/drawing/2014/main" id="{23622D64-699A-0820-1405-20CA4A7F7BE6}"/>
              </a:ext>
            </a:extLst>
          </p:cNvPr>
          <p:cNvPicPr>
            <a:picLocks noChangeAspect="1"/>
          </p:cNvPicPr>
          <p:nvPr/>
        </p:nvPicPr>
        <p:blipFill rotWithShape="1">
          <a:blip r:embed="rId2">
            <a:extLst>
              <a:ext uri="{28A0092B-C50C-407E-A947-70E740481C1C}">
                <a14:useLocalDpi xmlns:a14="http://schemas.microsoft.com/office/drawing/2010/main" val="0"/>
              </a:ext>
            </a:extLst>
          </a:blip>
          <a:srcRect l="4524" t="2555" r="4529" b="2538"/>
          <a:stretch/>
        </p:blipFill>
        <p:spPr>
          <a:xfrm>
            <a:off x="6096000" y="70337"/>
            <a:ext cx="4684082" cy="6712261"/>
          </a:xfrm>
          <a:prstGeom prst="rect">
            <a:avLst/>
          </a:prstGeom>
        </p:spPr>
      </p:pic>
    </p:spTree>
    <p:extLst>
      <p:ext uri="{BB962C8B-B14F-4D97-AF65-F5344CB8AC3E}">
        <p14:creationId xmlns:p14="http://schemas.microsoft.com/office/powerpoint/2010/main" val="27352192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code&#10;&#10;Description automatically generated">
            <a:extLst>
              <a:ext uri="{FF2B5EF4-FFF2-40B4-BE49-F238E27FC236}">
                <a16:creationId xmlns:a16="http://schemas.microsoft.com/office/drawing/2014/main" id="{CDE3D50B-EE02-D38B-15B6-D9EF3E83BF9C}"/>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6420" r="4229" b="6420"/>
          <a:stretch/>
        </p:blipFill>
        <p:spPr>
          <a:xfrm>
            <a:off x="279143" y="1705864"/>
            <a:ext cx="5221625" cy="3446272"/>
          </a:xfrm>
          <a:prstGeom prst="rect">
            <a:avLst/>
          </a:prstGeom>
        </p:spPr>
      </p:pic>
      <p:sp>
        <p:nvSpPr>
          <p:cNvPr id="6" name="Content Placeholder 5">
            <a:extLst>
              <a:ext uri="{FF2B5EF4-FFF2-40B4-BE49-F238E27FC236}">
                <a16:creationId xmlns:a16="http://schemas.microsoft.com/office/drawing/2014/main" id="{6B68690E-8E7C-FD1B-7736-1DBA9ECFF90D}"/>
              </a:ext>
            </a:extLst>
          </p:cNvPr>
          <p:cNvSpPr>
            <a:spLocks noGrp="1"/>
          </p:cNvSpPr>
          <p:nvPr>
            <p:ph idx="1"/>
          </p:nvPr>
        </p:nvSpPr>
        <p:spPr>
          <a:xfrm>
            <a:off x="6059054" y="2267062"/>
            <a:ext cx="5376528" cy="2323876"/>
          </a:xfrm>
        </p:spPr>
        <p:txBody>
          <a:bodyPr anchor="t">
            <a:normAutofit/>
          </a:bodyPr>
          <a:lstStyle/>
          <a:p>
            <a:pPr marL="0" indent="0">
              <a:buNone/>
            </a:pPr>
            <a:r>
              <a:rPr lang="en-US" sz="2400" b="1" dirty="0">
                <a:solidFill>
                  <a:srgbClr val="C00000">
                    <a:alpha val="80000"/>
                  </a:srgbClr>
                </a:solidFill>
              </a:rPr>
              <a:t>3. Inheritance: </a:t>
            </a:r>
            <a:r>
              <a:rPr lang="en-US" sz="2000" b="1" dirty="0">
                <a:solidFill>
                  <a:srgbClr val="002060">
                    <a:alpha val="80000"/>
                  </a:srgbClr>
                </a:solidFill>
              </a:rPr>
              <a:t>(Do not Re-Invent the Wheel)</a:t>
            </a:r>
          </a:p>
          <a:p>
            <a:pPr marL="0" indent="0">
              <a:buNone/>
            </a:pPr>
            <a:r>
              <a:rPr lang="en-US" sz="2000" dirty="0">
                <a:solidFill>
                  <a:schemeClr val="tx1">
                    <a:alpha val="80000"/>
                  </a:schemeClr>
                </a:solidFill>
              </a:rPr>
              <a:t>Inheritance is a mechanism wherein a </a:t>
            </a:r>
            <a:r>
              <a:rPr lang="en-US" sz="2000" b="1" dirty="0">
                <a:solidFill>
                  <a:schemeClr val="tx1">
                    <a:alpha val="80000"/>
                  </a:schemeClr>
                </a:solidFill>
              </a:rPr>
              <a:t>new class is derived from</a:t>
            </a:r>
            <a:r>
              <a:rPr lang="en-US" sz="2000" dirty="0">
                <a:solidFill>
                  <a:schemeClr val="tx1">
                    <a:alpha val="80000"/>
                  </a:schemeClr>
                </a:solidFill>
              </a:rPr>
              <a:t> an </a:t>
            </a:r>
            <a:r>
              <a:rPr lang="en-US" sz="2000" b="1" dirty="0">
                <a:solidFill>
                  <a:schemeClr val="tx1">
                    <a:alpha val="80000"/>
                  </a:schemeClr>
                </a:solidFill>
              </a:rPr>
              <a:t>existing</a:t>
            </a:r>
            <a:r>
              <a:rPr lang="en-US" sz="2000" dirty="0">
                <a:solidFill>
                  <a:schemeClr val="tx1">
                    <a:alpha val="80000"/>
                  </a:schemeClr>
                </a:solidFill>
              </a:rPr>
              <a:t> </a:t>
            </a:r>
            <a:r>
              <a:rPr lang="en-US" sz="2000" b="1" dirty="0">
                <a:solidFill>
                  <a:schemeClr val="tx1">
                    <a:alpha val="80000"/>
                  </a:schemeClr>
                </a:solidFill>
              </a:rPr>
              <a:t>class</a:t>
            </a:r>
            <a:r>
              <a:rPr lang="en-US" sz="2000" dirty="0">
                <a:solidFill>
                  <a:schemeClr val="tx1">
                    <a:alpha val="80000"/>
                  </a:schemeClr>
                </a:solidFill>
              </a:rPr>
              <a:t>. The new class (child or subclass) inherits the fields and methods of the existing class (parent or superclass), allowing for </a:t>
            </a:r>
            <a:r>
              <a:rPr lang="en-US" sz="2000" b="1" dirty="0">
                <a:solidFill>
                  <a:schemeClr val="tx1">
                    <a:alpha val="80000"/>
                  </a:schemeClr>
                </a:solidFill>
              </a:rPr>
              <a:t>code</a:t>
            </a:r>
            <a:r>
              <a:rPr lang="en-US" sz="2000" dirty="0">
                <a:solidFill>
                  <a:schemeClr val="tx1">
                    <a:alpha val="80000"/>
                  </a:schemeClr>
                </a:solidFill>
              </a:rPr>
              <a:t> </a:t>
            </a:r>
            <a:r>
              <a:rPr lang="en-US" sz="2000" b="1" dirty="0">
                <a:solidFill>
                  <a:schemeClr val="tx1">
                    <a:alpha val="80000"/>
                  </a:schemeClr>
                </a:solidFill>
              </a:rPr>
              <a:t>reuse</a:t>
            </a:r>
            <a:r>
              <a:rPr lang="en-US" sz="2000" dirty="0">
                <a:solidFill>
                  <a:schemeClr val="tx1">
                    <a:alpha val="80000"/>
                  </a:schemeClr>
                </a:solidFill>
              </a:rPr>
              <a:t> and the creation of a </a:t>
            </a:r>
            <a:r>
              <a:rPr lang="en-US" sz="2000" b="1" dirty="0">
                <a:solidFill>
                  <a:schemeClr val="tx1">
                    <a:alpha val="80000"/>
                  </a:schemeClr>
                </a:solidFill>
              </a:rPr>
              <a:t>hierarchical relationship </a:t>
            </a:r>
            <a:r>
              <a:rPr lang="en-US" sz="2000" dirty="0">
                <a:solidFill>
                  <a:schemeClr val="tx1">
                    <a:alpha val="80000"/>
                  </a:schemeClr>
                </a:solidFill>
              </a:rPr>
              <a:t>between classes.</a:t>
            </a:r>
          </a:p>
          <a:p>
            <a:pPr marL="0" indent="0">
              <a:buNone/>
            </a:pPr>
            <a:endParaRPr lang="en-IN"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65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6026" y="265471"/>
            <a:ext cx="11139947" cy="6341806"/>
          </a:xfrm>
        </p:spPr>
        <p:txBody>
          <a:bodyPr>
            <a:normAutofit fontScale="25000" lnSpcReduction="20000"/>
          </a:bodyPr>
          <a:lstStyle/>
          <a:p>
            <a:pPr marL="0" indent="0">
              <a:buNone/>
            </a:pPr>
            <a:r>
              <a:rPr lang="en-IN" sz="8000" b="1" dirty="0">
                <a:solidFill>
                  <a:srgbClr val="C00000"/>
                </a:solidFill>
              </a:rPr>
              <a:t>Benefits of Inheritance:</a:t>
            </a:r>
          </a:p>
          <a:p>
            <a:pPr marL="0" indent="0">
              <a:buNone/>
            </a:pPr>
            <a:r>
              <a:rPr lang="en-US" sz="6200" b="1" dirty="0">
                <a:solidFill>
                  <a:srgbClr val="0070C0"/>
                </a:solidFill>
              </a:rPr>
              <a:t>1. Reusability</a:t>
            </a:r>
          </a:p>
          <a:p>
            <a:pPr>
              <a:buFont typeface="Arial" panose="020B0604020202020204" pitchFamily="34" charset="0"/>
              <a:buChar char="•"/>
            </a:pPr>
            <a:r>
              <a:rPr lang="en-US" sz="6200" b="1" dirty="0"/>
              <a:t>Code Reusability</a:t>
            </a:r>
            <a:r>
              <a:rPr lang="en-US" sz="6200" dirty="0"/>
              <a:t>: Inheritance promotes code reusability by allowing new classes to use methods and properties of existing classes. This means you can create a new class with minimal additional code.</a:t>
            </a:r>
          </a:p>
          <a:p>
            <a:pPr>
              <a:buFont typeface="Arial" panose="020B0604020202020204" pitchFamily="34" charset="0"/>
              <a:buChar char="•"/>
            </a:pPr>
            <a:r>
              <a:rPr lang="en-US" sz="6200" b="1" dirty="0"/>
              <a:t>DRY Principle</a:t>
            </a:r>
            <a:r>
              <a:rPr lang="en-US" sz="6200" dirty="0"/>
              <a:t>: It helps adhere to the </a:t>
            </a:r>
            <a:r>
              <a:rPr lang="en-US" sz="6200" b="1" dirty="0">
                <a:solidFill>
                  <a:schemeClr val="accent1">
                    <a:lumMod val="50000"/>
                  </a:schemeClr>
                </a:solidFill>
              </a:rPr>
              <a:t>"Don't Repeat Yourself" </a:t>
            </a:r>
            <a:r>
              <a:rPr lang="en-US" sz="6200" dirty="0"/>
              <a:t>(DRY) principle, reducing code duplication and making maintenance easier.</a:t>
            </a:r>
          </a:p>
          <a:p>
            <a:pPr marL="0" indent="0">
              <a:buNone/>
            </a:pPr>
            <a:endParaRPr lang="en-US" sz="3200" dirty="0"/>
          </a:p>
          <a:p>
            <a:pPr marL="0" indent="0">
              <a:buNone/>
            </a:pPr>
            <a:r>
              <a:rPr lang="en-US" sz="6200" b="1" dirty="0">
                <a:solidFill>
                  <a:srgbClr val="0070C0"/>
                </a:solidFill>
              </a:rPr>
              <a:t>2. Maintainability</a:t>
            </a:r>
          </a:p>
          <a:p>
            <a:pPr>
              <a:buFont typeface="Arial" panose="020B0604020202020204" pitchFamily="34" charset="0"/>
              <a:buChar char="•"/>
            </a:pPr>
            <a:r>
              <a:rPr lang="en-US" sz="6200" b="1" dirty="0"/>
              <a:t>Centralized Changes</a:t>
            </a:r>
            <a:r>
              <a:rPr lang="en-US" sz="6200" dirty="0"/>
              <a:t>: When a method or property in the superclass is modified, all subclasses that inherit from it automatically inherit the changes. This centralizes updates and bug fixes, making the codebase easier to maintain.</a:t>
            </a:r>
          </a:p>
          <a:p>
            <a:pPr>
              <a:buFont typeface="Arial" panose="020B0604020202020204" pitchFamily="34" charset="0"/>
              <a:buChar char="•"/>
            </a:pPr>
            <a:r>
              <a:rPr lang="en-US" sz="6200" b="1" dirty="0"/>
              <a:t>Consistency</a:t>
            </a:r>
            <a:r>
              <a:rPr lang="en-US" sz="6200" dirty="0"/>
              <a:t>: Changes made in the superclass ensure consistency across all subclasses, reducing the risk of inconsistencies and errors.</a:t>
            </a:r>
          </a:p>
          <a:p>
            <a:pPr marL="0" indent="0">
              <a:buNone/>
            </a:pPr>
            <a:endParaRPr lang="en-US" sz="3200" b="1" dirty="0"/>
          </a:p>
          <a:p>
            <a:pPr marL="0" indent="0">
              <a:buNone/>
            </a:pPr>
            <a:r>
              <a:rPr lang="en-US" sz="6200" b="1" dirty="0">
                <a:solidFill>
                  <a:srgbClr val="0070C0"/>
                </a:solidFill>
              </a:rPr>
              <a:t>3. Extensibility:</a:t>
            </a:r>
          </a:p>
          <a:p>
            <a:pPr>
              <a:buFont typeface="Arial" panose="020B0604020202020204" pitchFamily="34" charset="0"/>
              <a:buChar char="•"/>
            </a:pPr>
            <a:r>
              <a:rPr lang="en-US" sz="6200" b="1" dirty="0"/>
              <a:t>Adding Functionality</a:t>
            </a:r>
            <a:r>
              <a:rPr lang="en-US" sz="6200" dirty="0"/>
              <a:t>: Inheritance allows for the extension of existing functionality. Subclasses can add new methods or override existing ones to provide specialized behavior while still leveraging the existing code in the superclass.</a:t>
            </a:r>
          </a:p>
          <a:p>
            <a:pPr>
              <a:buFont typeface="Arial" panose="020B0604020202020204" pitchFamily="34" charset="0"/>
              <a:buChar char="•"/>
            </a:pPr>
            <a:r>
              <a:rPr lang="en-US" sz="6200" b="1" dirty="0"/>
              <a:t>Modular Development</a:t>
            </a:r>
            <a:r>
              <a:rPr lang="en-US" sz="6200" dirty="0"/>
              <a:t>: It promotes modular development by enabling you to build classes in a hierarchical and organized manner.</a:t>
            </a:r>
          </a:p>
          <a:p>
            <a:pPr marL="0" indent="0">
              <a:buNone/>
            </a:pPr>
            <a:endParaRPr lang="en-US" sz="3200" b="1" dirty="0"/>
          </a:p>
          <a:p>
            <a:pPr marL="0" indent="0">
              <a:buNone/>
            </a:pPr>
            <a:r>
              <a:rPr lang="en-US" sz="6200" b="1" dirty="0">
                <a:solidFill>
                  <a:srgbClr val="0070C0"/>
                </a:solidFill>
              </a:rPr>
              <a:t>4. Polymorphism</a:t>
            </a:r>
          </a:p>
          <a:p>
            <a:pPr>
              <a:buFont typeface="Arial" panose="020B0604020202020204" pitchFamily="34" charset="0"/>
              <a:buChar char="•"/>
            </a:pPr>
            <a:r>
              <a:rPr lang="en-US" sz="6200" b="1" dirty="0"/>
              <a:t>Dynamic Method Binding</a:t>
            </a:r>
            <a:r>
              <a:rPr lang="en-US" sz="6200" dirty="0"/>
              <a:t>: Inheritance is closely related to polymorphism, which allows a subclass to be treated as an instance of its superclass. This enables dynamic method binding (method overriding) where a method call is resolved at runtime, allowing for more flexible and dynamic code.</a:t>
            </a:r>
          </a:p>
          <a:p>
            <a:pPr>
              <a:buFont typeface="Arial" panose="020B0604020202020204" pitchFamily="34" charset="0"/>
              <a:buChar char="•"/>
            </a:pPr>
            <a:r>
              <a:rPr lang="en-US" sz="6200" b="1" dirty="0"/>
              <a:t>Interface Implementation</a:t>
            </a:r>
            <a:r>
              <a:rPr lang="en-US" sz="6200" dirty="0"/>
              <a:t>: Subclasses can implement methods in different ways, allowing for diverse behavior while maintaining a common interface.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2287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0942" y="452284"/>
            <a:ext cx="10992464" cy="5928851"/>
          </a:xfrm>
        </p:spPr>
        <p:txBody>
          <a:bodyPr>
            <a:normAutofit fontScale="77500" lnSpcReduction="20000"/>
          </a:bodyPr>
          <a:lstStyle/>
          <a:p>
            <a:pPr marL="0" indent="0">
              <a:buNone/>
            </a:pPr>
            <a:r>
              <a:rPr lang="en-US" b="1" dirty="0">
                <a:solidFill>
                  <a:srgbClr val="0070C0"/>
                </a:solidFill>
              </a:rPr>
              <a:t>5. Reduced Code Complexity:</a:t>
            </a:r>
          </a:p>
          <a:p>
            <a:pPr>
              <a:buFont typeface="Arial" panose="020B0604020202020204" pitchFamily="34" charset="0"/>
              <a:buChar char="•"/>
            </a:pPr>
            <a:r>
              <a:rPr lang="en-US" b="1" dirty="0"/>
              <a:t>Simpler Class Definitions</a:t>
            </a:r>
            <a:r>
              <a:rPr lang="en-US" dirty="0"/>
              <a:t>: Subclasses can inherit complex behavior from </a:t>
            </a:r>
            <a:r>
              <a:rPr lang="en-US" dirty="0" err="1"/>
              <a:t>superclasses</a:t>
            </a:r>
            <a:r>
              <a:rPr lang="en-US" dirty="0"/>
              <a:t>, leading to simpler and cleaner class definitions.</a:t>
            </a:r>
          </a:p>
          <a:p>
            <a:pPr>
              <a:buFont typeface="Arial" panose="020B0604020202020204" pitchFamily="34" charset="0"/>
              <a:buChar char="•"/>
            </a:pPr>
            <a:r>
              <a:rPr lang="en-US" b="1" dirty="0"/>
              <a:t>Focus on Specific Functionality</a:t>
            </a:r>
            <a:r>
              <a:rPr lang="en-US" dirty="0"/>
              <a:t>: Developers can focus on implementing specific functionality in subclasses without worrying about the common functionality already handled by </a:t>
            </a:r>
            <a:r>
              <a:rPr lang="en-US" dirty="0" err="1"/>
              <a:t>superclasses</a:t>
            </a:r>
            <a:r>
              <a:rPr lang="en-US" dirty="0"/>
              <a:t>.</a:t>
            </a:r>
          </a:p>
          <a:p>
            <a:pPr marL="0" indent="0">
              <a:buNone/>
            </a:pPr>
            <a:endParaRPr lang="en-IN" sz="1100" dirty="0"/>
          </a:p>
          <a:p>
            <a:pPr marL="0" indent="0">
              <a:buNone/>
            </a:pPr>
            <a:r>
              <a:rPr lang="en-US" b="1" dirty="0">
                <a:solidFill>
                  <a:srgbClr val="0070C0"/>
                </a:solidFill>
              </a:rPr>
              <a:t>6. Simplified Debugging and Testing</a:t>
            </a:r>
          </a:p>
          <a:p>
            <a:pPr>
              <a:buFont typeface="Arial" panose="020B0604020202020204" pitchFamily="34" charset="0"/>
              <a:buChar char="•"/>
            </a:pPr>
            <a:r>
              <a:rPr lang="en-US" b="1" dirty="0"/>
              <a:t>Inheritance Hierarchies</a:t>
            </a:r>
            <a:r>
              <a:rPr lang="en-US" dirty="0"/>
              <a:t>: By organizing code into inheritance hierarchies, it becomes easier to understand, debug, and test. Common behavior is isolated in the superclass, which simplifies testing and reduces the likelihood of bugs.</a:t>
            </a:r>
          </a:p>
          <a:p>
            <a:pPr>
              <a:buFont typeface="Arial" panose="020B0604020202020204" pitchFamily="34" charset="0"/>
              <a:buChar char="•"/>
            </a:pPr>
            <a:r>
              <a:rPr lang="en-US" b="1" dirty="0"/>
              <a:t>Behavioral Consistency</a:t>
            </a:r>
            <a:r>
              <a:rPr lang="en-US" dirty="0"/>
              <a:t>: Testing at the superclass level ensures that all inherited behavior in subclasses is correct, further simplifying the testing process.</a:t>
            </a:r>
          </a:p>
          <a:p>
            <a:pPr marL="0" indent="0">
              <a:buNone/>
            </a:pPr>
            <a:endParaRPr lang="en-US" sz="1100" dirty="0"/>
          </a:p>
          <a:p>
            <a:pPr marL="0" indent="0">
              <a:buNone/>
            </a:pPr>
            <a:r>
              <a:rPr lang="en-US" b="1" dirty="0">
                <a:solidFill>
                  <a:srgbClr val="0070C0"/>
                </a:solidFill>
              </a:rPr>
              <a:t>7. Improved Organization</a:t>
            </a:r>
          </a:p>
          <a:p>
            <a:pPr>
              <a:buFont typeface="Arial" panose="020B0604020202020204" pitchFamily="34" charset="0"/>
              <a:buChar char="•"/>
            </a:pPr>
            <a:r>
              <a:rPr lang="en-US" b="1" dirty="0"/>
              <a:t>Logical Structure</a:t>
            </a:r>
            <a:r>
              <a:rPr lang="en-US" dirty="0"/>
              <a:t>: Inheritance provides a logical structure and hierarchy to the codebase. This makes it easier to understand the relationships between different classes and their roles within the application.</a:t>
            </a:r>
          </a:p>
          <a:p>
            <a:pPr>
              <a:buFont typeface="Arial" panose="020B0604020202020204" pitchFamily="34" charset="0"/>
              <a:buChar char="•"/>
            </a:pPr>
            <a:r>
              <a:rPr lang="en-US" b="1" dirty="0"/>
              <a:t>Clearer Relationships</a:t>
            </a:r>
            <a:r>
              <a:rPr lang="en-US" dirty="0"/>
              <a:t>: It clarifies the relationships between classes, making the system's design and architecture more intuitive.</a:t>
            </a:r>
          </a:p>
          <a:p>
            <a:pPr marL="0" indent="0">
              <a:buNone/>
            </a:pPr>
            <a:endParaRPr lang="en-IN" dirty="0"/>
          </a:p>
        </p:txBody>
      </p:sp>
    </p:spTree>
    <p:extLst>
      <p:ext uri="{BB962C8B-B14F-4D97-AF65-F5344CB8AC3E}">
        <p14:creationId xmlns:p14="http://schemas.microsoft.com/office/powerpoint/2010/main" val="2046148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sz="3200" b="1" dirty="0">
                <a:solidFill>
                  <a:schemeClr val="accent5">
                    <a:lumMod val="50000"/>
                  </a:schemeClr>
                </a:solidFill>
              </a:rPr>
              <a:t>4. Polymorphism:</a:t>
            </a:r>
          </a:p>
          <a:p>
            <a:pPr marL="0" indent="0">
              <a:buNone/>
            </a:pPr>
            <a:r>
              <a:rPr lang="en-US" dirty="0"/>
              <a:t>In Polymorphism </a:t>
            </a:r>
            <a:r>
              <a:rPr lang="en-US" b="1" dirty="0"/>
              <a:t>Poly means many, morphism</a:t>
            </a:r>
            <a:r>
              <a:rPr lang="en-US" dirty="0"/>
              <a:t> </a:t>
            </a:r>
            <a:r>
              <a:rPr lang="en-US" b="1" dirty="0"/>
              <a:t>means</a:t>
            </a:r>
            <a:r>
              <a:rPr lang="en-US" dirty="0"/>
              <a:t> </a:t>
            </a:r>
            <a:r>
              <a:rPr lang="en-US" b="1" dirty="0"/>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dirty="0"/>
              <a:t>Method &amp; Constructor Overloading</a:t>
            </a:r>
          </a:p>
          <a:p>
            <a:pPr marL="514350" indent="-514350">
              <a:buAutoNum type="arabicPeriod"/>
            </a:pPr>
            <a:r>
              <a:rPr lang="en-IN" dirty="0"/>
              <a:t>Method Overriding (through Inheritance)</a:t>
            </a:r>
          </a:p>
        </p:txBody>
      </p:sp>
    </p:spTree>
    <p:extLst>
      <p:ext uri="{BB962C8B-B14F-4D97-AF65-F5344CB8AC3E}">
        <p14:creationId xmlns:p14="http://schemas.microsoft.com/office/powerpoint/2010/main" val="2730205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943897" y="894735"/>
            <a:ext cx="10409903" cy="5282228"/>
          </a:xfrm>
        </p:spPr>
        <p:txBody>
          <a:bodyPr/>
          <a:lstStyle/>
          <a:p>
            <a:pPr marL="0" indent="0">
              <a:buNone/>
            </a:pPr>
            <a:r>
              <a:rPr lang="en-US" b="1" dirty="0">
                <a:solidFill>
                  <a:srgbClr val="00B050"/>
                </a:solidFill>
              </a:rPr>
              <a:t>5.</a:t>
            </a:r>
            <a:r>
              <a:rPr lang="en-IN" b="1" dirty="0">
                <a:solidFill>
                  <a:srgbClr val="00B050"/>
                </a:solidFill>
              </a:rPr>
              <a:t> Data Abstraction</a:t>
            </a:r>
          </a:p>
          <a:p>
            <a:pPr marL="0" indent="0">
              <a:buNone/>
            </a:pPr>
            <a:r>
              <a:rPr lang="en-US" dirty="0"/>
              <a:t>Abstraction is the concept of </a:t>
            </a:r>
            <a:r>
              <a:rPr lang="en-US" b="1" dirty="0">
                <a:solidFill>
                  <a:srgbClr val="C00000"/>
                </a:solidFill>
              </a:rPr>
              <a:t>hiding the complex implementation details </a:t>
            </a:r>
            <a:r>
              <a:rPr lang="en-US" dirty="0"/>
              <a:t>and </a:t>
            </a:r>
            <a:r>
              <a:rPr lang="en-US" b="1" dirty="0">
                <a:solidFill>
                  <a:srgbClr val="C00000"/>
                </a:solidFill>
              </a:rPr>
              <a:t>showing only the essential features of an object</a:t>
            </a:r>
            <a:r>
              <a:rPr lang="en-US" dirty="0"/>
              <a:t>. In Java, abstraction is achieved using </a:t>
            </a:r>
            <a:r>
              <a:rPr lang="en-US" b="1" dirty="0">
                <a:solidFill>
                  <a:srgbClr val="002060"/>
                </a:solidFill>
              </a:rPr>
              <a:t>abstract</a:t>
            </a:r>
            <a:r>
              <a:rPr lang="en-US" dirty="0">
                <a:solidFill>
                  <a:srgbClr val="002060"/>
                </a:solidFill>
              </a:rPr>
              <a:t> </a:t>
            </a:r>
            <a:r>
              <a:rPr lang="en-US" b="1" dirty="0">
                <a:solidFill>
                  <a:srgbClr val="002060"/>
                </a:solidFill>
              </a:rPr>
              <a:t>classes</a:t>
            </a:r>
            <a:r>
              <a:rPr lang="en-US" dirty="0">
                <a:solidFill>
                  <a:srgbClr val="002060"/>
                </a:solidFill>
              </a:rPr>
              <a:t> </a:t>
            </a:r>
            <a:r>
              <a:rPr lang="en-US" dirty="0"/>
              <a:t>and </a:t>
            </a:r>
            <a:r>
              <a:rPr lang="en-US" b="1" dirty="0">
                <a:solidFill>
                  <a:srgbClr val="002060"/>
                </a:solidFill>
              </a:rPr>
              <a:t>interfaces</a:t>
            </a:r>
            <a:r>
              <a:rPr lang="en-US" dirty="0"/>
              <a:t>. </a:t>
            </a:r>
          </a:p>
          <a:p>
            <a:pPr marL="0" indent="0">
              <a:buNone/>
            </a:pPr>
            <a:endParaRPr lang="en-US" sz="800" dirty="0"/>
          </a:p>
          <a:p>
            <a:pPr marL="0" indent="0">
              <a:buNone/>
            </a:pPr>
            <a:r>
              <a:rPr lang="en-US" b="1" dirty="0"/>
              <a:t>Important:</a:t>
            </a:r>
          </a:p>
          <a:p>
            <a:pPr marL="514350" indent="-514350">
              <a:buAutoNum type="arabicPeriod"/>
            </a:pPr>
            <a:r>
              <a:rPr lang="en-US" dirty="0"/>
              <a:t>Abstract Class</a:t>
            </a:r>
          </a:p>
          <a:p>
            <a:pPr marL="514350" indent="-514350">
              <a:buAutoNum type="arabicPeriod"/>
            </a:pPr>
            <a:r>
              <a:rPr lang="en-US" dirty="0"/>
              <a:t>Interface</a:t>
            </a:r>
            <a:endParaRPr lang="en-IN" dirty="0"/>
          </a:p>
        </p:txBody>
      </p:sp>
    </p:spTree>
    <p:extLst>
      <p:ext uri="{BB962C8B-B14F-4D97-AF65-F5344CB8AC3E}">
        <p14:creationId xmlns:p14="http://schemas.microsoft.com/office/powerpoint/2010/main" val="1138648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111046" y="1406013"/>
            <a:ext cx="10382864" cy="3460955"/>
          </a:xfrm>
        </p:spPr>
        <p:txBody>
          <a:bodyPr/>
          <a:lstStyle/>
          <a:p>
            <a:pPr marL="0" indent="0">
              <a:buNone/>
            </a:pPr>
            <a:r>
              <a:rPr lang="en-IN" b="1" dirty="0">
                <a:solidFill>
                  <a:srgbClr val="C00000"/>
                </a:solidFill>
              </a:rPr>
              <a:t>Control Flow Statements:</a:t>
            </a:r>
          </a:p>
          <a:p>
            <a:pPr marL="0" indent="0">
              <a:buNone/>
            </a:pPr>
            <a:r>
              <a:rPr lang="en-US" dirty="0"/>
              <a:t>Java control flow statements are constructs that </a:t>
            </a:r>
            <a:r>
              <a:rPr lang="en-US" b="1" dirty="0">
                <a:solidFill>
                  <a:srgbClr val="0070C0"/>
                </a:solidFill>
              </a:rPr>
              <a:t>dictate the order in which instructions are executed</a:t>
            </a:r>
            <a:r>
              <a:rPr lang="en-US" dirty="0"/>
              <a:t>. </a:t>
            </a:r>
          </a:p>
          <a:p>
            <a:pPr marL="0" indent="0">
              <a:buNone/>
            </a:pPr>
            <a:r>
              <a:rPr lang="en-US" dirty="0"/>
              <a:t>They can be categorized into 3 main types: </a:t>
            </a:r>
          </a:p>
          <a:p>
            <a:pPr marL="514350" indent="-514350">
              <a:buAutoNum type="arabicPeriod"/>
            </a:pPr>
            <a:r>
              <a:rPr lang="en-US" dirty="0"/>
              <a:t>Decision-making statements</a:t>
            </a:r>
          </a:p>
          <a:p>
            <a:pPr marL="514350" indent="-514350">
              <a:buAutoNum type="arabicPeriod"/>
            </a:pPr>
            <a:r>
              <a:rPr lang="en-US" dirty="0"/>
              <a:t>Loop statements</a:t>
            </a:r>
          </a:p>
          <a:p>
            <a:pPr marL="514350" indent="-514350">
              <a:buAutoNum type="arabicPeriod"/>
            </a:pPr>
            <a:r>
              <a:rPr lang="en-US" dirty="0"/>
              <a:t>Branching statements</a:t>
            </a:r>
            <a:endParaRPr lang="en-IN" dirty="0"/>
          </a:p>
        </p:txBody>
      </p:sp>
    </p:spTree>
    <p:extLst>
      <p:ext uri="{BB962C8B-B14F-4D97-AF65-F5344CB8AC3E}">
        <p14:creationId xmlns:p14="http://schemas.microsoft.com/office/powerpoint/2010/main" val="1471960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514350" indent="-514350" algn="ctr">
              <a:buAutoNum type="arabicPeriod"/>
            </a:pPr>
            <a:r>
              <a:rPr lang="en-IN" sz="3200" b="1" dirty="0">
                <a:solidFill>
                  <a:schemeClr val="accent2">
                    <a:lumMod val="50000"/>
                  </a:schemeClr>
                </a:solidFill>
              </a:rPr>
              <a:t>Decision-Making Statements:</a:t>
            </a:r>
          </a:p>
          <a:p>
            <a:pPr marL="0" indent="0">
              <a:buNone/>
            </a:pPr>
            <a:r>
              <a:rPr lang="en-US" dirty="0"/>
              <a:t>Decision-Making statements control the flow of execution based on </a:t>
            </a:r>
            <a:r>
              <a:rPr lang="en-US" b="1" dirty="0">
                <a:solidFill>
                  <a:srgbClr val="0070C0"/>
                </a:solidFill>
              </a:rPr>
              <a:t>certain conditions</a:t>
            </a:r>
            <a:r>
              <a:rPr lang="en-US" dirty="0"/>
              <a:t>. These statements allow the program to choose different </a:t>
            </a:r>
            <a:r>
              <a:rPr lang="en-US" b="1" dirty="0">
                <a:solidFill>
                  <a:srgbClr val="C00000"/>
                </a:solidFill>
              </a:rPr>
              <a:t>paths</a:t>
            </a:r>
            <a:r>
              <a:rPr lang="en-US" dirty="0"/>
              <a:t> of execution based on the evaluation of Boolean expressions.</a:t>
            </a:r>
          </a:p>
          <a:p>
            <a:pPr marL="0" indent="0">
              <a:buNone/>
            </a:pPr>
            <a:r>
              <a:rPr lang="en-IN" b="1" dirty="0">
                <a:solidFill>
                  <a:srgbClr val="002060"/>
                </a:solidFill>
              </a:rPr>
              <a:t>Main decision-making statements:</a:t>
            </a:r>
          </a:p>
          <a:p>
            <a:pPr marL="514350" indent="-514350">
              <a:buAutoNum type="arabicPeriod"/>
            </a:pPr>
            <a:r>
              <a:rPr lang="en-IN" b="1" dirty="0"/>
              <a:t>if</a:t>
            </a:r>
          </a:p>
          <a:p>
            <a:pPr marL="514350" indent="-514350">
              <a:buAutoNum type="arabicPeriod"/>
            </a:pPr>
            <a:r>
              <a:rPr lang="en-IN" b="1" dirty="0"/>
              <a:t>if-else</a:t>
            </a:r>
          </a:p>
          <a:p>
            <a:pPr marL="514350" indent="-514350">
              <a:buAutoNum type="arabicPeriod"/>
            </a:pPr>
            <a:r>
              <a:rPr lang="en-IN" b="1" dirty="0"/>
              <a:t>if-else-if ladder</a:t>
            </a:r>
          </a:p>
          <a:p>
            <a:pPr marL="514350" indent="-514350">
              <a:buAutoNum type="arabicPeriod"/>
            </a:pPr>
            <a:r>
              <a:rPr lang="en-IN" b="1" dirty="0"/>
              <a:t>nested if</a:t>
            </a:r>
          </a:p>
          <a:p>
            <a:pPr marL="514350" indent="-514350">
              <a:buAutoNum type="arabicPeriod"/>
            </a:pPr>
            <a:r>
              <a:rPr lang="en-IN" b="1" dirty="0"/>
              <a:t>switch</a:t>
            </a:r>
          </a:p>
        </p:txBody>
      </p:sp>
    </p:spTree>
    <p:extLst>
      <p:ext uri="{BB962C8B-B14F-4D97-AF65-F5344CB8AC3E}">
        <p14:creationId xmlns:p14="http://schemas.microsoft.com/office/powerpoint/2010/main" val="750258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4236" y="376236"/>
            <a:ext cx="10567219" cy="5567363"/>
          </a:xfrm>
        </p:spPr>
        <p:txBody>
          <a:bodyPr/>
          <a:lstStyle/>
          <a:p>
            <a:pPr marL="0" indent="0">
              <a:buNone/>
            </a:pPr>
            <a:r>
              <a:rPr lang="en-IN" b="1" dirty="0">
                <a:solidFill>
                  <a:srgbClr val="C00000"/>
                </a:solidFill>
              </a:rPr>
              <a:t>1. if statement</a:t>
            </a:r>
            <a:r>
              <a:rPr lang="en-IN" dirty="0">
                <a:solidFill>
                  <a:srgbClr val="C00000"/>
                </a:solidFill>
              </a:rPr>
              <a:t>:</a:t>
            </a:r>
          </a:p>
          <a:p>
            <a:pPr marL="0" indent="0">
              <a:buNone/>
            </a:pPr>
            <a:r>
              <a:rPr lang="en-US" sz="2400" dirty="0"/>
              <a:t>The if statement </a:t>
            </a:r>
            <a:r>
              <a:rPr lang="en-US" sz="2400" b="1" dirty="0"/>
              <a:t>evaluates a condition </a:t>
            </a:r>
            <a:r>
              <a:rPr lang="en-US" sz="2400" dirty="0"/>
              <a:t>(a Boolean expression). If the condition is </a:t>
            </a:r>
            <a:r>
              <a:rPr lang="en-US" sz="2400" b="1" dirty="0"/>
              <a:t>true</a:t>
            </a:r>
            <a:r>
              <a:rPr lang="en-US" sz="2400" dirty="0"/>
              <a:t>, the block of code within the if statement is executed. If the condition is </a:t>
            </a:r>
            <a:r>
              <a:rPr lang="en-US" sz="2400" b="1" dirty="0"/>
              <a:t>false</a:t>
            </a:r>
            <a:r>
              <a:rPr lang="en-US" sz="2400" dirty="0"/>
              <a:t>, the block is skipped.</a:t>
            </a:r>
            <a:endParaRPr lang="en-IN" sz="2400" dirty="0"/>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800" b="1" dirty="0"/>
          </a:p>
          <a:p>
            <a:pPr marL="0" indent="0">
              <a:buNone/>
            </a:pPr>
            <a:r>
              <a:rPr lang="en-IN" sz="2400" b="1" dirty="0"/>
              <a:t>Example:</a:t>
            </a:r>
          </a:p>
        </p:txBody>
      </p:sp>
      <p:pic>
        <p:nvPicPr>
          <p:cNvPr id="4" name="Picture 3" descr="A black background with white text&#10;&#10;Description automatically generated">
            <a:extLst>
              <a:ext uri="{FF2B5EF4-FFF2-40B4-BE49-F238E27FC236}">
                <a16:creationId xmlns:a16="http://schemas.microsoft.com/office/drawing/2014/main" id="{166C285D-9B89-5B6E-0162-C42ADD263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624" y="4567478"/>
            <a:ext cx="7608627" cy="19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4AD4B090-88E9-4AFD-78A0-FE6799512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625" y="2405146"/>
            <a:ext cx="7608627" cy="1509541"/>
          </a:xfrm>
          <a:prstGeom prst="rect">
            <a:avLst/>
          </a:prstGeom>
        </p:spPr>
      </p:pic>
    </p:spTree>
    <p:extLst>
      <p:ext uri="{BB962C8B-B14F-4D97-AF65-F5344CB8AC3E}">
        <p14:creationId xmlns:p14="http://schemas.microsoft.com/office/powerpoint/2010/main" val="2998290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b="1" dirty="0"/>
              <a:t>2. if-else statement</a:t>
            </a:r>
            <a:r>
              <a:rPr lang="en-IN" dirty="0"/>
              <a:t>:</a:t>
            </a:r>
          </a:p>
          <a:p>
            <a:pPr marL="0" indent="0">
              <a:buNone/>
            </a:pPr>
            <a:r>
              <a:rPr lang="en-US" sz="2400" dirty="0"/>
              <a:t>Explanation: The if-else statement provides two blocks of code: one that executes if the condition is true and another that executes if the condition is false.</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4" name="Picture 3" descr="A computer screen with white text&#10;&#10;Description automatically generated">
            <a:extLst>
              <a:ext uri="{FF2B5EF4-FFF2-40B4-BE49-F238E27FC236}">
                <a16:creationId xmlns:a16="http://schemas.microsoft.com/office/drawing/2014/main" id="{A67FA1E4-3B8B-816C-83C7-CD73B2908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80" y="4353404"/>
            <a:ext cx="6698505" cy="2108356"/>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44A76F58-92AF-C394-2C89-A002CA92C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80" y="2063731"/>
            <a:ext cx="5928800" cy="1693037"/>
          </a:xfrm>
          <a:prstGeom prst="rect">
            <a:avLst/>
          </a:prstGeom>
        </p:spPr>
      </p:pic>
    </p:spTree>
    <p:extLst>
      <p:ext uri="{BB962C8B-B14F-4D97-AF65-F5344CB8AC3E}">
        <p14:creationId xmlns:p14="http://schemas.microsoft.com/office/powerpoint/2010/main" val="3781957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45066" y="2031101"/>
            <a:ext cx="4741494" cy="3511943"/>
          </a:xfrm>
        </p:spPr>
        <p:txBody>
          <a:bodyPr anchor="ctr">
            <a:normAutofit/>
          </a:bodyPr>
          <a:lstStyle/>
          <a:p>
            <a:pPr marL="0" indent="0">
              <a:buNone/>
            </a:pPr>
            <a:r>
              <a:rPr lang="en-IN" sz="2400" b="1" dirty="0">
                <a:solidFill>
                  <a:srgbClr val="C00000"/>
                </a:solidFill>
              </a:rPr>
              <a:t>3. if-else-if ladder</a:t>
            </a:r>
            <a:r>
              <a:rPr lang="en-IN" sz="2400" dirty="0">
                <a:solidFill>
                  <a:srgbClr val="C00000"/>
                </a:solidFill>
              </a:rPr>
              <a:t>:</a:t>
            </a:r>
          </a:p>
          <a:p>
            <a:pPr marL="0" indent="0">
              <a:buNone/>
            </a:pPr>
            <a:r>
              <a:rPr lang="en-US" sz="2000" dirty="0"/>
              <a:t>The if-else-if ladder allows for multiple conditions to be evaluated sequentially. The first condition that evaluates to true will have its corresponding block executed, and the rest of the ladder will be skipped. If none of the conditions are true, the else block (if present) will be executed.</a:t>
            </a:r>
          </a:p>
          <a:p>
            <a:pPr marL="0" indent="0">
              <a:buNone/>
            </a:pPr>
            <a:r>
              <a:rPr lang="en-US" sz="1800" b="1" dirty="0"/>
              <a:t>Syntax:</a:t>
            </a:r>
          </a:p>
          <a:p>
            <a:pPr marL="0" indent="0">
              <a:buNone/>
            </a:pPr>
            <a:endParaRPr lang="en-IN" sz="1800" b="1" dirty="0"/>
          </a:p>
        </p:txBody>
      </p:sp>
      <p:sp>
        <p:nvSpPr>
          <p:cNvPr id="26" name="Rectangle 2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with white text&#10;&#10;Description automatically generated">
            <a:extLst>
              <a:ext uri="{FF2B5EF4-FFF2-40B4-BE49-F238E27FC236}">
                <a16:creationId xmlns:a16="http://schemas.microsoft.com/office/drawing/2014/main" id="{210C6921-FD3C-A907-3847-FDE16B19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042" y="1933700"/>
            <a:ext cx="5819714" cy="2851660"/>
          </a:xfrm>
          <a:prstGeom prst="rect">
            <a:avLst/>
          </a:prstGeom>
        </p:spPr>
      </p:pic>
    </p:spTree>
    <p:extLst>
      <p:ext uri="{BB962C8B-B14F-4D97-AF65-F5344CB8AC3E}">
        <p14:creationId xmlns:p14="http://schemas.microsoft.com/office/powerpoint/2010/main" val="1888616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computer screen with white text">
            <a:extLst>
              <a:ext uri="{FF2B5EF4-FFF2-40B4-BE49-F238E27FC236}">
                <a16:creationId xmlns:a16="http://schemas.microsoft.com/office/drawing/2014/main" id="{BB10F3AA-930C-29BD-C46F-5ABF2523C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61" y="162560"/>
            <a:ext cx="9196782" cy="4069575"/>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DBF758D-1CA6-1826-532F-7CB93585A38E}"/>
              </a:ext>
            </a:extLst>
          </p:cNvPr>
          <p:cNvSpPr>
            <a:spLocks noGrp="1"/>
          </p:cNvSpPr>
          <p:nvPr>
            <p:ph idx="1"/>
          </p:nvPr>
        </p:nvSpPr>
        <p:spPr>
          <a:xfrm>
            <a:off x="5162719" y="4883544"/>
            <a:ext cx="6586915" cy="1556907"/>
          </a:xfrm>
        </p:spPr>
        <p:txBody>
          <a:bodyPr anchor="ctr">
            <a:normAutofit/>
          </a:bodyPr>
          <a:lstStyle/>
          <a:p>
            <a:pPr marL="0" indent="0">
              <a:buNone/>
            </a:pPr>
            <a:r>
              <a:rPr lang="en-US" sz="1800"/>
              <a:t>Example:</a:t>
            </a:r>
          </a:p>
          <a:p>
            <a:pPr marL="0" indent="0">
              <a:buNone/>
            </a:pPr>
            <a:endParaRPr lang="en-US" sz="1800"/>
          </a:p>
          <a:p>
            <a:pPr marL="0" indent="0">
              <a:buNone/>
            </a:pPr>
            <a:endParaRPr lang="en-IN" sz="1800"/>
          </a:p>
        </p:txBody>
      </p:sp>
    </p:spTree>
    <p:extLst>
      <p:ext uri="{BB962C8B-B14F-4D97-AF65-F5344CB8AC3E}">
        <p14:creationId xmlns:p14="http://schemas.microsoft.com/office/powerpoint/2010/main" val="202354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4. Nested if statement</a:t>
            </a:r>
            <a:r>
              <a:rPr lang="en-IN" dirty="0">
                <a:solidFill>
                  <a:srgbClr val="C00000"/>
                </a:solidFill>
              </a:rPr>
              <a:t>:</a:t>
            </a:r>
          </a:p>
          <a:p>
            <a:pPr marL="0" indent="0">
              <a:buNone/>
            </a:pPr>
            <a:r>
              <a:rPr lang="en-US" sz="2400" dirty="0"/>
              <a:t>Nested if statements allow an if statement to be placed inside another if statement.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9" name="Picture 8" descr="A computer screen with white text&#10;&#10;Description automatically generated">
            <a:extLst>
              <a:ext uri="{FF2B5EF4-FFF2-40B4-BE49-F238E27FC236}">
                <a16:creationId xmlns:a16="http://schemas.microsoft.com/office/drawing/2014/main" id="{705AB262-F045-9D46-3E7A-5F4B201D9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66" y="2874927"/>
            <a:ext cx="8857143" cy="292380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Example:</a:t>
            </a:r>
          </a:p>
          <a:p>
            <a:pPr marL="0" indent="0">
              <a:buNone/>
            </a:pPr>
            <a:endParaRPr lang="en-IN" dirty="0"/>
          </a:p>
        </p:txBody>
      </p:sp>
      <p:pic>
        <p:nvPicPr>
          <p:cNvPr id="7" name="Picture 6" descr="A computer code on a black background&#10;&#10;Description automatically generated">
            <a:extLst>
              <a:ext uri="{FF2B5EF4-FFF2-40B4-BE49-F238E27FC236}">
                <a16:creationId xmlns:a16="http://schemas.microsoft.com/office/drawing/2014/main" id="{94EF42AF-8193-1742-2457-3832CC2F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09" y="1518190"/>
            <a:ext cx="8723809" cy="2495238"/>
          </a:xfrm>
          <a:prstGeom prst="rect">
            <a:avLst/>
          </a:prstGeom>
        </p:spPr>
      </p:pic>
    </p:spTree>
    <p:extLst>
      <p:ext uri="{BB962C8B-B14F-4D97-AF65-F5344CB8AC3E}">
        <p14:creationId xmlns:p14="http://schemas.microsoft.com/office/powerpoint/2010/main" val="319422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2177" y="422031"/>
            <a:ext cx="10901624" cy="6109397"/>
          </a:xfrm>
        </p:spPr>
        <p:txBody>
          <a:bodyPr/>
          <a:lstStyle/>
          <a:p>
            <a:pPr marL="0" indent="0">
              <a:buNone/>
            </a:pPr>
            <a:r>
              <a:rPr lang="en-US" b="1" dirty="0">
                <a:solidFill>
                  <a:srgbClr val="C00000"/>
                </a:solidFill>
              </a:rPr>
              <a:t>5. </a:t>
            </a:r>
            <a:r>
              <a:rPr lang="en-IN" b="1" dirty="0">
                <a:solidFill>
                  <a:srgbClr val="C00000"/>
                </a:solidFill>
              </a:rPr>
              <a:t>Switch statement:</a:t>
            </a:r>
          </a:p>
          <a:p>
            <a:pPr marL="0" indent="0">
              <a:buNone/>
            </a:pPr>
            <a:r>
              <a:rPr lang="en-US" sz="2400" dirty="0"/>
              <a:t>The switch statement evaluates an expression and compares it to a list of case values. When a match is found, the corresponding block of code is executed. The break statement is used to exit the switch block after the matched case has been executed. If no match is found, the default block (if present) is executed. The switch statement is often used as an alternative to the if-else-if ladder for better readability and performance when dealing with multiple possible values of an expression.</a:t>
            </a:r>
          </a:p>
          <a:p>
            <a:pPr marL="0" indent="0">
              <a:buNone/>
            </a:pPr>
            <a:r>
              <a:rPr lang="en-US" sz="2400" b="1" dirty="0"/>
              <a:t>Syntax:</a:t>
            </a:r>
          </a:p>
          <a:p>
            <a:pPr marL="0" indent="0">
              <a:buNone/>
            </a:pPr>
            <a:endParaRPr lang="en-IN" sz="2400" dirty="0"/>
          </a:p>
        </p:txBody>
      </p:sp>
      <p:pic>
        <p:nvPicPr>
          <p:cNvPr id="6" name="Picture 5" descr="A computer screen with white text&#10;&#10;Description automatically generated">
            <a:extLst>
              <a:ext uri="{FF2B5EF4-FFF2-40B4-BE49-F238E27FC236}">
                <a16:creationId xmlns:a16="http://schemas.microsoft.com/office/drawing/2014/main" id="{D883FA24-377A-AE54-8F34-A6E4FB781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82" y="3101879"/>
            <a:ext cx="6496682" cy="3245454"/>
          </a:xfrm>
          <a:prstGeom prst="rect">
            <a:avLst/>
          </a:prstGeom>
        </p:spPr>
      </p:pic>
    </p:spTree>
    <p:extLst>
      <p:ext uri="{BB962C8B-B14F-4D97-AF65-F5344CB8AC3E}">
        <p14:creationId xmlns:p14="http://schemas.microsoft.com/office/powerpoint/2010/main" val="2988375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7769" y="1909192"/>
            <a:ext cx="4586513" cy="3647710"/>
          </a:xfrm>
        </p:spPr>
        <p:txBody>
          <a:bodyPr>
            <a:normAutofit/>
          </a:bodyPr>
          <a:lstStyle/>
          <a:p>
            <a:pPr marL="0" indent="0">
              <a:buNone/>
            </a:pPr>
            <a:r>
              <a:rPr lang="en-US" sz="2000">
                <a:solidFill>
                  <a:schemeClr val="bg1"/>
                </a:solidFill>
              </a:rPr>
              <a:t>Example:</a:t>
            </a:r>
          </a:p>
          <a:p>
            <a:pPr marL="0" indent="0">
              <a:buNone/>
            </a:pPr>
            <a:endParaRPr lang="en-IN" sz="2000">
              <a:solidFill>
                <a:schemeClr val="bg1"/>
              </a:solidFill>
            </a:endParaRPr>
          </a:p>
        </p:txBody>
      </p:sp>
      <p:cxnSp>
        <p:nvCxnSpPr>
          <p:cNvPr id="12" name="Straight Connector 1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descr="A screen shot of a computer program">
            <a:extLst>
              <a:ext uri="{FF2B5EF4-FFF2-40B4-BE49-F238E27FC236}">
                <a16:creationId xmlns:a16="http://schemas.microsoft.com/office/drawing/2014/main" id="{F748903A-8891-1442-758E-9D31CA03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0"/>
            <a:ext cx="5177788" cy="6858000"/>
          </a:xfrm>
          <a:prstGeom prst="rect">
            <a:avLst/>
          </a:prstGeom>
        </p:spPr>
      </p:pic>
    </p:spTree>
    <p:extLst>
      <p:ext uri="{BB962C8B-B14F-4D97-AF65-F5344CB8AC3E}">
        <p14:creationId xmlns:p14="http://schemas.microsoft.com/office/powerpoint/2010/main" val="37030274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lgn="ctr">
              <a:buNone/>
            </a:pPr>
            <a:r>
              <a:rPr lang="en-IN" sz="4000" b="1" dirty="0">
                <a:solidFill>
                  <a:schemeClr val="accent6">
                    <a:lumMod val="50000"/>
                  </a:schemeClr>
                </a:solidFill>
              </a:rPr>
              <a:t>2. Loop Statements:</a:t>
            </a:r>
          </a:p>
          <a:p>
            <a:pPr marL="0" indent="0">
              <a:buNone/>
            </a:pPr>
            <a:r>
              <a:rPr lang="en-US" dirty="0"/>
              <a:t>In Java, loop statements </a:t>
            </a:r>
            <a:r>
              <a:rPr lang="en-US" b="1" dirty="0"/>
              <a:t>allow</a:t>
            </a:r>
            <a:r>
              <a:rPr lang="en-US" dirty="0"/>
              <a:t> the </a:t>
            </a:r>
            <a:r>
              <a:rPr lang="en-US" b="1" dirty="0"/>
              <a:t>execution of a block of code repeatedly</a:t>
            </a:r>
            <a:r>
              <a:rPr lang="en-US" dirty="0"/>
              <a:t> </a:t>
            </a:r>
            <a:r>
              <a:rPr lang="en-US" b="1" dirty="0"/>
              <a:t>based on a </a:t>
            </a:r>
            <a:r>
              <a:rPr lang="en-US" b="1" dirty="0">
                <a:solidFill>
                  <a:srgbClr val="C00000"/>
                </a:solidFill>
              </a:rPr>
              <a:t>condition</a:t>
            </a:r>
            <a:r>
              <a:rPr lang="en-US" dirty="0"/>
              <a:t>. They are essential for tasks that require iteration, such as processing elements in an array or repeatedly performing an operation until a certain condition is met.</a:t>
            </a:r>
          </a:p>
          <a:p>
            <a:pPr marL="0" indent="0">
              <a:buNone/>
            </a:pPr>
            <a:r>
              <a:rPr lang="en-US" b="1" dirty="0">
                <a:solidFill>
                  <a:srgbClr val="002060"/>
                </a:solidFill>
              </a:rPr>
              <a:t>Looping Statements are:</a:t>
            </a:r>
          </a:p>
          <a:p>
            <a:pPr marL="514350" indent="-514350">
              <a:buAutoNum type="arabicPeriod"/>
            </a:pPr>
            <a:r>
              <a:rPr lang="en-US" b="1" dirty="0"/>
              <a:t>for</a:t>
            </a:r>
            <a:r>
              <a:rPr lang="en-US" dirty="0"/>
              <a:t> loop</a:t>
            </a:r>
          </a:p>
          <a:p>
            <a:pPr marL="514350" indent="-514350">
              <a:buAutoNum type="arabicPeriod"/>
            </a:pPr>
            <a:r>
              <a:rPr lang="en-US" b="1" dirty="0"/>
              <a:t>while</a:t>
            </a:r>
            <a:r>
              <a:rPr lang="en-US" dirty="0"/>
              <a:t> loop </a:t>
            </a:r>
            <a:r>
              <a:rPr lang="en-US" b="1" dirty="0">
                <a:solidFill>
                  <a:srgbClr val="00B050"/>
                </a:solidFill>
              </a:rPr>
              <a:t>(Entry Controlled Loop)</a:t>
            </a:r>
          </a:p>
          <a:p>
            <a:pPr marL="514350" indent="-514350">
              <a:buFont typeface="Arial" panose="020B0604020202020204" pitchFamily="34" charset="0"/>
              <a:buAutoNum type="arabicPeriod"/>
            </a:pPr>
            <a:r>
              <a:rPr lang="en-US" b="1" dirty="0"/>
              <a:t>do-while</a:t>
            </a:r>
            <a:r>
              <a:rPr lang="en-US" dirty="0"/>
              <a:t> loop </a:t>
            </a:r>
            <a:r>
              <a:rPr lang="en-US" b="1" dirty="0">
                <a:solidFill>
                  <a:srgbClr val="00B050"/>
                </a:solidFill>
              </a:rPr>
              <a:t>(Exit Controlled Loop)</a:t>
            </a:r>
          </a:p>
          <a:p>
            <a:pPr marL="514350" indent="-514350">
              <a:buFont typeface="Arial" panose="020B0604020202020204" pitchFamily="34" charset="0"/>
              <a:buAutoNum type="arabicPeriod"/>
            </a:pPr>
            <a:r>
              <a:rPr lang="en-US" b="1" dirty="0"/>
              <a:t>for-each</a:t>
            </a:r>
            <a:r>
              <a:rPr lang="en-US" dirty="0"/>
              <a:t> loop (enhanced for loop)</a:t>
            </a:r>
            <a:endParaRPr lang="en-IN" dirty="0"/>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803077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002060"/>
                </a:solidFill>
              </a:rPr>
              <a:t>1. for loop:</a:t>
            </a:r>
          </a:p>
          <a:p>
            <a:pPr marL="0" indent="0">
              <a:buNone/>
            </a:pPr>
            <a:r>
              <a:rPr lang="en-US" dirty="0"/>
              <a:t>The for loop provides a </a:t>
            </a:r>
            <a:r>
              <a:rPr lang="en-US" b="1" dirty="0"/>
              <a:t>concise</a:t>
            </a:r>
            <a:r>
              <a:rPr lang="en-US" dirty="0"/>
              <a:t> </a:t>
            </a:r>
            <a:r>
              <a:rPr lang="en-US" b="1" dirty="0"/>
              <a:t>way</a:t>
            </a:r>
            <a:r>
              <a:rPr lang="en-US" dirty="0"/>
              <a:t> of writing the loop structure. It is used when the </a:t>
            </a:r>
            <a:r>
              <a:rPr lang="en-US" b="1" dirty="0"/>
              <a:t>number of iterations is known </a:t>
            </a:r>
            <a:r>
              <a:rPr lang="en-US" b="1" dirty="0">
                <a:solidFill>
                  <a:srgbClr val="C00000"/>
                </a:solidFill>
              </a:rPr>
              <a:t>beforehand</a:t>
            </a:r>
            <a:r>
              <a:rPr lang="en-US" dirty="0"/>
              <a:t>.</a:t>
            </a:r>
          </a:p>
          <a:p>
            <a:pPr marL="0" indent="0">
              <a:buNone/>
            </a:pPr>
            <a:r>
              <a:rPr lang="en-US" b="1" dirty="0"/>
              <a:t>Syntax:</a:t>
            </a:r>
          </a:p>
          <a:p>
            <a:pPr marL="0" indent="0">
              <a:buNone/>
            </a:pPr>
            <a:endParaRPr lang="en-US" dirty="0"/>
          </a:p>
          <a:p>
            <a:pPr marL="0" indent="0">
              <a:buNone/>
            </a:pPr>
            <a:endParaRPr lang="en-US" dirty="0"/>
          </a:p>
          <a:p>
            <a:pPr marL="0" indent="0">
              <a:buNone/>
            </a:pPr>
            <a:endParaRPr lang="en-US" dirty="0"/>
          </a:p>
          <a:p>
            <a:pPr marL="0" indent="0">
              <a:buNone/>
            </a:pPr>
            <a:r>
              <a:rPr lang="en-US" b="1" dirty="0"/>
              <a:t>Example:</a:t>
            </a:r>
          </a:p>
          <a:p>
            <a:pPr marL="0" indent="0">
              <a:buNone/>
            </a:pP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7AF5E73D-1A14-85DE-A1E3-EED48C11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692" y="4584184"/>
            <a:ext cx="5809252" cy="1664216"/>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AA86B3A6-E076-92D5-FECC-F619B393A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692" y="2336037"/>
            <a:ext cx="6796494" cy="1505264"/>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32761" y="1291241"/>
            <a:ext cx="5566019" cy="3979585"/>
          </a:xfrm>
        </p:spPr>
        <p:txBody>
          <a:bodyPr anchor="ctr">
            <a:normAutofit/>
          </a:bodyPr>
          <a:lstStyle/>
          <a:p>
            <a:pPr marL="0" indent="0">
              <a:buNone/>
            </a:pPr>
            <a:r>
              <a:rPr lang="en-US" sz="2400" b="1" dirty="0"/>
              <a:t>2. while loop:</a:t>
            </a:r>
          </a:p>
          <a:p>
            <a:pPr marL="0" indent="0">
              <a:buNone/>
            </a:pPr>
            <a:r>
              <a:rPr lang="en-US" sz="2400" dirty="0"/>
              <a:t>The while loop continually executes a block of code as long as a specified condition is true. The condition is checked before the execution of the loop body, making it a pre-test loop.</a:t>
            </a:r>
          </a:p>
          <a:p>
            <a:pPr marL="0" indent="0">
              <a:buNone/>
            </a:pPr>
            <a:r>
              <a:rPr lang="en-US" sz="2400" b="1" dirty="0"/>
              <a:t>Syntax &amp; Example:</a:t>
            </a:r>
          </a:p>
          <a:p>
            <a:pPr marL="0" indent="0">
              <a:buNone/>
            </a:pPr>
            <a:endParaRPr lang="en-IN"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white text&#10;&#10;Description automatically generated">
            <a:extLst>
              <a:ext uri="{FF2B5EF4-FFF2-40B4-BE49-F238E27FC236}">
                <a16:creationId xmlns:a16="http://schemas.microsoft.com/office/drawing/2014/main" id="{524942A8-A24C-9BE0-6968-38B9FCD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77216"/>
            <a:ext cx="4397433" cy="1528108"/>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white text&#10;&#10;Description automatically generated">
            <a:extLst>
              <a:ext uri="{FF2B5EF4-FFF2-40B4-BE49-F238E27FC236}">
                <a16:creationId xmlns:a16="http://schemas.microsoft.com/office/drawing/2014/main" id="{9F112934-45EB-C4FE-FFEC-8AAFA01C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63985"/>
            <a:ext cx="4395569" cy="2406573"/>
          </a:xfrm>
          <a:prstGeom prst="rect">
            <a:avLst/>
          </a:prstGeom>
        </p:spPr>
      </p:pic>
    </p:spTree>
    <p:extLst>
      <p:ext uri="{BB962C8B-B14F-4D97-AF65-F5344CB8AC3E}">
        <p14:creationId xmlns:p14="http://schemas.microsoft.com/office/powerpoint/2010/main" val="975857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1" y="1291241"/>
            <a:ext cx="5599217" cy="3979585"/>
          </a:xfrm>
        </p:spPr>
        <p:txBody>
          <a:bodyPr anchor="ctr">
            <a:normAutofit/>
          </a:bodyPr>
          <a:lstStyle/>
          <a:p>
            <a:pPr marL="0" indent="0">
              <a:buNone/>
            </a:pPr>
            <a:r>
              <a:rPr lang="en-US" sz="2400" b="1" dirty="0"/>
              <a:t>3. do-while loop:</a:t>
            </a:r>
          </a:p>
          <a:p>
            <a:pPr marL="0" indent="0">
              <a:buNone/>
            </a:pPr>
            <a:r>
              <a:rPr lang="en-US" sz="2400" dirty="0"/>
              <a:t>The do-while loop is similar to the while loop, but it guarantees that the loop body will be executed at </a:t>
            </a:r>
            <a:r>
              <a:rPr lang="en-US" sz="2400" b="1" dirty="0"/>
              <a:t>least once </a:t>
            </a:r>
            <a:r>
              <a:rPr lang="en-US" sz="2400" dirty="0"/>
              <a:t>because the condition is checked </a:t>
            </a:r>
            <a:r>
              <a:rPr lang="en-US" sz="2400" b="1" dirty="0"/>
              <a:t>after the execution of the loop body</a:t>
            </a:r>
            <a:r>
              <a:rPr lang="en-US" sz="2400" dirty="0"/>
              <a:t>.</a:t>
            </a:r>
          </a:p>
          <a:p>
            <a:pPr marL="0" indent="0">
              <a:buNone/>
            </a:pPr>
            <a:endParaRPr lang="en-US" sz="800" dirty="0"/>
          </a:p>
          <a:p>
            <a:pPr marL="0" indent="0">
              <a:buNone/>
            </a:pPr>
            <a:r>
              <a:rPr lang="en-US" sz="2400" b="1" dirty="0"/>
              <a:t>Syntax &amp; Example:</a:t>
            </a:r>
          </a:p>
          <a:p>
            <a:pPr marL="0" indent="0">
              <a:buNone/>
            </a:pPr>
            <a:endParaRPr lang="en-IN" sz="24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white text&#10;&#10;Description automatically generated">
            <a:extLst>
              <a:ext uri="{FF2B5EF4-FFF2-40B4-BE49-F238E27FC236}">
                <a16:creationId xmlns:a16="http://schemas.microsoft.com/office/drawing/2014/main" id="{735F13A1-AFCA-6A65-247C-172BF0D5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55229"/>
            <a:ext cx="4397433" cy="1572082"/>
          </a:xfrm>
          <a:prstGeom prst="rect">
            <a:avLst/>
          </a:prstGeom>
        </p:spPr>
      </p:pic>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white text&#10;&#10;Description automatically generated">
            <a:extLst>
              <a:ext uri="{FF2B5EF4-FFF2-40B4-BE49-F238E27FC236}">
                <a16:creationId xmlns:a16="http://schemas.microsoft.com/office/drawing/2014/main" id="{A763715A-59CE-DC53-DD8B-1FACE3619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80469"/>
            <a:ext cx="4395569" cy="2373606"/>
          </a:xfrm>
          <a:prstGeom prst="rect">
            <a:avLst/>
          </a:prstGeom>
        </p:spPr>
      </p:pic>
    </p:spTree>
    <p:extLst>
      <p:ext uri="{BB962C8B-B14F-4D97-AF65-F5344CB8AC3E}">
        <p14:creationId xmlns:p14="http://schemas.microsoft.com/office/powerpoint/2010/main" val="12134693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4563" y="428127"/>
            <a:ext cx="10567219" cy="5567363"/>
          </a:xfrm>
        </p:spPr>
        <p:txBody>
          <a:bodyPr/>
          <a:lstStyle/>
          <a:p>
            <a:pPr marL="0" indent="0">
              <a:buNone/>
            </a:pPr>
            <a:r>
              <a:rPr lang="en-US" b="1" dirty="0">
                <a:solidFill>
                  <a:srgbClr val="0070C0"/>
                </a:solidFill>
              </a:rPr>
              <a:t>4. for-each loop (Enhanced for loop)</a:t>
            </a:r>
          </a:p>
          <a:p>
            <a:pPr marL="0" indent="0">
              <a:buNone/>
            </a:pPr>
            <a:r>
              <a:rPr lang="en-US" dirty="0"/>
              <a:t>The for-each loop, introduced in </a:t>
            </a:r>
            <a:r>
              <a:rPr lang="en-US" b="1" dirty="0"/>
              <a:t>Java 5,</a:t>
            </a:r>
            <a:r>
              <a:rPr lang="en-US" dirty="0"/>
              <a:t> is used to </a:t>
            </a:r>
            <a:r>
              <a:rPr lang="en-US" b="1" dirty="0"/>
              <a:t>iterate over elements in an array or a collection</a:t>
            </a:r>
            <a:r>
              <a:rPr lang="en-US" dirty="0"/>
              <a:t>, making the code more readable and reducing the risk of errors.</a:t>
            </a:r>
          </a:p>
          <a:p>
            <a:pPr marL="0" indent="0">
              <a:buNone/>
            </a:pPr>
            <a:r>
              <a:rPr lang="en-US" b="1" dirty="0"/>
              <a:t>Syntax:</a:t>
            </a:r>
          </a:p>
          <a:p>
            <a:pPr marL="0" indent="0">
              <a:buNone/>
            </a:pPr>
            <a:endParaRPr lang="en-US" dirty="0"/>
          </a:p>
          <a:p>
            <a:pPr marL="0" indent="0">
              <a:buNone/>
            </a:pPr>
            <a:endParaRPr lang="en-US" dirty="0"/>
          </a:p>
          <a:p>
            <a:pPr marL="0" indent="0">
              <a:buNone/>
            </a:pPr>
            <a:endParaRPr lang="en-US" b="1" dirty="0"/>
          </a:p>
          <a:p>
            <a:pPr marL="0" indent="0">
              <a:buNone/>
            </a:pPr>
            <a:r>
              <a:rPr lang="en-US" b="1" dirty="0"/>
              <a:t>Example:</a:t>
            </a:r>
          </a:p>
          <a:p>
            <a:pPr marL="0" indent="0">
              <a:buNone/>
            </a:pPr>
            <a:endParaRPr lang="en-IN" dirty="0"/>
          </a:p>
        </p:txBody>
      </p:sp>
      <p:pic>
        <p:nvPicPr>
          <p:cNvPr id="4" name="Picture 3" descr="A black screen with white text&#10;&#10;Description automatically generated">
            <a:extLst>
              <a:ext uri="{FF2B5EF4-FFF2-40B4-BE49-F238E27FC236}">
                <a16:creationId xmlns:a16="http://schemas.microsoft.com/office/drawing/2014/main" id="{9EAEB257-4FD9-38DC-9D66-73462939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340" y="4684354"/>
            <a:ext cx="5101107" cy="188374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9549B0FB-5EC8-A75C-D8B9-A8D07AE3C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340" y="2432852"/>
            <a:ext cx="4197340" cy="1374710"/>
          </a:xfrm>
          <a:prstGeom prst="rect">
            <a:avLst/>
          </a:prstGeom>
        </p:spPr>
      </p:pic>
    </p:spTree>
    <p:extLst>
      <p:ext uri="{BB962C8B-B14F-4D97-AF65-F5344CB8AC3E}">
        <p14:creationId xmlns:p14="http://schemas.microsoft.com/office/powerpoint/2010/main" val="1026216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4836607"/>
          </a:xfrm>
        </p:spPr>
        <p:txBody>
          <a:bodyPr/>
          <a:lstStyle/>
          <a:p>
            <a:pPr marL="0" indent="0" algn="ctr">
              <a:buNone/>
            </a:pPr>
            <a:r>
              <a:rPr lang="en-IN" sz="3200" b="1" dirty="0">
                <a:solidFill>
                  <a:srgbClr val="00B050"/>
                </a:solidFill>
              </a:rPr>
              <a:t>3. Branching </a:t>
            </a:r>
            <a:r>
              <a:rPr lang="en-IN" sz="3200" dirty="0">
                <a:solidFill>
                  <a:srgbClr val="00B050"/>
                </a:solidFill>
              </a:rPr>
              <a:t>or</a:t>
            </a:r>
            <a:r>
              <a:rPr lang="en-IN" sz="3200" b="1" dirty="0">
                <a:solidFill>
                  <a:srgbClr val="00B050"/>
                </a:solidFill>
              </a:rPr>
              <a:t> Jump Statements:</a:t>
            </a:r>
          </a:p>
          <a:p>
            <a:pPr marL="0" indent="0">
              <a:buNone/>
            </a:pPr>
            <a:r>
              <a:rPr lang="en-US" dirty="0"/>
              <a:t>In Java, branching statements are used to </a:t>
            </a:r>
            <a:r>
              <a:rPr lang="en-US" b="1" dirty="0">
                <a:solidFill>
                  <a:srgbClr val="C00000"/>
                </a:solidFill>
              </a:rPr>
              <a:t>alter the flow of execution </a:t>
            </a:r>
            <a:r>
              <a:rPr lang="en-US" dirty="0"/>
              <a:t>within a program based on certain conditions. They allow for more </a:t>
            </a:r>
            <a:r>
              <a:rPr lang="en-US" b="1" dirty="0"/>
              <a:t>complex</a:t>
            </a:r>
            <a:r>
              <a:rPr lang="en-US" dirty="0"/>
              <a:t> and </a:t>
            </a:r>
            <a:r>
              <a:rPr lang="en-US" b="1" dirty="0"/>
              <a:t>dynamic</a:t>
            </a:r>
            <a:r>
              <a:rPr lang="en-US" dirty="0"/>
              <a:t> behavior by enabling jumps to different parts of the code. </a:t>
            </a:r>
          </a:p>
          <a:p>
            <a:pPr marL="0" indent="0">
              <a:buNone/>
            </a:pPr>
            <a:r>
              <a:rPr lang="en-US" b="1" dirty="0">
                <a:solidFill>
                  <a:srgbClr val="002060"/>
                </a:solidFill>
              </a:rPr>
              <a:t>The main branching statements in Java are:</a:t>
            </a:r>
          </a:p>
          <a:p>
            <a:pPr marL="514350" indent="-514350">
              <a:buFont typeface="+mj-lt"/>
              <a:buAutoNum type="arabicPeriod"/>
            </a:pPr>
            <a:r>
              <a:rPr lang="en-US" b="1" dirty="0"/>
              <a:t>break</a:t>
            </a:r>
          </a:p>
          <a:p>
            <a:pPr marL="514350" indent="-514350">
              <a:buFont typeface="+mj-lt"/>
              <a:buAutoNum type="arabicPeriod"/>
            </a:pPr>
            <a:r>
              <a:rPr lang="en-US" b="1" dirty="0"/>
              <a:t>continue</a:t>
            </a:r>
          </a:p>
          <a:p>
            <a:pPr marL="514350" indent="-514350">
              <a:buFont typeface="+mj-lt"/>
              <a:buAutoNum type="arabicPeriod"/>
            </a:pPr>
            <a:r>
              <a:rPr lang="en-US" b="1" dirty="0"/>
              <a:t>return</a:t>
            </a:r>
            <a:endParaRPr lang="en-IN" b="1" dirty="0"/>
          </a:p>
        </p:txBody>
      </p:sp>
    </p:spTree>
    <p:extLst>
      <p:ext uri="{BB962C8B-B14F-4D97-AF65-F5344CB8AC3E}">
        <p14:creationId xmlns:p14="http://schemas.microsoft.com/office/powerpoint/2010/main" val="1427348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1. </a:t>
            </a:r>
            <a:r>
              <a:rPr lang="en-US" b="1" dirty="0">
                <a:solidFill>
                  <a:srgbClr val="C00000"/>
                </a:solidFill>
              </a:rPr>
              <a:t>break</a:t>
            </a:r>
            <a:r>
              <a:rPr lang="en-US" b="1" dirty="0"/>
              <a:t> statement:</a:t>
            </a:r>
          </a:p>
          <a:p>
            <a:pPr marL="0" indent="0">
              <a:buNone/>
            </a:pPr>
            <a:r>
              <a:rPr lang="en-US" sz="2400" dirty="0"/>
              <a:t>The break statement is used to terminate the execution of a loop or switch statement prematurely. It can be used in for, while, and do-while loops, as well as in switch statements.</a:t>
            </a:r>
          </a:p>
          <a:p>
            <a:pPr marL="0" indent="0">
              <a:buNone/>
            </a:pPr>
            <a:r>
              <a:rPr lang="en-US" sz="2400" b="1" dirty="0"/>
              <a:t>Syntax:</a:t>
            </a:r>
          </a:p>
          <a:p>
            <a:pPr marL="0" indent="0">
              <a:buNone/>
            </a:pPr>
            <a:endParaRPr lang="en-US" sz="2400" dirty="0"/>
          </a:p>
          <a:p>
            <a:pPr marL="0" indent="0">
              <a:buNone/>
            </a:pPr>
            <a:r>
              <a:rPr lang="en-US" sz="2400" b="1" dirty="0"/>
              <a:t>Example: </a:t>
            </a:r>
            <a:r>
              <a:rPr lang="en-US" sz="2000" dirty="0"/>
              <a:t>When a break statement is encountered inside a loop or switch, control is transferred to the statement immediately following the loop or switch.</a:t>
            </a:r>
          </a:p>
          <a:p>
            <a:pPr marL="0" indent="0">
              <a:buNone/>
            </a:pPr>
            <a:endParaRPr lang="en-US" dirty="0"/>
          </a:p>
          <a:p>
            <a:pPr marL="0" indent="0">
              <a:buNone/>
            </a:pPr>
            <a:endParaRPr lang="en-IN" dirty="0"/>
          </a:p>
        </p:txBody>
      </p:sp>
      <p:pic>
        <p:nvPicPr>
          <p:cNvPr id="5" name="Picture 4" descr="A computer screen shot of a code&#10;&#10;Description automatically generated">
            <a:extLst>
              <a:ext uri="{FF2B5EF4-FFF2-40B4-BE49-F238E27FC236}">
                <a16:creationId xmlns:a16="http://schemas.microsoft.com/office/drawing/2014/main" id="{A8DC9FBD-150A-4D82-2AAB-4E759D99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614" y="4100165"/>
            <a:ext cx="3611525" cy="2415207"/>
          </a:xfrm>
          <a:prstGeom prst="rect">
            <a:avLst/>
          </a:prstGeom>
        </p:spPr>
      </p:pic>
      <p:pic>
        <p:nvPicPr>
          <p:cNvPr id="7" name="Picture 6" descr="A black background with blue letters&#10;&#10;Description automatically generated">
            <a:extLst>
              <a:ext uri="{FF2B5EF4-FFF2-40B4-BE49-F238E27FC236}">
                <a16:creationId xmlns:a16="http://schemas.microsoft.com/office/drawing/2014/main" id="{718D0B75-0ED6-9511-9726-2F87CC771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614" y="2484937"/>
            <a:ext cx="1695238" cy="600000"/>
          </a:xfrm>
          <a:prstGeom prst="rect">
            <a:avLst/>
          </a:prstGeom>
        </p:spPr>
      </p:pic>
    </p:spTree>
    <p:extLst>
      <p:ext uri="{BB962C8B-B14F-4D97-AF65-F5344CB8AC3E}">
        <p14:creationId xmlns:p14="http://schemas.microsoft.com/office/powerpoint/2010/main" val="333549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15276" y="378488"/>
            <a:ext cx="10949894" cy="5567363"/>
          </a:xfrm>
        </p:spPr>
        <p:txBody>
          <a:bodyPr/>
          <a:lstStyle/>
          <a:p>
            <a:pPr marL="0" indent="0">
              <a:buNone/>
            </a:pPr>
            <a:r>
              <a:rPr lang="en-US" b="1" dirty="0"/>
              <a:t>2. </a:t>
            </a:r>
            <a:r>
              <a:rPr lang="en-US" b="1" dirty="0">
                <a:solidFill>
                  <a:srgbClr val="C00000"/>
                </a:solidFill>
              </a:rPr>
              <a:t>continue</a:t>
            </a:r>
            <a:r>
              <a:rPr lang="en-US" b="1" dirty="0"/>
              <a:t> statement:</a:t>
            </a:r>
          </a:p>
          <a:p>
            <a:pPr marL="0" indent="0">
              <a:buNone/>
            </a:pPr>
            <a:r>
              <a:rPr lang="en-US" sz="2400" dirty="0"/>
              <a:t>The continue statement is used to skip the current iteration of a loop and proceed to the next iteration. It can be used in for, while, and do-while loops.</a:t>
            </a:r>
          </a:p>
          <a:p>
            <a:pPr marL="0" indent="0">
              <a:buNone/>
            </a:pPr>
            <a:r>
              <a:rPr lang="en-US" sz="2400" b="1" dirty="0"/>
              <a:t>Syntax:</a:t>
            </a:r>
          </a:p>
          <a:p>
            <a:pPr marL="0" indent="0">
              <a:buNone/>
            </a:pPr>
            <a:endParaRPr lang="en-US" sz="800" dirty="0"/>
          </a:p>
          <a:p>
            <a:pPr marL="0" indent="0">
              <a:buNone/>
            </a:pPr>
            <a:r>
              <a:rPr lang="en-US" sz="2400" b="1" dirty="0"/>
              <a:t>Example</a:t>
            </a:r>
            <a:r>
              <a:rPr lang="en-US" b="1" dirty="0"/>
              <a:t>: </a:t>
            </a:r>
            <a:r>
              <a:rPr lang="en-US" sz="2400" dirty="0"/>
              <a:t>When a continue statement is encountered inside a loop, control is immediately transferred to the next iteration of the loop, bypassing the remaining code in the current iteration.</a:t>
            </a:r>
          </a:p>
          <a:p>
            <a:pPr marL="0" indent="0">
              <a:buNone/>
            </a:pPr>
            <a:endParaRPr lang="en-US" dirty="0"/>
          </a:p>
          <a:p>
            <a:pPr marL="0" indent="0">
              <a:buNone/>
            </a:pPr>
            <a:endParaRPr lang="en-IN" dirty="0"/>
          </a:p>
        </p:txBody>
      </p:sp>
      <p:pic>
        <p:nvPicPr>
          <p:cNvPr id="4" name="Picture 3" descr="A computer screen with numbers and symbols&#10;&#10;Description automatically generated">
            <a:extLst>
              <a:ext uri="{FF2B5EF4-FFF2-40B4-BE49-F238E27FC236}">
                <a16:creationId xmlns:a16="http://schemas.microsoft.com/office/drawing/2014/main" id="{A6AAC582-820C-E6D3-BFFF-4D5A14D2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29" y="3717540"/>
            <a:ext cx="4070794" cy="2640294"/>
          </a:xfrm>
          <a:prstGeom prst="rect">
            <a:avLst/>
          </a:prstGeom>
        </p:spPr>
      </p:pic>
      <p:pic>
        <p:nvPicPr>
          <p:cNvPr id="6" name="Picture 5" descr="A blue and black text&#10;&#10;Description automatically generated">
            <a:extLst>
              <a:ext uri="{FF2B5EF4-FFF2-40B4-BE49-F238E27FC236}">
                <a16:creationId xmlns:a16="http://schemas.microsoft.com/office/drawing/2014/main" id="{6AB37B63-F962-4789-81C5-CE3B23B7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18" y="1718050"/>
            <a:ext cx="1771429" cy="485714"/>
          </a:xfrm>
          <a:prstGeom prst="rect">
            <a:avLst/>
          </a:prstGeom>
        </p:spPr>
      </p:pic>
    </p:spTree>
    <p:extLst>
      <p:ext uri="{BB962C8B-B14F-4D97-AF65-F5344CB8AC3E}">
        <p14:creationId xmlns:p14="http://schemas.microsoft.com/office/powerpoint/2010/main" val="3474895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2329" y="343592"/>
            <a:ext cx="11515258" cy="5833371"/>
          </a:xfrm>
        </p:spPr>
        <p:txBody>
          <a:bodyPr>
            <a:normAutofit/>
          </a:bodyPr>
          <a:lstStyle/>
          <a:p>
            <a:pPr marL="0" indent="0">
              <a:buNone/>
            </a:pPr>
            <a:r>
              <a:rPr lang="en-US" sz="2400" b="1" dirty="0"/>
              <a:t>3. </a:t>
            </a:r>
            <a:r>
              <a:rPr lang="en-US" sz="2400" b="1" dirty="0">
                <a:solidFill>
                  <a:srgbClr val="C00000"/>
                </a:solidFill>
              </a:rPr>
              <a:t>return</a:t>
            </a:r>
            <a:r>
              <a:rPr lang="en-US" sz="2400" b="1" dirty="0"/>
              <a:t> statement</a:t>
            </a:r>
          </a:p>
          <a:p>
            <a:pPr marL="0" indent="0">
              <a:buNone/>
            </a:pPr>
            <a:r>
              <a:rPr lang="en-US" sz="2400" dirty="0"/>
              <a:t>The return statement is used to exit from the current method and optionally return a value to the calling method. It can be used in any method to terminate its execution and, if needed, provide a value back to the caller.</a:t>
            </a:r>
          </a:p>
          <a:p>
            <a:pPr marL="0" indent="0">
              <a:buNone/>
            </a:pPr>
            <a:r>
              <a:rPr lang="en-US" sz="2400" b="1" dirty="0"/>
              <a:t>Syntax:</a:t>
            </a:r>
          </a:p>
          <a:p>
            <a:pPr marL="0" indent="0">
              <a:buNone/>
            </a:pPr>
            <a:endParaRPr lang="en-US" sz="2400" dirty="0"/>
          </a:p>
          <a:p>
            <a:pPr marL="0" indent="0">
              <a:buNone/>
            </a:pPr>
            <a:endParaRPr lang="en-US" sz="2400" dirty="0"/>
          </a:p>
          <a:p>
            <a:pPr marL="0" indent="0">
              <a:buNone/>
            </a:pPr>
            <a:r>
              <a:rPr lang="en-US" sz="2400" b="1" dirty="0"/>
              <a:t>Example-1: </a:t>
            </a:r>
            <a:r>
              <a:rPr lang="en-US" sz="2400" dirty="0"/>
              <a:t>When a return statement is encountered, the method </a:t>
            </a:r>
            <a:r>
              <a:rPr lang="en-US" sz="2400" b="1" dirty="0">
                <a:solidFill>
                  <a:srgbClr val="C00000"/>
                </a:solidFill>
              </a:rPr>
              <a:t>execution is terminated</a:t>
            </a:r>
            <a:r>
              <a:rPr lang="en-US" sz="2400" dirty="0"/>
              <a:t>, and control is returned to the caller. If the method has a return type other than void, a </a:t>
            </a:r>
            <a:r>
              <a:rPr lang="en-US" sz="2400" b="1" dirty="0"/>
              <a:t>value</a:t>
            </a:r>
            <a:r>
              <a:rPr lang="en-US" sz="2400" dirty="0"/>
              <a:t> </a:t>
            </a:r>
            <a:r>
              <a:rPr lang="en-US" sz="2400" b="1" dirty="0"/>
              <a:t>must be returned</a:t>
            </a:r>
            <a:r>
              <a:rPr lang="en-US" sz="2400" dirty="0"/>
              <a:t>.</a:t>
            </a:r>
            <a:endParaRPr lang="en-IN" sz="2400" dirty="0"/>
          </a:p>
        </p:txBody>
      </p:sp>
      <p:pic>
        <p:nvPicPr>
          <p:cNvPr id="10" name="Picture 9">
            <a:extLst>
              <a:ext uri="{FF2B5EF4-FFF2-40B4-BE49-F238E27FC236}">
                <a16:creationId xmlns:a16="http://schemas.microsoft.com/office/drawing/2014/main" id="{53B6678D-17E8-32BE-CF5C-3B8992D4F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86" y="1991069"/>
            <a:ext cx="9752381" cy="1076190"/>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CE7BF0E8-4C62-6FCF-FCFA-72B1151C2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84" y="4372518"/>
            <a:ext cx="6029658" cy="2312712"/>
          </a:xfrm>
          <a:prstGeom prst="rect">
            <a:avLst/>
          </a:prstGeom>
        </p:spPr>
      </p:pic>
    </p:spTree>
    <p:extLst>
      <p:ext uri="{BB962C8B-B14F-4D97-AF65-F5344CB8AC3E}">
        <p14:creationId xmlns:p14="http://schemas.microsoft.com/office/powerpoint/2010/main" val="24534505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dirty="0"/>
              <a:t>Example-2: Method that returns a value: </a:t>
            </a:r>
            <a:endParaRPr lang="en-IN" dirty="0"/>
          </a:p>
        </p:txBody>
      </p:sp>
      <p:pic>
        <p:nvPicPr>
          <p:cNvPr id="6" name="Picture 5" descr="A black background with white text&#10;&#10;Description automatically generated">
            <a:extLst>
              <a:ext uri="{FF2B5EF4-FFF2-40B4-BE49-F238E27FC236}">
                <a16:creationId xmlns:a16="http://schemas.microsoft.com/office/drawing/2014/main" id="{6B477ECE-8E8A-56C6-8B11-BFB2098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696" y="1443057"/>
            <a:ext cx="6373482" cy="1895507"/>
          </a:xfrm>
          <a:prstGeom prst="rect">
            <a:avLst/>
          </a:prstGeom>
        </p:spPr>
      </p:pic>
    </p:spTree>
    <p:extLst>
      <p:ext uri="{BB962C8B-B14F-4D97-AF65-F5344CB8AC3E}">
        <p14:creationId xmlns:p14="http://schemas.microsoft.com/office/powerpoint/2010/main" val="11899865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Classes and objects</a:t>
            </a:r>
            <a:r>
              <a:rPr lang="en-IN" dirty="0"/>
              <a:t>, </a:t>
            </a:r>
            <a:r>
              <a:rPr lang="en-IN" b="1" dirty="0"/>
              <a:t>data abstraction</a:t>
            </a:r>
            <a:r>
              <a:rPr lang="en-IN" dirty="0"/>
              <a:t>, </a:t>
            </a:r>
            <a:r>
              <a:rPr lang="en-IN" b="1" dirty="0"/>
              <a:t>encapsulation</a:t>
            </a:r>
            <a:r>
              <a:rPr lang="en-IN" dirty="0"/>
              <a:t>, </a:t>
            </a:r>
            <a:r>
              <a:rPr lang="en-IN" b="1" dirty="0"/>
              <a:t>inheritance</a:t>
            </a:r>
            <a:r>
              <a:rPr lang="en-IN" dirty="0"/>
              <a:t>, </a:t>
            </a:r>
            <a:r>
              <a:rPr lang="en-IN" b="1" dirty="0"/>
              <a:t>benefits of inheritance</a:t>
            </a:r>
            <a:r>
              <a:rPr lang="en-IN" dirty="0"/>
              <a:t>, </a:t>
            </a:r>
            <a:r>
              <a:rPr lang="en-IN" b="1" dirty="0"/>
              <a:t>polymorphism</a:t>
            </a:r>
            <a:r>
              <a:rPr lang="en-IN" dirty="0"/>
              <a:t>, procedural and object oriented programming paradigm.</a:t>
            </a:r>
          </a:p>
          <a:p>
            <a:pPr marL="0" indent="0">
              <a:buNone/>
            </a:pPr>
            <a:r>
              <a:rPr lang="en-IN" b="1" dirty="0"/>
              <a:t>Java programming: </a:t>
            </a:r>
            <a:r>
              <a:rPr lang="en-IN" b="1" dirty="0">
                <a:solidFill>
                  <a:srgbClr val="C00000"/>
                </a:solidFill>
              </a:rPr>
              <a:t>History of java, comments</a:t>
            </a:r>
            <a:r>
              <a:rPr lang="en-IN" dirty="0"/>
              <a:t>, </a:t>
            </a:r>
            <a:r>
              <a:rPr lang="en-IN" b="1" dirty="0"/>
              <a:t>data types</a:t>
            </a:r>
            <a:r>
              <a:rPr lang="en-IN" dirty="0"/>
              <a:t>, </a:t>
            </a:r>
            <a:r>
              <a:rPr lang="en-IN" b="1" dirty="0">
                <a:solidFill>
                  <a:srgbClr val="C00000"/>
                </a:solidFill>
              </a:rPr>
              <a:t>variables</a:t>
            </a:r>
            <a:r>
              <a:rPr lang="en-IN" dirty="0"/>
              <a:t>, </a:t>
            </a:r>
            <a:r>
              <a:rPr lang="en-IN" b="1" dirty="0"/>
              <a:t>constants</a:t>
            </a:r>
            <a:r>
              <a:rPr lang="en-IN" dirty="0"/>
              <a:t>, </a:t>
            </a:r>
            <a:r>
              <a:rPr lang="en-IN" b="1" dirty="0"/>
              <a:t>scope and life time of variables</a:t>
            </a:r>
            <a:r>
              <a:rPr lang="en-IN" dirty="0"/>
              <a:t>, operators, operator hierarchy, expressions, type conversion and casting, </a:t>
            </a:r>
            <a:r>
              <a:rPr lang="en-IN" b="1" dirty="0"/>
              <a:t>enumerated types</a:t>
            </a:r>
            <a:r>
              <a:rPr lang="en-IN" dirty="0"/>
              <a:t>, </a:t>
            </a:r>
            <a:r>
              <a:rPr lang="en-IN" b="1" dirty="0"/>
              <a:t>control flow statements</a:t>
            </a:r>
            <a:r>
              <a:rPr lang="en-IN" dirty="0"/>
              <a:t>, </a:t>
            </a:r>
            <a:r>
              <a:rPr lang="en-IN" b="1" dirty="0"/>
              <a:t>jump statements</a:t>
            </a:r>
            <a:r>
              <a:rPr lang="en-IN" dirty="0"/>
              <a:t>, </a:t>
            </a:r>
            <a:r>
              <a:rPr lang="en-IN" b="1" dirty="0"/>
              <a:t>simple java stand alone programs</a:t>
            </a:r>
            <a:r>
              <a:rPr lang="en-IN" dirty="0"/>
              <a:t>, </a:t>
            </a:r>
            <a:r>
              <a:rPr lang="en-IN" b="1" dirty="0"/>
              <a:t>arrays</a:t>
            </a:r>
            <a:r>
              <a:rPr lang="en-IN" dirty="0"/>
              <a:t>,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26507177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571429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41399568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32484156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66145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TotalTime>
  <Words>4842</Words>
  <Application>Microsoft Office PowerPoint</Application>
  <PresentationFormat>Widescreen</PresentationFormat>
  <Paragraphs>426</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169</cp:revision>
  <dcterms:created xsi:type="dcterms:W3CDTF">2024-07-14T17:16:41Z</dcterms:created>
  <dcterms:modified xsi:type="dcterms:W3CDTF">2024-07-24T20:01:41Z</dcterms:modified>
</cp:coreProperties>
</file>