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01" r:id="rId2"/>
    <p:sldId id="470" r:id="rId3"/>
    <p:sldId id="477" r:id="rId4"/>
    <p:sldId id="478" r:id="rId5"/>
    <p:sldId id="479" r:id="rId6"/>
    <p:sldId id="476" r:id="rId7"/>
    <p:sldId id="480" r:id="rId8"/>
    <p:sldId id="481" r:id="rId9"/>
    <p:sldId id="484" r:id="rId10"/>
    <p:sldId id="482" r:id="rId11"/>
    <p:sldId id="483" r:id="rId12"/>
    <p:sldId id="485" r:id="rId13"/>
    <p:sldId id="490" r:id="rId14"/>
    <p:sldId id="491" r:id="rId15"/>
    <p:sldId id="492" r:id="rId16"/>
    <p:sldId id="489" r:id="rId17"/>
    <p:sldId id="493" r:id="rId18"/>
    <p:sldId id="494" r:id="rId19"/>
    <p:sldId id="495" r:id="rId20"/>
    <p:sldId id="486" r:id="rId21"/>
    <p:sldId id="487" r:id="rId22"/>
    <p:sldId id="488" r:id="rId23"/>
    <p:sldId id="496" r:id="rId24"/>
    <p:sldId id="497" r:id="rId25"/>
    <p:sldId id="498" r:id="rId26"/>
    <p:sldId id="499" r:id="rId27"/>
    <p:sldId id="506" r:id="rId28"/>
    <p:sldId id="500" r:id="rId29"/>
    <p:sldId id="501" r:id="rId30"/>
    <p:sldId id="256" r:id="rId31"/>
    <p:sldId id="502" r:id="rId32"/>
    <p:sldId id="471" r:id="rId33"/>
    <p:sldId id="472" r:id="rId34"/>
    <p:sldId id="473" r:id="rId35"/>
    <p:sldId id="474" r:id="rId36"/>
    <p:sldId id="47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B214-A467-3726-3C96-214B51D81E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746D65-5571-194B-A3B7-9864AA3E79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8625FE-C94D-F835-B5CC-D1B302EB2515}"/>
              </a:ext>
            </a:extLst>
          </p:cNvPr>
          <p:cNvSpPr>
            <a:spLocks noGrp="1"/>
          </p:cNvSpPr>
          <p:nvPr>
            <p:ph type="dt" sz="half" idx="10"/>
          </p:nvPr>
        </p:nvSpPr>
        <p:spPr/>
        <p:txBody>
          <a:bodyPr/>
          <a:lstStyle/>
          <a:p>
            <a:fld id="{9C0243F3-34DD-41B1-BD71-84560502D122}" type="datetimeFigureOut">
              <a:rPr lang="en-IN" smtClean="0"/>
              <a:t>28-09-2024</a:t>
            </a:fld>
            <a:endParaRPr lang="en-IN"/>
          </a:p>
        </p:txBody>
      </p:sp>
      <p:sp>
        <p:nvSpPr>
          <p:cNvPr id="5" name="Footer Placeholder 4">
            <a:extLst>
              <a:ext uri="{FF2B5EF4-FFF2-40B4-BE49-F238E27FC236}">
                <a16:creationId xmlns:a16="http://schemas.microsoft.com/office/drawing/2014/main" id="{28D91801-3E2A-2AEE-28EC-C59049669B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3EFB89-2A66-042A-D2B9-8368A7765ED0}"/>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1563127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9B69-7D9B-77CD-A59F-5C55D229D8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C2BD30-3211-77A1-4D28-E3E666C46F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322E7E-CF40-E61B-A4BA-03232B21305F}"/>
              </a:ext>
            </a:extLst>
          </p:cNvPr>
          <p:cNvSpPr>
            <a:spLocks noGrp="1"/>
          </p:cNvSpPr>
          <p:nvPr>
            <p:ph type="dt" sz="half" idx="10"/>
          </p:nvPr>
        </p:nvSpPr>
        <p:spPr/>
        <p:txBody>
          <a:bodyPr/>
          <a:lstStyle/>
          <a:p>
            <a:fld id="{9C0243F3-34DD-41B1-BD71-84560502D122}" type="datetimeFigureOut">
              <a:rPr lang="en-IN" smtClean="0"/>
              <a:t>28-09-2024</a:t>
            </a:fld>
            <a:endParaRPr lang="en-IN"/>
          </a:p>
        </p:txBody>
      </p:sp>
      <p:sp>
        <p:nvSpPr>
          <p:cNvPr id="5" name="Footer Placeholder 4">
            <a:extLst>
              <a:ext uri="{FF2B5EF4-FFF2-40B4-BE49-F238E27FC236}">
                <a16:creationId xmlns:a16="http://schemas.microsoft.com/office/drawing/2014/main" id="{77A7CC93-76A6-158F-121C-CB892ABC20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D6B02C-B27C-56E6-7B63-E3A633E3413E}"/>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1951975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5DC142-E447-A2B4-061C-B69954C79F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F5A69D-34B7-ED10-DC1B-2C6EB94369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771D48-0F42-E30B-B019-C69EED4A3BBB}"/>
              </a:ext>
            </a:extLst>
          </p:cNvPr>
          <p:cNvSpPr>
            <a:spLocks noGrp="1"/>
          </p:cNvSpPr>
          <p:nvPr>
            <p:ph type="dt" sz="half" idx="10"/>
          </p:nvPr>
        </p:nvSpPr>
        <p:spPr/>
        <p:txBody>
          <a:bodyPr/>
          <a:lstStyle/>
          <a:p>
            <a:fld id="{9C0243F3-34DD-41B1-BD71-84560502D122}" type="datetimeFigureOut">
              <a:rPr lang="en-IN" smtClean="0"/>
              <a:t>28-09-2024</a:t>
            </a:fld>
            <a:endParaRPr lang="en-IN"/>
          </a:p>
        </p:txBody>
      </p:sp>
      <p:sp>
        <p:nvSpPr>
          <p:cNvPr id="5" name="Footer Placeholder 4">
            <a:extLst>
              <a:ext uri="{FF2B5EF4-FFF2-40B4-BE49-F238E27FC236}">
                <a16:creationId xmlns:a16="http://schemas.microsoft.com/office/drawing/2014/main" id="{A39DCC8E-1F4B-007D-DC3F-94B2D690FB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A22527-32DC-516D-17D6-32D0077A8A8F}"/>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2342007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37A22-1BE0-F5C3-4F80-A7C3F0BE84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AF1876-CF45-EC80-CA46-6BF4FEDD8C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1610AC-8D52-2129-4FF4-932503E932F3}"/>
              </a:ext>
            </a:extLst>
          </p:cNvPr>
          <p:cNvSpPr>
            <a:spLocks noGrp="1"/>
          </p:cNvSpPr>
          <p:nvPr>
            <p:ph type="dt" sz="half" idx="10"/>
          </p:nvPr>
        </p:nvSpPr>
        <p:spPr/>
        <p:txBody>
          <a:bodyPr/>
          <a:lstStyle/>
          <a:p>
            <a:fld id="{9C0243F3-34DD-41B1-BD71-84560502D122}" type="datetimeFigureOut">
              <a:rPr lang="en-IN" smtClean="0"/>
              <a:t>28-09-2024</a:t>
            </a:fld>
            <a:endParaRPr lang="en-IN"/>
          </a:p>
        </p:txBody>
      </p:sp>
      <p:sp>
        <p:nvSpPr>
          <p:cNvPr id="5" name="Footer Placeholder 4">
            <a:extLst>
              <a:ext uri="{FF2B5EF4-FFF2-40B4-BE49-F238E27FC236}">
                <a16:creationId xmlns:a16="http://schemas.microsoft.com/office/drawing/2014/main" id="{6FE6CBAE-06DA-7153-C80C-DC61EE0559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6EF279-5927-0F5D-7803-726DFAEA3412}"/>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1904987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6F39-3D51-1449-5621-BF141A9C7D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FD95C4-3A72-0BD2-8EDC-8D8C0254AE8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6BBCF2-BA64-1054-6080-660F63130A59}"/>
              </a:ext>
            </a:extLst>
          </p:cNvPr>
          <p:cNvSpPr>
            <a:spLocks noGrp="1"/>
          </p:cNvSpPr>
          <p:nvPr>
            <p:ph type="dt" sz="half" idx="10"/>
          </p:nvPr>
        </p:nvSpPr>
        <p:spPr/>
        <p:txBody>
          <a:bodyPr/>
          <a:lstStyle/>
          <a:p>
            <a:fld id="{9C0243F3-34DD-41B1-BD71-84560502D122}" type="datetimeFigureOut">
              <a:rPr lang="en-IN" smtClean="0"/>
              <a:t>28-09-2024</a:t>
            </a:fld>
            <a:endParaRPr lang="en-IN"/>
          </a:p>
        </p:txBody>
      </p:sp>
      <p:sp>
        <p:nvSpPr>
          <p:cNvPr id="5" name="Footer Placeholder 4">
            <a:extLst>
              <a:ext uri="{FF2B5EF4-FFF2-40B4-BE49-F238E27FC236}">
                <a16:creationId xmlns:a16="http://schemas.microsoft.com/office/drawing/2014/main" id="{1BCB0BC2-6781-A318-F511-9FACC824C1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6A6460-623A-C249-57AB-8B91E374DDFA}"/>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144164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44E83-418D-7BE5-970C-3BDF5A06B2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A9C478-933A-D5DA-CE5F-F7261A9C4F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FC7609-0C5E-348E-42C4-CDA2AEAC98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F8F127-CC87-2A71-53CC-99EF1BD15EE5}"/>
              </a:ext>
            </a:extLst>
          </p:cNvPr>
          <p:cNvSpPr>
            <a:spLocks noGrp="1"/>
          </p:cNvSpPr>
          <p:nvPr>
            <p:ph type="dt" sz="half" idx="10"/>
          </p:nvPr>
        </p:nvSpPr>
        <p:spPr/>
        <p:txBody>
          <a:bodyPr/>
          <a:lstStyle/>
          <a:p>
            <a:fld id="{9C0243F3-34DD-41B1-BD71-84560502D122}" type="datetimeFigureOut">
              <a:rPr lang="en-IN" smtClean="0"/>
              <a:t>28-09-2024</a:t>
            </a:fld>
            <a:endParaRPr lang="en-IN"/>
          </a:p>
        </p:txBody>
      </p:sp>
      <p:sp>
        <p:nvSpPr>
          <p:cNvPr id="6" name="Footer Placeholder 5">
            <a:extLst>
              <a:ext uri="{FF2B5EF4-FFF2-40B4-BE49-F238E27FC236}">
                <a16:creationId xmlns:a16="http://schemas.microsoft.com/office/drawing/2014/main" id="{C823DD2A-74DD-4219-D488-E4A649EC68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FC90E3-9A69-B73C-52BF-BBDE03F0EC63}"/>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3316042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FAFDE-82BF-9C07-4052-F6F6937D7C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432630-5F14-00F7-9CAF-8B124F1EC6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DB3FD1-F892-1D18-A881-2032651457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2CDC92-BA3B-1665-1066-AA112D63F8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02D2C1-7DD2-F863-3E72-2BA6BF4B0B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0DC65E-0899-20A9-D315-5D850600A61F}"/>
              </a:ext>
            </a:extLst>
          </p:cNvPr>
          <p:cNvSpPr>
            <a:spLocks noGrp="1"/>
          </p:cNvSpPr>
          <p:nvPr>
            <p:ph type="dt" sz="half" idx="10"/>
          </p:nvPr>
        </p:nvSpPr>
        <p:spPr/>
        <p:txBody>
          <a:bodyPr/>
          <a:lstStyle/>
          <a:p>
            <a:fld id="{9C0243F3-34DD-41B1-BD71-84560502D122}" type="datetimeFigureOut">
              <a:rPr lang="en-IN" smtClean="0"/>
              <a:t>28-09-2024</a:t>
            </a:fld>
            <a:endParaRPr lang="en-IN"/>
          </a:p>
        </p:txBody>
      </p:sp>
      <p:sp>
        <p:nvSpPr>
          <p:cNvPr id="8" name="Footer Placeholder 7">
            <a:extLst>
              <a:ext uri="{FF2B5EF4-FFF2-40B4-BE49-F238E27FC236}">
                <a16:creationId xmlns:a16="http://schemas.microsoft.com/office/drawing/2014/main" id="{1C7AB1AC-9889-612A-41C3-068E9B4D14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8718B0-1492-33AC-B86A-F841B993AC46}"/>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268277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87AD6-7F02-A654-A450-5BE822DF48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D3C209-276E-7AE3-60A5-F72EC3F0FCE9}"/>
              </a:ext>
            </a:extLst>
          </p:cNvPr>
          <p:cNvSpPr>
            <a:spLocks noGrp="1"/>
          </p:cNvSpPr>
          <p:nvPr>
            <p:ph type="dt" sz="half" idx="10"/>
          </p:nvPr>
        </p:nvSpPr>
        <p:spPr/>
        <p:txBody>
          <a:bodyPr/>
          <a:lstStyle/>
          <a:p>
            <a:fld id="{9C0243F3-34DD-41B1-BD71-84560502D122}" type="datetimeFigureOut">
              <a:rPr lang="en-IN" smtClean="0"/>
              <a:t>28-09-2024</a:t>
            </a:fld>
            <a:endParaRPr lang="en-IN"/>
          </a:p>
        </p:txBody>
      </p:sp>
      <p:sp>
        <p:nvSpPr>
          <p:cNvPr id="4" name="Footer Placeholder 3">
            <a:extLst>
              <a:ext uri="{FF2B5EF4-FFF2-40B4-BE49-F238E27FC236}">
                <a16:creationId xmlns:a16="http://schemas.microsoft.com/office/drawing/2014/main" id="{544A6BEA-A5EE-6629-C580-AB3ABA529A4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7982A9-7CB8-6E35-33A8-6E0D40EC1C40}"/>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277174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4E8C97-1190-FD0D-022C-DCAA7A8E28CB}"/>
              </a:ext>
            </a:extLst>
          </p:cNvPr>
          <p:cNvSpPr>
            <a:spLocks noGrp="1"/>
          </p:cNvSpPr>
          <p:nvPr>
            <p:ph type="dt" sz="half" idx="10"/>
          </p:nvPr>
        </p:nvSpPr>
        <p:spPr/>
        <p:txBody>
          <a:bodyPr/>
          <a:lstStyle/>
          <a:p>
            <a:fld id="{9C0243F3-34DD-41B1-BD71-84560502D122}" type="datetimeFigureOut">
              <a:rPr lang="en-IN" smtClean="0"/>
              <a:t>28-09-2024</a:t>
            </a:fld>
            <a:endParaRPr lang="en-IN"/>
          </a:p>
        </p:txBody>
      </p:sp>
      <p:sp>
        <p:nvSpPr>
          <p:cNvPr id="3" name="Footer Placeholder 2">
            <a:extLst>
              <a:ext uri="{FF2B5EF4-FFF2-40B4-BE49-F238E27FC236}">
                <a16:creationId xmlns:a16="http://schemas.microsoft.com/office/drawing/2014/main" id="{7B056974-ADC7-89FA-0BD7-8DC3A5D5AE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98C732-247D-FE74-B54A-83B099D09BB3}"/>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77005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04318-2718-3308-6F18-238E39230A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002F7F-0EF7-7794-7A66-5C5B1F2EF7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CA24F4-E489-16DE-D3DE-2BF3B35772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944AA0-3FA4-E879-903D-1DF6DF6EB819}"/>
              </a:ext>
            </a:extLst>
          </p:cNvPr>
          <p:cNvSpPr>
            <a:spLocks noGrp="1"/>
          </p:cNvSpPr>
          <p:nvPr>
            <p:ph type="dt" sz="half" idx="10"/>
          </p:nvPr>
        </p:nvSpPr>
        <p:spPr/>
        <p:txBody>
          <a:bodyPr/>
          <a:lstStyle/>
          <a:p>
            <a:fld id="{9C0243F3-34DD-41B1-BD71-84560502D122}" type="datetimeFigureOut">
              <a:rPr lang="en-IN" smtClean="0"/>
              <a:t>28-09-2024</a:t>
            </a:fld>
            <a:endParaRPr lang="en-IN"/>
          </a:p>
        </p:txBody>
      </p:sp>
      <p:sp>
        <p:nvSpPr>
          <p:cNvPr id="6" name="Footer Placeholder 5">
            <a:extLst>
              <a:ext uri="{FF2B5EF4-FFF2-40B4-BE49-F238E27FC236}">
                <a16:creationId xmlns:a16="http://schemas.microsoft.com/office/drawing/2014/main" id="{02B40085-3DD9-D126-04DD-DA5BA3F1A5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C1B86B-891B-C658-C466-24DC30B1EEBF}"/>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4188022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95EB-3CDE-A482-37E1-4C33006727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C1D2AE-F791-EFF4-4E4F-4383784D55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64E92E3-792B-8E7F-A617-BF50B7555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C85341-8F98-D214-85B4-037AC898EDF3}"/>
              </a:ext>
            </a:extLst>
          </p:cNvPr>
          <p:cNvSpPr>
            <a:spLocks noGrp="1"/>
          </p:cNvSpPr>
          <p:nvPr>
            <p:ph type="dt" sz="half" idx="10"/>
          </p:nvPr>
        </p:nvSpPr>
        <p:spPr/>
        <p:txBody>
          <a:bodyPr/>
          <a:lstStyle/>
          <a:p>
            <a:fld id="{9C0243F3-34DD-41B1-BD71-84560502D122}" type="datetimeFigureOut">
              <a:rPr lang="en-IN" smtClean="0"/>
              <a:t>28-09-2024</a:t>
            </a:fld>
            <a:endParaRPr lang="en-IN"/>
          </a:p>
        </p:txBody>
      </p:sp>
      <p:sp>
        <p:nvSpPr>
          <p:cNvPr id="6" name="Footer Placeholder 5">
            <a:extLst>
              <a:ext uri="{FF2B5EF4-FFF2-40B4-BE49-F238E27FC236}">
                <a16:creationId xmlns:a16="http://schemas.microsoft.com/office/drawing/2014/main" id="{7E291415-4521-F39D-A7BD-2ABA7F960F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FC5623-08C8-FA1A-BC72-4804797B4115}"/>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3307805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F608D5-5B85-9DC4-4CA2-EE7AFD99D4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926EA2-924E-C24F-3C87-57D1F35409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E9E455-DEAF-A4DD-DFA9-E7E3DAA5FF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C0243F3-34DD-41B1-BD71-84560502D122}" type="datetimeFigureOut">
              <a:rPr lang="en-IN" smtClean="0"/>
              <a:t>28-09-2024</a:t>
            </a:fld>
            <a:endParaRPr lang="en-IN"/>
          </a:p>
        </p:txBody>
      </p:sp>
      <p:sp>
        <p:nvSpPr>
          <p:cNvPr id="5" name="Footer Placeholder 4">
            <a:extLst>
              <a:ext uri="{FF2B5EF4-FFF2-40B4-BE49-F238E27FC236}">
                <a16:creationId xmlns:a16="http://schemas.microsoft.com/office/drawing/2014/main" id="{B0040F43-134F-CB2C-4814-8A663DF2F2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5F019CD-AC2B-1892-0F84-631AF91631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9643E6-1B71-4DA3-A73A-533ACFC25527}" type="slidenum">
              <a:rPr lang="en-IN" smtClean="0"/>
              <a:t>‹#›</a:t>
            </a:fld>
            <a:endParaRPr lang="en-IN"/>
          </a:p>
        </p:txBody>
      </p:sp>
    </p:spTree>
    <p:extLst>
      <p:ext uri="{BB962C8B-B14F-4D97-AF65-F5344CB8AC3E}">
        <p14:creationId xmlns:p14="http://schemas.microsoft.com/office/powerpoint/2010/main" val="4182057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53785" y="2284236"/>
            <a:ext cx="11484429" cy="2289527"/>
          </a:xfrm>
        </p:spPr>
        <p:txBody>
          <a:bodyPr>
            <a:normAutofit fontScale="92500" lnSpcReduction="10000"/>
          </a:bodyPr>
          <a:lstStyle/>
          <a:p>
            <a:pPr marL="0" indent="0" algn="ctr">
              <a:buNone/>
            </a:pPr>
            <a:r>
              <a:rPr lang="en-US" sz="6600" b="1" dirty="0">
                <a:solidFill>
                  <a:schemeClr val="tx2"/>
                </a:solidFill>
              </a:rPr>
              <a:t>Module-4: </a:t>
            </a:r>
          </a:p>
          <a:p>
            <a:pPr marL="0" indent="0" algn="ctr">
              <a:buNone/>
            </a:pPr>
            <a:r>
              <a:rPr lang="en-IN" sz="6600" b="1" dirty="0">
                <a:solidFill>
                  <a:srgbClr val="C00000"/>
                </a:solidFill>
              </a:rPr>
              <a:t>Exception Handling </a:t>
            </a:r>
            <a:r>
              <a:rPr lang="en-IN" sz="6600" b="1" dirty="0"/>
              <a:t>and</a:t>
            </a:r>
            <a:r>
              <a:rPr lang="en-IN" sz="6600" b="1" dirty="0">
                <a:solidFill>
                  <a:srgbClr val="C00000"/>
                </a:solidFill>
              </a:rPr>
              <a:t> Errors</a:t>
            </a:r>
          </a:p>
          <a:p>
            <a:pPr marL="0" indent="0" algn="ctr">
              <a:buNone/>
            </a:pPr>
            <a:r>
              <a:rPr lang="en-IN" sz="3800" b="1" dirty="0">
                <a:solidFill>
                  <a:schemeClr val="tx2">
                    <a:lumMod val="50000"/>
                    <a:lumOff val="50000"/>
                  </a:schemeClr>
                </a:solidFill>
              </a:rPr>
              <a:t>All the </a:t>
            </a:r>
            <a:r>
              <a:rPr lang="en-IN" sz="3800" b="1" dirty="0">
                <a:solidFill>
                  <a:srgbClr val="C00000"/>
                </a:solidFill>
              </a:rPr>
              <a:t>issues</a:t>
            </a:r>
            <a:r>
              <a:rPr lang="en-IN" sz="3800" b="1" dirty="0">
                <a:solidFill>
                  <a:schemeClr val="tx2">
                    <a:lumMod val="50000"/>
                    <a:lumOff val="50000"/>
                  </a:schemeClr>
                </a:solidFill>
              </a:rPr>
              <a:t> ignored during the Compilation Process</a:t>
            </a:r>
          </a:p>
          <a:p>
            <a:pPr marL="0" indent="0" algn="ctr">
              <a:buNone/>
            </a:pPr>
            <a:endParaRPr lang="en-IN" sz="6600" b="1" dirty="0">
              <a:solidFill>
                <a:srgbClr val="C00000"/>
              </a:solidFill>
            </a:endParaRPr>
          </a:p>
          <a:p>
            <a:pPr marL="0" indent="0" algn="ctr">
              <a:buNone/>
            </a:pPr>
            <a:endParaRPr lang="en-IN" sz="6600" dirty="0"/>
          </a:p>
        </p:txBody>
      </p:sp>
    </p:spTree>
    <p:extLst>
      <p:ext uri="{BB962C8B-B14F-4D97-AF65-F5344CB8AC3E}">
        <p14:creationId xmlns:p14="http://schemas.microsoft.com/office/powerpoint/2010/main" val="703384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Types of Exception in Java - Javatpoint">
            <a:extLst>
              <a:ext uri="{FF2B5EF4-FFF2-40B4-BE49-F238E27FC236}">
                <a16:creationId xmlns:a16="http://schemas.microsoft.com/office/drawing/2014/main" id="{134B2454-4537-E248-B4B8-A7AE5EB4F6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022" y="361387"/>
            <a:ext cx="11289831" cy="634086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6B0C21A7-45D2-150E-C0CA-767AE5B03767}"/>
              </a:ext>
            </a:extLst>
          </p:cNvPr>
          <p:cNvSpPr>
            <a:spLocks noGrp="1"/>
          </p:cNvSpPr>
          <p:nvPr>
            <p:ph idx="1"/>
          </p:nvPr>
        </p:nvSpPr>
        <p:spPr>
          <a:xfrm>
            <a:off x="6372733" y="361387"/>
            <a:ext cx="5464278" cy="597217"/>
          </a:xfrm>
        </p:spPr>
        <p:txBody>
          <a:bodyPr>
            <a:normAutofit/>
          </a:bodyPr>
          <a:lstStyle/>
          <a:p>
            <a:pPr marL="0" indent="0">
              <a:buNone/>
            </a:pPr>
            <a:r>
              <a:rPr lang="en-US" sz="3200" b="1" dirty="0">
                <a:solidFill>
                  <a:schemeClr val="accent6">
                    <a:lumMod val="50000"/>
                  </a:schemeClr>
                </a:solidFill>
              </a:rPr>
              <a:t>Classification of Exceptions:</a:t>
            </a:r>
          </a:p>
          <a:p>
            <a:pPr marL="0" indent="0">
              <a:buNone/>
            </a:pPr>
            <a:endParaRPr lang="en-IN" sz="3200" b="1" dirty="0">
              <a:solidFill>
                <a:schemeClr val="accent6">
                  <a:lumMod val="50000"/>
                </a:schemeClr>
              </a:solidFill>
            </a:endParaRPr>
          </a:p>
          <a:p>
            <a:pPr marL="0" indent="0">
              <a:buNone/>
            </a:pPr>
            <a:endParaRPr lang="en-IN" sz="3200" b="1" dirty="0">
              <a:solidFill>
                <a:schemeClr val="accent6">
                  <a:lumMod val="50000"/>
                </a:schemeClr>
              </a:solidFill>
            </a:endParaRPr>
          </a:p>
        </p:txBody>
      </p:sp>
    </p:spTree>
    <p:extLst>
      <p:ext uri="{BB962C8B-B14F-4D97-AF65-F5344CB8AC3E}">
        <p14:creationId xmlns:p14="http://schemas.microsoft.com/office/powerpoint/2010/main" val="3584161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44129" y="216311"/>
            <a:ext cx="11415252" cy="6518786"/>
          </a:xfrm>
        </p:spPr>
        <p:txBody>
          <a:bodyPr>
            <a:normAutofit/>
          </a:bodyPr>
          <a:lstStyle/>
          <a:p>
            <a:pPr marL="0" indent="0">
              <a:buNone/>
            </a:pPr>
            <a:r>
              <a:rPr lang="en-US" b="1" dirty="0"/>
              <a:t>Important </a:t>
            </a:r>
            <a:r>
              <a:rPr lang="en-US" b="1" dirty="0">
                <a:solidFill>
                  <a:srgbClr val="C00000"/>
                </a:solidFill>
              </a:rPr>
              <a:t>Keywords</a:t>
            </a:r>
            <a:r>
              <a:rPr lang="en-US" b="1" dirty="0"/>
              <a:t> Related to Java Exception Handling:</a:t>
            </a:r>
          </a:p>
          <a:p>
            <a:pPr marL="0" indent="0">
              <a:buNone/>
            </a:pPr>
            <a:r>
              <a:rPr lang="en-US" dirty="0"/>
              <a:t>In Java, exception handling is done using </a:t>
            </a:r>
            <a:r>
              <a:rPr lang="en-US" b="1" dirty="0">
                <a:solidFill>
                  <a:srgbClr val="C00000"/>
                </a:solidFill>
              </a:rPr>
              <a:t>try</a:t>
            </a:r>
            <a:r>
              <a:rPr lang="en-US" dirty="0"/>
              <a:t>, </a:t>
            </a:r>
            <a:r>
              <a:rPr lang="en-US" b="1" dirty="0">
                <a:solidFill>
                  <a:srgbClr val="C00000"/>
                </a:solidFill>
              </a:rPr>
              <a:t>catch</a:t>
            </a:r>
            <a:r>
              <a:rPr lang="en-US" dirty="0"/>
              <a:t>, </a:t>
            </a:r>
            <a:r>
              <a:rPr lang="en-US" b="1" dirty="0">
                <a:solidFill>
                  <a:srgbClr val="C00000"/>
                </a:solidFill>
              </a:rPr>
              <a:t>throw</a:t>
            </a:r>
            <a:r>
              <a:rPr lang="en-US" dirty="0"/>
              <a:t>, </a:t>
            </a:r>
            <a:r>
              <a:rPr lang="en-US" b="1" dirty="0">
                <a:solidFill>
                  <a:srgbClr val="C00000"/>
                </a:solidFill>
              </a:rPr>
              <a:t>throws</a:t>
            </a:r>
            <a:r>
              <a:rPr lang="en-US" dirty="0"/>
              <a:t>, and </a:t>
            </a:r>
            <a:r>
              <a:rPr lang="en-US" b="1" dirty="0">
                <a:solidFill>
                  <a:srgbClr val="C00000"/>
                </a:solidFill>
              </a:rPr>
              <a:t>finally</a:t>
            </a:r>
            <a:r>
              <a:rPr lang="en-US" dirty="0"/>
              <a:t>. These constructs allow you to handle runtime errors gracefully.</a:t>
            </a:r>
          </a:p>
          <a:p>
            <a:pPr marL="0" indent="0">
              <a:buNone/>
            </a:pPr>
            <a:endParaRPr lang="en-US" dirty="0"/>
          </a:p>
          <a:p>
            <a:pPr marL="0" indent="0">
              <a:buNone/>
            </a:pPr>
            <a:endParaRPr lang="en-US" dirty="0"/>
          </a:p>
        </p:txBody>
      </p:sp>
      <p:pic>
        <p:nvPicPr>
          <p:cNvPr id="1028" name="Picture 4" descr="Mastering Try-Catch Blocks: A Guide to Exception Handling in Java">
            <a:extLst>
              <a:ext uri="{FF2B5EF4-FFF2-40B4-BE49-F238E27FC236}">
                <a16:creationId xmlns:a16="http://schemas.microsoft.com/office/drawing/2014/main" id="{B3373151-ED57-57CE-6A00-D149713BF1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755" y="1976284"/>
            <a:ext cx="8396748" cy="4198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28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dirty="0"/>
              <a:t>1. </a:t>
            </a:r>
            <a:r>
              <a:rPr lang="en-US" sz="3200" b="1" dirty="0">
                <a:solidFill>
                  <a:srgbClr val="C00000"/>
                </a:solidFill>
              </a:rPr>
              <a:t>try</a:t>
            </a:r>
            <a:r>
              <a:rPr lang="en-US" b="1" dirty="0"/>
              <a:t>: (Holds </a:t>
            </a:r>
            <a:r>
              <a:rPr lang="en-US" dirty="0"/>
              <a:t>Risky Code</a:t>
            </a:r>
            <a:r>
              <a:rPr lang="en-US" b="1" dirty="0"/>
              <a:t>)</a:t>
            </a:r>
          </a:p>
          <a:p>
            <a:r>
              <a:rPr lang="en-US" dirty="0"/>
              <a:t>The try block contains the code that </a:t>
            </a:r>
            <a:r>
              <a:rPr lang="en-US" b="1" dirty="0"/>
              <a:t>might throw an exception</a:t>
            </a:r>
            <a:r>
              <a:rPr lang="en-US" dirty="0"/>
              <a:t>. If an exception occurs, it </a:t>
            </a:r>
            <a:r>
              <a:rPr lang="en-US" b="1" dirty="0"/>
              <a:t>jumps to the </a:t>
            </a:r>
            <a:r>
              <a:rPr lang="en-US" b="1" dirty="0">
                <a:solidFill>
                  <a:srgbClr val="C00000"/>
                </a:solidFill>
              </a:rPr>
              <a:t>catch</a:t>
            </a:r>
            <a:r>
              <a:rPr lang="en-US" b="1" dirty="0"/>
              <a:t> block</a:t>
            </a:r>
            <a:r>
              <a:rPr lang="en-US" dirty="0"/>
              <a:t>. </a:t>
            </a:r>
          </a:p>
          <a:p>
            <a:r>
              <a:rPr lang="en-US" dirty="0"/>
              <a:t>The try block is the block where the block of code that is needed to be </a:t>
            </a:r>
            <a:r>
              <a:rPr lang="en-US" b="1" dirty="0"/>
              <a:t>checked for exceptions </a:t>
            </a:r>
            <a:r>
              <a:rPr lang="en-US" dirty="0"/>
              <a:t>is placed. The try block is </a:t>
            </a:r>
            <a:r>
              <a:rPr lang="en-US" b="1" dirty="0"/>
              <a:t>followed by a catch or finally block, it </a:t>
            </a:r>
            <a:r>
              <a:rPr lang="en-US" b="1" dirty="0">
                <a:solidFill>
                  <a:srgbClr val="C00000"/>
                </a:solidFill>
              </a:rPr>
              <a:t>cannot stand alone</a:t>
            </a:r>
            <a:r>
              <a:rPr lang="en-US" b="1" dirty="0"/>
              <a:t>.</a:t>
            </a:r>
          </a:p>
          <a:p>
            <a:pPr marL="0" indent="0">
              <a:buNone/>
            </a:pPr>
            <a:r>
              <a:rPr lang="en-US" b="1" dirty="0"/>
              <a:t>Example:</a:t>
            </a:r>
          </a:p>
          <a:p>
            <a:pPr marL="0" indent="0">
              <a:buNone/>
            </a:pPr>
            <a:endParaRPr lang="en-US" b="1" dirty="0"/>
          </a:p>
          <a:p>
            <a:pPr marL="0" indent="0">
              <a:buNone/>
            </a:pPr>
            <a:endParaRPr lang="en-IN" dirty="0"/>
          </a:p>
        </p:txBody>
      </p:sp>
      <p:pic>
        <p:nvPicPr>
          <p:cNvPr id="4" name="Picture 3">
            <a:extLst>
              <a:ext uri="{FF2B5EF4-FFF2-40B4-BE49-F238E27FC236}">
                <a16:creationId xmlns:a16="http://schemas.microsoft.com/office/drawing/2014/main" id="{39A5FC88-C553-9E9D-2DDE-1EF3452B74BE}"/>
              </a:ext>
            </a:extLst>
          </p:cNvPr>
          <p:cNvPicPr>
            <a:picLocks noChangeAspect="1"/>
          </p:cNvPicPr>
          <p:nvPr/>
        </p:nvPicPr>
        <p:blipFill>
          <a:blip r:embed="rId2"/>
          <a:stretch>
            <a:fillRect/>
          </a:stretch>
        </p:blipFill>
        <p:spPr>
          <a:xfrm>
            <a:off x="1486824" y="4091895"/>
            <a:ext cx="9948091" cy="2063098"/>
          </a:xfrm>
          <a:prstGeom prst="rect">
            <a:avLst/>
          </a:prstGeom>
        </p:spPr>
      </p:pic>
    </p:spTree>
    <p:extLst>
      <p:ext uri="{BB962C8B-B14F-4D97-AF65-F5344CB8AC3E}">
        <p14:creationId xmlns:p14="http://schemas.microsoft.com/office/powerpoint/2010/main" val="4220506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2. catch: </a:t>
            </a:r>
          </a:p>
          <a:p>
            <a:r>
              <a:rPr lang="en-US" dirty="0"/>
              <a:t>The catch block is used to </a:t>
            </a:r>
            <a:r>
              <a:rPr lang="en-US" b="1" dirty="0"/>
              <a:t>handle the exception </a:t>
            </a:r>
            <a:r>
              <a:rPr lang="en-US" b="1" dirty="0">
                <a:solidFill>
                  <a:srgbClr val="C00000"/>
                </a:solidFill>
              </a:rPr>
              <a:t>thrown</a:t>
            </a:r>
            <a:r>
              <a:rPr lang="en-US" b="1" dirty="0"/>
              <a:t> </a:t>
            </a:r>
            <a:r>
              <a:rPr lang="en-US" b="1" dirty="0">
                <a:solidFill>
                  <a:srgbClr val="C00000"/>
                </a:solidFill>
              </a:rPr>
              <a:t>by</a:t>
            </a:r>
            <a:r>
              <a:rPr lang="en-US" b="1" dirty="0"/>
              <a:t> the try block</a:t>
            </a:r>
            <a:r>
              <a:rPr lang="en-US" dirty="0"/>
              <a:t>. You can catch different types of exceptions by </a:t>
            </a:r>
            <a:r>
              <a:rPr lang="en-US" b="1" dirty="0">
                <a:solidFill>
                  <a:srgbClr val="C00000"/>
                </a:solidFill>
              </a:rPr>
              <a:t>chaining</a:t>
            </a:r>
            <a:r>
              <a:rPr lang="en-US" dirty="0"/>
              <a:t> multiple catch blocks. It is declared after the try block.</a:t>
            </a:r>
          </a:p>
          <a:p>
            <a:pPr marL="0" indent="0">
              <a:buNone/>
            </a:pPr>
            <a:endParaRPr lang="en-US" sz="800" dirty="0"/>
          </a:p>
          <a:p>
            <a:pPr marL="0" indent="0">
              <a:buNone/>
            </a:pPr>
            <a:r>
              <a:rPr lang="en-US" b="1" dirty="0"/>
              <a:t>Example:</a:t>
            </a:r>
          </a:p>
        </p:txBody>
      </p:sp>
      <p:pic>
        <p:nvPicPr>
          <p:cNvPr id="4" name="Picture 3">
            <a:extLst>
              <a:ext uri="{FF2B5EF4-FFF2-40B4-BE49-F238E27FC236}">
                <a16:creationId xmlns:a16="http://schemas.microsoft.com/office/drawing/2014/main" id="{9282EAB3-DBF1-FB7A-8825-85A1EF027A70}"/>
              </a:ext>
            </a:extLst>
          </p:cNvPr>
          <p:cNvPicPr>
            <a:picLocks noChangeAspect="1"/>
          </p:cNvPicPr>
          <p:nvPr/>
        </p:nvPicPr>
        <p:blipFill>
          <a:blip r:embed="rId2"/>
          <a:stretch>
            <a:fillRect/>
          </a:stretch>
        </p:blipFill>
        <p:spPr>
          <a:xfrm>
            <a:off x="1722914" y="3278796"/>
            <a:ext cx="9318711" cy="2743706"/>
          </a:xfrm>
          <a:prstGeom prst="rect">
            <a:avLst/>
          </a:prstGeom>
        </p:spPr>
      </p:pic>
    </p:spTree>
    <p:extLst>
      <p:ext uri="{BB962C8B-B14F-4D97-AF65-F5344CB8AC3E}">
        <p14:creationId xmlns:p14="http://schemas.microsoft.com/office/powerpoint/2010/main" val="145269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53512" y="252464"/>
            <a:ext cx="11284975" cy="5646891"/>
          </a:xfrm>
        </p:spPr>
        <p:txBody>
          <a:bodyPr>
            <a:normAutofit/>
          </a:bodyPr>
          <a:lstStyle/>
          <a:p>
            <a:pPr marL="0" indent="0">
              <a:buNone/>
            </a:pPr>
            <a:r>
              <a:rPr lang="en-US" b="1" dirty="0"/>
              <a:t>3. finally: </a:t>
            </a:r>
          </a:p>
          <a:p>
            <a:r>
              <a:rPr lang="en-US" dirty="0"/>
              <a:t>The finally block contains code that will </a:t>
            </a:r>
            <a:r>
              <a:rPr lang="en-US" b="1" dirty="0">
                <a:solidFill>
                  <a:srgbClr val="C00000"/>
                </a:solidFill>
              </a:rPr>
              <a:t>always execute </a:t>
            </a:r>
            <a:r>
              <a:rPr lang="en-US" dirty="0"/>
              <a:t>after the </a:t>
            </a:r>
            <a:r>
              <a:rPr lang="en-US" b="1" dirty="0"/>
              <a:t>try</a:t>
            </a:r>
            <a:r>
              <a:rPr lang="en-US" dirty="0"/>
              <a:t> and </a:t>
            </a:r>
            <a:r>
              <a:rPr lang="en-US" b="1" dirty="0"/>
              <a:t>catch</a:t>
            </a:r>
            <a:r>
              <a:rPr lang="en-US" dirty="0"/>
              <a:t> blocks, regardless of whether an </a:t>
            </a:r>
            <a:r>
              <a:rPr lang="en-US" b="1" dirty="0"/>
              <a:t>exception was thrown</a:t>
            </a:r>
            <a:r>
              <a:rPr lang="en-US" dirty="0"/>
              <a:t>. It is typically used for cleanup actions, like closing resources.</a:t>
            </a:r>
            <a:endParaRPr lang="en-US" b="1" dirty="0"/>
          </a:p>
          <a:p>
            <a:r>
              <a:rPr lang="en-US" dirty="0"/>
              <a:t>Using the finally block we can </a:t>
            </a:r>
            <a:r>
              <a:rPr lang="en-US" b="1" dirty="0"/>
              <a:t>execute an important piece </a:t>
            </a:r>
            <a:r>
              <a:rPr lang="en-US" dirty="0"/>
              <a:t>of </a:t>
            </a:r>
            <a:r>
              <a:rPr lang="en-US" b="1" dirty="0"/>
              <a:t>code</a:t>
            </a:r>
            <a:r>
              <a:rPr lang="en-US" dirty="0"/>
              <a:t> because the finally block will be executed </a:t>
            </a:r>
            <a:r>
              <a:rPr lang="en-US" b="1" dirty="0">
                <a:solidFill>
                  <a:srgbClr val="C00000"/>
                </a:solidFill>
              </a:rPr>
              <a:t>regardless</a:t>
            </a:r>
            <a:r>
              <a:rPr lang="en-US" dirty="0"/>
              <a:t> of what the outcome is from the try block.</a:t>
            </a:r>
          </a:p>
          <a:p>
            <a:pPr marL="0" indent="0">
              <a:buNone/>
            </a:pPr>
            <a:r>
              <a:rPr lang="en-US" b="1" dirty="0"/>
              <a:t>Example:</a:t>
            </a:r>
          </a:p>
          <a:p>
            <a:pPr marL="0" indent="0">
              <a:buNone/>
            </a:pPr>
            <a:endParaRPr lang="en-US" dirty="0"/>
          </a:p>
          <a:p>
            <a:pPr marL="0" indent="0">
              <a:buNone/>
            </a:pPr>
            <a:endParaRPr lang="en-IN" dirty="0"/>
          </a:p>
        </p:txBody>
      </p:sp>
      <p:pic>
        <p:nvPicPr>
          <p:cNvPr id="4" name="Picture 3">
            <a:extLst>
              <a:ext uri="{FF2B5EF4-FFF2-40B4-BE49-F238E27FC236}">
                <a16:creationId xmlns:a16="http://schemas.microsoft.com/office/drawing/2014/main" id="{5FB1409B-BAB0-9321-4CF7-0F4170F61DC9}"/>
              </a:ext>
            </a:extLst>
          </p:cNvPr>
          <p:cNvPicPr>
            <a:picLocks noChangeAspect="1"/>
          </p:cNvPicPr>
          <p:nvPr/>
        </p:nvPicPr>
        <p:blipFill>
          <a:blip r:embed="rId2"/>
          <a:stretch>
            <a:fillRect/>
          </a:stretch>
        </p:blipFill>
        <p:spPr>
          <a:xfrm>
            <a:off x="2479177" y="3429000"/>
            <a:ext cx="8631275" cy="3286415"/>
          </a:xfrm>
          <a:prstGeom prst="rect">
            <a:avLst/>
          </a:prstGeom>
        </p:spPr>
      </p:pic>
    </p:spTree>
    <p:extLst>
      <p:ext uri="{BB962C8B-B14F-4D97-AF65-F5344CB8AC3E}">
        <p14:creationId xmlns:p14="http://schemas.microsoft.com/office/powerpoint/2010/main" val="2056879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4. throw: </a:t>
            </a:r>
          </a:p>
          <a:p>
            <a:r>
              <a:rPr lang="en-US" dirty="0"/>
              <a:t>The throw keyword is used to explicitly throw an exception.</a:t>
            </a:r>
            <a:endParaRPr lang="en-US" b="1" dirty="0"/>
          </a:p>
          <a:p>
            <a:r>
              <a:rPr lang="en-US" dirty="0"/>
              <a:t>Using the throw keyword we can </a:t>
            </a:r>
            <a:r>
              <a:rPr lang="en-US" b="1" dirty="0"/>
              <a:t>throw a </a:t>
            </a:r>
            <a:r>
              <a:rPr lang="en-US" b="1" dirty="0">
                <a:solidFill>
                  <a:srgbClr val="C00000"/>
                </a:solidFill>
              </a:rPr>
              <a:t>predefined</a:t>
            </a:r>
            <a:r>
              <a:rPr lang="en-US" b="1" dirty="0"/>
              <a:t> exception.</a:t>
            </a:r>
          </a:p>
          <a:p>
            <a:pPr marL="0" indent="0">
              <a:buNone/>
            </a:pPr>
            <a:r>
              <a:rPr lang="en-IN" b="1" dirty="0"/>
              <a:t>Example:</a:t>
            </a:r>
          </a:p>
          <a:p>
            <a:pPr marL="0" indent="0">
              <a:buNone/>
            </a:pPr>
            <a:endParaRPr lang="en-IN" b="1" dirty="0"/>
          </a:p>
        </p:txBody>
      </p:sp>
      <p:pic>
        <p:nvPicPr>
          <p:cNvPr id="4" name="Picture 3">
            <a:extLst>
              <a:ext uri="{FF2B5EF4-FFF2-40B4-BE49-F238E27FC236}">
                <a16:creationId xmlns:a16="http://schemas.microsoft.com/office/drawing/2014/main" id="{E5C05FDF-EAD2-34D9-F725-547547562AFC}"/>
              </a:ext>
            </a:extLst>
          </p:cNvPr>
          <p:cNvPicPr>
            <a:picLocks noChangeAspect="1"/>
          </p:cNvPicPr>
          <p:nvPr/>
        </p:nvPicPr>
        <p:blipFill>
          <a:blip r:embed="rId2"/>
          <a:stretch>
            <a:fillRect/>
          </a:stretch>
        </p:blipFill>
        <p:spPr>
          <a:xfrm>
            <a:off x="1567428" y="2993140"/>
            <a:ext cx="9933071" cy="2444099"/>
          </a:xfrm>
          <a:prstGeom prst="rect">
            <a:avLst/>
          </a:prstGeom>
        </p:spPr>
      </p:pic>
    </p:spTree>
    <p:extLst>
      <p:ext uri="{BB962C8B-B14F-4D97-AF65-F5344CB8AC3E}">
        <p14:creationId xmlns:p14="http://schemas.microsoft.com/office/powerpoint/2010/main" val="239559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5. throws: </a:t>
            </a:r>
          </a:p>
          <a:p>
            <a:pPr marL="0" indent="0">
              <a:buNone/>
            </a:pPr>
            <a:r>
              <a:rPr lang="en-US" dirty="0"/>
              <a:t>The throws keyword is used in </a:t>
            </a:r>
            <a:r>
              <a:rPr lang="en-US" b="1" dirty="0">
                <a:solidFill>
                  <a:srgbClr val="C00000"/>
                </a:solidFill>
              </a:rPr>
              <a:t>method signatures </a:t>
            </a:r>
            <a:r>
              <a:rPr lang="en-US" dirty="0"/>
              <a:t>to declare that a </a:t>
            </a:r>
            <a:r>
              <a:rPr lang="en-US" b="1" dirty="0"/>
              <a:t>method might throw one or more exceptions</a:t>
            </a:r>
            <a:r>
              <a:rPr lang="en-US" dirty="0"/>
              <a:t>. This is useful for checked exceptions.</a:t>
            </a:r>
          </a:p>
          <a:p>
            <a:pPr marL="0" indent="0">
              <a:buNone/>
            </a:pPr>
            <a:r>
              <a:rPr lang="en-IN" b="1" dirty="0"/>
              <a:t>Example:</a:t>
            </a:r>
          </a:p>
        </p:txBody>
      </p:sp>
      <p:pic>
        <p:nvPicPr>
          <p:cNvPr id="5" name="Picture 4">
            <a:extLst>
              <a:ext uri="{FF2B5EF4-FFF2-40B4-BE49-F238E27FC236}">
                <a16:creationId xmlns:a16="http://schemas.microsoft.com/office/drawing/2014/main" id="{A76EE70E-D5BB-7CF2-7C28-FE45C313D9C9}"/>
              </a:ext>
            </a:extLst>
          </p:cNvPr>
          <p:cNvPicPr>
            <a:picLocks noChangeAspect="1"/>
          </p:cNvPicPr>
          <p:nvPr/>
        </p:nvPicPr>
        <p:blipFill>
          <a:blip r:embed="rId2"/>
          <a:stretch>
            <a:fillRect/>
          </a:stretch>
        </p:blipFill>
        <p:spPr>
          <a:xfrm>
            <a:off x="1961086" y="3036579"/>
            <a:ext cx="8928289" cy="2282673"/>
          </a:xfrm>
          <a:prstGeom prst="rect">
            <a:avLst/>
          </a:prstGeom>
        </p:spPr>
      </p:pic>
    </p:spTree>
    <p:extLst>
      <p:ext uri="{BB962C8B-B14F-4D97-AF65-F5344CB8AC3E}">
        <p14:creationId xmlns:p14="http://schemas.microsoft.com/office/powerpoint/2010/main" val="2837523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Creating own Exception sub-classes:</a:t>
            </a:r>
          </a:p>
          <a:p>
            <a:pPr marL="0" indent="0">
              <a:buNone/>
            </a:pPr>
            <a:r>
              <a:rPr lang="en-US" dirty="0"/>
              <a:t>In Java, you can create your own custom exception classes by </a:t>
            </a:r>
            <a:r>
              <a:rPr lang="en-US" b="1" dirty="0">
                <a:solidFill>
                  <a:srgbClr val="C00000"/>
                </a:solidFill>
              </a:rPr>
              <a:t>extending</a:t>
            </a:r>
            <a:r>
              <a:rPr lang="en-US" dirty="0"/>
              <a:t> the built-in </a:t>
            </a:r>
            <a:r>
              <a:rPr lang="en-US" b="1" dirty="0">
                <a:solidFill>
                  <a:srgbClr val="C00000"/>
                </a:solidFill>
              </a:rPr>
              <a:t>Exception</a:t>
            </a:r>
            <a:r>
              <a:rPr lang="en-US" dirty="0"/>
              <a:t> </a:t>
            </a:r>
            <a:r>
              <a:rPr lang="en-US" b="1" dirty="0"/>
              <a:t>class</a:t>
            </a:r>
            <a:r>
              <a:rPr lang="en-US" dirty="0"/>
              <a:t> (for checked exceptions) or </a:t>
            </a:r>
            <a:r>
              <a:rPr lang="en-US" b="1" dirty="0" err="1">
                <a:solidFill>
                  <a:srgbClr val="C00000"/>
                </a:solidFill>
              </a:rPr>
              <a:t>RuntimeException</a:t>
            </a:r>
            <a:r>
              <a:rPr lang="en-US" dirty="0"/>
              <a:t> class (for unchecked exceptions). Custom exceptions are useful when you want to </a:t>
            </a:r>
            <a:r>
              <a:rPr lang="en-US" b="1" dirty="0">
                <a:solidFill>
                  <a:srgbClr val="C00000"/>
                </a:solidFill>
              </a:rPr>
              <a:t>throw specific errors </a:t>
            </a:r>
            <a:r>
              <a:rPr lang="en-US" dirty="0"/>
              <a:t>related to your application's business logic.</a:t>
            </a:r>
          </a:p>
          <a:p>
            <a:pPr marL="0" indent="0">
              <a:buNone/>
            </a:pPr>
            <a:endParaRPr lang="en-US" sz="800" b="1" dirty="0"/>
          </a:p>
          <a:p>
            <a:pPr marL="0" indent="0">
              <a:buNone/>
            </a:pPr>
            <a:r>
              <a:rPr lang="en-US" b="1" dirty="0"/>
              <a:t>Steps to Create a Custom Exception Class:</a:t>
            </a:r>
          </a:p>
          <a:p>
            <a:r>
              <a:rPr lang="en-US" b="1" dirty="0"/>
              <a:t>Extend</a:t>
            </a:r>
            <a:r>
              <a:rPr lang="en-US" dirty="0"/>
              <a:t> the Exception class (for checked exceptions) or </a:t>
            </a:r>
            <a:r>
              <a:rPr lang="en-US" dirty="0" err="1"/>
              <a:t>RuntimeException</a:t>
            </a:r>
            <a:r>
              <a:rPr lang="en-US" dirty="0"/>
              <a:t> class (for unchecked exceptions).</a:t>
            </a:r>
          </a:p>
          <a:p>
            <a:r>
              <a:rPr lang="en-US" dirty="0"/>
              <a:t>Provide </a:t>
            </a:r>
            <a:r>
              <a:rPr lang="en-US" b="1" dirty="0"/>
              <a:t>constructors</a:t>
            </a:r>
            <a:r>
              <a:rPr lang="en-US" dirty="0"/>
              <a:t> to initialize the exception message and optionally pass other information like the cause of the exception.</a:t>
            </a:r>
            <a:endParaRPr lang="en-IN" dirty="0"/>
          </a:p>
        </p:txBody>
      </p:sp>
    </p:spTree>
    <p:extLst>
      <p:ext uri="{BB962C8B-B14F-4D97-AF65-F5344CB8AC3E}">
        <p14:creationId xmlns:p14="http://schemas.microsoft.com/office/powerpoint/2010/main" val="2045915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dirty="0"/>
              <a:t>1. Creating a Custom Checked Exception:</a:t>
            </a:r>
          </a:p>
          <a:p>
            <a:pPr marL="0" indent="0">
              <a:buNone/>
            </a:pPr>
            <a:r>
              <a:rPr lang="en-US" dirty="0"/>
              <a:t>A checked exception must be declared in the method signature using the throws keyword and must be handled (caught) in the calling method.</a:t>
            </a:r>
          </a:p>
          <a:p>
            <a:pPr marL="0" indent="0">
              <a:buNone/>
            </a:pPr>
            <a:r>
              <a:rPr lang="en-US" dirty="0"/>
              <a:t>Example:</a:t>
            </a:r>
          </a:p>
          <a:p>
            <a:pPr marL="0" indent="0">
              <a:buNone/>
            </a:pPr>
            <a:endParaRPr lang="en-IN" dirty="0"/>
          </a:p>
        </p:txBody>
      </p:sp>
      <p:pic>
        <p:nvPicPr>
          <p:cNvPr id="5" name="Picture 4">
            <a:extLst>
              <a:ext uri="{FF2B5EF4-FFF2-40B4-BE49-F238E27FC236}">
                <a16:creationId xmlns:a16="http://schemas.microsoft.com/office/drawing/2014/main" id="{FA0B9E55-4C04-C123-D6B4-916EEB734E04}"/>
              </a:ext>
            </a:extLst>
          </p:cNvPr>
          <p:cNvPicPr>
            <a:picLocks noChangeAspect="1"/>
          </p:cNvPicPr>
          <p:nvPr/>
        </p:nvPicPr>
        <p:blipFill>
          <a:blip r:embed="rId2"/>
          <a:stretch>
            <a:fillRect/>
          </a:stretch>
        </p:blipFill>
        <p:spPr>
          <a:xfrm>
            <a:off x="2184468" y="2832950"/>
            <a:ext cx="9250447" cy="3322043"/>
          </a:xfrm>
          <a:prstGeom prst="rect">
            <a:avLst/>
          </a:prstGeom>
        </p:spPr>
      </p:pic>
    </p:spTree>
    <p:extLst>
      <p:ext uri="{BB962C8B-B14F-4D97-AF65-F5344CB8AC3E}">
        <p14:creationId xmlns:p14="http://schemas.microsoft.com/office/powerpoint/2010/main" val="1807678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 shot of a computer program&#10;&#10;Description automatically generated">
            <a:extLst>
              <a:ext uri="{FF2B5EF4-FFF2-40B4-BE49-F238E27FC236}">
                <a16:creationId xmlns:a16="http://schemas.microsoft.com/office/drawing/2014/main" id="{638C618B-3EFF-3925-F870-B5CC6E5BEC6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3147" t="5630" r="3277" b="4522"/>
          <a:stretch/>
        </p:blipFill>
        <p:spPr>
          <a:xfrm>
            <a:off x="511278" y="390832"/>
            <a:ext cx="10953134" cy="6118123"/>
          </a:xfrm>
        </p:spPr>
      </p:pic>
    </p:spTree>
    <p:extLst>
      <p:ext uri="{BB962C8B-B14F-4D97-AF65-F5344CB8AC3E}">
        <p14:creationId xmlns:p14="http://schemas.microsoft.com/office/powerpoint/2010/main" val="774912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What is </a:t>
            </a:r>
            <a:r>
              <a:rPr lang="en-US" b="1" dirty="0">
                <a:solidFill>
                  <a:srgbClr val="C00000"/>
                </a:solidFill>
              </a:rPr>
              <a:t>Exception</a:t>
            </a:r>
            <a:r>
              <a:rPr lang="en-US" b="1" dirty="0"/>
              <a:t>?:</a:t>
            </a:r>
          </a:p>
          <a:p>
            <a:pPr marL="0" indent="0">
              <a:buNone/>
            </a:pPr>
            <a:r>
              <a:rPr lang="en-US" dirty="0"/>
              <a:t>In Java, Exception is an </a:t>
            </a:r>
            <a:r>
              <a:rPr lang="en-US" b="1" dirty="0"/>
              <a:t>unwanted</a:t>
            </a:r>
            <a:r>
              <a:rPr lang="en-US" dirty="0"/>
              <a:t> or </a:t>
            </a:r>
            <a:r>
              <a:rPr lang="en-US" b="1" dirty="0"/>
              <a:t>unexpected</a:t>
            </a:r>
            <a:r>
              <a:rPr lang="en-US" dirty="0"/>
              <a:t> </a:t>
            </a:r>
            <a:r>
              <a:rPr lang="en-US" b="1" dirty="0">
                <a:solidFill>
                  <a:srgbClr val="C00000"/>
                </a:solidFill>
              </a:rPr>
              <a:t>event</a:t>
            </a:r>
            <a:r>
              <a:rPr lang="en-US" dirty="0"/>
              <a:t>, which occurs during the </a:t>
            </a:r>
            <a:r>
              <a:rPr lang="en-US" b="1" dirty="0"/>
              <a:t>execution of a program</a:t>
            </a:r>
            <a:r>
              <a:rPr lang="en-US" dirty="0"/>
              <a:t>, i.e. at run time, that </a:t>
            </a:r>
            <a:r>
              <a:rPr lang="en-US" b="1" dirty="0">
                <a:solidFill>
                  <a:srgbClr val="C00000"/>
                </a:solidFill>
              </a:rPr>
              <a:t>disrupts the normal flow </a:t>
            </a:r>
            <a:r>
              <a:rPr lang="en-US" dirty="0"/>
              <a:t>of the program’s instructions. </a:t>
            </a:r>
          </a:p>
          <a:p>
            <a:pPr marL="0" indent="0">
              <a:buNone/>
            </a:pPr>
            <a:r>
              <a:rPr lang="en-US" dirty="0"/>
              <a:t>It is an object that is thrown at runtime when an unexpected situation (error) occurs.</a:t>
            </a:r>
          </a:p>
          <a:p>
            <a:pPr marL="0" indent="0">
              <a:buNone/>
            </a:pPr>
            <a:endParaRPr lang="en-US" sz="800" b="1" dirty="0"/>
          </a:p>
          <a:p>
            <a:pPr marL="0" indent="0">
              <a:buNone/>
            </a:pPr>
            <a:r>
              <a:rPr lang="en-US" b="1" dirty="0"/>
              <a:t>Exception Handling:</a:t>
            </a:r>
          </a:p>
          <a:p>
            <a:pPr marL="0" indent="0">
              <a:buNone/>
            </a:pPr>
            <a:r>
              <a:rPr lang="en-US" dirty="0"/>
              <a:t>Exception handling in Java is a mechanism to </a:t>
            </a:r>
            <a:r>
              <a:rPr lang="en-US" b="1" dirty="0"/>
              <a:t>manage </a:t>
            </a:r>
            <a:r>
              <a:rPr lang="en-US" b="1" dirty="0">
                <a:solidFill>
                  <a:srgbClr val="C00000"/>
                </a:solidFill>
              </a:rPr>
              <a:t>runtime</a:t>
            </a:r>
            <a:r>
              <a:rPr lang="en-US" b="1" dirty="0"/>
              <a:t> errors</a:t>
            </a:r>
            <a:r>
              <a:rPr lang="en-US" dirty="0"/>
              <a:t>, ensuring that the </a:t>
            </a:r>
            <a:r>
              <a:rPr lang="en-US" b="1" dirty="0"/>
              <a:t>normal flow </a:t>
            </a:r>
            <a:r>
              <a:rPr lang="en-US" dirty="0"/>
              <a:t>of the application is maintained. It allows a program to deal with unexpected events or errors without crashing.</a:t>
            </a:r>
            <a:endParaRPr lang="en-IN" dirty="0"/>
          </a:p>
        </p:txBody>
      </p:sp>
    </p:spTree>
    <p:extLst>
      <p:ext uri="{BB962C8B-B14F-4D97-AF65-F5344CB8AC3E}">
        <p14:creationId xmlns:p14="http://schemas.microsoft.com/office/powerpoint/2010/main" val="3056252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Explanation:</a:t>
            </a:r>
            <a:endParaRPr lang="en-US" dirty="0"/>
          </a:p>
          <a:p>
            <a:pPr marL="0" indent="0">
              <a:buNone/>
            </a:pPr>
            <a:r>
              <a:rPr lang="en-US" b="1" dirty="0" err="1"/>
              <a:t>InvalidAgeException</a:t>
            </a:r>
            <a:r>
              <a:rPr lang="en-US" dirty="0"/>
              <a:t> is a custom checked exception that must be declared in the method signature (throws </a:t>
            </a:r>
            <a:r>
              <a:rPr lang="en-US" dirty="0" err="1"/>
              <a:t>InvalidAgeException</a:t>
            </a:r>
            <a:r>
              <a:rPr lang="en-US" dirty="0"/>
              <a:t>).</a:t>
            </a:r>
          </a:p>
          <a:p>
            <a:pPr marL="0" indent="0">
              <a:buNone/>
            </a:pPr>
            <a:r>
              <a:rPr lang="en-US" dirty="0"/>
              <a:t>When the age is less than 18, an </a:t>
            </a:r>
            <a:r>
              <a:rPr lang="en-US" dirty="0" err="1"/>
              <a:t>InvalidAgeException</a:t>
            </a:r>
            <a:r>
              <a:rPr lang="en-US" dirty="0"/>
              <a:t> is thrown with a custom message.</a:t>
            </a:r>
          </a:p>
          <a:p>
            <a:pPr marL="0" indent="0">
              <a:buNone/>
            </a:pPr>
            <a:r>
              <a:rPr lang="en-US" dirty="0"/>
              <a:t>The calling method (main()) must catch or declare this exception.</a:t>
            </a:r>
            <a:endParaRPr lang="en-IN" dirty="0"/>
          </a:p>
        </p:txBody>
      </p:sp>
    </p:spTree>
    <p:extLst>
      <p:ext uri="{BB962C8B-B14F-4D97-AF65-F5344CB8AC3E}">
        <p14:creationId xmlns:p14="http://schemas.microsoft.com/office/powerpoint/2010/main" val="2180223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dirty="0"/>
              <a:t>2. Creating a Custom Unchecked Exception</a:t>
            </a:r>
          </a:p>
          <a:p>
            <a:pPr marL="0" indent="0">
              <a:buNone/>
            </a:pPr>
            <a:r>
              <a:rPr lang="en-US" dirty="0"/>
              <a:t>An unchecked exception is created by extending </a:t>
            </a:r>
            <a:r>
              <a:rPr lang="en-US" dirty="0" err="1"/>
              <a:t>RuntimeException</a:t>
            </a:r>
            <a:r>
              <a:rPr lang="en-US" dirty="0"/>
              <a:t>. Unlike checked exceptions, these do not need to be declared in the method signature or caught.</a:t>
            </a:r>
          </a:p>
          <a:p>
            <a:pPr marL="0" indent="0">
              <a:buNone/>
            </a:pPr>
            <a:r>
              <a:rPr lang="en-US" b="1" dirty="0"/>
              <a:t>Example: </a:t>
            </a:r>
            <a:r>
              <a:rPr lang="en-US" dirty="0"/>
              <a:t>Creating a Custom Unchecked Exception</a:t>
            </a:r>
            <a:endParaRPr lang="en-IN" dirty="0"/>
          </a:p>
        </p:txBody>
      </p:sp>
      <p:pic>
        <p:nvPicPr>
          <p:cNvPr id="4" name="Picture 3">
            <a:extLst>
              <a:ext uri="{FF2B5EF4-FFF2-40B4-BE49-F238E27FC236}">
                <a16:creationId xmlns:a16="http://schemas.microsoft.com/office/drawing/2014/main" id="{DE3F2B86-3825-B2D6-2A38-E72478042976}"/>
              </a:ext>
            </a:extLst>
          </p:cNvPr>
          <p:cNvPicPr>
            <a:picLocks noChangeAspect="1"/>
          </p:cNvPicPr>
          <p:nvPr/>
        </p:nvPicPr>
        <p:blipFill>
          <a:blip r:embed="rId2"/>
          <a:stretch>
            <a:fillRect/>
          </a:stretch>
        </p:blipFill>
        <p:spPr>
          <a:xfrm>
            <a:off x="1282872" y="3137577"/>
            <a:ext cx="9891516" cy="3086242"/>
          </a:xfrm>
          <a:prstGeom prst="rect">
            <a:avLst/>
          </a:prstGeom>
        </p:spPr>
      </p:pic>
    </p:spTree>
    <p:extLst>
      <p:ext uri="{BB962C8B-B14F-4D97-AF65-F5344CB8AC3E}">
        <p14:creationId xmlns:p14="http://schemas.microsoft.com/office/powerpoint/2010/main" val="889186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 shot of a computer code&#10;&#10;Description automatically generated">
            <a:extLst>
              <a:ext uri="{FF2B5EF4-FFF2-40B4-BE49-F238E27FC236}">
                <a16:creationId xmlns:a16="http://schemas.microsoft.com/office/drawing/2014/main" id="{A66CA5F0-B355-8058-87B5-757442D5119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616" t="6225" r="2911" b="6354"/>
          <a:stretch/>
        </p:blipFill>
        <p:spPr>
          <a:xfrm>
            <a:off x="374971" y="2050835"/>
            <a:ext cx="11138604" cy="4624988"/>
          </a:xfrm>
        </p:spPr>
      </p:pic>
      <p:sp>
        <p:nvSpPr>
          <p:cNvPr id="7" name="TextBox 6">
            <a:extLst>
              <a:ext uri="{FF2B5EF4-FFF2-40B4-BE49-F238E27FC236}">
                <a16:creationId xmlns:a16="http://schemas.microsoft.com/office/drawing/2014/main" id="{DE0BFDE2-93B7-5A41-B0C6-843FF513A9E6}"/>
              </a:ext>
            </a:extLst>
          </p:cNvPr>
          <p:cNvSpPr txBox="1"/>
          <p:nvPr/>
        </p:nvSpPr>
        <p:spPr>
          <a:xfrm>
            <a:off x="452285" y="339493"/>
            <a:ext cx="11552902" cy="1477328"/>
          </a:xfrm>
          <a:prstGeom prst="rect">
            <a:avLst/>
          </a:prstGeom>
          <a:noFill/>
        </p:spPr>
        <p:txBody>
          <a:bodyPr wrap="square">
            <a:spAutoFit/>
          </a:bodyPr>
          <a:lstStyle/>
          <a:p>
            <a:r>
              <a:rPr lang="en-IN" b="1" dirty="0"/>
              <a:t>Explanation:</a:t>
            </a:r>
            <a:endParaRPr lang="en-IN" dirty="0"/>
          </a:p>
          <a:p>
            <a:r>
              <a:rPr lang="en-IN" dirty="0" err="1"/>
              <a:t>InsufficientFundsException</a:t>
            </a:r>
            <a:r>
              <a:rPr lang="en-IN" dirty="0"/>
              <a:t> is a custom unchecked exception (subclass of </a:t>
            </a:r>
            <a:r>
              <a:rPr lang="en-IN" dirty="0" err="1"/>
              <a:t>RuntimeException</a:t>
            </a:r>
            <a:r>
              <a:rPr lang="en-IN" dirty="0"/>
              <a:t>).</a:t>
            </a:r>
          </a:p>
          <a:p>
            <a:r>
              <a:rPr lang="en-IN" dirty="0"/>
              <a:t>In this case, if the withdrawal amount exceeds the balance, an </a:t>
            </a:r>
            <a:r>
              <a:rPr lang="en-IN" dirty="0" err="1"/>
              <a:t>InsufficientFundsException</a:t>
            </a:r>
            <a:r>
              <a:rPr lang="en-IN" dirty="0"/>
              <a:t> is thrown.</a:t>
            </a:r>
          </a:p>
          <a:p>
            <a:r>
              <a:rPr lang="en-IN" dirty="0"/>
              <a:t>This exception does not need to be declared in the method signature, nor does it need to be caught unless the developer chooses to.</a:t>
            </a:r>
          </a:p>
        </p:txBody>
      </p:sp>
    </p:spTree>
    <p:extLst>
      <p:ext uri="{BB962C8B-B14F-4D97-AF65-F5344CB8AC3E}">
        <p14:creationId xmlns:p14="http://schemas.microsoft.com/office/powerpoint/2010/main" val="3770629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946354" y="793238"/>
            <a:ext cx="10803193" cy="4122892"/>
          </a:xfrm>
        </p:spPr>
        <p:txBody>
          <a:bodyPr>
            <a:normAutofit/>
          </a:bodyPr>
          <a:lstStyle/>
          <a:p>
            <a:pPr marL="0" indent="0">
              <a:buNone/>
            </a:pPr>
            <a:r>
              <a:rPr lang="en-US" b="1" dirty="0"/>
              <a:t>Rethrowing Exceptions:</a:t>
            </a:r>
          </a:p>
          <a:p>
            <a:pPr marL="0" indent="0">
              <a:buNone/>
            </a:pPr>
            <a:r>
              <a:rPr lang="en-US" dirty="0"/>
              <a:t>Rethrowing exceptions in Java refers to the practice of </a:t>
            </a:r>
            <a:r>
              <a:rPr lang="en-US" b="1" dirty="0"/>
              <a:t>catching an exception</a:t>
            </a:r>
            <a:r>
              <a:rPr lang="en-US" dirty="0"/>
              <a:t> in a </a:t>
            </a:r>
            <a:r>
              <a:rPr lang="en-US" b="1" dirty="0">
                <a:solidFill>
                  <a:srgbClr val="FF0000"/>
                </a:solidFill>
              </a:rPr>
              <a:t>catch</a:t>
            </a:r>
            <a:r>
              <a:rPr lang="en-US" dirty="0"/>
              <a:t> block and then </a:t>
            </a:r>
            <a:r>
              <a:rPr lang="en-US" b="1" dirty="0"/>
              <a:t>throwing it again</a:t>
            </a:r>
            <a:r>
              <a:rPr lang="en-US" dirty="0"/>
              <a:t>, allowing it to propagate up the call stack. This is often done after logging or modifying the exception.</a:t>
            </a:r>
          </a:p>
          <a:p>
            <a:pPr marL="0" indent="0">
              <a:buNone/>
            </a:pPr>
            <a:r>
              <a:rPr lang="en-US" b="1" dirty="0"/>
              <a:t>Two Ways to Achieve:</a:t>
            </a:r>
          </a:p>
          <a:p>
            <a:pPr marL="514350" indent="-514350">
              <a:buAutoNum type="arabicPeriod"/>
            </a:pPr>
            <a:r>
              <a:rPr lang="en-US" b="1" dirty="0"/>
              <a:t>Rethrow without modification</a:t>
            </a:r>
          </a:p>
          <a:p>
            <a:pPr marL="514350" indent="-514350">
              <a:buAutoNum type="arabicPeriod"/>
            </a:pPr>
            <a:r>
              <a:rPr lang="en-US" b="1" dirty="0"/>
              <a:t>Rethrow with modification</a:t>
            </a:r>
            <a:endParaRPr lang="en-IN" b="1" dirty="0"/>
          </a:p>
        </p:txBody>
      </p:sp>
    </p:spTree>
    <p:extLst>
      <p:ext uri="{BB962C8B-B14F-4D97-AF65-F5344CB8AC3E}">
        <p14:creationId xmlns:p14="http://schemas.microsoft.com/office/powerpoint/2010/main" val="984527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514350" indent="-514350">
              <a:buAutoNum type="arabicPeriod"/>
            </a:pPr>
            <a:r>
              <a:rPr lang="en-US" b="1" dirty="0"/>
              <a:t>Rethrow without modification:</a:t>
            </a:r>
            <a:r>
              <a:rPr lang="en-US" dirty="0"/>
              <a:t> The caught exception is simply thrown again, allowing it to propagate unchanged. </a:t>
            </a:r>
          </a:p>
          <a:p>
            <a:pPr marL="457200" lvl="1" indent="0">
              <a:buNone/>
            </a:pPr>
            <a:r>
              <a:rPr lang="en-US" b="1" dirty="0"/>
              <a:t>Example:</a:t>
            </a:r>
          </a:p>
          <a:p>
            <a:pPr marL="457200" lvl="1" indent="0">
              <a:buNone/>
            </a:pPr>
            <a:r>
              <a:rPr lang="en-US" b="1" dirty="0"/>
              <a:t>	</a:t>
            </a:r>
          </a:p>
          <a:p>
            <a:pPr marL="0" indent="0">
              <a:buNone/>
            </a:pPr>
            <a:endParaRPr lang="en-IN" dirty="0"/>
          </a:p>
        </p:txBody>
      </p:sp>
      <p:pic>
        <p:nvPicPr>
          <p:cNvPr id="6" name="Picture 5">
            <a:extLst>
              <a:ext uri="{FF2B5EF4-FFF2-40B4-BE49-F238E27FC236}">
                <a16:creationId xmlns:a16="http://schemas.microsoft.com/office/drawing/2014/main" id="{BA645C40-82DE-0A88-84AF-104EAE55FEF9}"/>
              </a:ext>
            </a:extLst>
          </p:cNvPr>
          <p:cNvPicPr>
            <a:picLocks noChangeAspect="1"/>
          </p:cNvPicPr>
          <p:nvPr/>
        </p:nvPicPr>
        <p:blipFill>
          <a:blip r:embed="rId2"/>
          <a:stretch>
            <a:fillRect/>
          </a:stretch>
        </p:blipFill>
        <p:spPr>
          <a:xfrm>
            <a:off x="1453742" y="2247430"/>
            <a:ext cx="9604208" cy="3386454"/>
          </a:xfrm>
          <a:prstGeom prst="rect">
            <a:avLst/>
          </a:prstGeom>
        </p:spPr>
      </p:pic>
    </p:spTree>
    <p:extLst>
      <p:ext uri="{BB962C8B-B14F-4D97-AF65-F5344CB8AC3E}">
        <p14:creationId xmlns:p14="http://schemas.microsoft.com/office/powerpoint/2010/main" val="3355452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2. Rethrow with modification:</a:t>
            </a:r>
            <a:r>
              <a:rPr lang="en-US" dirty="0"/>
              <a:t> You can throw a new exception or wrap the original one in a new exception, which adds more context or a custom message.</a:t>
            </a:r>
            <a:r>
              <a:rPr lang="en-US" b="1" dirty="0"/>
              <a:t>	</a:t>
            </a:r>
          </a:p>
          <a:p>
            <a:pPr marL="0" indent="0">
              <a:buNone/>
            </a:pPr>
            <a:r>
              <a:rPr lang="en-US" b="1" dirty="0"/>
              <a:t>Example:</a:t>
            </a:r>
          </a:p>
          <a:p>
            <a:pPr marL="0" indent="0">
              <a:buNone/>
            </a:pPr>
            <a:endParaRPr lang="en-IN" b="1" dirty="0"/>
          </a:p>
          <a:p>
            <a:pPr marL="0" indent="0">
              <a:buNone/>
            </a:pPr>
            <a:endParaRPr lang="en-IN" dirty="0"/>
          </a:p>
        </p:txBody>
      </p:sp>
      <p:pic>
        <p:nvPicPr>
          <p:cNvPr id="4" name="Picture 3">
            <a:extLst>
              <a:ext uri="{FF2B5EF4-FFF2-40B4-BE49-F238E27FC236}">
                <a16:creationId xmlns:a16="http://schemas.microsoft.com/office/drawing/2014/main" id="{19F3D250-56BF-41FA-C7AC-87FA20E48B0F}"/>
              </a:ext>
            </a:extLst>
          </p:cNvPr>
          <p:cNvPicPr>
            <a:picLocks noChangeAspect="1"/>
          </p:cNvPicPr>
          <p:nvPr/>
        </p:nvPicPr>
        <p:blipFill>
          <a:blip r:embed="rId2"/>
          <a:stretch>
            <a:fillRect/>
          </a:stretch>
        </p:blipFill>
        <p:spPr>
          <a:xfrm>
            <a:off x="1777898" y="2509373"/>
            <a:ext cx="8628652" cy="3163839"/>
          </a:xfrm>
          <a:prstGeom prst="rect">
            <a:avLst/>
          </a:prstGeom>
        </p:spPr>
      </p:pic>
    </p:spTree>
    <p:extLst>
      <p:ext uri="{BB962C8B-B14F-4D97-AF65-F5344CB8AC3E}">
        <p14:creationId xmlns:p14="http://schemas.microsoft.com/office/powerpoint/2010/main" val="367795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Exception Specification:</a:t>
            </a:r>
          </a:p>
          <a:p>
            <a:r>
              <a:rPr lang="en-US" dirty="0"/>
              <a:t>In Java, exception specification refers to the </a:t>
            </a:r>
            <a:r>
              <a:rPr lang="en-US" b="1" dirty="0">
                <a:solidFill>
                  <a:srgbClr val="C00000"/>
                </a:solidFill>
              </a:rPr>
              <a:t>declaration of exceptions </a:t>
            </a:r>
            <a:r>
              <a:rPr lang="en-US" b="1" dirty="0"/>
              <a:t>that a </a:t>
            </a:r>
            <a:r>
              <a:rPr lang="en-US" b="1" dirty="0">
                <a:solidFill>
                  <a:srgbClr val="C00000"/>
                </a:solidFill>
              </a:rPr>
              <a:t>method</a:t>
            </a:r>
            <a:r>
              <a:rPr lang="en-US" b="1" dirty="0"/>
              <a:t> might throw</a:t>
            </a:r>
            <a:r>
              <a:rPr lang="en-US" dirty="0"/>
              <a:t>. </a:t>
            </a:r>
          </a:p>
          <a:p>
            <a:r>
              <a:rPr lang="en-US" dirty="0"/>
              <a:t>This is done using the throws keyword in the method signature, which informs the caller of the method about the exceptions that could be thrown and that the caller must handle or propagate these exceptions.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269904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fontScale="92500" lnSpcReduction="10000"/>
          </a:bodyPr>
          <a:lstStyle/>
          <a:p>
            <a:pPr marL="0" indent="0">
              <a:buNone/>
            </a:pPr>
            <a:r>
              <a:rPr lang="en-US" b="1" dirty="0"/>
              <a:t>Types of Exceptions in Java:</a:t>
            </a:r>
          </a:p>
          <a:p>
            <a:pPr marL="0" indent="0">
              <a:buNone/>
            </a:pPr>
            <a:r>
              <a:rPr lang="en-US" dirty="0"/>
              <a:t>1. Checked Exceptions:</a:t>
            </a:r>
          </a:p>
          <a:p>
            <a:r>
              <a:rPr lang="en-US" dirty="0"/>
              <a:t>These are exceptions that are checked at </a:t>
            </a:r>
            <a:r>
              <a:rPr lang="en-US" b="1" dirty="0"/>
              <a:t>compile-time.</a:t>
            </a:r>
          </a:p>
          <a:p>
            <a:r>
              <a:rPr lang="en-US" dirty="0"/>
              <a:t>A method must either handle these exceptions using a</a:t>
            </a:r>
            <a:r>
              <a:rPr lang="en-US" dirty="0">
                <a:solidFill>
                  <a:srgbClr val="C00000"/>
                </a:solidFill>
              </a:rPr>
              <a:t> </a:t>
            </a:r>
            <a:r>
              <a:rPr lang="en-US" b="1" dirty="0">
                <a:solidFill>
                  <a:srgbClr val="C00000"/>
                </a:solidFill>
              </a:rPr>
              <a:t>try-catch </a:t>
            </a:r>
            <a:r>
              <a:rPr lang="en-US" b="1" dirty="0"/>
              <a:t>block </a:t>
            </a:r>
            <a:r>
              <a:rPr lang="en-US" dirty="0"/>
              <a:t>or </a:t>
            </a:r>
            <a:r>
              <a:rPr lang="en-US" b="1" dirty="0"/>
              <a:t>specify them in the method signature using throws</a:t>
            </a:r>
            <a:r>
              <a:rPr lang="en-US" dirty="0"/>
              <a:t>.</a:t>
            </a:r>
          </a:p>
          <a:p>
            <a:r>
              <a:rPr lang="en-US" b="1" dirty="0"/>
              <a:t>Example</a:t>
            </a:r>
            <a:r>
              <a:rPr lang="en-US" dirty="0"/>
              <a:t>: </a:t>
            </a:r>
            <a:r>
              <a:rPr lang="en-US" dirty="0" err="1"/>
              <a:t>IOException</a:t>
            </a:r>
            <a:r>
              <a:rPr lang="en-US" dirty="0"/>
              <a:t>, </a:t>
            </a:r>
            <a:r>
              <a:rPr lang="en-US" dirty="0" err="1"/>
              <a:t>SQLException</a:t>
            </a:r>
            <a:r>
              <a:rPr lang="en-US" dirty="0"/>
              <a:t>.</a:t>
            </a:r>
          </a:p>
          <a:p>
            <a:pPr marL="0" indent="0">
              <a:buNone/>
            </a:pPr>
            <a:endParaRPr lang="en-US" dirty="0"/>
          </a:p>
          <a:p>
            <a:pPr marL="0" indent="0">
              <a:buNone/>
            </a:pPr>
            <a:r>
              <a:rPr lang="en-US" b="1" dirty="0"/>
              <a:t>2. Unchecked Exceptions: (</a:t>
            </a:r>
            <a:r>
              <a:rPr lang="en-US" b="1" dirty="0">
                <a:solidFill>
                  <a:srgbClr val="C00000"/>
                </a:solidFill>
              </a:rPr>
              <a:t>Exception Specification Not Required</a:t>
            </a:r>
            <a:r>
              <a:rPr lang="en-US" b="1" dirty="0"/>
              <a:t>)</a:t>
            </a:r>
          </a:p>
          <a:p>
            <a:r>
              <a:rPr lang="en-US" dirty="0"/>
              <a:t>These are exceptions that are not checked at compile-time, usually derived from </a:t>
            </a:r>
            <a:r>
              <a:rPr lang="en-US" dirty="0" err="1"/>
              <a:t>RuntimeException</a:t>
            </a:r>
            <a:r>
              <a:rPr lang="en-US" dirty="0"/>
              <a:t>.</a:t>
            </a:r>
          </a:p>
          <a:p>
            <a:r>
              <a:rPr lang="en-US" dirty="0"/>
              <a:t>Methods are </a:t>
            </a:r>
            <a:r>
              <a:rPr lang="en-US" b="1" dirty="0">
                <a:solidFill>
                  <a:srgbClr val="C00000"/>
                </a:solidFill>
              </a:rPr>
              <a:t>not required </a:t>
            </a:r>
            <a:r>
              <a:rPr lang="en-US" b="1" dirty="0"/>
              <a:t>to specify unchecked exceptions </a:t>
            </a:r>
            <a:r>
              <a:rPr lang="en-US" dirty="0"/>
              <a:t>in their throws clause as they are propagated </a:t>
            </a:r>
            <a:r>
              <a:rPr lang="en-US" b="1" dirty="0"/>
              <a:t>automatically</a:t>
            </a:r>
            <a:r>
              <a:rPr lang="en-US" dirty="0"/>
              <a:t>.</a:t>
            </a:r>
          </a:p>
          <a:p>
            <a:r>
              <a:rPr lang="en-US" b="1" dirty="0"/>
              <a:t>Example</a:t>
            </a:r>
            <a:r>
              <a:rPr lang="en-US" dirty="0"/>
              <a:t>: </a:t>
            </a:r>
            <a:r>
              <a:rPr lang="en-US" dirty="0" err="1"/>
              <a:t>NullPointerException</a:t>
            </a:r>
            <a:r>
              <a:rPr lang="en-US" dirty="0"/>
              <a:t>, </a:t>
            </a:r>
            <a:r>
              <a:rPr lang="en-US" dirty="0" err="1"/>
              <a:t>ArithmeticException</a:t>
            </a:r>
            <a:r>
              <a:rPr lang="en-US" dirty="0"/>
              <a:t>.</a:t>
            </a:r>
            <a:endParaRPr lang="en-IN" dirty="0"/>
          </a:p>
        </p:txBody>
      </p:sp>
    </p:spTree>
    <p:extLst>
      <p:ext uri="{BB962C8B-B14F-4D97-AF65-F5344CB8AC3E}">
        <p14:creationId xmlns:p14="http://schemas.microsoft.com/office/powerpoint/2010/main" val="1112887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Syntax of Exception Specification:</a:t>
            </a:r>
          </a:p>
          <a:p>
            <a:pPr marL="0" indent="0">
              <a:buNone/>
            </a:pPr>
            <a:r>
              <a:rPr lang="en-US" dirty="0"/>
              <a:t>A method can specify the exceptions it throws using the throws keyword.</a:t>
            </a:r>
          </a:p>
          <a:p>
            <a:pPr marL="0" indent="0">
              <a:buNone/>
            </a:pPr>
            <a:r>
              <a:rPr lang="en-IN" b="1" dirty="0"/>
              <a:t>Syntax:</a:t>
            </a:r>
          </a:p>
        </p:txBody>
      </p:sp>
      <p:pic>
        <p:nvPicPr>
          <p:cNvPr id="5" name="Picture 4">
            <a:extLst>
              <a:ext uri="{FF2B5EF4-FFF2-40B4-BE49-F238E27FC236}">
                <a16:creationId xmlns:a16="http://schemas.microsoft.com/office/drawing/2014/main" id="{1A1E160A-443B-833F-27CD-96D6309730EB}"/>
              </a:ext>
            </a:extLst>
          </p:cNvPr>
          <p:cNvPicPr>
            <a:picLocks noChangeAspect="1"/>
          </p:cNvPicPr>
          <p:nvPr/>
        </p:nvPicPr>
        <p:blipFill>
          <a:blip r:embed="rId2"/>
          <a:stretch>
            <a:fillRect/>
          </a:stretch>
        </p:blipFill>
        <p:spPr>
          <a:xfrm>
            <a:off x="1583180" y="2698458"/>
            <a:ext cx="8851822" cy="1461084"/>
          </a:xfrm>
          <a:prstGeom prst="rect">
            <a:avLst/>
          </a:prstGeom>
        </p:spPr>
      </p:pic>
    </p:spTree>
    <p:extLst>
      <p:ext uri="{BB962C8B-B14F-4D97-AF65-F5344CB8AC3E}">
        <p14:creationId xmlns:p14="http://schemas.microsoft.com/office/powerpoint/2010/main" val="2457094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56419" y="173804"/>
            <a:ext cx="10803193" cy="5646891"/>
          </a:xfrm>
        </p:spPr>
        <p:txBody>
          <a:bodyPr>
            <a:normAutofit/>
          </a:bodyPr>
          <a:lstStyle/>
          <a:p>
            <a:pPr marL="0" indent="0">
              <a:buNone/>
            </a:pPr>
            <a:r>
              <a:rPr lang="en-US" b="1" dirty="0"/>
              <a:t>Example: </a:t>
            </a:r>
            <a:r>
              <a:rPr lang="en-US" dirty="0"/>
              <a:t>In this example:</a:t>
            </a:r>
          </a:p>
          <a:p>
            <a:r>
              <a:rPr lang="en-US" dirty="0"/>
              <a:t>The </a:t>
            </a:r>
            <a:r>
              <a:rPr lang="en-US" b="1" dirty="0" err="1"/>
              <a:t>readFile</a:t>
            </a:r>
            <a:r>
              <a:rPr lang="en-US" dirty="0"/>
              <a:t> method </a:t>
            </a:r>
            <a:r>
              <a:rPr lang="en-US" b="1" dirty="0">
                <a:solidFill>
                  <a:srgbClr val="C00000"/>
                </a:solidFill>
              </a:rPr>
              <a:t>specifies</a:t>
            </a:r>
            <a:r>
              <a:rPr lang="en-US" dirty="0"/>
              <a:t> that it </a:t>
            </a:r>
            <a:r>
              <a:rPr lang="en-US" b="1" dirty="0">
                <a:solidFill>
                  <a:srgbClr val="C00000"/>
                </a:solidFill>
              </a:rPr>
              <a:t>might throw </a:t>
            </a:r>
            <a:r>
              <a:rPr lang="en-US" dirty="0"/>
              <a:t>an </a:t>
            </a:r>
            <a:r>
              <a:rPr lang="en-US" b="1" dirty="0" err="1"/>
              <a:t>IOException</a:t>
            </a:r>
            <a:r>
              <a:rPr lang="en-US" dirty="0"/>
              <a:t>.</a:t>
            </a:r>
          </a:p>
          <a:p>
            <a:r>
              <a:rPr lang="en-US" dirty="0"/>
              <a:t>The process method catches and handles the </a:t>
            </a:r>
            <a:r>
              <a:rPr lang="en-US" dirty="0" err="1"/>
              <a:t>IOException</a:t>
            </a:r>
            <a:r>
              <a:rPr lang="en-US" dirty="0"/>
              <a:t>.</a:t>
            </a:r>
          </a:p>
          <a:p>
            <a:pPr marL="0" indent="0">
              <a:buNone/>
            </a:pPr>
            <a:endParaRPr lang="en-IN" dirty="0"/>
          </a:p>
        </p:txBody>
      </p:sp>
      <p:pic>
        <p:nvPicPr>
          <p:cNvPr id="6" name="Picture 5">
            <a:extLst>
              <a:ext uri="{FF2B5EF4-FFF2-40B4-BE49-F238E27FC236}">
                <a16:creationId xmlns:a16="http://schemas.microsoft.com/office/drawing/2014/main" id="{300CC1DB-993B-A77F-1C77-C6BCBFC48966}"/>
              </a:ext>
            </a:extLst>
          </p:cNvPr>
          <p:cNvPicPr>
            <a:picLocks noChangeAspect="1"/>
          </p:cNvPicPr>
          <p:nvPr/>
        </p:nvPicPr>
        <p:blipFill>
          <a:blip r:embed="rId2"/>
          <a:stretch>
            <a:fillRect/>
          </a:stretch>
        </p:blipFill>
        <p:spPr>
          <a:xfrm>
            <a:off x="1510999" y="1808166"/>
            <a:ext cx="8951366" cy="4876030"/>
          </a:xfrm>
          <a:prstGeom prst="rect">
            <a:avLst/>
          </a:prstGeom>
        </p:spPr>
      </p:pic>
    </p:spTree>
    <p:extLst>
      <p:ext uri="{BB962C8B-B14F-4D97-AF65-F5344CB8AC3E}">
        <p14:creationId xmlns:p14="http://schemas.microsoft.com/office/powerpoint/2010/main" val="2659900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lnSpcReduction="10000"/>
          </a:bodyPr>
          <a:lstStyle/>
          <a:p>
            <a:pPr marL="0" indent="0">
              <a:buNone/>
            </a:pPr>
            <a:r>
              <a:rPr lang="en-IN" b="1" i="0" dirty="0">
                <a:solidFill>
                  <a:srgbClr val="273239"/>
                </a:solidFill>
                <a:effectLst/>
                <a:latin typeface="Nunito" pitchFamily="2" charset="0"/>
              </a:rPr>
              <a:t>What is Error:</a:t>
            </a:r>
          </a:p>
          <a:p>
            <a:pPr marL="0" indent="0">
              <a:buNone/>
            </a:pPr>
            <a:r>
              <a:rPr lang="en-US" b="1" i="0" dirty="0">
                <a:solidFill>
                  <a:srgbClr val="C00000"/>
                </a:solidFill>
                <a:effectLst/>
                <a:latin typeface="Roboto" panose="020F0502020204030204" pitchFamily="2" charset="0"/>
              </a:rPr>
              <a:t>Exceptional conditions </a:t>
            </a:r>
            <a:r>
              <a:rPr lang="en-US" b="0" i="0" dirty="0">
                <a:solidFill>
                  <a:srgbClr val="022144"/>
                </a:solidFill>
                <a:effectLst/>
                <a:latin typeface="Roboto" panose="020F0502020204030204" pitchFamily="2" charset="0"/>
              </a:rPr>
              <a:t>that the application cannot normally </a:t>
            </a:r>
            <a:r>
              <a:rPr lang="en-US" b="1" i="0" dirty="0">
                <a:solidFill>
                  <a:srgbClr val="C00000"/>
                </a:solidFill>
                <a:effectLst/>
                <a:latin typeface="Roboto" panose="020F0502020204030204" pitchFamily="2" charset="0"/>
              </a:rPr>
              <a:t>predict</a:t>
            </a:r>
            <a:r>
              <a:rPr lang="en-US" b="0" i="0" dirty="0">
                <a:solidFill>
                  <a:srgbClr val="022144"/>
                </a:solidFill>
                <a:effectLst/>
                <a:latin typeface="Roboto" panose="020F0502020204030204" pitchFamily="2" charset="0"/>
              </a:rPr>
              <a:t> or </a:t>
            </a:r>
            <a:r>
              <a:rPr lang="en-US" b="1" i="0" dirty="0">
                <a:solidFill>
                  <a:srgbClr val="C00000"/>
                </a:solidFill>
                <a:effectLst/>
                <a:latin typeface="Roboto" panose="020F0502020204030204" pitchFamily="2" charset="0"/>
              </a:rPr>
              <a:t>recover</a:t>
            </a:r>
            <a:r>
              <a:rPr lang="en-US" b="0" i="0" dirty="0">
                <a:solidFill>
                  <a:srgbClr val="022144"/>
                </a:solidFill>
                <a:effectLst/>
                <a:latin typeface="Roboto" panose="020F0502020204030204" pitchFamily="2" charset="0"/>
              </a:rPr>
              <a:t> from. They are also ignored throughout the compilation process.</a:t>
            </a:r>
            <a:endParaRPr lang="en-IN" b="1" i="0" dirty="0">
              <a:solidFill>
                <a:srgbClr val="273239"/>
              </a:solidFill>
              <a:effectLst/>
              <a:latin typeface="Nunito" pitchFamily="2" charset="0"/>
            </a:endParaRPr>
          </a:p>
          <a:p>
            <a:pPr marL="0" indent="0">
              <a:buNone/>
            </a:pPr>
            <a:r>
              <a:rPr lang="en-US" dirty="0"/>
              <a:t>Errors represent </a:t>
            </a:r>
            <a:r>
              <a:rPr lang="en-US" b="1" dirty="0">
                <a:solidFill>
                  <a:srgbClr val="C00000"/>
                </a:solidFill>
              </a:rPr>
              <a:t>irrecoverable conditions </a:t>
            </a:r>
            <a:r>
              <a:rPr lang="en-US" dirty="0"/>
              <a:t>such as </a:t>
            </a:r>
            <a:r>
              <a:rPr lang="en-US" b="1" dirty="0"/>
              <a:t>Java virtual machine (JVM) running out of memory</a:t>
            </a:r>
            <a:r>
              <a:rPr lang="en-US" dirty="0"/>
              <a:t>, </a:t>
            </a:r>
            <a:r>
              <a:rPr lang="en-US" b="1" dirty="0"/>
              <a:t>memory leaks</a:t>
            </a:r>
            <a:r>
              <a:rPr lang="en-US" dirty="0"/>
              <a:t>, </a:t>
            </a:r>
            <a:r>
              <a:rPr lang="en-US" b="1" dirty="0"/>
              <a:t>stack overflow errors</a:t>
            </a:r>
            <a:r>
              <a:rPr lang="en-US" dirty="0"/>
              <a:t>, </a:t>
            </a:r>
            <a:r>
              <a:rPr lang="en-US" b="1" dirty="0"/>
              <a:t>library incompatibility</a:t>
            </a:r>
            <a:r>
              <a:rPr lang="en-US" dirty="0"/>
              <a:t>, </a:t>
            </a:r>
            <a:r>
              <a:rPr lang="en-US" b="1" dirty="0"/>
              <a:t>infinite recursion</a:t>
            </a:r>
            <a:r>
              <a:rPr lang="en-US" dirty="0"/>
              <a:t>, etc. Errors are usually </a:t>
            </a:r>
            <a:r>
              <a:rPr lang="en-US" b="1" dirty="0">
                <a:solidFill>
                  <a:schemeClr val="accent4">
                    <a:lumMod val="75000"/>
                  </a:schemeClr>
                </a:solidFill>
              </a:rPr>
              <a:t>beyond the control of the programmer</a:t>
            </a:r>
            <a:r>
              <a:rPr lang="en-US" dirty="0"/>
              <a:t>, and we should not try to handle errors.</a:t>
            </a:r>
          </a:p>
          <a:p>
            <a:pPr marL="0" indent="0">
              <a:buNone/>
            </a:pPr>
            <a:r>
              <a:rPr lang="en-US" b="1" dirty="0"/>
              <a:t>Some examples of errors:</a:t>
            </a:r>
          </a:p>
          <a:p>
            <a:r>
              <a:rPr lang="en-US" dirty="0" err="1"/>
              <a:t>OutOfMemoryError</a:t>
            </a:r>
            <a:endParaRPr lang="en-US" dirty="0"/>
          </a:p>
          <a:p>
            <a:r>
              <a:rPr lang="en-US" dirty="0" err="1"/>
              <a:t>VirtualMachineErrors</a:t>
            </a:r>
            <a:endParaRPr lang="en-US" dirty="0"/>
          </a:p>
          <a:p>
            <a:r>
              <a:rPr lang="en-US" dirty="0" err="1"/>
              <a:t>AssertionError</a:t>
            </a: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061497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6EC6F28-ADD0-A5F2-2DE5-31F3DC653397}"/>
              </a:ext>
            </a:extLst>
          </p:cNvPr>
          <p:cNvSpPr txBox="1">
            <a:spLocks/>
          </p:cNvSpPr>
          <p:nvPr/>
        </p:nvSpPr>
        <p:spPr>
          <a:xfrm>
            <a:off x="650465" y="561975"/>
            <a:ext cx="10770010" cy="59626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2"/>
                </a:solidFill>
              </a:rPr>
              <a:t>Module-4: </a:t>
            </a:r>
            <a:r>
              <a:rPr lang="en-US" b="1" dirty="0">
                <a:solidFill>
                  <a:srgbClr val="C00000"/>
                </a:solidFill>
              </a:rPr>
              <a:t>EXCEPTION HANDLING (5hrs)</a:t>
            </a:r>
          </a:p>
          <a:p>
            <a:r>
              <a:rPr lang="en-US" b="1" dirty="0"/>
              <a:t>Exception Handling:</a:t>
            </a:r>
            <a:r>
              <a:rPr lang="en-US" dirty="0"/>
              <a:t> </a:t>
            </a:r>
            <a:r>
              <a:rPr lang="en-US" b="1" dirty="0"/>
              <a:t>Benefits of exception handling</a:t>
            </a:r>
            <a:r>
              <a:rPr lang="en-US" dirty="0"/>
              <a:t>, </a:t>
            </a:r>
            <a:r>
              <a:rPr lang="en-US" b="1" dirty="0"/>
              <a:t>the classification of exceptions,</a:t>
            </a:r>
            <a:r>
              <a:rPr lang="en-US" dirty="0"/>
              <a:t> </a:t>
            </a:r>
            <a:r>
              <a:rPr lang="en-US" b="1" dirty="0"/>
              <a:t>exception hierarchy</a:t>
            </a:r>
            <a:r>
              <a:rPr lang="en-US" dirty="0"/>
              <a:t>, </a:t>
            </a:r>
            <a:r>
              <a:rPr lang="en-US" b="1" dirty="0"/>
              <a:t>checked exceptions and unchecked exceptions,</a:t>
            </a:r>
            <a:r>
              <a:rPr lang="en-US" dirty="0"/>
              <a:t> </a:t>
            </a:r>
            <a:r>
              <a:rPr lang="en-US" b="1" dirty="0"/>
              <a:t>usage of try, catch, throw, throws and finally</a:t>
            </a:r>
            <a:r>
              <a:rPr lang="en-US" dirty="0"/>
              <a:t>. </a:t>
            </a:r>
            <a:r>
              <a:rPr lang="en-US" b="1" dirty="0"/>
              <a:t>rethrowing exceptions, exception specification, built in exceptions</a:t>
            </a:r>
            <a:r>
              <a:rPr lang="en-US" dirty="0"/>
              <a:t>, </a:t>
            </a:r>
            <a:r>
              <a:rPr lang="en-US" b="1" dirty="0"/>
              <a:t>creating own exception sub classes.</a:t>
            </a:r>
          </a:p>
          <a:p>
            <a:endParaRPr lang="en-US" dirty="0"/>
          </a:p>
          <a:p>
            <a:r>
              <a:rPr lang="en-US" b="1" dirty="0">
                <a:solidFill>
                  <a:schemeClr val="tx2"/>
                </a:solidFill>
              </a:rPr>
              <a:t>Module-5: </a:t>
            </a:r>
            <a:r>
              <a:rPr lang="en-US" b="1" dirty="0">
                <a:solidFill>
                  <a:srgbClr val="C00000"/>
                </a:solidFill>
              </a:rPr>
              <a:t>GUI PROGRAMMING AND APPLETS (6)</a:t>
            </a:r>
          </a:p>
          <a:p>
            <a:r>
              <a:rPr lang="en-US" b="1" dirty="0"/>
              <a:t>GUI Programming with Java: </a:t>
            </a:r>
            <a:r>
              <a:rPr lang="en-US" dirty="0"/>
              <a:t>The AWT class hierarchy, introduction to swing. </a:t>
            </a:r>
            <a:r>
              <a:rPr lang="en-US" dirty="0" err="1"/>
              <a:t>swangs</a:t>
            </a:r>
            <a:r>
              <a:rPr lang="en-US" dirty="0"/>
              <a:t> Vs AWT, hierarchy for swing components. </a:t>
            </a:r>
          </a:p>
          <a:p>
            <a:r>
              <a:rPr lang="en-US" b="1" dirty="0"/>
              <a:t>Containers: </a:t>
            </a:r>
            <a:r>
              <a:rPr lang="en-US" dirty="0" err="1"/>
              <a:t>JFrame</a:t>
            </a:r>
            <a:r>
              <a:rPr lang="en-US" dirty="0"/>
              <a:t>. </a:t>
            </a:r>
            <a:r>
              <a:rPr lang="en-US" dirty="0" err="1"/>
              <a:t>JApplet</a:t>
            </a:r>
            <a:r>
              <a:rPr lang="en-US" dirty="0"/>
              <a:t>, </a:t>
            </a:r>
            <a:r>
              <a:rPr lang="en-US" dirty="0" err="1"/>
              <a:t>JDialog</a:t>
            </a:r>
            <a:r>
              <a:rPr lang="en-US" dirty="0"/>
              <a:t>. </a:t>
            </a:r>
            <a:r>
              <a:rPr lang="en-US" dirty="0" err="1"/>
              <a:t>Jpanel</a:t>
            </a:r>
            <a:r>
              <a:rPr lang="en-US" dirty="0"/>
              <a:t>, overview of some swing components </a:t>
            </a:r>
            <a:r>
              <a:rPr lang="en-US" dirty="0" err="1"/>
              <a:t>JButton</a:t>
            </a:r>
            <a:r>
              <a:rPr lang="en-US" dirty="0"/>
              <a:t>, </a:t>
            </a:r>
            <a:r>
              <a:rPr lang="en-US" dirty="0" err="1"/>
              <a:t>JLabel</a:t>
            </a:r>
            <a:r>
              <a:rPr lang="en-US" dirty="0"/>
              <a:t>, </a:t>
            </a:r>
            <a:r>
              <a:rPr lang="en-US" dirty="0" err="1"/>
              <a:t>JTextField</a:t>
            </a:r>
            <a:r>
              <a:rPr lang="en-US" dirty="0"/>
              <a:t>, </a:t>
            </a:r>
            <a:r>
              <a:rPr lang="en-US" dirty="0" err="1"/>
              <a:t>JTextArea</a:t>
            </a:r>
            <a:r>
              <a:rPr lang="en-US" dirty="0"/>
              <a:t>, simple applications Layout management Layout manager types, border, grid and flow.</a:t>
            </a:r>
          </a:p>
          <a:p>
            <a:r>
              <a:rPr lang="en-US" b="1" dirty="0"/>
              <a:t>Applets: </a:t>
            </a:r>
            <a:r>
              <a:rPr lang="en-US" dirty="0"/>
              <a:t>Inheritance hierarchy for applets, differences between applets and applications, life cycle of an applet, passing parameters to applets.</a:t>
            </a:r>
          </a:p>
          <a:p>
            <a:endParaRPr lang="en-IN" dirty="0"/>
          </a:p>
        </p:txBody>
      </p:sp>
    </p:spTree>
    <p:extLst>
      <p:ext uri="{BB962C8B-B14F-4D97-AF65-F5344CB8AC3E}">
        <p14:creationId xmlns:p14="http://schemas.microsoft.com/office/powerpoint/2010/main" val="361719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endParaRPr lang="en-IN" dirty="0"/>
          </a:p>
        </p:txBody>
      </p:sp>
    </p:spTree>
    <p:extLst>
      <p:ext uri="{BB962C8B-B14F-4D97-AF65-F5344CB8AC3E}">
        <p14:creationId xmlns:p14="http://schemas.microsoft.com/office/powerpoint/2010/main" val="2603701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Benefits of exception handling</a:t>
            </a:r>
          </a:p>
          <a:p>
            <a:pPr marL="0" indent="0">
              <a:buNone/>
            </a:pPr>
            <a:r>
              <a:rPr lang="en-US" dirty="0"/>
              <a:t>Exception handling in Java provides several important benefits, making applications more robust, maintainable, and reliable. Here are the key benefits:</a:t>
            </a:r>
          </a:p>
          <a:p>
            <a:pPr marL="0" indent="0">
              <a:buNone/>
            </a:pPr>
            <a:r>
              <a:rPr lang="en-US" b="1" dirty="0"/>
              <a:t>1. Improved Program Flow</a:t>
            </a:r>
          </a:p>
          <a:p>
            <a:r>
              <a:rPr lang="en-US" b="1" dirty="0"/>
              <a:t>Prevents Crashes</a:t>
            </a:r>
            <a:r>
              <a:rPr lang="en-US" dirty="0"/>
              <a:t>: By catching exceptions, you can handle errors gracefully without </a:t>
            </a:r>
            <a:r>
              <a:rPr lang="en-US" b="1" dirty="0">
                <a:solidFill>
                  <a:srgbClr val="C00000"/>
                </a:solidFill>
              </a:rPr>
              <a:t>crashing</a:t>
            </a:r>
            <a:r>
              <a:rPr lang="en-US" dirty="0"/>
              <a:t> the entire program. This enables the program to </a:t>
            </a:r>
            <a:r>
              <a:rPr lang="en-US" b="1" dirty="0">
                <a:solidFill>
                  <a:srgbClr val="C00000"/>
                </a:solidFill>
              </a:rPr>
              <a:t>continue executing </a:t>
            </a:r>
            <a:r>
              <a:rPr lang="en-US" dirty="0"/>
              <a:t>after encountering an exception.</a:t>
            </a:r>
          </a:p>
          <a:p>
            <a:r>
              <a:rPr lang="en-US" b="1" dirty="0"/>
              <a:t>Separation of Error-Handling Code</a:t>
            </a:r>
            <a:r>
              <a:rPr lang="en-US" dirty="0"/>
              <a:t>: Exception handling separates normal code from </a:t>
            </a:r>
            <a:r>
              <a:rPr lang="en-US" b="1" dirty="0">
                <a:solidFill>
                  <a:srgbClr val="C00000"/>
                </a:solidFill>
              </a:rPr>
              <a:t>error-handling code</a:t>
            </a:r>
            <a:r>
              <a:rPr lang="en-US" dirty="0"/>
              <a:t>, making the code cleaner and easier to maintain.</a:t>
            </a:r>
          </a:p>
          <a:p>
            <a:pPr marL="0" indent="0">
              <a:buNone/>
            </a:pPr>
            <a:endParaRPr lang="en-IN" dirty="0"/>
          </a:p>
        </p:txBody>
      </p:sp>
    </p:spTree>
    <p:extLst>
      <p:ext uri="{BB962C8B-B14F-4D97-AF65-F5344CB8AC3E}">
        <p14:creationId xmlns:p14="http://schemas.microsoft.com/office/powerpoint/2010/main" val="3251779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2. Grouped Error Handling:</a:t>
            </a:r>
          </a:p>
          <a:p>
            <a:pPr marL="0" indent="0">
              <a:buNone/>
            </a:pPr>
            <a:r>
              <a:rPr lang="en-US" dirty="0"/>
              <a:t>Catching Multiple Exceptions: A single try-catch block can handle multiple types of exceptions. You can group related exceptions to be handled in one place, reducing redundancy and simplifying error handling.</a:t>
            </a:r>
          </a:p>
          <a:p>
            <a:pPr marL="0" indent="0">
              <a:buNone/>
            </a:pPr>
            <a:r>
              <a:rPr lang="en-US" dirty="0"/>
              <a:t>Example:</a:t>
            </a:r>
          </a:p>
          <a:p>
            <a:pPr marL="0" indent="0">
              <a:buNone/>
            </a:pPr>
            <a:endParaRPr lang="en-IN" dirty="0"/>
          </a:p>
        </p:txBody>
      </p:sp>
      <p:pic>
        <p:nvPicPr>
          <p:cNvPr id="5" name="Picture 4">
            <a:extLst>
              <a:ext uri="{FF2B5EF4-FFF2-40B4-BE49-F238E27FC236}">
                <a16:creationId xmlns:a16="http://schemas.microsoft.com/office/drawing/2014/main" id="{4D66ACC3-F8AA-EA33-8146-3A9AB468A151}"/>
              </a:ext>
            </a:extLst>
          </p:cNvPr>
          <p:cNvPicPr>
            <a:picLocks noChangeAspect="1"/>
          </p:cNvPicPr>
          <p:nvPr/>
        </p:nvPicPr>
        <p:blipFill>
          <a:blip r:embed="rId2"/>
          <a:stretch>
            <a:fillRect/>
          </a:stretch>
        </p:blipFill>
        <p:spPr>
          <a:xfrm>
            <a:off x="2673943" y="2964395"/>
            <a:ext cx="7866667" cy="1971429"/>
          </a:xfrm>
          <a:prstGeom prst="rect">
            <a:avLst/>
          </a:prstGeom>
        </p:spPr>
      </p:pic>
    </p:spTree>
    <p:extLst>
      <p:ext uri="{BB962C8B-B14F-4D97-AF65-F5344CB8AC3E}">
        <p14:creationId xmlns:p14="http://schemas.microsoft.com/office/powerpoint/2010/main" val="2861035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3. Cleaner Code Using finally Block:</a:t>
            </a:r>
          </a:p>
          <a:p>
            <a:r>
              <a:rPr lang="en-US" b="1" dirty="0"/>
              <a:t>Guaranteed Cleanup:</a:t>
            </a:r>
            <a:r>
              <a:rPr lang="en-US" dirty="0"/>
              <a:t> The finally block ensures that resources such as file streams, database connections, or network sockets are properly closed, regardless of whether an exception occurs. This prevents resource leaks and ensures that important cleanup tasks are always performed.</a:t>
            </a:r>
          </a:p>
          <a:p>
            <a:endParaRPr lang="en-US" dirty="0"/>
          </a:p>
          <a:p>
            <a:pPr marL="0" indent="0">
              <a:buNone/>
            </a:pPr>
            <a:endParaRPr lang="en-IN" dirty="0"/>
          </a:p>
        </p:txBody>
      </p:sp>
      <p:pic>
        <p:nvPicPr>
          <p:cNvPr id="5" name="Picture 4">
            <a:extLst>
              <a:ext uri="{FF2B5EF4-FFF2-40B4-BE49-F238E27FC236}">
                <a16:creationId xmlns:a16="http://schemas.microsoft.com/office/drawing/2014/main" id="{8DAE6D1D-4E58-427D-7320-EED8BF226076}"/>
              </a:ext>
            </a:extLst>
          </p:cNvPr>
          <p:cNvPicPr>
            <a:picLocks noChangeAspect="1"/>
          </p:cNvPicPr>
          <p:nvPr/>
        </p:nvPicPr>
        <p:blipFill>
          <a:blip r:embed="rId2"/>
          <a:stretch>
            <a:fillRect/>
          </a:stretch>
        </p:blipFill>
        <p:spPr>
          <a:xfrm>
            <a:off x="1977244" y="3429000"/>
            <a:ext cx="5523809" cy="2066667"/>
          </a:xfrm>
          <a:prstGeom prst="rect">
            <a:avLst/>
          </a:prstGeom>
        </p:spPr>
      </p:pic>
    </p:spTree>
    <p:extLst>
      <p:ext uri="{BB962C8B-B14F-4D97-AF65-F5344CB8AC3E}">
        <p14:creationId xmlns:p14="http://schemas.microsoft.com/office/powerpoint/2010/main" val="4280100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4. Custom Exceptions:</a:t>
            </a:r>
          </a:p>
          <a:p>
            <a:pPr marL="0" indent="0">
              <a:buNone/>
            </a:pPr>
            <a:r>
              <a:rPr lang="en-US" b="1" dirty="0"/>
              <a:t>Create User-Defined Exceptions: </a:t>
            </a:r>
            <a:r>
              <a:rPr lang="en-US" dirty="0"/>
              <a:t>Java allows you to create custom exceptions by extending the Exception class. This feature enables you to throw and catch meaningful exceptions specific to your application's domain (e.g., </a:t>
            </a:r>
            <a:r>
              <a:rPr lang="en-US" dirty="0" err="1"/>
              <a:t>InvalidUserInputException</a:t>
            </a:r>
            <a:r>
              <a:rPr lang="en-US" dirty="0"/>
              <a:t>, </a:t>
            </a:r>
            <a:r>
              <a:rPr lang="en-US" dirty="0" err="1"/>
              <a:t>TransactionFailedException</a:t>
            </a:r>
            <a:r>
              <a:rPr lang="en-US" dirty="0"/>
              <a:t>).</a:t>
            </a:r>
            <a:endParaRPr lang="en-IN" dirty="0"/>
          </a:p>
        </p:txBody>
      </p:sp>
      <p:pic>
        <p:nvPicPr>
          <p:cNvPr id="4" name="Picture 3">
            <a:extLst>
              <a:ext uri="{FF2B5EF4-FFF2-40B4-BE49-F238E27FC236}">
                <a16:creationId xmlns:a16="http://schemas.microsoft.com/office/drawing/2014/main" id="{F49631FA-97A5-3094-903C-0230BC5E441D}"/>
              </a:ext>
            </a:extLst>
          </p:cNvPr>
          <p:cNvPicPr>
            <a:picLocks noChangeAspect="1"/>
          </p:cNvPicPr>
          <p:nvPr/>
        </p:nvPicPr>
        <p:blipFill>
          <a:blip r:embed="rId2"/>
          <a:stretch>
            <a:fillRect/>
          </a:stretch>
        </p:blipFill>
        <p:spPr>
          <a:xfrm>
            <a:off x="2353143" y="3574613"/>
            <a:ext cx="7485714" cy="2009524"/>
          </a:xfrm>
          <a:prstGeom prst="rect">
            <a:avLst/>
          </a:prstGeom>
        </p:spPr>
      </p:pic>
    </p:spTree>
    <p:extLst>
      <p:ext uri="{BB962C8B-B14F-4D97-AF65-F5344CB8AC3E}">
        <p14:creationId xmlns:p14="http://schemas.microsoft.com/office/powerpoint/2010/main" val="1944961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65355" y="489155"/>
            <a:ext cx="11061289" cy="5879690"/>
          </a:xfrm>
        </p:spPr>
        <p:txBody>
          <a:bodyPr>
            <a:normAutofit fontScale="92500" lnSpcReduction="20000"/>
          </a:bodyPr>
          <a:lstStyle/>
          <a:p>
            <a:pPr marL="0" indent="0">
              <a:buNone/>
            </a:pPr>
            <a:r>
              <a:rPr lang="en-US" b="1" dirty="0"/>
              <a:t>5. Code Maintainability</a:t>
            </a:r>
          </a:p>
          <a:p>
            <a:pPr marL="0" indent="0">
              <a:buNone/>
            </a:pPr>
            <a:r>
              <a:rPr lang="en-US" b="1" dirty="0"/>
              <a:t>Modular and Readable Code</a:t>
            </a:r>
            <a:r>
              <a:rPr lang="en-US" dirty="0"/>
              <a:t>: Exception handling makes your code modular, meaning you can focus on the core functionality in one section of the code and handle errors in another section. This leads to cleaner, more readable, and maintainable code.</a:t>
            </a:r>
          </a:p>
          <a:p>
            <a:pPr marL="0" indent="0">
              <a:buNone/>
            </a:pPr>
            <a:endParaRPr lang="en-US" dirty="0"/>
          </a:p>
          <a:p>
            <a:pPr marL="0" indent="0">
              <a:buNone/>
            </a:pPr>
            <a:r>
              <a:rPr lang="en-US" b="1" dirty="0"/>
              <a:t>6. Helps in Debugging</a:t>
            </a:r>
          </a:p>
          <a:p>
            <a:pPr marL="0" indent="0">
              <a:buNone/>
            </a:pPr>
            <a:r>
              <a:rPr lang="en-US" b="1" dirty="0"/>
              <a:t>Exception Stack Traces</a:t>
            </a:r>
            <a:r>
              <a:rPr lang="en-US" dirty="0"/>
              <a:t>: When an exception is thrown, Java provides a detailed stack trace that shows exactly where the error occurred and what methods were involved. This information can be crucial for debugging and identifying the root cause of issues.</a:t>
            </a:r>
          </a:p>
          <a:p>
            <a:pPr marL="0" indent="0">
              <a:buNone/>
            </a:pPr>
            <a:endParaRPr lang="en-US" dirty="0"/>
          </a:p>
          <a:p>
            <a:pPr marL="0" indent="0">
              <a:buNone/>
            </a:pPr>
            <a:r>
              <a:rPr lang="en-US" b="1" dirty="0"/>
              <a:t>7. Supports Legacy Code Integration</a:t>
            </a:r>
          </a:p>
          <a:p>
            <a:pPr marL="0" indent="0">
              <a:buNone/>
            </a:pPr>
            <a:r>
              <a:rPr lang="en-US" b="1" dirty="0"/>
              <a:t>Handle Legacy Code Failures</a:t>
            </a:r>
            <a:r>
              <a:rPr lang="en-US" dirty="0"/>
              <a:t>: Exception handling allows smooth integration with older, error-prone code by providing a structured way to manage its errors without disrupting modern applications.</a:t>
            </a:r>
          </a:p>
          <a:p>
            <a:pPr marL="0" indent="0">
              <a:buNone/>
            </a:pPr>
            <a:endParaRPr lang="en-IN" dirty="0"/>
          </a:p>
        </p:txBody>
      </p:sp>
    </p:spTree>
    <p:extLst>
      <p:ext uri="{BB962C8B-B14F-4D97-AF65-F5344CB8AC3E}">
        <p14:creationId xmlns:p14="http://schemas.microsoft.com/office/powerpoint/2010/main" val="1359258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Diff between Error and Exception:</a:t>
            </a:r>
          </a:p>
          <a:p>
            <a:pPr marL="514350" indent="-514350">
              <a:buFont typeface="+mj-lt"/>
              <a:buAutoNum type="arabicPeriod"/>
            </a:pPr>
            <a:r>
              <a:rPr lang="en-US" b="1" dirty="0">
                <a:solidFill>
                  <a:srgbClr val="C00000"/>
                </a:solidFill>
              </a:rPr>
              <a:t>Error</a:t>
            </a:r>
            <a:r>
              <a:rPr lang="en-US" b="1" dirty="0">
                <a:solidFill>
                  <a:schemeClr val="tx2">
                    <a:lumMod val="75000"/>
                    <a:lumOff val="25000"/>
                  </a:schemeClr>
                </a:solidFill>
              </a:rPr>
              <a:t>: </a:t>
            </a:r>
            <a:r>
              <a:rPr lang="en-US" dirty="0"/>
              <a:t>Represents serious, unrecoverable issues that occur in the runtime environment. Errors are usually external to the application and indicate a problem that the application </a:t>
            </a:r>
            <a:r>
              <a:rPr lang="en-US" b="1" dirty="0"/>
              <a:t>cannot handle </a:t>
            </a:r>
            <a:r>
              <a:rPr lang="en-US" dirty="0"/>
              <a:t>or </a:t>
            </a:r>
            <a:r>
              <a:rPr lang="en-US" b="1" dirty="0"/>
              <a:t>recover</a:t>
            </a:r>
            <a:r>
              <a:rPr lang="en-US" dirty="0"/>
              <a:t> from (e.g., memory exhaustion, system crashes).</a:t>
            </a:r>
          </a:p>
          <a:p>
            <a:pPr marL="514350" indent="-514350">
              <a:buFont typeface="+mj-lt"/>
              <a:buAutoNum type="arabicPeriod"/>
            </a:pPr>
            <a:r>
              <a:rPr lang="en-US" b="1" dirty="0">
                <a:solidFill>
                  <a:srgbClr val="FF0000"/>
                </a:solidFill>
              </a:rPr>
              <a:t>Exception: </a:t>
            </a:r>
            <a:r>
              <a:rPr lang="en-US" dirty="0"/>
              <a:t>Represents conditions that a program might want to catch and handle. These are usually conditions that arise because of </a:t>
            </a:r>
            <a:r>
              <a:rPr lang="en-US" b="1" dirty="0">
                <a:solidFill>
                  <a:srgbClr val="C00000"/>
                </a:solidFill>
              </a:rPr>
              <a:t>logical</a:t>
            </a:r>
            <a:r>
              <a:rPr lang="en-US" dirty="0"/>
              <a:t> or </a:t>
            </a:r>
            <a:r>
              <a:rPr lang="en-US" b="1" dirty="0">
                <a:solidFill>
                  <a:srgbClr val="C00000"/>
                </a:solidFill>
              </a:rPr>
              <a:t>runtime</a:t>
            </a:r>
            <a:r>
              <a:rPr lang="en-US" dirty="0"/>
              <a:t> issues in the application (e.g., invalid user input, I/O problems, divide by zero).</a:t>
            </a:r>
            <a:endParaRPr lang="en-IN" dirty="0"/>
          </a:p>
        </p:txBody>
      </p:sp>
    </p:spTree>
    <p:extLst>
      <p:ext uri="{BB962C8B-B14F-4D97-AF65-F5344CB8AC3E}">
        <p14:creationId xmlns:p14="http://schemas.microsoft.com/office/powerpoint/2010/main" val="7113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60440" y="835742"/>
            <a:ext cx="11316929" cy="4277032"/>
          </a:xfrm>
        </p:spPr>
        <p:txBody>
          <a:bodyPr>
            <a:normAutofit/>
          </a:bodyPr>
          <a:lstStyle/>
          <a:p>
            <a:pPr marL="0" indent="0">
              <a:buNone/>
            </a:pPr>
            <a:r>
              <a:rPr lang="en-US" sz="2800" b="1" dirty="0">
                <a:solidFill>
                  <a:srgbClr val="C00000"/>
                </a:solidFill>
              </a:rPr>
              <a:t>Exception Hierarchy:</a:t>
            </a:r>
            <a:endParaRPr lang="en-IN" sz="2800" dirty="0">
              <a:solidFill>
                <a:srgbClr val="C00000"/>
              </a:solidFill>
            </a:endParaRP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All exception and error types are </a:t>
            </a:r>
            <a:r>
              <a:rPr lang="en-US" b="1" dirty="0">
                <a:latin typeface="Calibri" panose="020F0502020204030204" pitchFamily="34" charset="0"/>
                <a:ea typeface="Calibri" panose="020F0502020204030204" pitchFamily="34" charset="0"/>
                <a:cs typeface="Calibri" panose="020F0502020204030204" pitchFamily="34" charset="0"/>
              </a:rPr>
              <a:t>subclasses</a:t>
            </a:r>
            <a:r>
              <a:rPr lang="en-US" dirty="0">
                <a:latin typeface="Calibri" panose="020F0502020204030204" pitchFamily="34" charset="0"/>
                <a:ea typeface="Calibri" panose="020F0502020204030204" pitchFamily="34" charset="0"/>
                <a:cs typeface="Calibri" panose="020F0502020204030204" pitchFamily="34" charset="0"/>
              </a:rPr>
              <a:t> of the class </a:t>
            </a:r>
            <a:r>
              <a:rPr lang="en-US" b="1" dirty="0">
                <a:solidFill>
                  <a:srgbClr val="C00000"/>
                </a:solidFill>
                <a:latin typeface="Calibri" panose="020F0502020204030204" pitchFamily="34" charset="0"/>
                <a:ea typeface="Calibri" panose="020F0502020204030204" pitchFamily="34" charset="0"/>
                <a:cs typeface="Calibri" panose="020F0502020204030204" pitchFamily="34" charset="0"/>
              </a:rPr>
              <a:t>Throwable</a:t>
            </a:r>
            <a:r>
              <a:rPr lang="en-US" dirty="0">
                <a:latin typeface="Calibri" panose="020F0502020204030204" pitchFamily="34" charset="0"/>
                <a:ea typeface="Calibri" panose="020F0502020204030204" pitchFamily="34" charset="0"/>
                <a:cs typeface="Calibri" panose="020F0502020204030204" pitchFamily="34" charset="0"/>
              </a:rPr>
              <a:t>, which is the base class of the hierarchy. One branch is headed by </a:t>
            </a:r>
            <a:r>
              <a:rPr lang="en-US" b="1" dirty="0">
                <a:solidFill>
                  <a:srgbClr val="C00000"/>
                </a:solidFill>
                <a:latin typeface="Calibri" panose="020F0502020204030204" pitchFamily="34" charset="0"/>
                <a:ea typeface="Calibri" panose="020F0502020204030204" pitchFamily="34" charset="0"/>
                <a:cs typeface="Calibri" panose="020F0502020204030204" pitchFamily="34" charset="0"/>
              </a:rPr>
              <a:t>Exception</a:t>
            </a:r>
            <a:r>
              <a:rPr lang="en-US" dirty="0">
                <a:latin typeface="Calibri" panose="020F0502020204030204" pitchFamily="34" charset="0"/>
                <a:ea typeface="Calibri" panose="020F0502020204030204" pitchFamily="34" charset="0"/>
                <a:cs typeface="Calibri" panose="020F0502020204030204" pitchFamily="34" charset="0"/>
              </a:rPr>
              <a:t>. This class is used for exceptional conditions that user programs should catch. </a:t>
            </a:r>
            <a:r>
              <a:rPr lang="en-US" dirty="0" err="1">
                <a:latin typeface="Calibri" panose="020F0502020204030204" pitchFamily="34" charset="0"/>
                <a:ea typeface="Calibri" panose="020F0502020204030204" pitchFamily="34" charset="0"/>
                <a:cs typeface="Calibri" panose="020F0502020204030204" pitchFamily="34" charset="0"/>
              </a:rPr>
              <a:t>NullPointerException</a:t>
            </a:r>
            <a:r>
              <a:rPr lang="en-US" dirty="0">
                <a:latin typeface="Calibri" panose="020F0502020204030204" pitchFamily="34" charset="0"/>
                <a:ea typeface="Calibri" panose="020F0502020204030204" pitchFamily="34" charset="0"/>
                <a:cs typeface="Calibri" panose="020F0502020204030204" pitchFamily="34" charset="0"/>
              </a:rPr>
              <a:t> is an example of such an exception. Another branch, Error is used by the Java run-time system(JVM) to indicate errors having to do with the run-time environment itself(JRE).</a:t>
            </a:r>
          </a:p>
          <a:p>
            <a:pPr marL="0" indent="0">
              <a:buNone/>
            </a:pPr>
            <a:endParaRPr lang="en-US" sz="2600" dirty="0"/>
          </a:p>
          <a:p>
            <a:pPr marL="0" indent="0">
              <a:buNone/>
            </a:pPr>
            <a:endParaRPr lang="en-IN" sz="2600" dirty="0"/>
          </a:p>
        </p:txBody>
      </p:sp>
    </p:spTree>
    <p:extLst>
      <p:ext uri="{BB962C8B-B14F-4D97-AF65-F5344CB8AC3E}">
        <p14:creationId xmlns:p14="http://schemas.microsoft.com/office/powerpoint/2010/main" val="2903272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Types of Exceptions in Java">
            <a:extLst>
              <a:ext uri="{FF2B5EF4-FFF2-40B4-BE49-F238E27FC236}">
                <a16:creationId xmlns:a16="http://schemas.microsoft.com/office/drawing/2014/main" id="{44CA4BF4-E2CF-977D-4464-60107F7B8A1C}"/>
              </a:ext>
            </a:extLst>
          </p:cNvPr>
          <p:cNvSpPr>
            <a:spLocks noChangeAspect="1" noChangeArrowheads="1"/>
          </p:cNvSpPr>
          <p:nvPr/>
        </p:nvSpPr>
        <p:spPr bwMode="auto">
          <a:xfrm>
            <a:off x="5943599" y="3276599"/>
            <a:ext cx="1784555" cy="17845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8" name="Picture 6" descr="Exception Handling in Java">
            <a:extLst>
              <a:ext uri="{FF2B5EF4-FFF2-40B4-BE49-F238E27FC236}">
                <a16:creationId xmlns:a16="http://schemas.microsoft.com/office/drawing/2014/main" id="{01D61740-9AD9-512C-9494-25C443151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980" y="143902"/>
            <a:ext cx="11700387" cy="671409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BFBD1E5-499D-F1B5-7677-0D23181E1E78}"/>
              </a:ext>
            </a:extLst>
          </p:cNvPr>
          <p:cNvSpPr txBox="1"/>
          <p:nvPr/>
        </p:nvSpPr>
        <p:spPr>
          <a:xfrm>
            <a:off x="580103" y="572418"/>
            <a:ext cx="4257368" cy="584775"/>
          </a:xfrm>
          <a:prstGeom prst="rect">
            <a:avLst/>
          </a:prstGeom>
          <a:noFill/>
        </p:spPr>
        <p:txBody>
          <a:bodyPr wrap="square">
            <a:spAutoFit/>
          </a:bodyPr>
          <a:lstStyle/>
          <a:p>
            <a:r>
              <a:rPr lang="en-US" sz="3200" b="1" dirty="0">
                <a:solidFill>
                  <a:srgbClr val="C00000"/>
                </a:solidFill>
              </a:rPr>
              <a:t>Exception Hierarchy</a:t>
            </a:r>
            <a:endParaRPr lang="en-IN" sz="3200" dirty="0">
              <a:solidFill>
                <a:srgbClr val="C00000"/>
              </a:solidFill>
            </a:endParaRPr>
          </a:p>
        </p:txBody>
      </p:sp>
    </p:spTree>
    <p:extLst>
      <p:ext uri="{BB962C8B-B14F-4D97-AF65-F5344CB8AC3E}">
        <p14:creationId xmlns:p14="http://schemas.microsoft.com/office/powerpoint/2010/main" val="1415590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1098162" cy="5882866"/>
          </a:xfrm>
        </p:spPr>
        <p:txBody>
          <a:bodyPr>
            <a:normAutofit/>
          </a:bodyPr>
          <a:lstStyle/>
          <a:p>
            <a:pPr marL="457200" indent="-457200">
              <a:buAutoNum type="arabicPeriod"/>
            </a:pPr>
            <a:r>
              <a:rPr lang="en-US" sz="2400" b="1" dirty="0"/>
              <a:t>Checked or </a:t>
            </a:r>
            <a:r>
              <a:rPr lang="en-US" sz="2400" b="1" dirty="0">
                <a:solidFill>
                  <a:srgbClr val="C00000"/>
                </a:solidFill>
              </a:rPr>
              <a:t>compiled-time</a:t>
            </a:r>
            <a:r>
              <a:rPr lang="en-US" sz="2400" b="1" dirty="0"/>
              <a:t> exceptions: </a:t>
            </a:r>
          </a:p>
          <a:p>
            <a:pPr marL="0" indent="0">
              <a:buNone/>
            </a:pPr>
            <a:r>
              <a:rPr lang="en-US" sz="2400" dirty="0"/>
              <a:t>Arise when something goes wrong in your code but is </a:t>
            </a:r>
            <a:r>
              <a:rPr lang="en-US" sz="2400" b="1" dirty="0">
                <a:solidFill>
                  <a:srgbClr val="C00000"/>
                </a:solidFill>
              </a:rPr>
              <a:t>potentially recoverable</a:t>
            </a:r>
            <a:r>
              <a:rPr lang="en-US" sz="2400" dirty="0"/>
              <a:t>. Checked at </a:t>
            </a:r>
            <a:r>
              <a:rPr lang="en-US" sz="2400" b="1" dirty="0"/>
              <a:t>compilation time</a:t>
            </a:r>
            <a:r>
              <a:rPr lang="en-US" sz="2400" dirty="0"/>
              <a:t>. </a:t>
            </a:r>
          </a:p>
          <a:p>
            <a:pPr marL="0" indent="0">
              <a:buNone/>
            </a:pPr>
            <a:endParaRPr lang="en-US" sz="900" dirty="0"/>
          </a:p>
          <a:p>
            <a:pPr marL="0" indent="0">
              <a:buNone/>
            </a:pPr>
            <a:r>
              <a:rPr lang="en-US" sz="2400" b="1" dirty="0"/>
              <a:t>Some checked Exceptions include:</a:t>
            </a:r>
          </a:p>
          <a:p>
            <a:r>
              <a:rPr lang="en-US" sz="2400" b="1" dirty="0" err="1"/>
              <a:t>SQLException</a:t>
            </a:r>
            <a:r>
              <a:rPr lang="en-US" sz="2400" b="1" dirty="0"/>
              <a:t>: </a:t>
            </a:r>
            <a:r>
              <a:rPr lang="en-US" sz="2400" dirty="0"/>
              <a:t>It occurs due to various database-related issues</a:t>
            </a:r>
          </a:p>
          <a:p>
            <a:r>
              <a:rPr lang="en-US" sz="2400" b="1" dirty="0" err="1"/>
              <a:t>IOException</a:t>
            </a:r>
            <a:r>
              <a:rPr lang="en-US" sz="2400" b="1" dirty="0"/>
              <a:t>: </a:t>
            </a:r>
            <a:r>
              <a:rPr lang="en-US" sz="2400" dirty="0"/>
              <a:t>Occurs when an input-output operation fails or is interrupted.</a:t>
            </a:r>
          </a:p>
          <a:p>
            <a:r>
              <a:rPr lang="en-US" sz="2400" b="1" dirty="0" err="1"/>
              <a:t>ClassNotFoundException</a:t>
            </a:r>
            <a:r>
              <a:rPr lang="en-US" sz="2400" b="1" dirty="0"/>
              <a:t>: </a:t>
            </a:r>
            <a:r>
              <a:rPr lang="en-US" sz="2400" dirty="0"/>
              <a:t>When The class is not available in the </a:t>
            </a:r>
            <a:r>
              <a:rPr lang="en-US" sz="2400" dirty="0" err="1"/>
              <a:t>classpath</a:t>
            </a:r>
            <a:r>
              <a:rPr lang="en-US" sz="2400" dirty="0"/>
              <a:t> or the class file is missing.</a:t>
            </a:r>
          </a:p>
          <a:p>
            <a:r>
              <a:rPr lang="en-US" sz="2400" b="1" dirty="0" err="1"/>
              <a:t>FileNotfound</a:t>
            </a:r>
            <a:r>
              <a:rPr lang="en-US" sz="2400" b="1" dirty="0"/>
              <a:t> Exception:</a:t>
            </a:r>
            <a:r>
              <a:rPr lang="en-US" sz="2400" dirty="0"/>
              <a:t> When The specified file does not exist</a:t>
            </a:r>
          </a:p>
          <a:p>
            <a:pPr marL="0" indent="0">
              <a:buNone/>
            </a:pPr>
            <a:endParaRPr lang="en-US" sz="1000" b="1" dirty="0"/>
          </a:p>
          <a:p>
            <a:pPr marL="0" indent="0">
              <a:buNone/>
            </a:pPr>
            <a:r>
              <a:rPr lang="en-US" sz="2400" b="1" dirty="0"/>
              <a:t>Handling:</a:t>
            </a:r>
          </a:p>
          <a:p>
            <a:pPr>
              <a:buFont typeface="Wingdings" panose="05000000000000000000" pitchFamily="2" charset="2"/>
              <a:buChar char="§"/>
            </a:pPr>
            <a:r>
              <a:rPr lang="en-US" sz="2400" dirty="0"/>
              <a:t>Must be </a:t>
            </a:r>
            <a:r>
              <a:rPr lang="en-US" sz="2400" b="1" dirty="0"/>
              <a:t>caught</a:t>
            </a:r>
            <a:r>
              <a:rPr lang="en-US" sz="2400" dirty="0"/>
              <a:t> or </a:t>
            </a:r>
            <a:r>
              <a:rPr lang="en-US" sz="2400" b="1" dirty="0"/>
              <a:t>declared</a:t>
            </a:r>
            <a:r>
              <a:rPr lang="en-US" sz="2400" dirty="0"/>
              <a:t> because it’s a checked exception.</a:t>
            </a:r>
          </a:p>
          <a:p>
            <a:pPr>
              <a:buFont typeface="Wingdings" panose="05000000000000000000" pitchFamily="2" charset="2"/>
              <a:buChar char="§"/>
            </a:pPr>
            <a:r>
              <a:rPr lang="en-US" sz="2400" dirty="0"/>
              <a:t>Usually handled in a </a:t>
            </a:r>
            <a:r>
              <a:rPr lang="en-US" sz="2400" b="1" dirty="0"/>
              <a:t>try-catch block </a:t>
            </a:r>
            <a:r>
              <a:rPr lang="en-US" sz="2400" dirty="0"/>
              <a:t>where database queries are executed.</a:t>
            </a:r>
          </a:p>
          <a:p>
            <a:pPr marL="0" indent="0">
              <a:buNone/>
            </a:pPr>
            <a:endParaRPr lang="en-IN" sz="2400" dirty="0"/>
          </a:p>
        </p:txBody>
      </p:sp>
    </p:spTree>
    <p:extLst>
      <p:ext uri="{BB962C8B-B14F-4D97-AF65-F5344CB8AC3E}">
        <p14:creationId xmlns:p14="http://schemas.microsoft.com/office/powerpoint/2010/main" val="337885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lnSpcReduction="10000"/>
          </a:bodyPr>
          <a:lstStyle/>
          <a:p>
            <a:pPr marL="0" indent="0">
              <a:buNone/>
            </a:pPr>
            <a:r>
              <a:rPr lang="en-US" sz="2400" b="1" dirty="0"/>
              <a:t>2. Unchecked or </a:t>
            </a:r>
            <a:r>
              <a:rPr lang="en-US" sz="2400" b="1" dirty="0">
                <a:solidFill>
                  <a:srgbClr val="C00000"/>
                </a:solidFill>
              </a:rPr>
              <a:t>Runtime</a:t>
            </a:r>
            <a:r>
              <a:rPr lang="en-US" sz="2400" b="1" dirty="0"/>
              <a:t> Exceptions in Java:</a:t>
            </a:r>
          </a:p>
          <a:p>
            <a:pPr marL="0" indent="0">
              <a:buNone/>
            </a:pPr>
            <a:r>
              <a:rPr lang="en-US" sz="2400" dirty="0"/>
              <a:t>Unchecked exceptions are classes that inherit from </a:t>
            </a:r>
            <a:r>
              <a:rPr lang="en-US" sz="2400" b="1" dirty="0" err="1">
                <a:solidFill>
                  <a:srgbClr val="C00000"/>
                </a:solidFill>
              </a:rPr>
              <a:t>RuntimeException</a:t>
            </a:r>
            <a:r>
              <a:rPr lang="en-US" sz="2400" dirty="0"/>
              <a:t>. They are not tested at compile time, but rather during runtime. </a:t>
            </a:r>
          </a:p>
          <a:p>
            <a:pPr marL="0" indent="0">
              <a:buNone/>
            </a:pPr>
            <a:endParaRPr lang="en-US" sz="800" dirty="0"/>
          </a:p>
          <a:p>
            <a:pPr marL="0" indent="0">
              <a:buNone/>
            </a:pPr>
            <a:r>
              <a:rPr lang="en-US" sz="2400" b="1" dirty="0"/>
              <a:t>Some unchecked exceptions include:</a:t>
            </a:r>
          </a:p>
          <a:p>
            <a:r>
              <a:rPr lang="en-US" sz="2400" b="1" dirty="0" err="1"/>
              <a:t>ArithmeticException</a:t>
            </a:r>
            <a:r>
              <a:rPr lang="en-US" sz="2400" b="1" dirty="0"/>
              <a:t>: </a:t>
            </a:r>
            <a:r>
              <a:rPr lang="en-US" sz="2000" dirty="0"/>
              <a:t>This exception is thrown when an illegal arithmetic operation is attempted, such as division by zero</a:t>
            </a:r>
          </a:p>
          <a:p>
            <a:r>
              <a:rPr lang="en-US" sz="2400" b="1" dirty="0" err="1"/>
              <a:t>NullPointerException</a:t>
            </a:r>
            <a:r>
              <a:rPr lang="en-US" sz="2400" b="1" dirty="0"/>
              <a:t>:</a:t>
            </a:r>
            <a:r>
              <a:rPr lang="en-US" sz="2400" dirty="0"/>
              <a:t> </a:t>
            </a:r>
            <a:r>
              <a:rPr lang="en-US" sz="2000" dirty="0"/>
              <a:t>This exception is thrown when an application tries to use a null object reference where an object is required.</a:t>
            </a:r>
          </a:p>
          <a:p>
            <a:r>
              <a:rPr lang="en-US" sz="2400" b="1" dirty="0" err="1"/>
              <a:t>ArrayIndexOutOfBoundsException</a:t>
            </a:r>
            <a:r>
              <a:rPr lang="en-US" sz="2400" b="1" dirty="0"/>
              <a:t>:</a:t>
            </a:r>
            <a:r>
              <a:rPr lang="en-US" sz="2400" dirty="0"/>
              <a:t> </a:t>
            </a:r>
            <a:r>
              <a:rPr lang="en-US" sz="2000" dirty="0"/>
              <a:t>This exception is thrown when you try to access an array with an invalid index, such as a negative index or an index greater than or equal to the array size.</a:t>
            </a:r>
          </a:p>
          <a:p>
            <a:r>
              <a:rPr lang="en-US" sz="2400" b="1" dirty="0" err="1"/>
              <a:t>NumberFormatException</a:t>
            </a:r>
            <a:r>
              <a:rPr lang="en-US" sz="2400" b="1" dirty="0"/>
              <a:t>: </a:t>
            </a:r>
            <a:r>
              <a:rPr lang="en-US" sz="1600" dirty="0"/>
              <a:t>This exception is thrown when an attempt is made to convert a string to a number</a:t>
            </a:r>
            <a:endParaRPr lang="en-US" sz="2400" dirty="0"/>
          </a:p>
          <a:p>
            <a:r>
              <a:rPr lang="en-US" sz="2400" b="1" dirty="0" err="1"/>
              <a:t>InputMismatchException</a:t>
            </a:r>
            <a:r>
              <a:rPr lang="en-US" sz="2400" b="1" dirty="0"/>
              <a:t>: </a:t>
            </a:r>
            <a:r>
              <a:rPr lang="en-US" sz="1600" dirty="0"/>
              <a:t>This exception is thrown when an attempt is made to read data of the wrong type using a scanner. For example, if you try to read an integer but provide a non-numeric input.</a:t>
            </a:r>
            <a:endParaRPr lang="en-IN" sz="2400" dirty="0"/>
          </a:p>
        </p:txBody>
      </p:sp>
    </p:spTree>
    <p:extLst>
      <p:ext uri="{BB962C8B-B14F-4D97-AF65-F5344CB8AC3E}">
        <p14:creationId xmlns:p14="http://schemas.microsoft.com/office/powerpoint/2010/main" val="67542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Classification of Exceptions:</a:t>
            </a:r>
          </a:p>
          <a:p>
            <a:pPr marL="0" indent="0">
              <a:buNone/>
            </a:pPr>
            <a:r>
              <a:rPr lang="en-US" dirty="0"/>
              <a:t>In Java, exceptions are classified into two broad categories: </a:t>
            </a:r>
            <a:r>
              <a:rPr lang="en-US" b="1" dirty="0"/>
              <a:t>Checked Exceptions</a:t>
            </a:r>
            <a:r>
              <a:rPr lang="en-US" dirty="0"/>
              <a:t> and </a:t>
            </a:r>
            <a:r>
              <a:rPr lang="en-US" b="1" dirty="0"/>
              <a:t>Unchecked Exceptions</a:t>
            </a:r>
            <a:r>
              <a:rPr lang="en-US" dirty="0"/>
              <a:t>. These exceptions are further divided into different types based on their hierarchy and how they are handled.</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825537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7511</TotalTime>
  <Words>2079</Words>
  <Application>Microsoft Office PowerPoint</Application>
  <PresentationFormat>Widescreen</PresentationFormat>
  <Paragraphs>143</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Aptos</vt:lpstr>
      <vt:lpstr>Aptos Display</vt:lpstr>
      <vt:lpstr>Arial</vt:lpstr>
      <vt:lpstr>Calibri</vt:lpstr>
      <vt:lpstr>Nunito</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PRAMOD NAIK</dc:creator>
  <cp:lastModifiedBy>PRAMOD NAIK</cp:lastModifiedBy>
  <cp:revision>66</cp:revision>
  <dcterms:created xsi:type="dcterms:W3CDTF">2024-09-26T18:03:32Z</dcterms:created>
  <dcterms:modified xsi:type="dcterms:W3CDTF">2024-10-02T17:14:28Z</dcterms:modified>
</cp:coreProperties>
</file>