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1" r:id="rId2"/>
    <p:sldId id="502" r:id="rId3"/>
    <p:sldId id="516" r:id="rId4"/>
    <p:sldId id="517" r:id="rId5"/>
    <p:sldId id="518" r:id="rId6"/>
    <p:sldId id="519" r:id="rId7"/>
    <p:sldId id="520" r:id="rId8"/>
    <p:sldId id="522" r:id="rId9"/>
    <p:sldId id="523" r:id="rId10"/>
    <p:sldId id="524" r:id="rId11"/>
    <p:sldId id="525" r:id="rId12"/>
    <p:sldId id="526" r:id="rId13"/>
    <p:sldId id="527" r:id="rId14"/>
    <p:sldId id="503" r:id="rId15"/>
    <p:sldId id="504" r:id="rId16"/>
    <p:sldId id="505" r:id="rId17"/>
    <p:sldId id="506" r:id="rId18"/>
    <p:sldId id="507" r:id="rId19"/>
    <p:sldId id="508" r:id="rId20"/>
    <p:sldId id="509" r:id="rId21"/>
    <p:sldId id="510" r:id="rId22"/>
    <p:sldId id="511" r:id="rId23"/>
    <p:sldId id="512" r:id="rId24"/>
    <p:sldId id="513" r:id="rId25"/>
    <p:sldId id="514" r:id="rId26"/>
    <p:sldId id="51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7" d="100"/>
          <a:sy n="77" d="100"/>
        </p:scale>
        <p:origin x="88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BB1EF-5405-3207-8AAD-3C0606F54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70BDB-39EC-F1FA-7908-9D0A3E591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F9EBC-8F54-738E-7DAD-8960D1E40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E13E-1D6B-433A-AB18-F8AB42A78FDE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E2F15-DC94-9CC8-EB81-ECBAC36B9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1BF25-DB35-EBF6-EA39-873E000FC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1184-4AEF-4FD3-BABD-EAE8A3DE9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54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75F6E-E8E6-8C96-E369-EA881F644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B87C6-84EA-39CA-5FC8-C55FE262A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F0C74-9F1F-0C25-935D-6882D81CD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E13E-1D6B-433A-AB18-F8AB42A78FDE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4C810-D8BF-7B78-682B-91F6CE54F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F00B2-E8DC-1B8E-79C4-FAA284989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1184-4AEF-4FD3-BABD-EAE8A3DE9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069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F33353-E315-C028-DF4D-CD4FD147A0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7DF0E-772A-866B-3161-9268C4BA7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3B2DB-C6F6-3926-7A7B-7F67D6051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E13E-1D6B-433A-AB18-F8AB42A78FDE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85F4D-5C93-CD43-2253-AA8E1087B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519E9-406F-2E6D-2900-C87E210E5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1184-4AEF-4FD3-BABD-EAE8A3DE9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259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F5ED0-E9A0-ED94-4128-FD8DF8585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73005-18BB-1785-1279-A973E9391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7AF08-E69B-3CD4-0347-54BFD2635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E13E-1D6B-433A-AB18-F8AB42A78FDE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07E48-6E5F-0969-9CC8-80A78AD84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C95AB-2FA2-4B41-7FE3-B8919828D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1184-4AEF-4FD3-BABD-EAE8A3DE9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20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B0CCA-CC72-CA1C-B966-3BF995BC6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9F321-F778-0F57-93A5-A1A8B29AA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B6AFC-95E7-9019-A2C3-35B171FCF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E13E-1D6B-433A-AB18-F8AB42A78FDE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D1E91-8FA2-808C-3BA5-A8ED4903A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0890F-AAD3-5563-2B71-80C27D648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1184-4AEF-4FD3-BABD-EAE8A3DE9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882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8D9F7-CE6A-BCB6-A44C-F54444BD7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02CEE-81C7-5D4E-AAE9-0B1CD1D0D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FA038-5CD2-D3C8-1D99-D6189BFED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A790A-0056-A4F4-7473-E31C0F4EB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E13E-1D6B-433A-AB18-F8AB42A78FDE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68020-E86E-41AC-39D4-75E4AE6AF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147C7-AFA8-AC6C-FDAE-9DB98EC9C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1184-4AEF-4FD3-BABD-EAE8A3DE9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21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C65A-2520-D924-B88D-FB560FD9B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BBA99-54B0-36AA-11BA-67E3FF5DA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9DF56B-81E6-50B9-88B3-EB9D26F36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9CAE0D-BB07-A3F9-EA7B-5A188C08F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F9ECA8-7D25-AF0C-BC72-F324976C9E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71F44-092B-C288-F118-2DDC52AE2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E13E-1D6B-433A-AB18-F8AB42A78FDE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B8224D-933B-B315-4EFE-388591F05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8D8FD3-FB7A-4AD3-B22D-67C41F4F6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1184-4AEF-4FD3-BABD-EAE8A3DE9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463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11009-4B74-7990-A5E5-F1715CC09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363E44-DD97-2AF6-2403-D9E394AA9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E13E-1D6B-433A-AB18-F8AB42A78FDE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679EAA-6627-B401-9905-D187B4998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EE3BEA-1880-0078-1C16-F912ECA18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1184-4AEF-4FD3-BABD-EAE8A3DE9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90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A331E9-3092-1BE9-C045-08E2D8C4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E13E-1D6B-433A-AB18-F8AB42A78FDE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924642-3080-347B-A245-567D91080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E6ADF6-B49A-5C9A-018B-B688BD5E0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1184-4AEF-4FD3-BABD-EAE8A3DE9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489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22EF2-7A36-AA81-8037-E87AFBAA4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6B939-4061-CDAF-8069-E079C7334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A72A3-635F-5F8F-AB37-F3CF976CA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80AF5B-19AD-1D7F-B90C-1393E5F0F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E13E-1D6B-433A-AB18-F8AB42A78FDE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974A5-E148-0B91-9210-F09A86938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9221D-3DF0-D8A5-BBBD-B9BCAD257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1184-4AEF-4FD3-BABD-EAE8A3DE9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19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43B15-FD7D-0AE9-4B6A-F81AB6408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533E33-B5F2-39DC-592E-56099577BE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3C6D99-60A9-FFF7-5929-A20CA1899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A5A2C-9E8C-7A1D-C17A-1762A48FF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E13E-1D6B-433A-AB18-F8AB42A78FDE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F6F05-A935-96AC-46EB-71F1A16A6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C560D-9B18-A8F2-FAD0-44CCD9350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1184-4AEF-4FD3-BABD-EAE8A3DE9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46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A920BA-81FE-75F7-B6C0-F7FE0D9E7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36463-42A0-5886-DFCA-102487486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CC3F5-A6CB-A626-8104-9A90883B30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B9E13E-1D6B-433A-AB18-F8AB42A78FDE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8A05E-0899-1B65-EBD7-25B082030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16E83-CED1-1740-9934-35776ABE7E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971184-4AEF-4FD3-BABD-EAE8A3DE9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64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785" y="2284236"/>
            <a:ext cx="11484429" cy="22895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b="1" dirty="0">
                <a:solidFill>
                  <a:schemeClr val="tx2"/>
                </a:solidFill>
              </a:rPr>
              <a:t>Module-5: </a:t>
            </a:r>
          </a:p>
          <a:p>
            <a:pPr marL="0" indent="0" algn="ctr">
              <a:buNone/>
            </a:pPr>
            <a:r>
              <a:rPr lang="en-US" sz="4800" b="1" dirty="0">
                <a:solidFill>
                  <a:srgbClr val="C00000"/>
                </a:solidFill>
              </a:rPr>
              <a:t>GUI PROGRAMMING AND APPLETS </a:t>
            </a:r>
            <a:endParaRPr lang="en-IN" sz="6600" b="1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703384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22" y="508102"/>
            <a:ext cx="10803193" cy="564689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Top-Level Containers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JFrame</a:t>
            </a:r>
            <a:r>
              <a:rPr lang="en-US" dirty="0"/>
              <a:t> (</a:t>
            </a:r>
            <a:r>
              <a:rPr lang="en-US" b="1" dirty="0"/>
              <a:t>extends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Frame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A top-level window that contains the main application window.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2. </a:t>
            </a:r>
            <a:r>
              <a:rPr lang="en-US" b="1" dirty="0" err="1"/>
              <a:t>JDialog</a:t>
            </a:r>
            <a:r>
              <a:rPr lang="en-US" b="1" dirty="0"/>
              <a:t> (extends </a:t>
            </a:r>
            <a:r>
              <a:rPr lang="en-US" b="1" dirty="0">
                <a:solidFill>
                  <a:srgbClr val="C00000"/>
                </a:solidFill>
              </a:rPr>
              <a:t>Dialog</a:t>
            </a:r>
            <a:r>
              <a:rPr lang="en-US" b="1" dirty="0"/>
              <a:t>):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 pop-up window for user interaction (e.g., confirmation dialogs).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3. </a:t>
            </a:r>
            <a:r>
              <a:rPr lang="en-US" b="1" dirty="0" err="1"/>
              <a:t>JWindow</a:t>
            </a:r>
            <a:r>
              <a:rPr lang="en-US" b="1" dirty="0"/>
              <a:t> (extends </a:t>
            </a:r>
            <a:r>
              <a:rPr lang="en-US" b="1" dirty="0">
                <a:solidFill>
                  <a:srgbClr val="C00000"/>
                </a:solidFill>
              </a:rPr>
              <a:t>Window</a:t>
            </a:r>
            <a:r>
              <a:rPr lang="en-US" b="1" dirty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 window without any borders or title bar.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4. </a:t>
            </a:r>
            <a:r>
              <a:rPr lang="en-US" b="1" dirty="0" err="1"/>
              <a:t>JApplet</a:t>
            </a:r>
            <a:r>
              <a:rPr lang="en-US" b="1" dirty="0"/>
              <a:t> (extends </a:t>
            </a:r>
            <a:r>
              <a:rPr lang="en-US" b="1" dirty="0">
                <a:solidFill>
                  <a:srgbClr val="C00000"/>
                </a:solidFill>
              </a:rPr>
              <a:t>Applet</a:t>
            </a:r>
            <a:r>
              <a:rPr lang="en-US" b="1" dirty="0"/>
              <a:t>):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 container for applets, used in embedding GUI components in web browsers.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5. </a:t>
            </a:r>
            <a:r>
              <a:rPr lang="en-US" b="1" dirty="0" err="1"/>
              <a:t>JToolBar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dirty="0"/>
              <a:t>Provides a set of actions or controls, often used for creating toolbars.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4332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22" y="508102"/>
            <a:ext cx="10803193" cy="564689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Specialized Components: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JTabbedPane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Manages multiple components with tabs, allowing the user to switch between them.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b="1" dirty="0" err="1"/>
              <a:t>JSpinner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Allows the user to select a value from a sequence of values (like a number spinner).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3. </a:t>
            </a:r>
            <a:r>
              <a:rPr lang="en-US" b="1" dirty="0" err="1"/>
              <a:t>JProgressBar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Displays the progress of a task.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4. </a:t>
            </a:r>
            <a:r>
              <a:rPr lang="en-US" b="1" dirty="0" err="1"/>
              <a:t>JTree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Displays a hierarchical tree of data (e.g., a file directory structure).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3486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923B7945-1AC3-C92C-8FFE-6B2B35DB31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5116951"/>
              </p:ext>
            </p:extLst>
          </p:nvPr>
        </p:nvGraphicFramePr>
        <p:xfrm>
          <a:off x="377686" y="622088"/>
          <a:ext cx="11400183" cy="61265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3114">
                  <a:extLst>
                    <a:ext uri="{9D8B030D-6E8A-4147-A177-3AD203B41FA5}">
                      <a16:colId xmlns:a16="http://schemas.microsoft.com/office/drawing/2014/main" val="3010695658"/>
                    </a:ext>
                  </a:extLst>
                </a:gridCol>
                <a:gridCol w="4737383">
                  <a:extLst>
                    <a:ext uri="{9D8B030D-6E8A-4147-A177-3AD203B41FA5}">
                      <a16:colId xmlns:a16="http://schemas.microsoft.com/office/drawing/2014/main" val="3777213367"/>
                    </a:ext>
                  </a:extLst>
                </a:gridCol>
                <a:gridCol w="4949686">
                  <a:extLst>
                    <a:ext uri="{9D8B030D-6E8A-4147-A177-3AD203B41FA5}">
                      <a16:colId xmlns:a16="http://schemas.microsoft.com/office/drawing/2014/main" val="2017136224"/>
                    </a:ext>
                  </a:extLst>
                </a:gridCol>
              </a:tblGrid>
              <a:tr h="3112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>
                          <a:effectLst/>
                        </a:rPr>
                        <a:t>Feature</a:t>
                      </a:r>
                      <a:endParaRPr lang="en-IN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 dirty="0">
                          <a:effectLst/>
                        </a:rPr>
                        <a:t>AWT (Abstract Window Toolkit)</a:t>
                      </a:r>
                      <a:endParaRPr lang="en-IN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>
                          <a:effectLst/>
                        </a:rPr>
                        <a:t>Swing (Java Foundation Classes)</a:t>
                      </a:r>
                      <a:endParaRPr lang="en-IN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extLst>
                  <a:ext uri="{0D108BD9-81ED-4DB2-BD59-A6C34878D82A}">
                    <a16:rowId xmlns:a16="http://schemas.microsoft.com/office/drawing/2014/main" val="2031851828"/>
                  </a:ext>
                </a:extLst>
              </a:tr>
              <a:tr h="5815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 dirty="0">
                          <a:effectLst/>
                        </a:rPr>
                        <a:t>Component Model</a:t>
                      </a:r>
                      <a:endParaRPr lang="en-IN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 dirty="0">
                          <a:effectLst/>
                        </a:rPr>
                        <a:t>Uses native OS components, making it </a:t>
                      </a:r>
                      <a:r>
                        <a:rPr lang="en-IN" sz="1300" b="1" kern="100" dirty="0">
                          <a:solidFill>
                            <a:srgbClr val="C00000"/>
                          </a:solidFill>
                          <a:effectLst/>
                        </a:rPr>
                        <a:t>platform-dependent</a:t>
                      </a:r>
                      <a:r>
                        <a:rPr lang="en-IN" sz="1300" kern="100" dirty="0">
                          <a:effectLst/>
                        </a:rPr>
                        <a:t>.</a:t>
                      </a:r>
                      <a:endParaRPr lang="en-IN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b="1" kern="100" dirty="0">
                          <a:solidFill>
                            <a:srgbClr val="C00000"/>
                          </a:solidFill>
                          <a:effectLst/>
                        </a:rPr>
                        <a:t>Built entirely in Java</a:t>
                      </a:r>
                      <a:r>
                        <a:rPr lang="en-IN" sz="1300" kern="100" dirty="0">
                          <a:effectLst/>
                        </a:rPr>
                        <a:t>, providing a consistent look and feel across platforms.</a:t>
                      </a:r>
                      <a:endParaRPr lang="en-IN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extLst>
                  <a:ext uri="{0D108BD9-81ED-4DB2-BD59-A6C34878D82A}">
                    <a16:rowId xmlns:a16="http://schemas.microsoft.com/office/drawing/2014/main" val="1525193195"/>
                  </a:ext>
                </a:extLst>
              </a:tr>
              <a:tr h="5815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>
                          <a:effectLst/>
                        </a:rPr>
                        <a:t>Lightweight vs. Heavyweight</a:t>
                      </a:r>
                      <a:endParaRPr lang="en-IN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b="1" kern="100" dirty="0">
                          <a:solidFill>
                            <a:srgbClr val="C00000"/>
                          </a:solidFill>
                          <a:effectLst/>
                        </a:rPr>
                        <a:t>Heavyweight</a:t>
                      </a:r>
                      <a:r>
                        <a:rPr lang="en-IN" sz="1300" kern="100" dirty="0">
                          <a:effectLst/>
                        </a:rPr>
                        <a:t> </a:t>
                      </a:r>
                      <a:r>
                        <a:rPr lang="en-IN" sz="1300" b="1" kern="100" dirty="0">
                          <a:solidFill>
                            <a:srgbClr val="C00000"/>
                          </a:solidFill>
                          <a:effectLst/>
                        </a:rPr>
                        <a:t>components</a:t>
                      </a:r>
                      <a:r>
                        <a:rPr lang="en-IN" sz="1300" kern="100" dirty="0">
                          <a:effectLst/>
                        </a:rPr>
                        <a:t> (each AWT component is a wrapper around a native system component).</a:t>
                      </a:r>
                      <a:endParaRPr lang="en-IN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b="1" kern="100" dirty="0">
                          <a:solidFill>
                            <a:srgbClr val="C00000"/>
                          </a:solidFill>
                          <a:effectLst/>
                        </a:rPr>
                        <a:t>Lightweight components </a:t>
                      </a:r>
                      <a:r>
                        <a:rPr lang="en-IN" sz="1300" kern="100" dirty="0">
                          <a:effectLst/>
                        </a:rPr>
                        <a:t>(not tied to native components, allowing more flexibility and customization).</a:t>
                      </a:r>
                      <a:endParaRPr lang="en-IN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extLst>
                  <a:ext uri="{0D108BD9-81ED-4DB2-BD59-A6C34878D82A}">
                    <a16:rowId xmlns:a16="http://schemas.microsoft.com/office/drawing/2014/main" val="324088305"/>
                  </a:ext>
                </a:extLst>
              </a:tr>
              <a:tr h="5815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>
                          <a:effectLst/>
                        </a:rPr>
                        <a:t>Look and Feel</a:t>
                      </a:r>
                      <a:endParaRPr lang="en-IN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 dirty="0">
                          <a:effectLst/>
                        </a:rPr>
                        <a:t>Limited to the platform’s </a:t>
                      </a:r>
                      <a:r>
                        <a:rPr lang="en-IN" sz="1300" b="1" kern="100" dirty="0">
                          <a:solidFill>
                            <a:srgbClr val="C00000"/>
                          </a:solidFill>
                          <a:effectLst/>
                        </a:rPr>
                        <a:t>native look and feel</a:t>
                      </a:r>
                      <a:r>
                        <a:rPr lang="en-IN" sz="1300" kern="100" dirty="0">
                          <a:effectLst/>
                        </a:rPr>
                        <a:t>.</a:t>
                      </a:r>
                      <a:endParaRPr lang="en-IN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 dirty="0">
                          <a:effectLst/>
                        </a:rPr>
                        <a:t>Supports </a:t>
                      </a:r>
                      <a:r>
                        <a:rPr lang="en-IN" sz="1300" b="1" kern="100" dirty="0">
                          <a:solidFill>
                            <a:srgbClr val="C00000"/>
                          </a:solidFill>
                          <a:effectLst/>
                        </a:rPr>
                        <a:t>pluggable look and feel</a:t>
                      </a:r>
                      <a:r>
                        <a:rPr lang="en-IN" sz="1300" kern="100" dirty="0">
                          <a:effectLst/>
                        </a:rPr>
                        <a:t>, allowing for greater customization and different styles.</a:t>
                      </a:r>
                      <a:endParaRPr lang="en-IN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extLst>
                  <a:ext uri="{0D108BD9-81ED-4DB2-BD59-A6C34878D82A}">
                    <a16:rowId xmlns:a16="http://schemas.microsoft.com/office/drawing/2014/main" val="3111007204"/>
                  </a:ext>
                </a:extLst>
              </a:tr>
              <a:tr h="5815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>
                          <a:effectLst/>
                        </a:rPr>
                        <a:t>Event Handling</a:t>
                      </a:r>
                      <a:endParaRPr lang="en-IN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 dirty="0">
                          <a:effectLst/>
                        </a:rPr>
                        <a:t>Uses a </a:t>
                      </a:r>
                      <a:r>
                        <a:rPr lang="en-IN" sz="1300" b="1" kern="100" dirty="0">
                          <a:solidFill>
                            <a:srgbClr val="C00000"/>
                          </a:solidFill>
                          <a:effectLst/>
                        </a:rPr>
                        <a:t>simpler event handling </a:t>
                      </a:r>
                      <a:r>
                        <a:rPr lang="en-IN" sz="1300" kern="100" dirty="0">
                          <a:effectLst/>
                        </a:rPr>
                        <a:t>model based on listener interfaces.</a:t>
                      </a:r>
                      <a:endParaRPr lang="en-IN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 dirty="0">
                          <a:effectLst/>
                        </a:rPr>
                        <a:t>Provides </a:t>
                      </a:r>
                      <a:r>
                        <a:rPr lang="en-IN" sz="1300" b="1" kern="100" dirty="0">
                          <a:solidFill>
                            <a:srgbClr val="C00000"/>
                          </a:solidFill>
                          <a:effectLst/>
                        </a:rPr>
                        <a:t>a more advanced event handling </a:t>
                      </a:r>
                      <a:r>
                        <a:rPr lang="en-IN" sz="1300" kern="100" dirty="0">
                          <a:effectLst/>
                        </a:rPr>
                        <a:t>model with more event types and capabilities.</a:t>
                      </a:r>
                      <a:endParaRPr lang="en-IN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extLst>
                  <a:ext uri="{0D108BD9-81ED-4DB2-BD59-A6C34878D82A}">
                    <a16:rowId xmlns:a16="http://schemas.microsoft.com/office/drawing/2014/main" val="3529800534"/>
                  </a:ext>
                </a:extLst>
              </a:tr>
              <a:tr h="5815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>
                          <a:effectLst/>
                        </a:rPr>
                        <a:t>Graphics</a:t>
                      </a:r>
                      <a:endParaRPr lang="en-IN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b="1" kern="100" dirty="0">
                          <a:solidFill>
                            <a:srgbClr val="C00000"/>
                          </a:solidFill>
                          <a:effectLst/>
                        </a:rPr>
                        <a:t>Basic graphics capabilities</a:t>
                      </a:r>
                      <a:r>
                        <a:rPr lang="en-IN" sz="1300" kern="100" dirty="0">
                          <a:effectLst/>
                        </a:rPr>
                        <a:t>, primarily for drawing shapes and text.</a:t>
                      </a:r>
                      <a:endParaRPr lang="en-IN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b="1" kern="100" dirty="0">
                          <a:solidFill>
                            <a:srgbClr val="C00000"/>
                          </a:solidFill>
                          <a:effectLst/>
                        </a:rPr>
                        <a:t>Richer graphics capabilities</a:t>
                      </a:r>
                      <a:r>
                        <a:rPr lang="en-IN" sz="1300" kern="100" dirty="0">
                          <a:effectLst/>
                        </a:rPr>
                        <a:t>, including advanced rendering and painting options.</a:t>
                      </a:r>
                      <a:endParaRPr lang="en-IN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extLst>
                  <a:ext uri="{0D108BD9-81ED-4DB2-BD59-A6C34878D82A}">
                    <a16:rowId xmlns:a16="http://schemas.microsoft.com/office/drawing/2014/main" val="260706359"/>
                  </a:ext>
                </a:extLst>
              </a:tr>
              <a:tr h="5815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>
                          <a:effectLst/>
                        </a:rPr>
                        <a:t>Containers</a:t>
                      </a:r>
                      <a:endParaRPr lang="en-IN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b="1" kern="100" dirty="0">
                          <a:solidFill>
                            <a:srgbClr val="C00000"/>
                          </a:solidFill>
                          <a:effectLst/>
                        </a:rPr>
                        <a:t>Limited</a:t>
                      </a:r>
                      <a:r>
                        <a:rPr lang="en-IN" sz="1300" kern="100" dirty="0">
                          <a:effectLst/>
                        </a:rPr>
                        <a:t> container options (e.g., Frame, Panel).</a:t>
                      </a:r>
                      <a:endParaRPr lang="en-IN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b="1" kern="100" dirty="0">
                          <a:solidFill>
                            <a:srgbClr val="C00000"/>
                          </a:solidFill>
                          <a:effectLst/>
                        </a:rPr>
                        <a:t>More flexible </a:t>
                      </a:r>
                      <a:r>
                        <a:rPr lang="en-IN" sz="1300" kern="100" dirty="0">
                          <a:effectLst/>
                        </a:rPr>
                        <a:t>container hierarchy (e.g., </a:t>
                      </a:r>
                      <a:r>
                        <a:rPr lang="en-IN" sz="1300" kern="100" dirty="0" err="1">
                          <a:effectLst/>
                        </a:rPr>
                        <a:t>JFrame</a:t>
                      </a:r>
                      <a:r>
                        <a:rPr lang="en-IN" sz="1300" kern="100" dirty="0">
                          <a:effectLst/>
                        </a:rPr>
                        <a:t>, </a:t>
                      </a:r>
                      <a:r>
                        <a:rPr lang="en-IN" sz="1300" kern="100" dirty="0" err="1">
                          <a:effectLst/>
                        </a:rPr>
                        <a:t>JPanel</a:t>
                      </a:r>
                      <a:r>
                        <a:rPr lang="en-IN" sz="1300" kern="100" dirty="0">
                          <a:effectLst/>
                        </a:rPr>
                        <a:t>, </a:t>
                      </a:r>
                      <a:r>
                        <a:rPr lang="en-IN" sz="1300" kern="100" dirty="0" err="1">
                          <a:effectLst/>
                        </a:rPr>
                        <a:t>JLayeredPane</a:t>
                      </a:r>
                      <a:r>
                        <a:rPr lang="en-IN" sz="1300" kern="100" dirty="0">
                          <a:effectLst/>
                        </a:rPr>
                        <a:t>).</a:t>
                      </a:r>
                      <a:endParaRPr lang="en-IN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extLst>
                  <a:ext uri="{0D108BD9-81ED-4DB2-BD59-A6C34878D82A}">
                    <a16:rowId xmlns:a16="http://schemas.microsoft.com/office/drawing/2014/main" val="1530626055"/>
                  </a:ext>
                </a:extLst>
              </a:tr>
              <a:tr h="5815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>
                          <a:effectLst/>
                        </a:rPr>
                        <a:t>Performance</a:t>
                      </a:r>
                      <a:endParaRPr lang="en-IN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 dirty="0">
                          <a:effectLst/>
                        </a:rPr>
                        <a:t>Generally </a:t>
                      </a:r>
                      <a:r>
                        <a:rPr lang="en-IN" sz="1300" b="1" kern="100" dirty="0">
                          <a:solidFill>
                            <a:srgbClr val="C00000"/>
                          </a:solidFill>
                          <a:effectLst/>
                        </a:rPr>
                        <a:t>faster for simple applications </a:t>
                      </a:r>
                      <a:r>
                        <a:rPr lang="en-IN" sz="1300" kern="100" dirty="0">
                          <a:effectLst/>
                        </a:rPr>
                        <a:t>due to native components.</a:t>
                      </a:r>
                      <a:endParaRPr lang="en-IN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 dirty="0">
                          <a:effectLst/>
                        </a:rPr>
                        <a:t>Slightly </a:t>
                      </a:r>
                      <a:r>
                        <a:rPr lang="en-IN" sz="1300" b="1" kern="100" dirty="0">
                          <a:solidFill>
                            <a:srgbClr val="C00000"/>
                          </a:solidFill>
                          <a:effectLst/>
                        </a:rPr>
                        <a:t>slower</a:t>
                      </a:r>
                      <a:r>
                        <a:rPr lang="en-IN" sz="1300" b="1" kern="100" dirty="0">
                          <a:effectLst/>
                        </a:rPr>
                        <a:t> due to the overhead of additional features </a:t>
                      </a:r>
                      <a:r>
                        <a:rPr lang="en-IN" sz="1300" kern="100" dirty="0">
                          <a:effectLst/>
                        </a:rPr>
                        <a:t>and abstraction.</a:t>
                      </a:r>
                      <a:endParaRPr lang="en-IN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extLst>
                  <a:ext uri="{0D108BD9-81ED-4DB2-BD59-A6C34878D82A}">
                    <a16:rowId xmlns:a16="http://schemas.microsoft.com/office/drawing/2014/main" val="3050581369"/>
                  </a:ext>
                </a:extLst>
              </a:tr>
              <a:tr h="5815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>
                          <a:effectLst/>
                        </a:rPr>
                        <a:t>Threading Model</a:t>
                      </a:r>
                      <a:endParaRPr lang="en-IN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b="1" kern="100" dirty="0">
                          <a:solidFill>
                            <a:srgbClr val="C00000"/>
                          </a:solidFill>
                          <a:effectLst/>
                        </a:rPr>
                        <a:t>Not as robust</a:t>
                      </a:r>
                      <a:r>
                        <a:rPr lang="en-IN" sz="1300" kern="100" dirty="0">
                          <a:effectLst/>
                        </a:rPr>
                        <a:t>, leading to potential issues with performance and responsiveness.</a:t>
                      </a:r>
                      <a:endParaRPr lang="en-IN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>
                          <a:effectLst/>
                        </a:rPr>
                        <a:t>Supports the SwingWorker class for better concurrency management in UI updates.</a:t>
                      </a:r>
                      <a:endParaRPr lang="en-IN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extLst>
                  <a:ext uri="{0D108BD9-81ED-4DB2-BD59-A6C34878D82A}">
                    <a16:rowId xmlns:a16="http://schemas.microsoft.com/office/drawing/2014/main" val="2830370176"/>
                  </a:ext>
                </a:extLst>
              </a:tr>
              <a:tr h="5815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>
                          <a:effectLst/>
                        </a:rPr>
                        <a:t>Availability</a:t>
                      </a:r>
                      <a:endParaRPr lang="en-IN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 dirty="0">
                          <a:effectLst/>
                        </a:rPr>
                        <a:t>Part of the original Java AWT library.</a:t>
                      </a:r>
                      <a:endParaRPr lang="en-IN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>
                          <a:effectLst/>
                        </a:rPr>
                        <a:t>Introduced later as part of Java 2 (JFC) and is now standard in Java applications.</a:t>
                      </a:r>
                      <a:endParaRPr lang="en-IN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extLst>
                  <a:ext uri="{0D108BD9-81ED-4DB2-BD59-A6C34878D82A}">
                    <a16:rowId xmlns:a16="http://schemas.microsoft.com/office/drawing/2014/main" val="3055953953"/>
                  </a:ext>
                </a:extLst>
              </a:tr>
              <a:tr h="5815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>
                          <a:effectLst/>
                        </a:rPr>
                        <a:t>Development Complexity</a:t>
                      </a:r>
                      <a:endParaRPr lang="en-IN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b="1" kern="100" dirty="0">
                          <a:solidFill>
                            <a:srgbClr val="C00000"/>
                          </a:solidFill>
                          <a:effectLst/>
                        </a:rPr>
                        <a:t>Easier for simple GUIs</a:t>
                      </a:r>
                      <a:r>
                        <a:rPr lang="en-IN" sz="1300" kern="100" dirty="0">
                          <a:effectLst/>
                        </a:rPr>
                        <a:t>, but can become complex for larger applications.</a:t>
                      </a:r>
                      <a:endParaRPr lang="en-IN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b="1" kern="100" dirty="0">
                          <a:solidFill>
                            <a:srgbClr val="C00000"/>
                          </a:solidFill>
                          <a:effectLst/>
                        </a:rPr>
                        <a:t>More complex to learn </a:t>
                      </a:r>
                      <a:r>
                        <a:rPr lang="en-IN" sz="1300" kern="100" dirty="0">
                          <a:effectLst/>
                        </a:rPr>
                        <a:t>due to its rich feature set but offers better support for larger applications.</a:t>
                      </a:r>
                      <a:endParaRPr lang="en-IN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extLst>
                  <a:ext uri="{0D108BD9-81ED-4DB2-BD59-A6C34878D82A}">
                    <a16:rowId xmlns:a16="http://schemas.microsoft.com/office/drawing/2014/main" val="109400603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2C7DD05-F21F-BBBC-5743-ACFC8543ACC9}"/>
              </a:ext>
            </a:extLst>
          </p:cNvPr>
          <p:cNvSpPr txBox="1"/>
          <p:nvPr/>
        </p:nvSpPr>
        <p:spPr>
          <a:xfrm>
            <a:off x="4660098" y="69050"/>
            <a:ext cx="28353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C00000"/>
                </a:solidFill>
              </a:rPr>
              <a:t>Swing </a:t>
            </a:r>
            <a:r>
              <a:rPr lang="en-IN" sz="1600" b="1" dirty="0"/>
              <a:t>v/s  </a:t>
            </a:r>
            <a:r>
              <a:rPr lang="en-IN" sz="2800" b="1" dirty="0">
                <a:solidFill>
                  <a:srgbClr val="C00000"/>
                </a:solidFill>
              </a:rPr>
              <a:t>AWT</a:t>
            </a:r>
          </a:p>
        </p:txBody>
      </p:sp>
    </p:spTree>
    <p:extLst>
      <p:ext uri="{BB962C8B-B14F-4D97-AF65-F5344CB8AC3E}">
        <p14:creationId xmlns:p14="http://schemas.microsoft.com/office/powerpoint/2010/main" val="2905738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22" y="508102"/>
            <a:ext cx="10803193" cy="56468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8212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22" y="508102"/>
            <a:ext cx="10803193" cy="5646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Module-5: </a:t>
            </a:r>
            <a:r>
              <a:rPr lang="en-US" b="1" dirty="0">
                <a:solidFill>
                  <a:srgbClr val="C00000"/>
                </a:solidFill>
              </a:rPr>
              <a:t>GUI PROGRAMMING AND APPLETS (6)</a:t>
            </a:r>
          </a:p>
          <a:p>
            <a:pPr marL="0" indent="0">
              <a:buNone/>
            </a:pPr>
            <a:r>
              <a:rPr lang="en-US" b="1" dirty="0"/>
              <a:t>GUI Programming with Java: The AWT class hierarchy, introduction to swing,</a:t>
            </a:r>
            <a:r>
              <a:rPr lang="en-US" dirty="0"/>
              <a:t> swings Vs AWT, </a:t>
            </a:r>
            <a:r>
              <a:rPr lang="en-US" b="1" dirty="0"/>
              <a:t>hierarchy for swing components. </a:t>
            </a:r>
          </a:p>
          <a:p>
            <a:pPr marL="0" indent="0">
              <a:buNone/>
            </a:pPr>
            <a:r>
              <a:rPr lang="en-US" b="1" dirty="0"/>
              <a:t>Containers: </a:t>
            </a:r>
            <a:r>
              <a:rPr lang="en-US" dirty="0" err="1"/>
              <a:t>JFrame</a:t>
            </a:r>
            <a:r>
              <a:rPr lang="en-US" dirty="0"/>
              <a:t>. </a:t>
            </a:r>
            <a:r>
              <a:rPr lang="en-US" dirty="0" err="1"/>
              <a:t>JApplet</a:t>
            </a:r>
            <a:r>
              <a:rPr lang="en-US" dirty="0"/>
              <a:t>, </a:t>
            </a:r>
            <a:r>
              <a:rPr lang="en-US" dirty="0" err="1"/>
              <a:t>JDialog</a:t>
            </a:r>
            <a:r>
              <a:rPr lang="en-US" dirty="0"/>
              <a:t>. </a:t>
            </a:r>
            <a:r>
              <a:rPr lang="en-US" dirty="0" err="1"/>
              <a:t>Jpanel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Overview of some swing components: </a:t>
            </a:r>
            <a:r>
              <a:rPr lang="en-US" dirty="0" err="1"/>
              <a:t>JButton</a:t>
            </a:r>
            <a:r>
              <a:rPr lang="en-US" dirty="0"/>
              <a:t>, </a:t>
            </a:r>
            <a:r>
              <a:rPr lang="en-US" dirty="0" err="1"/>
              <a:t>JLabel</a:t>
            </a:r>
            <a:r>
              <a:rPr lang="en-US" dirty="0"/>
              <a:t>, </a:t>
            </a:r>
            <a:r>
              <a:rPr lang="en-US" dirty="0" err="1"/>
              <a:t>JTextField</a:t>
            </a:r>
            <a:r>
              <a:rPr lang="en-US" dirty="0"/>
              <a:t>, </a:t>
            </a:r>
            <a:r>
              <a:rPr lang="en-US" dirty="0" err="1"/>
              <a:t>JTextArea</a:t>
            </a:r>
            <a:r>
              <a:rPr lang="en-US" dirty="0"/>
              <a:t>, simple applications.</a:t>
            </a:r>
          </a:p>
          <a:p>
            <a:pPr marL="0" indent="0">
              <a:buNone/>
            </a:pPr>
            <a:r>
              <a:rPr lang="en-US" dirty="0"/>
              <a:t>Layout management: Layout manager types, border, grid and flow.</a:t>
            </a:r>
          </a:p>
          <a:p>
            <a:pPr marL="0" indent="0">
              <a:buNone/>
            </a:pPr>
            <a:r>
              <a:rPr lang="en-US" b="1" dirty="0"/>
              <a:t>Applets: Inheritance hierarchy for applets</a:t>
            </a:r>
            <a:r>
              <a:rPr lang="en-US" dirty="0"/>
              <a:t>, differences between applets and applications, life cycle of an applet, passing parameters to applets.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2283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403" y="1402838"/>
            <a:ext cx="10803193" cy="3464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Applet:</a:t>
            </a:r>
          </a:p>
          <a:p>
            <a:pPr marL="0" indent="0">
              <a:buNone/>
            </a:pPr>
            <a:r>
              <a:rPr lang="en-US" dirty="0"/>
              <a:t>An </a:t>
            </a:r>
            <a:r>
              <a:rPr lang="en-US" b="1" dirty="0"/>
              <a:t>applet</a:t>
            </a:r>
            <a:r>
              <a:rPr lang="en-US" dirty="0"/>
              <a:t> in Java is a </a:t>
            </a:r>
            <a:r>
              <a:rPr lang="en-US" b="1" dirty="0"/>
              <a:t>small application that can run </a:t>
            </a:r>
            <a:r>
              <a:rPr lang="en-US" dirty="0"/>
              <a:t>in a </a:t>
            </a:r>
            <a:r>
              <a:rPr lang="en-US" b="1" dirty="0">
                <a:solidFill>
                  <a:srgbClr val="C00000"/>
                </a:solidFill>
              </a:rPr>
              <a:t>web browser</a:t>
            </a:r>
            <a:r>
              <a:rPr lang="en-US" dirty="0"/>
              <a:t> or </a:t>
            </a:r>
            <a:r>
              <a:rPr lang="en-US" b="1" dirty="0">
                <a:solidFill>
                  <a:srgbClr val="C00000"/>
                </a:solidFill>
              </a:rPr>
              <a:t>applet viewer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Applets were primarily designed to provide </a:t>
            </a:r>
            <a:r>
              <a:rPr lang="en-US" b="1" dirty="0">
                <a:solidFill>
                  <a:srgbClr val="C00000"/>
                </a:solidFill>
              </a:rPr>
              <a:t>interactive features </a:t>
            </a:r>
            <a:r>
              <a:rPr lang="en-US" dirty="0"/>
              <a:t>in </a:t>
            </a:r>
            <a:r>
              <a:rPr lang="en-US" b="1" dirty="0"/>
              <a:t>web pages</a:t>
            </a:r>
            <a:r>
              <a:rPr lang="en-US" dirty="0"/>
              <a:t>, but over time </a:t>
            </a:r>
            <a:r>
              <a:rPr lang="en-US" b="1" dirty="0"/>
              <a:t>their usage has decreased</a:t>
            </a:r>
            <a:r>
              <a:rPr lang="en-US" dirty="0"/>
              <a:t>, especially with the shift towards modern web technologies like </a:t>
            </a:r>
            <a:r>
              <a:rPr lang="en-US" b="1" dirty="0"/>
              <a:t>HTML5</a:t>
            </a:r>
            <a:r>
              <a:rPr lang="en-US" dirty="0"/>
              <a:t>, </a:t>
            </a:r>
            <a:r>
              <a:rPr lang="en-US" b="1" dirty="0"/>
              <a:t>JavaScript</a:t>
            </a:r>
            <a:r>
              <a:rPr lang="en-US" dirty="0"/>
              <a:t>, and </a:t>
            </a:r>
            <a:r>
              <a:rPr lang="en-US" b="1" dirty="0"/>
              <a:t>CSS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3746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164" y="521110"/>
            <a:ext cx="11009672" cy="55650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What is an Applet?</a:t>
            </a:r>
          </a:p>
          <a:p>
            <a:pPr marL="0" indent="0">
              <a:buNone/>
            </a:pPr>
            <a:r>
              <a:rPr lang="en-US" dirty="0"/>
              <a:t>An applet is a </a:t>
            </a:r>
            <a:r>
              <a:rPr lang="en-US" b="1" dirty="0">
                <a:solidFill>
                  <a:srgbClr val="C00000"/>
                </a:solidFill>
              </a:rPr>
              <a:t>subclass</a:t>
            </a:r>
            <a:r>
              <a:rPr lang="en-US" dirty="0"/>
              <a:t> of </a:t>
            </a:r>
            <a:r>
              <a:rPr lang="en-US" b="1" dirty="0" err="1"/>
              <a:t>java.applet.Applet</a:t>
            </a:r>
            <a:r>
              <a:rPr lang="en-US" b="1" dirty="0"/>
              <a:t> </a:t>
            </a:r>
            <a:r>
              <a:rPr lang="en-US" dirty="0"/>
              <a:t>or </a:t>
            </a:r>
            <a:r>
              <a:rPr lang="en-US" b="1" dirty="0" err="1"/>
              <a:t>javax.swing.JApplet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It is a Java program </a:t>
            </a:r>
            <a:r>
              <a:rPr lang="en-US" b="1" dirty="0"/>
              <a:t>embedded into </a:t>
            </a:r>
            <a:r>
              <a:rPr lang="en-US" b="1" dirty="0">
                <a:solidFill>
                  <a:srgbClr val="C00000"/>
                </a:solidFill>
              </a:rPr>
              <a:t>web pages </a:t>
            </a:r>
            <a:r>
              <a:rPr lang="en-US" dirty="0"/>
              <a:t>and can be executed using a </a:t>
            </a:r>
            <a:r>
              <a:rPr lang="en-US" b="1" dirty="0"/>
              <a:t>Java-enabled browser </a:t>
            </a:r>
            <a:r>
              <a:rPr lang="en-US" dirty="0"/>
              <a:t>or an </a:t>
            </a:r>
            <a:r>
              <a:rPr lang="en-US" b="1" dirty="0"/>
              <a:t>applet viewer tool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Applets are different from standalone applications because they </a:t>
            </a:r>
            <a:r>
              <a:rPr lang="en-US" b="1" dirty="0">
                <a:solidFill>
                  <a:srgbClr val="C00000"/>
                </a:solidFill>
              </a:rPr>
              <a:t>don't have a main() method</a:t>
            </a:r>
            <a:r>
              <a:rPr lang="en-US" dirty="0"/>
              <a:t>. Instead, they rely on </a:t>
            </a:r>
            <a:r>
              <a:rPr lang="en-US" b="1" dirty="0">
                <a:solidFill>
                  <a:srgbClr val="C00000"/>
                </a:solidFill>
              </a:rPr>
              <a:t>lifecycle methods </a:t>
            </a:r>
            <a:r>
              <a:rPr lang="en-US" dirty="0"/>
              <a:t>for execution.</a:t>
            </a:r>
          </a:p>
          <a:p>
            <a:pPr marL="0" indent="0">
              <a:buNone/>
            </a:pPr>
            <a:r>
              <a:rPr lang="en-IN" b="1" dirty="0"/>
              <a:t>Types of Applets:</a:t>
            </a:r>
          </a:p>
          <a:p>
            <a:r>
              <a:rPr lang="en-IN" b="1" dirty="0"/>
              <a:t>AWT Applet (</a:t>
            </a:r>
            <a:r>
              <a:rPr lang="en-IN" b="1" dirty="0" err="1"/>
              <a:t>java.applet.Applet</a:t>
            </a:r>
            <a:r>
              <a:rPr lang="en-IN" b="1" dirty="0"/>
              <a:t>): </a:t>
            </a:r>
            <a:r>
              <a:rPr lang="en-IN" dirty="0"/>
              <a:t>Uses Abstract Window Toolkit (AWT) components like Button, Label, </a:t>
            </a:r>
            <a:r>
              <a:rPr lang="en-IN" dirty="0" err="1"/>
              <a:t>TextField</a:t>
            </a:r>
            <a:r>
              <a:rPr lang="en-IN" dirty="0"/>
              <a:t>.</a:t>
            </a:r>
          </a:p>
          <a:p>
            <a:r>
              <a:rPr lang="en-IN" b="1" dirty="0"/>
              <a:t>Swing Applet (</a:t>
            </a:r>
            <a:r>
              <a:rPr lang="en-IN" b="1" dirty="0" err="1"/>
              <a:t>javax.swing.JApplet</a:t>
            </a:r>
            <a:r>
              <a:rPr lang="en-IN" b="1" dirty="0"/>
              <a:t>): </a:t>
            </a:r>
            <a:r>
              <a:rPr lang="en-IN" dirty="0"/>
              <a:t>Uses Swing components like </a:t>
            </a:r>
            <a:r>
              <a:rPr lang="en-IN" dirty="0" err="1"/>
              <a:t>JButton</a:t>
            </a:r>
            <a:r>
              <a:rPr lang="en-IN" dirty="0"/>
              <a:t>, </a:t>
            </a:r>
            <a:r>
              <a:rPr lang="en-IN" dirty="0" err="1"/>
              <a:t>JLabel</a:t>
            </a:r>
            <a:r>
              <a:rPr lang="en-IN" dirty="0"/>
              <a:t>, </a:t>
            </a:r>
            <a:r>
              <a:rPr lang="en-IN" dirty="0" err="1"/>
              <a:t>JTextField</a:t>
            </a:r>
            <a:r>
              <a:rPr lang="en-IN" dirty="0"/>
              <a:t>. It offers more advanced GUI components compared to AWT.</a:t>
            </a:r>
          </a:p>
        </p:txBody>
      </p:sp>
    </p:spTree>
    <p:extLst>
      <p:ext uri="{BB962C8B-B14F-4D97-AF65-F5344CB8AC3E}">
        <p14:creationId xmlns:p14="http://schemas.microsoft.com/office/powerpoint/2010/main" val="3971224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22" y="508102"/>
            <a:ext cx="10803193" cy="5646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Inheritance hierarchy for applets:</a:t>
            </a:r>
          </a:p>
          <a:p>
            <a:pPr marL="0" indent="0">
              <a:buNone/>
            </a:pPr>
            <a:r>
              <a:rPr lang="en-US" dirty="0"/>
              <a:t>	In Java, applets are part of the class hierarchy that ultimately inherits from the base class </a:t>
            </a:r>
            <a:r>
              <a:rPr lang="en-US" b="1" dirty="0" err="1"/>
              <a:t>java.lang.Object</a:t>
            </a:r>
            <a:r>
              <a:rPr lang="en-US" dirty="0"/>
              <a:t>. Applets can be written using either the Abstract Window Toolkit (AWT) or Swing.</a:t>
            </a:r>
          </a:p>
          <a:p>
            <a:pPr marL="514350" indent="-514350">
              <a:buAutoNum type="arabicPeriod"/>
            </a:pPr>
            <a:r>
              <a:rPr lang="en-IN" b="1" dirty="0"/>
              <a:t>AWT Applet Inheritance Hierarchy:</a:t>
            </a:r>
          </a:p>
          <a:p>
            <a:pPr marL="0" indent="0">
              <a:buNone/>
            </a:pPr>
            <a:r>
              <a:rPr lang="en-US" dirty="0"/>
              <a:t>AWT-based applets inherit from the </a:t>
            </a:r>
            <a:r>
              <a:rPr lang="en-US" b="1" dirty="0" err="1"/>
              <a:t>java.applet.Applet</a:t>
            </a:r>
            <a:r>
              <a:rPr lang="en-US" b="1" dirty="0"/>
              <a:t> </a:t>
            </a:r>
            <a:r>
              <a:rPr lang="en-US" dirty="0"/>
              <a:t>class, which in turn inherits from other standard Java classes. Here is the detailed inheritance hierarchy: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BDE8B5-6F36-6C04-1152-DB8BA0E85D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4840"/>
          <a:stretch/>
        </p:blipFill>
        <p:spPr>
          <a:xfrm>
            <a:off x="4350481" y="3717073"/>
            <a:ext cx="6724966" cy="293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604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22" y="508102"/>
            <a:ext cx="10803193" cy="5646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Swing Applet Inheritance Hierarchy:</a:t>
            </a:r>
          </a:p>
          <a:p>
            <a:pPr marL="0" indent="0">
              <a:buNone/>
            </a:pPr>
            <a:r>
              <a:rPr lang="en-US" dirty="0"/>
              <a:t>Swing-based applets inherit from </a:t>
            </a:r>
            <a:r>
              <a:rPr lang="en-US" b="1" dirty="0" err="1"/>
              <a:t>javax.swing.JApplet</a:t>
            </a:r>
            <a:r>
              <a:rPr lang="en-US" dirty="0"/>
              <a:t>, which adds more advanced GUI capabilities by utilizing the Swing toolkit.</a:t>
            </a:r>
          </a:p>
          <a:p>
            <a:pPr marL="0" indent="0">
              <a:buNone/>
            </a:pPr>
            <a:r>
              <a:rPr lang="en-IN" b="1" dirty="0"/>
              <a:t>Hierarchy: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F45B44-A501-0E6D-C247-8EC1072F1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785" y="2455585"/>
            <a:ext cx="9466679" cy="351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625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22" y="508102"/>
            <a:ext cx="10803193" cy="56468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1728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038" y="2228749"/>
            <a:ext cx="3871451" cy="7700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b="1" dirty="0"/>
              <a:t>What is </a:t>
            </a:r>
            <a:r>
              <a:rPr lang="en-US" sz="4400" b="1" dirty="0">
                <a:solidFill>
                  <a:srgbClr val="C00000"/>
                </a:solidFill>
              </a:rPr>
              <a:t>GUI?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2603701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22" y="508102"/>
            <a:ext cx="10803193" cy="56468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8092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22" y="508102"/>
            <a:ext cx="10803193" cy="56468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6072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22" y="508102"/>
            <a:ext cx="10803193" cy="56468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6167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22" y="508102"/>
            <a:ext cx="10803193" cy="56468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12522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22" y="508102"/>
            <a:ext cx="10803193" cy="56468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76417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22" y="508102"/>
            <a:ext cx="10803193" cy="56468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24297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22" y="508102"/>
            <a:ext cx="10803193" cy="56468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1872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614" y="412956"/>
            <a:ext cx="10943302" cy="57420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AWT class:</a:t>
            </a:r>
            <a:endParaRPr lang="en-IN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AWT (Abstract Window Toolkit)</a:t>
            </a:r>
            <a:r>
              <a:rPr lang="en-US" dirty="0"/>
              <a:t> is a key part of Java's </a:t>
            </a:r>
            <a:r>
              <a:rPr lang="en-US" b="1" dirty="0">
                <a:solidFill>
                  <a:srgbClr val="C00000"/>
                </a:solidFill>
              </a:rPr>
              <a:t>original</a:t>
            </a:r>
            <a:r>
              <a:rPr lang="en-US" dirty="0"/>
              <a:t> </a:t>
            </a:r>
            <a:r>
              <a:rPr lang="en-US" b="1" dirty="0"/>
              <a:t>graphical user interface </a:t>
            </a:r>
            <a:r>
              <a:rPr lang="en-US" dirty="0"/>
              <a:t>(GUI) </a:t>
            </a:r>
            <a:r>
              <a:rPr lang="en-US" b="1" dirty="0">
                <a:solidFill>
                  <a:srgbClr val="C00000"/>
                </a:solidFill>
              </a:rPr>
              <a:t>framework</a:t>
            </a:r>
            <a:r>
              <a:rPr lang="en-US" dirty="0"/>
              <a:t>. It provides a set of classes for building user interfaces (UI) like </a:t>
            </a:r>
            <a:r>
              <a:rPr lang="en-US" b="1" dirty="0"/>
              <a:t>windows</a:t>
            </a:r>
            <a:r>
              <a:rPr lang="en-US" dirty="0"/>
              <a:t>, </a:t>
            </a:r>
            <a:r>
              <a:rPr lang="en-US" b="1" dirty="0"/>
              <a:t>buttons</a:t>
            </a:r>
            <a:r>
              <a:rPr lang="en-US" dirty="0"/>
              <a:t>, </a:t>
            </a:r>
            <a:r>
              <a:rPr lang="en-US" b="1" dirty="0"/>
              <a:t>text</a:t>
            </a:r>
            <a:r>
              <a:rPr lang="en-US" dirty="0"/>
              <a:t> </a:t>
            </a:r>
            <a:r>
              <a:rPr lang="en-US" b="1" dirty="0"/>
              <a:t>fields</a:t>
            </a:r>
            <a:r>
              <a:rPr lang="en-US" dirty="0"/>
              <a:t>, and </a:t>
            </a:r>
            <a:r>
              <a:rPr lang="en-US" b="1" dirty="0"/>
              <a:t>menus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IN" dirty="0"/>
              <a:t>Java AWT (Abstract Window Toolkit) is an API to develop Graphical User Interface (GUI) or windows-based applications in Java.</a:t>
            </a:r>
          </a:p>
          <a:p>
            <a:pPr marL="0" indent="0">
              <a:buNone/>
            </a:pPr>
            <a:r>
              <a:rPr lang="en-IN" dirty="0"/>
              <a:t>The </a:t>
            </a:r>
            <a:r>
              <a:rPr lang="en-IN" dirty="0" err="1"/>
              <a:t>java.awt</a:t>
            </a:r>
            <a:r>
              <a:rPr lang="en-IN" dirty="0"/>
              <a:t> package provides classes for AWT API such as </a:t>
            </a:r>
            <a:r>
              <a:rPr lang="en-IN" dirty="0" err="1"/>
              <a:t>TextField</a:t>
            </a:r>
            <a:r>
              <a:rPr lang="en-IN" dirty="0"/>
              <a:t>, Label, </a:t>
            </a:r>
            <a:r>
              <a:rPr lang="en-IN" dirty="0" err="1"/>
              <a:t>TextArea</a:t>
            </a:r>
            <a:r>
              <a:rPr lang="en-IN" dirty="0"/>
              <a:t>, </a:t>
            </a:r>
            <a:r>
              <a:rPr lang="en-IN" dirty="0" err="1"/>
              <a:t>RadioButton</a:t>
            </a:r>
            <a:r>
              <a:rPr lang="en-IN" dirty="0"/>
              <a:t>, </a:t>
            </a:r>
            <a:r>
              <a:rPr lang="en-IN" dirty="0" err="1"/>
              <a:t>CheckBox</a:t>
            </a:r>
            <a:r>
              <a:rPr lang="en-IN" dirty="0"/>
              <a:t>, Choice, List etc.</a:t>
            </a:r>
          </a:p>
        </p:txBody>
      </p:sp>
    </p:spTree>
    <p:extLst>
      <p:ext uri="{BB962C8B-B14F-4D97-AF65-F5344CB8AC3E}">
        <p14:creationId xmlns:p14="http://schemas.microsoft.com/office/powerpoint/2010/main" val="3166592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E07661E0-FC3E-4A49-B1FC-CC1448FE6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17" y="504348"/>
            <a:ext cx="5354582" cy="5852001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058E42-23CF-7288-6394-DDE78E748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5603" y="256683"/>
            <a:ext cx="5012834" cy="6409588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1. Object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The root of the class hierarchy in Java. All classes inherit from Object, including those in AWT.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2. Component (extends Object)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The </a:t>
            </a:r>
            <a:r>
              <a:rPr lang="en-US" sz="2000" b="1" dirty="0">
                <a:solidFill>
                  <a:srgbClr val="C00000">
                    <a:alpha val="80000"/>
                  </a:srgbClr>
                </a:solidFill>
              </a:rPr>
              <a:t>base class 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for all AWT components. It represents the common attributes and behaviors of UI elements, such as buttons, labels, text fields, etc.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Key subclasses of Component:</a:t>
            </a:r>
          </a:p>
          <a:p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Container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: Can contain other components.</a:t>
            </a:r>
          </a:p>
          <a:p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Button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: Represents a clickable button.</a:t>
            </a:r>
          </a:p>
          <a:p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Label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: Displays a text string.</a:t>
            </a:r>
          </a:p>
          <a:p>
            <a:r>
              <a:rPr lang="en-US" sz="2000" b="1" dirty="0" err="1">
                <a:solidFill>
                  <a:schemeClr val="tx1">
                    <a:alpha val="80000"/>
                  </a:schemeClr>
                </a:solidFill>
              </a:rPr>
              <a:t>TextComponent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: Base class for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TextField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and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TextArea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.</a:t>
            </a:r>
          </a:p>
          <a:p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Scrollbar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: Adds a scrollbar to a component.</a:t>
            </a:r>
          </a:p>
          <a:p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Canvas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: Provides a blank area on which custom drawing can be done.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840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788" y="304800"/>
            <a:ext cx="11012128" cy="585019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3. Container (extends Component)</a:t>
            </a:r>
          </a:p>
          <a:p>
            <a:pPr marL="0" indent="0">
              <a:buNone/>
            </a:pPr>
            <a:r>
              <a:rPr lang="en-US" dirty="0"/>
              <a:t>A specialized component that can </a:t>
            </a:r>
            <a:r>
              <a:rPr lang="en-US" b="1" dirty="0">
                <a:solidFill>
                  <a:srgbClr val="C00000"/>
                </a:solidFill>
              </a:rPr>
              <a:t>hold</a:t>
            </a:r>
            <a:r>
              <a:rPr lang="en-US" b="1" dirty="0"/>
              <a:t> other components </a:t>
            </a:r>
            <a:r>
              <a:rPr lang="en-US" dirty="0"/>
              <a:t>(like panels, frames).</a:t>
            </a:r>
          </a:p>
          <a:p>
            <a:pPr marL="0" indent="0">
              <a:buNone/>
            </a:pPr>
            <a:r>
              <a:rPr lang="en-US" b="1" dirty="0"/>
              <a:t>Important subclasses:</a:t>
            </a:r>
          </a:p>
          <a:p>
            <a:r>
              <a:rPr lang="en-US" b="1" dirty="0"/>
              <a:t>Window</a:t>
            </a:r>
            <a:r>
              <a:rPr lang="en-US" dirty="0"/>
              <a:t>: Represents a top-level window with no borders or menus (typically used for creating dialogs or windows).</a:t>
            </a:r>
          </a:p>
          <a:p>
            <a:r>
              <a:rPr lang="en-US" b="1" dirty="0"/>
              <a:t>Frame: </a:t>
            </a:r>
            <a:r>
              <a:rPr lang="en-US" dirty="0"/>
              <a:t>A fully functional window with title, borders, and buttons like minimize, maximize, and close.</a:t>
            </a:r>
          </a:p>
          <a:p>
            <a:r>
              <a:rPr lang="en-US" b="1" dirty="0"/>
              <a:t>Dialog: </a:t>
            </a:r>
            <a:r>
              <a:rPr lang="en-US" dirty="0"/>
              <a:t>A pop-up window used to capture user input.</a:t>
            </a:r>
          </a:p>
          <a:p>
            <a:r>
              <a:rPr lang="en-US" b="1" dirty="0"/>
              <a:t>Panel: </a:t>
            </a:r>
            <a:r>
              <a:rPr lang="en-US" dirty="0"/>
              <a:t>A container for organizing components in a specific layout. Frequently used for grouping elements.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4. </a:t>
            </a:r>
            <a:r>
              <a:rPr lang="en-US" b="1" dirty="0" err="1"/>
              <a:t>TextComponent</a:t>
            </a:r>
            <a:r>
              <a:rPr lang="en-US" b="1" dirty="0"/>
              <a:t> (extends Component):</a:t>
            </a:r>
          </a:p>
          <a:p>
            <a:pPr marL="0" indent="0">
              <a:buNone/>
            </a:pPr>
            <a:r>
              <a:rPr lang="en-US" dirty="0"/>
              <a:t>The base class for text-related components.</a:t>
            </a:r>
          </a:p>
          <a:p>
            <a:pPr marL="0" indent="0">
              <a:buNone/>
            </a:pPr>
            <a:r>
              <a:rPr lang="en-US" b="1" dirty="0"/>
              <a:t>Subclasses:</a:t>
            </a:r>
          </a:p>
          <a:p>
            <a:r>
              <a:rPr lang="en-US" b="1" dirty="0" err="1"/>
              <a:t>TextField</a:t>
            </a:r>
            <a:r>
              <a:rPr lang="en-US" b="1" dirty="0"/>
              <a:t>: </a:t>
            </a:r>
            <a:r>
              <a:rPr lang="en-US" dirty="0"/>
              <a:t>A single-line text input field.</a:t>
            </a:r>
          </a:p>
          <a:p>
            <a:r>
              <a:rPr lang="en-US" b="1" dirty="0" err="1"/>
              <a:t>TextArea</a:t>
            </a:r>
            <a:r>
              <a:rPr lang="en-US" b="1" dirty="0"/>
              <a:t>: </a:t>
            </a:r>
            <a:r>
              <a:rPr lang="en-US" dirty="0"/>
              <a:t>A multi-line text input area.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3262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116" y="462116"/>
            <a:ext cx="11267768" cy="602717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5. Window (extends Container):</a:t>
            </a:r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top-level window </a:t>
            </a:r>
            <a:r>
              <a:rPr lang="en-US" dirty="0"/>
              <a:t>with no borders or menus.</a:t>
            </a:r>
          </a:p>
          <a:p>
            <a:pPr marL="0" indent="0">
              <a:buNone/>
            </a:pPr>
            <a:r>
              <a:rPr lang="en-US" dirty="0"/>
              <a:t>Subclasses:</a:t>
            </a:r>
          </a:p>
          <a:p>
            <a:r>
              <a:rPr lang="en-US" b="1" dirty="0"/>
              <a:t>Frame: </a:t>
            </a:r>
            <a:r>
              <a:rPr lang="en-US" dirty="0"/>
              <a:t>A basic window with a </a:t>
            </a:r>
            <a:r>
              <a:rPr lang="en-US" b="1" dirty="0"/>
              <a:t>title bar</a:t>
            </a:r>
            <a:r>
              <a:rPr lang="en-US" dirty="0"/>
              <a:t>, </a:t>
            </a:r>
            <a:r>
              <a:rPr lang="en-US" b="1" dirty="0"/>
              <a:t>close</a:t>
            </a:r>
            <a:r>
              <a:rPr lang="en-US" dirty="0"/>
              <a:t>, </a:t>
            </a:r>
            <a:r>
              <a:rPr lang="en-US" b="1" dirty="0"/>
              <a:t>minimize</a:t>
            </a:r>
            <a:r>
              <a:rPr lang="en-US" dirty="0"/>
              <a:t>, and </a:t>
            </a:r>
            <a:r>
              <a:rPr lang="en-US" b="1" dirty="0"/>
              <a:t>maximize</a:t>
            </a:r>
            <a:r>
              <a:rPr lang="en-US" dirty="0"/>
              <a:t> </a:t>
            </a:r>
            <a:r>
              <a:rPr lang="en-US" b="1" dirty="0"/>
              <a:t>buttons</a:t>
            </a:r>
            <a:r>
              <a:rPr lang="en-US" dirty="0"/>
              <a:t>.</a:t>
            </a:r>
          </a:p>
          <a:p>
            <a:r>
              <a:rPr lang="en-US" b="1" dirty="0"/>
              <a:t>Dialog: </a:t>
            </a:r>
            <a:r>
              <a:rPr lang="en-US" dirty="0"/>
              <a:t>A pop-up window often used to interact with the user.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6. Frame (extends Window):</a:t>
            </a:r>
          </a:p>
          <a:p>
            <a:pPr marL="0" indent="0">
              <a:buNone/>
            </a:pPr>
            <a:r>
              <a:rPr lang="en-US" dirty="0"/>
              <a:t>The main window used for GUI applications, containing </a:t>
            </a:r>
            <a:r>
              <a:rPr lang="en-US" b="1" dirty="0">
                <a:solidFill>
                  <a:srgbClr val="C00000"/>
                </a:solidFill>
              </a:rPr>
              <a:t>title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bars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window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controls</a:t>
            </a:r>
            <a:r>
              <a:rPr lang="en-US" dirty="0"/>
              <a:t> (minimize, close, etc.).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7. Panel (extends Container)</a:t>
            </a:r>
          </a:p>
          <a:p>
            <a:pPr marL="0" indent="0">
              <a:buNone/>
            </a:pPr>
            <a:r>
              <a:rPr lang="en-US" dirty="0"/>
              <a:t>A generic container used for </a:t>
            </a:r>
            <a:r>
              <a:rPr lang="en-US" b="1" dirty="0">
                <a:solidFill>
                  <a:srgbClr val="C00000"/>
                </a:solidFill>
              </a:rPr>
              <a:t>grouping other components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8. </a:t>
            </a:r>
            <a:r>
              <a:rPr lang="en-US" b="1" dirty="0" err="1"/>
              <a:t>LayoutManager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An interface used to define how components are arranged in a container.</a:t>
            </a:r>
          </a:p>
          <a:p>
            <a:pPr marL="0" indent="0">
              <a:buNone/>
            </a:pPr>
            <a:r>
              <a:rPr lang="en-US" dirty="0"/>
              <a:t>Key implementations:</a:t>
            </a:r>
          </a:p>
          <a:p>
            <a:r>
              <a:rPr lang="en-US" b="1" dirty="0" err="1"/>
              <a:t>FlowLayout</a:t>
            </a:r>
            <a:r>
              <a:rPr lang="en-US" b="1" dirty="0"/>
              <a:t>: </a:t>
            </a:r>
            <a:r>
              <a:rPr lang="en-US" dirty="0"/>
              <a:t>Lays out components in a row.</a:t>
            </a:r>
          </a:p>
          <a:p>
            <a:r>
              <a:rPr lang="en-US" b="1" dirty="0" err="1"/>
              <a:t>BorderLayout</a:t>
            </a:r>
            <a:r>
              <a:rPr lang="en-US" b="1" dirty="0"/>
              <a:t>: </a:t>
            </a:r>
            <a:r>
              <a:rPr lang="en-US" dirty="0"/>
              <a:t>Arranges components in five areas (North, South, East, West, and Center).</a:t>
            </a:r>
          </a:p>
          <a:p>
            <a:r>
              <a:rPr lang="en-US" b="1" dirty="0" err="1"/>
              <a:t>GridLayout</a:t>
            </a:r>
            <a:r>
              <a:rPr lang="en-US" b="1" dirty="0"/>
              <a:t>: </a:t>
            </a:r>
            <a:r>
              <a:rPr lang="en-US" dirty="0"/>
              <a:t>Arranges components in a grid of rows and columns.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325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22" y="508102"/>
            <a:ext cx="10803193" cy="5646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>
                <a:solidFill>
                  <a:srgbClr val="C00000"/>
                </a:solidFill>
              </a:rPr>
              <a:t>Swing:</a:t>
            </a:r>
          </a:p>
          <a:p>
            <a:pPr marL="0" indent="0">
              <a:buNone/>
            </a:pPr>
            <a:r>
              <a:rPr lang="en-US" b="1" dirty="0"/>
              <a:t>Swing </a:t>
            </a:r>
            <a:r>
              <a:rPr lang="en-US" dirty="0"/>
              <a:t>is a part of Java's </a:t>
            </a:r>
            <a:r>
              <a:rPr lang="en-US" b="1" dirty="0"/>
              <a:t>JFC (</a:t>
            </a:r>
            <a:r>
              <a:rPr lang="en-US" b="1" dirty="0">
                <a:solidFill>
                  <a:srgbClr val="C00000"/>
                </a:solidFill>
              </a:rPr>
              <a:t>Java Foundation Classes</a:t>
            </a:r>
            <a:r>
              <a:rPr lang="en-US" b="1" dirty="0"/>
              <a:t>)</a:t>
            </a:r>
            <a:r>
              <a:rPr lang="en-US" dirty="0"/>
              <a:t> and is a more advanced and flexible GUI toolkit compared to AWT (Abstract Window Toolkit). While AWT provides basic components and is platform-dependent (uses native GUI components), Swing is built on top of AWT and is </a:t>
            </a:r>
            <a:r>
              <a:rPr lang="en-US" b="1" dirty="0"/>
              <a:t>platform-independent</a:t>
            </a:r>
            <a:r>
              <a:rPr lang="en-US" dirty="0"/>
              <a:t> because it renders its components using Java code rather than relying on the underlying operating system's native components. This allows for a more consistent look and feel across different platforms.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6468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53DD80-A499-DA16-5C1C-CB94946F7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97" y="163607"/>
            <a:ext cx="5338916" cy="65307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837" y="89535"/>
            <a:ext cx="5411724" cy="646895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Hierarchy for Swing components: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The Swing component hierarchy in Java follows a </a:t>
            </a:r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well-defined structure based on the AWT hierarchy 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but adds its </a:t>
            </a:r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own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set of components for creating </a:t>
            </a:r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rich user interfaces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1. Object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The root class of all Java classes.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2. Component (from AWT)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The base class for all graphical components that can be added to a GUI.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3. Container (from AWT)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A subclass of Component that can hold other components (like panels or frames).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4. </a:t>
            </a:r>
            <a:r>
              <a:rPr lang="en-US" sz="2000" b="1" dirty="0" err="1">
                <a:solidFill>
                  <a:schemeClr val="tx1">
                    <a:alpha val="80000"/>
                  </a:schemeClr>
                </a:solidFill>
              </a:rPr>
              <a:t>JComponent</a:t>
            </a:r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 (extends Container)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The </a:t>
            </a:r>
            <a:r>
              <a:rPr lang="en-US" sz="2000" b="1" dirty="0">
                <a:solidFill>
                  <a:srgbClr val="C00000">
                    <a:alpha val="80000"/>
                  </a:srgbClr>
                </a:solidFill>
              </a:rPr>
              <a:t>base class </a:t>
            </a:r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for all Swing components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. It provides additional functionality such as double buffering, borders, and tooltips.</a:t>
            </a:r>
            <a:endParaRPr lang="en-IN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069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268" y="152115"/>
            <a:ext cx="10803193" cy="493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Core Swing Components (Subclasses of </a:t>
            </a:r>
            <a:r>
              <a:rPr lang="en-US" sz="2000" b="1" dirty="0" err="1">
                <a:solidFill>
                  <a:srgbClr val="C00000"/>
                </a:solidFill>
              </a:rPr>
              <a:t>JComponent</a:t>
            </a:r>
            <a:r>
              <a:rPr lang="en-US" sz="2000" b="1" dirty="0">
                <a:solidFill>
                  <a:srgbClr val="C00000"/>
                </a:solidFill>
              </a:rPr>
              <a:t>):</a:t>
            </a:r>
            <a:endParaRPr lang="en-IN" sz="2000" b="1" dirty="0">
              <a:solidFill>
                <a:srgbClr val="C0000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010F69-E67E-E188-A8FA-0B0A133BC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907714"/>
              </p:ext>
            </p:extLst>
          </p:nvPr>
        </p:nvGraphicFramePr>
        <p:xfrm>
          <a:off x="523461" y="526774"/>
          <a:ext cx="11280271" cy="61725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76636">
                  <a:extLst>
                    <a:ext uri="{9D8B030D-6E8A-4147-A177-3AD203B41FA5}">
                      <a16:colId xmlns:a16="http://schemas.microsoft.com/office/drawing/2014/main" val="2251550890"/>
                    </a:ext>
                  </a:extLst>
                </a:gridCol>
                <a:gridCol w="9203635">
                  <a:extLst>
                    <a:ext uri="{9D8B030D-6E8A-4147-A177-3AD203B41FA5}">
                      <a16:colId xmlns:a16="http://schemas.microsoft.com/office/drawing/2014/main" val="1142317066"/>
                    </a:ext>
                  </a:extLst>
                </a:gridCol>
              </a:tblGrid>
              <a:tr h="2869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Component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Description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extLst>
                  <a:ext uri="{0D108BD9-81ED-4DB2-BD59-A6C34878D82A}">
                    <a16:rowId xmlns:a16="http://schemas.microsoft.com/office/drawing/2014/main" val="720708462"/>
                  </a:ext>
                </a:extLst>
              </a:tr>
              <a:tr h="2869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JButton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Represents a clickable button.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extLst>
                  <a:ext uri="{0D108BD9-81ED-4DB2-BD59-A6C34878D82A}">
                    <a16:rowId xmlns:a16="http://schemas.microsoft.com/office/drawing/2014/main" val="996015008"/>
                  </a:ext>
                </a:extLst>
              </a:tr>
              <a:tr h="2869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 err="1">
                          <a:effectLst/>
                        </a:rPr>
                        <a:t>JLabel</a:t>
                      </a:r>
                      <a:endParaRPr lang="en-IN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Displays static text or an image.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extLst>
                  <a:ext uri="{0D108BD9-81ED-4DB2-BD59-A6C34878D82A}">
                    <a16:rowId xmlns:a16="http://schemas.microsoft.com/office/drawing/2014/main" val="415867265"/>
                  </a:ext>
                </a:extLst>
              </a:tr>
              <a:tr h="2869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 err="1">
                          <a:effectLst/>
                        </a:rPr>
                        <a:t>JTextField</a:t>
                      </a:r>
                      <a:endParaRPr lang="en-IN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A single-line text input field.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extLst>
                  <a:ext uri="{0D108BD9-81ED-4DB2-BD59-A6C34878D82A}">
                    <a16:rowId xmlns:a16="http://schemas.microsoft.com/office/drawing/2014/main" val="2656894520"/>
                  </a:ext>
                </a:extLst>
              </a:tr>
              <a:tr h="5307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 err="1">
                          <a:effectLst/>
                        </a:rPr>
                        <a:t>JTextArea</a:t>
                      </a:r>
                      <a:endParaRPr lang="en-IN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A multi-line text area for text input or output.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extLst>
                  <a:ext uri="{0D108BD9-81ED-4DB2-BD59-A6C34878D82A}">
                    <a16:rowId xmlns:a16="http://schemas.microsoft.com/office/drawing/2014/main" val="3662799053"/>
                  </a:ext>
                </a:extLst>
              </a:tr>
              <a:tr h="5307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JPanel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A generic lightweight container used for organizing components.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extLst>
                  <a:ext uri="{0D108BD9-81ED-4DB2-BD59-A6C34878D82A}">
                    <a16:rowId xmlns:a16="http://schemas.microsoft.com/office/drawing/2014/main" val="182439217"/>
                  </a:ext>
                </a:extLst>
              </a:tr>
              <a:tr h="5307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 err="1">
                          <a:effectLst/>
                        </a:rPr>
                        <a:t>JScrollPane</a:t>
                      </a:r>
                      <a:endParaRPr lang="en-IN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Provides a scrollable view of another component, like a text area or table.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extLst>
                  <a:ext uri="{0D108BD9-81ED-4DB2-BD59-A6C34878D82A}">
                    <a16:rowId xmlns:a16="http://schemas.microsoft.com/office/drawing/2014/main" val="1935470181"/>
                  </a:ext>
                </a:extLst>
              </a:tr>
              <a:tr h="5307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JTable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A component that displays tabular data in rows and columns.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extLst>
                  <a:ext uri="{0D108BD9-81ED-4DB2-BD59-A6C34878D82A}">
                    <a16:rowId xmlns:a16="http://schemas.microsoft.com/office/drawing/2014/main" val="3348379540"/>
                  </a:ext>
                </a:extLst>
              </a:tr>
              <a:tr h="2869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JList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Displays a list of items.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extLst>
                  <a:ext uri="{0D108BD9-81ED-4DB2-BD59-A6C34878D82A}">
                    <a16:rowId xmlns:a16="http://schemas.microsoft.com/office/drawing/2014/main" val="1239351846"/>
                  </a:ext>
                </a:extLst>
              </a:tr>
              <a:tr h="5887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JComboBox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A drop-down list that allows the user to select one item from a list of choices.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extLst>
                  <a:ext uri="{0D108BD9-81ED-4DB2-BD59-A6C34878D82A}">
                    <a16:rowId xmlns:a16="http://schemas.microsoft.com/office/drawing/2014/main" val="2941457115"/>
                  </a:ext>
                </a:extLst>
              </a:tr>
              <a:tr h="5307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JCheckBox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A component that represents a check box (on/off state).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extLst>
                  <a:ext uri="{0D108BD9-81ED-4DB2-BD59-A6C34878D82A}">
                    <a16:rowId xmlns:a16="http://schemas.microsoft.com/office/drawing/2014/main" val="3986454700"/>
                  </a:ext>
                </a:extLst>
              </a:tr>
              <a:tr h="5307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JRadioButton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Represents a radio button (allows selection of one option within a group).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extLst>
                  <a:ext uri="{0D108BD9-81ED-4DB2-BD59-A6C34878D82A}">
                    <a16:rowId xmlns:a16="http://schemas.microsoft.com/office/drawing/2014/main" val="2509526742"/>
                  </a:ext>
                </a:extLst>
              </a:tr>
              <a:tr h="2869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JMenuBar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Components for creating a menu bar.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extLst>
                  <a:ext uri="{0D108BD9-81ED-4DB2-BD59-A6C34878D82A}">
                    <a16:rowId xmlns:a16="http://schemas.microsoft.com/office/drawing/2014/main" val="3535530387"/>
                  </a:ext>
                </a:extLst>
              </a:tr>
              <a:tr h="2869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JMenu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Represents a menu within a menu bar.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extLst>
                  <a:ext uri="{0D108BD9-81ED-4DB2-BD59-A6C34878D82A}">
                    <a16:rowId xmlns:a16="http://schemas.microsoft.com/office/drawing/2014/main" val="2220633021"/>
                  </a:ext>
                </a:extLst>
              </a:tr>
              <a:tr h="2869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JMenuItem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Represents an item within a menu.</a:t>
                      </a:r>
                      <a:endParaRPr lang="en-IN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extLst>
                  <a:ext uri="{0D108BD9-81ED-4DB2-BD59-A6C34878D82A}">
                    <a16:rowId xmlns:a16="http://schemas.microsoft.com/office/drawing/2014/main" val="2184594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0083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1710</Words>
  <Application>Microsoft Office PowerPoint</Application>
  <PresentationFormat>Widescreen</PresentationFormat>
  <Paragraphs>176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PRAMOD NAIK</dc:creator>
  <cp:lastModifiedBy>PRAMOD NAIK</cp:lastModifiedBy>
  <cp:revision>35</cp:revision>
  <dcterms:created xsi:type="dcterms:W3CDTF">2024-10-02T17:07:07Z</dcterms:created>
  <dcterms:modified xsi:type="dcterms:W3CDTF">2024-10-02T18:23:47Z</dcterms:modified>
</cp:coreProperties>
</file>