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39" r:id="rId2"/>
    <p:sldId id="305" r:id="rId3"/>
    <p:sldId id="308" r:id="rId4"/>
    <p:sldId id="307" r:id="rId5"/>
    <p:sldId id="369" r:id="rId6"/>
    <p:sldId id="256" r:id="rId7"/>
    <p:sldId id="374" r:id="rId8"/>
    <p:sldId id="375" r:id="rId9"/>
    <p:sldId id="370" r:id="rId10"/>
    <p:sldId id="371" r:id="rId11"/>
    <p:sldId id="372" r:id="rId12"/>
    <p:sldId id="373" r:id="rId13"/>
    <p:sldId id="376" r:id="rId14"/>
    <p:sldId id="377" r:id="rId15"/>
    <p:sldId id="378" r:id="rId16"/>
    <p:sldId id="379" r:id="rId17"/>
    <p:sldId id="380" r:id="rId18"/>
    <p:sldId id="381"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3FC6B-0260-4D09-AE30-73EC953F21E6}" type="datetimeFigureOut">
              <a:rPr lang="en-IN" smtClean="0"/>
              <a:t>21-08-2024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C6BE2-EF47-487E-ADF5-ADEB4EF1442F}" type="slidenum">
              <a:rPr lang="en-IN" smtClean="0"/>
              <a:t>‹#›</a:t>
            </a:fld>
            <a:endParaRPr lang="en-IN"/>
          </a:p>
        </p:txBody>
      </p:sp>
    </p:spTree>
    <p:extLst>
      <p:ext uri="{BB962C8B-B14F-4D97-AF65-F5344CB8AC3E}">
        <p14:creationId xmlns:p14="http://schemas.microsoft.com/office/powerpoint/2010/main" val="3411551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F8C6BE2-EF47-487E-ADF5-ADEB4EF1442F}" type="slidenum">
              <a:rPr lang="en-IN" smtClean="0"/>
              <a:t>6</a:t>
            </a:fld>
            <a:endParaRPr lang="en-IN"/>
          </a:p>
        </p:txBody>
      </p:sp>
    </p:spTree>
    <p:extLst>
      <p:ext uri="{BB962C8B-B14F-4D97-AF65-F5344CB8AC3E}">
        <p14:creationId xmlns:p14="http://schemas.microsoft.com/office/powerpoint/2010/main" val="2738727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AF37-E110-EC15-28CE-DA8B2CB6CF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289BCD-267F-4F39-832E-1B36743E2A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4A1317-45A9-1A07-2986-2033C5A07D81}"/>
              </a:ext>
            </a:extLst>
          </p:cNvPr>
          <p:cNvSpPr>
            <a:spLocks noGrp="1"/>
          </p:cNvSpPr>
          <p:nvPr>
            <p:ph type="dt" sz="half" idx="10"/>
          </p:nvPr>
        </p:nvSpPr>
        <p:spPr/>
        <p:txBody>
          <a:bodyPr/>
          <a:lstStyle/>
          <a:p>
            <a:fld id="{C44113FC-350E-4783-BCBB-E8AA127D6807}" type="datetimeFigureOut">
              <a:rPr lang="en-IN" smtClean="0"/>
              <a:t>21-08-2024</a:t>
            </a:fld>
            <a:endParaRPr lang="en-IN"/>
          </a:p>
        </p:txBody>
      </p:sp>
      <p:sp>
        <p:nvSpPr>
          <p:cNvPr id="5" name="Footer Placeholder 4">
            <a:extLst>
              <a:ext uri="{FF2B5EF4-FFF2-40B4-BE49-F238E27FC236}">
                <a16:creationId xmlns:a16="http://schemas.microsoft.com/office/drawing/2014/main" id="{067EA947-8EB3-50A0-31D8-8417E2D506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D7A56-9A62-8F7A-D7AB-2FCF527B32BE}"/>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2085513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9CD2-31BF-390C-A13B-82D541C35A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987773-5831-AAA4-31F0-D7E99EE846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8BD78B-1B7F-0CB6-897E-A8F585D3E916}"/>
              </a:ext>
            </a:extLst>
          </p:cNvPr>
          <p:cNvSpPr>
            <a:spLocks noGrp="1"/>
          </p:cNvSpPr>
          <p:nvPr>
            <p:ph type="dt" sz="half" idx="10"/>
          </p:nvPr>
        </p:nvSpPr>
        <p:spPr/>
        <p:txBody>
          <a:bodyPr/>
          <a:lstStyle/>
          <a:p>
            <a:fld id="{C44113FC-350E-4783-BCBB-E8AA127D6807}" type="datetimeFigureOut">
              <a:rPr lang="en-IN" smtClean="0"/>
              <a:t>21-08-2024</a:t>
            </a:fld>
            <a:endParaRPr lang="en-IN"/>
          </a:p>
        </p:txBody>
      </p:sp>
      <p:sp>
        <p:nvSpPr>
          <p:cNvPr id="5" name="Footer Placeholder 4">
            <a:extLst>
              <a:ext uri="{FF2B5EF4-FFF2-40B4-BE49-F238E27FC236}">
                <a16:creationId xmlns:a16="http://schemas.microsoft.com/office/drawing/2014/main" id="{100389F4-38CB-AE69-80D2-F836683182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E46C43-E9DD-A986-D6DC-39A19FBB259C}"/>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248017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5ABDE2-C050-B7C0-4556-60189FB00E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D76D4F-879D-F586-0AEA-885C360A51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DFAEF0-B720-7B11-A6EE-A4008D3A649F}"/>
              </a:ext>
            </a:extLst>
          </p:cNvPr>
          <p:cNvSpPr>
            <a:spLocks noGrp="1"/>
          </p:cNvSpPr>
          <p:nvPr>
            <p:ph type="dt" sz="half" idx="10"/>
          </p:nvPr>
        </p:nvSpPr>
        <p:spPr/>
        <p:txBody>
          <a:bodyPr/>
          <a:lstStyle/>
          <a:p>
            <a:fld id="{C44113FC-350E-4783-BCBB-E8AA127D6807}" type="datetimeFigureOut">
              <a:rPr lang="en-IN" smtClean="0"/>
              <a:t>21-08-2024</a:t>
            </a:fld>
            <a:endParaRPr lang="en-IN"/>
          </a:p>
        </p:txBody>
      </p:sp>
      <p:sp>
        <p:nvSpPr>
          <p:cNvPr id="5" name="Footer Placeholder 4">
            <a:extLst>
              <a:ext uri="{FF2B5EF4-FFF2-40B4-BE49-F238E27FC236}">
                <a16:creationId xmlns:a16="http://schemas.microsoft.com/office/drawing/2014/main" id="{BD3F7E73-03FD-D060-1111-AA4F11F9CC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FB625D-E962-1F7D-A839-65D3C98E4BAB}"/>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1399578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0022-D87C-D5B6-1EE1-DF4BB17C0B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9DF4F7-0CB0-1110-704C-78F607F115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99E0D6-6034-BCEC-1DEF-68FF0D8ACE3A}"/>
              </a:ext>
            </a:extLst>
          </p:cNvPr>
          <p:cNvSpPr>
            <a:spLocks noGrp="1"/>
          </p:cNvSpPr>
          <p:nvPr>
            <p:ph type="dt" sz="half" idx="10"/>
          </p:nvPr>
        </p:nvSpPr>
        <p:spPr/>
        <p:txBody>
          <a:bodyPr/>
          <a:lstStyle/>
          <a:p>
            <a:fld id="{C44113FC-350E-4783-BCBB-E8AA127D6807}" type="datetimeFigureOut">
              <a:rPr lang="en-IN" smtClean="0"/>
              <a:t>21-08-2024</a:t>
            </a:fld>
            <a:endParaRPr lang="en-IN"/>
          </a:p>
        </p:txBody>
      </p:sp>
      <p:sp>
        <p:nvSpPr>
          <p:cNvPr id="5" name="Footer Placeholder 4">
            <a:extLst>
              <a:ext uri="{FF2B5EF4-FFF2-40B4-BE49-F238E27FC236}">
                <a16:creationId xmlns:a16="http://schemas.microsoft.com/office/drawing/2014/main" id="{E0E50064-C1C5-ACAC-19B0-D7181BF00D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5B6C49-E3FA-5EE7-C355-922D476D1423}"/>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65827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6FDE-4B47-6AC5-EDDF-5FCF20D404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8636FE-3C18-9EAF-3896-215C27D188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66ED87-A9D8-38E0-4303-5203948A79CF}"/>
              </a:ext>
            </a:extLst>
          </p:cNvPr>
          <p:cNvSpPr>
            <a:spLocks noGrp="1"/>
          </p:cNvSpPr>
          <p:nvPr>
            <p:ph type="dt" sz="half" idx="10"/>
          </p:nvPr>
        </p:nvSpPr>
        <p:spPr/>
        <p:txBody>
          <a:bodyPr/>
          <a:lstStyle/>
          <a:p>
            <a:fld id="{C44113FC-350E-4783-BCBB-E8AA127D6807}" type="datetimeFigureOut">
              <a:rPr lang="en-IN" smtClean="0"/>
              <a:t>21-08-2024</a:t>
            </a:fld>
            <a:endParaRPr lang="en-IN"/>
          </a:p>
        </p:txBody>
      </p:sp>
      <p:sp>
        <p:nvSpPr>
          <p:cNvPr id="5" name="Footer Placeholder 4">
            <a:extLst>
              <a:ext uri="{FF2B5EF4-FFF2-40B4-BE49-F238E27FC236}">
                <a16:creationId xmlns:a16="http://schemas.microsoft.com/office/drawing/2014/main" id="{6AEAA958-4A55-2646-F1A4-694A218DDA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9E1312-E3FF-EA0D-155A-47845CEAD1B3}"/>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417196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4893-5B6E-42A3-1B14-35BDD2ED40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30E719-2CC3-6925-620F-54A3E557B2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E5A60F-C7D0-1294-D7C8-643EDF1EB8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79F48E-C4F3-A9C1-1EA8-6A5B810464E7}"/>
              </a:ext>
            </a:extLst>
          </p:cNvPr>
          <p:cNvSpPr>
            <a:spLocks noGrp="1"/>
          </p:cNvSpPr>
          <p:nvPr>
            <p:ph type="dt" sz="half" idx="10"/>
          </p:nvPr>
        </p:nvSpPr>
        <p:spPr/>
        <p:txBody>
          <a:bodyPr/>
          <a:lstStyle/>
          <a:p>
            <a:fld id="{C44113FC-350E-4783-BCBB-E8AA127D6807}" type="datetimeFigureOut">
              <a:rPr lang="en-IN" smtClean="0"/>
              <a:t>21-08-2024</a:t>
            </a:fld>
            <a:endParaRPr lang="en-IN"/>
          </a:p>
        </p:txBody>
      </p:sp>
      <p:sp>
        <p:nvSpPr>
          <p:cNvPr id="6" name="Footer Placeholder 5">
            <a:extLst>
              <a:ext uri="{FF2B5EF4-FFF2-40B4-BE49-F238E27FC236}">
                <a16:creationId xmlns:a16="http://schemas.microsoft.com/office/drawing/2014/main" id="{DE8D4032-7F8B-952C-EED2-AAB98E0CDF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017BCF-85B1-4EAC-4FA1-A25F2F635951}"/>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3250997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2CD9-E68F-1933-FD2F-36475E3126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C4AD2F-70D7-36CD-D67B-4DD297C2A3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E0AC45-DBBE-89F7-153D-222F2DBB2C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D1AF7B-356E-8C2B-F200-0A7C4EC229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A19836-784D-412F-603C-E5470A7099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41650E-B516-0862-6313-0CE0F1D3A497}"/>
              </a:ext>
            </a:extLst>
          </p:cNvPr>
          <p:cNvSpPr>
            <a:spLocks noGrp="1"/>
          </p:cNvSpPr>
          <p:nvPr>
            <p:ph type="dt" sz="half" idx="10"/>
          </p:nvPr>
        </p:nvSpPr>
        <p:spPr/>
        <p:txBody>
          <a:bodyPr/>
          <a:lstStyle/>
          <a:p>
            <a:fld id="{C44113FC-350E-4783-BCBB-E8AA127D6807}" type="datetimeFigureOut">
              <a:rPr lang="en-IN" smtClean="0"/>
              <a:t>21-08-2024</a:t>
            </a:fld>
            <a:endParaRPr lang="en-IN"/>
          </a:p>
        </p:txBody>
      </p:sp>
      <p:sp>
        <p:nvSpPr>
          <p:cNvPr id="8" name="Footer Placeholder 7">
            <a:extLst>
              <a:ext uri="{FF2B5EF4-FFF2-40B4-BE49-F238E27FC236}">
                <a16:creationId xmlns:a16="http://schemas.microsoft.com/office/drawing/2014/main" id="{50D378E7-E8A8-CEB7-E851-0770148820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1A193A-72E2-F0DF-3F2C-C69D735FED9C}"/>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67788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1F64-409E-E3AC-775E-3CEDA010B9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B0F7CE-E6F8-A387-91C4-2E12744F8004}"/>
              </a:ext>
            </a:extLst>
          </p:cNvPr>
          <p:cNvSpPr>
            <a:spLocks noGrp="1"/>
          </p:cNvSpPr>
          <p:nvPr>
            <p:ph type="dt" sz="half" idx="10"/>
          </p:nvPr>
        </p:nvSpPr>
        <p:spPr/>
        <p:txBody>
          <a:bodyPr/>
          <a:lstStyle/>
          <a:p>
            <a:fld id="{C44113FC-350E-4783-BCBB-E8AA127D6807}" type="datetimeFigureOut">
              <a:rPr lang="en-IN" smtClean="0"/>
              <a:t>21-08-2024</a:t>
            </a:fld>
            <a:endParaRPr lang="en-IN"/>
          </a:p>
        </p:txBody>
      </p:sp>
      <p:sp>
        <p:nvSpPr>
          <p:cNvPr id="4" name="Footer Placeholder 3">
            <a:extLst>
              <a:ext uri="{FF2B5EF4-FFF2-40B4-BE49-F238E27FC236}">
                <a16:creationId xmlns:a16="http://schemas.microsoft.com/office/drawing/2014/main" id="{DC9ADF5C-7284-CCDD-D082-C4826D332D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78B336-3054-C1C2-4762-2644B7E4A295}"/>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347609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8AB83-0F70-8611-945A-A5A8E02D5939}"/>
              </a:ext>
            </a:extLst>
          </p:cNvPr>
          <p:cNvSpPr>
            <a:spLocks noGrp="1"/>
          </p:cNvSpPr>
          <p:nvPr>
            <p:ph type="dt" sz="half" idx="10"/>
          </p:nvPr>
        </p:nvSpPr>
        <p:spPr/>
        <p:txBody>
          <a:bodyPr/>
          <a:lstStyle/>
          <a:p>
            <a:fld id="{C44113FC-350E-4783-BCBB-E8AA127D6807}" type="datetimeFigureOut">
              <a:rPr lang="en-IN" smtClean="0"/>
              <a:t>21-08-2024</a:t>
            </a:fld>
            <a:endParaRPr lang="en-IN"/>
          </a:p>
        </p:txBody>
      </p:sp>
      <p:sp>
        <p:nvSpPr>
          <p:cNvPr id="3" name="Footer Placeholder 2">
            <a:extLst>
              <a:ext uri="{FF2B5EF4-FFF2-40B4-BE49-F238E27FC236}">
                <a16:creationId xmlns:a16="http://schemas.microsoft.com/office/drawing/2014/main" id="{75E14913-AD76-AB48-4072-F44F25C804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170F32-854D-216D-319F-AD007EDDC01F}"/>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229640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2174-C2BA-AC8D-D432-35905798E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52A7FF-B491-A2B0-487B-E7EABEF2F9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552823-B87F-DE50-E958-78454EE8C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D841B-9791-2F25-D5BE-2BD7CBE17C68}"/>
              </a:ext>
            </a:extLst>
          </p:cNvPr>
          <p:cNvSpPr>
            <a:spLocks noGrp="1"/>
          </p:cNvSpPr>
          <p:nvPr>
            <p:ph type="dt" sz="half" idx="10"/>
          </p:nvPr>
        </p:nvSpPr>
        <p:spPr/>
        <p:txBody>
          <a:bodyPr/>
          <a:lstStyle/>
          <a:p>
            <a:fld id="{C44113FC-350E-4783-BCBB-E8AA127D6807}" type="datetimeFigureOut">
              <a:rPr lang="en-IN" smtClean="0"/>
              <a:t>21-08-2024</a:t>
            </a:fld>
            <a:endParaRPr lang="en-IN"/>
          </a:p>
        </p:txBody>
      </p:sp>
      <p:sp>
        <p:nvSpPr>
          <p:cNvPr id="6" name="Footer Placeholder 5">
            <a:extLst>
              <a:ext uri="{FF2B5EF4-FFF2-40B4-BE49-F238E27FC236}">
                <a16:creationId xmlns:a16="http://schemas.microsoft.com/office/drawing/2014/main" id="{FD9F9CF9-9BBF-47CF-A17B-34D17127FA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4CA844-1C92-5F0A-B716-5B12423310EB}"/>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151043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4684-60C0-2AD3-93EA-C583C6747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0C8BA4-3D0F-1C2A-AFBE-679FAD2DC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1C6F8E-B1EF-6C6A-6C17-7D0E003B9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2DF54-6C78-9858-B52F-160917D1D5B6}"/>
              </a:ext>
            </a:extLst>
          </p:cNvPr>
          <p:cNvSpPr>
            <a:spLocks noGrp="1"/>
          </p:cNvSpPr>
          <p:nvPr>
            <p:ph type="dt" sz="half" idx="10"/>
          </p:nvPr>
        </p:nvSpPr>
        <p:spPr/>
        <p:txBody>
          <a:bodyPr/>
          <a:lstStyle/>
          <a:p>
            <a:fld id="{C44113FC-350E-4783-BCBB-E8AA127D6807}" type="datetimeFigureOut">
              <a:rPr lang="en-IN" smtClean="0"/>
              <a:t>21-08-2024</a:t>
            </a:fld>
            <a:endParaRPr lang="en-IN"/>
          </a:p>
        </p:txBody>
      </p:sp>
      <p:sp>
        <p:nvSpPr>
          <p:cNvPr id="6" name="Footer Placeholder 5">
            <a:extLst>
              <a:ext uri="{FF2B5EF4-FFF2-40B4-BE49-F238E27FC236}">
                <a16:creationId xmlns:a16="http://schemas.microsoft.com/office/drawing/2014/main" id="{50DE0C8F-8C82-61D8-1C8D-E93808A2B7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BDB279-BC29-BB01-190D-B8703781D361}"/>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196204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93316-2E9E-A0E5-CBD1-0B3FB74936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21FED0-7D99-BA30-59DF-16F282449A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35914E-0A25-BA8E-3629-132EFE26E1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4113FC-350E-4783-BCBB-E8AA127D6807}" type="datetimeFigureOut">
              <a:rPr lang="en-IN" smtClean="0"/>
              <a:t>21-08-2024</a:t>
            </a:fld>
            <a:endParaRPr lang="en-IN"/>
          </a:p>
        </p:txBody>
      </p:sp>
      <p:sp>
        <p:nvSpPr>
          <p:cNvPr id="5" name="Footer Placeholder 4">
            <a:extLst>
              <a:ext uri="{FF2B5EF4-FFF2-40B4-BE49-F238E27FC236}">
                <a16:creationId xmlns:a16="http://schemas.microsoft.com/office/drawing/2014/main" id="{0B5107AF-F93B-3DA8-97A5-F35F151551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A30C404-BCB6-C345-CC73-1C8AEF2B5B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BA4393-44D0-446F-B000-D715B6E79B9F}" type="slidenum">
              <a:rPr lang="en-IN" smtClean="0"/>
              <a:t>‹#›</a:t>
            </a:fld>
            <a:endParaRPr lang="en-IN"/>
          </a:p>
        </p:txBody>
      </p:sp>
    </p:spTree>
    <p:extLst>
      <p:ext uri="{BB962C8B-B14F-4D97-AF65-F5344CB8AC3E}">
        <p14:creationId xmlns:p14="http://schemas.microsoft.com/office/powerpoint/2010/main" val="1651035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EB21-003B-7263-5E72-7E1E66279B00}"/>
              </a:ext>
            </a:extLst>
          </p:cNvPr>
          <p:cNvSpPr>
            <a:spLocks noGrp="1"/>
          </p:cNvSpPr>
          <p:nvPr>
            <p:ph idx="1"/>
          </p:nvPr>
        </p:nvSpPr>
        <p:spPr>
          <a:xfrm>
            <a:off x="1929581" y="1638811"/>
            <a:ext cx="8502445" cy="2825034"/>
          </a:xfrm>
        </p:spPr>
        <p:txBody>
          <a:bodyPr>
            <a:normAutofit/>
          </a:bodyPr>
          <a:lstStyle/>
          <a:p>
            <a:pPr marL="0" indent="0">
              <a:buNone/>
            </a:pPr>
            <a:r>
              <a:rPr lang="en-US" b="1" dirty="0">
                <a:solidFill>
                  <a:srgbClr val="7030A0"/>
                </a:solidFill>
              </a:rPr>
              <a:t>Note:</a:t>
            </a:r>
          </a:p>
          <a:p>
            <a:pPr marL="514350" indent="-514350">
              <a:buAutoNum type="arabicPeriod"/>
            </a:pPr>
            <a:r>
              <a:rPr lang="en-IN" b="1" dirty="0"/>
              <a:t>Class</a:t>
            </a:r>
          </a:p>
          <a:p>
            <a:pPr marL="514350" indent="-514350">
              <a:buAutoNum type="arabicPeriod"/>
            </a:pPr>
            <a:r>
              <a:rPr lang="en-IN" b="1" dirty="0"/>
              <a:t>Data Member </a:t>
            </a:r>
            <a:r>
              <a:rPr lang="en-IN" sz="1400" b="1" dirty="0">
                <a:solidFill>
                  <a:srgbClr val="C00000"/>
                </a:solidFill>
              </a:rPr>
              <a:t>OR</a:t>
            </a:r>
            <a:r>
              <a:rPr lang="en-IN" b="1" dirty="0"/>
              <a:t> Variable</a:t>
            </a:r>
          </a:p>
          <a:p>
            <a:pPr marL="514350" indent="-514350">
              <a:buAutoNum type="arabicPeriod"/>
            </a:pPr>
            <a:r>
              <a:rPr lang="en-IN" b="1" dirty="0"/>
              <a:t>Member Function  </a:t>
            </a:r>
            <a:r>
              <a:rPr lang="en-IN" sz="1400" b="1" dirty="0">
                <a:solidFill>
                  <a:srgbClr val="C00000"/>
                </a:solidFill>
              </a:rPr>
              <a:t>OR</a:t>
            </a:r>
            <a:r>
              <a:rPr lang="en-IN" b="1" dirty="0"/>
              <a:t>  Function </a:t>
            </a:r>
            <a:r>
              <a:rPr lang="en-IN" sz="1400" b="1" dirty="0">
                <a:solidFill>
                  <a:srgbClr val="C00000"/>
                </a:solidFill>
              </a:rPr>
              <a:t>OR</a:t>
            </a:r>
            <a:r>
              <a:rPr lang="en-IN" b="1" dirty="0"/>
              <a:t> Method </a:t>
            </a:r>
            <a:r>
              <a:rPr lang="en-IN" sz="1400" b="1" dirty="0">
                <a:solidFill>
                  <a:srgbClr val="C00000"/>
                </a:solidFill>
              </a:rPr>
              <a:t>OR</a:t>
            </a:r>
            <a:r>
              <a:rPr lang="en-IN" b="1" dirty="0"/>
              <a:t> Sub-Routine</a:t>
            </a:r>
          </a:p>
        </p:txBody>
      </p:sp>
    </p:spTree>
    <p:extLst>
      <p:ext uri="{BB962C8B-B14F-4D97-AF65-F5344CB8AC3E}">
        <p14:creationId xmlns:p14="http://schemas.microsoft.com/office/powerpoint/2010/main" val="2578085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lgn="ctr">
              <a:buNone/>
            </a:pPr>
            <a:r>
              <a:rPr lang="en-US" sz="4400" b="1" dirty="0">
                <a:latin typeface="Calibri (Body)"/>
                <a:cs typeface="Times New Roman" panose="02020603050405020304" pitchFamily="18" charset="0"/>
              </a:rPr>
              <a:t>Types of Constructors :</a:t>
            </a:r>
          </a:p>
          <a:p>
            <a:pPr marL="742950" indent="-742950">
              <a:buAutoNum type="arabicPeriod"/>
            </a:pPr>
            <a:r>
              <a:rPr lang="en-US" sz="4400" b="1" dirty="0">
                <a:solidFill>
                  <a:srgbClr val="C00000"/>
                </a:solidFill>
                <a:latin typeface="Calibri (Body)"/>
                <a:cs typeface="Times New Roman" panose="02020603050405020304" pitchFamily="18" charset="0"/>
              </a:rPr>
              <a:t>Default</a:t>
            </a:r>
            <a:r>
              <a:rPr lang="en-US" sz="4400" b="1" dirty="0">
                <a:latin typeface="Calibri (Body)"/>
                <a:cs typeface="Times New Roman" panose="02020603050405020304" pitchFamily="18" charset="0"/>
              </a:rPr>
              <a:t> Constructor</a:t>
            </a:r>
            <a:endParaRPr lang="en-US" sz="4400" dirty="0">
              <a:latin typeface="Calibri (Body)"/>
              <a:cs typeface="Times New Roman" panose="02020603050405020304" pitchFamily="18" charset="0"/>
            </a:endParaRPr>
          </a:p>
          <a:p>
            <a:pPr marL="742950" indent="-742950">
              <a:buAutoNum type="arabicPeriod"/>
            </a:pPr>
            <a:r>
              <a:rPr lang="en-US" sz="4400" b="1" dirty="0">
                <a:solidFill>
                  <a:srgbClr val="C00000"/>
                </a:solidFill>
                <a:latin typeface="Calibri (Body)"/>
                <a:cs typeface="Times New Roman" panose="02020603050405020304" pitchFamily="18" charset="0"/>
              </a:rPr>
              <a:t>Parameterized</a:t>
            </a:r>
            <a:r>
              <a:rPr lang="en-US" sz="4400" b="1" dirty="0">
                <a:latin typeface="Calibri (Body)"/>
                <a:cs typeface="Times New Roman" panose="02020603050405020304" pitchFamily="18" charset="0"/>
              </a:rPr>
              <a:t> Constructor</a:t>
            </a:r>
          </a:p>
          <a:p>
            <a:pPr marL="0" indent="0" algn="ctr">
              <a:buNone/>
            </a:pPr>
            <a:endParaRPr lang="en-US" sz="4400" b="1" dirty="0">
              <a:latin typeface="Calibri (Body)"/>
            </a:endParaRPr>
          </a:p>
          <a:p>
            <a:pPr marL="0" indent="0" algn="ctr">
              <a:buNone/>
            </a:pPr>
            <a:endParaRPr lang="en-IN" sz="4400" dirty="0">
              <a:latin typeface="Calibri (Body)"/>
            </a:endParaRPr>
          </a:p>
        </p:txBody>
      </p:sp>
    </p:spTree>
    <p:extLst>
      <p:ext uri="{BB962C8B-B14F-4D97-AF65-F5344CB8AC3E}">
        <p14:creationId xmlns:p14="http://schemas.microsoft.com/office/powerpoint/2010/main" val="1756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04834" y="199989"/>
            <a:ext cx="10803193" cy="5646891"/>
          </a:xfrm>
        </p:spPr>
        <p:txBody>
          <a:bodyPr>
            <a:normAutofit/>
          </a:bodyPr>
          <a:lstStyle/>
          <a:p>
            <a:pPr marL="0" indent="0">
              <a:buNone/>
            </a:pPr>
            <a:r>
              <a:rPr lang="en-US" sz="2400" b="1" dirty="0"/>
              <a:t>1. Default Constructor</a:t>
            </a:r>
          </a:p>
          <a:p>
            <a:pPr marL="0" indent="0">
              <a:buNone/>
            </a:pPr>
            <a:r>
              <a:rPr lang="en-US" sz="2400" dirty="0"/>
              <a:t>A default constructor is a constructor that does not take any arguments. If you do not explicitly define a constructor in your class, the Java compiler provides a default constructor that initializes all member variables to their default values (e.g., 0, null, false).</a:t>
            </a:r>
          </a:p>
          <a:p>
            <a:pPr marL="0" indent="0">
              <a:buNone/>
            </a:pPr>
            <a:r>
              <a:rPr lang="en-IN" sz="2400" b="1" dirty="0"/>
              <a:t>Example:</a:t>
            </a:r>
          </a:p>
          <a:p>
            <a:pPr marL="0" indent="0">
              <a:buNone/>
            </a:pPr>
            <a:endParaRPr lang="en-IN" sz="2400" dirty="0"/>
          </a:p>
        </p:txBody>
      </p:sp>
      <p:pic>
        <p:nvPicPr>
          <p:cNvPr id="4" name="Picture 3" descr="A computer code with text&#10;&#10;Description automatically generated">
            <a:extLst>
              <a:ext uri="{FF2B5EF4-FFF2-40B4-BE49-F238E27FC236}">
                <a16:creationId xmlns:a16="http://schemas.microsoft.com/office/drawing/2014/main" id="{B9BE14AD-E6D7-B1CA-B33B-1EA1F2A6C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442" y="2146917"/>
            <a:ext cx="8957396" cy="4511094"/>
          </a:xfrm>
          <a:prstGeom prst="rect">
            <a:avLst/>
          </a:prstGeom>
        </p:spPr>
      </p:pic>
    </p:spTree>
    <p:extLst>
      <p:ext uri="{BB962C8B-B14F-4D97-AF65-F5344CB8AC3E}">
        <p14:creationId xmlns:p14="http://schemas.microsoft.com/office/powerpoint/2010/main" val="322974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77688" y="367748"/>
            <a:ext cx="11261034" cy="6301409"/>
          </a:xfrm>
        </p:spPr>
        <p:txBody>
          <a:bodyPr/>
          <a:lstStyle/>
          <a:p>
            <a:pPr marL="0" indent="0">
              <a:buNone/>
            </a:pPr>
            <a:r>
              <a:rPr lang="en-US" b="1" dirty="0"/>
              <a:t>2. Parameterized Constructor:</a:t>
            </a:r>
          </a:p>
          <a:p>
            <a:pPr marL="0" indent="0">
              <a:buNone/>
            </a:pPr>
            <a:r>
              <a:rPr lang="en-US" dirty="0"/>
              <a:t>A </a:t>
            </a:r>
            <a:r>
              <a:rPr lang="en-US" b="1" dirty="0"/>
              <a:t>parameterized constructor</a:t>
            </a:r>
            <a:r>
              <a:rPr lang="en-US" dirty="0"/>
              <a:t> is a constructor that takes one or more arguments. These parameters allow you to pass specific values when creating an object, enabling customized initialization.</a:t>
            </a:r>
          </a:p>
          <a:p>
            <a:pPr marL="0" indent="0">
              <a:buNone/>
            </a:pPr>
            <a:r>
              <a:rPr lang="en-US" b="1" dirty="0"/>
              <a:t>Example:</a:t>
            </a:r>
            <a:endParaRPr lang="en-IN" b="1" dirty="0"/>
          </a:p>
        </p:txBody>
      </p:sp>
      <p:pic>
        <p:nvPicPr>
          <p:cNvPr id="4" name="Picture 3" descr="A screen shot of a computer code&#10;&#10;Description automatically generated">
            <a:extLst>
              <a:ext uri="{FF2B5EF4-FFF2-40B4-BE49-F238E27FC236}">
                <a16:creationId xmlns:a16="http://schemas.microsoft.com/office/drawing/2014/main" id="{2FCB4DBF-C66B-6545-AD35-44551BF4D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4783" y="2237770"/>
            <a:ext cx="7948978" cy="4620230"/>
          </a:xfrm>
          <a:prstGeom prst="rect">
            <a:avLst/>
          </a:prstGeom>
        </p:spPr>
      </p:pic>
    </p:spTree>
    <p:extLst>
      <p:ext uri="{BB962C8B-B14F-4D97-AF65-F5344CB8AC3E}">
        <p14:creationId xmlns:p14="http://schemas.microsoft.com/office/powerpoint/2010/main" val="2591256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solidFill>
                  <a:srgbClr val="C00000"/>
                </a:solidFill>
              </a:rPr>
              <a:t>this</a:t>
            </a:r>
            <a:r>
              <a:rPr lang="en-IN" b="1" dirty="0"/>
              <a:t> Reference:</a:t>
            </a:r>
            <a:endParaRPr lang="en-US" dirty="0"/>
          </a:p>
          <a:p>
            <a:pPr marL="0" indent="0">
              <a:buNone/>
            </a:pPr>
            <a:r>
              <a:rPr lang="en-US" dirty="0"/>
              <a:t>In Java, </a:t>
            </a:r>
            <a:r>
              <a:rPr lang="en-US" b="1" dirty="0"/>
              <a:t>this</a:t>
            </a:r>
            <a:r>
              <a:rPr lang="en-US" dirty="0"/>
              <a:t> </a:t>
            </a:r>
            <a:r>
              <a:rPr lang="en-US" b="1" dirty="0">
                <a:solidFill>
                  <a:srgbClr val="C00000"/>
                </a:solidFill>
              </a:rPr>
              <a:t>keyword</a:t>
            </a:r>
            <a:r>
              <a:rPr lang="en-US" dirty="0"/>
              <a:t> is a reference to the </a:t>
            </a:r>
            <a:r>
              <a:rPr lang="en-US" b="1" dirty="0">
                <a:solidFill>
                  <a:srgbClr val="C00000"/>
                </a:solidFill>
              </a:rPr>
              <a:t>current object</a:t>
            </a:r>
            <a:r>
              <a:rPr lang="en-US" dirty="0"/>
              <a:t>, the object whose method or constructor is being called. It is a powerful and versatile tool that serves several important purposes in object-oriented programming.</a:t>
            </a:r>
          </a:p>
          <a:p>
            <a:pPr marL="0" indent="0">
              <a:buNone/>
            </a:pPr>
            <a:r>
              <a:rPr lang="en-IN" b="1" dirty="0"/>
              <a:t>Example:</a:t>
            </a:r>
          </a:p>
        </p:txBody>
      </p:sp>
      <p:pic>
        <p:nvPicPr>
          <p:cNvPr id="4" name="Picture 3" descr="A screen shot of a computer code">
            <a:extLst>
              <a:ext uri="{FF2B5EF4-FFF2-40B4-BE49-F238E27FC236}">
                <a16:creationId xmlns:a16="http://schemas.microsoft.com/office/drawing/2014/main" id="{23F6A181-67A3-F749-ADA8-DF8EC031C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1734" y="2871416"/>
            <a:ext cx="6373704" cy="3704624"/>
          </a:xfrm>
          <a:prstGeom prst="rect">
            <a:avLst/>
          </a:prstGeom>
        </p:spPr>
      </p:pic>
    </p:spTree>
    <p:extLst>
      <p:ext uri="{BB962C8B-B14F-4D97-AF65-F5344CB8AC3E}">
        <p14:creationId xmlns:p14="http://schemas.microsoft.com/office/powerpoint/2010/main" val="3431510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369311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64273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3917871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4136931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3135446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lnSpcReduction="10000"/>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Classes and objects</a:t>
            </a:r>
            <a:r>
              <a:rPr lang="en-IN" dirty="0"/>
              <a:t>, </a:t>
            </a:r>
            <a:r>
              <a:rPr lang="en-IN" b="1" dirty="0"/>
              <a:t>data abstraction</a:t>
            </a:r>
            <a:r>
              <a:rPr lang="en-IN" dirty="0"/>
              <a:t>, </a:t>
            </a:r>
            <a:r>
              <a:rPr lang="en-IN" b="1" dirty="0"/>
              <a:t>encapsulation</a:t>
            </a:r>
            <a:r>
              <a:rPr lang="en-IN" dirty="0"/>
              <a:t>, </a:t>
            </a:r>
            <a:r>
              <a:rPr lang="en-IN" b="1" dirty="0"/>
              <a:t>inheritance</a:t>
            </a:r>
            <a:r>
              <a:rPr lang="en-IN" dirty="0"/>
              <a:t>, </a:t>
            </a:r>
            <a:r>
              <a:rPr lang="en-IN" b="1" dirty="0"/>
              <a:t>benefits of inheritance</a:t>
            </a:r>
            <a:r>
              <a:rPr lang="en-IN" dirty="0"/>
              <a:t>, </a:t>
            </a:r>
            <a:r>
              <a:rPr lang="en-IN" b="1" dirty="0"/>
              <a:t>polymorphism</a:t>
            </a:r>
            <a:r>
              <a:rPr lang="en-IN" dirty="0"/>
              <a:t>, </a:t>
            </a:r>
            <a:r>
              <a:rPr lang="en-IN" b="1" dirty="0"/>
              <a:t>procedural and object oriented programming paradigm</a:t>
            </a:r>
            <a:r>
              <a:rPr lang="en-IN" dirty="0"/>
              <a:t>.</a:t>
            </a:r>
          </a:p>
          <a:p>
            <a:pPr marL="0" indent="0">
              <a:buNone/>
            </a:pPr>
            <a:r>
              <a:rPr lang="en-IN" b="1" dirty="0"/>
              <a:t>Java programming: History of java, comments</a:t>
            </a:r>
            <a:r>
              <a:rPr lang="en-IN" dirty="0"/>
              <a:t>, </a:t>
            </a:r>
            <a:r>
              <a:rPr lang="en-IN" b="1" dirty="0"/>
              <a:t>data types</a:t>
            </a:r>
            <a:r>
              <a:rPr lang="en-IN" dirty="0"/>
              <a:t>, </a:t>
            </a:r>
            <a:r>
              <a:rPr lang="en-IN" b="1" dirty="0"/>
              <a:t>variables</a:t>
            </a:r>
            <a:r>
              <a:rPr lang="en-IN" dirty="0"/>
              <a:t>, </a:t>
            </a:r>
            <a:r>
              <a:rPr lang="en-IN" b="1" dirty="0"/>
              <a:t>constants</a:t>
            </a:r>
            <a:r>
              <a:rPr lang="en-IN" dirty="0"/>
              <a:t>, </a:t>
            </a:r>
            <a:r>
              <a:rPr lang="en-IN" b="1" dirty="0"/>
              <a:t>scope and life time of variables</a:t>
            </a:r>
            <a:r>
              <a:rPr lang="en-IN" dirty="0"/>
              <a:t>, </a:t>
            </a:r>
            <a:r>
              <a:rPr lang="en-IN" b="1" dirty="0"/>
              <a:t>operators</a:t>
            </a:r>
            <a:r>
              <a:rPr lang="en-IN" dirty="0"/>
              <a:t>, </a:t>
            </a:r>
            <a:r>
              <a:rPr lang="en-IN" b="1" dirty="0"/>
              <a:t>operator</a:t>
            </a:r>
            <a:r>
              <a:rPr lang="en-IN" dirty="0"/>
              <a:t> </a:t>
            </a:r>
            <a:r>
              <a:rPr lang="en-IN" b="1" dirty="0"/>
              <a:t>hierarchy</a:t>
            </a:r>
            <a:r>
              <a:rPr lang="en-IN" dirty="0"/>
              <a:t>, </a:t>
            </a:r>
            <a:r>
              <a:rPr lang="en-IN" b="1" dirty="0"/>
              <a:t>expressions</a:t>
            </a:r>
            <a:r>
              <a:rPr lang="en-IN" dirty="0"/>
              <a:t>, type conversion and casting, </a:t>
            </a:r>
            <a:r>
              <a:rPr lang="en-IN" b="1" dirty="0"/>
              <a:t>enumerated types</a:t>
            </a:r>
            <a:r>
              <a:rPr lang="en-IN" dirty="0"/>
              <a:t>, </a:t>
            </a:r>
            <a:r>
              <a:rPr lang="en-IN" b="1" dirty="0"/>
              <a:t>control flow statements</a:t>
            </a:r>
            <a:r>
              <a:rPr lang="en-IN" dirty="0"/>
              <a:t>, </a:t>
            </a:r>
            <a:r>
              <a:rPr lang="en-IN" b="1" dirty="0"/>
              <a:t>jump statements</a:t>
            </a:r>
            <a:r>
              <a:rPr lang="en-IN" dirty="0"/>
              <a:t>, </a:t>
            </a:r>
            <a:r>
              <a:rPr lang="en-IN" b="1" dirty="0"/>
              <a:t>simple java stand alone programs</a:t>
            </a:r>
            <a:r>
              <a:rPr lang="en-IN" dirty="0"/>
              <a:t>, </a:t>
            </a:r>
            <a:r>
              <a:rPr lang="en-IN" b="1" dirty="0"/>
              <a:t>arrays</a:t>
            </a:r>
            <a:r>
              <a:rPr lang="en-IN" dirty="0"/>
              <a:t>, </a:t>
            </a:r>
            <a:r>
              <a:rPr lang="en-IN" b="1" dirty="0"/>
              <a:t>console input and output</a:t>
            </a:r>
            <a:r>
              <a:rPr lang="en-IN" dirty="0"/>
              <a:t>, </a:t>
            </a:r>
            <a:r>
              <a:rPr lang="en-IN" b="1" dirty="0"/>
              <a:t>formatting output</a:t>
            </a:r>
            <a:r>
              <a:rPr lang="en-IN" dirty="0"/>
              <a:t>, </a:t>
            </a:r>
            <a:r>
              <a:rPr lang="en-IN" b="1" dirty="0"/>
              <a:t>constructors, methods, parameter passing</a:t>
            </a:r>
            <a:r>
              <a:rPr lang="en-IN" dirty="0"/>
              <a:t>, static fields and methods, access control, </a:t>
            </a:r>
            <a:r>
              <a:rPr lang="en-IN" b="1" dirty="0"/>
              <a:t>this reference</a:t>
            </a:r>
            <a:r>
              <a:rPr lang="en-IN" dirty="0"/>
              <a:t>, overloading methods and constructors, recursion, garbage collection, </a:t>
            </a:r>
            <a:r>
              <a:rPr lang="en-IN" b="1" dirty="0">
                <a:solidFill>
                  <a:srgbClr val="C00000"/>
                </a:solidFill>
              </a:rPr>
              <a:t>exploring string class</a:t>
            </a:r>
            <a:r>
              <a:rPr lang="en-IN" dirty="0"/>
              <a:t>.</a:t>
            </a:r>
          </a:p>
        </p:txBody>
      </p:sp>
    </p:spTree>
    <p:extLst>
      <p:ext uri="{BB962C8B-B14F-4D97-AF65-F5344CB8AC3E}">
        <p14:creationId xmlns:p14="http://schemas.microsoft.com/office/powerpoint/2010/main" val="265071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chemeClr val="accent6">
                    <a:lumMod val="50000"/>
                  </a:schemeClr>
                </a:solidFill>
              </a:rPr>
              <a:t>1. </a:t>
            </a:r>
            <a:r>
              <a:rPr lang="en-US" sz="3200" b="1" dirty="0">
                <a:solidFill>
                  <a:schemeClr val="accent6">
                    <a:lumMod val="50000"/>
                  </a:schemeClr>
                </a:solidFill>
              </a:rPr>
              <a:t>Class &amp; Objects</a:t>
            </a:r>
          </a:p>
          <a:p>
            <a:pPr marL="0" indent="0">
              <a:buNone/>
            </a:pPr>
            <a:r>
              <a:rPr lang="en-US" dirty="0"/>
              <a:t>In Java, a </a:t>
            </a:r>
            <a:r>
              <a:rPr lang="en-US" b="1" dirty="0"/>
              <a:t>class</a:t>
            </a:r>
            <a:r>
              <a:rPr lang="en-US" dirty="0"/>
              <a:t> is a </a:t>
            </a:r>
            <a:r>
              <a:rPr lang="en-US" b="1" dirty="0">
                <a:solidFill>
                  <a:srgbClr val="C00000"/>
                </a:solidFill>
              </a:rPr>
              <a:t>blueprint</a:t>
            </a:r>
            <a:r>
              <a:rPr lang="en-US" dirty="0"/>
              <a:t> for creating </a:t>
            </a:r>
            <a:r>
              <a:rPr lang="en-US" b="1" dirty="0">
                <a:solidFill>
                  <a:srgbClr val="C00000"/>
                </a:solidFill>
              </a:rPr>
              <a:t>objects</a:t>
            </a:r>
            <a:r>
              <a:rPr lang="en-US" dirty="0"/>
              <a:t>. It defines a datatype by bundling </a:t>
            </a:r>
            <a:r>
              <a:rPr lang="en-US" b="1" dirty="0"/>
              <a:t>data</a:t>
            </a:r>
            <a:r>
              <a:rPr lang="en-US" dirty="0"/>
              <a:t> (attributes) and </a:t>
            </a:r>
            <a:r>
              <a:rPr lang="en-US" b="1" dirty="0"/>
              <a:t>methods</a:t>
            </a:r>
            <a:r>
              <a:rPr lang="en-US" dirty="0"/>
              <a:t> (functions) that operate on the data into a single unit.</a:t>
            </a:r>
          </a:p>
          <a:p>
            <a:pPr marL="0" indent="0">
              <a:buNone/>
            </a:pPr>
            <a:endParaRPr lang="en-US" dirty="0"/>
          </a:p>
          <a:p>
            <a:pPr marL="0" indent="0">
              <a:buNone/>
            </a:pPr>
            <a:r>
              <a:rPr lang="en-US" sz="3200" b="1" dirty="0">
                <a:solidFill>
                  <a:srgbClr val="C00000"/>
                </a:solidFill>
              </a:rPr>
              <a:t>Class:</a:t>
            </a:r>
          </a:p>
          <a:p>
            <a:pPr marL="0" indent="0">
              <a:buNone/>
            </a:pPr>
            <a:r>
              <a:rPr lang="en-US" b="1" dirty="0">
                <a:solidFill>
                  <a:schemeClr val="accent6">
                    <a:lumMod val="50000"/>
                  </a:schemeClr>
                </a:solidFill>
              </a:rPr>
              <a:t>Definition</a:t>
            </a:r>
            <a:r>
              <a:rPr lang="en-US" b="1" dirty="0"/>
              <a:t>: </a:t>
            </a:r>
            <a:r>
              <a:rPr lang="en-US" dirty="0"/>
              <a:t>A class is defined using the </a:t>
            </a:r>
            <a:r>
              <a:rPr lang="en-US" b="1" dirty="0">
                <a:solidFill>
                  <a:srgbClr val="C00000"/>
                </a:solidFill>
              </a:rPr>
              <a:t>class keyword </a:t>
            </a:r>
            <a:r>
              <a:rPr lang="en-US" dirty="0"/>
              <a:t>followed by the class name and a body enclosed in curly braces.</a:t>
            </a:r>
          </a:p>
          <a:p>
            <a:pPr marL="0" indent="0">
              <a:buNone/>
            </a:pPr>
            <a:r>
              <a:rPr lang="en-US" b="1" dirty="0">
                <a:solidFill>
                  <a:schemeClr val="accent6">
                    <a:lumMod val="50000"/>
                  </a:schemeClr>
                </a:solidFill>
              </a:rPr>
              <a:t>Components</a:t>
            </a:r>
            <a:r>
              <a:rPr lang="en-US" b="1" dirty="0"/>
              <a:t>: </a:t>
            </a:r>
            <a:r>
              <a:rPr lang="en-US" dirty="0"/>
              <a:t>It typically </a:t>
            </a:r>
            <a:r>
              <a:rPr lang="en-US" b="1" dirty="0"/>
              <a:t>includes</a:t>
            </a:r>
            <a:r>
              <a:rPr lang="en-US" dirty="0"/>
              <a:t> </a:t>
            </a:r>
            <a:r>
              <a:rPr lang="en-US" b="1" dirty="0"/>
              <a:t>fields</a:t>
            </a:r>
            <a:r>
              <a:rPr lang="en-US" dirty="0"/>
              <a:t> (variables) and </a:t>
            </a:r>
            <a:r>
              <a:rPr lang="en-US" b="1" dirty="0"/>
              <a:t>methods</a:t>
            </a:r>
            <a:r>
              <a:rPr lang="en-US" dirty="0"/>
              <a:t> to define the behavior and state of the objects created from the class.</a:t>
            </a:r>
          </a:p>
          <a:p>
            <a:pPr marL="0" indent="0">
              <a:buNone/>
            </a:pPr>
            <a:endParaRPr lang="en-IN" dirty="0"/>
          </a:p>
        </p:txBody>
      </p:sp>
    </p:spTree>
    <p:extLst>
      <p:ext uri="{BB962C8B-B14F-4D97-AF65-F5344CB8AC3E}">
        <p14:creationId xmlns:p14="http://schemas.microsoft.com/office/powerpoint/2010/main" val="1215520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Object</a:t>
            </a:r>
          </a:p>
          <a:p>
            <a:pPr marL="0" indent="0">
              <a:buNone/>
            </a:pPr>
            <a:r>
              <a:rPr lang="en-US" b="1" dirty="0"/>
              <a:t>Definition: </a:t>
            </a:r>
            <a:r>
              <a:rPr lang="en-US" dirty="0"/>
              <a:t>An object is </a:t>
            </a:r>
            <a:r>
              <a:rPr lang="en-US" b="1" dirty="0"/>
              <a:t>an </a:t>
            </a:r>
            <a:r>
              <a:rPr lang="en-US" b="1" dirty="0">
                <a:solidFill>
                  <a:srgbClr val="C00000"/>
                </a:solidFill>
              </a:rPr>
              <a:t>instance</a:t>
            </a:r>
            <a:r>
              <a:rPr lang="en-US" b="1" dirty="0"/>
              <a:t> of a class</a:t>
            </a:r>
            <a:r>
              <a:rPr lang="en-US" dirty="0"/>
              <a:t>. When a class is </a:t>
            </a:r>
            <a:r>
              <a:rPr lang="en-US" b="1" dirty="0"/>
              <a:t>instantiated</a:t>
            </a:r>
            <a:r>
              <a:rPr lang="en-US" dirty="0"/>
              <a:t>, </a:t>
            </a:r>
            <a:r>
              <a:rPr lang="en-US" b="1" dirty="0">
                <a:solidFill>
                  <a:srgbClr val="C00000"/>
                </a:solidFill>
              </a:rPr>
              <a:t>memory</a:t>
            </a:r>
            <a:r>
              <a:rPr lang="en-US" dirty="0"/>
              <a:t> is allocated for the object, and the </a:t>
            </a:r>
            <a:r>
              <a:rPr lang="en-US" b="1" dirty="0"/>
              <a:t>constructor</a:t>
            </a:r>
            <a:r>
              <a:rPr lang="en-US" dirty="0"/>
              <a:t> of the class is called to initialize the object.</a:t>
            </a:r>
          </a:p>
          <a:p>
            <a:pPr marL="0" indent="0">
              <a:buNone/>
            </a:pPr>
            <a:r>
              <a:rPr lang="en-US" b="1" dirty="0"/>
              <a:t>Creation: </a:t>
            </a:r>
            <a:r>
              <a:rPr lang="en-US" dirty="0"/>
              <a:t>Objects are created using the </a:t>
            </a:r>
            <a:r>
              <a:rPr lang="en-US" b="1" dirty="0">
                <a:solidFill>
                  <a:srgbClr val="C00000"/>
                </a:solidFill>
              </a:rPr>
              <a:t>new</a:t>
            </a:r>
            <a:r>
              <a:rPr lang="en-US" dirty="0"/>
              <a:t> </a:t>
            </a:r>
            <a:r>
              <a:rPr lang="en-US" b="1" dirty="0"/>
              <a:t>keyword</a:t>
            </a:r>
            <a:r>
              <a:rPr lang="en-US" dirty="0"/>
              <a:t>.</a:t>
            </a:r>
          </a:p>
          <a:p>
            <a:pPr marL="0" indent="0">
              <a:buNone/>
            </a:pPr>
            <a:endParaRPr lang="en-US" sz="800" dirty="0"/>
          </a:p>
          <a:p>
            <a:pPr marL="0" indent="0">
              <a:buNone/>
            </a:pPr>
            <a:r>
              <a:rPr lang="en-US" b="1" dirty="0"/>
              <a:t>Create and use an object of the </a:t>
            </a:r>
            <a:r>
              <a:rPr lang="en-US" b="1" dirty="0">
                <a:solidFill>
                  <a:srgbClr val="C00000"/>
                </a:solidFill>
              </a:rPr>
              <a:t>Car</a:t>
            </a:r>
            <a:r>
              <a:rPr lang="en-US" b="1" dirty="0"/>
              <a:t> class:</a:t>
            </a:r>
          </a:p>
          <a:p>
            <a:pPr marL="0" indent="0">
              <a:buNone/>
            </a:pPr>
            <a:endParaRPr lang="en-IN" dirty="0"/>
          </a:p>
        </p:txBody>
      </p:sp>
      <p:pic>
        <p:nvPicPr>
          <p:cNvPr id="6" name="Picture 5" descr="A screen shot of a computer program&#10;&#10;Description automatically generated">
            <a:extLst>
              <a:ext uri="{FF2B5EF4-FFF2-40B4-BE49-F238E27FC236}">
                <a16:creationId xmlns:a16="http://schemas.microsoft.com/office/drawing/2014/main" id="{CA9BEA55-AD8B-9609-D80C-EE2BA935E3DA}"/>
              </a:ext>
            </a:extLst>
          </p:cNvPr>
          <p:cNvPicPr>
            <a:picLocks noChangeAspect="1"/>
          </p:cNvPicPr>
          <p:nvPr/>
        </p:nvPicPr>
        <p:blipFill rotWithShape="1">
          <a:blip r:embed="rId2">
            <a:extLst>
              <a:ext uri="{28A0092B-C50C-407E-A947-70E740481C1C}">
                <a14:useLocalDpi xmlns:a14="http://schemas.microsoft.com/office/drawing/2010/main" val="0"/>
              </a:ext>
            </a:extLst>
          </a:blip>
          <a:srcRect l="4442" t="11491" r="4332" b="12738"/>
          <a:stretch/>
        </p:blipFill>
        <p:spPr>
          <a:xfrm>
            <a:off x="1233377" y="3664688"/>
            <a:ext cx="8272130" cy="2583712"/>
          </a:xfrm>
          <a:prstGeom prst="rect">
            <a:avLst/>
          </a:prstGeom>
        </p:spPr>
      </p:pic>
    </p:spTree>
    <p:extLst>
      <p:ext uri="{BB962C8B-B14F-4D97-AF65-F5344CB8AC3E}">
        <p14:creationId xmlns:p14="http://schemas.microsoft.com/office/powerpoint/2010/main" val="3327264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A7A9F4F-5701-1240-EF7B-102EC81A9E12}"/>
              </a:ext>
            </a:extLst>
          </p:cNvPr>
          <p:cNvSpPr>
            <a:spLocks noGrp="1"/>
          </p:cNvSpPr>
          <p:nvPr>
            <p:ph idx="1"/>
          </p:nvPr>
        </p:nvSpPr>
        <p:spPr>
          <a:xfrm>
            <a:off x="562897" y="272128"/>
            <a:ext cx="10515600" cy="4351338"/>
          </a:xfrm>
        </p:spPr>
        <p:txBody>
          <a:bodyPr/>
          <a:lstStyle/>
          <a:p>
            <a:pPr marL="0" indent="0">
              <a:buNone/>
            </a:pPr>
            <a:r>
              <a:rPr lang="en-US" sz="2400" b="1" dirty="0">
                <a:solidFill>
                  <a:srgbClr val="C00000"/>
                </a:solidFill>
              </a:rPr>
              <a:t>Example:</a:t>
            </a:r>
          </a:p>
          <a:p>
            <a:pPr marL="0" indent="0">
              <a:buNone/>
            </a:pPr>
            <a:endParaRPr lang="en-IN" dirty="0"/>
          </a:p>
        </p:txBody>
      </p:sp>
      <p:pic>
        <p:nvPicPr>
          <p:cNvPr id="7" name="Content Placeholder 3" descr="A screen shot of a computer program">
            <a:extLst>
              <a:ext uri="{FF2B5EF4-FFF2-40B4-BE49-F238E27FC236}">
                <a16:creationId xmlns:a16="http://schemas.microsoft.com/office/drawing/2014/main" id="{18721DCB-4CC6-3A16-F825-315C42303173}"/>
              </a:ext>
            </a:extLst>
          </p:cNvPr>
          <p:cNvPicPr>
            <a:picLocks noChangeAspect="1"/>
          </p:cNvPicPr>
          <p:nvPr/>
        </p:nvPicPr>
        <p:blipFill rotWithShape="1">
          <a:blip r:embed="rId2">
            <a:extLst>
              <a:ext uri="{28A0092B-C50C-407E-A947-70E740481C1C}">
                <a14:useLocalDpi xmlns:a14="http://schemas.microsoft.com/office/drawing/2010/main" val="0"/>
              </a:ext>
            </a:extLst>
          </a:blip>
          <a:srcRect l="2235" t="4379" r="2420" b="4922"/>
          <a:stretch/>
        </p:blipFill>
        <p:spPr>
          <a:xfrm>
            <a:off x="487281" y="723551"/>
            <a:ext cx="11217437" cy="5862321"/>
          </a:xfrm>
          <a:prstGeom prst="rect">
            <a:avLst/>
          </a:prstGeom>
        </p:spPr>
      </p:pic>
    </p:spTree>
    <p:extLst>
      <p:ext uri="{BB962C8B-B14F-4D97-AF65-F5344CB8AC3E}">
        <p14:creationId xmlns:p14="http://schemas.microsoft.com/office/powerpoint/2010/main" val="137919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82561" y="2464722"/>
            <a:ext cx="10803193" cy="1084724"/>
          </a:xfrm>
        </p:spPr>
        <p:txBody>
          <a:bodyPr>
            <a:normAutofit/>
          </a:bodyPr>
          <a:lstStyle/>
          <a:p>
            <a:pPr marL="0" indent="0" algn="ctr">
              <a:buNone/>
            </a:pPr>
            <a:r>
              <a:rPr lang="en-US" sz="6600" b="1" dirty="0"/>
              <a:t>Methods and Constructors:</a:t>
            </a:r>
          </a:p>
          <a:p>
            <a:pPr marL="0" indent="0" algn="ctr">
              <a:buNone/>
            </a:pPr>
            <a:endParaRPr lang="en-IN" sz="6600" dirty="0"/>
          </a:p>
        </p:txBody>
      </p:sp>
    </p:spTree>
    <p:extLst>
      <p:ext uri="{BB962C8B-B14F-4D97-AF65-F5344CB8AC3E}">
        <p14:creationId xmlns:p14="http://schemas.microsoft.com/office/powerpoint/2010/main" val="100396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233674-D702-2127-9922-04AD828C592B}"/>
              </a:ext>
            </a:extLst>
          </p:cNvPr>
          <p:cNvSpPr>
            <a:spLocks noGrp="1"/>
          </p:cNvSpPr>
          <p:nvPr>
            <p:ph type="subTitle" idx="1"/>
          </p:nvPr>
        </p:nvSpPr>
        <p:spPr>
          <a:xfrm>
            <a:off x="339212" y="190243"/>
            <a:ext cx="11513575" cy="6023743"/>
          </a:xfrm>
        </p:spPr>
        <p:txBody>
          <a:bodyPr>
            <a:noAutofit/>
          </a:bodyPr>
          <a:lstStyle/>
          <a:p>
            <a:pPr algn="l"/>
            <a:r>
              <a:rPr lang="en-US" sz="2800" b="1" dirty="0">
                <a:solidFill>
                  <a:schemeClr val="accent3">
                    <a:lumMod val="60000"/>
                    <a:lumOff val="40000"/>
                  </a:schemeClr>
                </a:solidFill>
              </a:rPr>
              <a:t>Method:</a:t>
            </a:r>
          </a:p>
          <a:p>
            <a:pPr algn="l"/>
            <a:r>
              <a:rPr lang="en-US" sz="2000" dirty="0"/>
              <a:t>In Java, a </a:t>
            </a:r>
            <a:r>
              <a:rPr lang="en-US" sz="2000" b="1" dirty="0"/>
              <a:t>method</a:t>
            </a:r>
            <a:r>
              <a:rPr lang="en-US" sz="2000" dirty="0"/>
              <a:t> is a block of code that performs a specific task and can be executed when called upon. Methods are used to define the behavior of objects, perform operations, and structure the code in a modular and reusable way.</a:t>
            </a:r>
          </a:p>
          <a:p>
            <a:pPr algn="l"/>
            <a:endParaRPr lang="en-IN" sz="2000" dirty="0"/>
          </a:p>
          <a:p>
            <a:pPr algn="l"/>
            <a:endParaRPr lang="en-IN" sz="2000" dirty="0"/>
          </a:p>
          <a:p>
            <a:pPr algn="l"/>
            <a:endParaRPr lang="en-IN" sz="2000" dirty="0"/>
          </a:p>
          <a:p>
            <a:pPr algn="l"/>
            <a:endParaRPr lang="en-IN" sz="800" dirty="0"/>
          </a:p>
          <a:p>
            <a:pPr algn="l"/>
            <a:r>
              <a:rPr lang="en-US" sz="2000" b="1" dirty="0"/>
              <a:t>Components of a Method</a:t>
            </a:r>
          </a:p>
          <a:p>
            <a:pPr marL="457200" indent="-457200" algn="l">
              <a:buFont typeface="+mj-lt"/>
              <a:buAutoNum type="arabicPeriod"/>
            </a:pPr>
            <a:r>
              <a:rPr lang="en-US" sz="2000" b="1" dirty="0"/>
              <a:t>Return Type: </a:t>
            </a:r>
            <a:r>
              <a:rPr lang="en-US" sz="2000" dirty="0"/>
              <a:t>Specifies the type of value the method returns. If the method does not return a value, the return type is void.</a:t>
            </a:r>
          </a:p>
          <a:p>
            <a:pPr marL="457200" indent="-457200" algn="l">
              <a:buFont typeface="+mj-lt"/>
              <a:buAutoNum type="arabicPeriod"/>
            </a:pPr>
            <a:r>
              <a:rPr lang="en-US" sz="2000" b="1" dirty="0"/>
              <a:t>Method Name: </a:t>
            </a:r>
            <a:r>
              <a:rPr lang="en-US" sz="2000" dirty="0"/>
              <a:t>The name of the method, which is used to call it. Method names should be meaningful and follow camelCase convention.</a:t>
            </a:r>
          </a:p>
          <a:p>
            <a:pPr marL="457200" indent="-457200" algn="l">
              <a:buFont typeface="+mj-lt"/>
              <a:buAutoNum type="arabicPeriod"/>
            </a:pPr>
            <a:r>
              <a:rPr lang="en-US" sz="2000" b="1" dirty="0"/>
              <a:t>Parameters (</a:t>
            </a:r>
            <a:r>
              <a:rPr lang="en-US" sz="2000" b="1" dirty="0">
                <a:solidFill>
                  <a:srgbClr val="C00000"/>
                </a:solidFill>
              </a:rPr>
              <a:t>optional</a:t>
            </a:r>
            <a:r>
              <a:rPr lang="en-US" sz="2000" b="1" dirty="0"/>
              <a:t>): </a:t>
            </a:r>
            <a:r>
              <a:rPr lang="en-US" sz="2000" dirty="0"/>
              <a:t>A list of variables that the method can accept as input. Each parameter is defined by a type and a name. Parameters are optional; a method can have zero or more parameters.</a:t>
            </a:r>
          </a:p>
          <a:p>
            <a:pPr marL="457200" indent="-457200" algn="l">
              <a:buFont typeface="+mj-lt"/>
              <a:buAutoNum type="arabicPeriod"/>
            </a:pPr>
            <a:r>
              <a:rPr lang="en-US" sz="2000" b="1" dirty="0"/>
              <a:t>Method Body: </a:t>
            </a:r>
            <a:r>
              <a:rPr lang="en-US" sz="2000" dirty="0"/>
              <a:t>The block of code enclosed in curly braces {} that defines what the method does</a:t>
            </a:r>
          </a:p>
          <a:p>
            <a:pPr marL="457200" indent="-457200" algn="l">
              <a:buFont typeface="+mj-lt"/>
              <a:buAutoNum type="arabicPeriod"/>
            </a:pPr>
            <a:r>
              <a:rPr lang="en-US" sz="2000" b="1" dirty="0"/>
              <a:t>Return Statement (</a:t>
            </a:r>
            <a:r>
              <a:rPr lang="en-US" sz="2000" b="1" dirty="0">
                <a:solidFill>
                  <a:srgbClr val="C00000"/>
                </a:solidFill>
              </a:rPr>
              <a:t>optional</a:t>
            </a:r>
            <a:r>
              <a:rPr lang="en-US" sz="2000" b="1" dirty="0"/>
              <a:t>): </a:t>
            </a:r>
            <a:r>
              <a:rPr lang="en-US" sz="2000" dirty="0"/>
              <a:t>If the method has a return type other than void, it must include a return statement to return a value.</a:t>
            </a:r>
            <a:endParaRPr lang="en-IN" sz="2000" dirty="0"/>
          </a:p>
        </p:txBody>
      </p:sp>
      <p:pic>
        <p:nvPicPr>
          <p:cNvPr id="5" name="Picture 4" descr="A black screen with blue and green text">
            <a:extLst>
              <a:ext uri="{FF2B5EF4-FFF2-40B4-BE49-F238E27FC236}">
                <a16:creationId xmlns:a16="http://schemas.microsoft.com/office/drawing/2014/main" id="{5658CF29-E358-8E32-9C8D-791D287638D9}"/>
              </a:ext>
            </a:extLst>
          </p:cNvPr>
          <p:cNvPicPr>
            <a:picLocks noChangeAspect="1"/>
          </p:cNvPicPr>
          <p:nvPr/>
        </p:nvPicPr>
        <p:blipFill rotWithShape="1">
          <a:blip r:embed="rId3">
            <a:extLst>
              <a:ext uri="{28A0092B-C50C-407E-A947-70E740481C1C}">
                <a14:useLocalDpi xmlns:a14="http://schemas.microsoft.com/office/drawing/2010/main" val="0"/>
              </a:ext>
            </a:extLst>
          </a:blip>
          <a:srcRect l="2057" t="8724" r="2057" b="11341"/>
          <a:stretch/>
        </p:blipFill>
        <p:spPr>
          <a:xfrm>
            <a:off x="415411" y="1474841"/>
            <a:ext cx="11361176" cy="1605280"/>
          </a:xfrm>
          <a:prstGeom prst="rect">
            <a:avLst/>
          </a:prstGeom>
        </p:spPr>
      </p:pic>
    </p:spTree>
    <p:extLst>
      <p:ext uri="{BB962C8B-B14F-4D97-AF65-F5344CB8AC3E}">
        <p14:creationId xmlns:p14="http://schemas.microsoft.com/office/powerpoint/2010/main" val="1198406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Calling a Method:</a:t>
            </a:r>
          </a:p>
          <a:p>
            <a:pPr marL="0" indent="0">
              <a:buNone/>
            </a:pPr>
            <a:r>
              <a:rPr lang="en-US" dirty="0"/>
              <a:t>To call a method in Java, you use the method name followed by parentheses, which may include arguments if the method requires parameters. Methods can be called from within other methods or from different classes, depending on their visibility (access specifier).</a:t>
            </a:r>
          </a:p>
          <a:p>
            <a:pPr marL="0" indent="0">
              <a:buNone/>
            </a:pPr>
            <a:r>
              <a:rPr lang="en-IN" b="1" dirty="0"/>
              <a:t>Syntax:</a:t>
            </a:r>
          </a:p>
        </p:txBody>
      </p:sp>
      <p:pic>
        <p:nvPicPr>
          <p:cNvPr id="4" name="Picture 3" descr="A screen shot of a computer&#10;&#10;Description automatically generated">
            <a:extLst>
              <a:ext uri="{FF2B5EF4-FFF2-40B4-BE49-F238E27FC236}">
                <a16:creationId xmlns:a16="http://schemas.microsoft.com/office/drawing/2014/main" id="{C93FA8CA-62F3-9476-9CB2-EC5FE7C73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404" y="3142704"/>
            <a:ext cx="6996926" cy="2552418"/>
          </a:xfrm>
          <a:prstGeom prst="rect">
            <a:avLst/>
          </a:prstGeom>
        </p:spPr>
      </p:pic>
    </p:spTree>
    <p:extLst>
      <p:ext uri="{BB962C8B-B14F-4D97-AF65-F5344CB8AC3E}">
        <p14:creationId xmlns:p14="http://schemas.microsoft.com/office/powerpoint/2010/main" val="209870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Parameter Passing :</a:t>
            </a:r>
          </a:p>
          <a:p>
            <a:pPr marL="0" indent="0">
              <a:buNone/>
            </a:pPr>
            <a:r>
              <a:rPr lang="en-US" dirty="0"/>
              <a:t>Java supports two types of parameter passing:</a:t>
            </a:r>
          </a:p>
          <a:p>
            <a:pPr>
              <a:buFont typeface="+mj-lt"/>
              <a:buAutoNum type="arabicPeriod"/>
            </a:pPr>
            <a:r>
              <a:rPr lang="en-US" b="1" dirty="0"/>
              <a:t>Pass by Value</a:t>
            </a:r>
            <a:r>
              <a:rPr lang="en-US" dirty="0"/>
              <a:t> (the only parameter passing method in Java)</a:t>
            </a:r>
          </a:p>
          <a:p>
            <a:pPr>
              <a:buFont typeface="+mj-lt"/>
              <a:buAutoNum type="arabicPeriod"/>
            </a:pPr>
            <a:r>
              <a:rPr lang="en-US" b="1" dirty="0"/>
              <a:t>Pass by Reference</a:t>
            </a:r>
            <a:r>
              <a:rPr lang="en-US" dirty="0"/>
              <a:t> (not directly supported in Java for objects, but reference variables are passed by value)</a:t>
            </a:r>
          </a:p>
        </p:txBody>
      </p:sp>
    </p:spTree>
    <p:extLst>
      <p:ext uri="{BB962C8B-B14F-4D97-AF65-F5344CB8AC3E}">
        <p14:creationId xmlns:p14="http://schemas.microsoft.com/office/powerpoint/2010/main" val="205758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US" b="1" dirty="0"/>
              <a:t>Constructor:</a:t>
            </a:r>
          </a:p>
          <a:p>
            <a:pPr marL="0" indent="0">
              <a:buNone/>
            </a:pPr>
            <a:r>
              <a:rPr lang="en-US" dirty="0"/>
              <a:t>A constructor in Java is a </a:t>
            </a:r>
            <a:r>
              <a:rPr lang="en-US" b="1" dirty="0">
                <a:solidFill>
                  <a:srgbClr val="C00000"/>
                </a:solidFill>
              </a:rPr>
              <a:t>special method </a:t>
            </a:r>
            <a:r>
              <a:rPr lang="en-US" dirty="0"/>
              <a:t>that is used to </a:t>
            </a:r>
            <a:r>
              <a:rPr lang="en-US" b="1" dirty="0">
                <a:solidFill>
                  <a:srgbClr val="C00000"/>
                </a:solidFill>
              </a:rPr>
              <a:t>initialize objects.</a:t>
            </a:r>
            <a:r>
              <a:rPr lang="en-US" dirty="0"/>
              <a:t> The constructor is called </a:t>
            </a:r>
            <a:r>
              <a:rPr lang="en-US" b="1" dirty="0">
                <a:solidFill>
                  <a:schemeClr val="accent6">
                    <a:lumMod val="75000"/>
                  </a:schemeClr>
                </a:solidFill>
              </a:rPr>
              <a:t>automatically</a:t>
            </a:r>
            <a:r>
              <a:rPr lang="en-US" dirty="0"/>
              <a:t> when an object of a class is created. Constructors are important because they allow you to set initial values for object attributes and prepare the object for use.</a:t>
            </a:r>
          </a:p>
          <a:p>
            <a:pPr marL="0" indent="0">
              <a:buNone/>
            </a:pPr>
            <a:endParaRPr lang="en-US" dirty="0"/>
          </a:p>
          <a:p>
            <a:pPr marL="0" indent="0">
              <a:buNone/>
            </a:pPr>
            <a:r>
              <a:rPr lang="en-US" b="1" dirty="0"/>
              <a:t>Key Characteristics of a Constructor:</a:t>
            </a:r>
          </a:p>
          <a:p>
            <a:r>
              <a:rPr lang="en-US" b="1" dirty="0"/>
              <a:t>Name: </a:t>
            </a:r>
            <a:r>
              <a:rPr lang="en-US" dirty="0"/>
              <a:t>The constructor's name must be the same as the </a:t>
            </a:r>
            <a:r>
              <a:rPr lang="en-US" b="1" dirty="0">
                <a:solidFill>
                  <a:srgbClr val="C00000"/>
                </a:solidFill>
              </a:rPr>
              <a:t>class name.</a:t>
            </a:r>
          </a:p>
          <a:p>
            <a:r>
              <a:rPr lang="en-US" b="1" dirty="0"/>
              <a:t>No Return Type: </a:t>
            </a:r>
            <a:r>
              <a:rPr lang="en-US" dirty="0"/>
              <a:t>Constructors </a:t>
            </a:r>
            <a:r>
              <a:rPr lang="en-US" b="1" dirty="0">
                <a:solidFill>
                  <a:srgbClr val="C00000"/>
                </a:solidFill>
              </a:rPr>
              <a:t>do not have a return type</a:t>
            </a:r>
            <a:r>
              <a:rPr lang="en-US" dirty="0"/>
              <a:t>, not even </a:t>
            </a:r>
            <a:r>
              <a:rPr lang="en-US" b="1" dirty="0">
                <a:solidFill>
                  <a:srgbClr val="C00000"/>
                </a:solidFill>
              </a:rPr>
              <a:t>void</a:t>
            </a:r>
            <a:r>
              <a:rPr lang="en-US" dirty="0"/>
              <a:t>.</a:t>
            </a:r>
          </a:p>
          <a:p>
            <a:r>
              <a:rPr lang="en-US" b="1" dirty="0"/>
              <a:t>Called Automatically: </a:t>
            </a:r>
            <a:r>
              <a:rPr lang="en-US" dirty="0"/>
              <a:t>The constructor is called automatically when an object is created using the new keyword.</a:t>
            </a:r>
            <a:endParaRPr lang="en-IN" dirty="0"/>
          </a:p>
        </p:txBody>
      </p:sp>
    </p:spTree>
    <p:extLst>
      <p:ext uri="{BB962C8B-B14F-4D97-AF65-F5344CB8AC3E}">
        <p14:creationId xmlns:p14="http://schemas.microsoft.com/office/powerpoint/2010/main" val="2923565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TotalTime>
  <Words>840</Words>
  <Application>Microsoft Office PowerPoint</Application>
  <PresentationFormat>Widescreen</PresentationFormat>
  <Paragraphs>59</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Calibri (Body)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15</cp:revision>
  <dcterms:created xsi:type="dcterms:W3CDTF">2024-08-21T15:46:40Z</dcterms:created>
  <dcterms:modified xsi:type="dcterms:W3CDTF">2024-08-21T16:37:36Z</dcterms:modified>
</cp:coreProperties>
</file>