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502" r:id="rId3"/>
    <p:sldId id="516" r:id="rId4"/>
    <p:sldId id="517" r:id="rId5"/>
    <p:sldId id="518" r:id="rId6"/>
    <p:sldId id="519" r:id="rId7"/>
    <p:sldId id="520" r:id="rId8"/>
    <p:sldId id="522" r:id="rId9"/>
    <p:sldId id="523" r:id="rId10"/>
    <p:sldId id="508" r:id="rId11"/>
    <p:sldId id="524" r:id="rId12"/>
    <p:sldId id="525" r:id="rId13"/>
    <p:sldId id="526" r:id="rId14"/>
    <p:sldId id="527" r:id="rId15"/>
    <p:sldId id="511" r:id="rId16"/>
    <p:sldId id="509" r:id="rId17"/>
    <p:sldId id="528" r:id="rId18"/>
    <p:sldId id="529" r:id="rId19"/>
    <p:sldId id="530" r:id="rId20"/>
    <p:sldId id="531" r:id="rId21"/>
    <p:sldId id="503" r:id="rId22"/>
    <p:sldId id="504" r:id="rId23"/>
    <p:sldId id="505" r:id="rId24"/>
    <p:sldId id="506" r:id="rId25"/>
    <p:sldId id="507" r:id="rId26"/>
    <p:sldId id="510" r:id="rId27"/>
    <p:sldId id="512" r:id="rId28"/>
    <p:sldId id="513" r:id="rId29"/>
    <p:sldId id="514" r:id="rId30"/>
    <p:sldId id="5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B1EF-5405-3207-8AAD-3C0606F54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0BDB-39EC-F1FA-7908-9D0A3E59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9EBC-8F54-738E-7DAD-8960D1E4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2F15-DC94-9CC8-EB81-ECBAC36B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BF25-DB35-EBF6-EA39-873E000F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5F6E-E8E6-8C96-E369-EA881F64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87C6-84EA-39CA-5FC8-C55FE262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F0C74-9F1F-0C25-935D-6882D81C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C810-D8BF-7B78-682B-91F6CE54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00B2-E8DC-1B8E-79C4-FAA28498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6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33353-E315-C028-DF4D-CD4FD147A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7DF0E-772A-866B-3161-9268C4BA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B2DB-C6F6-3926-7A7B-7F67D60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5F4D-5C93-CD43-2253-AA8E1087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19E9-406F-2E6D-2900-C87E210E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5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5ED0-E9A0-ED94-4128-FD8DF858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3005-18BB-1785-1279-A973E939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AF08-E69B-3CD4-0347-54BFD263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E48-6E5F-0969-9CC8-80A78AD8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95AB-2FA2-4B41-7FE3-B8919828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0CCA-CC72-CA1C-B966-3BF995B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F321-F778-0F57-93A5-A1A8B29A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6AFC-95E7-9019-A2C3-35B171FC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1E91-8FA2-808C-3BA5-A8ED4903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890F-AAD3-5563-2B71-80C27D6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8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D9F7-CE6A-BCB6-A44C-F54444B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2CEE-81C7-5D4E-AAE9-0B1CD1D0D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FA038-5CD2-D3C8-1D99-D6189BFE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A790A-0056-A4F4-7473-E31C0F4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8020-E86E-41AC-39D4-75E4AE6A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47C7-AFA8-AC6C-FDAE-9DB98EC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C65A-2520-D924-B88D-FB560FD9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BA99-54B0-36AA-11BA-67E3FF5D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F56B-81E6-50B9-88B3-EB9D26F3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AE0D-BB07-A3F9-EA7B-5A188C08F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9ECA8-7D25-AF0C-BC72-F324976C9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71F44-092B-C288-F118-2DDC52AE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224D-933B-B315-4EFE-388591F0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D8FD3-FB7A-4AD3-B22D-67C41F4F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1009-4B74-7990-A5E5-F1715CC0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63E44-DD97-2AF6-2403-D9E394AA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79EAA-6627-B401-9905-D187B499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E3BEA-1880-0078-1C16-F912ECA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0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331E9-3092-1BE9-C045-08E2D8C4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24642-3080-347B-A245-567D910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6ADF6-B49A-5C9A-018B-B688BD5E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8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2EF2-7A36-AA81-8037-E87AFBAA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B939-4061-CDAF-8069-E079C733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72A3-635F-5F8F-AB37-F3CF976C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AF5B-19AD-1D7F-B90C-1393E5F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74A5-E148-0B91-9210-F09A869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221D-3DF0-D8A5-BBBD-B9BCAD25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3B15-FD7D-0AE9-4B6A-F81AB640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33E33-B5F2-39DC-592E-56099577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C6D99-60A9-FFF7-5929-A20CA1899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5A2C-9E8C-7A1D-C17A-1762A48F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6F05-A935-96AC-46EB-71F1A16A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560D-9B18-A8F2-FAD0-44CCD935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920BA-81FE-75F7-B6C0-F7FE0D9E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36463-42A0-5886-DFCA-10248748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C3F5-A6CB-A626-8104-9A90883B3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9E13E-1D6B-433A-AB18-F8AB42A78FD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A05E-0899-1B65-EBD7-25B082030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6E83-CED1-1740-9934-35776ABE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Module-5: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</a:rPr>
              <a:t>GUI PROGRAMMING AND APPLETS </a:t>
            </a:r>
            <a:endParaRPr lang="en-IN" sz="66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72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Top-Level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JFrame</a:t>
            </a:r>
            <a:r>
              <a:rPr lang="en-US" dirty="0"/>
              <a:t> (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Frame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A top-level window that contains the main application window.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JDialog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Dialog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pop-up window for user interaction (e.g., confirmation dialogs).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JWindow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window without any borders or title bar.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JApplet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Applet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container for applets, used in embedding GUI components in web browsers.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JToolBar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Provides a set of actions or controls, often used for creating toolbars.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3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Specialized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JTabbedPane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Manages multiple components with tabs, allowing the user to switch between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 err="1"/>
              <a:t>JSpinner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Allows the user to select a value from a sequence of values (like a number spinner).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JProgressBar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Displays the progress of a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JTree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Displays a hierarchical tree of data (e.g., a file directory structure).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48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23B7945-1AC3-C92C-8FFE-6B2B35DB3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116951"/>
              </p:ext>
            </p:extLst>
          </p:nvPr>
        </p:nvGraphicFramePr>
        <p:xfrm>
          <a:off x="377686" y="622088"/>
          <a:ext cx="11400183" cy="6126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114">
                  <a:extLst>
                    <a:ext uri="{9D8B030D-6E8A-4147-A177-3AD203B41FA5}">
                      <a16:colId xmlns:a16="http://schemas.microsoft.com/office/drawing/2014/main" val="3010695658"/>
                    </a:ext>
                  </a:extLst>
                </a:gridCol>
                <a:gridCol w="4737383">
                  <a:extLst>
                    <a:ext uri="{9D8B030D-6E8A-4147-A177-3AD203B41FA5}">
                      <a16:colId xmlns:a16="http://schemas.microsoft.com/office/drawing/2014/main" val="3777213367"/>
                    </a:ext>
                  </a:extLst>
                </a:gridCol>
                <a:gridCol w="4949686">
                  <a:extLst>
                    <a:ext uri="{9D8B030D-6E8A-4147-A177-3AD203B41FA5}">
                      <a16:colId xmlns:a16="http://schemas.microsoft.com/office/drawing/2014/main" val="2017136224"/>
                    </a:ext>
                  </a:extLst>
                </a:gridCol>
              </a:tblGrid>
              <a:tr h="311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Feature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AWT (Abstract Window Toolkit)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Swing (Java Foundation Classes)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031851828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Component Model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native OS components, making it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platform-dependent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Built entirely in Java</a:t>
                      </a:r>
                      <a:r>
                        <a:rPr lang="en-IN" sz="1300" kern="100" dirty="0">
                          <a:effectLst/>
                        </a:rPr>
                        <a:t>, providing a consistent look and feel across platforms.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2519319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Lightweight vs. Heavyweight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Heavyweight</a:t>
                      </a:r>
                      <a:r>
                        <a:rPr lang="en-IN" sz="1300" kern="100" dirty="0">
                          <a:effectLst/>
                        </a:rPr>
                        <a:t>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components</a:t>
                      </a:r>
                      <a:r>
                        <a:rPr lang="en-IN" sz="1300" kern="100" dirty="0">
                          <a:effectLst/>
                        </a:rPr>
                        <a:t> (each AWT component is a wrapper around a native system component).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Lightweight components </a:t>
                      </a:r>
                      <a:r>
                        <a:rPr lang="en-IN" sz="1300" kern="100" dirty="0">
                          <a:effectLst/>
                        </a:rPr>
                        <a:t>(not tied to native components, allowing more flexibility and customization).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2408830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Look and Feel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Limited to the platform’s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native look and feel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Supports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pluggable look and feel</a:t>
                      </a:r>
                      <a:r>
                        <a:rPr lang="en-IN" sz="1300" kern="100" dirty="0">
                          <a:effectLst/>
                        </a:rPr>
                        <a:t>, allowing for greater customization and different styles.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11100720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Event Handling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a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simpler event handling </a:t>
                      </a:r>
                      <a:r>
                        <a:rPr lang="en-IN" sz="1300" kern="100" dirty="0">
                          <a:effectLst/>
                        </a:rPr>
                        <a:t>model based on listener interfaces.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Provides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a more advanced event handling </a:t>
                      </a:r>
                      <a:r>
                        <a:rPr lang="en-IN" sz="1300" kern="100" dirty="0">
                          <a:effectLst/>
                        </a:rPr>
                        <a:t>model with more event types and capabilities.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52980053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Graphics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Basic graphics capabilities</a:t>
                      </a:r>
                      <a:r>
                        <a:rPr lang="en-IN" sz="1300" kern="100" dirty="0">
                          <a:effectLst/>
                        </a:rPr>
                        <a:t>, primarily for drawing shapes and text.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Richer graphics capabilities</a:t>
                      </a:r>
                      <a:r>
                        <a:rPr lang="en-IN" sz="1300" kern="100" dirty="0">
                          <a:effectLst/>
                        </a:rPr>
                        <a:t>, including advanced rendering and painting options.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6070635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Containers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Limited</a:t>
                      </a:r>
                      <a:r>
                        <a:rPr lang="en-IN" sz="1300" kern="100" dirty="0">
                          <a:effectLst/>
                        </a:rPr>
                        <a:t> container options (e.g., Frame, Panel).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flexible </a:t>
                      </a:r>
                      <a:r>
                        <a:rPr lang="en-IN" sz="1300" kern="100" dirty="0">
                          <a:effectLst/>
                        </a:rPr>
                        <a:t>container hierarchy (e.g., </a:t>
                      </a:r>
                      <a:r>
                        <a:rPr lang="en-IN" sz="1300" kern="100" dirty="0" err="1">
                          <a:effectLst/>
                        </a:rPr>
                        <a:t>JFrame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JPanel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JLayeredPane</a:t>
                      </a:r>
                      <a:r>
                        <a:rPr lang="en-IN" sz="1300" kern="100" dirty="0">
                          <a:effectLst/>
                        </a:rPr>
                        <a:t>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3062605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Performance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Generally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faster for simple applications </a:t>
                      </a:r>
                      <a:r>
                        <a:rPr lang="en-IN" sz="1300" kern="100" dirty="0">
                          <a:effectLst/>
                        </a:rPr>
                        <a:t>due to native components.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Slightly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slower</a:t>
                      </a:r>
                      <a:r>
                        <a:rPr lang="en-IN" sz="1300" b="1" kern="100" dirty="0">
                          <a:effectLst/>
                        </a:rPr>
                        <a:t> due to the overhead of additional features </a:t>
                      </a:r>
                      <a:r>
                        <a:rPr lang="en-IN" sz="1300" kern="100" dirty="0">
                          <a:effectLst/>
                        </a:rPr>
                        <a:t>and abstraction.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058136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Threading Model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Not as robust</a:t>
                      </a:r>
                      <a:r>
                        <a:rPr lang="en-IN" sz="1300" kern="100" dirty="0">
                          <a:effectLst/>
                        </a:rPr>
                        <a:t>, leading to potential issues with performance and responsiveness.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Supports the SwingWorker class for better concurrency management in UI updates.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830370176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Availability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Part of the original Java AWT library.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Introduced later as part of Java 2 (JFC) and is now standard in Java applications.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5953953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Development Complexity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Easier for simple GUIs</a:t>
                      </a:r>
                      <a:r>
                        <a:rPr lang="en-IN" sz="1300" kern="100" dirty="0">
                          <a:effectLst/>
                        </a:rPr>
                        <a:t>, but can become complex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complex to learn </a:t>
                      </a:r>
                      <a:r>
                        <a:rPr lang="en-IN" sz="1300" kern="100" dirty="0">
                          <a:effectLst/>
                        </a:rPr>
                        <a:t>due to its rich feature set but offers better support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094006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C7DD05-F21F-BBBC-5743-ACFC8543ACC9}"/>
              </a:ext>
            </a:extLst>
          </p:cNvPr>
          <p:cNvSpPr txBox="1"/>
          <p:nvPr/>
        </p:nvSpPr>
        <p:spPr>
          <a:xfrm>
            <a:off x="4660098" y="69050"/>
            <a:ext cx="2835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Swing </a:t>
            </a:r>
            <a:r>
              <a:rPr lang="en-IN" sz="1600" b="1" dirty="0"/>
              <a:t>v/s  </a:t>
            </a:r>
            <a:r>
              <a:rPr lang="en-IN" sz="2800" b="1" dirty="0">
                <a:solidFill>
                  <a:srgbClr val="C00000"/>
                </a:solidFill>
              </a:rPr>
              <a:t>AWT</a:t>
            </a:r>
          </a:p>
        </p:txBody>
      </p:sp>
    </p:spTree>
    <p:extLst>
      <p:ext uri="{BB962C8B-B14F-4D97-AF65-F5344CB8AC3E}">
        <p14:creationId xmlns:p14="http://schemas.microsoft.com/office/powerpoint/2010/main" val="290573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1029213"/>
            <a:ext cx="10803193" cy="3768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Jframe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JFrame</a:t>
            </a:r>
            <a:r>
              <a:rPr lang="en-US" dirty="0"/>
              <a:t> is one of the most </a:t>
            </a:r>
            <a:r>
              <a:rPr lang="en-US" b="1" dirty="0">
                <a:solidFill>
                  <a:srgbClr val="C00000"/>
                </a:solidFill>
              </a:rPr>
              <a:t>important</a:t>
            </a:r>
            <a:r>
              <a:rPr lang="en-US" dirty="0"/>
              <a:t> classes in the Java Swing library. It is a </a:t>
            </a:r>
            <a:r>
              <a:rPr lang="en-US" b="1" dirty="0">
                <a:highlight>
                  <a:srgbClr val="FFFF00"/>
                </a:highlight>
              </a:rPr>
              <a:t>top-level container </a:t>
            </a:r>
            <a:r>
              <a:rPr lang="en-US" dirty="0"/>
              <a:t>that represents a </a:t>
            </a:r>
            <a:r>
              <a:rPr lang="en-US" b="1" dirty="0"/>
              <a:t>window</a:t>
            </a:r>
            <a:r>
              <a:rPr lang="en-US" dirty="0"/>
              <a:t> in a graphical user interface (GUI) application. </a:t>
            </a:r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 provides a window with all the standard window features, such as a </a:t>
            </a:r>
            <a:r>
              <a:rPr lang="en-US" b="1" dirty="0">
                <a:solidFill>
                  <a:srgbClr val="C00000"/>
                </a:solidFill>
              </a:rPr>
              <a:t>title bar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minimize/maximize buttons</a:t>
            </a:r>
            <a:r>
              <a:rPr lang="en-US" dirty="0"/>
              <a:t>, and a </a:t>
            </a:r>
            <a:r>
              <a:rPr lang="en-US" b="1" dirty="0">
                <a:solidFill>
                  <a:srgbClr val="C00000"/>
                </a:solidFill>
              </a:rPr>
              <a:t>close button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21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59" y="388373"/>
            <a:ext cx="1934497" cy="65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F34F8-3FEA-7729-5286-20644A3E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9" b="2319"/>
          <a:stretch/>
        </p:blipFill>
        <p:spPr>
          <a:xfrm>
            <a:off x="4486941" y="0"/>
            <a:ext cx="770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6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JApplet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dirty="0" err="1"/>
              <a:t>JApplet</a:t>
            </a:r>
            <a:r>
              <a:rPr lang="en-US" dirty="0"/>
              <a:t> is a class in the Java Swing library that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dirty="0"/>
              <a:t> the </a:t>
            </a:r>
            <a:r>
              <a:rPr lang="en-US" b="1" dirty="0"/>
              <a:t>Applet class</a:t>
            </a:r>
            <a:r>
              <a:rPr lang="en-US" dirty="0"/>
              <a:t> and provides a framework for </a:t>
            </a:r>
            <a:r>
              <a:rPr lang="en-US" b="1" dirty="0"/>
              <a:t>building applets </a:t>
            </a:r>
            <a:r>
              <a:rPr lang="en-US" dirty="0"/>
              <a:t>with a Swing-based graphical user interface (GUI). </a:t>
            </a:r>
          </a:p>
          <a:p>
            <a:pPr marL="0" indent="0">
              <a:buNone/>
            </a:pPr>
            <a:r>
              <a:rPr lang="en-US" dirty="0"/>
              <a:t>Applets are small Java programs that are typically </a:t>
            </a:r>
            <a:r>
              <a:rPr lang="en-US" b="1" dirty="0">
                <a:solidFill>
                  <a:srgbClr val="C00000"/>
                </a:solidFill>
              </a:rPr>
              <a:t>embedded within a web page</a:t>
            </a:r>
            <a:r>
              <a:rPr lang="en-US" dirty="0"/>
              <a:t> and run in a web browser. </a:t>
            </a:r>
            <a:r>
              <a:rPr lang="en-US" dirty="0" err="1"/>
              <a:t>JApplet</a:t>
            </a:r>
            <a:r>
              <a:rPr lang="en-US" dirty="0"/>
              <a:t> was designed to use the rich, lightweight components from Swing, as opposed to the heavyweight AWT components used in Applet.</a:t>
            </a:r>
          </a:p>
        </p:txBody>
      </p:sp>
    </p:spTree>
    <p:extLst>
      <p:ext uri="{BB962C8B-B14F-4D97-AF65-F5344CB8AC3E}">
        <p14:creationId xmlns:p14="http://schemas.microsoft.com/office/powerpoint/2010/main" val="379809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JDialog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JDialog</a:t>
            </a:r>
            <a:r>
              <a:rPr lang="en-US" dirty="0"/>
              <a:t> is a part of the Java Swing library and is used to create </a:t>
            </a:r>
            <a:r>
              <a:rPr lang="en-US" b="1" dirty="0">
                <a:solidFill>
                  <a:srgbClr val="C00000"/>
                </a:solidFill>
              </a:rPr>
              <a:t>dialog windows</a:t>
            </a:r>
            <a:r>
              <a:rPr lang="en-US" dirty="0"/>
              <a:t>, which are smaller windows that appear on top of the main application window (</a:t>
            </a:r>
            <a:r>
              <a:rPr lang="en-US" dirty="0" err="1"/>
              <a:t>JFrame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Unlike </a:t>
            </a:r>
            <a:r>
              <a:rPr lang="en-US" b="1" dirty="0" err="1"/>
              <a:t>JFrame</a:t>
            </a:r>
            <a:r>
              <a:rPr lang="en-US" dirty="0"/>
              <a:t>, which represents a full-fledged window, </a:t>
            </a:r>
            <a:r>
              <a:rPr lang="en-US" dirty="0" err="1"/>
              <a:t>JDialog</a:t>
            </a:r>
            <a:r>
              <a:rPr lang="en-US" dirty="0"/>
              <a:t> is typically used for </a:t>
            </a:r>
            <a:r>
              <a:rPr lang="en-US" b="1" dirty="0"/>
              <a:t>temporary, pop-up windows </a:t>
            </a:r>
            <a:r>
              <a:rPr lang="en-US" dirty="0"/>
              <a:t>that require user interaction, such as </a:t>
            </a:r>
            <a:r>
              <a:rPr lang="en-US" b="1" dirty="0">
                <a:solidFill>
                  <a:srgbClr val="C00000"/>
                </a:solidFill>
              </a:rPr>
              <a:t>alerts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confirmations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input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forms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err="1"/>
              <a:t>Jpanel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is one of the most commonly used components in the Java Swing library. It is a </a:t>
            </a:r>
            <a:r>
              <a:rPr lang="en-US" b="1" dirty="0">
                <a:solidFill>
                  <a:srgbClr val="C00000"/>
                </a:solidFill>
              </a:rPr>
              <a:t>lightweight container </a:t>
            </a:r>
            <a:r>
              <a:rPr lang="en-US" dirty="0"/>
              <a:t>that can hold and organize a group of components, such as </a:t>
            </a:r>
            <a:r>
              <a:rPr lang="en-US" b="1" dirty="0"/>
              <a:t>buttons</a:t>
            </a:r>
            <a:r>
              <a:rPr lang="en-US" dirty="0"/>
              <a:t>, </a:t>
            </a:r>
            <a:r>
              <a:rPr lang="en-US" b="1" dirty="0"/>
              <a:t>labels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fields</a:t>
            </a:r>
            <a:r>
              <a:rPr lang="en-US" dirty="0"/>
              <a:t>, or other panels. It serves as a flexible, invisible container to help structure the layout of GUI.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80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41" y="989883"/>
            <a:ext cx="5011993" cy="3798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 </a:t>
            </a:r>
          </a:p>
          <a:p>
            <a:pPr marL="514350" indent="-514350">
              <a:buAutoNum type="arabicPeriod"/>
            </a:pPr>
            <a:r>
              <a:rPr lang="en-US" b="1" dirty="0" err="1"/>
              <a:t>JDialog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Jpanel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Jlabel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JTextField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JButton</a:t>
            </a:r>
            <a:endParaRPr lang="en-IN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41EB822-47CA-3DBF-324D-2B3FC590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2609" r="4414" b="4638"/>
          <a:stretch/>
        </p:blipFill>
        <p:spPr>
          <a:xfrm>
            <a:off x="6451567" y="3541"/>
            <a:ext cx="5740433" cy="68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7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30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038" y="2228749"/>
            <a:ext cx="3871451" cy="770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What is </a:t>
            </a:r>
            <a:r>
              <a:rPr lang="en-US" sz="4400" b="1" dirty="0">
                <a:solidFill>
                  <a:srgbClr val="C00000"/>
                </a:solidFill>
              </a:rPr>
              <a:t>GUI?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60370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Module-5: </a:t>
            </a:r>
            <a:r>
              <a:rPr lang="en-US" b="1" dirty="0">
                <a:solidFill>
                  <a:srgbClr val="C00000"/>
                </a:solidFill>
              </a:rPr>
              <a:t>GUI PROGRAMMING AND APPLETS (6)</a:t>
            </a:r>
          </a:p>
          <a:p>
            <a:pPr marL="0" indent="0">
              <a:buNone/>
            </a:pPr>
            <a:r>
              <a:rPr lang="en-US" b="1" dirty="0"/>
              <a:t>GUI Programming with Java: The AWT class hierarchy, introduction to swing,</a:t>
            </a:r>
            <a:r>
              <a:rPr lang="en-US" dirty="0"/>
              <a:t> </a:t>
            </a:r>
            <a:r>
              <a:rPr lang="en-US" b="1" dirty="0"/>
              <a:t>swings Vs AWT</a:t>
            </a:r>
            <a:r>
              <a:rPr lang="en-US" dirty="0"/>
              <a:t>, </a:t>
            </a:r>
            <a:r>
              <a:rPr lang="en-US" b="1" dirty="0"/>
              <a:t>hierarchy for swing components. </a:t>
            </a:r>
          </a:p>
          <a:p>
            <a:pPr marL="0" indent="0">
              <a:buNone/>
            </a:pPr>
            <a:r>
              <a:rPr lang="en-US" b="1" dirty="0"/>
              <a:t>Containers: </a:t>
            </a:r>
            <a:r>
              <a:rPr lang="en-US" b="1" dirty="0" err="1"/>
              <a:t>JFrame</a:t>
            </a:r>
            <a:r>
              <a:rPr lang="en-US" dirty="0"/>
              <a:t>. </a:t>
            </a:r>
            <a:r>
              <a:rPr lang="en-US" b="1" dirty="0" err="1"/>
              <a:t>JApplet</a:t>
            </a:r>
            <a:r>
              <a:rPr lang="en-US" dirty="0"/>
              <a:t>, </a:t>
            </a:r>
            <a:r>
              <a:rPr lang="en-US" b="1" dirty="0" err="1"/>
              <a:t>JDialog</a:t>
            </a:r>
            <a:r>
              <a:rPr lang="en-US" dirty="0"/>
              <a:t>. </a:t>
            </a:r>
            <a:r>
              <a:rPr lang="en-US" b="1" dirty="0" err="1"/>
              <a:t>Jpanel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b="1" dirty="0"/>
              <a:t>Overview of some swing components: </a:t>
            </a:r>
            <a:r>
              <a:rPr lang="en-US" b="1" dirty="0" err="1"/>
              <a:t>JButton</a:t>
            </a:r>
            <a:r>
              <a:rPr lang="en-US" b="1" dirty="0"/>
              <a:t>, </a:t>
            </a:r>
            <a:r>
              <a:rPr lang="en-US" b="1" dirty="0" err="1"/>
              <a:t>JLabel</a:t>
            </a:r>
            <a:r>
              <a:rPr lang="en-US" b="1" dirty="0"/>
              <a:t>, </a:t>
            </a:r>
            <a:r>
              <a:rPr lang="en-US" b="1" dirty="0" err="1"/>
              <a:t>JTextField</a:t>
            </a:r>
            <a:r>
              <a:rPr lang="en-US" b="1" dirty="0"/>
              <a:t>, </a:t>
            </a:r>
            <a:r>
              <a:rPr lang="en-US" b="1" dirty="0" err="1"/>
              <a:t>JTextArea</a:t>
            </a:r>
            <a:r>
              <a:rPr lang="en-US" b="1" dirty="0"/>
              <a:t>, simple applications.</a:t>
            </a:r>
          </a:p>
          <a:p>
            <a:pPr marL="0" indent="0">
              <a:buNone/>
            </a:pPr>
            <a:r>
              <a:rPr lang="en-US" b="1" dirty="0"/>
              <a:t>Layout management: </a:t>
            </a:r>
            <a:r>
              <a:rPr lang="en-US" dirty="0"/>
              <a:t>Layout manager types, border, grid and flow.</a:t>
            </a:r>
          </a:p>
          <a:p>
            <a:pPr marL="0" indent="0">
              <a:buNone/>
            </a:pPr>
            <a:r>
              <a:rPr lang="en-US" b="1" dirty="0"/>
              <a:t>Applets: Inheritance hierarchy for applets</a:t>
            </a:r>
            <a:r>
              <a:rPr lang="en-US" dirty="0"/>
              <a:t>, differences between applets and applications, life cycle of an applet, passing parameters to applets.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28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03" y="1402838"/>
            <a:ext cx="10803193" cy="346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Applet: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applet</a:t>
            </a:r>
            <a:r>
              <a:rPr lang="en-US" dirty="0"/>
              <a:t> in Java is a </a:t>
            </a:r>
            <a:r>
              <a:rPr lang="en-US" b="1" dirty="0"/>
              <a:t>small application that can run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web browser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applet viewer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Applets were primarily designed to provide </a:t>
            </a:r>
            <a:r>
              <a:rPr lang="en-US" b="1" dirty="0">
                <a:solidFill>
                  <a:srgbClr val="C00000"/>
                </a:solidFill>
              </a:rPr>
              <a:t>interactive features </a:t>
            </a:r>
            <a:r>
              <a:rPr lang="en-US" dirty="0"/>
              <a:t>in </a:t>
            </a:r>
            <a:r>
              <a:rPr lang="en-US" b="1" dirty="0"/>
              <a:t>web pages</a:t>
            </a:r>
            <a:r>
              <a:rPr lang="en-US" dirty="0"/>
              <a:t>, but over time </a:t>
            </a:r>
            <a:r>
              <a:rPr lang="en-US" b="1" dirty="0"/>
              <a:t>their usage has decreased</a:t>
            </a:r>
            <a:r>
              <a:rPr lang="en-US" dirty="0"/>
              <a:t>, especially with the shift towards modern web technologies like </a:t>
            </a:r>
            <a:r>
              <a:rPr lang="en-US" b="1" dirty="0"/>
              <a:t>HTML5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and </a:t>
            </a:r>
            <a:r>
              <a:rPr lang="en-US" b="1" dirty="0"/>
              <a:t>CSS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4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64" y="521110"/>
            <a:ext cx="11009672" cy="5565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is an Applet?</a:t>
            </a:r>
          </a:p>
          <a:p>
            <a:pPr marL="0" indent="0">
              <a:buNone/>
            </a:pPr>
            <a:r>
              <a:rPr lang="en-US" dirty="0"/>
              <a:t>An applet is a </a:t>
            </a:r>
            <a:r>
              <a:rPr lang="en-US" b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 of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javax.swing.JApplet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It is a Java program </a:t>
            </a:r>
            <a:r>
              <a:rPr lang="en-US" b="1" dirty="0"/>
              <a:t>embedded into </a:t>
            </a:r>
            <a:r>
              <a:rPr lang="en-US" b="1" dirty="0">
                <a:solidFill>
                  <a:srgbClr val="C00000"/>
                </a:solidFill>
              </a:rPr>
              <a:t>web pages </a:t>
            </a:r>
            <a:r>
              <a:rPr lang="en-US" dirty="0"/>
              <a:t>and can be executed using a </a:t>
            </a:r>
            <a:r>
              <a:rPr lang="en-US" b="1" dirty="0"/>
              <a:t>Java-enabled browser </a:t>
            </a:r>
            <a:r>
              <a:rPr lang="en-US" dirty="0"/>
              <a:t>or an </a:t>
            </a:r>
            <a:r>
              <a:rPr lang="en-US" b="1" dirty="0"/>
              <a:t>applet viewer tool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Applets are different from standalone applications because they </a:t>
            </a:r>
            <a:r>
              <a:rPr lang="en-US" b="1" dirty="0">
                <a:solidFill>
                  <a:srgbClr val="C00000"/>
                </a:solidFill>
              </a:rPr>
              <a:t>don't have a main() method</a:t>
            </a:r>
            <a:r>
              <a:rPr lang="en-US" dirty="0"/>
              <a:t>. Instead, they rely on </a:t>
            </a:r>
            <a:r>
              <a:rPr lang="en-US" b="1" dirty="0">
                <a:solidFill>
                  <a:srgbClr val="C00000"/>
                </a:solidFill>
              </a:rPr>
              <a:t>lifecycle methods </a:t>
            </a:r>
            <a:r>
              <a:rPr lang="en-US" dirty="0"/>
              <a:t>for execution.</a:t>
            </a:r>
          </a:p>
          <a:p>
            <a:pPr marL="0" indent="0">
              <a:buNone/>
            </a:pPr>
            <a:r>
              <a:rPr lang="en-IN" b="1" dirty="0"/>
              <a:t>Types of Applets:</a:t>
            </a:r>
          </a:p>
          <a:p>
            <a:r>
              <a:rPr lang="en-IN" b="1" dirty="0"/>
              <a:t>AWT Applet (</a:t>
            </a:r>
            <a:r>
              <a:rPr lang="en-IN" b="1" dirty="0" err="1"/>
              <a:t>java.applet.Applet</a:t>
            </a:r>
            <a:r>
              <a:rPr lang="en-IN" b="1" dirty="0"/>
              <a:t>): </a:t>
            </a:r>
            <a:r>
              <a:rPr lang="en-IN" dirty="0"/>
              <a:t>Uses Abstract Window Toolkit (AWT) components like Button, Label, </a:t>
            </a:r>
            <a:r>
              <a:rPr lang="en-IN" dirty="0" err="1"/>
              <a:t>TextField</a:t>
            </a:r>
            <a:r>
              <a:rPr lang="en-IN" dirty="0"/>
              <a:t>.</a:t>
            </a:r>
          </a:p>
          <a:p>
            <a:r>
              <a:rPr lang="en-IN" b="1" dirty="0"/>
              <a:t>Swing Applet (</a:t>
            </a:r>
            <a:r>
              <a:rPr lang="en-IN" b="1" dirty="0" err="1"/>
              <a:t>javax.swing.JApplet</a:t>
            </a:r>
            <a:r>
              <a:rPr lang="en-IN" b="1" dirty="0"/>
              <a:t>): </a:t>
            </a:r>
            <a:r>
              <a:rPr lang="en-IN" dirty="0"/>
              <a:t>Uses Swing components like </a:t>
            </a:r>
            <a:r>
              <a:rPr lang="en-IN" dirty="0" err="1"/>
              <a:t>JButton</a:t>
            </a:r>
            <a:r>
              <a:rPr lang="en-IN" dirty="0"/>
              <a:t>, </a:t>
            </a:r>
            <a:r>
              <a:rPr lang="en-IN" dirty="0" err="1"/>
              <a:t>JLabel</a:t>
            </a:r>
            <a:r>
              <a:rPr lang="en-IN" dirty="0"/>
              <a:t>, </a:t>
            </a:r>
            <a:r>
              <a:rPr lang="en-IN" dirty="0" err="1"/>
              <a:t>JTextField</a:t>
            </a:r>
            <a:r>
              <a:rPr lang="en-IN" dirty="0"/>
              <a:t>. It offers more advanced GUI components compared to AWT.</a:t>
            </a:r>
          </a:p>
        </p:txBody>
      </p:sp>
    </p:spTree>
    <p:extLst>
      <p:ext uri="{BB962C8B-B14F-4D97-AF65-F5344CB8AC3E}">
        <p14:creationId xmlns:p14="http://schemas.microsoft.com/office/powerpoint/2010/main" val="3971224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 hierarchy for applets:</a:t>
            </a:r>
          </a:p>
          <a:p>
            <a:pPr marL="0" indent="0">
              <a:buNone/>
            </a:pPr>
            <a:r>
              <a:rPr lang="en-US" dirty="0"/>
              <a:t>	In Java, applets are part of the class hierarchy that ultimately inherits from the base class </a:t>
            </a:r>
            <a:r>
              <a:rPr lang="en-US" b="1" dirty="0" err="1"/>
              <a:t>java.lang.Object</a:t>
            </a:r>
            <a:r>
              <a:rPr lang="en-US" dirty="0"/>
              <a:t>. Applets can be written using either the Abstract Window Toolkit (AWT) or Swing.</a:t>
            </a:r>
          </a:p>
          <a:p>
            <a:pPr marL="514350" indent="-514350">
              <a:buAutoNum type="arabicPeriod"/>
            </a:pPr>
            <a:r>
              <a:rPr lang="en-IN" b="1" dirty="0"/>
              <a:t>AWT Applet Inheritance Hierarchy:</a:t>
            </a:r>
          </a:p>
          <a:p>
            <a:pPr marL="0" indent="0">
              <a:buNone/>
            </a:pPr>
            <a:r>
              <a:rPr lang="en-US" dirty="0"/>
              <a:t>AWT-based applets inherit from the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class, which in turn inherits from other standard Java classes. Here is the detailed inheritance hierarchy: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DE8B5-6F36-6C04-1152-DB8BA0E8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40"/>
          <a:stretch/>
        </p:blipFill>
        <p:spPr>
          <a:xfrm>
            <a:off x="4350481" y="3717073"/>
            <a:ext cx="6724966" cy="29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4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Swing Applet Inheritance Hierarchy:</a:t>
            </a:r>
          </a:p>
          <a:p>
            <a:pPr marL="0" indent="0">
              <a:buNone/>
            </a:pPr>
            <a:r>
              <a:rPr lang="en-US" dirty="0"/>
              <a:t>Swing-based applets inherit from </a:t>
            </a:r>
            <a:r>
              <a:rPr lang="en-US" b="1" dirty="0" err="1"/>
              <a:t>javax.swing.JApplet</a:t>
            </a:r>
            <a:r>
              <a:rPr lang="en-US" dirty="0"/>
              <a:t>, which adds more advanced GUI capabilities by utilizing the Swing toolkit.</a:t>
            </a:r>
          </a:p>
          <a:p>
            <a:pPr marL="0" indent="0">
              <a:buNone/>
            </a:pPr>
            <a:r>
              <a:rPr lang="en-IN" b="1" dirty="0"/>
              <a:t>Hierarchy: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45B44-A501-0E6D-C247-8EC1072F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85" y="2455585"/>
            <a:ext cx="9466679" cy="35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072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25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64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42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4" y="412956"/>
            <a:ext cx="10943302" cy="574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AWT class: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AWT (Abstract Window Toolkit)</a:t>
            </a:r>
            <a:r>
              <a:rPr lang="en-US" dirty="0"/>
              <a:t> is a key part of Java's </a:t>
            </a:r>
            <a:r>
              <a:rPr lang="en-US" b="1" dirty="0">
                <a:solidFill>
                  <a:srgbClr val="C00000"/>
                </a:solidFill>
              </a:rPr>
              <a:t>original</a:t>
            </a:r>
            <a:r>
              <a:rPr lang="en-US" dirty="0"/>
              <a:t> </a:t>
            </a:r>
            <a:r>
              <a:rPr lang="en-US" b="1" dirty="0"/>
              <a:t>graphical user interface </a:t>
            </a:r>
            <a:r>
              <a:rPr lang="en-US" dirty="0"/>
              <a:t>(GUI) </a:t>
            </a:r>
            <a:r>
              <a:rPr lang="en-US" b="1" dirty="0">
                <a:solidFill>
                  <a:srgbClr val="C00000"/>
                </a:solidFill>
              </a:rPr>
              <a:t>framework</a:t>
            </a:r>
            <a:r>
              <a:rPr lang="en-US" dirty="0"/>
              <a:t>. It provides a set of classes for building user interfaces (UI) like </a:t>
            </a:r>
            <a:r>
              <a:rPr lang="en-US" b="1" dirty="0"/>
              <a:t>windows</a:t>
            </a:r>
            <a:r>
              <a:rPr lang="en-US" dirty="0"/>
              <a:t>, </a:t>
            </a:r>
            <a:r>
              <a:rPr lang="en-US" b="1" dirty="0"/>
              <a:t>buttons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fields</a:t>
            </a:r>
            <a:r>
              <a:rPr lang="en-US" dirty="0"/>
              <a:t>, and </a:t>
            </a:r>
            <a:r>
              <a:rPr lang="en-US" b="1" dirty="0"/>
              <a:t>menus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IN" dirty="0"/>
              <a:t>Java AWT (Abstract Window Toolkit) is an API to develop Graphical User Interface (GUI) or windows-based applications in Java.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java.awt</a:t>
            </a:r>
            <a:r>
              <a:rPr lang="en-IN" dirty="0"/>
              <a:t> package provides classes for AWT API such as </a:t>
            </a:r>
            <a:r>
              <a:rPr lang="en-IN" dirty="0" err="1"/>
              <a:t>TextField</a:t>
            </a:r>
            <a:r>
              <a:rPr lang="en-IN" dirty="0"/>
              <a:t>, Label, </a:t>
            </a:r>
            <a:r>
              <a:rPr lang="en-IN" dirty="0" err="1"/>
              <a:t>TextArea</a:t>
            </a:r>
            <a:r>
              <a:rPr lang="en-IN" dirty="0"/>
              <a:t>, </a:t>
            </a:r>
            <a:r>
              <a:rPr lang="en-IN" dirty="0" err="1"/>
              <a:t>RadioButton</a:t>
            </a:r>
            <a:r>
              <a:rPr lang="en-IN" dirty="0"/>
              <a:t>, </a:t>
            </a:r>
            <a:r>
              <a:rPr lang="en-IN" dirty="0" err="1"/>
              <a:t>CheckBox</a:t>
            </a:r>
            <a:r>
              <a:rPr lang="en-IN" dirty="0"/>
              <a:t>, Choice, List etc.</a:t>
            </a:r>
          </a:p>
        </p:txBody>
      </p:sp>
    </p:spTree>
    <p:extLst>
      <p:ext uri="{BB962C8B-B14F-4D97-AF65-F5344CB8AC3E}">
        <p14:creationId xmlns:p14="http://schemas.microsoft.com/office/powerpoint/2010/main" val="3166592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87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07661E0-FC3E-4A49-B1FC-CC1448FE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7" y="504348"/>
            <a:ext cx="5354582" cy="5852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58E42-23CF-7288-6394-DDE78E74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603" y="256683"/>
            <a:ext cx="5012834" cy="640958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of the class hierarchy in Java. All classes inherit from Object, including those in AWT.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(extends Object)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for all AWT components. It represents the common attributes and behaviors of UI elements, such as buttons, labels, text fields, etc.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Key subclasses of Component: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Container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Can contain other components.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Button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Represents a clickable button.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Label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Displays a text string.</a:t>
            </a:r>
          </a:p>
          <a:p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TextComponent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Base class for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TextArea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Scrollbar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Adds a scrollbar to a component.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Canvas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Provides a blank area on which custom drawing can be done.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4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304800"/>
            <a:ext cx="11012128" cy="58501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3. Container (extends Component)</a:t>
            </a:r>
          </a:p>
          <a:p>
            <a:pPr marL="0" indent="0">
              <a:buNone/>
            </a:pPr>
            <a:r>
              <a:rPr lang="en-US" dirty="0"/>
              <a:t>A specialized component that can </a:t>
            </a:r>
            <a:r>
              <a:rPr lang="en-US" b="1" dirty="0">
                <a:solidFill>
                  <a:srgbClr val="C00000"/>
                </a:solidFill>
              </a:rPr>
              <a:t>hold</a:t>
            </a:r>
            <a:r>
              <a:rPr lang="en-US" b="1" dirty="0"/>
              <a:t> other components </a:t>
            </a:r>
            <a:r>
              <a:rPr lang="en-US" dirty="0"/>
              <a:t>(like panels, frames).</a:t>
            </a:r>
          </a:p>
          <a:p>
            <a:pPr marL="0" indent="0">
              <a:buNone/>
            </a:pPr>
            <a:r>
              <a:rPr lang="en-US" b="1" dirty="0"/>
              <a:t>Important subclasses:</a:t>
            </a:r>
          </a:p>
          <a:p>
            <a:r>
              <a:rPr lang="en-US" b="1" dirty="0"/>
              <a:t>Window</a:t>
            </a:r>
            <a:r>
              <a:rPr lang="en-US" dirty="0"/>
              <a:t>: Represents a top-level window with no borders or menus (typically used for creating dialogs or windows).</a:t>
            </a:r>
          </a:p>
          <a:p>
            <a:r>
              <a:rPr lang="en-US" b="1" dirty="0"/>
              <a:t>Frame: </a:t>
            </a:r>
            <a:r>
              <a:rPr lang="en-US" dirty="0"/>
              <a:t>A fully functional window with title, borders, and buttons like minimize, maximize, and close.</a:t>
            </a:r>
          </a:p>
          <a:p>
            <a:r>
              <a:rPr lang="en-US" b="1" dirty="0"/>
              <a:t>Dialog: </a:t>
            </a:r>
            <a:r>
              <a:rPr lang="en-US" dirty="0"/>
              <a:t>A pop-up window used to capture user input.</a:t>
            </a:r>
          </a:p>
          <a:p>
            <a:r>
              <a:rPr lang="en-US" b="1" dirty="0"/>
              <a:t>Panel: </a:t>
            </a:r>
            <a:r>
              <a:rPr lang="en-US" dirty="0"/>
              <a:t>A container for organizing components in a specific layout. Frequently used for grouping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TextComponent</a:t>
            </a:r>
            <a:r>
              <a:rPr lang="en-US" b="1" dirty="0"/>
              <a:t> (extends Component):</a:t>
            </a:r>
          </a:p>
          <a:p>
            <a:pPr marL="0" indent="0">
              <a:buNone/>
            </a:pPr>
            <a:r>
              <a:rPr lang="en-US" dirty="0"/>
              <a:t>The base class for text-related components.</a:t>
            </a:r>
          </a:p>
          <a:p>
            <a:pPr marL="0" indent="0">
              <a:buNone/>
            </a:pPr>
            <a:r>
              <a:rPr lang="en-US" b="1" dirty="0"/>
              <a:t>Subclasses:</a:t>
            </a:r>
          </a:p>
          <a:p>
            <a:r>
              <a:rPr lang="en-US" b="1" dirty="0" err="1"/>
              <a:t>TextField</a:t>
            </a:r>
            <a:r>
              <a:rPr lang="en-US" b="1" dirty="0"/>
              <a:t>: </a:t>
            </a:r>
            <a:r>
              <a:rPr lang="en-US" dirty="0"/>
              <a:t>A single-line text input field.</a:t>
            </a:r>
          </a:p>
          <a:p>
            <a:r>
              <a:rPr lang="en-US" b="1" dirty="0" err="1"/>
              <a:t>TextArea</a:t>
            </a:r>
            <a:r>
              <a:rPr lang="en-US" b="1" dirty="0"/>
              <a:t>: </a:t>
            </a:r>
            <a:r>
              <a:rPr lang="en-US" dirty="0"/>
              <a:t>A multi-line text input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6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462116"/>
            <a:ext cx="11267768" cy="60271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5. Window (extends Container):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top-level window </a:t>
            </a:r>
            <a:r>
              <a:rPr lang="en-US" dirty="0"/>
              <a:t>with no borders or menus.</a:t>
            </a:r>
          </a:p>
          <a:p>
            <a:pPr marL="0" indent="0">
              <a:buNone/>
            </a:pPr>
            <a:r>
              <a:rPr lang="en-US" dirty="0"/>
              <a:t>Subclasses:</a:t>
            </a:r>
          </a:p>
          <a:p>
            <a:r>
              <a:rPr lang="en-US" b="1" dirty="0"/>
              <a:t>Frame: </a:t>
            </a:r>
            <a:r>
              <a:rPr lang="en-US" dirty="0"/>
              <a:t>A basic window with a </a:t>
            </a:r>
            <a:r>
              <a:rPr lang="en-US" b="1" dirty="0"/>
              <a:t>title bar</a:t>
            </a:r>
            <a:r>
              <a:rPr lang="en-US" dirty="0"/>
              <a:t>, </a:t>
            </a:r>
            <a:r>
              <a:rPr lang="en-US" b="1" dirty="0"/>
              <a:t>close</a:t>
            </a:r>
            <a:r>
              <a:rPr lang="en-US" dirty="0"/>
              <a:t>, </a:t>
            </a:r>
            <a:r>
              <a:rPr lang="en-US" b="1" dirty="0"/>
              <a:t>minimize</a:t>
            </a:r>
            <a:r>
              <a:rPr lang="en-US" dirty="0"/>
              <a:t>, and </a:t>
            </a:r>
            <a:r>
              <a:rPr lang="en-US" b="1" dirty="0"/>
              <a:t>maximize</a:t>
            </a:r>
            <a:r>
              <a:rPr lang="en-US" dirty="0"/>
              <a:t> </a:t>
            </a:r>
            <a:r>
              <a:rPr lang="en-US" b="1" dirty="0"/>
              <a:t>buttons</a:t>
            </a:r>
            <a:r>
              <a:rPr lang="en-US" dirty="0"/>
              <a:t>.</a:t>
            </a:r>
          </a:p>
          <a:p>
            <a:r>
              <a:rPr lang="en-US" b="1" dirty="0"/>
              <a:t>Dialog: </a:t>
            </a:r>
            <a:r>
              <a:rPr lang="en-US" dirty="0"/>
              <a:t>A pop-up window often used to interact with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6. Frame (extends Window):</a:t>
            </a:r>
          </a:p>
          <a:p>
            <a:pPr marL="0" indent="0">
              <a:buNone/>
            </a:pPr>
            <a:r>
              <a:rPr lang="en-US" dirty="0"/>
              <a:t>The main window used for GUI applications, containing </a:t>
            </a:r>
            <a:r>
              <a:rPr lang="en-US" b="1" dirty="0">
                <a:solidFill>
                  <a:srgbClr val="C00000"/>
                </a:solidFill>
              </a:rPr>
              <a:t>title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bars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controls</a:t>
            </a:r>
            <a:r>
              <a:rPr lang="en-US" dirty="0"/>
              <a:t> (minimize, close, etc.).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7. Panel (extends Container)</a:t>
            </a:r>
          </a:p>
          <a:p>
            <a:pPr marL="0" indent="0">
              <a:buNone/>
            </a:pPr>
            <a:r>
              <a:rPr lang="en-US" dirty="0"/>
              <a:t>A generic container used for </a:t>
            </a:r>
            <a:r>
              <a:rPr lang="en-US" b="1" dirty="0">
                <a:solidFill>
                  <a:srgbClr val="C00000"/>
                </a:solidFill>
              </a:rPr>
              <a:t>grouping other components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8. </a:t>
            </a:r>
            <a:r>
              <a:rPr lang="en-US" b="1" dirty="0" err="1"/>
              <a:t>LayoutManager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 interface used to define how components are arranged in a container.</a:t>
            </a:r>
          </a:p>
          <a:p>
            <a:pPr marL="0" indent="0">
              <a:buNone/>
            </a:pPr>
            <a:r>
              <a:rPr lang="en-US" dirty="0"/>
              <a:t>Key implementations:</a:t>
            </a:r>
          </a:p>
          <a:p>
            <a:r>
              <a:rPr lang="en-US" b="1" dirty="0" err="1"/>
              <a:t>FlowLayout</a:t>
            </a:r>
            <a:r>
              <a:rPr lang="en-US" b="1" dirty="0"/>
              <a:t>: </a:t>
            </a:r>
            <a:r>
              <a:rPr lang="en-US" dirty="0"/>
              <a:t>Lays out components in a row.</a:t>
            </a:r>
          </a:p>
          <a:p>
            <a:r>
              <a:rPr lang="en-US" b="1" dirty="0" err="1"/>
              <a:t>BorderLayout</a:t>
            </a:r>
            <a:r>
              <a:rPr lang="en-US" b="1" dirty="0"/>
              <a:t>: </a:t>
            </a:r>
            <a:r>
              <a:rPr lang="en-US" dirty="0"/>
              <a:t>Arranges components in five areas (North, South, East, West, and Center).</a:t>
            </a:r>
          </a:p>
          <a:p>
            <a:r>
              <a:rPr lang="en-US" b="1" dirty="0" err="1"/>
              <a:t>GridLayout</a:t>
            </a:r>
            <a:r>
              <a:rPr lang="en-US" b="1" dirty="0"/>
              <a:t>: </a:t>
            </a:r>
            <a:r>
              <a:rPr lang="en-US" dirty="0"/>
              <a:t>Arranges components in a grid of rows and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2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</a:rPr>
              <a:t>Swing:</a:t>
            </a:r>
          </a:p>
          <a:p>
            <a:pPr marL="0" indent="0">
              <a:buNone/>
            </a:pPr>
            <a:r>
              <a:rPr lang="en-US" b="1" dirty="0"/>
              <a:t>Swing </a:t>
            </a:r>
            <a:r>
              <a:rPr lang="en-US" dirty="0"/>
              <a:t>is a part of Java's </a:t>
            </a:r>
            <a:r>
              <a:rPr lang="en-US" b="1" dirty="0"/>
              <a:t>JFC (</a:t>
            </a:r>
            <a:r>
              <a:rPr lang="en-US" b="1" dirty="0">
                <a:solidFill>
                  <a:srgbClr val="C00000"/>
                </a:solidFill>
              </a:rPr>
              <a:t>Java Foundation Classes</a:t>
            </a:r>
            <a:r>
              <a:rPr lang="en-US" b="1" dirty="0"/>
              <a:t>)</a:t>
            </a:r>
            <a:r>
              <a:rPr lang="en-US" dirty="0"/>
              <a:t> and is a more advanced and flexible GUI toolkit compared to AWT (Abstract Window Toolkit). While AWT provides basic components and is platform-dependent (uses native GUI components), Swing is built on top of AWT and is </a:t>
            </a:r>
            <a:r>
              <a:rPr lang="en-US" b="1" dirty="0"/>
              <a:t>platform-independent</a:t>
            </a:r>
            <a:r>
              <a:rPr lang="en-US" dirty="0"/>
              <a:t> because it renders its components using Java code rather than relying on the underlying operating system's native components. This allows for a more consistent look and feel across different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6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3DD80-A499-DA16-5C1C-CB94946F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" y="163607"/>
            <a:ext cx="5338916" cy="65307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837" y="89535"/>
            <a:ext cx="5411724" cy="64689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Hierarchy for Swing components: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Swing component hierarchy in Java follows a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well-defined structure based on the AWT hierarchy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but adds its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own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set of components for creating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rich user interfaces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class of all Java classes.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base class for all graphical components that can be added to a GUI.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3. Container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subclass of Component that can hold other components (like panels or frames).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JComponent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 (extends Container)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for all Swing components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It provides additional functionality such as double buffering, borders, and tooltips.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6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68" y="152115"/>
            <a:ext cx="10803193" cy="493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Core Swing Components (Subclasses of </a:t>
            </a:r>
            <a:r>
              <a:rPr lang="en-US" sz="2000" b="1" dirty="0" err="1">
                <a:solidFill>
                  <a:srgbClr val="C00000"/>
                </a:solidFill>
              </a:rPr>
              <a:t>JComponent</a:t>
            </a:r>
            <a:r>
              <a:rPr lang="en-US" sz="2000" b="1" dirty="0">
                <a:solidFill>
                  <a:srgbClr val="C00000"/>
                </a:solidFill>
              </a:rPr>
              <a:t>):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10F69-E67E-E188-A8FA-0B0A133B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714"/>
              </p:ext>
            </p:extLst>
          </p:nvPr>
        </p:nvGraphicFramePr>
        <p:xfrm>
          <a:off x="523461" y="526774"/>
          <a:ext cx="11280271" cy="6172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636">
                  <a:extLst>
                    <a:ext uri="{9D8B030D-6E8A-4147-A177-3AD203B41FA5}">
                      <a16:colId xmlns:a16="http://schemas.microsoft.com/office/drawing/2014/main" val="2251550890"/>
                    </a:ext>
                  </a:extLst>
                </a:gridCol>
                <a:gridCol w="9203635">
                  <a:extLst>
                    <a:ext uri="{9D8B030D-6E8A-4147-A177-3AD203B41FA5}">
                      <a16:colId xmlns:a16="http://schemas.microsoft.com/office/drawing/2014/main" val="1142317066"/>
                    </a:ext>
                  </a:extLst>
                </a:gridCol>
              </a:tblGrid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Description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72070846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clickable button.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996015008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JLabel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static text or an image.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415867265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JTextField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single-line text input field.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65689452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JTextArea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multi-line text area for text input or output.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662799053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JPanel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generic lightweight container used for organizing components.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82439217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JScrollPane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Provides a scrollable view of another component, like a text area or table.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935470181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JTable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component that displays tabular data in rows and columns.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348379540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JList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a list of items.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239351846"/>
                  </a:ext>
                </a:extLst>
              </a:tr>
              <a:tr h="5887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JComboBox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drop-down list that allows the user to select one item from a list of choices.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941457115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JCheckBox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component that represents a check box (on/off state).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98645470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JRadioButton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radio button (allows selection of one option within a group).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50952674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JMenuBar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Components for creating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535530387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menu within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220633021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JMenuItem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Represents an item within a menu.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18459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8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1987</Words>
  <Application>Microsoft Office PowerPoint</Application>
  <PresentationFormat>Widescreen</PresentationFormat>
  <Paragraphs>195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45</cp:revision>
  <dcterms:created xsi:type="dcterms:W3CDTF">2024-10-02T17:07:07Z</dcterms:created>
  <dcterms:modified xsi:type="dcterms:W3CDTF">2024-10-03T18:33:19Z</dcterms:modified>
</cp:coreProperties>
</file>