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2" r:id="rId5"/>
    <p:sldId id="264" r:id="rId6"/>
    <p:sldId id="278" r:id="rId7"/>
    <p:sldId id="265" r:id="rId8"/>
    <p:sldId id="266" r:id="rId9"/>
    <p:sldId id="272" r:id="rId10"/>
    <p:sldId id="280" r:id="rId11"/>
    <p:sldId id="279" r:id="rId12"/>
    <p:sldId id="297" r:id="rId13"/>
    <p:sldId id="268" r:id="rId14"/>
    <p:sldId id="267" r:id="rId15"/>
    <p:sldId id="270" r:id="rId16"/>
    <p:sldId id="271" r:id="rId17"/>
    <p:sldId id="269" r:id="rId18"/>
    <p:sldId id="274" r:id="rId19"/>
    <p:sldId id="275" r:id="rId20"/>
    <p:sldId id="283" r:id="rId21"/>
    <p:sldId id="277" r:id="rId22"/>
    <p:sldId id="282" r:id="rId23"/>
    <p:sldId id="284" r:id="rId24"/>
    <p:sldId id="286" r:id="rId25"/>
    <p:sldId id="287" r:id="rId26"/>
    <p:sldId id="288" r:id="rId27"/>
    <p:sldId id="285" r:id="rId28"/>
    <p:sldId id="291" r:id="rId29"/>
    <p:sldId id="289" r:id="rId30"/>
    <p:sldId id="295" r:id="rId31"/>
    <p:sldId id="296" r:id="rId32"/>
    <p:sldId id="298" r:id="rId33"/>
    <p:sldId id="299" r:id="rId34"/>
    <p:sldId id="290" r:id="rId35"/>
    <p:sldId id="292" r:id="rId36"/>
    <p:sldId id="293" r:id="rId37"/>
    <p:sldId id="294" r:id="rId38"/>
    <p:sldId id="300" r:id="rId39"/>
    <p:sldId id="301" r:id="rId40"/>
    <p:sldId id="302" r:id="rId41"/>
    <p:sldId id="303" r:id="rId42"/>
    <p:sldId id="306" r:id="rId43"/>
    <p:sldId id="338" r:id="rId44"/>
    <p:sldId id="342" r:id="rId45"/>
    <p:sldId id="344" r:id="rId46"/>
    <p:sldId id="343" r:id="rId47"/>
    <p:sldId id="304" r:id="rId48"/>
    <p:sldId id="339" r:id="rId49"/>
    <p:sldId id="305" r:id="rId50"/>
    <p:sldId id="308" r:id="rId51"/>
    <p:sldId id="307" r:id="rId52"/>
    <p:sldId id="309" r:id="rId53"/>
    <p:sldId id="310" r:id="rId54"/>
    <p:sldId id="313" r:id="rId55"/>
    <p:sldId id="314" r:id="rId56"/>
    <p:sldId id="311" r:id="rId57"/>
    <p:sldId id="312" r:id="rId58"/>
    <p:sldId id="315" r:id="rId59"/>
    <p:sldId id="316" r:id="rId60"/>
    <p:sldId id="317" r:id="rId61"/>
    <p:sldId id="340" r:id="rId62"/>
    <p:sldId id="318" r:id="rId63"/>
    <p:sldId id="341" r:id="rId64"/>
    <p:sldId id="319" r:id="rId65"/>
    <p:sldId id="320" r:id="rId66"/>
    <p:sldId id="322" r:id="rId67"/>
    <p:sldId id="323" r:id="rId68"/>
    <p:sldId id="324" r:id="rId69"/>
    <p:sldId id="325" r:id="rId70"/>
    <p:sldId id="326" r:id="rId71"/>
    <p:sldId id="329" r:id="rId72"/>
    <p:sldId id="321" r:id="rId73"/>
    <p:sldId id="327" r:id="rId74"/>
    <p:sldId id="336" r:id="rId75"/>
    <p:sldId id="328" r:id="rId76"/>
    <p:sldId id="337" r:id="rId77"/>
    <p:sldId id="330" r:id="rId78"/>
    <p:sldId id="331" r:id="rId79"/>
    <p:sldId id="332" r:id="rId80"/>
    <p:sldId id="333" r:id="rId81"/>
    <p:sldId id="334" r:id="rId82"/>
    <p:sldId id="335" r:id="rId83"/>
    <p:sldId id="345" r:id="rId84"/>
    <p:sldId id="347" r:id="rId85"/>
    <p:sldId id="350" r:id="rId86"/>
    <p:sldId id="346" r:id="rId87"/>
    <p:sldId id="351" r:id="rId88"/>
    <p:sldId id="352" r:id="rId89"/>
    <p:sldId id="353" r:id="rId90"/>
    <p:sldId id="354" r:id="rId91"/>
    <p:sldId id="355" r:id="rId92"/>
    <p:sldId id="356" r:id="rId93"/>
    <p:sldId id="357" r:id="rId94"/>
    <p:sldId id="358" r:id="rId95"/>
    <p:sldId id="359" r:id="rId96"/>
    <p:sldId id="360" r:id="rId97"/>
    <p:sldId id="363" r:id="rId98"/>
    <p:sldId id="364" r:id="rId99"/>
    <p:sldId id="361" r:id="rId100"/>
    <p:sldId id="362" r:id="rId101"/>
    <p:sldId id="368" r:id="rId102"/>
    <p:sldId id="366" r:id="rId103"/>
    <p:sldId id="365" r:id="rId104"/>
    <p:sldId id="367" r:id="rId105"/>
    <p:sldId id="281" r:id="rId106"/>
    <p:sldId id="369" r:id="rId107"/>
    <p:sldId id="370" r:id="rId108"/>
    <p:sldId id="371" r:id="rId109"/>
    <p:sldId id="372" r:id="rId110"/>
    <p:sldId id="373" r:id="rId111"/>
    <p:sldId id="374" r:id="rId112"/>
    <p:sldId id="375" r:id="rId113"/>
    <p:sldId id="376" r:id="rId1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varScale="1">
        <p:scale>
          <a:sx n="78" d="100"/>
          <a:sy n="78"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BC8B-96D7-4142-9090-C277E1F6DA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59F3BE-34F5-4622-AFBB-F9A1A7103D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1CBAAD-0E81-4AFE-B7EF-A534A5B325F2}"/>
              </a:ext>
            </a:extLst>
          </p:cNvPr>
          <p:cNvSpPr>
            <a:spLocks noGrp="1"/>
          </p:cNvSpPr>
          <p:nvPr>
            <p:ph type="dt" sz="half" idx="10"/>
          </p:nvPr>
        </p:nvSpPr>
        <p:spPr/>
        <p:txBody>
          <a:bodyPr/>
          <a:lstStyle/>
          <a:p>
            <a:fld id="{A96D8E49-6906-44F2-ABD2-E9501E5C67F3}" type="datetimeFigureOut">
              <a:rPr lang="en-IN" smtClean="0"/>
              <a:t>04-09-2024</a:t>
            </a:fld>
            <a:endParaRPr lang="en-IN"/>
          </a:p>
        </p:txBody>
      </p:sp>
      <p:sp>
        <p:nvSpPr>
          <p:cNvPr id="5" name="Footer Placeholder 4">
            <a:extLst>
              <a:ext uri="{FF2B5EF4-FFF2-40B4-BE49-F238E27FC236}">
                <a16:creationId xmlns:a16="http://schemas.microsoft.com/office/drawing/2014/main" id="{734FD723-3945-4E1E-8E5E-004529F7A0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51D051-CA90-4B98-851B-AAAEEBE95B98}"/>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3064634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FA892-FE5A-4160-B758-2845008170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A53C6F-1C6B-4CF4-B679-64072A5098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9D9F40-BB5D-4DC8-B43F-65C4E53AB08B}"/>
              </a:ext>
            </a:extLst>
          </p:cNvPr>
          <p:cNvSpPr>
            <a:spLocks noGrp="1"/>
          </p:cNvSpPr>
          <p:nvPr>
            <p:ph type="dt" sz="half" idx="10"/>
          </p:nvPr>
        </p:nvSpPr>
        <p:spPr/>
        <p:txBody>
          <a:bodyPr/>
          <a:lstStyle/>
          <a:p>
            <a:fld id="{A96D8E49-6906-44F2-ABD2-E9501E5C67F3}" type="datetimeFigureOut">
              <a:rPr lang="en-IN" smtClean="0"/>
              <a:t>04-09-2024</a:t>
            </a:fld>
            <a:endParaRPr lang="en-IN"/>
          </a:p>
        </p:txBody>
      </p:sp>
      <p:sp>
        <p:nvSpPr>
          <p:cNvPr id="5" name="Footer Placeholder 4">
            <a:extLst>
              <a:ext uri="{FF2B5EF4-FFF2-40B4-BE49-F238E27FC236}">
                <a16:creationId xmlns:a16="http://schemas.microsoft.com/office/drawing/2014/main" id="{2F0181A1-8E31-42BE-B00D-507EEAA51A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C3D082-5D9A-4CA8-9980-C21070315E1E}"/>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4227558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C312BE-4A1C-47EB-B022-BDA2B6220B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291FFD-C0E3-4D66-9FA6-EEF3EB49DB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3E6710-BDC5-4161-9F36-468F6E4F4B8C}"/>
              </a:ext>
            </a:extLst>
          </p:cNvPr>
          <p:cNvSpPr>
            <a:spLocks noGrp="1"/>
          </p:cNvSpPr>
          <p:nvPr>
            <p:ph type="dt" sz="half" idx="10"/>
          </p:nvPr>
        </p:nvSpPr>
        <p:spPr/>
        <p:txBody>
          <a:bodyPr/>
          <a:lstStyle/>
          <a:p>
            <a:fld id="{A96D8E49-6906-44F2-ABD2-E9501E5C67F3}" type="datetimeFigureOut">
              <a:rPr lang="en-IN" smtClean="0"/>
              <a:t>04-09-2024</a:t>
            </a:fld>
            <a:endParaRPr lang="en-IN"/>
          </a:p>
        </p:txBody>
      </p:sp>
      <p:sp>
        <p:nvSpPr>
          <p:cNvPr id="5" name="Footer Placeholder 4">
            <a:extLst>
              <a:ext uri="{FF2B5EF4-FFF2-40B4-BE49-F238E27FC236}">
                <a16:creationId xmlns:a16="http://schemas.microsoft.com/office/drawing/2014/main" id="{6ECA63CC-5B8B-49DA-A004-9BE6D06322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7495C7-6999-4635-8CAE-4D5F3E95DBEB}"/>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261140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AAAC4-0004-492C-B4DA-8CF94FC945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6272F1-B9E8-43DE-9365-A66DFD7BBC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DA9C35-654C-4E5F-BAE1-7B3DF451E69D}"/>
              </a:ext>
            </a:extLst>
          </p:cNvPr>
          <p:cNvSpPr>
            <a:spLocks noGrp="1"/>
          </p:cNvSpPr>
          <p:nvPr>
            <p:ph type="dt" sz="half" idx="10"/>
          </p:nvPr>
        </p:nvSpPr>
        <p:spPr/>
        <p:txBody>
          <a:bodyPr/>
          <a:lstStyle/>
          <a:p>
            <a:fld id="{A96D8E49-6906-44F2-ABD2-E9501E5C67F3}" type="datetimeFigureOut">
              <a:rPr lang="en-IN" smtClean="0"/>
              <a:t>04-09-2024</a:t>
            </a:fld>
            <a:endParaRPr lang="en-IN"/>
          </a:p>
        </p:txBody>
      </p:sp>
      <p:sp>
        <p:nvSpPr>
          <p:cNvPr id="5" name="Footer Placeholder 4">
            <a:extLst>
              <a:ext uri="{FF2B5EF4-FFF2-40B4-BE49-F238E27FC236}">
                <a16:creationId xmlns:a16="http://schemas.microsoft.com/office/drawing/2014/main" id="{A2E7EA7D-2A88-4934-9105-4784FA0D3A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D652E6-BC38-4B22-883E-3F16B87AA7D8}"/>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1292992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05DD2-E9DC-4E1A-BFF6-AE62A05C0D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340C08-E458-468A-87AB-8061F8D9FA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E06208-B8FE-4B9D-80A7-CE7B0092A8CE}"/>
              </a:ext>
            </a:extLst>
          </p:cNvPr>
          <p:cNvSpPr>
            <a:spLocks noGrp="1"/>
          </p:cNvSpPr>
          <p:nvPr>
            <p:ph type="dt" sz="half" idx="10"/>
          </p:nvPr>
        </p:nvSpPr>
        <p:spPr/>
        <p:txBody>
          <a:bodyPr/>
          <a:lstStyle/>
          <a:p>
            <a:fld id="{A96D8E49-6906-44F2-ABD2-E9501E5C67F3}" type="datetimeFigureOut">
              <a:rPr lang="en-IN" smtClean="0"/>
              <a:t>04-09-2024</a:t>
            </a:fld>
            <a:endParaRPr lang="en-IN"/>
          </a:p>
        </p:txBody>
      </p:sp>
      <p:sp>
        <p:nvSpPr>
          <p:cNvPr id="5" name="Footer Placeholder 4">
            <a:extLst>
              <a:ext uri="{FF2B5EF4-FFF2-40B4-BE49-F238E27FC236}">
                <a16:creationId xmlns:a16="http://schemas.microsoft.com/office/drawing/2014/main" id="{4EFC8F57-7507-42C2-BED5-2E713EE13C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0D502F-947C-4B60-AE68-653A7E42B67B}"/>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2517235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0EF9F-95B0-48E9-A7B8-7F44E57F83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6C349F-83B8-4042-93D6-3D0E340AD8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375611-C8DC-48AD-BA70-303C7D2242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70A4D3-A3D6-40D6-9835-5B78234B4555}"/>
              </a:ext>
            </a:extLst>
          </p:cNvPr>
          <p:cNvSpPr>
            <a:spLocks noGrp="1"/>
          </p:cNvSpPr>
          <p:nvPr>
            <p:ph type="dt" sz="half" idx="10"/>
          </p:nvPr>
        </p:nvSpPr>
        <p:spPr/>
        <p:txBody>
          <a:bodyPr/>
          <a:lstStyle/>
          <a:p>
            <a:fld id="{A96D8E49-6906-44F2-ABD2-E9501E5C67F3}" type="datetimeFigureOut">
              <a:rPr lang="en-IN" smtClean="0"/>
              <a:t>04-09-2024</a:t>
            </a:fld>
            <a:endParaRPr lang="en-IN"/>
          </a:p>
        </p:txBody>
      </p:sp>
      <p:sp>
        <p:nvSpPr>
          <p:cNvPr id="6" name="Footer Placeholder 5">
            <a:extLst>
              <a:ext uri="{FF2B5EF4-FFF2-40B4-BE49-F238E27FC236}">
                <a16:creationId xmlns:a16="http://schemas.microsoft.com/office/drawing/2014/main" id="{6FCAFDE2-69B9-46CE-B9F1-5DE50F1448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62B6C8-9CD0-4E91-AC02-E2A556FF1F7F}"/>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490044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9912B-846D-4E96-9731-044177E9392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A7990B-E418-4537-A267-13FBE94A48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13C1F7-3296-43DB-A3A3-5F69B19224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BC9ACF-5480-4636-88B9-685CC228F8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08DBF0-B504-462B-A0F4-81EF2C3F9B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A82185-28CE-4CAA-97A1-BBADBEB6BE67}"/>
              </a:ext>
            </a:extLst>
          </p:cNvPr>
          <p:cNvSpPr>
            <a:spLocks noGrp="1"/>
          </p:cNvSpPr>
          <p:nvPr>
            <p:ph type="dt" sz="half" idx="10"/>
          </p:nvPr>
        </p:nvSpPr>
        <p:spPr/>
        <p:txBody>
          <a:bodyPr/>
          <a:lstStyle/>
          <a:p>
            <a:fld id="{A96D8E49-6906-44F2-ABD2-E9501E5C67F3}" type="datetimeFigureOut">
              <a:rPr lang="en-IN" smtClean="0"/>
              <a:t>04-09-2024</a:t>
            </a:fld>
            <a:endParaRPr lang="en-IN"/>
          </a:p>
        </p:txBody>
      </p:sp>
      <p:sp>
        <p:nvSpPr>
          <p:cNvPr id="8" name="Footer Placeholder 7">
            <a:extLst>
              <a:ext uri="{FF2B5EF4-FFF2-40B4-BE49-F238E27FC236}">
                <a16:creationId xmlns:a16="http://schemas.microsoft.com/office/drawing/2014/main" id="{E5356CE9-88DC-4F2D-9198-840B8107576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1312C68-1D3E-4A5F-88D8-AAF5073185B5}"/>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666149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408D-A980-4F3A-BCCF-7FCBC71E1D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63BB38-2C0A-4830-AFF3-C2CC62CF13AA}"/>
              </a:ext>
            </a:extLst>
          </p:cNvPr>
          <p:cNvSpPr>
            <a:spLocks noGrp="1"/>
          </p:cNvSpPr>
          <p:nvPr>
            <p:ph type="dt" sz="half" idx="10"/>
          </p:nvPr>
        </p:nvSpPr>
        <p:spPr/>
        <p:txBody>
          <a:bodyPr/>
          <a:lstStyle/>
          <a:p>
            <a:fld id="{A96D8E49-6906-44F2-ABD2-E9501E5C67F3}" type="datetimeFigureOut">
              <a:rPr lang="en-IN" smtClean="0"/>
              <a:t>04-09-2024</a:t>
            </a:fld>
            <a:endParaRPr lang="en-IN"/>
          </a:p>
        </p:txBody>
      </p:sp>
      <p:sp>
        <p:nvSpPr>
          <p:cNvPr id="4" name="Footer Placeholder 3">
            <a:extLst>
              <a:ext uri="{FF2B5EF4-FFF2-40B4-BE49-F238E27FC236}">
                <a16:creationId xmlns:a16="http://schemas.microsoft.com/office/drawing/2014/main" id="{07D3F448-3501-4C74-8E83-41B01B1CBE6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7BF5636-4181-4F29-BE1C-9F4821809934}"/>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3313168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3D1A7B-BF63-4ED6-9569-6A5149B4F2EB}"/>
              </a:ext>
            </a:extLst>
          </p:cNvPr>
          <p:cNvSpPr>
            <a:spLocks noGrp="1"/>
          </p:cNvSpPr>
          <p:nvPr>
            <p:ph type="dt" sz="half" idx="10"/>
          </p:nvPr>
        </p:nvSpPr>
        <p:spPr/>
        <p:txBody>
          <a:bodyPr/>
          <a:lstStyle/>
          <a:p>
            <a:fld id="{A96D8E49-6906-44F2-ABD2-E9501E5C67F3}" type="datetimeFigureOut">
              <a:rPr lang="en-IN" smtClean="0"/>
              <a:t>04-09-2024</a:t>
            </a:fld>
            <a:endParaRPr lang="en-IN"/>
          </a:p>
        </p:txBody>
      </p:sp>
      <p:sp>
        <p:nvSpPr>
          <p:cNvPr id="3" name="Footer Placeholder 2">
            <a:extLst>
              <a:ext uri="{FF2B5EF4-FFF2-40B4-BE49-F238E27FC236}">
                <a16:creationId xmlns:a16="http://schemas.microsoft.com/office/drawing/2014/main" id="{E2092C97-DF3E-46C1-8A66-0A1CE78207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29756D0-E9E1-4A6F-952E-EC34CF024C39}"/>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734732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F5206-0B80-49F1-9F90-56FBDE4167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170316-5ACD-4AF0-A384-6C5B5A8A35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B3506F-68A9-4C61-A565-518AA6E748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6AE76E-193E-44AB-B71A-B9FB936950DF}"/>
              </a:ext>
            </a:extLst>
          </p:cNvPr>
          <p:cNvSpPr>
            <a:spLocks noGrp="1"/>
          </p:cNvSpPr>
          <p:nvPr>
            <p:ph type="dt" sz="half" idx="10"/>
          </p:nvPr>
        </p:nvSpPr>
        <p:spPr/>
        <p:txBody>
          <a:bodyPr/>
          <a:lstStyle/>
          <a:p>
            <a:fld id="{A96D8E49-6906-44F2-ABD2-E9501E5C67F3}" type="datetimeFigureOut">
              <a:rPr lang="en-IN" smtClean="0"/>
              <a:t>04-09-2024</a:t>
            </a:fld>
            <a:endParaRPr lang="en-IN"/>
          </a:p>
        </p:txBody>
      </p:sp>
      <p:sp>
        <p:nvSpPr>
          <p:cNvPr id="6" name="Footer Placeholder 5">
            <a:extLst>
              <a:ext uri="{FF2B5EF4-FFF2-40B4-BE49-F238E27FC236}">
                <a16:creationId xmlns:a16="http://schemas.microsoft.com/office/drawing/2014/main" id="{C6A105FB-8020-4B31-8B8B-42BECB7D20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06E81B-FBEC-485D-A3F5-71A9D52329B3}"/>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179351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DD8C5-C545-4416-80D1-07AC79BAF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612B026-6865-41BB-BC63-5034B99D6C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82277E-6601-4545-9FDD-5445B1DE44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EAA2D6-763F-45B7-8A60-9B1D005694E0}"/>
              </a:ext>
            </a:extLst>
          </p:cNvPr>
          <p:cNvSpPr>
            <a:spLocks noGrp="1"/>
          </p:cNvSpPr>
          <p:nvPr>
            <p:ph type="dt" sz="half" idx="10"/>
          </p:nvPr>
        </p:nvSpPr>
        <p:spPr/>
        <p:txBody>
          <a:bodyPr/>
          <a:lstStyle/>
          <a:p>
            <a:fld id="{A96D8E49-6906-44F2-ABD2-E9501E5C67F3}" type="datetimeFigureOut">
              <a:rPr lang="en-IN" smtClean="0"/>
              <a:t>04-09-2024</a:t>
            </a:fld>
            <a:endParaRPr lang="en-IN"/>
          </a:p>
        </p:txBody>
      </p:sp>
      <p:sp>
        <p:nvSpPr>
          <p:cNvPr id="6" name="Footer Placeholder 5">
            <a:extLst>
              <a:ext uri="{FF2B5EF4-FFF2-40B4-BE49-F238E27FC236}">
                <a16:creationId xmlns:a16="http://schemas.microsoft.com/office/drawing/2014/main" id="{2BA70B32-DAB6-4FF0-8064-CAF94F1A25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8191AD-7793-4860-9EA5-4C76089269BB}"/>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1848432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B2DC93-4EFD-47A7-8942-CC9BBE76D1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A7674F-D050-4F32-A24F-3A9175B5D5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155AA3-00BD-46FC-8844-05462043DE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6D8E49-6906-44F2-ABD2-E9501E5C67F3}" type="datetimeFigureOut">
              <a:rPr lang="en-IN" smtClean="0"/>
              <a:t>04-09-2024</a:t>
            </a:fld>
            <a:endParaRPr lang="en-IN"/>
          </a:p>
        </p:txBody>
      </p:sp>
      <p:sp>
        <p:nvSpPr>
          <p:cNvPr id="5" name="Footer Placeholder 4">
            <a:extLst>
              <a:ext uri="{FF2B5EF4-FFF2-40B4-BE49-F238E27FC236}">
                <a16:creationId xmlns:a16="http://schemas.microsoft.com/office/drawing/2014/main" id="{3CD03240-3684-4524-857F-A4E36171C5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BD832F-60C3-4EE2-8726-9903EE57A4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369C48-37BF-476F-A05E-85D8793B3C25}" type="slidenum">
              <a:rPr lang="en-IN" smtClean="0"/>
              <a:t>‹#›</a:t>
            </a:fld>
            <a:endParaRPr lang="en-IN"/>
          </a:p>
        </p:txBody>
      </p:sp>
    </p:spTree>
    <p:extLst>
      <p:ext uri="{BB962C8B-B14F-4D97-AF65-F5344CB8AC3E}">
        <p14:creationId xmlns:p14="http://schemas.microsoft.com/office/powerpoint/2010/main" val="1975850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bin"/><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9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ADE9-0E4F-4F4E-89F6-31C675A70805}"/>
              </a:ext>
            </a:extLst>
          </p:cNvPr>
          <p:cNvSpPr>
            <a:spLocks noGrp="1"/>
          </p:cNvSpPr>
          <p:nvPr>
            <p:ph type="ctrTitle"/>
          </p:nvPr>
        </p:nvSpPr>
        <p:spPr/>
        <p:txBody>
          <a:bodyPr/>
          <a:lstStyle/>
          <a:p>
            <a:endParaRPr lang="en-IN"/>
          </a:p>
        </p:txBody>
      </p:sp>
      <p:pic>
        <p:nvPicPr>
          <p:cNvPr id="5" name="Picture 4">
            <a:extLst>
              <a:ext uri="{FF2B5EF4-FFF2-40B4-BE49-F238E27FC236}">
                <a16:creationId xmlns:a16="http://schemas.microsoft.com/office/drawing/2014/main" id="{C0FAD9EA-AC20-4A60-BC47-38A84A3F1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28265386-9EE4-4345-B03B-A8A4CAC7F59E}"/>
              </a:ext>
            </a:extLst>
          </p:cNvPr>
          <p:cNvSpPr>
            <a:spLocks noGrp="1"/>
          </p:cNvSpPr>
          <p:nvPr>
            <p:ph type="subTitle" idx="1"/>
          </p:nvPr>
        </p:nvSpPr>
        <p:spPr>
          <a:xfrm>
            <a:off x="845573" y="785813"/>
            <a:ext cx="11759381" cy="673100"/>
          </a:xfrm>
        </p:spPr>
        <p:txBody>
          <a:bodyPr>
            <a:noAutofit/>
          </a:bodyPr>
          <a:lstStyle/>
          <a:p>
            <a:r>
              <a:rPr lang="en-IN" sz="4400" b="1" dirty="0">
                <a:solidFill>
                  <a:schemeClr val="bg1"/>
                </a:solidFill>
                <a:latin typeface="Times New Roman" panose="02020603050405020304" pitchFamily="18" charset="0"/>
                <a:cs typeface="Times New Roman" panose="02020603050405020304" pitchFamily="18" charset="0"/>
              </a:rPr>
              <a:t>Object Oriented Programming Using</a:t>
            </a:r>
          </a:p>
        </p:txBody>
      </p:sp>
      <p:sp>
        <p:nvSpPr>
          <p:cNvPr id="11" name="Subtitle 2">
            <a:extLst>
              <a:ext uri="{FF2B5EF4-FFF2-40B4-BE49-F238E27FC236}">
                <a16:creationId xmlns:a16="http://schemas.microsoft.com/office/drawing/2014/main" id="{5D23B1D7-BE82-4040-9089-B9F1C6650FEB}"/>
              </a:ext>
            </a:extLst>
          </p:cNvPr>
          <p:cNvSpPr txBox="1">
            <a:spLocks/>
          </p:cNvSpPr>
          <p:nvPr/>
        </p:nvSpPr>
        <p:spPr>
          <a:xfrm>
            <a:off x="0" y="5735637"/>
            <a:ext cx="12192000" cy="6731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3600" b="1" dirty="0">
                <a:solidFill>
                  <a:schemeClr val="bg1"/>
                </a:solidFill>
                <a:latin typeface="Times New Roman" panose="02020603050405020304" pitchFamily="18" charset="0"/>
                <a:cs typeface="Times New Roman" panose="02020603050405020304" pitchFamily="18" charset="0"/>
              </a:rPr>
              <a:t>MCA 2</a:t>
            </a:r>
            <a:r>
              <a:rPr lang="en-IN" sz="3600" b="1" baseline="30000" dirty="0">
                <a:solidFill>
                  <a:schemeClr val="bg1"/>
                </a:solidFill>
                <a:latin typeface="Times New Roman" panose="02020603050405020304" pitchFamily="18" charset="0"/>
                <a:cs typeface="Times New Roman" panose="02020603050405020304" pitchFamily="18" charset="0"/>
              </a:rPr>
              <a:t>nd</a:t>
            </a:r>
            <a:r>
              <a:rPr lang="en-IN" sz="3600" b="1" dirty="0">
                <a:solidFill>
                  <a:schemeClr val="bg1"/>
                </a:solidFill>
                <a:latin typeface="Times New Roman" panose="02020603050405020304" pitchFamily="18" charset="0"/>
                <a:cs typeface="Times New Roman" panose="02020603050405020304" pitchFamily="18" charset="0"/>
              </a:rPr>
              <a:t> Semester</a:t>
            </a:r>
          </a:p>
        </p:txBody>
      </p:sp>
    </p:spTree>
    <p:extLst>
      <p:ext uri="{BB962C8B-B14F-4D97-AF65-F5344CB8AC3E}">
        <p14:creationId xmlns:p14="http://schemas.microsoft.com/office/powerpoint/2010/main" val="3403841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10381" y="2247900"/>
            <a:ext cx="10567219" cy="1181100"/>
          </a:xfrm>
        </p:spPr>
        <p:txBody>
          <a:bodyPr/>
          <a:lstStyle/>
          <a:p>
            <a:pPr marL="0" indent="0" algn="ctr">
              <a:buNone/>
            </a:pPr>
            <a:r>
              <a:rPr lang="en-IN" b="1" dirty="0">
                <a:solidFill>
                  <a:schemeClr val="accent6">
                    <a:lumMod val="50000"/>
                  </a:schemeClr>
                </a:solidFill>
              </a:rPr>
              <a:t>What is Programming? : </a:t>
            </a:r>
            <a:r>
              <a:rPr lang="en-IN" dirty="0"/>
              <a:t>Writing a Program</a:t>
            </a:r>
            <a:endParaRPr lang="en-IN" b="1" dirty="0">
              <a:solidFill>
                <a:schemeClr val="accent6">
                  <a:lumMod val="50000"/>
                </a:schemeClr>
              </a:solidFill>
            </a:endParaRPr>
          </a:p>
          <a:p>
            <a:pPr marL="0" indent="0" algn="ctr">
              <a:buNone/>
            </a:pPr>
            <a:r>
              <a:rPr lang="en-IN" b="1" dirty="0">
                <a:solidFill>
                  <a:schemeClr val="accent2">
                    <a:lumMod val="50000"/>
                  </a:schemeClr>
                </a:solidFill>
              </a:rPr>
              <a:t>What is Programming Language? : </a:t>
            </a:r>
            <a:r>
              <a:rPr lang="en-IN" dirty="0"/>
              <a:t>Is a Collection of </a:t>
            </a:r>
            <a:r>
              <a:rPr lang="en-IN" b="1" dirty="0">
                <a:solidFill>
                  <a:srgbClr val="C00000"/>
                </a:solidFill>
              </a:rPr>
              <a:t>Tokens</a:t>
            </a:r>
            <a:r>
              <a:rPr lang="en-IN" dirty="0"/>
              <a:t>.</a:t>
            </a:r>
            <a:endParaRPr lang="en-IN" b="1" dirty="0">
              <a:solidFill>
                <a:schemeClr val="accent2">
                  <a:lumMod val="50000"/>
                </a:schemeClr>
              </a:solidFill>
            </a:endParaRPr>
          </a:p>
        </p:txBody>
      </p:sp>
    </p:spTree>
    <p:extLst>
      <p:ext uri="{BB962C8B-B14F-4D97-AF65-F5344CB8AC3E}">
        <p14:creationId xmlns:p14="http://schemas.microsoft.com/office/powerpoint/2010/main" val="113973519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dirty="0"/>
              <a:t>Example:</a:t>
            </a:r>
          </a:p>
          <a:p>
            <a:pPr marL="0" indent="0">
              <a:buNone/>
            </a:pPr>
            <a:endParaRPr lang="en-IN" dirty="0"/>
          </a:p>
        </p:txBody>
      </p:sp>
      <p:pic>
        <p:nvPicPr>
          <p:cNvPr id="4" name="Picture 3" descr="A computer screen shot of a code&#10;&#10;Description automatically generated">
            <a:extLst>
              <a:ext uri="{FF2B5EF4-FFF2-40B4-BE49-F238E27FC236}">
                <a16:creationId xmlns:a16="http://schemas.microsoft.com/office/drawing/2014/main" id="{14C77E74-8937-BA28-4C8D-B2B6BA15F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479" y="1393721"/>
            <a:ext cx="10138790" cy="3539785"/>
          </a:xfrm>
          <a:prstGeom prst="rect">
            <a:avLst/>
          </a:prstGeom>
        </p:spPr>
      </p:pic>
    </p:spTree>
    <p:extLst>
      <p:ext uri="{BB962C8B-B14F-4D97-AF65-F5344CB8AC3E}">
        <p14:creationId xmlns:p14="http://schemas.microsoft.com/office/powerpoint/2010/main" val="206616592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35077" y="350786"/>
            <a:ext cx="11147323" cy="6138504"/>
          </a:xfrm>
        </p:spPr>
        <p:txBody>
          <a:bodyPr>
            <a:normAutofit fontScale="92500" lnSpcReduction="20000"/>
          </a:bodyPr>
          <a:lstStyle/>
          <a:p>
            <a:pPr marL="0" indent="0">
              <a:buNone/>
            </a:pPr>
            <a:r>
              <a:rPr lang="en-US" b="1" dirty="0">
                <a:solidFill>
                  <a:srgbClr val="0070C0"/>
                </a:solidFill>
              </a:rPr>
              <a:t>Expressions:</a:t>
            </a:r>
          </a:p>
          <a:p>
            <a:pPr marL="0" indent="0">
              <a:buNone/>
            </a:pPr>
            <a:r>
              <a:rPr lang="en-US" dirty="0"/>
              <a:t>An expression is a </a:t>
            </a:r>
            <a:r>
              <a:rPr lang="en-US" b="1" dirty="0"/>
              <a:t>combination</a:t>
            </a:r>
            <a:r>
              <a:rPr lang="en-US" dirty="0"/>
              <a:t> of </a:t>
            </a:r>
            <a:r>
              <a:rPr lang="en-US" b="1" dirty="0"/>
              <a:t>operators</a:t>
            </a:r>
            <a:r>
              <a:rPr lang="en-US" dirty="0"/>
              <a:t>, </a:t>
            </a:r>
            <a:r>
              <a:rPr lang="en-US" b="1" dirty="0"/>
              <a:t>constants</a:t>
            </a:r>
            <a:r>
              <a:rPr lang="en-US" dirty="0"/>
              <a:t> and </a:t>
            </a:r>
            <a:r>
              <a:rPr lang="en-US" b="1" dirty="0"/>
              <a:t>variables</a:t>
            </a:r>
            <a:r>
              <a:rPr lang="en-US" dirty="0"/>
              <a:t>. An expression may consist of one or more </a:t>
            </a:r>
            <a:r>
              <a:rPr lang="en-US" b="1" dirty="0">
                <a:solidFill>
                  <a:srgbClr val="C00000"/>
                </a:solidFill>
              </a:rPr>
              <a:t>operands</a:t>
            </a:r>
            <a:r>
              <a:rPr lang="en-US" dirty="0"/>
              <a:t>, and zero or more </a:t>
            </a:r>
            <a:r>
              <a:rPr lang="en-US" b="1" dirty="0">
                <a:solidFill>
                  <a:srgbClr val="C00000"/>
                </a:solidFill>
              </a:rPr>
              <a:t>operators</a:t>
            </a:r>
            <a:r>
              <a:rPr lang="en-US" dirty="0"/>
              <a:t> to produce a value.</a:t>
            </a:r>
          </a:p>
          <a:p>
            <a:pPr marL="0" indent="0">
              <a:buNone/>
            </a:pPr>
            <a:r>
              <a:rPr lang="en-US" dirty="0"/>
              <a:t>An </a:t>
            </a:r>
            <a:r>
              <a:rPr lang="en-US" b="1" dirty="0"/>
              <a:t>expression</a:t>
            </a:r>
            <a:r>
              <a:rPr lang="en-US" dirty="0"/>
              <a:t> in Java is a construct that combines variables, operators, method calls, and literals to produce a single value.</a:t>
            </a:r>
          </a:p>
          <a:p>
            <a:pPr marL="0" indent="0">
              <a:buNone/>
            </a:pPr>
            <a:endParaRPr lang="en-US" dirty="0"/>
          </a:p>
          <a:p>
            <a:pPr marL="0" indent="0">
              <a:buNone/>
            </a:pPr>
            <a:r>
              <a:rPr lang="en-US" dirty="0"/>
              <a:t>Examples:</a:t>
            </a:r>
          </a:p>
          <a:p>
            <a:pPr marL="514350" indent="-514350">
              <a:buAutoNum type="arabicPeriod"/>
            </a:pPr>
            <a:r>
              <a:rPr lang="en-IN" dirty="0"/>
              <a:t>int number = 5;</a:t>
            </a:r>
          </a:p>
          <a:p>
            <a:pPr marL="514350" indent="-514350">
              <a:buAutoNum type="arabicPeriod"/>
            </a:pPr>
            <a:r>
              <a:rPr lang="en-IN" dirty="0"/>
              <a:t>int sum = 10 + 5;</a:t>
            </a:r>
          </a:p>
          <a:p>
            <a:pPr marL="514350" indent="-514350">
              <a:buAutoNum type="arabicPeriod"/>
            </a:pPr>
            <a:r>
              <a:rPr lang="en-IN" dirty="0" err="1"/>
              <a:t>boolean</a:t>
            </a:r>
            <a:r>
              <a:rPr lang="en-IN" dirty="0"/>
              <a:t> result = 10 &gt; 5;</a:t>
            </a:r>
          </a:p>
          <a:p>
            <a:pPr marL="514350" indent="-514350">
              <a:buAutoNum type="arabicPeriod"/>
            </a:pPr>
            <a:r>
              <a:rPr lang="en-US" dirty="0" err="1"/>
              <a:t>boolean</a:t>
            </a:r>
            <a:r>
              <a:rPr lang="en-US" dirty="0"/>
              <a:t> result = (10 &gt; 5) &amp;&amp; (3 &lt; 8);</a:t>
            </a:r>
          </a:p>
          <a:p>
            <a:pPr marL="514350" indent="-514350">
              <a:buAutoNum type="arabicPeriod"/>
            </a:pPr>
            <a:r>
              <a:rPr lang="en-IN" dirty="0"/>
              <a:t>int </a:t>
            </a:r>
            <a:r>
              <a:rPr lang="en-IN" dirty="0" err="1"/>
              <a:t>bitwiseAnd</a:t>
            </a:r>
            <a:r>
              <a:rPr lang="en-IN" dirty="0"/>
              <a:t> = 5 &amp; 3;</a:t>
            </a:r>
          </a:p>
          <a:p>
            <a:pPr marL="514350" indent="-514350">
              <a:buAutoNum type="arabicPeriod"/>
            </a:pPr>
            <a:r>
              <a:rPr lang="fr-FR" dirty="0" err="1"/>
              <a:t>int</a:t>
            </a:r>
            <a:r>
              <a:rPr lang="fr-FR" dirty="0"/>
              <a:t> max = </a:t>
            </a:r>
            <a:r>
              <a:rPr lang="fr-FR" dirty="0" err="1"/>
              <a:t>Math.max</a:t>
            </a:r>
            <a:r>
              <a:rPr lang="fr-FR" dirty="0"/>
              <a:t>(10, 20);</a:t>
            </a:r>
          </a:p>
          <a:p>
            <a:pPr marL="514350" indent="-514350">
              <a:buAutoNum type="arabicPeriod"/>
            </a:pPr>
            <a:r>
              <a:rPr lang="en-US" dirty="0" err="1"/>
              <a:t>boolean</a:t>
            </a:r>
            <a:r>
              <a:rPr lang="en-US" dirty="0"/>
              <a:t> </a:t>
            </a:r>
            <a:r>
              <a:rPr lang="en-US" dirty="0" err="1"/>
              <a:t>isString</a:t>
            </a:r>
            <a:r>
              <a:rPr lang="en-US" dirty="0"/>
              <a:t> = "Hello" </a:t>
            </a:r>
            <a:r>
              <a:rPr lang="en-US" dirty="0" err="1"/>
              <a:t>instanceof</a:t>
            </a:r>
            <a:r>
              <a:rPr lang="en-US" dirty="0"/>
              <a:t> String;</a:t>
            </a:r>
          </a:p>
          <a:p>
            <a:pPr marL="514350" indent="-514350">
              <a:buAutoNum type="arabicPeriod"/>
            </a:pPr>
            <a:r>
              <a:rPr lang="en-US" dirty="0"/>
              <a:t>int result = a + b * (a - 3) / 2;</a:t>
            </a:r>
            <a:endParaRPr lang="en-IN" dirty="0"/>
          </a:p>
          <a:p>
            <a:pPr marL="0" indent="0">
              <a:buNone/>
            </a:pPr>
            <a:endParaRPr lang="en-IN" dirty="0"/>
          </a:p>
        </p:txBody>
      </p:sp>
    </p:spTree>
    <p:extLst>
      <p:ext uri="{BB962C8B-B14F-4D97-AF65-F5344CB8AC3E}">
        <p14:creationId xmlns:p14="http://schemas.microsoft.com/office/powerpoint/2010/main" val="359498225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62116" y="297426"/>
            <a:ext cx="11267767" cy="6263147"/>
          </a:xfrm>
        </p:spPr>
        <p:txBody>
          <a:bodyPr>
            <a:normAutofit fontScale="85000" lnSpcReduction="20000"/>
          </a:bodyPr>
          <a:lstStyle/>
          <a:p>
            <a:pPr marL="0" indent="0">
              <a:buNone/>
            </a:pPr>
            <a:r>
              <a:rPr lang="en-IN" sz="3800" b="1" dirty="0">
                <a:solidFill>
                  <a:srgbClr val="C00000"/>
                </a:solidFill>
              </a:rPr>
              <a:t>Operator</a:t>
            </a:r>
            <a:r>
              <a:rPr lang="en-IN" sz="3800" dirty="0">
                <a:solidFill>
                  <a:srgbClr val="C00000"/>
                </a:solidFill>
              </a:rPr>
              <a:t> H</a:t>
            </a:r>
            <a:r>
              <a:rPr lang="en-IN" sz="3800" b="1" dirty="0">
                <a:solidFill>
                  <a:srgbClr val="C00000"/>
                </a:solidFill>
              </a:rPr>
              <a:t>ierarchy:</a:t>
            </a:r>
          </a:p>
          <a:p>
            <a:pPr marL="0" indent="0">
              <a:buNone/>
            </a:pPr>
            <a:r>
              <a:rPr lang="en-US" b="1" dirty="0"/>
              <a:t>Precedence or Hierarchy</a:t>
            </a:r>
            <a:r>
              <a:rPr lang="en-US" dirty="0"/>
              <a:t> refers to the order in which operators are evaluated in an expression when there are multiple operators present. So, it determines the </a:t>
            </a:r>
            <a:r>
              <a:rPr lang="en-US" b="1" dirty="0"/>
              <a:t>order in which operators are evaluated in an expression</a:t>
            </a:r>
            <a:r>
              <a:rPr lang="en-US" dirty="0"/>
              <a:t>. Operators with higher precedence are evaluated before operators with lower precedence. </a:t>
            </a:r>
          </a:p>
          <a:p>
            <a:pPr marL="0" indent="0">
              <a:buNone/>
            </a:pPr>
            <a:endParaRPr lang="en-US" dirty="0"/>
          </a:p>
          <a:p>
            <a:pPr marL="0" indent="0">
              <a:buNone/>
            </a:pPr>
            <a:r>
              <a:rPr lang="en-US" b="1" dirty="0"/>
              <a:t>Associativity:</a:t>
            </a:r>
          </a:p>
          <a:p>
            <a:pPr marL="0" indent="0">
              <a:buNone/>
            </a:pPr>
            <a:r>
              <a:rPr lang="en-US" dirty="0"/>
              <a:t>Associativity defines the direction in which operators of the same precedence level are evaluated in an expression. If operators have the same precedence, their </a:t>
            </a:r>
            <a:r>
              <a:rPr lang="en-US" b="1" dirty="0">
                <a:solidFill>
                  <a:srgbClr val="C00000"/>
                </a:solidFill>
              </a:rPr>
              <a:t>associativity</a:t>
            </a:r>
            <a:r>
              <a:rPr lang="en-US" dirty="0"/>
              <a:t> determines the order of evaluation.</a:t>
            </a:r>
            <a:endParaRPr lang="en-IN" dirty="0"/>
          </a:p>
          <a:p>
            <a:pPr marL="0" indent="0">
              <a:buNone/>
            </a:pPr>
            <a:r>
              <a:rPr lang="en-US" dirty="0"/>
              <a:t> Associativity can be either:</a:t>
            </a:r>
          </a:p>
          <a:p>
            <a:pPr marL="514350" indent="-514350">
              <a:buAutoNum type="arabicPeriod"/>
            </a:pPr>
            <a:r>
              <a:rPr lang="en-US" b="1" dirty="0"/>
              <a:t>Left-to-Right Associativity: </a:t>
            </a:r>
            <a:r>
              <a:rPr lang="en-US" dirty="0"/>
              <a:t>Operators are evaluated from left to right. This is common for most operators. </a:t>
            </a:r>
          </a:p>
          <a:p>
            <a:pPr marL="0" indent="0">
              <a:buNone/>
            </a:pPr>
            <a:r>
              <a:rPr lang="en-US" dirty="0"/>
              <a:t>       For example, in the expression </a:t>
            </a:r>
            <a:r>
              <a:rPr lang="en-US" b="1" dirty="0">
                <a:solidFill>
                  <a:srgbClr val="C00000"/>
                </a:solidFill>
              </a:rPr>
              <a:t>a - b - c, </a:t>
            </a:r>
            <a:r>
              <a:rPr lang="en-US" dirty="0"/>
              <a:t>subtraction is evaluated as </a:t>
            </a:r>
            <a:r>
              <a:rPr lang="en-US" b="1" dirty="0"/>
              <a:t>(a - b) - c.</a:t>
            </a:r>
          </a:p>
          <a:p>
            <a:pPr marL="0" indent="0">
              <a:buNone/>
            </a:pPr>
            <a:endParaRPr lang="en-US" dirty="0"/>
          </a:p>
          <a:p>
            <a:pPr marL="0" indent="0">
              <a:buNone/>
            </a:pPr>
            <a:r>
              <a:rPr lang="en-US" b="1" dirty="0"/>
              <a:t>2. Right-to-Left Associativity: </a:t>
            </a:r>
            <a:r>
              <a:rPr lang="en-US" dirty="0"/>
              <a:t>Operators are evaluated from right to left. This is less common and is typically seen with assignment (=) and ternary (?:) operators. </a:t>
            </a:r>
          </a:p>
          <a:p>
            <a:pPr marL="0" indent="0">
              <a:buNone/>
            </a:pPr>
            <a:r>
              <a:rPr lang="en-US" dirty="0"/>
              <a:t>For example, in the expression </a:t>
            </a:r>
            <a:r>
              <a:rPr lang="en-US" b="1" dirty="0">
                <a:solidFill>
                  <a:srgbClr val="C00000"/>
                </a:solidFill>
              </a:rPr>
              <a:t>a = b = c</a:t>
            </a:r>
            <a:r>
              <a:rPr lang="en-US" dirty="0"/>
              <a:t>, the assignment is evaluated as a = (b = c).</a:t>
            </a:r>
          </a:p>
        </p:txBody>
      </p:sp>
    </p:spTree>
    <p:extLst>
      <p:ext uri="{BB962C8B-B14F-4D97-AF65-F5344CB8AC3E}">
        <p14:creationId xmlns:p14="http://schemas.microsoft.com/office/powerpoint/2010/main" val="132078295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F1F5D770-32DF-2041-19E4-7085C789D46B}"/>
              </a:ext>
            </a:extLst>
          </p:cNvPr>
          <p:cNvGraphicFramePr>
            <a:graphicFrameLocks noGrp="1"/>
          </p:cNvGraphicFramePr>
          <p:nvPr>
            <p:ph idx="1"/>
            <p:extLst>
              <p:ext uri="{D42A27DB-BD31-4B8C-83A1-F6EECF244321}">
                <p14:modId xmlns:p14="http://schemas.microsoft.com/office/powerpoint/2010/main" val="2069660269"/>
              </p:ext>
            </p:extLst>
          </p:nvPr>
        </p:nvGraphicFramePr>
        <p:xfrm>
          <a:off x="727586" y="727588"/>
          <a:ext cx="10422196" cy="5938680"/>
        </p:xfrm>
        <a:graphic>
          <a:graphicData uri="http://schemas.openxmlformats.org/drawingml/2006/table">
            <a:tbl>
              <a:tblPr firstRow="1" bandRow="1">
                <a:tableStyleId>{FABFCF23-3B69-468F-B69F-88F6DE6A72F2}</a:tableStyleId>
              </a:tblPr>
              <a:tblGrid>
                <a:gridCol w="1722987">
                  <a:extLst>
                    <a:ext uri="{9D8B030D-6E8A-4147-A177-3AD203B41FA5}">
                      <a16:colId xmlns:a16="http://schemas.microsoft.com/office/drawing/2014/main" val="4180387053"/>
                    </a:ext>
                  </a:extLst>
                </a:gridCol>
                <a:gridCol w="2238010">
                  <a:extLst>
                    <a:ext uri="{9D8B030D-6E8A-4147-A177-3AD203B41FA5}">
                      <a16:colId xmlns:a16="http://schemas.microsoft.com/office/drawing/2014/main" val="1207669718"/>
                    </a:ext>
                  </a:extLst>
                </a:gridCol>
                <a:gridCol w="4117622">
                  <a:extLst>
                    <a:ext uri="{9D8B030D-6E8A-4147-A177-3AD203B41FA5}">
                      <a16:colId xmlns:a16="http://schemas.microsoft.com/office/drawing/2014/main" val="1982404989"/>
                    </a:ext>
                  </a:extLst>
                </a:gridCol>
                <a:gridCol w="2343577">
                  <a:extLst>
                    <a:ext uri="{9D8B030D-6E8A-4147-A177-3AD203B41FA5}">
                      <a16:colId xmlns:a16="http://schemas.microsoft.com/office/drawing/2014/main" val="2716725459"/>
                    </a:ext>
                  </a:extLst>
                </a:gridCol>
              </a:tblGrid>
              <a:tr h="378624">
                <a:tc>
                  <a:txBody>
                    <a:bodyPr/>
                    <a:lstStyle/>
                    <a:p>
                      <a:r>
                        <a:rPr lang="en-IN" sz="1600" b="1" dirty="0"/>
                        <a:t>Precedence Level</a:t>
                      </a:r>
                      <a:endParaRPr lang="en-IN" sz="1600" dirty="0"/>
                    </a:p>
                  </a:txBody>
                  <a:tcPr marL="79485" marR="79485" marT="39742" marB="39742" anchor="ctr"/>
                </a:tc>
                <a:tc>
                  <a:txBody>
                    <a:bodyPr/>
                    <a:lstStyle/>
                    <a:p>
                      <a:r>
                        <a:rPr lang="en-IN" sz="1600" b="1"/>
                        <a:t>Operator Category</a:t>
                      </a:r>
                      <a:endParaRPr lang="en-IN" sz="1600"/>
                    </a:p>
                  </a:txBody>
                  <a:tcPr marL="79485" marR="79485" marT="39742" marB="39742" anchor="ctr"/>
                </a:tc>
                <a:tc>
                  <a:txBody>
                    <a:bodyPr/>
                    <a:lstStyle/>
                    <a:p>
                      <a:r>
                        <a:rPr lang="en-IN" sz="1600" b="1"/>
                        <a:t>Operators</a:t>
                      </a:r>
                      <a:endParaRPr lang="en-IN" sz="1600"/>
                    </a:p>
                  </a:txBody>
                  <a:tcPr marL="79485" marR="79485" marT="39742" marB="39742" anchor="ctr"/>
                </a:tc>
                <a:tc>
                  <a:txBody>
                    <a:bodyPr/>
                    <a:lstStyle/>
                    <a:p>
                      <a:r>
                        <a:rPr lang="en-IN" sz="1600" b="1" dirty="0"/>
                        <a:t>Associativity</a:t>
                      </a:r>
                      <a:endParaRPr lang="en-IN" sz="1600" dirty="0"/>
                    </a:p>
                  </a:txBody>
                  <a:tcPr marL="79485" marR="79485" marT="39742" marB="39742" anchor="ctr"/>
                </a:tc>
                <a:extLst>
                  <a:ext uri="{0D108BD9-81ED-4DB2-BD59-A6C34878D82A}">
                    <a16:rowId xmlns:a16="http://schemas.microsoft.com/office/drawing/2014/main" val="366529011"/>
                  </a:ext>
                </a:extLst>
              </a:tr>
              <a:tr h="378624">
                <a:tc>
                  <a:txBody>
                    <a:bodyPr/>
                    <a:lstStyle/>
                    <a:p>
                      <a:r>
                        <a:rPr lang="en-IN" sz="1600"/>
                        <a:t>1</a:t>
                      </a:r>
                    </a:p>
                  </a:txBody>
                  <a:tcPr marL="79485" marR="79485" marT="39742" marB="39742" anchor="ctr"/>
                </a:tc>
                <a:tc>
                  <a:txBody>
                    <a:bodyPr/>
                    <a:lstStyle/>
                    <a:p>
                      <a:r>
                        <a:rPr lang="en-IN" sz="1600"/>
                        <a:t>Postfix</a:t>
                      </a:r>
                    </a:p>
                  </a:txBody>
                  <a:tcPr marL="79485" marR="79485" marT="39742" marB="39742" anchor="ctr"/>
                </a:tc>
                <a:tc>
                  <a:txBody>
                    <a:bodyPr/>
                    <a:lstStyle/>
                    <a:p>
                      <a:r>
                        <a:rPr lang="en-IN" sz="1600"/>
                        <a:t>expr++, expr--</a:t>
                      </a:r>
                    </a:p>
                  </a:txBody>
                  <a:tcPr marL="79485" marR="79485" marT="39742" marB="39742" anchor="ctr"/>
                </a:tc>
                <a:tc>
                  <a:txBody>
                    <a:bodyPr/>
                    <a:lstStyle/>
                    <a:p>
                      <a:r>
                        <a:rPr lang="en-IN" sz="1600"/>
                        <a:t>Left-to-right</a:t>
                      </a:r>
                    </a:p>
                  </a:txBody>
                  <a:tcPr marL="79485" marR="79485" marT="39742" marB="39742" anchor="ctr"/>
                </a:tc>
                <a:extLst>
                  <a:ext uri="{0D108BD9-81ED-4DB2-BD59-A6C34878D82A}">
                    <a16:rowId xmlns:a16="http://schemas.microsoft.com/office/drawing/2014/main" val="1819739944"/>
                  </a:ext>
                </a:extLst>
              </a:tr>
              <a:tr h="637944">
                <a:tc>
                  <a:txBody>
                    <a:bodyPr/>
                    <a:lstStyle/>
                    <a:p>
                      <a:r>
                        <a:rPr lang="en-IN" sz="1600"/>
                        <a:t>2</a:t>
                      </a:r>
                    </a:p>
                  </a:txBody>
                  <a:tcPr marL="79485" marR="79485" marT="39742" marB="39742" anchor="ctr"/>
                </a:tc>
                <a:tc>
                  <a:txBody>
                    <a:bodyPr/>
                    <a:lstStyle/>
                    <a:p>
                      <a:r>
                        <a:rPr lang="en-IN" sz="1600"/>
                        <a:t>Unary</a:t>
                      </a:r>
                    </a:p>
                  </a:txBody>
                  <a:tcPr marL="79485" marR="79485" marT="39742" marB="39742" anchor="ctr"/>
                </a:tc>
                <a:tc>
                  <a:txBody>
                    <a:bodyPr/>
                    <a:lstStyle/>
                    <a:p>
                      <a:r>
                        <a:rPr lang="en-IN" sz="1600"/>
                        <a:t>++expr, --expr, +expr, -expr, ~, !</a:t>
                      </a:r>
                    </a:p>
                  </a:txBody>
                  <a:tcPr marL="79485" marR="79485" marT="39742" marB="39742" anchor="ctr"/>
                </a:tc>
                <a:tc>
                  <a:txBody>
                    <a:bodyPr/>
                    <a:lstStyle/>
                    <a:p>
                      <a:r>
                        <a:rPr lang="en-IN" sz="1600"/>
                        <a:t>Right-to-left</a:t>
                      </a:r>
                    </a:p>
                  </a:txBody>
                  <a:tcPr marL="79485" marR="79485" marT="39742" marB="39742" anchor="ctr"/>
                </a:tc>
                <a:extLst>
                  <a:ext uri="{0D108BD9-81ED-4DB2-BD59-A6C34878D82A}">
                    <a16:rowId xmlns:a16="http://schemas.microsoft.com/office/drawing/2014/main" val="3860128984"/>
                  </a:ext>
                </a:extLst>
              </a:tr>
              <a:tr h="378624">
                <a:tc>
                  <a:txBody>
                    <a:bodyPr/>
                    <a:lstStyle/>
                    <a:p>
                      <a:r>
                        <a:rPr lang="en-IN" sz="1600"/>
                        <a:t>3</a:t>
                      </a:r>
                    </a:p>
                  </a:txBody>
                  <a:tcPr marL="79485" marR="79485" marT="39742" marB="39742" anchor="ctr"/>
                </a:tc>
                <a:tc>
                  <a:txBody>
                    <a:bodyPr/>
                    <a:lstStyle/>
                    <a:p>
                      <a:r>
                        <a:rPr lang="en-IN" sz="1600"/>
                        <a:t>Multiplicative</a:t>
                      </a:r>
                    </a:p>
                  </a:txBody>
                  <a:tcPr marL="79485" marR="79485" marT="39742" marB="39742" anchor="ctr"/>
                </a:tc>
                <a:tc>
                  <a:txBody>
                    <a:bodyPr/>
                    <a:lstStyle/>
                    <a:p>
                      <a:r>
                        <a:rPr lang="en-IN" sz="1600" dirty="0"/>
                        <a:t>*, /, %</a:t>
                      </a:r>
                    </a:p>
                  </a:txBody>
                  <a:tcPr marL="79485" marR="79485" marT="39742" marB="39742" anchor="ctr"/>
                </a:tc>
                <a:tc>
                  <a:txBody>
                    <a:bodyPr/>
                    <a:lstStyle/>
                    <a:p>
                      <a:r>
                        <a:rPr lang="en-IN" sz="1600"/>
                        <a:t>Left-to-right</a:t>
                      </a:r>
                    </a:p>
                  </a:txBody>
                  <a:tcPr marL="79485" marR="79485" marT="39742" marB="39742" anchor="ctr"/>
                </a:tc>
                <a:extLst>
                  <a:ext uri="{0D108BD9-81ED-4DB2-BD59-A6C34878D82A}">
                    <a16:rowId xmlns:a16="http://schemas.microsoft.com/office/drawing/2014/main" val="2228518920"/>
                  </a:ext>
                </a:extLst>
              </a:tr>
              <a:tr h="378624">
                <a:tc>
                  <a:txBody>
                    <a:bodyPr/>
                    <a:lstStyle/>
                    <a:p>
                      <a:r>
                        <a:rPr lang="en-IN" sz="1600"/>
                        <a:t>4</a:t>
                      </a:r>
                    </a:p>
                  </a:txBody>
                  <a:tcPr marL="79485" marR="79485" marT="39742" marB="39742" anchor="ctr"/>
                </a:tc>
                <a:tc>
                  <a:txBody>
                    <a:bodyPr/>
                    <a:lstStyle/>
                    <a:p>
                      <a:r>
                        <a:rPr lang="en-IN" sz="1600"/>
                        <a:t>Additive</a:t>
                      </a:r>
                    </a:p>
                  </a:txBody>
                  <a:tcPr marL="79485" marR="79485" marT="39742" marB="39742" anchor="ctr"/>
                </a:tc>
                <a:tc>
                  <a:txBody>
                    <a:bodyPr/>
                    <a:lstStyle/>
                    <a:p>
                      <a:r>
                        <a:rPr lang="en-IN" sz="1600"/>
                        <a:t>+, -</a:t>
                      </a:r>
                    </a:p>
                  </a:txBody>
                  <a:tcPr marL="79485" marR="79485" marT="39742" marB="39742" anchor="ctr"/>
                </a:tc>
                <a:tc>
                  <a:txBody>
                    <a:bodyPr/>
                    <a:lstStyle/>
                    <a:p>
                      <a:r>
                        <a:rPr lang="en-IN" sz="1600"/>
                        <a:t>Left-to-right</a:t>
                      </a:r>
                    </a:p>
                  </a:txBody>
                  <a:tcPr marL="79485" marR="79485" marT="39742" marB="39742" anchor="ctr"/>
                </a:tc>
                <a:extLst>
                  <a:ext uri="{0D108BD9-81ED-4DB2-BD59-A6C34878D82A}">
                    <a16:rowId xmlns:a16="http://schemas.microsoft.com/office/drawing/2014/main" val="38832556"/>
                  </a:ext>
                </a:extLst>
              </a:tr>
              <a:tr h="378624">
                <a:tc>
                  <a:txBody>
                    <a:bodyPr/>
                    <a:lstStyle/>
                    <a:p>
                      <a:r>
                        <a:rPr lang="en-IN" sz="1600"/>
                        <a:t>5</a:t>
                      </a:r>
                    </a:p>
                  </a:txBody>
                  <a:tcPr marL="79485" marR="79485" marT="39742" marB="39742" anchor="ctr"/>
                </a:tc>
                <a:tc>
                  <a:txBody>
                    <a:bodyPr/>
                    <a:lstStyle/>
                    <a:p>
                      <a:r>
                        <a:rPr lang="en-IN" sz="1600"/>
                        <a:t>Shift</a:t>
                      </a:r>
                    </a:p>
                  </a:txBody>
                  <a:tcPr marL="79485" marR="79485" marT="39742" marB="39742" anchor="ctr"/>
                </a:tc>
                <a:tc>
                  <a:txBody>
                    <a:bodyPr/>
                    <a:lstStyle/>
                    <a:p>
                      <a:r>
                        <a:rPr lang="en-IN" sz="1600"/>
                        <a:t>&lt;&lt;, &gt;&gt;, &gt;&gt;&gt;</a:t>
                      </a:r>
                    </a:p>
                  </a:txBody>
                  <a:tcPr marL="79485" marR="79485" marT="39742" marB="39742" anchor="ctr"/>
                </a:tc>
                <a:tc>
                  <a:txBody>
                    <a:bodyPr/>
                    <a:lstStyle/>
                    <a:p>
                      <a:r>
                        <a:rPr lang="en-IN" sz="1600"/>
                        <a:t>Left-to-right</a:t>
                      </a:r>
                    </a:p>
                  </a:txBody>
                  <a:tcPr marL="79485" marR="79485" marT="39742" marB="39742" anchor="ctr"/>
                </a:tc>
                <a:extLst>
                  <a:ext uri="{0D108BD9-81ED-4DB2-BD59-A6C34878D82A}">
                    <a16:rowId xmlns:a16="http://schemas.microsoft.com/office/drawing/2014/main" val="786699542"/>
                  </a:ext>
                </a:extLst>
              </a:tr>
              <a:tr h="378624">
                <a:tc>
                  <a:txBody>
                    <a:bodyPr/>
                    <a:lstStyle/>
                    <a:p>
                      <a:r>
                        <a:rPr lang="en-IN" sz="1600"/>
                        <a:t>6</a:t>
                      </a:r>
                    </a:p>
                  </a:txBody>
                  <a:tcPr marL="79485" marR="79485" marT="39742" marB="39742" anchor="ctr"/>
                </a:tc>
                <a:tc>
                  <a:txBody>
                    <a:bodyPr/>
                    <a:lstStyle/>
                    <a:p>
                      <a:r>
                        <a:rPr lang="en-IN" sz="1600"/>
                        <a:t>Relational</a:t>
                      </a:r>
                    </a:p>
                  </a:txBody>
                  <a:tcPr marL="79485" marR="79485" marT="39742" marB="39742" anchor="ctr"/>
                </a:tc>
                <a:tc>
                  <a:txBody>
                    <a:bodyPr/>
                    <a:lstStyle/>
                    <a:p>
                      <a:r>
                        <a:rPr lang="en-IN" sz="1600"/>
                        <a:t>&lt;, &gt;, &lt;=, &gt;=, instanceof</a:t>
                      </a:r>
                    </a:p>
                  </a:txBody>
                  <a:tcPr marL="79485" marR="79485" marT="39742" marB="39742" anchor="ctr"/>
                </a:tc>
                <a:tc>
                  <a:txBody>
                    <a:bodyPr/>
                    <a:lstStyle/>
                    <a:p>
                      <a:r>
                        <a:rPr lang="en-IN" sz="1600"/>
                        <a:t>Left-to-right</a:t>
                      </a:r>
                    </a:p>
                  </a:txBody>
                  <a:tcPr marL="79485" marR="79485" marT="39742" marB="39742" anchor="ctr"/>
                </a:tc>
                <a:extLst>
                  <a:ext uri="{0D108BD9-81ED-4DB2-BD59-A6C34878D82A}">
                    <a16:rowId xmlns:a16="http://schemas.microsoft.com/office/drawing/2014/main" val="3252907283"/>
                  </a:ext>
                </a:extLst>
              </a:tr>
              <a:tr h="378624">
                <a:tc>
                  <a:txBody>
                    <a:bodyPr/>
                    <a:lstStyle/>
                    <a:p>
                      <a:r>
                        <a:rPr lang="en-IN" sz="1600"/>
                        <a:t>7</a:t>
                      </a:r>
                    </a:p>
                  </a:txBody>
                  <a:tcPr marL="79485" marR="79485" marT="39742" marB="39742" anchor="ctr"/>
                </a:tc>
                <a:tc>
                  <a:txBody>
                    <a:bodyPr/>
                    <a:lstStyle/>
                    <a:p>
                      <a:r>
                        <a:rPr lang="en-IN" sz="1600"/>
                        <a:t>Equality</a:t>
                      </a:r>
                    </a:p>
                  </a:txBody>
                  <a:tcPr marL="79485" marR="79485" marT="39742" marB="39742" anchor="ctr"/>
                </a:tc>
                <a:tc>
                  <a:txBody>
                    <a:bodyPr/>
                    <a:lstStyle/>
                    <a:p>
                      <a:r>
                        <a:rPr lang="en-IN" sz="1600"/>
                        <a:t>==, !=</a:t>
                      </a:r>
                    </a:p>
                  </a:txBody>
                  <a:tcPr marL="79485" marR="79485" marT="39742" marB="39742" anchor="ctr"/>
                </a:tc>
                <a:tc>
                  <a:txBody>
                    <a:bodyPr/>
                    <a:lstStyle/>
                    <a:p>
                      <a:r>
                        <a:rPr lang="en-IN" sz="1600"/>
                        <a:t>Left-to-right</a:t>
                      </a:r>
                    </a:p>
                  </a:txBody>
                  <a:tcPr marL="79485" marR="79485" marT="39742" marB="39742" anchor="ctr"/>
                </a:tc>
                <a:extLst>
                  <a:ext uri="{0D108BD9-81ED-4DB2-BD59-A6C34878D82A}">
                    <a16:rowId xmlns:a16="http://schemas.microsoft.com/office/drawing/2014/main" val="3176291453"/>
                  </a:ext>
                </a:extLst>
              </a:tr>
              <a:tr h="378624">
                <a:tc>
                  <a:txBody>
                    <a:bodyPr/>
                    <a:lstStyle/>
                    <a:p>
                      <a:r>
                        <a:rPr lang="en-IN" sz="1600"/>
                        <a:t>8</a:t>
                      </a:r>
                    </a:p>
                  </a:txBody>
                  <a:tcPr marL="79485" marR="79485" marT="39742" marB="39742" anchor="ctr"/>
                </a:tc>
                <a:tc>
                  <a:txBody>
                    <a:bodyPr/>
                    <a:lstStyle/>
                    <a:p>
                      <a:r>
                        <a:rPr lang="en-IN" sz="1600"/>
                        <a:t>Bitwise AND</a:t>
                      </a:r>
                    </a:p>
                  </a:txBody>
                  <a:tcPr marL="79485" marR="79485" marT="39742" marB="39742" anchor="ctr"/>
                </a:tc>
                <a:tc>
                  <a:txBody>
                    <a:bodyPr/>
                    <a:lstStyle/>
                    <a:p>
                      <a:r>
                        <a:rPr lang="en-IN" sz="1600"/>
                        <a:t>&amp;</a:t>
                      </a:r>
                    </a:p>
                  </a:txBody>
                  <a:tcPr marL="79485" marR="79485" marT="39742" marB="39742" anchor="ctr"/>
                </a:tc>
                <a:tc>
                  <a:txBody>
                    <a:bodyPr/>
                    <a:lstStyle/>
                    <a:p>
                      <a:r>
                        <a:rPr lang="en-IN" sz="1600"/>
                        <a:t>Left-to-right</a:t>
                      </a:r>
                    </a:p>
                  </a:txBody>
                  <a:tcPr marL="79485" marR="79485" marT="39742" marB="39742" anchor="ctr"/>
                </a:tc>
                <a:extLst>
                  <a:ext uri="{0D108BD9-81ED-4DB2-BD59-A6C34878D82A}">
                    <a16:rowId xmlns:a16="http://schemas.microsoft.com/office/drawing/2014/main" val="2073430148"/>
                  </a:ext>
                </a:extLst>
              </a:tr>
              <a:tr h="378624">
                <a:tc>
                  <a:txBody>
                    <a:bodyPr/>
                    <a:lstStyle/>
                    <a:p>
                      <a:r>
                        <a:rPr lang="en-IN" sz="1600"/>
                        <a:t>9</a:t>
                      </a:r>
                    </a:p>
                  </a:txBody>
                  <a:tcPr marL="79485" marR="79485" marT="39742" marB="39742" anchor="ctr"/>
                </a:tc>
                <a:tc>
                  <a:txBody>
                    <a:bodyPr/>
                    <a:lstStyle/>
                    <a:p>
                      <a:r>
                        <a:rPr lang="en-IN" sz="1600"/>
                        <a:t>Bitwise XOR</a:t>
                      </a:r>
                    </a:p>
                  </a:txBody>
                  <a:tcPr marL="79485" marR="79485" marT="39742" marB="39742" anchor="ctr"/>
                </a:tc>
                <a:tc>
                  <a:txBody>
                    <a:bodyPr/>
                    <a:lstStyle/>
                    <a:p>
                      <a:r>
                        <a:rPr lang="en-IN" sz="1600"/>
                        <a:t>^</a:t>
                      </a:r>
                    </a:p>
                  </a:txBody>
                  <a:tcPr marL="79485" marR="79485" marT="39742" marB="39742" anchor="ctr"/>
                </a:tc>
                <a:tc>
                  <a:txBody>
                    <a:bodyPr/>
                    <a:lstStyle/>
                    <a:p>
                      <a:r>
                        <a:rPr lang="en-IN" sz="1600"/>
                        <a:t>Left-to-right</a:t>
                      </a:r>
                    </a:p>
                  </a:txBody>
                  <a:tcPr marL="79485" marR="79485" marT="39742" marB="39742" anchor="ctr"/>
                </a:tc>
                <a:extLst>
                  <a:ext uri="{0D108BD9-81ED-4DB2-BD59-A6C34878D82A}">
                    <a16:rowId xmlns:a16="http://schemas.microsoft.com/office/drawing/2014/main" val="935890244"/>
                  </a:ext>
                </a:extLst>
              </a:tr>
              <a:tr h="378624">
                <a:tc>
                  <a:txBody>
                    <a:bodyPr/>
                    <a:lstStyle/>
                    <a:p>
                      <a:r>
                        <a:rPr lang="en-IN" sz="1600"/>
                        <a:t>10</a:t>
                      </a:r>
                    </a:p>
                  </a:txBody>
                  <a:tcPr marL="79485" marR="79485" marT="39742" marB="39742" anchor="ctr"/>
                </a:tc>
                <a:tc>
                  <a:txBody>
                    <a:bodyPr/>
                    <a:lstStyle/>
                    <a:p>
                      <a:r>
                        <a:rPr lang="en-IN" sz="1600"/>
                        <a:t>Bitwise OR</a:t>
                      </a:r>
                    </a:p>
                  </a:txBody>
                  <a:tcPr marL="79485" marR="79485" marT="39742" marB="39742" anchor="ctr"/>
                </a:tc>
                <a:tc>
                  <a:txBody>
                    <a:bodyPr/>
                    <a:lstStyle/>
                    <a:p>
                      <a:r>
                        <a:rPr lang="en-IN" sz="1600"/>
                        <a:t>`</a:t>
                      </a:r>
                    </a:p>
                  </a:txBody>
                  <a:tcPr marL="79485" marR="79485" marT="39742" marB="39742" anchor="ctr"/>
                </a:tc>
                <a:tc>
                  <a:txBody>
                    <a:bodyPr/>
                    <a:lstStyle/>
                    <a:p>
                      <a:r>
                        <a:rPr lang="en-IN" sz="1600"/>
                        <a:t>`</a:t>
                      </a:r>
                    </a:p>
                  </a:txBody>
                  <a:tcPr marL="79485" marR="79485" marT="39742" marB="39742" anchor="ctr"/>
                </a:tc>
                <a:extLst>
                  <a:ext uri="{0D108BD9-81ED-4DB2-BD59-A6C34878D82A}">
                    <a16:rowId xmlns:a16="http://schemas.microsoft.com/office/drawing/2014/main" val="2005936213"/>
                  </a:ext>
                </a:extLst>
              </a:tr>
              <a:tr h="378624">
                <a:tc>
                  <a:txBody>
                    <a:bodyPr/>
                    <a:lstStyle/>
                    <a:p>
                      <a:r>
                        <a:rPr lang="en-IN" sz="1600"/>
                        <a:t>11</a:t>
                      </a:r>
                    </a:p>
                  </a:txBody>
                  <a:tcPr marL="79485" marR="79485" marT="39742" marB="39742" anchor="ctr"/>
                </a:tc>
                <a:tc>
                  <a:txBody>
                    <a:bodyPr/>
                    <a:lstStyle/>
                    <a:p>
                      <a:r>
                        <a:rPr lang="en-IN" sz="1600"/>
                        <a:t>Logical AND</a:t>
                      </a:r>
                    </a:p>
                  </a:txBody>
                  <a:tcPr marL="79485" marR="79485" marT="39742" marB="39742" anchor="ctr"/>
                </a:tc>
                <a:tc>
                  <a:txBody>
                    <a:bodyPr/>
                    <a:lstStyle/>
                    <a:p>
                      <a:r>
                        <a:rPr lang="en-IN" sz="1600"/>
                        <a:t>&amp;&amp;</a:t>
                      </a:r>
                    </a:p>
                  </a:txBody>
                  <a:tcPr marL="79485" marR="79485" marT="39742" marB="39742" anchor="ctr"/>
                </a:tc>
                <a:tc>
                  <a:txBody>
                    <a:bodyPr/>
                    <a:lstStyle/>
                    <a:p>
                      <a:r>
                        <a:rPr lang="en-IN" sz="1600"/>
                        <a:t>Left-to-right</a:t>
                      </a:r>
                    </a:p>
                  </a:txBody>
                  <a:tcPr marL="79485" marR="79485" marT="39742" marB="39742" anchor="ctr"/>
                </a:tc>
                <a:extLst>
                  <a:ext uri="{0D108BD9-81ED-4DB2-BD59-A6C34878D82A}">
                    <a16:rowId xmlns:a16="http://schemas.microsoft.com/office/drawing/2014/main" val="337274204"/>
                  </a:ext>
                </a:extLst>
              </a:tr>
              <a:tr h="378624">
                <a:tc>
                  <a:txBody>
                    <a:bodyPr/>
                    <a:lstStyle/>
                    <a:p>
                      <a:r>
                        <a:rPr lang="en-IN" sz="1600"/>
                        <a:t>12</a:t>
                      </a:r>
                    </a:p>
                  </a:txBody>
                  <a:tcPr marL="79485" marR="79485" marT="39742" marB="39742" anchor="ctr"/>
                </a:tc>
                <a:tc>
                  <a:txBody>
                    <a:bodyPr/>
                    <a:lstStyle/>
                    <a:p>
                      <a:r>
                        <a:rPr lang="en-IN" sz="1600"/>
                        <a:t>Logical OR</a:t>
                      </a:r>
                    </a:p>
                  </a:txBody>
                  <a:tcPr marL="79485" marR="79485" marT="39742" marB="39742" anchor="ctr"/>
                </a:tc>
                <a:tc>
                  <a:txBody>
                    <a:bodyPr/>
                    <a:lstStyle/>
                    <a:p>
                      <a:r>
                        <a:rPr lang="en-IN" sz="1600"/>
                        <a:t>`</a:t>
                      </a:r>
                    </a:p>
                  </a:txBody>
                  <a:tcPr marL="79485" marR="79485" marT="39742" marB="39742" anchor="ctr"/>
                </a:tc>
                <a:tc>
                  <a:txBody>
                    <a:bodyPr/>
                    <a:lstStyle/>
                    <a:p>
                      <a:endParaRPr lang="en-IN" sz="1600"/>
                    </a:p>
                  </a:txBody>
                  <a:tcPr marL="79485" marR="79485" marT="39742" marB="39742" anchor="ctr"/>
                </a:tc>
                <a:extLst>
                  <a:ext uri="{0D108BD9-81ED-4DB2-BD59-A6C34878D82A}">
                    <a16:rowId xmlns:a16="http://schemas.microsoft.com/office/drawing/2014/main" val="1839690593"/>
                  </a:ext>
                </a:extLst>
              </a:tr>
              <a:tr h="378624">
                <a:tc>
                  <a:txBody>
                    <a:bodyPr/>
                    <a:lstStyle/>
                    <a:p>
                      <a:r>
                        <a:rPr lang="en-IN" sz="1600"/>
                        <a:t>13</a:t>
                      </a:r>
                    </a:p>
                  </a:txBody>
                  <a:tcPr marL="79485" marR="79485" marT="39742" marB="39742" anchor="ctr"/>
                </a:tc>
                <a:tc>
                  <a:txBody>
                    <a:bodyPr/>
                    <a:lstStyle/>
                    <a:p>
                      <a:r>
                        <a:rPr lang="en-IN" sz="1600"/>
                        <a:t>Ternary</a:t>
                      </a:r>
                    </a:p>
                  </a:txBody>
                  <a:tcPr marL="79485" marR="79485" marT="39742" marB="39742" anchor="ctr"/>
                </a:tc>
                <a:tc>
                  <a:txBody>
                    <a:bodyPr/>
                    <a:lstStyle/>
                    <a:p>
                      <a:r>
                        <a:rPr lang="en-IN" sz="1600"/>
                        <a:t>? :</a:t>
                      </a:r>
                    </a:p>
                  </a:txBody>
                  <a:tcPr marL="79485" marR="79485" marT="39742" marB="39742" anchor="ctr"/>
                </a:tc>
                <a:tc>
                  <a:txBody>
                    <a:bodyPr/>
                    <a:lstStyle/>
                    <a:p>
                      <a:r>
                        <a:rPr lang="en-IN" sz="1600"/>
                        <a:t>Right-to-left</a:t>
                      </a:r>
                    </a:p>
                  </a:txBody>
                  <a:tcPr marL="79485" marR="79485" marT="39742" marB="39742" anchor="ctr"/>
                </a:tc>
                <a:extLst>
                  <a:ext uri="{0D108BD9-81ED-4DB2-BD59-A6C34878D82A}">
                    <a16:rowId xmlns:a16="http://schemas.microsoft.com/office/drawing/2014/main" val="535292168"/>
                  </a:ext>
                </a:extLst>
              </a:tr>
              <a:tr h="378624">
                <a:tc>
                  <a:txBody>
                    <a:bodyPr/>
                    <a:lstStyle/>
                    <a:p>
                      <a:r>
                        <a:rPr lang="en-IN" sz="1600"/>
                        <a:t>14</a:t>
                      </a:r>
                    </a:p>
                  </a:txBody>
                  <a:tcPr marL="79485" marR="79485" marT="39742" marB="39742" anchor="ctr"/>
                </a:tc>
                <a:tc>
                  <a:txBody>
                    <a:bodyPr/>
                    <a:lstStyle/>
                    <a:p>
                      <a:r>
                        <a:rPr lang="en-IN" sz="1600"/>
                        <a:t>Assignment</a:t>
                      </a:r>
                    </a:p>
                  </a:txBody>
                  <a:tcPr marL="79485" marR="79485" marT="39742" marB="39742" anchor="ctr"/>
                </a:tc>
                <a:tc>
                  <a:txBody>
                    <a:bodyPr/>
                    <a:lstStyle/>
                    <a:p>
                      <a:r>
                        <a:rPr lang="en-IN" sz="1600"/>
                        <a:t>=, +=, -=, *=, /=, %=</a:t>
                      </a:r>
                    </a:p>
                  </a:txBody>
                  <a:tcPr marL="79485" marR="79485" marT="39742" marB="39742" anchor="ctr"/>
                </a:tc>
                <a:tc>
                  <a:txBody>
                    <a:bodyPr/>
                    <a:lstStyle/>
                    <a:p>
                      <a:r>
                        <a:rPr lang="en-IN" sz="1600" dirty="0"/>
                        <a:t>Right-to-left</a:t>
                      </a:r>
                    </a:p>
                  </a:txBody>
                  <a:tcPr marL="79485" marR="79485" marT="39742" marB="39742" anchor="ctr"/>
                </a:tc>
                <a:extLst>
                  <a:ext uri="{0D108BD9-81ED-4DB2-BD59-A6C34878D82A}">
                    <a16:rowId xmlns:a16="http://schemas.microsoft.com/office/drawing/2014/main" val="1150575790"/>
                  </a:ext>
                </a:extLst>
              </a:tr>
            </a:tbl>
          </a:graphicData>
        </a:graphic>
      </p:graphicFrame>
      <p:sp>
        <p:nvSpPr>
          <p:cNvPr id="5" name="TextBox 4">
            <a:extLst>
              <a:ext uri="{FF2B5EF4-FFF2-40B4-BE49-F238E27FC236}">
                <a16:creationId xmlns:a16="http://schemas.microsoft.com/office/drawing/2014/main" id="{05CB895C-D924-1668-0D06-C2553B282109}"/>
              </a:ext>
            </a:extLst>
          </p:cNvPr>
          <p:cNvSpPr txBox="1"/>
          <p:nvPr/>
        </p:nvSpPr>
        <p:spPr>
          <a:xfrm>
            <a:off x="629264" y="191732"/>
            <a:ext cx="6096000" cy="461665"/>
          </a:xfrm>
          <a:prstGeom prst="rect">
            <a:avLst/>
          </a:prstGeom>
          <a:noFill/>
        </p:spPr>
        <p:txBody>
          <a:bodyPr wrap="square">
            <a:spAutoFit/>
          </a:bodyPr>
          <a:lstStyle/>
          <a:p>
            <a:r>
              <a:rPr lang="en-IN" sz="2400" b="1" dirty="0">
                <a:solidFill>
                  <a:srgbClr val="C00000"/>
                </a:solidFill>
              </a:rPr>
              <a:t>Precedence and Associativity: </a:t>
            </a:r>
            <a:endParaRPr lang="en-IN" sz="2400" dirty="0">
              <a:solidFill>
                <a:srgbClr val="C00000"/>
              </a:solidFill>
            </a:endParaRPr>
          </a:p>
        </p:txBody>
      </p:sp>
    </p:spTree>
    <p:extLst>
      <p:ext uri="{BB962C8B-B14F-4D97-AF65-F5344CB8AC3E}">
        <p14:creationId xmlns:p14="http://schemas.microsoft.com/office/powerpoint/2010/main" val="260886701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fontScale="92500" lnSpcReduction="10000"/>
          </a:bodyPr>
          <a:lstStyle/>
          <a:p>
            <a:pPr marL="0" indent="0">
              <a:buNone/>
            </a:pPr>
            <a:r>
              <a:rPr lang="en-US" b="1" dirty="0"/>
              <a:t>Example:</a:t>
            </a:r>
          </a:p>
          <a:p>
            <a:pPr marL="514350" indent="-514350">
              <a:buAutoNum type="arabicPeriod"/>
            </a:pPr>
            <a:r>
              <a:rPr lang="en-US" dirty="0"/>
              <a:t>int result = </a:t>
            </a:r>
            <a:r>
              <a:rPr lang="en-US" b="1" dirty="0"/>
              <a:t>10 + 20 * 2 / 4;</a:t>
            </a:r>
            <a:r>
              <a:rPr lang="en-US" dirty="0"/>
              <a:t>	  // Result will be </a:t>
            </a:r>
            <a:r>
              <a:rPr lang="en-US" b="1" dirty="0">
                <a:solidFill>
                  <a:srgbClr val="C00000"/>
                </a:solidFill>
              </a:rPr>
              <a:t>20</a:t>
            </a:r>
          </a:p>
          <a:p>
            <a:pPr marL="514350" indent="-514350">
              <a:buAutoNum type="arabicPeriod"/>
            </a:pPr>
            <a:endParaRPr lang="en-US" dirty="0"/>
          </a:p>
          <a:p>
            <a:pPr marL="514350" indent="-514350">
              <a:buAutoNum type="arabicPeriod"/>
            </a:pPr>
            <a:r>
              <a:rPr lang="en-US" dirty="0"/>
              <a:t>int result = </a:t>
            </a:r>
            <a:r>
              <a:rPr lang="en-US" b="1" dirty="0"/>
              <a:t>(10 + 20) * (2 / 4);</a:t>
            </a:r>
            <a:r>
              <a:rPr lang="en-US" dirty="0"/>
              <a:t>   // Result will be </a:t>
            </a:r>
            <a:r>
              <a:rPr lang="en-US" b="1" dirty="0">
                <a:solidFill>
                  <a:srgbClr val="C00000"/>
                </a:solidFill>
              </a:rPr>
              <a:t>15</a:t>
            </a:r>
          </a:p>
          <a:p>
            <a:pPr marL="514350" indent="-514350">
              <a:buAutoNum type="arabicPeriod"/>
            </a:pPr>
            <a:endParaRPr lang="en-US" b="1" dirty="0">
              <a:solidFill>
                <a:srgbClr val="C00000"/>
              </a:solidFill>
            </a:endParaRPr>
          </a:p>
          <a:p>
            <a:pPr marL="514350" indent="-514350">
              <a:buAutoNum type="arabicPeriod"/>
            </a:pPr>
            <a:r>
              <a:rPr lang="en-US" dirty="0" err="1"/>
              <a:t>boolean</a:t>
            </a:r>
            <a:r>
              <a:rPr lang="en-US" dirty="0"/>
              <a:t> result = </a:t>
            </a:r>
            <a:r>
              <a:rPr lang="en-US" b="1" dirty="0"/>
              <a:t>10 &gt; 5 == 5 &lt; 3;</a:t>
            </a:r>
          </a:p>
          <a:p>
            <a:pPr marL="514350" indent="-514350">
              <a:buAutoNum type="arabicPeriod"/>
            </a:pPr>
            <a:endParaRPr lang="en-US" b="1" dirty="0"/>
          </a:p>
          <a:p>
            <a:pPr marL="514350" indent="-514350">
              <a:buAutoNum type="arabicPeriod"/>
            </a:pPr>
            <a:r>
              <a:rPr lang="en-US" dirty="0" err="1"/>
              <a:t>boolean</a:t>
            </a:r>
            <a:r>
              <a:rPr lang="en-US" dirty="0"/>
              <a:t> result = </a:t>
            </a:r>
            <a:r>
              <a:rPr lang="en-US" b="1" dirty="0"/>
              <a:t>(10 == 10) &amp; (5 &lt; 3);</a:t>
            </a:r>
          </a:p>
          <a:p>
            <a:pPr marL="514350" indent="-514350">
              <a:buAutoNum type="arabicPeriod"/>
            </a:pPr>
            <a:endParaRPr lang="en-US" b="1" dirty="0"/>
          </a:p>
          <a:p>
            <a:pPr marL="514350" indent="-514350">
              <a:buAutoNum type="arabicPeriod"/>
            </a:pPr>
            <a:r>
              <a:rPr lang="en-US" dirty="0"/>
              <a:t>int a = 10;</a:t>
            </a:r>
          </a:p>
          <a:p>
            <a:pPr marL="457200" lvl="1" indent="0">
              <a:buNone/>
            </a:pPr>
            <a:r>
              <a:rPr lang="en-US" dirty="0"/>
              <a:t> </a:t>
            </a:r>
            <a:r>
              <a:rPr lang="en-US" sz="2800" dirty="0"/>
              <a:t>int b = 5;</a:t>
            </a:r>
          </a:p>
          <a:p>
            <a:pPr marL="457200" lvl="1" indent="0">
              <a:buNone/>
            </a:pPr>
            <a:endParaRPr lang="en-US" sz="2800" dirty="0"/>
          </a:p>
          <a:p>
            <a:pPr marL="457200" lvl="1" indent="0">
              <a:buNone/>
            </a:pPr>
            <a:r>
              <a:rPr lang="en-US" sz="2800" b="1" dirty="0"/>
              <a:t> int result = a += b * 2;</a:t>
            </a:r>
          </a:p>
          <a:p>
            <a:pPr marL="514350" indent="-514350">
              <a:buAutoNum type="arabicPeriod"/>
            </a:pPr>
            <a:endParaRPr lang="en-US" b="1" dirty="0"/>
          </a:p>
          <a:p>
            <a:pPr marL="514350" indent="-514350">
              <a:buAutoNum type="arabicPeriod"/>
            </a:pPr>
            <a:endParaRPr lang="en-US" dirty="0"/>
          </a:p>
          <a:p>
            <a:pPr marL="0" indent="0">
              <a:buNone/>
            </a:pPr>
            <a:endParaRPr lang="en-IN" dirty="0"/>
          </a:p>
        </p:txBody>
      </p:sp>
    </p:spTree>
    <p:extLst>
      <p:ext uri="{BB962C8B-B14F-4D97-AF65-F5344CB8AC3E}">
        <p14:creationId xmlns:p14="http://schemas.microsoft.com/office/powerpoint/2010/main" val="82039109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2853" y="719137"/>
            <a:ext cx="10786294" cy="5629275"/>
          </a:xfrm>
        </p:spPr>
        <p:txBody>
          <a:bodyPr>
            <a:normAutofit/>
          </a:bodyPr>
          <a:lstStyle/>
          <a:p>
            <a:pPr marL="0" indent="0">
              <a:buNone/>
            </a:pPr>
            <a:r>
              <a:rPr lang="en-US" sz="3200" b="1" dirty="0">
                <a:solidFill>
                  <a:schemeClr val="tx2"/>
                </a:solidFill>
              </a:rPr>
              <a:t>Module-1: </a:t>
            </a:r>
            <a:r>
              <a:rPr lang="en-IN" b="1" dirty="0">
                <a:solidFill>
                  <a:srgbClr val="C00000"/>
                </a:solidFill>
              </a:rPr>
              <a:t>OOPS CONCEPTS AND JAVA PROGRAMMING:</a:t>
            </a:r>
          </a:p>
          <a:p>
            <a:pPr marL="0" indent="0">
              <a:buNone/>
            </a:pPr>
            <a:r>
              <a:rPr lang="en-IN" b="1" dirty="0"/>
              <a:t>OOP concepts: Classes and objects</a:t>
            </a:r>
            <a:r>
              <a:rPr lang="en-IN" dirty="0"/>
              <a:t>, </a:t>
            </a:r>
            <a:r>
              <a:rPr lang="en-IN" b="1" dirty="0"/>
              <a:t>data abstraction</a:t>
            </a:r>
            <a:r>
              <a:rPr lang="en-IN" dirty="0"/>
              <a:t>, </a:t>
            </a:r>
            <a:r>
              <a:rPr lang="en-IN" b="1" dirty="0"/>
              <a:t>encapsulation</a:t>
            </a:r>
            <a:r>
              <a:rPr lang="en-IN" dirty="0"/>
              <a:t>, </a:t>
            </a:r>
            <a:r>
              <a:rPr lang="en-IN" b="1" dirty="0"/>
              <a:t>inheritance</a:t>
            </a:r>
            <a:r>
              <a:rPr lang="en-IN" dirty="0"/>
              <a:t>, </a:t>
            </a:r>
            <a:r>
              <a:rPr lang="en-IN" b="1" dirty="0"/>
              <a:t>benefits of inheritance</a:t>
            </a:r>
            <a:r>
              <a:rPr lang="en-IN" dirty="0"/>
              <a:t>, </a:t>
            </a:r>
            <a:r>
              <a:rPr lang="en-IN" b="1" dirty="0"/>
              <a:t>polymorphism</a:t>
            </a:r>
            <a:r>
              <a:rPr lang="en-IN" dirty="0"/>
              <a:t>, </a:t>
            </a:r>
            <a:r>
              <a:rPr lang="en-IN" b="1" dirty="0"/>
              <a:t>procedural and object oriented programming paradigm</a:t>
            </a:r>
            <a:r>
              <a:rPr lang="en-IN" dirty="0"/>
              <a:t>.</a:t>
            </a:r>
          </a:p>
          <a:p>
            <a:pPr marL="0" indent="0">
              <a:buNone/>
            </a:pPr>
            <a:r>
              <a:rPr lang="en-IN" b="1" dirty="0"/>
              <a:t>Java programming: History of java, comments</a:t>
            </a:r>
            <a:r>
              <a:rPr lang="en-IN" dirty="0"/>
              <a:t>, </a:t>
            </a:r>
            <a:r>
              <a:rPr lang="en-IN" b="1" dirty="0"/>
              <a:t>data types</a:t>
            </a:r>
            <a:r>
              <a:rPr lang="en-IN" dirty="0"/>
              <a:t>, </a:t>
            </a:r>
            <a:r>
              <a:rPr lang="en-IN" b="1" dirty="0"/>
              <a:t>variables</a:t>
            </a:r>
            <a:r>
              <a:rPr lang="en-IN" dirty="0"/>
              <a:t>, </a:t>
            </a:r>
            <a:r>
              <a:rPr lang="en-IN" b="1" dirty="0"/>
              <a:t>constants</a:t>
            </a:r>
            <a:r>
              <a:rPr lang="en-IN" dirty="0"/>
              <a:t>, </a:t>
            </a:r>
            <a:r>
              <a:rPr lang="en-IN" b="1" dirty="0"/>
              <a:t>scope and life time of variables</a:t>
            </a:r>
            <a:r>
              <a:rPr lang="en-IN" dirty="0"/>
              <a:t>, </a:t>
            </a:r>
            <a:r>
              <a:rPr lang="en-IN" b="1" dirty="0"/>
              <a:t>operators</a:t>
            </a:r>
            <a:r>
              <a:rPr lang="en-IN" dirty="0"/>
              <a:t>, </a:t>
            </a:r>
            <a:r>
              <a:rPr lang="en-IN" b="1" dirty="0"/>
              <a:t>operator</a:t>
            </a:r>
            <a:r>
              <a:rPr lang="en-IN" dirty="0"/>
              <a:t> </a:t>
            </a:r>
            <a:r>
              <a:rPr lang="en-IN" b="1" dirty="0"/>
              <a:t>hierarchy</a:t>
            </a:r>
            <a:r>
              <a:rPr lang="en-IN" dirty="0"/>
              <a:t>, </a:t>
            </a:r>
            <a:r>
              <a:rPr lang="en-IN" b="1" dirty="0"/>
              <a:t>expressions</a:t>
            </a:r>
            <a:r>
              <a:rPr lang="en-IN" dirty="0"/>
              <a:t>, type conversion and casting, </a:t>
            </a:r>
            <a:r>
              <a:rPr lang="en-IN" b="1" dirty="0"/>
              <a:t>enumerated types</a:t>
            </a:r>
            <a:r>
              <a:rPr lang="en-IN" dirty="0"/>
              <a:t>, </a:t>
            </a:r>
            <a:r>
              <a:rPr lang="en-IN" b="1" dirty="0"/>
              <a:t>control flow statements</a:t>
            </a:r>
            <a:r>
              <a:rPr lang="en-IN" dirty="0"/>
              <a:t>, </a:t>
            </a:r>
            <a:r>
              <a:rPr lang="en-IN" b="1" dirty="0"/>
              <a:t>jump statements</a:t>
            </a:r>
            <a:r>
              <a:rPr lang="en-IN" dirty="0"/>
              <a:t>, </a:t>
            </a:r>
            <a:r>
              <a:rPr lang="en-IN" b="1" dirty="0"/>
              <a:t>simple java stand alone programs</a:t>
            </a:r>
            <a:r>
              <a:rPr lang="en-IN" dirty="0"/>
              <a:t>, </a:t>
            </a:r>
            <a:r>
              <a:rPr lang="en-IN" b="1" dirty="0"/>
              <a:t>arrays</a:t>
            </a:r>
            <a:r>
              <a:rPr lang="en-IN" dirty="0"/>
              <a:t>, </a:t>
            </a:r>
            <a:r>
              <a:rPr lang="en-IN" b="1" dirty="0"/>
              <a:t>console input and output</a:t>
            </a:r>
            <a:r>
              <a:rPr lang="en-IN" dirty="0"/>
              <a:t>, </a:t>
            </a:r>
            <a:r>
              <a:rPr lang="en-IN" b="1" dirty="0"/>
              <a:t>formatting output</a:t>
            </a:r>
            <a:r>
              <a:rPr lang="en-IN" dirty="0"/>
              <a:t>, constructors, methods, parameter passing, static fields and methods, access control, this reference, overloading methods and constructors, recursion, garbage collection, </a:t>
            </a:r>
            <a:r>
              <a:rPr lang="en-IN" b="1" dirty="0">
                <a:solidFill>
                  <a:srgbClr val="C00000"/>
                </a:solidFill>
              </a:rPr>
              <a:t>exploring string class</a:t>
            </a:r>
            <a:r>
              <a:rPr lang="en-IN" dirty="0"/>
              <a:t>.</a:t>
            </a:r>
          </a:p>
        </p:txBody>
      </p:sp>
    </p:spTree>
    <p:extLst>
      <p:ext uri="{BB962C8B-B14F-4D97-AF65-F5344CB8AC3E}">
        <p14:creationId xmlns:p14="http://schemas.microsoft.com/office/powerpoint/2010/main" val="265071773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100396672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415593491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138149807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3870618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415106" y="485775"/>
            <a:ext cx="11300644" cy="5567363"/>
          </a:xfrm>
        </p:spPr>
        <p:txBody>
          <a:bodyPr>
            <a:normAutofit fontScale="92500"/>
          </a:bodyPr>
          <a:lstStyle/>
          <a:p>
            <a:pPr marL="0" indent="0">
              <a:buNone/>
            </a:pPr>
            <a:r>
              <a:rPr lang="en-IN" b="1" dirty="0">
                <a:solidFill>
                  <a:srgbClr val="C00000"/>
                </a:solidFill>
              </a:rPr>
              <a:t>What is a Token:</a:t>
            </a:r>
          </a:p>
          <a:p>
            <a:pPr marL="0" indent="0">
              <a:buNone/>
            </a:pPr>
            <a:r>
              <a:rPr lang="en-IN" dirty="0"/>
              <a:t>A Token is a </a:t>
            </a:r>
            <a:r>
              <a:rPr lang="en-IN" b="1" dirty="0">
                <a:solidFill>
                  <a:srgbClr val="002060"/>
                </a:solidFill>
              </a:rPr>
              <a:t>smallest individual units </a:t>
            </a:r>
            <a:r>
              <a:rPr lang="en-IN" dirty="0"/>
              <a:t>of a Program.</a:t>
            </a:r>
          </a:p>
          <a:p>
            <a:pPr marL="0" indent="0">
              <a:buNone/>
            </a:pPr>
            <a:r>
              <a:rPr lang="en-US" dirty="0"/>
              <a:t>In Java, tokens are the smallest </a:t>
            </a:r>
            <a:r>
              <a:rPr lang="en-US" b="1" dirty="0">
                <a:solidFill>
                  <a:srgbClr val="002060"/>
                </a:solidFill>
              </a:rPr>
              <a:t>elements</a:t>
            </a:r>
            <a:r>
              <a:rPr lang="en-US" dirty="0"/>
              <a:t> of a program that are </a:t>
            </a:r>
            <a:r>
              <a:rPr lang="en-US" b="1" dirty="0">
                <a:solidFill>
                  <a:srgbClr val="00B050"/>
                </a:solidFill>
              </a:rPr>
              <a:t>meaningful to the compiler</a:t>
            </a:r>
            <a:r>
              <a:rPr lang="en-US" dirty="0"/>
              <a:t>. Java programs are made up of these tokens.</a:t>
            </a:r>
          </a:p>
          <a:p>
            <a:pPr marL="0" indent="0">
              <a:buNone/>
            </a:pPr>
            <a:endParaRPr lang="en-US" sz="800" dirty="0"/>
          </a:p>
          <a:p>
            <a:pPr marL="0" indent="0">
              <a:buNone/>
            </a:pPr>
            <a:r>
              <a:rPr lang="en-IN" b="1" dirty="0"/>
              <a:t>Java Tokens:</a:t>
            </a:r>
          </a:p>
          <a:p>
            <a:pPr marL="514350" indent="-514350">
              <a:buAutoNum type="arabicPeriod"/>
            </a:pPr>
            <a:r>
              <a:rPr lang="en-IN" sz="2400" b="1" dirty="0"/>
              <a:t>Keywords: </a:t>
            </a:r>
            <a:r>
              <a:rPr lang="en-IN" sz="2400" dirty="0"/>
              <a:t>Predefined Words like, class, if, switch etc</a:t>
            </a:r>
          </a:p>
          <a:p>
            <a:pPr marL="514350" indent="-514350">
              <a:buAutoNum type="arabicPeriod"/>
            </a:pPr>
            <a:r>
              <a:rPr lang="en-IN" sz="2400" b="1" dirty="0"/>
              <a:t>Identifiers: </a:t>
            </a:r>
            <a:r>
              <a:rPr lang="en-IN" sz="2400" dirty="0"/>
              <a:t>Name given to the programming elements such as class, variables and so on.</a:t>
            </a:r>
          </a:p>
          <a:p>
            <a:pPr marL="514350" indent="-514350">
              <a:buAutoNum type="arabicPeriod"/>
            </a:pPr>
            <a:r>
              <a:rPr lang="en-IN" sz="2400" b="1" dirty="0"/>
              <a:t>Literals: </a:t>
            </a:r>
            <a:r>
              <a:rPr lang="en-US" sz="2400" dirty="0"/>
              <a:t>Constant values that are assigned to variables</a:t>
            </a:r>
            <a:endParaRPr lang="en-IN" sz="2400" dirty="0"/>
          </a:p>
          <a:p>
            <a:pPr marL="514350" indent="-514350">
              <a:buAutoNum type="arabicPeriod"/>
            </a:pPr>
            <a:r>
              <a:rPr lang="en-IN" sz="2400" b="1" dirty="0"/>
              <a:t>Operators: </a:t>
            </a:r>
            <a:r>
              <a:rPr lang="en-US" sz="2400" dirty="0"/>
              <a:t>Symbols that perform operations on variables and values</a:t>
            </a:r>
            <a:endParaRPr lang="en-IN" sz="2400" dirty="0"/>
          </a:p>
          <a:p>
            <a:pPr marL="514350" indent="-514350">
              <a:buAutoNum type="arabicPeriod"/>
            </a:pPr>
            <a:r>
              <a:rPr lang="en-IN" sz="2400" b="1" dirty="0"/>
              <a:t>Separators</a:t>
            </a:r>
            <a:r>
              <a:rPr lang="en-IN" sz="2400" dirty="0"/>
              <a:t> (or Delimiters): </a:t>
            </a:r>
            <a:r>
              <a:rPr lang="en-US" sz="2400" dirty="0"/>
              <a:t>Characters that separate tokens in the code. Ex: {}, [], (), and so on</a:t>
            </a:r>
            <a:endParaRPr lang="en-IN" sz="2400" dirty="0"/>
          </a:p>
          <a:p>
            <a:pPr marL="514350" indent="-514350">
              <a:buAutoNum type="arabicPeriod"/>
            </a:pPr>
            <a:r>
              <a:rPr lang="en-IN" sz="2400" b="1" dirty="0"/>
              <a:t>Comments: </a:t>
            </a:r>
            <a:r>
              <a:rPr lang="en-US" sz="2400" dirty="0"/>
              <a:t>Text within the code that is not executed but provides explanations or annotations.</a:t>
            </a:r>
            <a:endParaRPr lang="en-IN" sz="2400" dirty="0"/>
          </a:p>
        </p:txBody>
      </p:sp>
    </p:spTree>
    <p:extLst>
      <p:ext uri="{BB962C8B-B14F-4D97-AF65-F5344CB8AC3E}">
        <p14:creationId xmlns:p14="http://schemas.microsoft.com/office/powerpoint/2010/main" val="49868155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233601937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405867252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28677753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1287353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D102ED-5623-3BAC-CE5A-D4FA9EC6CA77}"/>
              </a:ext>
            </a:extLst>
          </p:cNvPr>
          <p:cNvSpPr txBox="1"/>
          <p:nvPr/>
        </p:nvSpPr>
        <p:spPr>
          <a:xfrm>
            <a:off x="150725" y="281354"/>
            <a:ext cx="3245618" cy="523220"/>
          </a:xfrm>
          <a:prstGeom prst="rect">
            <a:avLst/>
          </a:prstGeom>
          <a:noFill/>
        </p:spPr>
        <p:txBody>
          <a:bodyPr wrap="square" rtlCol="0">
            <a:spAutoFit/>
          </a:bodyPr>
          <a:lstStyle/>
          <a:p>
            <a:r>
              <a:rPr lang="en-IN" sz="2800" b="1" dirty="0">
                <a:solidFill>
                  <a:srgbClr val="C00000"/>
                </a:solidFill>
              </a:rPr>
              <a:t>Example: </a:t>
            </a:r>
          </a:p>
        </p:txBody>
      </p:sp>
      <p:pic>
        <p:nvPicPr>
          <p:cNvPr id="9" name="Content Placeholder 8" descr="A screenshot of a computer program&#10;&#10;Description automatically generated">
            <a:extLst>
              <a:ext uri="{FF2B5EF4-FFF2-40B4-BE49-F238E27FC236}">
                <a16:creationId xmlns:a16="http://schemas.microsoft.com/office/drawing/2014/main" id="{E68793A7-4AA8-9AC4-8035-9566DE07DD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21" y="804574"/>
            <a:ext cx="12246321" cy="5117761"/>
          </a:xfrm>
        </p:spPr>
      </p:pic>
    </p:spTree>
    <p:extLst>
      <p:ext uri="{BB962C8B-B14F-4D97-AF65-F5344CB8AC3E}">
        <p14:creationId xmlns:p14="http://schemas.microsoft.com/office/powerpoint/2010/main" val="3631721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898115" y="1295400"/>
            <a:ext cx="10567219" cy="3371850"/>
          </a:xfrm>
        </p:spPr>
        <p:txBody>
          <a:bodyPr>
            <a:normAutofit/>
          </a:bodyPr>
          <a:lstStyle/>
          <a:p>
            <a:pPr marL="0" indent="0">
              <a:buNone/>
            </a:pPr>
            <a:r>
              <a:rPr lang="en-IN" b="1" dirty="0">
                <a:solidFill>
                  <a:srgbClr val="00B050"/>
                </a:solidFill>
              </a:rPr>
              <a:t>What is Java:</a:t>
            </a:r>
          </a:p>
          <a:p>
            <a:pPr marL="0" indent="0">
              <a:buNone/>
            </a:pPr>
            <a:r>
              <a:rPr lang="en-IN" dirty="0"/>
              <a:t>Java is a High Level, General Purpose, Object Oriented, Platform Independent, Compiled and Interpreted, Statically Typed, Highly Secured programming language.</a:t>
            </a:r>
          </a:p>
          <a:p>
            <a:pPr marL="0" indent="0">
              <a:buNone/>
            </a:pPr>
            <a:endParaRPr lang="en-IN" dirty="0"/>
          </a:p>
          <a:p>
            <a:pPr marL="0" indent="0">
              <a:buNone/>
            </a:pPr>
            <a:r>
              <a:rPr lang="en-IN" b="1" dirty="0"/>
              <a:t>Java is Developed By</a:t>
            </a:r>
            <a:r>
              <a:rPr lang="en-IN" dirty="0"/>
              <a:t>: </a:t>
            </a:r>
            <a:r>
              <a:rPr lang="en-US" b="1" dirty="0">
                <a:solidFill>
                  <a:schemeClr val="accent5">
                    <a:lumMod val="50000"/>
                  </a:schemeClr>
                </a:solidFill>
              </a:rPr>
              <a:t>James Gosling</a:t>
            </a:r>
            <a:r>
              <a:rPr lang="en-US" dirty="0"/>
              <a:t>, </a:t>
            </a:r>
            <a:r>
              <a:rPr lang="en-US" b="1" dirty="0">
                <a:solidFill>
                  <a:schemeClr val="accent5">
                    <a:lumMod val="50000"/>
                  </a:schemeClr>
                </a:solidFill>
              </a:rPr>
              <a:t>Patrick Naughton</a:t>
            </a:r>
            <a:r>
              <a:rPr lang="en-US" dirty="0"/>
              <a:t>, and </a:t>
            </a:r>
            <a:r>
              <a:rPr lang="en-US" b="1" dirty="0">
                <a:solidFill>
                  <a:schemeClr val="accent5">
                    <a:lumMod val="50000"/>
                  </a:schemeClr>
                </a:solidFill>
              </a:rPr>
              <a:t>Mike Sheridan</a:t>
            </a:r>
            <a:endParaRPr lang="en-IN" b="1" dirty="0">
              <a:solidFill>
                <a:schemeClr val="accent5">
                  <a:lumMod val="50000"/>
                </a:schemeClr>
              </a:solidFill>
            </a:endParaRPr>
          </a:p>
        </p:txBody>
      </p:sp>
    </p:spTree>
    <p:extLst>
      <p:ext uri="{BB962C8B-B14F-4D97-AF65-F5344CB8AC3E}">
        <p14:creationId xmlns:p14="http://schemas.microsoft.com/office/powerpoint/2010/main" val="3779466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38931" y="428625"/>
            <a:ext cx="11272069" cy="5991225"/>
          </a:xfrm>
        </p:spPr>
        <p:txBody>
          <a:bodyPr>
            <a:normAutofit/>
          </a:bodyPr>
          <a:lstStyle/>
          <a:p>
            <a:pPr marL="0" indent="0">
              <a:buNone/>
            </a:pPr>
            <a:r>
              <a:rPr lang="en-IN" sz="2400" b="1" dirty="0">
                <a:solidFill>
                  <a:srgbClr val="C00000"/>
                </a:solidFill>
              </a:rPr>
              <a:t>History of Java:</a:t>
            </a:r>
          </a:p>
          <a:p>
            <a:pPr marL="0" indent="0">
              <a:buNone/>
            </a:pPr>
            <a:r>
              <a:rPr lang="en-US" sz="2000" b="1" dirty="0"/>
              <a:t>Early Beginnings</a:t>
            </a:r>
          </a:p>
          <a:p>
            <a:pPr marL="0" indent="0">
              <a:buNone/>
            </a:pPr>
            <a:r>
              <a:rPr lang="en-US" sz="2000" b="1" dirty="0"/>
              <a:t>1991: Project Initiation</a:t>
            </a:r>
            <a:endParaRPr lang="en-US" sz="2000" dirty="0"/>
          </a:p>
          <a:p>
            <a:pPr marL="457200" lvl="1" indent="0">
              <a:buNone/>
            </a:pPr>
            <a:r>
              <a:rPr lang="en-US" sz="2000" dirty="0"/>
              <a:t>Java began as a project called "</a:t>
            </a:r>
            <a:r>
              <a:rPr lang="en-US" sz="2000" b="1" dirty="0">
                <a:solidFill>
                  <a:srgbClr val="C00000"/>
                </a:solidFill>
              </a:rPr>
              <a:t>Oak</a:t>
            </a:r>
            <a:r>
              <a:rPr lang="en-US" sz="2000" dirty="0"/>
              <a:t>" by Sun Microsystems, led by James Gosling, Mike Sheridan, and Patrick Naughton. They were part of a team at </a:t>
            </a:r>
            <a:r>
              <a:rPr lang="en-US" sz="2000" b="1" dirty="0"/>
              <a:t>Sun Microsystems </a:t>
            </a:r>
            <a:r>
              <a:rPr lang="en-US" sz="2000" dirty="0"/>
              <a:t>that initiated the project in the early 1990s. The goal was to develop a language for </a:t>
            </a:r>
            <a:r>
              <a:rPr lang="en-US" sz="2000" b="1" dirty="0">
                <a:solidFill>
                  <a:srgbClr val="C00000"/>
                </a:solidFill>
              </a:rPr>
              <a:t>embedded systems in consumer electronics, </a:t>
            </a:r>
            <a:r>
              <a:rPr lang="en-US" sz="2000" dirty="0"/>
              <a:t>, and it eventually evolved into the Java programming language we know today.</a:t>
            </a:r>
          </a:p>
          <a:p>
            <a:pPr marL="457200" lvl="1" indent="0">
              <a:buNone/>
            </a:pPr>
            <a:endParaRPr lang="en-US" sz="2000" dirty="0"/>
          </a:p>
          <a:p>
            <a:pPr marL="0" indent="0">
              <a:buNone/>
            </a:pPr>
            <a:r>
              <a:rPr lang="en-US" sz="2000" b="1" dirty="0"/>
              <a:t>1992: Green Project</a:t>
            </a:r>
            <a:endParaRPr lang="en-US" sz="2000" dirty="0"/>
          </a:p>
          <a:p>
            <a:pPr marL="457200" lvl="1" indent="0">
              <a:buNone/>
            </a:pPr>
            <a:r>
              <a:rPr lang="en-US" sz="2000" dirty="0"/>
              <a:t>The team, known as the Green Team, worked on creating a platform-independent language. They aimed to create a language that could run on various devices, including </a:t>
            </a:r>
            <a:r>
              <a:rPr lang="en-US" sz="2000" b="1" dirty="0"/>
              <a:t>televisions</a:t>
            </a:r>
            <a:r>
              <a:rPr lang="en-US" sz="2000" dirty="0"/>
              <a:t>, </a:t>
            </a:r>
            <a:r>
              <a:rPr lang="en-US" sz="2000" b="1" dirty="0"/>
              <a:t>toasters</a:t>
            </a:r>
            <a:r>
              <a:rPr lang="en-US" sz="2000" dirty="0"/>
              <a:t>, and other consumer electronics.</a:t>
            </a:r>
          </a:p>
          <a:p>
            <a:pPr marL="0" indent="0">
              <a:buNone/>
            </a:pPr>
            <a:endParaRPr lang="en-US" sz="2000" dirty="0"/>
          </a:p>
          <a:p>
            <a:pPr marL="0" indent="0">
              <a:buNone/>
            </a:pPr>
            <a:r>
              <a:rPr lang="en-US" sz="2000" b="1" dirty="0"/>
              <a:t>1994: Transition to the Web</a:t>
            </a:r>
            <a:endParaRPr lang="en-US" sz="2000" dirty="0"/>
          </a:p>
          <a:p>
            <a:pPr marL="457200" lvl="1" indent="0">
              <a:buNone/>
            </a:pPr>
            <a:r>
              <a:rPr lang="en-US" sz="2000" dirty="0"/>
              <a:t>The team realized the potential of their new language for the burgeoning </a:t>
            </a:r>
            <a:r>
              <a:rPr lang="en-US" sz="2000" b="1" dirty="0">
                <a:solidFill>
                  <a:srgbClr val="C00000"/>
                </a:solidFill>
              </a:rPr>
              <a:t>World Wide Web</a:t>
            </a:r>
            <a:r>
              <a:rPr lang="en-US" sz="2000" dirty="0"/>
              <a:t>, where the ability to run the same program on different platforms was highly desirable. They renamed </a:t>
            </a:r>
            <a:r>
              <a:rPr lang="en-US" sz="2000" b="1" dirty="0"/>
              <a:t>Oak</a:t>
            </a:r>
            <a:r>
              <a:rPr lang="en-US" sz="2000" dirty="0"/>
              <a:t> to </a:t>
            </a:r>
            <a:r>
              <a:rPr lang="en-US" sz="2000" b="1" dirty="0"/>
              <a:t>Java</a:t>
            </a:r>
            <a:r>
              <a:rPr lang="en-US" sz="2000" dirty="0"/>
              <a:t>, inspired by </a:t>
            </a:r>
            <a:r>
              <a:rPr lang="en-US" sz="2000" b="1" dirty="0">
                <a:solidFill>
                  <a:srgbClr val="C00000"/>
                </a:solidFill>
              </a:rPr>
              <a:t>Java coffee</a:t>
            </a:r>
            <a:r>
              <a:rPr lang="en-US" sz="2000" dirty="0"/>
              <a:t>, which was consumed in large quantities by the developers.</a:t>
            </a:r>
          </a:p>
          <a:p>
            <a:pPr marL="0" indent="0">
              <a:buNone/>
            </a:pPr>
            <a:endParaRPr lang="en-US" sz="2000" dirty="0"/>
          </a:p>
          <a:p>
            <a:pPr marL="457200" lvl="1" indent="0">
              <a:buNone/>
            </a:pPr>
            <a:endParaRPr lang="en-US" sz="2000" b="1" dirty="0">
              <a:solidFill>
                <a:srgbClr val="C00000"/>
              </a:solidFill>
            </a:endParaRP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730276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24656" y="352425"/>
            <a:ext cx="11014894" cy="6096000"/>
          </a:xfrm>
        </p:spPr>
        <p:txBody>
          <a:bodyPr>
            <a:normAutofit/>
          </a:bodyPr>
          <a:lstStyle/>
          <a:p>
            <a:pPr marL="0" indent="0">
              <a:buNone/>
            </a:pPr>
            <a:r>
              <a:rPr lang="en-US" sz="1800" b="1" dirty="0">
                <a:solidFill>
                  <a:srgbClr val="C00000"/>
                </a:solidFill>
              </a:rPr>
              <a:t>Official Launch</a:t>
            </a:r>
          </a:p>
          <a:p>
            <a:pPr marL="0" indent="0">
              <a:buNone/>
            </a:pPr>
            <a:r>
              <a:rPr lang="en-US" sz="1800" b="1" dirty="0"/>
              <a:t>1995: Public Introduction</a:t>
            </a:r>
            <a:endParaRPr lang="en-US" sz="1800" dirty="0"/>
          </a:p>
          <a:p>
            <a:pPr marL="457200" lvl="1" indent="0">
              <a:buNone/>
            </a:pPr>
            <a:r>
              <a:rPr lang="en-US" sz="1800" dirty="0"/>
              <a:t>Java 1.0 was officially released by </a:t>
            </a:r>
            <a:r>
              <a:rPr lang="en-US" sz="1800" b="1" dirty="0">
                <a:solidFill>
                  <a:srgbClr val="C00000"/>
                </a:solidFill>
              </a:rPr>
              <a:t>Sun Microsystems</a:t>
            </a:r>
            <a:r>
              <a:rPr lang="en-US" sz="1800" dirty="0"/>
              <a:t>. The "Write Once, Run Anywhere" (</a:t>
            </a:r>
            <a:r>
              <a:rPr lang="en-US" sz="1800" b="1" dirty="0">
                <a:solidFill>
                  <a:srgbClr val="C00000"/>
                </a:solidFill>
              </a:rPr>
              <a:t>WORA</a:t>
            </a:r>
            <a:r>
              <a:rPr lang="en-US" sz="1800" dirty="0"/>
              <a:t>) capability became a significant selling point, allowing Java programs to run on any device with a Java Virtual Machine (</a:t>
            </a:r>
            <a:r>
              <a:rPr lang="en-US" sz="1800" b="1" dirty="0">
                <a:solidFill>
                  <a:srgbClr val="C00000"/>
                </a:solidFill>
              </a:rPr>
              <a:t>JVM</a:t>
            </a:r>
            <a:r>
              <a:rPr lang="en-US" sz="1800" dirty="0"/>
              <a:t>).</a:t>
            </a:r>
          </a:p>
          <a:p>
            <a:pPr marL="0" indent="0">
              <a:buNone/>
            </a:pPr>
            <a:endParaRPr lang="en-US" sz="1800" b="1" dirty="0"/>
          </a:p>
          <a:p>
            <a:pPr marL="0" indent="0">
              <a:buNone/>
            </a:pPr>
            <a:r>
              <a:rPr lang="en-US" sz="1800" b="1" dirty="0">
                <a:solidFill>
                  <a:srgbClr val="C00000"/>
                </a:solidFill>
              </a:rPr>
              <a:t>Evolution and Growth</a:t>
            </a:r>
          </a:p>
          <a:p>
            <a:pPr marL="0" indent="0">
              <a:buNone/>
            </a:pPr>
            <a:r>
              <a:rPr lang="en-US" sz="1800" b="1" dirty="0"/>
              <a:t>1996: Java Development Kit (JDK) 1.0</a:t>
            </a:r>
            <a:endParaRPr lang="en-US" sz="1800" dirty="0"/>
          </a:p>
          <a:p>
            <a:pPr marL="457200" lvl="1" indent="0">
              <a:buNone/>
            </a:pPr>
            <a:r>
              <a:rPr lang="en-US" sz="1800" dirty="0"/>
              <a:t>Sun Microsystems released JDK 1.0, providing developers with the </a:t>
            </a:r>
            <a:r>
              <a:rPr lang="en-US" sz="1800" b="1" dirty="0">
                <a:solidFill>
                  <a:srgbClr val="C00000"/>
                </a:solidFill>
              </a:rPr>
              <a:t>tools</a:t>
            </a:r>
            <a:r>
              <a:rPr lang="en-US" sz="1800" b="1" dirty="0"/>
              <a:t> needed to develop Java applications</a:t>
            </a:r>
            <a:r>
              <a:rPr lang="en-US" sz="1800" dirty="0"/>
              <a:t>.</a:t>
            </a:r>
          </a:p>
          <a:p>
            <a:pPr marL="0" indent="0">
              <a:buNone/>
            </a:pPr>
            <a:r>
              <a:rPr lang="en-US" sz="1800" b="1" dirty="0"/>
              <a:t>1997-1999: Rapid Evolution</a:t>
            </a:r>
            <a:endParaRPr lang="en-US" sz="1800" dirty="0"/>
          </a:p>
          <a:p>
            <a:pPr marL="457200" lvl="1" indent="0">
              <a:buNone/>
            </a:pPr>
            <a:r>
              <a:rPr lang="en-US" sz="1800" dirty="0"/>
              <a:t>Java 1.1 was released in 1997, introducing new features like inner classes and JavaBeans.</a:t>
            </a:r>
          </a:p>
          <a:p>
            <a:pPr marL="457200" lvl="1" indent="0">
              <a:buNone/>
            </a:pPr>
            <a:r>
              <a:rPr lang="en-US" sz="1800" dirty="0"/>
              <a:t>In 1998, Java 2 (formerly known as JDK 1.2) introduced major enhancements to the platform, including the Swing </a:t>
            </a:r>
            <a:r>
              <a:rPr lang="en-US" sz="1800" b="1" dirty="0"/>
              <a:t>graphical API </a:t>
            </a:r>
            <a:r>
              <a:rPr lang="en-US" sz="1800" dirty="0"/>
              <a:t>and </a:t>
            </a:r>
            <a:r>
              <a:rPr lang="en-US" sz="1800" b="1" dirty="0">
                <a:solidFill>
                  <a:srgbClr val="C00000"/>
                </a:solidFill>
              </a:rPr>
              <a:t>the Collections framework.</a:t>
            </a:r>
          </a:p>
          <a:p>
            <a:pPr marL="0" indent="0">
              <a:buNone/>
            </a:pPr>
            <a:endParaRPr lang="en-US" sz="1800" b="1" dirty="0"/>
          </a:p>
          <a:p>
            <a:pPr marL="0" indent="0">
              <a:buNone/>
            </a:pPr>
            <a:r>
              <a:rPr lang="en-US" sz="1800" b="1" dirty="0">
                <a:solidFill>
                  <a:srgbClr val="C00000"/>
                </a:solidFill>
              </a:rPr>
              <a:t>Java Community Process</a:t>
            </a:r>
          </a:p>
          <a:p>
            <a:pPr marL="0" indent="0">
              <a:buNone/>
            </a:pPr>
            <a:r>
              <a:rPr lang="en-US" sz="1800" b="1" dirty="0"/>
              <a:t>1999: Establishment of the Java Community Process (JCP)</a:t>
            </a:r>
            <a:endParaRPr lang="en-US" sz="1800" dirty="0"/>
          </a:p>
          <a:p>
            <a:pPr marL="457200" lvl="1" indent="0">
              <a:buNone/>
            </a:pPr>
            <a:r>
              <a:rPr lang="en-US" sz="1800" dirty="0"/>
              <a:t>The JCP was established to allow for the participation of the </a:t>
            </a:r>
            <a:r>
              <a:rPr lang="en-US" sz="1800" b="1" dirty="0">
                <a:solidFill>
                  <a:srgbClr val="C00000"/>
                </a:solidFill>
              </a:rPr>
              <a:t>broader Java community </a:t>
            </a:r>
            <a:r>
              <a:rPr lang="en-US" sz="1800" dirty="0"/>
              <a:t>in the development and evolution of Java standards and specifications.</a:t>
            </a:r>
          </a:p>
          <a:p>
            <a:pPr marL="0" indent="0">
              <a:buNone/>
            </a:pPr>
            <a:endParaRPr lang="en-US" sz="1800" b="1" dirty="0"/>
          </a:p>
          <a:p>
            <a:pPr marL="0" indent="0">
              <a:buNone/>
            </a:pPr>
            <a:endParaRPr lang="en-IN" sz="1800" dirty="0"/>
          </a:p>
        </p:txBody>
      </p:sp>
    </p:spTree>
    <p:extLst>
      <p:ext uri="{BB962C8B-B14F-4D97-AF65-F5344CB8AC3E}">
        <p14:creationId xmlns:p14="http://schemas.microsoft.com/office/powerpoint/2010/main" val="2310642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a:bodyPr>
          <a:lstStyle/>
          <a:p>
            <a:pPr marL="0" indent="0">
              <a:buNone/>
            </a:pPr>
            <a:r>
              <a:rPr lang="en-US" sz="2000" b="1" dirty="0">
                <a:solidFill>
                  <a:srgbClr val="C00000"/>
                </a:solidFill>
              </a:rPr>
              <a:t>Open Source and Later Versions</a:t>
            </a:r>
          </a:p>
          <a:p>
            <a:pPr marL="0" indent="0">
              <a:buNone/>
            </a:pPr>
            <a:r>
              <a:rPr lang="en-US" sz="1800" b="1" dirty="0"/>
              <a:t>2006: Open Sourcing of Java</a:t>
            </a:r>
            <a:endParaRPr lang="en-US" sz="1800" dirty="0"/>
          </a:p>
          <a:p>
            <a:pPr marL="457200" lvl="1" indent="0">
              <a:buNone/>
            </a:pPr>
            <a:r>
              <a:rPr lang="en-US" sz="1800" dirty="0"/>
              <a:t>Sun Microsystems announced that Java would be released under the GNU General Public License (GPL), making it open-source and allowing the community to </a:t>
            </a:r>
            <a:r>
              <a:rPr lang="en-US" sz="1800" b="1" dirty="0"/>
              <a:t>contribute</a:t>
            </a:r>
            <a:r>
              <a:rPr lang="en-US" sz="1800" dirty="0"/>
              <a:t> to its development.</a:t>
            </a:r>
          </a:p>
          <a:p>
            <a:pPr marL="0" indent="0">
              <a:buNone/>
            </a:pPr>
            <a:r>
              <a:rPr lang="en-US" sz="1800" b="1" dirty="0"/>
              <a:t>2009: </a:t>
            </a:r>
            <a:r>
              <a:rPr lang="en-US" sz="1800" b="1" dirty="0">
                <a:solidFill>
                  <a:srgbClr val="C00000"/>
                </a:solidFill>
              </a:rPr>
              <a:t>Acquisition by Oracle</a:t>
            </a:r>
            <a:endParaRPr lang="en-US" sz="1800" dirty="0">
              <a:solidFill>
                <a:srgbClr val="C00000"/>
              </a:solidFill>
            </a:endParaRPr>
          </a:p>
          <a:p>
            <a:pPr marL="457200" lvl="1" indent="0">
              <a:buNone/>
            </a:pPr>
            <a:r>
              <a:rPr lang="en-US" sz="1800" b="1" dirty="0">
                <a:solidFill>
                  <a:srgbClr val="C00000"/>
                </a:solidFill>
              </a:rPr>
              <a:t>Oracle Corporation </a:t>
            </a:r>
            <a:r>
              <a:rPr lang="en-US" sz="1800" b="1" dirty="0"/>
              <a:t>acquired Sun Microsystems</a:t>
            </a:r>
            <a:r>
              <a:rPr lang="en-US" sz="1800" dirty="0"/>
              <a:t>, becoming the steward of Java. This led to concerns about the future direction of Java, but Oracle continued to develop and support the language.</a:t>
            </a:r>
          </a:p>
          <a:p>
            <a:pPr marL="0" indent="0">
              <a:buNone/>
            </a:pPr>
            <a:r>
              <a:rPr lang="en-US" sz="1800" b="1" dirty="0"/>
              <a:t>2011-Present: Ongoing Evolution</a:t>
            </a:r>
            <a:endParaRPr lang="en-US" sz="1800" dirty="0"/>
          </a:p>
          <a:p>
            <a:pPr marL="457200" lvl="1" indent="0">
              <a:buNone/>
            </a:pPr>
            <a:r>
              <a:rPr lang="en-US" sz="1800" dirty="0"/>
              <a:t>Java 7 was released in 2011, introducing new language features and performance improvements.</a:t>
            </a:r>
          </a:p>
          <a:p>
            <a:pPr marL="457200" lvl="1" indent="0">
              <a:buNone/>
            </a:pPr>
            <a:r>
              <a:rPr lang="en-US" sz="1800" dirty="0"/>
              <a:t>Java 8, released in 2014, brought significant changes, including the introduction of </a:t>
            </a:r>
            <a:r>
              <a:rPr lang="en-US" sz="1800" b="1" dirty="0"/>
              <a:t>lambda expressions</a:t>
            </a:r>
            <a:r>
              <a:rPr lang="en-US" sz="1800" dirty="0"/>
              <a:t>, the Stream API, and the new date and time API.</a:t>
            </a:r>
          </a:p>
          <a:p>
            <a:pPr marL="457200" lvl="1" indent="0">
              <a:buNone/>
            </a:pPr>
            <a:r>
              <a:rPr lang="en-US" sz="1800" dirty="0"/>
              <a:t>Subsequent versions (Java 9 through Java 20) have continued to add new features, enhance performance, and improve the language's capabilities.</a:t>
            </a:r>
          </a:p>
          <a:p>
            <a:pPr marL="457200" lvl="1" indent="0">
              <a:buNone/>
            </a:pPr>
            <a:endParaRPr lang="en-US" sz="1800" b="1" dirty="0"/>
          </a:p>
          <a:p>
            <a:pPr marL="457200" lvl="1" indent="0">
              <a:buNone/>
            </a:pPr>
            <a:r>
              <a:rPr lang="en-US" sz="1800" b="1" dirty="0">
                <a:solidFill>
                  <a:srgbClr val="C00000"/>
                </a:solidFill>
              </a:rPr>
              <a:t>Java 22</a:t>
            </a:r>
            <a:r>
              <a:rPr lang="en-US" sz="1800" dirty="0"/>
              <a:t>, officially released on </a:t>
            </a:r>
            <a:r>
              <a:rPr lang="en-US" sz="1800" b="1" dirty="0"/>
              <a:t>March 19, 2024</a:t>
            </a:r>
          </a:p>
          <a:p>
            <a:pPr marL="0" indent="0">
              <a:buNone/>
            </a:pPr>
            <a:endParaRPr lang="en-IN" sz="1800" dirty="0"/>
          </a:p>
        </p:txBody>
      </p:sp>
    </p:spTree>
    <p:extLst>
      <p:ext uri="{BB962C8B-B14F-4D97-AF65-F5344CB8AC3E}">
        <p14:creationId xmlns:p14="http://schemas.microsoft.com/office/powerpoint/2010/main" val="1463863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638503" cy="5653548"/>
          </a:xfrm>
        </p:spPr>
        <p:txBody>
          <a:bodyPr>
            <a:normAutofit/>
          </a:bodyPr>
          <a:lstStyle/>
          <a:p>
            <a:pPr marL="0" indent="0">
              <a:buNone/>
            </a:pPr>
            <a:r>
              <a:rPr lang="en-IN" sz="2400" b="1" dirty="0">
                <a:solidFill>
                  <a:srgbClr val="C00000"/>
                </a:solidFill>
              </a:rPr>
              <a:t>Flavours of Java:</a:t>
            </a:r>
          </a:p>
          <a:p>
            <a:pPr marL="0" indent="0">
              <a:buNone/>
            </a:pPr>
            <a:r>
              <a:rPr lang="en-IN" sz="2400" b="1" dirty="0"/>
              <a:t>1. Java Standard Edition (Java SE)</a:t>
            </a:r>
          </a:p>
          <a:p>
            <a:pPr marL="0" indent="0">
              <a:buNone/>
            </a:pPr>
            <a:r>
              <a:rPr lang="en-IN" sz="2400" b="1" dirty="0"/>
              <a:t>Purpose</a:t>
            </a:r>
            <a:r>
              <a:rPr lang="en-IN" sz="2400" dirty="0"/>
              <a:t>: Java SE provides the core functionality for </a:t>
            </a:r>
            <a:r>
              <a:rPr lang="en-IN" sz="2400" b="1" dirty="0">
                <a:solidFill>
                  <a:schemeClr val="accent6">
                    <a:lumMod val="50000"/>
                  </a:schemeClr>
                </a:solidFill>
              </a:rPr>
              <a:t>general-purpose programming.</a:t>
            </a:r>
            <a:r>
              <a:rPr lang="en-IN" sz="2400" dirty="0"/>
              <a:t> It includes the Java Development Kit (JDK), which contains the Java Runtime Environment (JRE), a compiler (</a:t>
            </a:r>
            <a:r>
              <a:rPr lang="en-IN" sz="2400" dirty="0" err="1"/>
              <a:t>javac</a:t>
            </a:r>
            <a:r>
              <a:rPr lang="en-IN" sz="2400" dirty="0"/>
              <a:t>), and various development tools.</a:t>
            </a:r>
          </a:p>
          <a:p>
            <a:pPr marL="0" indent="0">
              <a:buNone/>
            </a:pPr>
            <a:endParaRPr lang="en-IN" sz="2400" dirty="0"/>
          </a:p>
          <a:p>
            <a:pPr marL="0" indent="0">
              <a:buNone/>
            </a:pPr>
            <a:r>
              <a:rPr lang="en-IN" sz="2400" b="1" dirty="0"/>
              <a:t>2. Java Enterprise Edition (Java EE), now Jakarta EE (Web Applications)</a:t>
            </a:r>
          </a:p>
          <a:p>
            <a:pPr marL="0" indent="0">
              <a:buNone/>
            </a:pPr>
            <a:r>
              <a:rPr lang="en-IN" sz="2400" b="1" dirty="0"/>
              <a:t>Purpose</a:t>
            </a:r>
            <a:r>
              <a:rPr lang="en-IN" sz="2400" dirty="0"/>
              <a:t>: Java EE is designed for building large-scale, distributed, and component-based applications in the enterprise environment.</a:t>
            </a:r>
          </a:p>
          <a:p>
            <a:pPr marL="0" indent="0">
              <a:buNone/>
            </a:pPr>
            <a:endParaRPr lang="en-IN" sz="2400" dirty="0"/>
          </a:p>
          <a:p>
            <a:pPr marL="0" indent="0">
              <a:buNone/>
            </a:pPr>
            <a:r>
              <a:rPr lang="en-IN" sz="2400" b="1" dirty="0"/>
              <a:t>3. Java Micro Edition (Java ME) (Android)</a:t>
            </a:r>
          </a:p>
          <a:p>
            <a:pPr marL="0" indent="0">
              <a:buNone/>
            </a:pPr>
            <a:r>
              <a:rPr lang="en-IN" sz="2400" b="1" dirty="0"/>
              <a:t>Purpose</a:t>
            </a:r>
            <a:r>
              <a:rPr lang="en-IN" sz="2400" dirty="0"/>
              <a:t>: Java ME is tailored for resource-constrained devices like embedded systems, mobile phones, and Internet of Things (IoT) devices.</a:t>
            </a:r>
          </a:p>
          <a:p>
            <a:pPr marL="0" indent="0">
              <a:buNone/>
            </a:pPr>
            <a:endParaRPr lang="en-IN" sz="2400" dirty="0"/>
          </a:p>
          <a:p>
            <a:pPr marL="0" indent="0">
              <a:buNone/>
            </a:pPr>
            <a:endParaRPr lang="en-IN" sz="2400" dirty="0"/>
          </a:p>
          <a:p>
            <a:pPr marL="0" indent="0">
              <a:buNone/>
            </a:pPr>
            <a:endParaRPr lang="en-IN" sz="2400" dirty="0"/>
          </a:p>
        </p:txBody>
      </p:sp>
    </p:spTree>
    <p:extLst>
      <p:ext uri="{BB962C8B-B14F-4D97-AF65-F5344CB8AC3E}">
        <p14:creationId xmlns:p14="http://schemas.microsoft.com/office/powerpoint/2010/main" val="2459504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a:bodyPr>
          <a:lstStyle/>
          <a:p>
            <a:pPr marL="0" indent="0">
              <a:buNone/>
            </a:pPr>
            <a:r>
              <a:rPr lang="en-IN" sz="2400" b="1" dirty="0">
                <a:solidFill>
                  <a:srgbClr val="C00000"/>
                </a:solidFill>
              </a:rPr>
              <a:t>Features of Java:</a:t>
            </a:r>
          </a:p>
          <a:p>
            <a:pPr marL="514350" indent="-514350">
              <a:buAutoNum type="arabicPeriod"/>
            </a:pPr>
            <a:r>
              <a:rPr lang="en-IN" sz="2000" b="1" dirty="0"/>
              <a:t>Object-Oriented: </a:t>
            </a:r>
            <a:r>
              <a:rPr lang="en-US" sz="2000" dirty="0"/>
              <a:t>Java follows an object-oriented programming model, which allows for the creation of modular, reusable code. It supports features like inheritance, polymorphism, encapsulation, and abstraction.</a:t>
            </a:r>
            <a:endParaRPr lang="en-IN" sz="2000" dirty="0"/>
          </a:p>
          <a:p>
            <a:pPr marL="514350" indent="-514350">
              <a:buAutoNum type="arabicPeriod"/>
            </a:pPr>
            <a:r>
              <a:rPr lang="en-US" sz="2000" b="1" dirty="0"/>
              <a:t>Platform-Independent</a:t>
            </a:r>
            <a:r>
              <a:rPr lang="en-US" sz="2000" dirty="0"/>
              <a:t>: Java's "write once, run anywhere" capability is facilitated by the Java Virtual Machine (JVM). Java code is compiled into bytecode, which can run on any system equipped with a JVM, making Java applications highly portable.</a:t>
            </a:r>
          </a:p>
          <a:p>
            <a:pPr marL="514350" indent="-514350">
              <a:buAutoNum type="arabicPeriod"/>
            </a:pPr>
            <a:r>
              <a:rPr lang="en-US" sz="2000" b="1" dirty="0"/>
              <a:t>Secure</a:t>
            </a:r>
            <a:r>
              <a:rPr lang="en-US" sz="2000" dirty="0"/>
              <a:t>: Java provides a secure environment through its runtime environment.</a:t>
            </a:r>
          </a:p>
          <a:p>
            <a:pPr marL="514350" indent="-514350">
              <a:buAutoNum type="arabicPeriod"/>
            </a:pPr>
            <a:r>
              <a:rPr lang="en-US" sz="2000" b="1" dirty="0"/>
              <a:t>High Performance</a:t>
            </a:r>
            <a:r>
              <a:rPr lang="en-US" sz="2000" dirty="0"/>
              <a:t>: Although Java is an interpreted language, the use of Just-In-Time (JIT) compilers helps improve its performance by converting bytecode into native machine code at runtime.</a:t>
            </a:r>
          </a:p>
          <a:p>
            <a:pPr marL="514350" indent="-514350">
              <a:buAutoNum type="arabicPeriod"/>
            </a:pPr>
            <a:r>
              <a:rPr lang="en-US" sz="2000" b="1" dirty="0"/>
              <a:t>Multi-Threaded: </a:t>
            </a:r>
            <a:r>
              <a:rPr lang="en-US" sz="2000" dirty="0"/>
              <a:t>A thread is the smallest unit of a process that can be scheduled and executed independently by the operating system. It is a </a:t>
            </a:r>
            <a:r>
              <a:rPr lang="en-US" sz="2000" b="1" dirty="0">
                <a:solidFill>
                  <a:srgbClr val="C00000"/>
                </a:solidFill>
              </a:rPr>
              <a:t>lightweight process </a:t>
            </a:r>
            <a:r>
              <a:rPr lang="en-US" sz="2000" dirty="0"/>
              <a:t>that shares the same memory space and resources of the parent process but can execute code concurrently.</a:t>
            </a:r>
          </a:p>
          <a:p>
            <a:pPr marL="514350" indent="-514350">
              <a:buAutoNum type="arabicPeriod"/>
            </a:pPr>
            <a:r>
              <a:rPr lang="en-US" sz="2000" b="1" dirty="0"/>
              <a:t>Compiled &amp; Interpreted: </a:t>
            </a:r>
            <a:r>
              <a:rPr lang="en-US" sz="2000" dirty="0"/>
              <a:t>Java has both Compiler and Interpreter.</a:t>
            </a:r>
            <a:endParaRPr lang="en-IN" sz="2000" dirty="0"/>
          </a:p>
        </p:txBody>
      </p:sp>
    </p:spTree>
    <p:extLst>
      <p:ext uri="{BB962C8B-B14F-4D97-AF65-F5344CB8AC3E}">
        <p14:creationId xmlns:p14="http://schemas.microsoft.com/office/powerpoint/2010/main" val="2502825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rgbClr val="C00000"/>
                </a:solidFill>
              </a:rPr>
              <a:t>JDK (Java Development Kit)</a:t>
            </a:r>
          </a:p>
          <a:p>
            <a:pPr marL="0" indent="0">
              <a:buNone/>
            </a:pPr>
            <a:r>
              <a:rPr lang="en-US" dirty="0"/>
              <a:t>The Java Development Kit (JDK) is a </a:t>
            </a:r>
            <a:r>
              <a:rPr lang="en-US" b="1" dirty="0">
                <a:solidFill>
                  <a:srgbClr val="0070C0"/>
                </a:solidFill>
              </a:rPr>
              <a:t>software development environment </a:t>
            </a:r>
            <a:r>
              <a:rPr lang="en-US" dirty="0"/>
              <a:t>used for developing Java applications and applets. It provides the necessary </a:t>
            </a:r>
            <a:r>
              <a:rPr lang="en-US" b="1" dirty="0"/>
              <a:t>tools</a:t>
            </a:r>
            <a:r>
              <a:rPr lang="en-US" dirty="0"/>
              <a:t>, </a:t>
            </a:r>
            <a:r>
              <a:rPr lang="en-US" b="1" dirty="0"/>
              <a:t>libraries</a:t>
            </a:r>
            <a:r>
              <a:rPr lang="en-US" dirty="0"/>
              <a:t>, and </a:t>
            </a:r>
            <a:r>
              <a:rPr lang="en-US" b="1" dirty="0"/>
              <a:t>resources</a:t>
            </a:r>
            <a:r>
              <a:rPr lang="en-US" dirty="0"/>
              <a:t> to </a:t>
            </a:r>
            <a:r>
              <a:rPr lang="en-US" b="1" dirty="0">
                <a:solidFill>
                  <a:srgbClr val="C00000"/>
                </a:solidFill>
              </a:rPr>
              <a:t>create</a:t>
            </a:r>
            <a:r>
              <a:rPr lang="en-US" dirty="0"/>
              <a:t> and </a:t>
            </a:r>
            <a:r>
              <a:rPr lang="en-US" b="1" dirty="0">
                <a:solidFill>
                  <a:srgbClr val="C00000"/>
                </a:solidFill>
              </a:rPr>
              <a:t>execute</a:t>
            </a:r>
            <a:r>
              <a:rPr lang="en-US" dirty="0"/>
              <a:t> Java programs.</a:t>
            </a:r>
          </a:p>
          <a:p>
            <a:pPr marL="0" indent="0">
              <a:buNone/>
            </a:pPr>
            <a:endParaRPr lang="en-IN" dirty="0"/>
          </a:p>
          <a:p>
            <a:pPr marL="0" indent="0">
              <a:buNone/>
            </a:pPr>
            <a:endParaRPr lang="en-IN" dirty="0"/>
          </a:p>
        </p:txBody>
      </p:sp>
      <p:pic>
        <p:nvPicPr>
          <p:cNvPr id="5" name="Content Placeholder 7">
            <a:extLst>
              <a:ext uri="{FF2B5EF4-FFF2-40B4-BE49-F238E27FC236}">
                <a16:creationId xmlns:a16="http://schemas.microsoft.com/office/drawing/2014/main" id="{E027FA47-1082-F60F-CD30-C61BD77F10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583987" y="2542095"/>
            <a:ext cx="5012499" cy="3779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718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2853" y="719137"/>
            <a:ext cx="10786294" cy="5629275"/>
          </a:xfrm>
        </p:spPr>
        <p:txBody>
          <a:bodyPr>
            <a:normAutofit/>
          </a:bodyPr>
          <a:lstStyle/>
          <a:p>
            <a:pPr marL="0" indent="0">
              <a:buNone/>
            </a:pPr>
            <a:r>
              <a:rPr lang="en-US" sz="3200" b="1" dirty="0">
                <a:solidFill>
                  <a:schemeClr val="tx2"/>
                </a:solidFill>
              </a:rPr>
              <a:t>Module-1: </a:t>
            </a:r>
            <a:r>
              <a:rPr lang="en-IN" b="1" dirty="0">
                <a:solidFill>
                  <a:srgbClr val="C00000"/>
                </a:solidFill>
              </a:rPr>
              <a:t>OOPS CONCEPTS AND JAVA PROGRAMMING:</a:t>
            </a:r>
          </a:p>
          <a:p>
            <a:pPr marL="0" indent="0">
              <a:buNone/>
            </a:pPr>
            <a:r>
              <a:rPr lang="en-IN" b="1" dirty="0"/>
              <a:t>OOP concepts: </a:t>
            </a:r>
            <a:r>
              <a:rPr lang="en-IN" dirty="0"/>
              <a:t>Classes and objects, data abstraction, encapsulation, inheritance, benefits of inheritance, polymorphism, procedural and object oriented programming paradigm.</a:t>
            </a:r>
          </a:p>
          <a:p>
            <a:pPr marL="0" indent="0">
              <a:buNone/>
            </a:pPr>
            <a:r>
              <a:rPr lang="en-IN" b="1" dirty="0"/>
              <a:t>Java programming: </a:t>
            </a:r>
            <a:r>
              <a:rPr lang="en-IN" dirty="0"/>
              <a:t>History of java, comments data types, variables, constants, scope and life time of variables, operators, operator hierarchy, expressions, type conversion and casting, enumerated types, control flow statements, jump statements simple java stand alone programs, arrays, console input and output, formatting output, constructors methods, parameter passing, static fields and methods, access control, this reference, overloading methods and constructors, recursion, garbage collection, exploring string class</a:t>
            </a:r>
          </a:p>
        </p:txBody>
      </p:sp>
    </p:spTree>
    <p:extLst>
      <p:ext uri="{BB962C8B-B14F-4D97-AF65-F5344CB8AC3E}">
        <p14:creationId xmlns:p14="http://schemas.microsoft.com/office/powerpoint/2010/main" val="707598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rgbClr val="C00000"/>
                </a:solidFill>
              </a:rPr>
              <a:t>JRE (Java Runtime Environment)</a:t>
            </a:r>
          </a:p>
          <a:p>
            <a:pPr marL="0" indent="0">
              <a:buNone/>
            </a:pPr>
            <a:r>
              <a:rPr lang="en-US" dirty="0"/>
              <a:t>The Java Runtime Environment (JRE) is a </a:t>
            </a:r>
            <a:r>
              <a:rPr lang="en-US" b="1" dirty="0">
                <a:solidFill>
                  <a:srgbClr val="0070C0"/>
                </a:solidFill>
              </a:rPr>
              <a:t>software package </a:t>
            </a:r>
            <a:r>
              <a:rPr lang="en-US" dirty="0"/>
              <a:t>that provides the necessary </a:t>
            </a:r>
            <a:r>
              <a:rPr lang="en-US" b="1" dirty="0"/>
              <a:t>libraries</a:t>
            </a:r>
            <a:r>
              <a:rPr lang="en-US" dirty="0"/>
              <a:t>, </a:t>
            </a:r>
            <a:r>
              <a:rPr lang="en-US" b="1" dirty="0"/>
              <a:t>Java Virtual Machine </a:t>
            </a:r>
            <a:r>
              <a:rPr lang="en-US" dirty="0"/>
              <a:t>(JVM), and other components to </a:t>
            </a:r>
            <a:r>
              <a:rPr lang="en-US" b="1" dirty="0">
                <a:solidFill>
                  <a:srgbClr val="C00000"/>
                </a:solidFill>
              </a:rPr>
              <a:t>run applications </a:t>
            </a:r>
            <a:r>
              <a:rPr lang="en-US" dirty="0"/>
              <a:t>written in the Java programming language. It is a part of the Java Development Kit (JDK) but can also be installed separately. The JRE is designed to provide an environment for executing Java applications, not for developing them.</a:t>
            </a:r>
          </a:p>
          <a:p>
            <a:pPr marL="0" indent="0">
              <a:buNone/>
            </a:pPr>
            <a:endParaRPr lang="en-IN" dirty="0"/>
          </a:p>
        </p:txBody>
      </p:sp>
    </p:spTree>
    <p:extLst>
      <p:ext uri="{BB962C8B-B14F-4D97-AF65-F5344CB8AC3E}">
        <p14:creationId xmlns:p14="http://schemas.microsoft.com/office/powerpoint/2010/main" val="3328109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7FDAAB1-69E6-C976-F54A-37C5D3FECD4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828"/>
          <a:stretch/>
        </p:blipFill>
        <p:spPr>
          <a:xfrm>
            <a:off x="5418975" y="405355"/>
            <a:ext cx="6773025" cy="5667916"/>
          </a:xfrm>
        </p:spPr>
      </p:pic>
      <p:sp>
        <p:nvSpPr>
          <p:cNvPr id="5" name="TextBox 4">
            <a:extLst>
              <a:ext uri="{FF2B5EF4-FFF2-40B4-BE49-F238E27FC236}">
                <a16:creationId xmlns:a16="http://schemas.microsoft.com/office/drawing/2014/main" id="{0CC96C3F-0186-6118-5FE2-9626A2BA5971}"/>
              </a:ext>
            </a:extLst>
          </p:cNvPr>
          <p:cNvSpPr txBox="1"/>
          <p:nvPr/>
        </p:nvSpPr>
        <p:spPr>
          <a:xfrm>
            <a:off x="531895" y="930989"/>
            <a:ext cx="6245977" cy="2308324"/>
          </a:xfrm>
          <a:prstGeom prst="rect">
            <a:avLst/>
          </a:prstGeom>
          <a:noFill/>
        </p:spPr>
        <p:txBody>
          <a:bodyPr wrap="square" rtlCol="0">
            <a:spAutoFit/>
          </a:bodyPr>
          <a:lstStyle/>
          <a:p>
            <a:r>
              <a:rPr lang="en-IN" sz="2400" b="1" dirty="0">
                <a:solidFill>
                  <a:srgbClr val="C00000"/>
                </a:solidFill>
              </a:rPr>
              <a:t>Java Virtual Machine (JVM) :</a:t>
            </a:r>
          </a:p>
          <a:p>
            <a:r>
              <a:rPr lang="en-US" sz="2400" dirty="0"/>
              <a:t>The JVM is the </a:t>
            </a:r>
            <a:r>
              <a:rPr lang="en-US" sz="2400" b="1" dirty="0"/>
              <a:t>core component </a:t>
            </a:r>
            <a:r>
              <a:rPr lang="en-US" sz="2400" dirty="0"/>
              <a:t>of the </a:t>
            </a:r>
            <a:r>
              <a:rPr lang="en-US" sz="2400" b="1" dirty="0"/>
              <a:t>JRE</a:t>
            </a:r>
            <a:r>
              <a:rPr lang="en-US" sz="2400" dirty="0"/>
              <a:t> that </a:t>
            </a:r>
            <a:r>
              <a:rPr lang="en-US" sz="2400" b="1" dirty="0">
                <a:solidFill>
                  <a:srgbClr val="7030A0"/>
                </a:solidFill>
              </a:rPr>
              <a:t>executes Java bytecode</a:t>
            </a:r>
            <a:r>
              <a:rPr lang="en-US" sz="2400" dirty="0"/>
              <a:t>. It provides a </a:t>
            </a:r>
            <a:r>
              <a:rPr lang="en-US" sz="2400" b="1" dirty="0">
                <a:solidFill>
                  <a:srgbClr val="C00000"/>
                </a:solidFill>
              </a:rPr>
              <a:t>platform-independent</a:t>
            </a:r>
            <a:r>
              <a:rPr lang="en-US" sz="2400" dirty="0"/>
              <a:t> execution environment, meaning Java applications can run on any device or operating system that has a compatible JVM.</a:t>
            </a:r>
            <a:endParaRPr lang="en-IN" sz="2400" b="1" dirty="0">
              <a:solidFill>
                <a:srgbClr val="C00000"/>
              </a:solidFill>
            </a:endParaRPr>
          </a:p>
        </p:txBody>
      </p:sp>
    </p:spTree>
    <p:extLst>
      <p:ext uri="{BB962C8B-B14F-4D97-AF65-F5344CB8AC3E}">
        <p14:creationId xmlns:p14="http://schemas.microsoft.com/office/powerpoint/2010/main" val="1406946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16898" y="307943"/>
            <a:ext cx="10567219" cy="5567363"/>
          </a:xfrm>
        </p:spPr>
        <p:txBody>
          <a:bodyPr>
            <a:normAutofit/>
          </a:bodyPr>
          <a:lstStyle/>
          <a:p>
            <a:pPr marL="0" indent="0">
              <a:buNone/>
            </a:pPr>
            <a:r>
              <a:rPr lang="en-IN" sz="2000" b="1" dirty="0">
                <a:solidFill>
                  <a:srgbClr val="C00000"/>
                </a:solidFill>
              </a:rPr>
              <a:t>How to Run the Java Program:</a:t>
            </a:r>
          </a:p>
          <a:p>
            <a:pPr marL="0" indent="0">
              <a:buNone/>
            </a:pPr>
            <a:r>
              <a:rPr lang="en-IN" sz="2000" b="1" dirty="0"/>
              <a:t>1. Write Your Java Program:</a:t>
            </a:r>
          </a:p>
          <a:p>
            <a:pPr marL="0" indent="0">
              <a:buNone/>
            </a:pPr>
            <a:r>
              <a:rPr lang="en-IN" sz="2000" b="1" dirty="0"/>
              <a:t>Example: </a:t>
            </a:r>
            <a:r>
              <a:rPr lang="en-IN" sz="2000" b="1" dirty="0">
                <a:solidFill>
                  <a:schemeClr val="accent1"/>
                </a:solidFill>
              </a:rPr>
              <a:t>HelloWorld</a:t>
            </a:r>
            <a:r>
              <a:rPr lang="en-IN" sz="2000" dirty="0"/>
              <a:t>.</a:t>
            </a:r>
            <a:r>
              <a:rPr lang="en-IN" sz="2000" b="1" dirty="0">
                <a:solidFill>
                  <a:srgbClr val="C00000"/>
                </a:solidFill>
              </a:rPr>
              <a:t>java</a:t>
            </a:r>
          </a:p>
          <a:p>
            <a:pPr marL="0" indent="0">
              <a:buNone/>
            </a:pPr>
            <a:endParaRPr lang="en-IN" sz="2000" b="1" dirty="0">
              <a:solidFill>
                <a:srgbClr val="C00000"/>
              </a:solidFill>
            </a:endParaRPr>
          </a:p>
          <a:p>
            <a:pPr marL="0" indent="0">
              <a:buNone/>
            </a:pPr>
            <a:endParaRPr lang="en-IN" sz="2000" b="1" dirty="0">
              <a:solidFill>
                <a:srgbClr val="C00000"/>
              </a:solidFill>
            </a:endParaRPr>
          </a:p>
          <a:p>
            <a:pPr marL="0" indent="0">
              <a:buNone/>
            </a:pPr>
            <a:endParaRPr lang="en-IN" sz="2000" b="1" dirty="0">
              <a:solidFill>
                <a:srgbClr val="C00000"/>
              </a:solidFill>
            </a:endParaRPr>
          </a:p>
          <a:p>
            <a:pPr marL="0" indent="0">
              <a:buNone/>
            </a:pPr>
            <a:endParaRPr lang="en-IN" sz="2000" b="1" dirty="0">
              <a:solidFill>
                <a:srgbClr val="C00000"/>
              </a:solidFill>
            </a:endParaRPr>
          </a:p>
          <a:p>
            <a:pPr marL="0" indent="0">
              <a:buNone/>
            </a:pPr>
            <a:endParaRPr lang="en-IN" sz="2000" b="1" dirty="0"/>
          </a:p>
          <a:p>
            <a:pPr marL="0" indent="0">
              <a:buNone/>
            </a:pPr>
            <a:endParaRPr lang="en-IN" sz="2000" b="1" dirty="0"/>
          </a:p>
          <a:p>
            <a:pPr marL="0" indent="0">
              <a:buNone/>
            </a:pPr>
            <a:r>
              <a:rPr lang="en-IN" sz="2000" b="1" dirty="0"/>
              <a:t>2. Compile the Java Program using </a:t>
            </a:r>
            <a:r>
              <a:rPr lang="en-IN" sz="2000" b="1" dirty="0" err="1">
                <a:solidFill>
                  <a:srgbClr val="C00000"/>
                </a:solidFill>
              </a:rPr>
              <a:t>javac</a:t>
            </a:r>
            <a:r>
              <a:rPr lang="en-IN" sz="2000" b="1" dirty="0">
                <a:solidFill>
                  <a:srgbClr val="C00000"/>
                </a:solidFill>
              </a:rPr>
              <a:t>:</a:t>
            </a:r>
          </a:p>
          <a:p>
            <a:pPr marL="0" indent="0">
              <a:buNone/>
            </a:pPr>
            <a:r>
              <a:rPr lang="en-IN" sz="2000" b="1" dirty="0">
                <a:solidFill>
                  <a:srgbClr val="C00000"/>
                </a:solidFill>
              </a:rPr>
              <a:t>	</a:t>
            </a:r>
          </a:p>
          <a:p>
            <a:pPr marL="0" indent="0">
              <a:buNone/>
            </a:pPr>
            <a:endParaRPr lang="en-IN" sz="2000" b="1" dirty="0">
              <a:solidFill>
                <a:srgbClr val="C00000"/>
              </a:solidFill>
            </a:endParaRPr>
          </a:p>
          <a:p>
            <a:pPr marL="0" indent="0">
              <a:buNone/>
            </a:pPr>
            <a:r>
              <a:rPr lang="en-IN" sz="2000" b="1" dirty="0"/>
              <a:t>3. </a:t>
            </a:r>
            <a:r>
              <a:rPr lang="en-US" sz="2000" b="1" dirty="0"/>
              <a:t>Run the Compiled Java Program using </a:t>
            </a:r>
            <a:r>
              <a:rPr lang="en-US" sz="2000" b="1" dirty="0">
                <a:solidFill>
                  <a:srgbClr val="C00000"/>
                </a:solidFill>
              </a:rPr>
              <a:t>java:</a:t>
            </a:r>
            <a:endParaRPr lang="en-IN" sz="2000" b="1" dirty="0">
              <a:solidFill>
                <a:srgbClr val="C00000"/>
              </a:solidFill>
            </a:endParaRPr>
          </a:p>
          <a:p>
            <a:pPr marL="0" indent="0">
              <a:buNone/>
            </a:pPr>
            <a:endParaRPr lang="en-IN" sz="2000" b="1" dirty="0">
              <a:solidFill>
                <a:srgbClr val="C00000"/>
              </a:solidFill>
            </a:endParaRPr>
          </a:p>
        </p:txBody>
      </p:sp>
      <p:pic>
        <p:nvPicPr>
          <p:cNvPr id="8" name="Picture 7">
            <a:extLst>
              <a:ext uri="{FF2B5EF4-FFF2-40B4-BE49-F238E27FC236}">
                <a16:creationId xmlns:a16="http://schemas.microsoft.com/office/drawing/2014/main" id="{98A50C15-8B67-2EE6-8140-EB650D02A9B5}"/>
              </a:ext>
            </a:extLst>
          </p:cNvPr>
          <p:cNvPicPr>
            <a:picLocks noChangeAspect="1"/>
          </p:cNvPicPr>
          <p:nvPr/>
        </p:nvPicPr>
        <p:blipFill rotWithShape="1">
          <a:blip r:embed="rId2">
            <a:extLst>
              <a:ext uri="{28A0092B-C50C-407E-A947-70E740481C1C}">
                <a14:useLocalDpi xmlns:a14="http://schemas.microsoft.com/office/drawing/2010/main" val="0"/>
              </a:ext>
            </a:extLst>
          </a:blip>
          <a:srcRect l="5465" t="19829" r="6119" b="18975"/>
          <a:stretch/>
        </p:blipFill>
        <p:spPr>
          <a:xfrm>
            <a:off x="1655855" y="4333261"/>
            <a:ext cx="3610466" cy="737498"/>
          </a:xfrm>
          <a:prstGeom prst="rect">
            <a:avLst/>
          </a:prstGeom>
        </p:spPr>
      </p:pic>
      <p:pic>
        <p:nvPicPr>
          <p:cNvPr id="10" name="Picture 9">
            <a:extLst>
              <a:ext uri="{FF2B5EF4-FFF2-40B4-BE49-F238E27FC236}">
                <a16:creationId xmlns:a16="http://schemas.microsoft.com/office/drawing/2014/main" id="{542BF50C-C213-ED6F-F3E7-5255BE53A45B}"/>
              </a:ext>
            </a:extLst>
          </p:cNvPr>
          <p:cNvPicPr>
            <a:picLocks noChangeAspect="1"/>
          </p:cNvPicPr>
          <p:nvPr/>
        </p:nvPicPr>
        <p:blipFill rotWithShape="1">
          <a:blip r:embed="rId3">
            <a:extLst>
              <a:ext uri="{28A0092B-C50C-407E-A947-70E740481C1C}">
                <a14:useLocalDpi xmlns:a14="http://schemas.microsoft.com/office/drawing/2010/main" val="0"/>
              </a:ext>
            </a:extLst>
          </a:blip>
          <a:srcRect l="3739" t="20152" r="6679" b="19882"/>
          <a:stretch/>
        </p:blipFill>
        <p:spPr>
          <a:xfrm>
            <a:off x="1533305" y="5563117"/>
            <a:ext cx="3733016" cy="737498"/>
          </a:xfrm>
          <a:prstGeom prst="rect">
            <a:avLst/>
          </a:prstGeom>
        </p:spPr>
      </p:pic>
      <p:pic>
        <p:nvPicPr>
          <p:cNvPr id="4" name="Picture 3">
            <a:extLst>
              <a:ext uri="{FF2B5EF4-FFF2-40B4-BE49-F238E27FC236}">
                <a16:creationId xmlns:a16="http://schemas.microsoft.com/office/drawing/2014/main" id="{1248A60E-2452-FABF-AF8F-FE4C70F8C362}"/>
              </a:ext>
            </a:extLst>
          </p:cNvPr>
          <p:cNvPicPr>
            <a:picLocks noChangeAspect="1"/>
          </p:cNvPicPr>
          <p:nvPr/>
        </p:nvPicPr>
        <p:blipFill rotWithShape="1">
          <a:blip r:embed="rId4">
            <a:extLst>
              <a:ext uri="{28A0092B-C50C-407E-A947-70E740481C1C}">
                <a14:useLocalDpi xmlns:a14="http://schemas.microsoft.com/office/drawing/2010/main" val="0"/>
              </a:ext>
            </a:extLst>
          </a:blip>
          <a:srcRect l="3530" t="11196" r="4204" b="10671"/>
          <a:stretch/>
        </p:blipFill>
        <p:spPr>
          <a:xfrm>
            <a:off x="1533306" y="1395510"/>
            <a:ext cx="6620879" cy="2139884"/>
          </a:xfrm>
          <a:prstGeom prst="rect">
            <a:avLst/>
          </a:prstGeom>
        </p:spPr>
      </p:pic>
    </p:spTree>
    <p:extLst>
      <p:ext uri="{BB962C8B-B14F-4D97-AF65-F5344CB8AC3E}">
        <p14:creationId xmlns:p14="http://schemas.microsoft.com/office/powerpoint/2010/main" val="1975194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09148" y="2405052"/>
            <a:ext cx="10567219" cy="681872"/>
          </a:xfrm>
        </p:spPr>
        <p:txBody>
          <a:bodyPr>
            <a:normAutofit/>
          </a:bodyPr>
          <a:lstStyle/>
          <a:p>
            <a:pPr marL="0" indent="0" algn="ctr">
              <a:buNone/>
            </a:pPr>
            <a:r>
              <a:rPr lang="en-IN" sz="3600" b="1" dirty="0">
                <a:solidFill>
                  <a:srgbClr val="002060"/>
                </a:solidFill>
              </a:rPr>
              <a:t>Comments, Data types, Variables</a:t>
            </a:r>
          </a:p>
        </p:txBody>
      </p:sp>
    </p:spTree>
    <p:extLst>
      <p:ext uri="{BB962C8B-B14F-4D97-AF65-F5344CB8AC3E}">
        <p14:creationId xmlns:p14="http://schemas.microsoft.com/office/powerpoint/2010/main" val="2251176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sz="3200" b="1" dirty="0">
                <a:solidFill>
                  <a:srgbClr val="002060"/>
                </a:solidFill>
              </a:rPr>
              <a:t>Comments:</a:t>
            </a:r>
          </a:p>
          <a:p>
            <a:pPr marL="0" indent="0">
              <a:buNone/>
            </a:pPr>
            <a:r>
              <a:rPr lang="en-US" dirty="0"/>
              <a:t>In Java, comments are annotations in the source code that are ignored by the compiler and the runtime environment. They are intended to make the code easier to understand for humans by explaining the purpose, logic, or structure of the code. </a:t>
            </a:r>
          </a:p>
          <a:p>
            <a:pPr marL="0" indent="0">
              <a:buNone/>
            </a:pPr>
            <a:r>
              <a:rPr lang="en-US" b="1" dirty="0"/>
              <a:t>There are </a:t>
            </a:r>
            <a:r>
              <a:rPr lang="en-US" b="1" dirty="0">
                <a:solidFill>
                  <a:srgbClr val="C00000"/>
                </a:solidFill>
              </a:rPr>
              <a:t>3</a:t>
            </a:r>
            <a:r>
              <a:rPr lang="en-US" b="1" dirty="0"/>
              <a:t> types of comments in Java:</a:t>
            </a:r>
          </a:p>
          <a:p>
            <a:pPr marL="514350" indent="-514350">
              <a:buAutoNum type="arabicPeriod"/>
            </a:pPr>
            <a:r>
              <a:rPr lang="en-US" b="1" dirty="0"/>
              <a:t>Single-Line Comments: </a:t>
            </a:r>
            <a:r>
              <a:rPr lang="en-US" dirty="0"/>
              <a:t>These comments start with </a:t>
            </a:r>
            <a:r>
              <a:rPr lang="en-US" b="1" dirty="0">
                <a:solidFill>
                  <a:srgbClr val="C00000"/>
                </a:solidFill>
              </a:rPr>
              <a:t>//</a:t>
            </a:r>
            <a:r>
              <a:rPr lang="en-US" dirty="0"/>
              <a:t> and continue to the end of the line.</a:t>
            </a:r>
          </a:p>
          <a:p>
            <a:pPr marL="0" indent="0">
              <a:buNone/>
            </a:pPr>
            <a:endParaRPr lang="en-US" dirty="0"/>
          </a:p>
          <a:p>
            <a:pPr marL="0" indent="0">
              <a:buNone/>
            </a:pPr>
            <a:endParaRPr lang="en-US" dirty="0"/>
          </a:p>
          <a:p>
            <a:pPr marL="0" indent="0">
              <a:buNone/>
            </a:pPr>
            <a:endParaRPr lang="en-IN" dirty="0"/>
          </a:p>
        </p:txBody>
      </p:sp>
      <p:pic>
        <p:nvPicPr>
          <p:cNvPr id="5" name="Picture 4" descr="A black screen with green text&#10;&#10;Description automatically generated">
            <a:extLst>
              <a:ext uri="{FF2B5EF4-FFF2-40B4-BE49-F238E27FC236}">
                <a16:creationId xmlns:a16="http://schemas.microsoft.com/office/drawing/2014/main" id="{BEAB641E-4970-4489-8E2C-ED232DFD8F6B}"/>
              </a:ext>
            </a:extLst>
          </p:cNvPr>
          <p:cNvPicPr>
            <a:picLocks noChangeAspect="1"/>
          </p:cNvPicPr>
          <p:nvPr/>
        </p:nvPicPr>
        <p:blipFill rotWithShape="1">
          <a:blip r:embed="rId2">
            <a:extLst>
              <a:ext uri="{28A0092B-C50C-407E-A947-70E740481C1C}">
                <a14:useLocalDpi xmlns:a14="http://schemas.microsoft.com/office/drawing/2010/main" val="0"/>
              </a:ext>
            </a:extLst>
          </a:blip>
          <a:srcRect l="3443" t="16375" r="15946" b="16832"/>
          <a:stretch/>
        </p:blipFill>
        <p:spPr>
          <a:xfrm>
            <a:off x="1317436" y="4348715"/>
            <a:ext cx="9505508" cy="1552353"/>
          </a:xfrm>
          <a:prstGeom prst="rect">
            <a:avLst/>
          </a:prstGeom>
        </p:spPr>
      </p:pic>
    </p:spTree>
    <p:extLst>
      <p:ext uri="{BB962C8B-B14F-4D97-AF65-F5344CB8AC3E}">
        <p14:creationId xmlns:p14="http://schemas.microsoft.com/office/powerpoint/2010/main" val="1628077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718782" cy="5567363"/>
          </a:xfrm>
        </p:spPr>
        <p:txBody>
          <a:bodyPr>
            <a:normAutofit lnSpcReduction="10000"/>
          </a:bodyPr>
          <a:lstStyle/>
          <a:p>
            <a:pPr marL="0" indent="0">
              <a:buNone/>
            </a:pPr>
            <a:r>
              <a:rPr lang="en-IN" sz="2400" b="1" dirty="0"/>
              <a:t>2. </a:t>
            </a:r>
            <a:r>
              <a:rPr lang="en-US" sz="2400" b="1" dirty="0"/>
              <a:t>Multi-Line Comments: </a:t>
            </a:r>
            <a:r>
              <a:rPr lang="en-US" sz="2400" dirty="0"/>
              <a:t>These comments start with </a:t>
            </a:r>
            <a:r>
              <a:rPr lang="en-US" sz="2400" b="1" dirty="0">
                <a:solidFill>
                  <a:srgbClr val="C00000"/>
                </a:solidFill>
              </a:rPr>
              <a:t>/*</a:t>
            </a:r>
            <a:r>
              <a:rPr lang="en-US" sz="2400" dirty="0"/>
              <a:t> and end with </a:t>
            </a:r>
            <a:r>
              <a:rPr lang="en-US" sz="2400" b="1" dirty="0">
                <a:solidFill>
                  <a:srgbClr val="C00000"/>
                </a:solidFill>
              </a:rPr>
              <a:t>*/</a:t>
            </a:r>
            <a:r>
              <a:rPr lang="en-US" sz="2400" dirty="0"/>
              <a:t>. They can span multiple lines.</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IN" sz="2400" b="1" dirty="0"/>
              <a:t>3. </a:t>
            </a:r>
            <a:r>
              <a:rPr lang="en-US" sz="2400" b="1" dirty="0"/>
              <a:t>Documentation Comments: </a:t>
            </a:r>
            <a:r>
              <a:rPr lang="en-US" sz="2400" dirty="0"/>
              <a:t>These comments start with </a:t>
            </a:r>
            <a:r>
              <a:rPr lang="en-US" sz="2400" b="1" dirty="0">
                <a:solidFill>
                  <a:srgbClr val="C00000"/>
                </a:solidFill>
              </a:rPr>
              <a:t>/**</a:t>
            </a:r>
            <a:r>
              <a:rPr lang="en-US" sz="2400" dirty="0"/>
              <a:t> and end with </a:t>
            </a:r>
            <a:r>
              <a:rPr lang="en-US" sz="2400" b="1" dirty="0">
                <a:solidFill>
                  <a:srgbClr val="C00000"/>
                </a:solidFill>
              </a:rPr>
              <a:t>*/</a:t>
            </a:r>
            <a:r>
              <a:rPr lang="en-US" sz="2400" dirty="0"/>
              <a:t>. They are used to generate documentation using the </a:t>
            </a:r>
            <a:r>
              <a:rPr lang="en-US" sz="2400" b="1" dirty="0">
                <a:solidFill>
                  <a:srgbClr val="C00000"/>
                </a:solidFill>
              </a:rPr>
              <a:t>Javadoc</a:t>
            </a:r>
            <a:r>
              <a:rPr lang="en-US" sz="2400" dirty="0"/>
              <a:t> tool.</a:t>
            </a:r>
          </a:p>
          <a:p>
            <a:pPr marL="0" indent="0">
              <a:buNone/>
            </a:pPr>
            <a:r>
              <a:rPr lang="en-US" sz="2400" b="1" dirty="0">
                <a:solidFill>
                  <a:srgbClr val="C00000"/>
                </a:solidFill>
              </a:rPr>
              <a:t>Javadoc</a:t>
            </a:r>
            <a:r>
              <a:rPr lang="en-US" sz="2400" dirty="0"/>
              <a:t> is a tool provided by the Java Development Kit (JDK) that generates </a:t>
            </a:r>
            <a:r>
              <a:rPr lang="en-US" sz="2400" b="1" dirty="0"/>
              <a:t>HTML</a:t>
            </a:r>
            <a:r>
              <a:rPr lang="en-US" sz="2400" dirty="0"/>
              <a:t> </a:t>
            </a:r>
            <a:r>
              <a:rPr lang="en-US" sz="2400" b="1" dirty="0"/>
              <a:t>documentation</a:t>
            </a:r>
            <a:r>
              <a:rPr lang="en-US" sz="2400" dirty="0"/>
              <a:t> from Java source code with special comments called documentation comments.</a:t>
            </a:r>
          </a:p>
          <a:p>
            <a:pPr marL="0" indent="0">
              <a:buNone/>
            </a:pPr>
            <a:r>
              <a:rPr lang="en-US" sz="2400" b="1" dirty="0"/>
              <a:t>Run Javadoc:  </a:t>
            </a:r>
            <a:r>
              <a:rPr lang="en-US" sz="2400" b="1" dirty="0" err="1">
                <a:solidFill>
                  <a:srgbClr val="C00000"/>
                </a:solidFill>
              </a:rPr>
              <a:t>javadoc</a:t>
            </a:r>
            <a:r>
              <a:rPr lang="en-US" sz="2400" dirty="0"/>
              <a:t> -d doc &lt;source-files&gt;</a:t>
            </a:r>
          </a:p>
          <a:p>
            <a:pPr marL="0" indent="0">
              <a:buNone/>
            </a:pPr>
            <a:endParaRPr lang="en-IN" sz="2400" dirty="0"/>
          </a:p>
        </p:txBody>
      </p:sp>
      <p:pic>
        <p:nvPicPr>
          <p:cNvPr id="6" name="Picture 5" descr="A screenshot of a computer&#10;&#10;Description automatically generated">
            <a:extLst>
              <a:ext uri="{FF2B5EF4-FFF2-40B4-BE49-F238E27FC236}">
                <a16:creationId xmlns:a16="http://schemas.microsoft.com/office/drawing/2014/main" id="{75197431-1BAD-8494-286C-354BF1108C8A}"/>
              </a:ext>
            </a:extLst>
          </p:cNvPr>
          <p:cNvPicPr>
            <a:picLocks noChangeAspect="1"/>
          </p:cNvPicPr>
          <p:nvPr/>
        </p:nvPicPr>
        <p:blipFill rotWithShape="1">
          <a:blip r:embed="rId2">
            <a:extLst>
              <a:ext uri="{28A0092B-C50C-407E-A947-70E740481C1C}">
                <a14:useLocalDpi xmlns:a14="http://schemas.microsoft.com/office/drawing/2010/main" val="0"/>
              </a:ext>
            </a:extLst>
          </a:blip>
          <a:srcRect l="3907" t="11030" r="39983" b="12059"/>
          <a:stretch/>
        </p:blipFill>
        <p:spPr>
          <a:xfrm>
            <a:off x="1969476" y="1346478"/>
            <a:ext cx="5365821" cy="2622620"/>
          </a:xfrm>
          <a:prstGeom prst="rect">
            <a:avLst/>
          </a:prstGeom>
        </p:spPr>
      </p:pic>
    </p:spTree>
    <p:extLst>
      <p:ext uri="{BB962C8B-B14F-4D97-AF65-F5344CB8AC3E}">
        <p14:creationId xmlns:p14="http://schemas.microsoft.com/office/powerpoint/2010/main" val="1524839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 program&#10;&#10;Description automatically generated">
            <a:extLst>
              <a:ext uri="{FF2B5EF4-FFF2-40B4-BE49-F238E27FC236}">
                <a16:creationId xmlns:a16="http://schemas.microsoft.com/office/drawing/2014/main" id="{7DAB1EA8-9A53-99FC-64D8-6A235D7DD61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562" t="2919" r="3107" b="3579"/>
          <a:stretch/>
        </p:blipFill>
        <p:spPr>
          <a:xfrm>
            <a:off x="1616395" y="172997"/>
            <a:ext cx="7440149" cy="6250179"/>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FC85770-06C7-37B9-A537-C46BB8C4C830}"/>
              </a:ext>
            </a:extLst>
          </p:cNvPr>
          <p:cNvSpPr txBox="1"/>
          <p:nvPr/>
        </p:nvSpPr>
        <p:spPr>
          <a:xfrm>
            <a:off x="256350" y="434824"/>
            <a:ext cx="1642788" cy="461665"/>
          </a:xfrm>
          <a:prstGeom prst="rect">
            <a:avLst/>
          </a:prstGeom>
          <a:noFill/>
        </p:spPr>
        <p:txBody>
          <a:bodyPr wrap="square" rtlCol="0">
            <a:spAutoFit/>
          </a:bodyPr>
          <a:lstStyle/>
          <a:p>
            <a:r>
              <a:rPr lang="en-IN" sz="2400" b="1" dirty="0">
                <a:solidFill>
                  <a:srgbClr val="C00000"/>
                </a:solidFill>
              </a:rPr>
              <a:t>Example:</a:t>
            </a:r>
          </a:p>
        </p:txBody>
      </p:sp>
      <p:sp>
        <p:nvSpPr>
          <p:cNvPr id="7" name="TextBox 6">
            <a:extLst>
              <a:ext uri="{FF2B5EF4-FFF2-40B4-BE49-F238E27FC236}">
                <a16:creationId xmlns:a16="http://schemas.microsoft.com/office/drawing/2014/main" id="{072CBF88-1025-302F-ED27-FF2173264D77}"/>
              </a:ext>
            </a:extLst>
          </p:cNvPr>
          <p:cNvSpPr txBox="1"/>
          <p:nvPr/>
        </p:nvSpPr>
        <p:spPr>
          <a:xfrm>
            <a:off x="9167559" y="1993596"/>
            <a:ext cx="3117035" cy="646331"/>
          </a:xfrm>
          <a:prstGeom prst="rect">
            <a:avLst/>
          </a:prstGeom>
          <a:noFill/>
        </p:spPr>
        <p:txBody>
          <a:bodyPr wrap="square">
            <a:spAutoFit/>
          </a:bodyPr>
          <a:lstStyle/>
          <a:p>
            <a:r>
              <a:rPr lang="en-IN" b="1" dirty="0">
                <a:solidFill>
                  <a:srgbClr val="C00000"/>
                </a:solidFill>
              </a:rPr>
              <a:t>Run:</a:t>
            </a:r>
          </a:p>
          <a:p>
            <a:r>
              <a:rPr lang="en-IN" b="1" dirty="0" err="1"/>
              <a:t>javadoc</a:t>
            </a:r>
            <a:r>
              <a:rPr lang="en-IN" dirty="0"/>
              <a:t> -d doc Document.java</a:t>
            </a:r>
          </a:p>
        </p:txBody>
      </p:sp>
    </p:spTree>
    <p:extLst>
      <p:ext uri="{BB962C8B-B14F-4D97-AF65-F5344CB8AC3E}">
        <p14:creationId xmlns:p14="http://schemas.microsoft.com/office/powerpoint/2010/main" val="1022045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ta Types in Java – Primitive and Non-Primitive Data Types Explained -  Shiksha Online">
            <a:extLst>
              <a:ext uri="{FF2B5EF4-FFF2-40B4-BE49-F238E27FC236}">
                <a16:creationId xmlns:a16="http://schemas.microsoft.com/office/drawing/2014/main" id="{D8E0D927-CE59-B195-B2A2-2EA437ECE2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424" y="337908"/>
            <a:ext cx="10640744" cy="618218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sz="2800" b="1" dirty="0">
                <a:solidFill>
                  <a:srgbClr val="002060"/>
                </a:solidFill>
              </a:rPr>
              <a:t>Data types:</a:t>
            </a:r>
          </a:p>
          <a:p>
            <a:pPr marL="0" indent="0">
              <a:buNone/>
            </a:pPr>
            <a:endParaRPr lang="en-IN" dirty="0"/>
          </a:p>
        </p:txBody>
      </p:sp>
      <p:sp>
        <p:nvSpPr>
          <p:cNvPr id="2" name="TextBox 1">
            <a:extLst>
              <a:ext uri="{FF2B5EF4-FFF2-40B4-BE49-F238E27FC236}">
                <a16:creationId xmlns:a16="http://schemas.microsoft.com/office/drawing/2014/main" id="{48B98B84-6E80-09A2-0959-6CF5B5FAA2CE}"/>
              </a:ext>
            </a:extLst>
          </p:cNvPr>
          <p:cNvSpPr txBox="1"/>
          <p:nvPr/>
        </p:nvSpPr>
        <p:spPr>
          <a:xfrm>
            <a:off x="2723103" y="2692958"/>
            <a:ext cx="703385" cy="369332"/>
          </a:xfrm>
          <a:prstGeom prst="rect">
            <a:avLst/>
          </a:prstGeom>
          <a:noFill/>
        </p:spPr>
        <p:txBody>
          <a:bodyPr wrap="square" rtlCol="0">
            <a:spAutoFit/>
          </a:bodyPr>
          <a:lstStyle/>
          <a:p>
            <a:r>
              <a:rPr lang="en-IN" b="1" dirty="0"/>
              <a:t>1 bit</a:t>
            </a:r>
          </a:p>
        </p:txBody>
      </p:sp>
      <p:sp>
        <p:nvSpPr>
          <p:cNvPr id="4" name="TextBox 3">
            <a:extLst>
              <a:ext uri="{FF2B5EF4-FFF2-40B4-BE49-F238E27FC236}">
                <a16:creationId xmlns:a16="http://schemas.microsoft.com/office/drawing/2014/main" id="{850825B2-303D-A237-DB8D-8830A30356A1}"/>
              </a:ext>
            </a:extLst>
          </p:cNvPr>
          <p:cNvSpPr txBox="1"/>
          <p:nvPr/>
        </p:nvSpPr>
        <p:spPr>
          <a:xfrm>
            <a:off x="2503714" y="3498502"/>
            <a:ext cx="922774" cy="369332"/>
          </a:xfrm>
          <a:prstGeom prst="rect">
            <a:avLst/>
          </a:prstGeom>
          <a:noFill/>
        </p:spPr>
        <p:txBody>
          <a:bodyPr wrap="square" rtlCol="0">
            <a:spAutoFit/>
          </a:bodyPr>
          <a:lstStyle/>
          <a:p>
            <a:r>
              <a:rPr lang="en-IN" b="1" dirty="0"/>
              <a:t>2 bytes</a:t>
            </a:r>
          </a:p>
        </p:txBody>
      </p:sp>
      <p:sp>
        <p:nvSpPr>
          <p:cNvPr id="5" name="TextBox 4">
            <a:extLst>
              <a:ext uri="{FF2B5EF4-FFF2-40B4-BE49-F238E27FC236}">
                <a16:creationId xmlns:a16="http://schemas.microsoft.com/office/drawing/2014/main" id="{DCDFFA02-A789-887E-A784-05830E11D126}"/>
              </a:ext>
            </a:extLst>
          </p:cNvPr>
          <p:cNvSpPr txBox="1"/>
          <p:nvPr/>
        </p:nvSpPr>
        <p:spPr>
          <a:xfrm>
            <a:off x="2503714" y="4223658"/>
            <a:ext cx="812242" cy="369332"/>
          </a:xfrm>
          <a:prstGeom prst="rect">
            <a:avLst/>
          </a:prstGeom>
          <a:noFill/>
        </p:spPr>
        <p:txBody>
          <a:bodyPr wrap="square" rtlCol="0">
            <a:spAutoFit/>
          </a:bodyPr>
          <a:lstStyle/>
          <a:p>
            <a:r>
              <a:rPr lang="en-IN" b="1" dirty="0"/>
              <a:t>1 byte</a:t>
            </a:r>
          </a:p>
        </p:txBody>
      </p:sp>
      <p:sp>
        <p:nvSpPr>
          <p:cNvPr id="6" name="TextBox 5">
            <a:extLst>
              <a:ext uri="{FF2B5EF4-FFF2-40B4-BE49-F238E27FC236}">
                <a16:creationId xmlns:a16="http://schemas.microsoft.com/office/drawing/2014/main" id="{3E7D7C20-D24B-41EA-E248-EB7118FEE782}"/>
              </a:ext>
            </a:extLst>
          </p:cNvPr>
          <p:cNvSpPr txBox="1"/>
          <p:nvPr/>
        </p:nvSpPr>
        <p:spPr>
          <a:xfrm>
            <a:off x="3426488" y="4223658"/>
            <a:ext cx="922774" cy="369332"/>
          </a:xfrm>
          <a:prstGeom prst="rect">
            <a:avLst/>
          </a:prstGeom>
          <a:noFill/>
        </p:spPr>
        <p:txBody>
          <a:bodyPr wrap="square" rtlCol="0">
            <a:spAutoFit/>
          </a:bodyPr>
          <a:lstStyle/>
          <a:p>
            <a:r>
              <a:rPr lang="en-IN" b="1" dirty="0"/>
              <a:t>2 bytes</a:t>
            </a:r>
          </a:p>
        </p:txBody>
      </p:sp>
      <p:sp>
        <p:nvSpPr>
          <p:cNvPr id="7" name="TextBox 6">
            <a:extLst>
              <a:ext uri="{FF2B5EF4-FFF2-40B4-BE49-F238E27FC236}">
                <a16:creationId xmlns:a16="http://schemas.microsoft.com/office/drawing/2014/main" id="{7F541273-C402-3B79-67DB-4B20770907FC}"/>
              </a:ext>
            </a:extLst>
          </p:cNvPr>
          <p:cNvSpPr txBox="1"/>
          <p:nvPr/>
        </p:nvSpPr>
        <p:spPr>
          <a:xfrm>
            <a:off x="4389455" y="4223658"/>
            <a:ext cx="922774" cy="369332"/>
          </a:xfrm>
          <a:prstGeom prst="rect">
            <a:avLst/>
          </a:prstGeom>
          <a:noFill/>
        </p:spPr>
        <p:txBody>
          <a:bodyPr wrap="square" rtlCol="0">
            <a:spAutoFit/>
          </a:bodyPr>
          <a:lstStyle/>
          <a:p>
            <a:r>
              <a:rPr lang="en-IN" b="1" dirty="0"/>
              <a:t>4 bytes</a:t>
            </a:r>
          </a:p>
        </p:txBody>
      </p:sp>
      <p:sp>
        <p:nvSpPr>
          <p:cNvPr id="8" name="TextBox 7">
            <a:extLst>
              <a:ext uri="{FF2B5EF4-FFF2-40B4-BE49-F238E27FC236}">
                <a16:creationId xmlns:a16="http://schemas.microsoft.com/office/drawing/2014/main" id="{94123613-2C91-2351-EE3F-878420BB902E}"/>
              </a:ext>
            </a:extLst>
          </p:cNvPr>
          <p:cNvSpPr txBox="1"/>
          <p:nvPr/>
        </p:nvSpPr>
        <p:spPr>
          <a:xfrm>
            <a:off x="5469653" y="4223658"/>
            <a:ext cx="922774" cy="369332"/>
          </a:xfrm>
          <a:prstGeom prst="rect">
            <a:avLst/>
          </a:prstGeom>
          <a:noFill/>
        </p:spPr>
        <p:txBody>
          <a:bodyPr wrap="square" rtlCol="0">
            <a:spAutoFit/>
          </a:bodyPr>
          <a:lstStyle/>
          <a:p>
            <a:r>
              <a:rPr lang="en-IN" b="1" dirty="0"/>
              <a:t>8 bytes</a:t>
            </a:r>
          </a:p>
        </p:txBody>
      </p:sp>
      <p:sp>
        <p:nvSpPr>
          <p:cNvPr id="9" name="TextBox 8">
            <a:extLst>
              <a:ext uri="{FF2B5EF4-FFF2-40B4-BE49-F238E27FC236}">
                <a16:creationId xmlns:a16="http://schemas.microsoft.com/office/drawing/2014/main" id="{4AF91937-DA08-8742-6DFA-08AF9EDEA304}"/>
              </a:ext>
            </a:extLst>
          </p:cNvPr>
          <p:cNvSpPr txBox="1"/>
          <p:nvPr/>
        </p:nvSpPr>
        <p:spPr>
          <a:xfrm>
            <a:off x="2456510" y="4996153"/>
            <a:ext cx="922774" cy="369332"/>
          </a:xfrm>
          <a:prstGeom prst="rect">
            <a:avLst/>
          </a:prstGeom>
          <a:noFill/>
        </p:spPr>
        <p:txBody>
          <a:bodyPr wrap="square" rtlCol="0">
            <a:spAutoFit/>
          </a:bodyPr>
          <a:lstStyle/>
          <a:p>
            <a:r>
              <a:rPr lang="en-IN" b="1" dirty="0"/>
              <a:t>4 bytes</a:t>
            </a:r>
          </a:p>
        </p:txBody>
      </p:sp>
      <p:sp>
        <p:nvSpPr>
          <p:cNvPr id="10" name="TextBox 9">
            <a:extLst>
              <a:ext uri="{FF2B5EF4-FFF2-40B4-BE49-F238E27FC236}">
                <a16:creationId xmlns:a16="http://schemas.microsoft.com/office/drawing/2014/main" id="{64492B9F-4D39-D5D4-BFB3-9671991DFCDE}"/>
              </a:ext>
            </a:extLst>
          </p:cNvPr>
          <p:cNvSpPr txBox="1"/>
          <p:nvPr/>
        </p:nvSpPr>
        <p:spPr>
          <a:xfrm>
            <a:off x="3562141" y="4996153"/>
            <a:ext cx="922774" cy="369332"/>
          </a:xfrm>
          <a:prstGeom prst="rect">
            <a:avLst/>
          </a:prstGeom>
          <a:noFill/>
        </p:spPr>
        <p:txBody>
          <a:bodyPr wrap="square" rtlCol="0">
            <a:spAutoFit/>
          </a:bodyPr>
          <a:lstStyle/>
          <a:p>
            <a:r>
              <a:rPr lang="en-IN" b="1" dirty="0"/>
              <a:t>8 bytes</a:t>
            </a:r>
          </a:p>
        </p:txBody>
      </p:sp>
    </p:spTree>
    <p:extLst>
      <p:ext uri="{BB962C8B-B14F-4D97-AF65-F5344CB8AC3E}">
        <p14:creationId xmlns:p14="http://schemas.microsoft.com/office/powerpoint/2010/main" val="2373989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482321" y="609600"/>
            <a:ext cx="11227358" cy="5898959"/>
          </a:xfrm>
        </p:spPr>
        <p:txBody>
          <a:bodyPr>
            <a:normAutofit/>
          </a:bodyPr>
          <a:lstStyle/>
          <a:p>
            <a:pPr marL="0" indent="0">
              <a:buNone/>
            </a:pPr>
            <a:r>
              <a:rPr lang="en-IN" sz="2400" b="1" dirty="0">
                <a:solidFill>
                  <a:srgbClr val="002060"/>
                </a:solidFill>
              </a:rPr>
              <a:t>Primitive Types:</a:t>
            </a:r>
          </a:p>
          <a:p>
            <a:pPr marL="0" indent="0">
              <a:buNone/>
            </a:pPr>
            <a:r>
              <a:rPr lang="en-US" sz="2400" dirty="0"/>
              <a:t>Java has </a:t>
            </a:r>
            <a:r>
              <a:rPr lang="en-US" sz="2400" b="1" dirty="0">
                <a:solidFill>
                  <a:srgbClr val="C00000"/>
                </a:solidFill>
              </a:rPr>
              <a:t>8</a:t>
            </a:r>
            <a:r>
              <a:rPr lang="en-US" sz="2400" dirty="0"/>
              <a:t> primitive data types, which are the most basic data types available within the language. They are </a:t>
            </a:r>
            <a:r>
              <a:rPr lang="en-US" sz="2400" b="1" dirty="0">
                <a:solidFill>
                  <a:srgbClr val="C00000"/>
                </a:solidFill>
              </a:rPr>
              <a:t>predefined by the language </a:t>
            </a:r>
            <a:r>
              <a:rPr lang="en-US" sz="2400" dirty="0"/>
              <a:t>and </a:t>
            </a:r>
            <a:r>
              <a:rPr lang="en-US" sz="2400" b="1" dirty="0"/>
              <a:t>named by a reserved </a:t>
            </a:r>
            <a:r>
              <a:rPr lang="en-US" sz="2400" b="1" dirty="0">
                <a:solidFill>
                  <a:srgbClr val="C00000"/>
                </a:solidFill>
              </a:rPr>
              <a:t>keyword</a:t>
            </a:r>
            <a:r>
              <a:rPr lang="en-US" sz="2400" dirty="0"/>
              <a:t>.</a:t>
            </a:r>
            <a:endParaRPr lang="en-IN" sz="2400" dirty="0"/>
          </a:p>
          <a:p>
            <a:pPr marL="0" indent="0">
              <a:buNone/>
            </a:pPr>
            <a:endParaRPr lang="en-IN" sz="2400" dirty="0"/>
          </a:p>
        </p:txBody>
      </p:sp>
      <p:pic>
        <p:nvPicPr>
          <p:cNvPr id="6" name="Picture 5" descr="A screenshot of a computer">
            <a:extLst>
              <a:ext uri="{FF2B5EF4-FFF2-40B4-BE49-F238E27FC236}">
                <a16:creationId xmlns:a16="http://schemas.microsoft.com/office/drawing/2014/main" id="{079AE1C2-99A7-91AB-F6ED-7FC0E02DAB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321" y="1874626"/>
            <a:ext cx="11227358" cy="4633933"/>
          </a:xfrm>
          <a:prstGeom prst="rect">
            <a:avLst/>
          </a:prstGeom>
        </p:spPr>
      </p:pic>
    </p:spTree>
    <p:extLst>
      <p:ext uri="{BB962C8B-B14F-4D97-AF65-F5344CB8AC3E}">
        <p14:creationId xmlns:p14="http://schemas.microsoft.com/office/powerpoint/2010/main" val="2649449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213360" y="2265222"/>
            <a:ext cx="4216400" cy="2581098"/>
          </a:xfrm>
        </p:spPr>
        <p:txBody>
          <a:bodyPr>
            <a:normAutofit/>
          </a:bodyPr>
          <a:lstStyle/>
          <a:p>
            <a:pPr marL="0" indent="0">
              <a:buNone/>
            </a:pPr>
            <a:r>
              <a:rPr lang="en-IN" sz="2000" b="1" dirty="0">
                <a:solidFill>
                  <a:srgbClr val="0070C0"/>
                </a:solidFill>
              </a:rPr>
              <a:t>Non-Primitive</a:t>
            </a:r>
            <a:r>
              <a:rPr lang="en-IN" sz="2000" dirty="0">
                <a:solidFill>
                  <a:srgbClr val="0070C0"/>
                </a:solidFill>
              </a:rPr>
              <a:t> or </a:t>
            </a:r>
            <a:r>
              <a:rPr lang="en-IN" sz="2000" b="1" dirty="0">
                <a:solidFill>
                  <a:srgbClr val="0070C0"/>
                </a:solidFill>
              </a:rPr>
              <a:t>Reference Types</a:t>
            </a:r>
            <a:r>
              <a:rPr lang="en-IN" sz="2000" dirty="0">
                <a:solidFill>
                  <a:srgbClr val="0070C0"/>
                </a:solidFill>
              </a:rPr>
              <a:t>:</a:t>
            </a:r>
          </a:p>
          <a:p>
            <a:pPr marL="0" indent="0">
              <a:buNone/>
            </a:pPr>
            <a:r>
              <a:rPr lang="en-US" sz="2000" dirty="0"/>
              <a:t>In Java, non-primitive or reference types are more </a:t>
            </a:r>
            <a:r>
              <a:rPr lang="en-US" sz="2000" b="1" dirty="0"/>
              <a:t>complex</a:t>
            </a:r>
            <a:r>
              <a:rPr lang="en-US" sz="2000" dirty="0"/>
              <a:t> </a:t>
            </a:r>
            <a:r>
              <a:rPr lang="en-US" sz="2000" b="1" dirty="0"/>
              <a:t>data</a:t>
            </a:r>
            <a:r>
              <a:rPr lang="en-US" sz="2000" dirty="0"/>
              <a:t> </a:t>
            </a:r>
            <a:r>
              <a:rPr lang="en-US" sz="2000" b="1" dirty="0"/>
              <a:t>types</a:t>
            </a:r>
            <a:r>
              <a:rPr lang="en-US" sz="2000" dirty="0"/>
              <a:t> that refer to objects and arrays. Unlike primitive types, which store actual values, reference types </a:t>
            </a:r>
            <a:r>
              <a:rPr lang="en-US" sz="2000" b="1" dirty="0"/>
              <a:t>store </a:t>
            </a:r>
            <a:r>
              <a:rPr lang="en-US" sz="2000" b="1" dirty="0">
                <a:solidFill>
                  <a:srgbClr val="C00000"/>
                </a:solidFill>
              </a:rPr>
              <a:t>references to memory locations </a:t>
            </a:r>
            <a:r>
              <a:rPr lang="en-US" sz="2000" dirty="0"/>
              <a:t>where the </a:t>
            </a:r>
            <a:r>
              <a:rPr lang="en-US" sz="2000" b="1" dirty="0"/>
              <a:t>objects are stored.</a:t>
            </a:r>
          </a:p>
          <a:p>
            <a:pPr marL="0" indent="0">
              <a:buNone/>
            </a:pPr>
            <a:endParaRPr lang="en-IN" sz="2000" b="1" dirty="0"/>
          </a:p>
        </p:txBody>
      </p:sp>
      <p:pic>
        <p:nvPicPr>
          <p:cNvPr id="4" name="Picture 3" descr="A diagram of a stack and heart&#10;&#10;Description automatically generated">
            <a:extLst>
              <a:ext uri="{FF2B5EF4-FFF2-40B4-BE49-F238E27FC236}">
                <a16:creationId xmlns:a16="http://schemas.microsoft.com/office/drawing/2014/main" id="{A085D243-2EA6-2818-AD17-4BA337E0CBCC}"/>
              </a:ext>
            </a:extLst>
          </p:cNvPr>
          <p:cNvPicPr>
            <a:picLocks noChangeAspect="1"/>
          </p:cNvPicPr>
          <p:nvPr/>
        </p:nvPicPr>
        <p:blipFill rotWithShape="1">
          <a:blip r:embed="rId2">
            <a:extLst>
              <a:ext uri="{28A0092B-C50C-407E-A947-70E740481C1C}">
                <a14:useLocalDpi xmlns:a14="http://schemas.microsoft.com/office/drawing/2010/main" val="0"/>
              </a:ext>
            </a:extLst>
          </a:blip>
          <a:srcRect t="4031"/>
          <a:stretch/>
        </p:blipFill>
        <p:spPr>
          <a:xfrm>
            <a:off x="4788990" y="1745206"/>
            <a:ext cx="7330046" cy="3869013"/>
          </a:xfrm>
          <a:prstGeom prst="rect">
            <a:avLst/>
          </a:prstGeom>
        </p:spPr>
      </p:pic>
    </p:spTree>
    <p:extLst>
      <p:ext uri="{BB962C8B-B14F-4D97-AF65-F5344CB8AC3E}">
        <p14:creationId xmlns:p14="http://schemas.microsoft.com/office/powerpoint/2010/main" val="2579512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833919" cy="5567363"/>
          </a:xfrm>
        </p:spPr>
        <p:txBody>
          <a:bodyPr>
            <a:normAutofit fontScale="92500" lnSpcReduction="10000"/>
          </a:bodyPr>
          <a:lstStyle/>
          <a:p>
            <a:pPr marL="0" indent="0">
              <a:buNone/>
            </a:pPr>
            <a:r>
              <a:rPr lang="en-US" b="1" dirty="0">
                <a:solidFill>
                  <a:schemeClr val="tx2"/>
                </a:solidFill>
              </a:rPr>
              <a:t>Module-2: </a:t>
            </a:r>
            <a:r>
              <a:rPr lang="en-US" b="1" dirty="0">
                <a:solidFill>
                  <a:srgbClr val="C00000"/>
                </a:solidFill>
              </a:rPr>
              <a:t>MULTIPLE INHERITANCE </a:t>
            </a:r>
            <a:endParaRPr lang="en-IN" b="1" dirty="0">
              <a:solidFill>
                <a:srgbClr val="C00000"/>
              </a:solidFill>
            </a:endParaRPr>
          </a:p>
          <a:p>
            <a:pPr marL="0" indent="0">
              <a:buNone/>
            </a:pPr>
            <a:r>
              <a:rPr lang="en-US" b="1" dirty="0"/>
              <a:t>Inheritance: </a:t>
            </a:r>
            <a:r>
              <a:rPr lang="en-US" dirty="0"/>
              <a:t>Inheritance hierarchies, super and subclasses, member access rules, super keyword, </a:t>
            </a:r>
          </a:p>
          <a:p>
            <a:pPr marL="0" indent="0">
              <a:buNone/>
            </a:pPr>
            <a:r>
              <a:rPr lang="en-US" b="1" dirty="0"/>
              <a:t>Preventing inheritance: </a:t>
            </a:r>
            <a:r>
              <a:rPr lang="en-US" dirty="0"/>
              <a:t>final classes and methods, the object class and its methods. </a:t>
            </a:r>
          </a:p>
          <a:p>
            <a:pPr marL="0" indent="0">
              <a:buNone/>
            </a:pPr>
            <a:r>
              <a:rPr lang="en-US" b="1" dirty="0"/>
              <a:t>Polymorphism:</a:t>
            </a:r>
            <a:r>
              <a:rPr lang="en-US" dirty="0"/>
              <a:t> dynamic binding, method overriding abstract classes and methods.</a:t>
            </a:r>
          </a:p>
          <a:p>
            <a:pPr marL="0" indent="0">
              <a:buNone/>
            </a:pPr>
            <a:endParaRPr lang="en-US" dirty="0"/>
          </a:p>
          <a:p>
            <a:pPr marL="0" indent="0">
              <a:buNone/>
            </a:pPr>
            <a:r>
              <a:rPr lang="en-US" b="1" dirty="0">
                <a:solidFill>
                  <a:schemeClr val="tx2"/>
                </a:solidFill>
              </a:rPr>
              <a:t>Module-3: </a:t>
            </a:r>
            <a:r>
              <a:rPr lang="en-IN" b="1" dirty="0">
                <a:solidFill>
                  <a:srgbClr val="C00000"/>
                </a:solidFill>
              </a:rPr>
              <a:t>INTERFACES AND PACKAGES</a:t>
            </a:r>
            <a:endParaRPr lang="en-US" b="1" dirty="0">
              <a:solidFill>
                <a:srgbClr val="C00000"/>
              </a:solidFill>
            </a:endParaRPr>
          </a:p>
          <a:p>
            <a:pPr marL="0" indent="0">
              <a:buNone/>
            </a:pPr>
            <a:r>
              <a:rPr lang="en-IN" b="1" dirty="0"/>
              <a:t>Interface: </a:t>
            </a:r>
            <a:r>
              <a:rPr lang="en-IN" dirty="0"/>
              <a:t>Interfaces VS Abstract classes, defining an interface, implement interfaces accessing implementations through interface references, extending interface. </a:t>
            </a:r>
          </a:p>
          <a:p>
            <a:pPr marL="0" indent="0">
              <a:buNone/>
            </a:pPr>
            <a:r>
              <a:rPr lang="en-IN" b="1" dirty="0"/>
              <a:t>Packages: </a:t>
            </a:r>
            <a:r>
              <a:rPr lang="en-IN" dirty="0"/>
              <a:t>Defining creating and accessing a package, understanding CLASSPATH, importing packages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8698541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fontScale="92500" lnSpcReduction="20000"/>
          </a:bodyPr>
          <a:lstStyle/>
          <a:p>
            <a:pPr marL="0" indent="0">
              <a:buNone/>
            </a:pPr>
            <a:r>
              <a:rPr lang="en-US" sz="3000" b="1" dirty="0">
                <a:solidFill>
                  <a:schemeClr val="accent6">
                    <a:lumMod val="75000"/>
                  </a:schemeClr>
                </a:solidFill>
              </a:rPr>
              <a:t>String:</a:t>
            </a:r>
          </a:p>
          <a:p>
            <a:pPr marL="0" indent="0">
              <a:buNone/>
            </a:pPr>
            <a:r>
              <a:rPr lang="en-US" sz="2600" dirty="0"/>
              <a:t>In Java, a String is an </a:t>
            </a:r>
            <a:r>
              <a:rPr lang="en-US" sz="2600" b="1" dirty="0">
                <a:solidFill>
                  <a:srgbClr val="C00000"/>
                </a:solidFill>
              </a:rPr>
              <a:t>object</a:t>
            </a:r>
            <a:r>
              <a:rPr lang="en-US" sz="2600" dirty="0"/>
              <a:t> (of String class) that represents a </a:t>
            </a:r>
            <a:r>
              <a:rPr lang="en-US" sz="2600" b="1" dirty="0"/>
              <a:t>sequence of characters</a:t>
            </a:r>
            <a:r>
              <a:rPr lang="en-US" sz="2600" dirty="0"/>
              <a:t>. Strings are widely used in Java programming and are a crucial part of the Java language. The String class is </a:t>
            </a:r>
            <a:r>
              <a:rPr lang="en-US" sz="2600" b="1" dirty="0">
                <a:solidFill>
                  <a:srgbClr val="C00000"/>
                </a:solidFill>
              </a:rPr>
              <a:t>immutable</a:t>
            </a:r>
            <a:r>
              <a:rPr lang="en-US" sz="2600" dirty="0"/>
              <a:t>, </a:t>
            </a:r>
            <a:r>
              <a:rPr lang="en-US" sz="2600" b="1" dirty="0"/>
              <a:t>meaning that once a String object is created</a:t>
            </a:r>
            <a:r>
              <a:rPr lang="en-US" sz="2600" dirty="0"/>
              <a:t>, its </a:t>
            </a:r>
            <a:r>
              <a:rPr lang="en-US" sz="2600" b="1" dirty="0"/>
              <a:t>value cannot be changed.</a:t>
            </a:r>
          </a:p>
          <a:p>
            <a:pPr marL="0" indent="0">
              <a:buNone/>
            </a:pPr>
            <a:endParaRPr lang="en-US" sz="2600" dirty="0"/>
          </a:p>
          <a:p>
            <a:pPr marL="0" indent="0">
              <a:buNone/>
            </a:pPr>
            <a:r>
              <a:rPr lang="en-US" sz="2600" b="1" dirty="0"/>
              <a:t>Key Features of Strings in Java</a:t>
            </a:r>
          </a:p>
          <a:p>
            <a:pPr marL="514350" indent="-514350">
              <a:buFont typeface="+mj-lt"/>
              <a:buAutoNum type="arabicPeriod"/>
            </a:pPr>
            <a:r>
              <a:rPr lang="en-US" sz="2600" b="1" dirty="0"/>
              <a:t>Immutable: </a:t>
            </a:r>
            <a:r>
              <a:rPr lang="en-US" sz="2600" dirty="0"/>
              <a:t>The content of a String object cannot be changed after it is created. Any modification of a string results in the creation of a new String object. So we can reassign new sequence of character to the String Object but we cannot modify the content or char of the String directly by using index.</a:t>
            </a:r>
          </a:p>
          <a:p>
            <a:pPr marL="514350" indent="-514350">
              <a:buFont typeface="+mj-lt"/>
              <a:buAutoNum type="arabicPeriod"/>
            </a:pPr>
            <a:r>
              <a:rPr lang="en-US" sz="2600" b="1" dirty="0">
                <a:solidFill>
                  <a:srgbClr val="C00000"/>
                </a:solidFill>
              </a:rPr>
              <a:t>String Pool: </a:t>
            </a:r>
            <a:r>
              <a:rPr lang="en-US" sz="2600" dirty="0"/>
              <a:t>Java uses a special memory region called the string pool to store string literals. When a new string literal is created, Java checks the string pool first. If the string already exists in the pool, a reference to the existing string is returned, otherwise, the new string is added to the pool.</a:t>
            </a:r>
          </a:p>
          <a:p>
            <a:pPr marL="514350" indent="-514350">
              <a:buFont typeface="+mj-lt"/>
              <a:buAutoNum type="arabicPeriod"/>
            </a:pPr>
            <a:r>
              <a:rPr lang="en-US" sz="2600" b="1" dirty="0">
                <a:solidFill>
                  <a:srgbClr val="C00000"/>
                </a:solidFill>
              </a:rPr>
              <a:t>String Class: </a:t>
            </a:r>
            <a:r>
              <a:rPr lang="en-US" sz="2600" dirty="0"/>
              <a:t>The String class is part of the </a:t>
            </a:r>
            <a:r>
              <a:rPr lang="en-US" sz="2600" b="1" dirty="0" err="1">
                <a:solidFill>
                  <a:srgbClr val="C00000"/>
                </a:solidFill>
              </a:rPr>
              <a:t>java.lang</a:t>
            </a:r>
            <a:r>
              <a:rPr lang="en-US" sz="2600" b="1" dirty="0">
                <a:solidFill>
                  <a:srgbClr val="C00000"/>
                </a:solidFill>
              </a:rPr>
              <a:t> </a:t>
            </a:r>
            <a:r>
              <a:rPr lang="en-US" sz="2600" dirty="0"/>
              <a:t>package and is </a:t>
            </a:r>
            <a:r>
              <a:rPr lang="en-US" sz="2600" b="1" dirty="0"/>
              <a:t>implicitly imported.</a:t>
            </a:r>
            <a:endParaRPr lang="en-IN" sz="2600" b="1" dirty="0"/>
          </a:p>
        </p:txBody>
      </p:sp>
    </p:spTree>
    <p:extLst>
      <p:ext uri="{BB962C8B-B14F-4D97-AF65-F5344CB8AC3E}">
        <p14:creationId xmlns:p14="http://schemas.microsoft.com/office/powerpoint/2010/main" val="4039287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rgbClr val="C00000"/>
                </a:solidFill>
              </a:rPr>
              <a:t>Creating Strings</a:t>
            </a:r>
          </a:p>
          <a:p>
            <a:pPr marL="0" indent="0">
              <a:buNone/>
            </a:pPr>
            <a:r>
              <a:rPr lang="en-US" b="1" dirty="0"/>
              <a:t>1. Using String Literals</a:t>
            </a:r>
            <a:r>
              <a:rPr lang="en-US" dirty="0"/>
              <a:t>:</a:t>
            </a:r>
          </a:p>
          <a:p>
            <a:pPr marL="0" indent="0">
              <a:buNone/>
            </a:pPr>
            <a:endParaRPr lang="en-IN" dirty="0"/>
          </a:p>
          <a:p>
            <a:pPr marL="0" indent="0">
              <a:buNone/>
            </a:pPr>
            <a:endParaRPr lang="en-IN" dirty="0"/>
          </a:p>
          <a:p>
            <a:pPr marL="0" indent="0">
              <a:buNone/>
            </a:pPr>
            <a:endParaRPr lang="en-IN" dirty="0"/>
          </a:p>
          <a:p>
            <a:pPr marL="0" indent="0">
              <a:buNone/>
            </a:pPr>
            <a:r>
              <a:rPr lang="en-IN" b="1" dirty="0"/>
              <a:t>2. Using the new Keyword:</a:t>
            </a:r>
          </a:p>
        </p:txBody>
      </p:sp>
      <p:pic>
        <p:nvPicPr>
          <p:cNvPr id="5" name="Picture 4">
            <a:extLst>
              <a:ext uri="{FF2B5EF4-FFF2-40B4-BE49-F238E27FC236}">
                <a16:creationId xmlns:a16="http://schemas.microsoft.com/office/drawing/2014/main" id="{959E9B58-2F50-1EE1-45BF-A910FD424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913" y="4157053"/>
            <a:ext cx="8209524" cy="818984"/>
          </a:xfrm>
          <a:prstGeom prst="rect">
            <a:avLst/>
          </a:prstGeom>
        </p:spPr>
      </p:pic>
      <p:pic>
        <p:nvPicPr>
          <p:cNvPr id="7" name="Picture 6" descr="A black background with green and white text&#10;&#10;Description automatically generated">
            <a:extLst>
              <a:ext uri="{FF2B5EF4-FFF2-40B4-BE49-F238E27FC236}">
                <a16:creationId xmlns:a16="http://schemas.microsoft.com/office/drawing/2014/main" id="{C2C50299-B65D-DA64-A5C6-346FB555D2A9}"/>
              </a:ext>
            </a:extLst>
          </p:cNvPr>
          <p:cNvPicPr>
            <a:picLocks noChangeAspect="1"/>
          </p:cNvPicPr>
          <p:nvPr/>
        </p:nvPicPr>
        <p:blipFill rotWithShape="1">
          <a:blip r:embed="rId3">
            <a:extLst>
              <a:ext uri="{28A0092B-C50C-407E-A947-70E740481C1C}">
                <a14:useLocalDpi xmlns:a14="http://schemas.microsoft.com/office/drawing/2010/main" val="0"/>
              </a:ext>
            </a:extLst>
          </a:blip>
          <a:srcRect t="19285" b="13533"/>
          <a:stretch/>
        </p:blipFill>
        <p:spPr>
          <a:xfrm>
            <a:off x="1681913" y="2137144"/>
            <a:ext cx="6295238" cy="723014"/>
          </a:xfrm>
          <a:prstGeom prst="rect">
            <a:avLst/>
          </a:prstGeom>
        </p:spPr>
      </p:pic>
    </p:spTree>
    <p:extLst>
      <p:ext uri="{BB962C8B-B14F-4D97-AF65-F5344CB8AC3E}">
        <p14:creationId xmlns:p14="http://schemas.microsoft.com/office/powerpoint/2010/main" val="20393357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76049" y="217715"/>
            <a:ext cx="10567219" cy="5567363"/>
          </a:xfrm>
        </p:spPr>
        <p:txBody>
          <a:bodyPr/>
          <a:lstStyle/>
          <a:p>
            <a:pPr marL="0" indent="0">
              <a:buNone/>
            </a:pPr>
            <a:r>
              <a:rPr lang="en-US" b="1" dirty="0">
                <a:solidFill>
                  <a:srgbClr val="C00000"/>
                </a:solidFill>
              </a:rPr>
              <a:t>Commonly Used Methods:  </a:t>
            </a:r>
            <a:r>
              <a:rPr lang="en-US" b="1" dirty="0"/>
              <a:t>String name = “Shridevi College” </a:t>
            </a:r>
            <a:endParaRPr lang="en-IN" dirty="0"/>
          </a:p>
        </p:txBody>
      </p:sp>
      <p:graphicFrame>
        <p:nvGraphicFramePr>
          <p:cNvPr id="23" name="Table 22">
            <a:extLst>
              <a:ext uri="{FF2B5EF4-FFF2-40B4-BE49-F238E27FC236}">
                <a16:creationId xmlns:a16="http://schemas.microsoft.com/office/drawing/2014/main" id="{4D2B784C-A6AD-1C38-E5B9-6A505E146C43}"/>
              </a:ext>
            </a:extLst>
          </p:cNvPr>
          <p:cNvGraphicFramePr>
            <a:graphicFrameLocks noGrp="1"/>
          </p:cNvGraphicFramePr>
          <p:nvPr>
            <p:extLst>
              <p:ext uri="{D42A27DB-BD31-4B8C-83A1-F6EECF244321}">
                <p14:modId xmlns:p14="http://schemas.microsoft.com/office/powerpoint/2010/main" val="2701927688"/>
              </p:ext>
            </p:extLst>
          </p:nvPr>
        </p:nvGraphicFramePr>
        <p:xfrm>
          <a:off x="380311" y="820148"/>
          <a:ext cx="11431378" cy="5508413"/>
        </p:xfrm>
        <a:graphic>
          <a:graphicData uri="http://schemas.openxmlformats.org/drawingml/2006/table">
            <a:tbl>
              <a:tblPr firstRow="1" bandRow="1">
                <a:tableStyleId>{5C22544A-7EE6-4342-B048-85BDC9FD1C3A}</a:tableStyleId>
              </a:tblPr>
              <a:tblGrid>
                <a:gridCol w="3553470">
                  <a:extLst>
                    <a:ext uri="{9D8B030D-6E8A-4147-A177-3AD203B41FA5}">
                      <a16:colId xmlns:a16="http://schemas.microsoft.com/office/drawing/2014/main" val="1924376752"/>
                    </a:ext>
                  </a:extLst>
                </a:gridCol>
                <a:gridCol w="4336012">
                  <a:extLst>
                    <a:ext uri="{9D8B030D-6E8A-4147-A177-3AD203B41FA5}">
                      <a16:colId xmlns:a16="http://schemas.microsoft.com/office/drawing/2014/main" val="3877518535"/>
                    </a:ext>
                  </a:extLst>
                </a:gridCol>
                <a:gridCol w="3541896">
                  <a:extLst>
                    <a:ext uri="{9D8B030D-6E8A-4147-A177-3AD203B41FA5}">
                      <a16:colId xmlns:a16="http://schemas.microsoft.com/office/drawing/2014/main" val="3461751075"/>
                    </a:ext>
                  </a:extLst>
                </a:gridCol>
              </a:tblGrid>
              <a:tr h="526331">
                <a:tc>
                  <a:txBody>
                    <a:bodyPr/>
                    <a:lstStyle/>
                    <a:p>
                      <a:pPr algn="ctr"/>
                      <a:r>
                        <a:rPr lang="en-IN" sz="2400" dirty="0"/>
                        <a:t>Function </a:t>
                      </a:r>
                    </a:p>
                  </a:txBody>
                  <a:tcPr/>
                </a:tc>
                <a:tc>
                  <a:txBody>
                    <a:bodyPr/>
                    <a:lstStyle/>
                    <a:p>
                      <a:pPr algn="ctr"/>
                      <a:r>
                        <a:rPr lang="en-IN" sz="2400" dirty="0"/>
                        <a:t>Working</a:t>
                      </a:r>
                    </a:p>
                  </a:txBody>
                  <a:tcPr/>
                </a:tc>
                <a:tc>
                  <a:txBody>
                    <a:bodyPr/>
                    <a:lstStyle/>
                    <a:p>
                      <a:pPr algn="ctr"/>
                      <a:r>
                        <a:rPr lang="en-IN" sz="2400" dirty="0"/>
                        <a:t>Example</a:t>
                      </a:r>
                    </a:p>
                  </a:txBody>
                  <a:tcPr/>
                </a:tc>
                <a:extLst>
                  <a:ext uri="{0D108BD9-81ED-4DB2-BD59-A6C34878D82A}">
                    <a16:rowId xmlns:a16="http://schemas.microsoft.com/office/drawing/2014/main" val="3365200394"/>
                  </a:ext>
                </a:extLst>
              </a:tr>
              <a:tr h="934737">
                <a:tc>
                  <a:txBody>
                    <a:bodyPr/>
                    <a:lstStyle/>
                    <a:p>
                      <a:pPr algn="ctr"/>
                      <a:r>
                        <a:rPr lang="en-US" sz="2400" b="1" dirty="0"/>
                        <a:t>length()</a:t>
                      </a:r>
                      <a:endParaRPr lang="en-IN" sz="2400" b="1" dirty="0"/>
                    </a:p>
                  </a:txBody>
                  <a:tcPr/>
                </a:tc>
                <a:tc>
                  <a:txBody>
                    <a:bodyPr/>
                    <a:lstStyle/>
                    <a:p>
                      <a:pPr algn="ctr"/>
                      <a:r>
                        <a:rPr lang="en-US" sz="2400" dirty="0"/>
                        <a:t>Returns the length of the string.</a:t>
                      </a:r>
                      <a:endParaRPr lang="en-IN" sz="2400" dirty="0"/>
                    </a:p>
                  </a:txBody>
                  <a:tcPr/>
                </a:tc>
                <a:tc>
                  <a:txBody>
                    <a:bodyPr/>
                    <a:lstStyle/>
                    <a:p>
                      <a:pPr algn="ctr"/>
                      <a:r>
                        <a:rPr lang="en-IN" sz="2400" dirty="0" err="1"/>
                        <a:t>name.length</a:t>
                      </a:r>
                      <a:r>
                        <a:rPr lang="en-IN" sz="2400" dirty="0"/>
                        <a:t>(); returns 16</a:t>
                      </a:r>
                    </a:p>
                  </a:txBody>
                  <a:tcPr/>
                </a:tc>
                <a:extLst>
                  <a:ext uri="{0D108BD9-81ED-4DB2-BD59-A6C34878D82A}">
                    <a16:rowId xmlns:a16="http://schemas.microsoft.com/office/drawing/2014/main" val="1756650314"/>
                  </a:ext>
                </a:extLst>
              </a:tr>
              <a:tr h="869292">
                <a:tc>
                  <a:txBody>
                    <a:bodyPr/>
                    <a:lstStyle/>
                    <a:p>
                      <a:pPr algn="ctr"/>
                      <a:r>
                        <a:rPr lang="en-IN" sz="2400" b="1" dirty="0" err="1"/>
                        <a:t>charAt</a:t>
                      </a:r>
                      <a:r>
                        <a:rPr lang="en-IN" sz="2400" dirty="0"/>
                        <a:t>(int index)</a:t>
                      </a:r>
                    </a:p>
                  </a:txBody>
                  <a:tcPr/>
                </a:tc>
                <a:tc>
                  <a:txBody>
                    <a:bodyPr/>
                    <a:lstStyle/>
                    <a:p>
                      <a:pPr algn="ctr"/>
                      <a:r>
                        <a:rPr lang="en-US" sz="2400" dirty="0"/>
                        <a:t>Returns the character at the specified index.</a:t>
                      </a:r>
                      <a:endParaRPr lang="en-IN" sz="2400" dirty="0"/>
                    </a:p>
                  </a:txBody>
                  <a:tcPr/>
                </a:tc>
                <a:tc>
                  <a:txBody>
                    <a:bodyPr/>
                    <a:lstStyle/>
                    <a:p>
                      <a:pPr algn="ctr"/>
                      <a:r>
                        <a:rPr lang="en-IN" sz="2400" dirty="0" err="1"/>
                        <a:t>name.charAt</a:t>
                      </a:r>
                      <a:r>
                        <a:rPr lang="en-IN" sz="2400" dirty="0"/>
                        <a:t>(0); returns ‘S’</a:t>
                      </a:r>
                    </a:p>
                  </a:txBody>
                  <a:tcPr/>
                </a:tc>
                <a:extLst>
                  <a:ext uri="{0D108BD9-81ED-4DB2-BD59-A6C34878D82A}">
                    <a16:rowId xmlns:a16="http://schemas.microsoft.com/office/drawing/2014/main" val="2741057569"/>
                  </a:ext>
                </a:extLst>
              </a:tr>
              <a:tr h="1120041">
                <a:tc>
                  <a:txBody>
                    <a:bodyPr/>
                    <a:lstStyle/>
                    <a:p>
                      <a:pPr algn="ctr"/>
                      <a:r>
                        <a:rPr lang="en-IN" sz="2400" b="1" dirty="0"/>
                        <a:t>substring</a:t>
                      </a:r>
                      <a:r>
                        <a:rPr lang="en-IN" sz="2400" dirty="0"/>
                        <a:t>(int </a:t>
                      </a:r>
                      <a:r>
                        <a:rPr lang="en-IN" sz="2400" dirty="0" err="1"/>
                        <a:t>beginIndex</a:t>
                      </a:r>
                      <a:r>
                        <a:rPr lang="en-IN" sz="2400" dirty="0"/>
                        <a:t>, int </a:t>
                      </a:r>
                      <a:r>
                        <a:rPr lang="en-IN" sz="2400" dirty="0" err="1"/>
                        <a:t>endIndex</a:t>
                      </a:r>
                      <a:r>
                        <a:rPr lang="en-IN" sz="2400" dirty="0"/>
                        <a:t>)</a:t>
                      </a:r>
                    </a:p>
                  </a:txBody>
                  <a:tcPr/>
                </a:tc>
                <a:tc>
                  <a:txBody>
                    <a:bodyPr/>
                    <a:lstStyle/>
                    <a:p>
                      <a:pPr algn="ctr"/>
                      <a:r>
                        <a:rPr lang="en-US" sz="2400" dirty="0"/>
                        <a:t>Returns a substring from </a:t>
                      </a:r>
                      <a:r>
                        <a:rPr lang="en-US" sz="2400" dirty="0" err="1"/>
                        <a:t>beginIndex</a:t>
                      </a:r>
                      <a:r>
                        <a:rPr lang="en-US" sz="2400" dirty="0"/>
                        <a:t> to </a:t>
                      </a:r>
                      <a:r>
                        <a:rPr lang="en-US" sz="2400" dirty="0" err="1"/>
                        <a:t>endIndex</a:t>
                      </a:r>
                      <a:r>
                        <a:rPr lang="en-US" sz="2400" dirty="0"/>
                        <a:t>.</a:t>
                      </a:r>
                      <a:endParaRPr lang="en-IN" sz="2400" dirty="0"/>
                    </a:p>
                  </a:txBody>
                  <a:tcPr/>
                </a:tc>
                <a:tc>
                  <a:txBody>
                    <a:bodyPr/>
                    <a:lstStyle/>
                    <a:p>
                      <a:pPr algn="ctr"/>
                      <a:r>
                        <a:rPr lang="en-IN" sz="2400" dirty="0" err="1"/>
                        <a:t>name.substring</a:t>
                      </a:r>
                      <a:r>
                        <a:rPr lang="en-IN" sz="2400" dirty="0"/>
                        <a:t>(0,3); returns “Shri”</a:t>
                      </a:r>
                    </a:p>
                  </a:txBody>
                  <a:tcPr/>
                </a:tc>
                <a:extLst>
                  <a:ext uri="{0D108BD9-81ED-4DB2-BD59-A6C34878D82A}">
                    <a16:rowId xmlns:a16="http://schemas.microsoft.com/office/drawing/2014/main" val="1901551320"/>
                  </a:ext>
                </a:extLst>
              </a:tr>
              <a:tr h="869292">
                <a:tc>
                  <a:txBody>
                    <a:bodyPr/>
                    <a:lstStyle/>
                    <a:p>
                      <a:pPr algn="ctr"/>
                      <a:r>
                        <a:rPr lang="en-IN" sz="2400" b="1" dirty="0"/>
                        <a:t>contains</a:t>
                      </a:r>
                      <a:r>
                        <a:rPr lang="en-IN" sz="2400" dirty="0"/>
                        <a:t>(</a:t>
                      </a:r>
                      <a:r>
                        <a:rPr lang="en-IN" sz="2400" dirty="0" err="1"/>
                        <a:t>CharSequence</a:t>
                      </a:r>
                      <a:r>
                        <a:rPr lang="en-IN" sz="2400" dirty="0"/>
                        <a:t> sequence)</a:t>
                      </a:r>
                    </a:p>
                  </a:txBody>
                  <a:tcPr/>
                </a:tc>
                <a:tc>
                  <a:txBody>
                    <a:bodyPr/>
                    <a:lstStyle/>
                    <a:p>
                      <a:pPr algn="ctr"/>
                      <a:r>
                        <a:rPr lang="en-US" sz="2400" dirty="0"/>
                        <a:t>Checks if the string contains the specified sequence.</a:t>
                      </a:r>
                      <a:endParaRPr lang="en-IN" sz="2400" dirty="0"/>
                    </a:p>
                  </a:txBody>
                  <a:tcPr/>
                </a:tc>
                <a:tc>
                  <a:txBody>
                    <a:bodyPr/>
                    <a:lstStyle/>
                    <a:p>
                      <a:pPr algn="ctr"/>
                      <a:r>
                        <a:rPr lang="en-IN" sz="2400" dirty="0" err="1"/>
                        <a:t>name.contains</a:t>
                      </a:r>
                      <a:r>
                        <a:rPr lang="en-IN" sz="2400" dirty="0"/>
                        <a:t>(“Shri”); returns true</a:t>
                      </a:r>
                    </a:p>
                  </a:txBody>
                  <a:tcPr/>
                </a:tc>
                <a:extLst>
                  <a:ext uri="{0D108BD9-81ED-4DB2-BD59-A6C34878D82A}">
                    <a16:rowId xmlns:a16="http://schemas.microsoft.com/office/drawing/2014/main" val="3458366650"/>
                  </a:ext>
                </a:extLst>
              </a:tr>
              <a:tr h="869292">
                <a:tc>
                  <a:txBody>
                    <a:bodyPr/>
                    <a:lstStyle/>
                    <a:p>
                      <a:pPr algn="ctr"/>
                      <a:r>
                        <a:rPr lang="en-IN" sz="2400" b="1" dirty="0" err="1"/>
                        <a:t>indexOf</a:t>
                      </a:r>
                      <a:r>
                        <a:rPr lang="en-IN" sz="2400" dirty="0"/>
                        <a:t>(String str)</a:t>
                      </a:r>
                    </a:p>
                  </a:txBody>
                  <a:tcPr/>
                </a:tc>
                <a:tc>
                  <a:txBody>
                    <a:bodyPr/>
                    <a:lstStyle/>
                    <a:p>
                      <a:pPr algn="ctr"/>
                      <a:r>
                        <a:rPr lang="en-US" sz="2400" dirty="0"/>
                        <a:t>Returns the index of the first occurrence of the specified substring.</a:t>
                      </a:r>
                      <a:endParaRPr lang="en-IN" sz="2400" dirty="0"/>
                    </a:p>
                  </a:txBody>
                  <a:tcPr/>
                </a:tc>
                <a:tc>
                  <a:txBody>
                    <a:bodyPr/>
                    <a:lstStyle/>
                    <a:p>
                      <a:pPr algn="ctr"/>
                      <a:r>
                        <a:rPr lang="en-IN" sz="2400" dirty="0" err="1"/>
                        <a:t>name.indexOf</a:t>
                      </a:r>
                      <a:r>
                        <a:rPr lang="en-IN" sz="2400" dirty="0"/>
                        <a:t>(“College”);</a:t>
                      </a:r>
                    </a:p>
                    <a:p>
                      <a:pPr algn="ctr"/>
                      <a:r>
                        <a:rPr lang="en-IN" sz="2400" dirty="0"/>
                        <a:t>returns 9;</a:t>
                      </a:r>
                    </a:p>
                  </a:txBody>
                  <a:tcPr/>
                </a:tc>
                <a:extLst>
                  <a:ext uri="{0D108BD9-81ED-4DB2-BD59-A6C34878D82A}">
                    <a16:rowId xmlns:a16="http://schemas.microsoft.com/office/drawing/2014/main" val="4244801654"/>
                  </a:ext>
                </a:extLst>
              </a:tr>
            </a:tbl>
          </a:graphicData>
        </a:graphic>
      </p:graphicFrame>
    </p:spTree>
    <p:extLst>
      <p:ext uri="{BB962C8B-B14F-4D97-AF65-F5344CB8AC3E}">
        <p14:creationId xmlns:p14="http://schemas.microsoft.com/office/powerpoint/2010/main" val="16450369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A028138D-8049-1BFA-BF39-424845794A88}"/>
              </a:ext>
            </a:extLst>
          </p:cNvPr>
          <p:cNvGraphicFramePr>
            <a:graphicFrameLocks noGrp="1"/>
          </p:cNvGraphicFramePr>
          <p:nvPr>
            <p:ph idx="1"/>
            <p:extLst>
              <p:ext uri="{D42A27DB-BD31-4B8C-83A1-F6EECF244321}">
                <p14:modId xmlns:p14="http://schemas.microsoft.com/office/powerpoint/2010/main" val="1234803364"/>
              </p:ext>
            </p:extLst>
          </p:nvPr>
        </p:nvGraphicFramePr>
        <p:xfrm>
          <a:off x="838200" y="1825625"/>
          <a:ext cx="10515597" cy="128016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078776775"/>
                    </a:ext>
                  </a:extLst>
                </a:gridCol>
                <a:gridCol w="3505199">
                  <a:extLst>
                    <a:ext uri="{9D8B030D-6E8A-4147-A177-3AD203B41FA5}">
                      <a16:colId xmlns:a16="http://schemas.microsoft.com/office/drawing/2014/main" val="379610305"/>
                    </a:ext>
                  </a:extLst>
                </a:gridCol>
                <a:gridCol w="3505199">
                  <a:extLst>
                    <a:ext uri="{9D8B030D-6E8A-4147-A177-3AD203B41FA5}">
                      <a16:colId xmlns:a16="http://schemas.microsoft.com/office/drawing/2014/main" val="3017145477"/>
                    </a:ext>
                  </a:extLst>
                </a:gridCol>
              </a:tblGrid>
              <a:tr h="370840">
                <a:tc>
                  <a:txBody>
                    <a:bodyPr/>
                    <a:lstStyle/>
                    <a:p>
                      <a:pPr algn="ctr"/>
                      <a:r>
                        <a:rPr lang="en-IN" b="1" dirty="0" err="1"/>
                        <a:t>toUpperCase</a:t>
                      </a:r>
                      <a:r>
                        <a:rPr lang="en-IN" dirty="0"/>
                        <a:t>()</a:t>
                      </a:r>
                    </a:p>
                  </a:txBody>
                  <a:tcPr/>
                </a:tc>
                <a:tc>
                  <a:txBody>
                    <a:bodyPr/>
                    <a:lstStyle/>
                    <a:p>
                      <a:pPr algn="ctr"/>
                      <a:r>
                        <a:rPr lang="en-US" dirty="0"/>
                        <a:t>Converts all characters in the string to uppercase.</a:t>
                      </a:r>
                      <a:endParaRPr lang="en-IN" dirty="0"/>
                    </a:p>
                  </a:txBody>
                  <a:tcPr/>
                </a:tc>
                <a:tc>
                  <a:txBody>
                    <a:bodyPr/>
                    <a:lstStyle/>
                    <a:p>
                      <a:pPr algn="ctr"/>
                      <a:r>
                        <a:rPr lang="en-IN" dirty="0" err="1"/>
                        <a:t>name.toUpperCase</a:t>
                      </a:r>
                      <a:r>
                        <a:rPr lang="en-IN" dirty="0"/>
                        <a:t>(); return</a:t>
                      </a:r>
                    </a:p>
                    <a:p>
                      <a:pPr algn="ctr"/>
                      <a:r>
                        <a:rPr lang="en-IN" dirty="0"/>
                        <a:t>“SHRIDEVI COLLEGE”</a:t>
                      </a:r>
                    </a:p>
                  </a:txBody>
                  <a:tcPr/>
                </a:tc>
                <a:extLst>
                  <a:ext uri="{0D108BD9-81ED-4DB2-BD59-A6C34878D82A}">
                    <a16:rowId xmlns:a16="http://schemas.microsoft.com/office/drawing/2014/main" val="242550629"/>
                  </a:ext>
                </a:extLst>
              </a:tr>
              <a:tr h="370840">
                <a:tc>
                  <a:txBody>
                    <a:bodyPr/>
                    <a:lstStyle/>
                    <a:p>
                      <a:pPr algn="ctr"/>
                      <a:r>
                        <a:rPr lang="en-IN" b="1" dirty="0" err="1"/>
                        <a:t>toLowerCase</a:t>
                      </a:r>
                      <a:r>
                        <a:rPr lang="en-IN" dirty="0"/>
                        <a:t>()</a:t>
                      </a:r>
                    </a:p>
                  </a:txBody>
                  <a:tcPr/>
                </a:tc>
                <a:tc>
                  <a:txBody>
                    <a:bodyPr/>
                    <a:lstStyle/>
                    <a:p>
                      <a:pPr algn="ctr"/>
                      <a:r>
                        <a:rPr lang="en-US" dirty="0"/>
                        <a:t>Converts all characters in the string to lowercase.</a:t>
                      </a:r>
                      <a:endParaRPr lang="en-IN" dirty="0"/>
                    </a:p>
                  </a:txBody>
                  <a:tcPr/>
                </a:tc>
                <a:tc>
                  <a:txBody>
                    <a:bodyPr/>
                    <a:lstStyle/>
                    <a:p>
                      <a:pPr algn="ctr"/>
                      <a:r>
                        <a:rPr lang="en-IN" dirty="0" err="1"/>
                        <a:t>name.toLowerCase</a:t>
                      </a:r>
                      <a:r>
                        <a:rPr lang="en-IN" dirty="0"/>
                        <a:t>(); return “Shridevi college”</a:t>
                      </a:r>
                    </a:p>
                  </a:txBody>
                  <a:tcPr/>
                </a:tc>
                <a:extLst>
                  <a:ext uri="{0D108BD9-81ED-4DB2-BD59-A6C34878D82A}">
                    <a16:rowId xmlns:a16="http://schemas.microsoft.com/office/drawing/2014/main" val="3752618738"/>
                  </a:ext>
                </a:extLst>
              </a:tr>
            </a:tbl>
          </a:graphicData>
        </a:graphic>
      </p:graphicFrame>
    </p:spTree>
    <p:extLst>
      <p:ext uri="{BB962C8B-B14F-4D97-AF65-F5344CB8AC3E}">
        <p14:creationId xmlns:p14="http://schemas.microsoft.com/office/powerpoint/2010/main" val="24436702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fontScale="77500" lnSpcReduction="20000"/>
          </a:bodyPr>
          <a:lstStyle/>
          <a:p>
            <a:pPr marL="0" indent="0">
              <a:buNone/>
            </a:pPr>
            <a:r>
              <a:rPr lang="en-IN" b="1" dirty="0">
                <a:solidFill>
                  <a:srgbClr val="C00000"/>
                </a:solidFill>
              </a:rPr>
              <a:t>Array:</a:t>
            </a:r>
          </a:p>
          <a:p>
            <a:pPr marL="0" indent="0">
              <a:buNone/>
            </a:pPr>
            <a:r>
              <a:rPr lang="en-US" dirty="0"/>
              <a:t>An array in Java is a </a:t>
            </a:r>
            <a:r>
              <a:rPr lang="en-US" b="1" dirty="0"/>
              <a:t>data structure </a:t>
            </a:r>
            <a:r>
              <a:rPr lang="en-US" dirty="0"/>
              <a:t>that allows you to store multiple values of the </a:t>
            </a:r>
            <a:r>
              <a:rPr lang="en-US" b="1" dirty="0"/>
              <a:t>same type </a:t>
            </a:r>
            <a:r>
              <a:rPr lang="en-US" dirty="0"/>
              <a:t>in a single variable. Arrays are useful for managing collections of data that can be accessed using an index.</a:t>
            </a:r>
          </a:p>
          <a:p>
            <a:pPr marL="0" indent="0">
              <a:buNone/>
            </a:pPr>
            <a:endParaRPr lang="en-IN" dirty="0"/>
          </a:p>
          <a:p>
            <a:pPr marL="0" indent="0">
              <a:buNone/>
            </a:pPr>
            <a:r>
              <a:rPr lang="en-US" b="1" dirty="0"/>
              <a:t>Key Features of Arrays in Java:</a:t>
            </a:r>
          </a:p>
          <a:p>
            <a:pPr marL="514350" indent="-514350">
              <a:buFont typeface="+mj-lt"/>
              <a:buAutoNum type="arabicPeriod"/>
            </a:pPr>
            <a:r>
              <a:rPr lang="en-US" b="1" dirty="0"/>
              <a:t>Fixed Size: </a:t>
            </a:r>
            <a:r>
              <a:rPr lang="en-US" dirty="0"/>
              <a:t>Once an array is created, its size cannot be changed. You must specify the number of elements it will hold when you create it.</a:t>
            </a:r>
          </a:p>
          <a:p>
            <a:pPr marL="514350" indent="-514350">
              <a:buFont typeface="+mj-lt"/>
              <a:buAutoNum type="arabicPeriod"/>
            </a:pPr>
            <a:endParaRPr lang="en-US" dirty="0"/>
          </a:p>
          <a:p>
            <a:pPr marL="514350" indent="-514350">
              <a:buFont typeface="+mj-lt"/>
              <a:buAutoNum type="arabicPeriod"/>
            </a:pPr>
            <a:r>
              <a:rPr lang="en-US" b="1" dirty="0"/>
              <a:t>Indexed Access: </a:t>
            </a:r>
            <a:r>
              <a:rPr lang="en-US" dirty="0"/>
              <a:t>Each element in an array can be accessed using its index, with the first element at index 0 and the last element at index </a:t>
            </a:r>
            <a:r>
              <a:rPr lang="en-US" b="1" dirty="0"/>
              <a:t>length-1</a:t>
            </a:r>
            <a:r>
              <a:rPr lang="en-US" dirty="0"/>
              <a:t>.</a:t>
            </a:r>
          </a:p>
          <a:p>
            <a:pPr marL="514350" indent="-514350">
              <a:buFont typeface="+mj-lt"/>
              <a:buAutoNum type="arabicPeriod"/>
            </a:pPr>
            <a:endParaRPr lang="en-US" dirty="0"/>
          </a:p>
          <a:p>
            <a:pPr marL="514350" indent="-514350">
              <a:buFont typeface="+mj-lt"/>
              <a:buAutoNum type="arabicPeriod"/>
            </a:pPr>
            <a:r>
              <a:rPr lang="en-US" b="1" dirty="0">
                <a:solidFill>
                  <a:srgbClr val="0070C0"/>
                </a:solidFill>
              </a:rPr>
              <a:t>Homogeneous</a:t>
            </a:r>
            <a:r>
              <a:rPr lang="en-US" b="1" dirty="0"/>
              <a:t> Elements: </a:t>
            </a:r>
            <a:r>
              <a:rPr lang="en-US" dirty="0"/>
              <a:t>All elements in an array must be of the same type, such as int, String, </a:t>
            </a:r>
            <a:r>
              <a:rPr lang="en-US" dirty="0" err="1"/>
              <a:t>boolean</a:t>
            </a:r>
            <a:r>
              <a:rPr lang="en-US" dirty="0"/>
              <a:t>, etc.</a:t>
            </a:r>
          </a:p>
          <a:p>
            <a:pPr marL="514350" indent="-514350">
              <a:buFont typeface="+mj-lt"/>
              <a:buAutoNum type="arabicPeriod"/>
            </a:pPr>
            <a:endParaRPr lang="en-US" dirty="0"/>
          </a:p>
          <a:p>
            <a:pPr marL="514350" indent="-514350">
              <a:buFont typeface="+mj-lt"/>
              <a:buAutoNum type="arabicPeriod"/>
            </a:pPr>
            <a:r>
              <a:rPr lang="en-US" b="1" dirty="0"/>
              <a:t>Zero-Based Indexing: </a:t>
            </a:r>
            <a:r>
              <a:rPr lang="en-US" dirty="0"/>
              <a:t>The index of the first element is 0, and the index of the last element is </a:t>
            </a:r>
            <a:r>
              <a:rPr lang="en-US" b="1" dirty="0"/>
              <a:t>length-1.</a:t>
            </a:r>
            <a:endParaRPr lang="en-IN" b="1" dirty="0"/>
          </a:p>
        </p:txBody>
      </p:sp>
    </p:spTree>
    <p:extLst>
      <p:ext uri="{BB962C8B-B14F-4D97-AF65-F5344CB8AC3E}">
        <p14:creationId xmlns:p14="http://schemas.microsoft.com/office/powerpoint/2010/main" val="33581214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b="1" dirty="0"/>
              <a:t>Declaring and Initializing Arrays:</a:t>
            </a:r>
          </a:p>
          <a:p>
            <a:pPr marL="0" indent="0">
              <a:buNone/>
            </a:pPr>
            <a:r>
              <a:rPr lang="en-IN" b="1" dirty="0">
                <a:solidFill>
                  <a:srgbClr val="C00000"/>
                </a:solidFill>
              </a:rPr>
              <a:t>Declaring-</a:t>
            </a:r>
            <a:r>
              <a:rPr lang="en-IN" dirty="0"/>
              <a:t>&gt; </a:t>
            </a:r>
            <a:r>
              <a:rPr lang="en-IN" b="1" dirty="0"/>
              <a:t>Syntax</a:t>
            </a:r>
            <a:r>
              <a:rPr lang="en-IN" dirty="0"/>
              <a:t>:		      </a:t>
            </a:r>
            <a:r>
              <a:rPr lang="en-IN" b="1" dirty="0"/>
              <a:t>Example</a:t>
            </a:r>
            <a:r>
              <a:rPr lang="en-IN" dirty="0"/>
              <a:t>: </a:t>
            </a:r>
          </a:p>
          <a:p>
            <a:pPr marL="0" indent="0">
              <a:buNone/>
            </a:pPr>
            <a:r>
              <a:rPr lang="en-IN" dirty="0"/>
              <a:t>	</a:t>
            </a:r>
          </a:p>
          <a:p>
            <a:pPr marL="0" indent="0">
              <a:buNone/>
            </a:pPr>
            <a:endParaRPr lang="en-IN" dirty="0"/>
          </a:p>
          <a:p>
            <a:pPr marL="0" indent="0">
              <a:buNone/>
            </a:pPr>
            <a:endParaRPr lang="en-IN" dirty="0"/>
          </a:p>
          <a:p>
            <a:pPr marL="0" indent="0">
              <a:buNone/>
            </a:pPr>
            <a:r>
              <a:rPr lang="en-IN" b="1" dirty="0">
                <a:solidFill>
                  <a:srgbClr val="C00000"/>
                </a:solidFill>
              </a:rPr>
              <a:t>Initializing</a:t>
            </a:r>
            <a:r>
              <a:rPr lang="en-IN" dirty="0"/>
              <a:t>-&gt; </a:t>
            </a:r>
            <a:r>
              <a:rPr lang="en-IN" b="1" dirty="0"/>
              <a:t>Syntax</a:t>
            </a:r>
            <a:r>
              <a:rPr lang="en-IN" dirty="0"/>
              <a:t>: 		      </a:t>
            </a:r>
            <a:r>
              <a:rPr lang="en-IN" b="1" dirty="0"/>
              <a:t>Example</a:t>
            </a:r>
            <a:r>
              <a:rPr lang="en-IN" dirty="0"/>
              <a:t>: </a:t>
            </a:r>
          </a:p>
          <a:p>
            <a:pPr marL="0" indent="0">
              <a:buNone/>
            </a:pPr>
            <a:endParaRPr lang="en-IN" dirty="0"/>
          </a:p>
          <a:p>
            <a:pPr marL="0" indent="0">
              <a:buNone/>
            </a:pPr>
            <a:r>
              <a:rPr lang="en-IN" dirty="0"/>
              <a:t>			</a:t>
            </a:r>
          </a:p>
        </p:txBody>
      </p:sp>
      <p:pic>
        <p:nvPicPr>
          <p:cNvPr id="4" name="Picture 3" descr="A black background with white text&#10;&#10;Description automatically generated">
            <a:extLst>
              <a:ext uri="{FF2B5EF4-FFF2-40B4-BE49-F238E27FC236}">
                <a16:creationId xmlns:a16="http://schemas.microsoft.com/office/drawing/2014/main" id="{D261F74F-27F3-5C40-98BF-C8DE327E7B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372" y="1769468"/>
            <a:ext cx="2959187" cy="714286"/>
          </a:xfrm>
          <a:prstGeom prst="rect">
            <a:avLst/>
          </a:prstGeom>
        </p:spPr>
      </p:pic>
      <p:pic>
        <p:nvPicPr>
          <p:cNvPr id="6" name="Picture 5" descr="A black background with white text&#10;&#10;Description automatically generated">
            <a:extLst>
              <a:ext uri="{FF2B5EF4-FFF2-40B4-BE49-F238E27FC236}">
                <a16:creationId xmlns:a16="http://schemas.microsoft.com/office/drawing/2014/main" id="{C2EABBA0-4F35-CF29-00E5-CAB83CF02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6420" y="1678991"/>
            <a:ext cx="6148544" cy="925986"/>
          </a:xfrm>
          <a:prstGeom prst="rect">
            <a:avLst/>
          </a:prstGeom>
        </p:spPr>
      </p:pic>
      <p:pic>
        <p:nvPicPr>
          <p:cNvPr id="8" name="Picture 7" descr="A black background with white text&#10;&#10;Description automatically generated">
            <a:extLst>
              <a:ext uri="{FF2B5EF4-FFF2-40B4-BE49-F238E27FC236}">
                <a16:creationId xmlns:a16="http://schemas.microsoft.com/office/drawing/2014/main" id="{986EAAFC-09A5-27BC-BF11-8405F1E2C4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6420" y="4039882"/>
            <a:ext cx="5485714" cy="925986"/>
          </a:xfrm>
          <a:prstGeom prst="rect">
            <a:avLst/>
          </a:prstGeom>
        </p:spPr>
      </p:pic>
      <p:pic>
        <p:nvPicPr>
          <p:cNvPr id="10" name="Picture 9" descr="A black background with blue and red text&#10;&#10;Description automatically generated">
            <a:extLst>
              <a:ext uri="{FF2B5EF4-FFF2-40B4-BE49-F238E27FC236}">
                <a16:creationId xmlns:a16="http://schemas.microsoft.com/office/drawing/2014/main" id="{7D2E8BFC-6042-028A-8232-6CB63F6B1D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2372" y="4039882"/>
            <a:ext cx="2959187" cy="733333"/>
          </a:xfrm>
          <a:prstGeom prst="rect">
            <a:avLst/>
          </a:prstGeom>
        </p:spPr>
      </p:pic>
    </p:spTree>
    <p:extLst>
      <p:ext uri="{BB962C8B-B14F-4D97-AF65-F5344CB8AC3E}">
        <p14:creationId xmlns:p14="http://schemas.microsoft.com/office/powerpoint/2010/main" val="3177720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b="1" dirty="0">
                <a:solidFill>
                  <a:srgbClr val="C00000"/>
                </a:solidFill>
              </a:rPr>
              <a:t>We </a:t>
            </a:r>
            <a:r>
              <a:rPr lang="en-US" b="1" dirty="0">
                <a:solidFill>
                  <a:srgbClr val="C00000"/>
                </a:solidFill>
              </a:rPr>
              <a:t>can combine declaration and initialization in one step</a:t>
            </a:r>
            <a:r>
              <a:rPr lang="en-US" dirty="0">
                <a:solidFill>
                  <a:srgbClr val="C00000"/>
                </a:solidFill>
              </a:rPr>
              <a:t>:</a:t>
            </a:r>
          </a:p>
          <a:p>
            <a:pPr marL="0" indent="0">
              <a:buNone/>
            </a:pPr>
            <a:r>
              <a:rPr lang="en-IN" b="1" dirty="0"/>
              <a:t>Syntax:</a:t>
            </a:r>
          </a:p>
          <a:p>
            <a:pPr marL="0" indent="0">
              <a:buNone/>
            </a:pPr>
            <a:endParaRPr lang="en-IN" b="1" dirty="0"/>
          </a:p>
          <a:p>
            <a:pPr marL="0" indent="0">
              <a:buNone/>
            </a:pPr>
            <a:endParaRPr lang="en-IN" b="1" dirty="0"/>
          </a:p>
          <a:p>
            <a:pPr marL="0" indent="0">
              <a:buNone/>
            </a:pPr>
            <a:endParaRPr lang="en-IN" b="1" dirty="0"/>
          </a:p>
          <a:p>
            <a:pPr marL="0" indent="0">
              <a:buNone/>
            </a:pPr>
            <a:r>
              <a:rPr lang="en-IN" b="1" dirty="0"/>
              <a:t>Example:</a:t>
            </a:r>
          </a:p>
        </p:txBody>
      </p:sp>
      <p:pic>
        <p:nvPicPr>
          <p:cNvPr id="4" name="Picture 3">
            <a:extLst>
              <a:ext uri="{FF2B5EF4-FFF2-40B4-BE49-F238E27FC236}">
                <a16:creationId xmlns:a16="http://schemas.microsoft.com/office/drawing/2014/main" id="{ACA7310A-373D-24E9-A0D6-2E20109143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333" y="3740213"/>
            <a:ext cx="9733333" cy="980952"/>
          </a:xfrm>
          <a:prstGeom prst="rect">
            <a:avLst/>
          </a:prstGeom>
        </p:spPr>
      </p:pic>
      <p:pic>
        <p:nvPicPr>
          <p:cNvPr id="6" name="Picture 5" descr="A black background with white text&#10;&#10;Description automatically generated">
            <a:extLst>
              <a:ext uri="{FF2B5EF4-FFF2-40B4-BE49-F238E27FC236}">
                <a16:creationId xmlns:a16="http://schemas.microsoft.com/office/drawing/2014/main" id="{BDF8617B-C4D5-9D04-28AA-9A9A2CFA84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9333" y="1762980"/>
            <a:ext cx="4200000" cy="676190"/>
          </a:xfrm>
          <a:prstGeom prst="rect">
            <a:avLst/>
          </a:prstGeom>
        </p:spPr>
      </p:pic>
    </p:spTree>
    <p:extLst>
      <p:ext uri="{BB962C8B-B14F-4D97-AF65-F5344CB8AC3E}">
        <p14:creationId xmlns:p14="http://schemas.microsoft.com/office/powerpoint/2010/main" val="18290430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949894" cy="5567363"/>
          </a:xfrm>
        </p:spPr>
        <p:txBody>
          <a:bodyPr/>
          <a:lstStyle/>
          <a:p>
            <a:pPr marL="0" indent="0">
              <a:buNone/>
            </a:pPr>
            <a:r>
              <a:rPr lang="en-IN" b="1" dirty="0">
                <a:solidFill>
                  <a:schemeClr val="accent6">
                    <a:lumMod val="50000"/>
                  </a:schemeClr>
                </a:solidFill>
              </a:rPr>
              <a:t>Directly Assign the Values and the size will be detected by the compiler</a:t>
            </a:r>
            <a:r>
              <a:rPr lang="en-IN" b="1" dirty="0"/>
              <a:t>:</a:t>
            </a:r>
          </a:p>
          <a:p>
            <a:pPr marL="0" indent="0">
              <a:buNone/>
            </a:pPr>
            <a:r>
              <a:rPr lang="en-IN" b="1" dirty="0"/>
              <a:t>Syntax:</a:t>
            </a:r>
          </a:p>
          <a:p>
            <a:pPr marL="0" indent="0">
              <a:buNone/>
            </a:pPr>
            <a:endParaRPr lang="en-IN" dirty="0"/>
          </a:p>
          <a:p>
            <a:pPr marL="0" indent="0">
              <a:buNone/>
            </a:pPr>
            <a:endParaRPr lang="en-IN" dirty="0"/>
          </a:p>
          <a:p>
            <a:pPr marL="0" indent="0">
              <a:buNone/>
            </a:pPr>
            <a:endParaRPr lang="en-IN" b="1" dirty="0"/>
          </a:p>
          <a:p>
            <a:pPr marL="0" indent="0">
              <a:buNone/>
            </a:pPr>
            <a:r>
              <a:rPr lang="en-IN" b="1" dirty="0"/>
              <a:t>Example:</a:t>
            </a:r>
          </a:p>
          <a:p>
            <a:pPr marL="0" indent="0">
              <a:buNone/>
            </a:pPr>
            <a:endParaRPr lang="en-IN" dirty="0"/>
          </a:p>
        </p:txBody>
      </p:sp>
      <p:pic>
        <p:nvPicPr>
          <p:cNvPr id="8" name="Picture 7" descr="A screenshot of a computer">
            <a:extLst>
              <a:ext uri="{FF2B5EF4-FFF2-40B4-BE49-F238E27FC236}">
                <a16:creationId xmlns:a16="http://schemas.microsoft.com/office/drawing/2014/main" id="{85881309-28B4-B5CB-D3B8-15B5DEC1347D}"/>
              </a:ext>
            </a:extLst>
          </p:cNvPr>
          <p:cNvPicPr>
            <a:picLocks noChangeAspect="1"/>
          </p:cNvPicPr>
          <p:nvPr/>
        </p:nvPicPr>
        <p:blipFill rotWithShape="1">
          <a:blip r:embed="rId2">
            <a:extLst>
              <a:ext uri="{28A0092B-C50C-407E-A947-70E740481C1C}">
                <a14:useLocalDpi xmlns:a14="http://schemas.microsoft.com/office/drawing/2010/main" val="0"/>
              </a:ext>
            </a:extLst>
          </a:blip>
          <a:srcRect l="2555" t="11087" r="35137" b="12358"/>
          <a:stretch/>
        </p:blipFill>
        <p:spPr>
          <a:xfrm>
            <a:off x="935403" y="3727626"/>
            <a:ext cx="7596553" cy="2120203"/>
          </a:xfrm>
          <a:prstGeom prst="rect">
            <a:avLst/>
          </a:prstGeom>
        </p:spPr>
      </p:pic>
      <p:pic>
        <p:nvPicPr>
          <p:cNvPr id="10" name="Picture 9">
            <a:extLst>
              <a:ext uri="{FF2B5EF4-FFF2-40B4-BE49-F238E27FC236}">
                <a16:creationId xmlns:a16="http://schemas.microsoft.com/office/drawing/2014/main" id="{49F74F6D-3046-15F9-A9CA-1F83CFB053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403" y="1914523"/>
            <a:ext cx="6019048" cy="676190"/>
          </a:xfrm>
          <a:prstGeom prst="rect">
            <a:avLst/>
          </a:prstGeom>
        </p:spPr>
      </p:pic>
    </p:spTree>
    <p:extLst>
      <p:ext uri="{BB962C8B-B14F-4D97-AF65-F5344CB8AC3E}">
        <p14:creationId xmlns:p14="http://schemas.microsoft.com/office/powerpoint/2010/main" val="3539584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85006" y="530941"/>
            <a:ext cx="11021987" cy="5567363"/>
          </a:xfrm>
        </p:spPr>
        <p:txBody>
          <a:bodyPr>
            <a:normAutofit fontScale="92500" lnSpcReduction="20000"/>
          </a:bodyPr>
          <a:lstStyle/>
          <a:p>
            <a:pPr marL="0" indent="0">
              <a:buNone/>
            </a:pPr>
            <a:r>
              <a:rPr lang="en-US" b="1" dirty="0">
                <a:solidFill>
                  <a:schemeClr val="accent6">
                    <a:lumMod val="75000"/>
                  </a:schemeClr>
                </a:solidFill>
              </a:rPr>
              <a:t>Enum: </a:t>
            </a:r>
            <a:r>
              <a:rPr lang="en-US" b="1" dirty="0"/>
              <a:t>(Creating our Own Type)</a:t>
            </a:r>
          </a:p>
          <a:p>
            <a:pPr marL="0" indent="0">
              <a:buNone/>
            </a:pPr>
            <a:r>
              <a:rPr lang="en-US" dirty="0"/>
              <a:t>In Java, an </a:t>
            </a:r>
            <a:r>
              <a:rPr lang="en-US" b="1" dirty="0" err="1"/>
              <a:t>enum</a:t>
            </a:r>
            <a:r>
              <a:rPr lang="en-US" dirty="0"/>
              <a:t> (short for "</a:t>
            </a:r>
            <a:r>
              <a:rPr lang="en-US" b="1" dirty="0">
                <a:solidFill>
                  <a:srgbClr val="C00000"/>
                </a:solidFill>
              </a:rPr>
              <a:t>enumeration</a:t>
            </a:r>
            <a:r>
              <a:rPr lang="en-US" dirty="0"/>
              <a:t>") is a special data type that enables a variable to be a set of predefined constants. It is used to represent a </a:t>
            </a:r>
            <a:r>
              <a:rPr lang="en-US" b="1" dirty="0"/>
              <a:t>fixed set of related constants more efficiently </a:t>
            </a:r>
            <a:r>
              <a:rPr lang="en-US" dirty="0"/>
              <a:t>and </a:t>
            </a:r>
            <a:r>
              <a:rPr lang="en-US" b="1" dirty="0"/>
              <a:t>readably</a:t>
            </a:r>
            <a:r>
              <a:rPr lang="en-US" dirty="0"/>
              <a:t>. </a:t>
            </a:r>
          </a:p>
          <a:p>
            <a:pPr marL="0" indent="0">
              <a:buNone/>
            </a:pPr>
            <a:r>
              <a:rPr lang="en-US" b="1" dirty="0"/>
              <a:t>Definition: </a:t>
            </a:r>
            <a:r>
              <a:rPr lang="en-US" dirty="0"/>
              <a:t>Enums are defined using the </a:t>
            </a:r>
            <a:r>
              <a:rPr lang="en-US" b="1" dirty="0" err="1">
                <a:solidFill>
                  <a:srgbClr val="C00000"/>
                </a:solidFill>
              </a:rPr>
              <a:t>enum</a:t>
            </a:r>
            <a:r>
              <a:rPr lang="en-US" dirty="0"/>
              <a:t> </a:t>
            </a:r>
            <a:r>
              <a:rPr lang="en-US" b="1" dirty="0"/>
              <a:t>keyword</a:t>
            </a:r>
            <a:r>
              <a:rPr lang="en-US" dirty="0"/>
              <a:t>. Each value in an </a:t>
            </a:r>
            <a:r>
              <a:rPr lang="en-US" dirty="0" err="1"/>
              <a:t>enum</a:t>
            </a:r>
            <a:r>
              <a:rPr lang="en-US" dirty="0"/>
              <a:t> is called an </a:t>
            </a:r>
            <a:r>
              <a:rPr lang="en-US" b="1" dirty="0" err="1">
                <a:solidFill>
                  <a:srgbClr val="C00000"/>
                </a:solidFill>
              </a:rPr>
              <a:t>enum</a:t>
            </a:r>
            <a:r>
              <a:rPr lang="en-US" b="1" dirty="0">
                <a:solidFill>
                  <a:srgbClr val="C00000"/>
                </a:solidFill>
              </a:rPr>
              <a:t> constant</a:t>
            </a:r>
            <a:r>
              <a:rPr lang="en-US" dirty="0"/>
              <a:t>.</a:t>
            </a:r>
          </a:p>
          <a:p>
            <a:pPr marL="0" indent="0">
              <a:buNone/>
            </a:pPr>
            <a:r>
              <a:rPr lang="en-IN" b="1" dirty="0"/>
              <a:t>Example: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Note:</a:t>
            </a:r>
          </a:p>
          <a:p>
            <a:pPr marL="0" indent="0">
              <a:buNone/>
            </a:pPr>
            <a:r>
              <a:rPr lang="en-US" dirty="0"/>
              <a:t>In Enum we are creating </a:t>
            </a:r>
            <a:r>
              <a:rPr lang="en-US" b="1" dirty="0">
                <a:solidFill>
                  <a:srgbClr val="C00000"/>
                </a:solidFill>
              </a:rPr>
              <a:t>our own data type </a:t>
            </a:r>
            <a:r>
              <a:rPr lang="en-US" dirty="0"/>
              <a:t>which can hold only the </a:t>
            </a:r>
            <a:r>
              <a:rPr lang="en-US" b="1" dirty="0"/>
              <a:t>constant</a:t>
            </a:r>
            <a:r>
              <a:rPr lang="en-US" dirty="0"/>
              <a:t> </a:t>
            </a:r>
            <a:r>
              <a:rPr lang="en-US" b="1" dirty="0"/>
              <a:t>specified</a:t>
            </a:r>
            <a:r>
              <a:rPr lang="en-US" dirty="0"/>
              <a:t> to it while defining it which is called </a:t>
            </a:r>
            <a:r>
              <a:rPr lang="en-US" b="1" dirty="0" err="1">
                <a:solidFill>
                  <a:srgbClr val="C00000"/>
                </a:solidFill>
              </a:rPr>
              <a:t>enum</a:t>
            </a:r>
            <a:r>
              <a:rPr lang="en-US" b="1" dirty="0">
                <a:solidFill>
                  <a:srgbClr val="C00000"/>
                </a:solidFill>
              </a:rPr>
              <a:t> constants</a:t>
            </a:r>
            <a:r>
              <a:rPr lang="en-US" dirty="0"/>
              <a:t>.</a:t>
            </a:r>
          </a:p>
          <a:p>
            <a:pPr marL="0" indent="0">
              <a:buNone/>
            </a:pPr>
            <a:endParaRPr lang="en-IN" dirty="0"/>
          </a:p>
        </p:txBody>
      </p:sp>
      <p:pic>
        <p:nvPicPr>
          <p:cNvPr id="6" name="Picture 5" descr="A black background with white text">
            <a:extLst>
              <a:ext uri="{FF2B5EF4-FFF2-40B4-BE49-F238E27FC236}">
                <a16:creationId xmlns:a16="http://schemas.microsoft.com/office/drawing/2014/main" id="{E65CC402-94C7-7D7F-5AB8-3A7D16A3E2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477" y="3045795"/>
            <a:ext cx="9630645" cy="1441016"/>
          </a:xfrm>
          <a:prstGeom prst="rect">
            <a:avLst/>
          </a:prstGeom>
        </p:spPr>
      </p:pic>
    </p:spTree>
    <p:extLst>
      <p:ext uri="{BB962C8B-B14F-4D97-AF65-F5344CB8AC3E}">
        <p14:creationId xmlns:p14="http://schemas.microsoft.com/office/powerpoint/2010/main" val="34224495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646EF05-07D2-AB93-986F-EAB0A6D0A332}"/>
              </a:ext>
            </a:extLst>
          </p:cNvPr>
          <p:cNvSpPr>
            <a:spLocks noGrp="1"/>
          </p:cNvSpPr>
          <p:nvPr>
            <p:ph idx="1"/>
          </p:nvPr>
        </p:nvSpPr>
        <p:spPr>
          <a:xfrm>
            <a:off x="680883" y="439276"/>
            <a:ext cx="10515600" cy="5666555"/>
          </a:xfrm>
        </p:spPr>
        <p:txBody>
          <a:bodyPr/>
          <a:lstStyle/>
          <a:p>
            <a:pPr marL="0" indent="0">
              <a:buNone/>
            </a:pPr>
            <a:r>
              <a:rPr lang="en-US" b="1" dirty="0">
                <a:solidFill>
                  <a:srgbClr val="C00000"/>
                </a:solidFill>
              </a:rPr>
              <a:t>Example</a:t>
            </a:r>
            <a:r>
              <a:rPr lang="en-US" dirty="0"/>
              <a:t>:</a:t>
            </a:r>
          </a:p>
          <a:p>
            <a:pPr marL="0" indent="0">
              <a:buNone/>
            </a:pPr>
            <a:endParaRPr lang="en-IN" dirty="0"/>
          </a:p>
        </p:txBody>
      </p:sp>
      <p:pic>
        <p:nvPicPr>
          <p:cNvPr id="7" name="Content Placeholder 3" descr="A computer screen with text on it&#10;&#10;Description automatically generated">
            <a:extLst>
              <a:ext uri="{FF2B5EF4-FFF2-40B4-BE49-F238E27FC236}">
                <a16:creationId xmlns:a16="http://schemas.microsoft.com/office/drawing/2014/main" id="{C3BCE283-377A-0353-C594-3F973358CB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489" y="932676"/>
            <a:ext cx="11109021" cy="5173155"/>
          </a:xfrm>
          <a:prstGeom prst="rect">
            <a:avLst/>
          </a:prstGeom>
        </p:spPr>
      </p:pic>
    </p:spTree>
    <p:extLst>
      <p:ext uri="{BB962C8B-B14F-4D97-AF65-F5344CB8AC3E}">
        <p14:creationId xmlns:p14="http://schemas.microsoft.com/office/powerpoint/2010/main" val="835030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50465" y="561975"/>
            <a:ext cx="10770010" cy="5962650"/>
          </a:xfrm>
        </p:spPr>
        <p:txBody>
          <a:bodyPr>
            <a:normAutofit fontScale="92500"/>
          </a:bodyPr>
          <a:lstStyle/>
          <a:p>
            <a:pPr marL="0" indent="0">
              <a:buNone/>
            </a:pPr>
            <a:r>
              <a:rPr lang="en-US" b="1" dirty="0">
                <a:solidFill>
                  <a:schemeClr val="tx2"/>
                </a:solidFill>
              </a:rPr>
              <a:t>Module-4: </a:t>
            </a:r>
            <a:r>
              <a:rPr lang="en-US" b="1" dirty="0">
                <a:solidFill>
                  <a:srgbClr val="C00000"/>
                </a:solidFill>
              </a:rPr>
              <a:t>EXCEPTION HANDLING </a:t>
            </a:r>
          </a:p>
          <a:p>
            <a:pPr marL="0" indent="0">
              <a:buNone/>
            </a:pPr>
            <a:r>
              <a:rPr lang="en-US" b="1" dirty="0"/>
              <a:t>Exception Handling:</a:t>
            </a:r>
            <a:r>
              <a:rPr lang="en-US" dirty="0"/>
              <a:t> Benefits of exception handling, the classification of exceptions exception hierarchy, checked exceptions and unchecked exceptions, usage of try, catch, throw, throws and finally. rethrowing exceptions, exception specification, built in exceptions, creating own exception sub classes.</a:t>
            </a:r>
          </a:p>
          <a:p>
            <a:pPr marL="0" indent="0">
              <a:buNone/>
            </a:pPr>
            <a:endParaRPr lang="en-US" dirty="0"/>
          </a:p>
          <a:p>
            <a:pPr marL="0" indent="0">
              <a:buNone/>
            </a:pPr>
            <a:r>
              <a:rPr lang="en-US" b="1" dirty="0">
                <a:solidFill>
                  <a:schemeClr val="tx2"/>
                </a:solidFill>
              </a:rPr>
              <a:t>Module-5: </a:t>
            </a:r>
            <a:r>
              <a:rPr lang="en-US" b="1" dirty="0">
                <a:solidFill>
                  <a:srgbClr val="C00000"/>
                </a:solidFill>
              </a:rPr>
              <a:t>GUI PROGRAMMING AND APPLETS</a:t>
            </a:r>
          </a:p>
          <a:p>
            <a:pPr marL="0" indent="0">
              <a:buNone/>
            </a:pPr>
            <a:r>
              <a:rPr lang="en-US" b="1" dirty="0"/>
              <a:t>GUI Programming with Java: </a:t>
            </a:r>
            <a:r>
              <a:rPr lang="en-US" dirty="0"/>
              <a:t>The AWT class hierarchy, introduction to swing. </a:t>
            </a:r>
            <a:r>
              <a:rPr lang="en-US" dirty="0" err="1"/>
              <a:t>swangs</a:t>
            </a:r>
            <a:r>
              <a:rPr lang="en-US" dirty="0"/>
              <a:t> Vs AWT, hierarchy for swing components. </a:t>
            </a:r>
          </a:p>
          <a:p>
            <a:pPr marL="0" indent="0">
              <a:buNone/>
            </a:pPr>
            <a:r>
              <a:rPr lang="en-US" b="1" dirty="0"/>
              <a:t>Containers: </a:t>
            </a:r>
            <a:r>
              <a:rPr lang="en-US" dirty="0" err="1"/>
              <a:t>JFrame</a:t>
            </a:r>
            <a:r>
              <a:rPr lang="en-US" dirty="0"/>
              <a:t>. </a:t>
            </a:r>
            <a:r>
              <a:rPr lang="en-US" dirty="0" err="1"/>
              <a:t>JApplet</a:t>
            </a:r>
            <a:r>
              <a:rPr lang="en-US" dirty="0"/>
              <a:t>, </a:t>
            </a:r>
            <a:r>
              <a:rPr lang="en-US" dirty="0" err="1"/>
              <a:t>JDialog</a:t>
            </a:r>
            <a:r>
              <a:rPr lang="en-US" dirty="0"/>
              <a:t>. </a:t>
            </a:r>
            <a:r>
              <a:rPr lang="en-US" dirty="0" err="1"/>
              <a:t>Jpanel</a:t>
            </a:r>
            <a:r>
              <a:rPr lang="en-US" dirty="0"/>
              <a:t>, overview of some swing components </a:t>
            </a:r>
            <a:r>
              <a:rPr lang="en-US" dirty="0" err="1"/>
              <a:t>JButton</a:t>
            </a:r>
            <a:r>
              <a:rPr lang="en-US" dirty="0"/>
              <a:t>, </a:t>
            </a:r>
            <a:r>
              <a:rPr lang="en-US" dirty="0" err="1"/>
              <a:t>JLabel</a:t>
            </a:r>
            <a:r>
              <a:rPr lang="en-US" dirty="0"/>
              <a:t>, </a:t>
            </a:r>
            <a:r>
              <a:rPr lang="en-US" dirty="0" err="1"/>
              <a:t>JTextField</a:t>
            </a:r>
            <a:r>
              <a:rPr lang="en-US" dirty="0"/>
              <a:t>, </a:t>
            </a:r>
            <a:r>
              <a:rPr lang="en-US" dirty="0" err="1"/>
              <a:t>JTextArea</a:t>
            </a:r>
            <a:r>
              <a:rPr lang="en-US" dirty="0"/>
              <a:t>, simple applications Layout management Layout manager types, border, grid and flow.</a:t>
            </a:r>
          </a:p>
          <a:p>
            <a:pPr marL="0" indent="0">
              <a:buNone/>
            </a:pPr>
            <a:r>
              <a:rPr lang="en-US" dirty="0"/>
              <a:t>Applets: Inheritance hierarchy for applets, differences between applets and applications, life cycle of an applet, passing parameters to applets.</a:t>
            </a:r>
          </a:p>
          <a:p>
            <a:pPr marL="0" indent="0">
              <a:buNone/>
            </a:pPr>
            <a:endParaRPr lang="en-IN" dirty="0"/>
          </a:p>
        </p:txBody>
      </p:sp>
    </p:spTree>
    <p:extLst>
      <p:ext uri="{BB962C8B-B14F-4D97-AF65-F5344CB8AC3E}">
        <p14:creationId xmlns:p14="http://schemas.microsoft.com/office/powerpoint/2010/main" val="1551154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51840" y="172720"/>
            <a:ext cx="10861041" cy="5567363"/>
          </a:xfrm>
        </p:spPr>
        <p:txBody>
          <a:bodyPr/>
          <a:lstStyle/>
          <a:p>
            <a:pPr marL="0" indent="0">
              <a:buNone/>
            </a:pPr>
            <a:r>
              <a:rPr lang="en-US" b="1" dirty="0">
                <a:solidFill>
                  <a:srgbClr val="C00000"/>
                </a:solidFill>
              </a:rPr>
              <a:t>Example</a:t>
            </a:r>
            <a:r>
              <a:rPr lang="en-US" dirty="0"/>
              <a:t>: We can have </a:t>
            </a:r>
            <a:r>
              <a:rPr lang="en-US" b="1" dirty="0"/>
              <a:t>Functions</a:t>
            </a:r>
            <a:r>
              <a:rPr lang="en-US" dirty="0"/>
              <a:t> and </a:t>
            </a:r>
            <a:r>
              <a:rPr lang="en-US" b="1" dirty="0"/>
              <a:t>Constructor</a:t>
            </a:r>
            <a:r>
              <a:rPr lang="en-US" dirty="0"/>
              <a:t> for our Enum</a:t>
            </a:r>
          </a:p>
          <a:p>
            <a:pPr marL="0" indent="0">
              <a:buNone/>
            </a:pPr>
            <a:endParaRPr lang="en-IN" dirty="0"/>
          </a:p>
        </p:txBody>
      </p:sp>
      <p:pic>
        <p:nvPicPr>
          <p:cNvPr id="6" name="Picture 5" descr="A screen shot of a computer program&#10;&#10;Description automatically generated">
            <a:extLst>
              <a:ext uri="{FF2B5EF4-FFF2-40B4-BE49-F238E27FC236}">
                <a16:creationId xmlns:a16="http://schemas.microsoft.com/office/drawing/2014/main" id="{9FEEE458-7407-BC61-FFB1-4662EDDFF21A}"/>
              </a:ext>
            </a:extLst>
          </p:cNvPr>
          <p:cNvPicPr>
            <a:picLocks noChangeAspect="1"/>
          </p:cNvPicPr>
          <p:nvPr/>
        </p:nvPicPr>
        <p:blipFill rotWithShape="1">
          <a:blip r:embed="rId2">
            <a:extLst>
              <a:ext uri="{28A0092B-C50C-407E-A947-70E740481C1C}">
                <a14:useLocalDpi xmlns:a14="http://schemas.microsoft.com/office/drawing/2010/main" val="0"/>
              </a:ext>
            </a:extLst>
          </a:blip>
          <a:srcRect l="2464" t="4000" r="2369" b="3704"/>
          <a:stretch/>
        </p:blipFill>
        <p:spPr>
          <a:xfrm>
            <a:off x="1178559" y="904557"/>
            <a:ext cx="9232455" cy="5780723"/>
          </a:xfrm>
          <a:prstGeom prst="rect">
            <a:avLst/>
          </a:prstGeom>
        </p:spPr>
      </p:pic>
    </p:spTree>
    <p:extLst>
      <p:ext uri="{BB962C8B-B14F-4D97-AF65-F5344CB8AC3E}">
        <p14:creationId xmlns:p14="http://schemas.microsoft.com/office/powerpoint/2010/main" val="29317813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812390" y="3060290"/>
            <a:ext cx="10567219" cy="737419"/>
          </a:xfrm>
        </p:spPr>
        <p:txBody>
          <a:bodyPr>
            <a:normAutofit/>
          </a:bodyPr>
          <a:lstStyle/>
          <a:p>
            <a:pPr marL="0" indent="0" algn="ctr">
              <a:buNone/>
            </a:pPr>
            <a:r>
              <a:rPr lang="en-US" sz="3600" b="1" dirty="0">
                <a:solidFill>
                  <a:schemeClr val="accent6">
                    <a:lumMod val="50000"/>
                  </a:schemeClr>
                </a:solidFill>
              </a:rPr>
              <a:t>Class </a:t>
            </a:r>
            <a:r>
              <a:rPr lang="en-US" sz="3600" dirty="0">
                <a:solidFill>
                  <a:schemeClr val="accent6">
                    <a:lumMod val="50000"/>
                  </a:schemeClr>
                </a:solidFill>
              </a:rPr>
              <a:t>&amp;</a:t>
            </a:r>
            <a:r>
              <a:rPr lang="en-US" sz="3600" b="1" dirty="0">
                <a:solidFill>
                  <a:schemeClr val="accent6">
                    <a:lumMod val="50000"/>
                  </a:schemeClr>
                </a:solidFill>
              </a:rPr>
              <a:t> Interface</a:t>
            </a:r>
            <a:endParaRPr lang="en-IN" sz="3600" b="1" dirty="0">
              <a:solidFill>
                <a:schemeClr val="accent6">
                  <a:lumMod val="50000"/>
                </a:schemeClr>
              </a:solidFill>
            </a:endParaRPr>
          </a:p>
        </p:txBody>
      </p:sp>
    </p:spTree>
    <p:extLst>
      <p:ext uri="{BB962C8B-B14F-4D97-AF65-F5344CB8AC3E}">
        <p14:creationId xmlns:p14="http://schemas.microsoft.com/office/powerpoint/2010/main" val="37599295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1897627" y="1533834"/>
            <a:ext cx="8032954" cy="2910348"/>
          </a:xfrm>
        </p:spPr>
        <p:txBody>
          <a:bodyPr/>
          <a:lstStyle/>
          <a:p>
            <a:pPr marL="0" indent="0">
              <a:buNone/>
            </a:pPr>
            <a:r>
              <a:rPr lang="en-US" sz="3200" b="1" dirty="0"/>
              <a:t>Evolution of Data Storing Technique:</a:t>
            </a:r>
          </a:p>
          <a:p>
            <a:pPr marL="0" indent="0">
              <a:buNone/>
            </a:pPr>
            <a:endParaRPr lang="en-US" sz="800" dirty="0"/>
          </a:p>
          <a:p>
            <a:pPr marL="514350" indent="-514350">
              <a:buAutoNum type="arabicPeriod"/>
            </a:pPr>
            <a:r>
              <a:rPr lang="en-US" b="1" dirty="0">
                <a:solidFill>
                  <a:srgbClr val="92D050"/>
                </a:solidFill>
              </a:rPr>
              <a:t>Variables </a:t>
            </a:r>
            <a:r>
              <a:rPr lang="en-US" dirty="0"/>
              <a:t>(Single Value) </a:t>
            </a:r>
          </a:p>
          <a:p>
            <a:pPr marL="514350" indent="-514350">
              <a:buAutoNum type="arabicPeriod"/>
            </a:pPr>
            <a:r>
              <a:rPr lang="en-US" b="1" dirty="0">
                <a:solidFill>
                  <a:srgbClr val="00B0F0"/>
                </a:solidFill>
              </a:rPr>
              <a:t>Array</a:t>
            </a:r>
            <a:r>
              <a:rPr lang="en-US" dirty="0"/>
              <a:t> (Multi-Value but Homogeneous) </a:t>
            </a:r>
          </a:p>
          <a:p>
            <a:pPr marL="514350" indent="-514350">
              <a:buAutoNum type="arabicPeriod"/>
            </a:pPr>
            <a:r>
              <a:rPr lang="en-US" b="1" dirty="0">
                <a:solidFill>
                  <a:srgbClr val="002060"/>
                </a:solidFill>
              </a:rPr>
              <a:t>Structure &amp; Union </a:t>
            </a:r>
            <a:r>
              <a:rPr lang="en-US" dirty="0"/>
              <a:t>(No OOP’s and No Methods) </a:t>
            </a:r>
          </a:p>
          <a:p>
            <a:pPr marL="514350" indent="-514350">
              <a:buAutoNum type="arabicPeriod"/>
            </a:pPr>
            <a:r>
              <a:rPr lang="en-US" b="1" dirty="0">
                <a:solidFill>
                  <a:srgbClr val="00B050"/>
                </a:solidFill>
              </a:rPr>
              <a:t>Class</a:t>
            </a:r>
            <a:endParaRPr lang="en-IN" b="1" dirty="0">
              <a:solidFill>
                <a:srgbClr val="00B050"/>
              </a:solidFill>
            </a:endParaRPr>
          </a:p>
        </p:txBody>
      </p:sp>
    </p:spTree>
    <p:extLst>
      <p:ext uri="{BB962C8B-B14F-4D97-AF65-F5344CB8AC3E}">
        <p14:creationId xmlns:p14="http://schemas.microsoft.com/office/powerpoint/2010/main" val="16660795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20569" y="519165"/>
            <a:ext cx="11150861" cy="5379217"/>
          </a:xfrm>
        </p:spPr>
        <p:txBody>
          <a:bodyPr>
            <a:normAutofit lnSpcReduction="10000"/>
          </a:bodyPr>
          <a:lstStyle/>
          <a:p>
            <a:pPr marL="0" indent="0" algn="just">
              <a:buNone/>
            </a:pPr>
            <a:r>
              <a:rPr lang="en-IN" sz="3600" b="1" dirty="0">
                <a:solidFill>
                  <a:srgbClr val="C00000"/>
                </a:solidFill>
              </a:rPr>
              <a:t>Procedural</a:t>
            </a:r>
            <a:r>
              <a:rPr lang="en-IN" sz="3600" dirty="0"/>
              <a:t> and </a:t>
            </a:r>
            <a:r>
              <a:rPr lang="en-IN" sz="3600" b="1" dirty="0">
                <a:solidFill>
                  <a:srgbClr val="C00000"/>
                </a:solidFill>
              </a:rPr>
              <a:t>Object Oriented</a:t>
            </a:r>
            <a:r>
              <a:rPr lang="en-IN" sz="3600" dirty="0">
                <a:solidFill>
                  <a:srgbClr val="C00000"/>
                </a:solidFill>
              </a:rPr>
              <a:t> </a:t>
            </a:r>
            <a:r>
              <a:rPr lang="en-IN" sz="3600" b="1" dirty="0"/>
              <a:t>Programming Paradigm</a:t>
            </a:r>
            <a:r>
              <a:rPr lang="en-IN" sz="3600" dirty="0"/>
              <a:t>:</a:t>
            </a:r>
          </a:p>
          <a:p>
            <a:pPr marL="0" indent="0" algn="just">
              <a:buNone/>
            </a:pPr>
            <a:r>
              <a:rPr lang="en-US" b="1" dirty="0"/>
              <a:t>1. Procedural Programming Paradigm:</a:t>
            </a:r>
            <a:endParaRPr lang="en-US" dirty="0"/>
          </a:p>
          <a:p>
            <a:pPr algn="just">
              <a:buFont typeface="Arial" panose="020B0604020202020204" pitchFamily="34" charset="0"/>
              <a:buChar char="•"/>
            </a:pPr>
            <a:r>
              <a:rPr lang="en-US" b="1" dirty="0"/>
              <a:t>Definition:</a:t>
            </a:r>
            <a:r>
              <a:rPr lang="en-US" dirty="0"/>
              <a:t> Procedural programming is a programming paradigm based on the concept of procedure calls, where the program is structured into procedures, also known as functions or routines.</a:t>
            </a:r>
          </a:p>
          <a:p>
            <a:pPr algn="just">
              <a:buFont typeface="Arial" panose="020B0604020202020204" pitchFamily="34" charset="0"/>
              <a:buChar char="•"/>
            </a:pPr>
            <a:r>
              <a:rPr lang="en-US" b="1" dirty="0"/>
              <a:t>Example:</a:t>
            </a:r>
            <a:r>
              <a:rPr lang="en-US" dirty="0"/>
              <a:t> </a:t>
            </a:r>
            <a:r>
              <a:rPr lang="en-IN" dirty="0"/>
              <a:t>C, Pascal, Fortran.</a:t>
            </a:r>
            <a:endParaRPr lang="en-US" dirty="0"/>
          </a:p>
          <a:p>
            <a:pPr marL="0" indent="0" algn="just">
              <a:buNone/>
            </a:pPr>
            <a:endParaRPr lang="en-US" dirty="0"/>
          </a:p>
          <a:p>
            <a:pPr marL="0" indent="0" algn="just">
              <a:buNone/>
            </a:pPr>
            <a:r>
              <a:rPr lang="en-US" b="1" dirty="0"/>
              <a:t>2. Object-Oriented Programming (OOP) Paradigm:</a:t>
            </a:r>
            <a:endParaRPr lang="en-US" dirty="0"/>
          </a:p>
          <a:p>
            <a:pPr algn="just">
              <a:buFont typeface="Arial" panose="020B0604020202020204" pitchFamily="34" charset="0"/>
              <a:buChar char="•"/>
            </a:pPr>
            <a:r>
              <a:rPr lang="en-US" b="1" dirty="0"/>
              <a:t>Definition:</a:t>
            </a:r>
            <a:r>
              <a:rPr lang="en-US" dirty="0"/>
              <a:t> Object-oriented programming is a paradigm based on the concept of "objects," which are instances of classes that encapsulate both data and methods.</a:t>
            </a:r>
          </a:p>
          <a:p>
            <a:pPr algn="just">
              <a:buFont typeface="Arial" panose="020B0604020202020204" pitchFamily="34" charset="0"/>
              <a:buChar char="•"/>
            </a:pPr>
            <a:r>
              <a:rPr lang="en-US" b="1" dirty="0"/>
              <a:t>Example: </a:t>
            </a:r>
            <a:r>
              <a:rPr lang="en-IN" dirty="0"/>
              <a:t>Java, C++, Python, C#.</a:t>
            </a:r>
            <a:endParaRPr lang="en-US" dirty="0"/>
          </a:p>
          <a:p>
            <a:pPr marL="0" indent="0" algn="just">
              <a:buNone/>
            </a:pPr>
            <a:endParaRPr lang="en-US" dirty="0"/>
          </a:p>
          <a:p>
            <a:pPr marL="0" indent="0" algn="just">
              <a:buNone/>
            </a:pPr>
            <a:endParaRPr lang="en-IN" dirty="0"/>
          </a:p>
          <a:p>
            <a:pPr marL="0" indent="0" algn="just">
              <a:buNone/>
            </a:pPr>
            <a:endParaRPr lang="en-IN" dirty="0"/>
          </a:p>
        </p:txBody>
      </p:sp>
    </p:spTree>
    <p:extLst>
      <p:ext uri="{BB962C8B-B14F-4D97-AF65-F5344CB8AC3E}">
        <p14:creationId xmlns:p14="http://schemas.microsoft.com/office/powerpoint/2010/main" val="16614581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92" name="Rectangle 719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94" name="Freeform: Shape 719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96" name="Rectangle 719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8" name="Rectangle 719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00" name="Freeform: Shape 719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202" name="Isosceles Triangle 720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Difference Between OOP and POP Explained From The Scratch!">
            <a:extLst>
              <a:ext uri="{FF2B5EF4-FFF2-40B4-BE49-F238E27FC236}">
                <a16:creationId xmlns:a16="http://schemas.microsoft.com/office/drawing/2014/main" id="{993BC32A-0E62-3CD9-777E-2C161D3DFD6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3643"/>
          <a:stretch/>
        </p:blipFill>
        <p:spPr bwMode="auto">
          <a:xfrm>
            <a:off x="1263639" y="643467"/>
            <a:ext cx="9664721"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204" name="Isosceles Triangle 720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white and green background&#10;&#10;Description automatically generated with medium confidence">
            <a:extLst>
              <a:ext uri="{FF2B5EF4-FFF2-40B4-BE49-F238E27FC236}">
                <a16:creationId xmlns:a16="http://schemas.microsoft.com/office/drawing/2014/main" id="{B88FD32C-FA5C-D533-0931-3A681E44D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639" y="5527624"/>
            <a:ext cx="1266667" cy="647619"/>
          </a:xfrm>
          <a:prstGeom prst="rect">
            <a:avLst/>
          </a:prstGeom>
        </p:spPr>
      </p:pic>
    </p:spTree>
    <p:extLst>
      <p:ext uri="{BB962C8B-B14F-4D97-AF65-F5344CB8AC3E}">
        <p14:creationId xmlns:p14="http://schemas.microsoft.com/office/powerpoint/2010/main" val="24156875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Isosceles Triangle 2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DEB38B72-E303-9B96-E576-F97222B38507}"/>
              </a:ext>
            </a:extLst>
          </p:cNvPr>
          <p:cNvGraphicFramePr>
            <a:graphicFrameLocks noGrp="1"/>
          </p:cNvGraphicFramePr>
          <p:nvPr>
            <p:ph idx="1"/>
            <p:extLst>
              <p:ext uri="{D42A27DB-BD31-4B8C-83A1-F6EECF244321}">
                <p14:modId xmlns:p14="http://schemas.microsoft.com/office/powerpoint/2010/main" val="3442468247"/>
              </p:ext>
            </p:extLst>
          </p:nvPr>
        </p:nvGraphicFramePr>
        <p:xfrm>
          <a:off x="537663" y="53014"/>
          <a:ext cx="10905067" cy="6751972"/>
        </p:xfrm>
        <a:graphic>
          <a:graphicData uri="http://schemas.openxmlformats.org/drawingml/2006/table">
            <a:tbl>
              <a:tblPr>
                <a:tableStyleId>{9D7B26C5-4107-4FEC-AEDC-1716B250A1EF}</a:tableStyleId>
              </a:tblPr>
              <a:tblGrid>
                <a:gridCol w="1774613">
                  <a:extLst>
                    <a:ext uri="{9D8B030D-6E8A-4147-A177-3AD203B41FA5}">
                      <a16:colId xmlns:a16="http://schemas.microsoft.com/office/drawing/2014/main" val="792501591"/>
                    </a:ext>
                  </a:extLst>
                </a:gridCol>
                <a:gridCol w="4526445">
                  <a:extLst>
                    <a:ext uri="{9D8B030D-6E8A-4147-A177-3AD203B41FA5}">
                      <a16:colId xmlns:a16="http://schemas.microsoft.com/office/drawing/2014/main" val="2694601128"/>
                    </a:ext>
                  </a:extLst>
                </a:gridCol>
                <a:gridCol w="4604009">
                  <a:extLst>
                    <a:ext uri="{9D8B030D-6E8A-4147-A177-3AD203B41FA5}">
                      <a16:colId xmlns:a16="http://schemas.microsoft.com/office/drawing/2014/main" val="2325561760"/>
                    </a:ext>
                  </a:extLst>
                </a:gridCol>
              </a:tblGrid>
              <a:tr h="1019519">
                <a:tc>
                  <a:txBody>
                    <a:bodyPr/>
                    <a:lstStyle/>
                    <a:p>
                      <a:pPr algn="l" fontAlgn="ctr"/>
                      <a:r>
                        <a:rPr lang="en-US" sz="2000" b="1" cap="none" spc="0" dirty="0">
                          <a:solidFill>
                            <a:schemeClr val="tx1"/>
                          </a:solidFill>
                          <a:effectLst/>
                        </a:rPr>
                        <a:t>Parameter</a:t>
                      </a:r>
                      <a:endParaRPr lang="en-IN" sz="2000" b="1" cap="none" spc="0" dirty="0">
                        <a:solidFill>
                          <a:schemeClr val="tx1"/>
                        </a:solidFill>
                        <a:effectLst/>
                      </a:endParaRPr>
                    </a:p>
                  </a:txBody>
                  <a:tcPr marL="0" marR="19221" marT="31213" marB="104043"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en-IN" sz="2000" b="1" cap="none" spc="0" dirty="0">
                        <a:solidFill>
                          <a:schemeClr val="tx1"/>
                        </a:solidFill>
                        <a:effectLst/>
                      </a:endParaRPr>
                    </a:p>
                    <a:p>
                      <a:pPr marL="0" marR="0" lvl="0" indent="0" algn="l" defTabSz="914400" rtl="0" eaLnBrk="1" fontAlgn="ctr" latinLnBrk="0" hangingPunct="1">
                        <a:lnSpc>
                          <a:spcPct val="100000"/>
                        </a:lnSpc>
                        <a:spcBef>
                          <a:spcPts val="0"/>
                        </a:spcBef>
                        <a:spcAft>
                          <a:spcPts val="0"/>
                        </a:spcAft>
                        <a:buClrTx/>
                        <a:buSzTx/>
                        <a:buFontTx/>
                        <a:buNone/>
                        <a:tabLst/>
                        <a:defRPr/>
                      </a:pPr>
                      <a:r>
                        <a:rPr lang="en-IN" sz="2000" b="1" cap="none" spc="0" dirty="0">
                          <a:solidFill>
                            <a:schemeClr val="tx1"/>
                          </a:solidFill>
                          <a:effectLst/>
                        </a:rPr>
                        <a:t>Object Oriented Programming(OOP)</a:t>
                      </a:r>
                    </a:p>
                    <a:p>
                      <a:pPr algn="l" fontAlgn="ctr"/>
                      <a:endParaRPr lang="en-IN" sz="2000" b="1" cap="none" spc="0" dirty="0">
                        <a:solidFill>
                          <a:schemeClr val="tx1"/>
                        </a:solidFill>
                        <a:effectLst/>
                      </a:endParaRPr>
                    </a:p>
                  </a:txBody>
                  <a:tcPr marL="0" marR="19221" marT="31213" marB="104043" anchor="ctr"/>
                </a:tc>
                <a:tc>
                  <a:txBody>
                    <a:bodyPr/>
                    <a:lstStyle/>
                    <a:p>
                      <a:endParaRPr lang="en-US" sz="2000" b="1"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2000" b="1" cap="none" spc="0" dirty="0">
                          <a:solidFill>
                            <a:schemeClr val="tx1"/>
                          </a:solidFill>
                          <a:effectLst/>
                        </a:rPr>
                        <a:t>Procedure Oriented Programming(POP)</a:t>
                      </a:r>
                    </a:p>
                    <a:p>
                      <a:endParaRPr lang="en-IN" sz="2000" b="1" cap="none" spc="0" dirty="0">
                        <a:solidFill>
                          <a:schemeClr val="tx1"/>
                        </a:solidFill>
                      </a:endParaRPr>
                    </a:p>
                  </a:txBody>
                  <a:tcPr marL="0" marR="23063" marT="31213" marB="104043"/>
                </a:tc>
                <a:extLst>
                  <a:ext uri="{0D108BD9-81ED-4DB2-BD59-A6C34878D82A}">
                    <a16:rowId xmlns:a16="http://schemas.microsoft.com/office/drawing/2014/main" val="849927145"/>
                  </a:ext>
                </a:extLst>
              </a:tr>
              <a:tr h="631036">
                <a:tc>
                  <a:txBody>
                    <a:bodyPr/>
                    <a:lstStyle/>
                    <a:p>
                      <a:pPr algn="l" fontAlgn="ctr"/>
                      <a:r>
                        <a:rPr lang="en-IN" sz="1600" cap="none" spc="0">
                          <a:solidFill>
                            <a:schemeClr val="tx1"/>
                          </a:solidFill>
                          <a:effectLst/>
                        </a:rPr>
                        <a:t>Definition</a:t>
                      </a:r>
                    </a:p>
                  </a:txBody>
                  <a:tcPr marL="0" marR="19221" marT="31213" marB="104043" anchor="ctr"/>
                </a:tc>
                <a:tc>
                  <a:txBody>
                    <a:bodyPr/>
                    <a:lstStyle/>
                    <a:p>
                      <a:pPr algn="l" fontAlgn="ctr"/>
                      <a:r>
                        <a:rPr lang="en-US" sz="1600" cap="none" spc="0" dirty="0">
                          <a:solidFill>
                            <a:schemeClr val="tx1"/>
                          </a:solidFill>
                          <a:effectLst/>
                        </a:rPr>
                        <a:t>OOP refers to Object Oriented Programming. It deals with </a:t>
                      </a:r>
                      <a:r>
                        <a:rPr lang="en-US" sz="1600" b="1" cap="none" spc="0" dirty="0">
                          <a:solidFill>
                            <a:srgbClr val="C00000"/>
                          </a:solidFill>
                          <a:effectLst/>
                        </a:rPr>
                        <a:t>objects</a:t>
                      </a:r>
                      <a:r>
                        <a:rPr lang="en-US" sz="1600" cap="none" spc="0" dirty="0">
                          <a:solidFill>
                            <a:schemeClr val="tx1"/>
                          </a:solidFill>
                          <a:effectLst/>
                        </a:rPr>
                        <a:t> and their </a:t>
                      </a:r>
                      <a:r>
                        <a:rPr lang="en-US" sz="1600" b="1" cap="none" spc="0" dirty="0">
                          <a:solidFill>
                            <a:schemeClr val="tx1"/>
                          </a:solidFill>
                          <a:effectLst/>
                        </a:rPr>
                        <a:t>properties</a:t>
                      </a:r>
                      <a:r>
                        <a:rPr lang="en-US" sz="1600" cap="none" spc="0" dirty="0">
                          <a:solidFill>
                            <a:schemeClr val="tx1"/>
                          </a:solidFill>
                          <a:effectLst/>
                        </a:rPr>
                        <a:t>.</a:t>
                      </a:r>
                    </a:p>
                  </a:txBody>
                  <a:tcPr marL="0" marR="19221" marT="31213" marB="104043" anchor="ctr"/>
                </a:tc>
                <a:tc>
                  <a:txBody>
                    <a:bodyPr/>
                    <a:lstStyle/>
                    <a:p>
                      <a:pPr algn="l" fontAlgn="ctr"/>
                      <a:r>
                        <a:rPr lang="en-US" sz="1600" cap="none" spc="0">
                          <a:solidFill>
                            <a:schemeClr val="tx1"/>
                          </a:solidFill>
                          <a:effectLst/>
                        </a:rPr>
                        <a:t>POP refers to Procedural Oriented Programming and deals with programs and functions. </a:t>
                      </a:r>
                    </a:p>
                  </a:txBody>
                  <a:tcPr marL="0" marR="19221" marT="31213" marB="104043" anchor="ctr"/>
                </a:tc>
                <a:extLst>
                  <a:ext uri="{0D108BD9-81ED-4DB2-BD59-A6C34878D82A}">
                    <a16:rowId xmlns:a16="http://schemas.microsoft.com/office/drawing/2014/main" val="2798138373"/>
                  </a:ext>
                </a:extLst>
              </a:tr>
              <a:tr h="605051">
                <a:tc>
                  <a:txBody>
                    <a:bodyPr/>
                    <a:lstStyle/>
                    <a:p>
                      <a:pPr algn="l" fontAlgn="ctr"/>
                      <a:r>
                        <a:rPr lang="en-IN" sz="1600" cap="none" spc="0">
                          <a:solidFill>
                            <a:schemeClr val="tx1"/>
                          </a:solidFill>
                          <a:effectLst/>
                        </a:rPr>
                        <a:t>Approach</a:t>
                      </a:r>
                    </a:p>
                  </a:txBody>
                  <a:tcPr marL="0" marR="19221" marT="31213" marB="104043" anchor="ctr"/>
                </a:tc>
                <a:tc>
                  <a:txBody>
                    <a:bodyPr/>
                    <a:lstStyle/>
                    <a:p>
                      <a:pPr algn="l" fontAlgn="ctr"/>
                      <a:r>
                        <a:rPr lang="en-US" sz="1600" cap="none" spc="0" dirty="0">
                          <a:solidFill>
                            <a:schemeClr val="tx1"/>
                          </a:solidFill>
                          <a:effectLst/>
                        </a:rPr>
                        <a:t>An object-oriented program uses the </a:t>
                      </a:r>
                      <a:r>
                        <a:rPr lang="en-US" sz="1600" b="1" cap="none" spc="0" dirty="0">
                          <a:solidFill>
                            <a:schemeClr val="tx1"/>
                          </a:solidFill>
                          <a:effectLst/>
                        </a:rPr>
                        <a:t>bottom-up approach.</a:t>
                      </a:r>
                    </a:p>
                  </a:txBody>
                  <a:tcPr marL="0" marR="19221" marT="31213" marB="104043" anchor="ctr"/>
                </a:tc>
                <a:tc>
                  <a:txBody>
                    <a:bodyPr/>
                    <a:lstStyle/>
                    <a:p>
                      <a:pPr algn="l" fontAlgn="ctr"/>
                      <a:r>
                        <a:rPr lang="en-US" sz="1600" cap="none" spc="0" dirty="0">
                          <a:solidFill>
                            <a:schemeClr val="tx1"/>
                          </a:solidFill>
                          <a:effectLst/>
                        </a:rPr>
                        <a:t>A procedure-oriented program uses the </a:t>
                      </a:r>
                      <a:r>
                        <a:rPr lang="en-US" sz="1600" b="1" cap="none" spc="0" dirty="0">
                          <a:solidFill>
                            <a:schemeClr val="tx1"/>
                          </a:solidFill>
                          <a:effectLst/>
                        </a:rPr>
                        <a:t>top-down approach.</a:t>
                      </a:r>
                    </a:p>
                  </a:txBody>
                  <a:tcPr marL="0" marR="19221" marT="31213" marB="104043" anchor="ctr"/>
                </a:tc>
                <a:extLst>
                  <a:ext uri="{0D108BD9-81ED-4DB2-BD59-A6C34878D82A}">
                    <a16:rowId xmlns:a16="http://schemas.microsoft.com/office/drawing/2014/main" val="2489836227"/>
                  </a:ext>
                </a:extLst>
              </a:tr>
              <a:tr h="847181">
                <a:tc>
                  <a:txBody>
                    <a:bodyPr/>
                    <a:lstStyle/>
                    <a:p>
                      <a:pPr algn="l" fontAlgn="ctr"/>
                      <a:r>
                        <a:rPr lang="en-IN" sz="1600" cap="none" spc="0">
                          <a:solidFill>
                            <a:schemeClr val="tx1"/>
                          </a:solidFill>
                          <a:effectLst/>
                        </a:rPr>
                        <a:t>Access Control</a:t>
                      </a:r>
                    </a:p>
                  </a:txBody>
                  <a:tcPr marL="0" marR="19221" marT="31213" marB="104043" anchor="ctr"/>
                </a:tc>
                <a:tc>
                  <a:txBody>
                    <a:bodyPr/>
                    <a:lstStyle/>
                    <a:p>
                      <a:pPr algn="l" fontAlgn="ctr"/>
                      <a:r>
                        <a:rPr lang="en-US" sz="1600" cap="none" spc="0" dirty="0">
                          <a:solidFill>
                            <a:schemeClr val="tx1"/>
                          </a:solidFill>
                          <a:effectLst/>
                        </a:rPr>
                        <a:t>Access control is supported by the means of </a:t>
                      </a:r>
                      <a:r>
                        <a:rPr lang="en-US" sz="1600" b="1" cap="none" spc="0" dirty="0">
                          <a:solidFill>
                            <a:srgbClr val="C00000"/>
                          </a:solidFill>
                          <a:effectLst/>
                        </a:rPr>
                        <a:t>access modifiers</a:t>
                      </a:r>
                      <a:r>
                        <a:rPr lang="en-US" sz="1600" cap="none" spc="0" dirty="0">
                          <a:solidFill>
                            <a:schemeClr val="tx1"/>
                          </a:solidFill>
                          <a:effectLst/>
                        </a:rPr>
                        <a:t>. The access specifiers such as public, private and protected are used.</a:t>
                      </a:r>
                    </a:p>
                  </a:txBody>
                  <a:tcPr marL="0" marR="19221" marT="31213" marB="104043" anchor="ctr"/>
                </a:tc>
                <a:tc>
                  <a:txBody>
                    <a:bodyPr/>
                    <a:lstStyle/>
                    <a:p>
                      <a:pPr algn="l" fontAlgn="ctr"/>
                      <a:r>
                        <a:rPr lang="en-US" sz="1600" cap="none" spc="0" dirty="0">
                          <a:solidFill>
                            <a:schemeClr val="tx1"/>
                          </a:solidFill>
                          <a:effectLst/>
                        </a:rPr>
                        <a:t>No access modifiers are supported. </a:t>
                      </a:r>
                    </a:p>
                  </a:txBody>
                  <a:tcPr marL="0" marR="19221" marT="31213" marB="104043" anchor="ctr"/>
                </a:tc>
                <a:extLst>
                  <a:ext uri="{0D108BD9-81ED-4DB2-BD59-A6C34878D82A}">
                    <a16:rowId xmlns:a16="http://schemas.microsoft.com/office/drawing/2014/main" val="1952673892"/>
                  </a:ext>
                </a:extLst>
              </a:tr>
              <a:tr h="631036">
                <a:tc>
                  <a:txBody>
                    <a:bodyPr/>
                    <a:lstStyle/>
                    <a:p>
                      <a:pPr algn="l" fontAlgn="ctr"/>
                      <a:r>
                        <a:rPr lang="en-IN" sz="1600" cap="none" spc="0" dirty="0">
                          <a:solidFill>
                            <a:schemeClr val="tx1"/>
                          </a:solidFill>
                          <a:effectLst/>
                        </a:rPr>
                        <a:t>Data Hiding</a:t>
                      </a:r>
                    </a:p>
                  </a:txBody>
                  <a:tcPr marL="0" marR="19221" marT="31213" marB="104043" anchor="ctr"/>
                </a:tc>
                <a:tc>
                  <a:txBody>
                    <a:bodyPr/>
                    <a:lstStyle/>
                    <a:p>
                      <a:pPr algn="l" fontAlgn="ctr"/>
                      <a:r>
                        <a:rPr lang="en-US" sz="1600" cap="none" spc="0" dirty="0">
                          <a:solidFill>
                            <a:schemeClr val="tx1"/>
                          </a:solidFill>
                          <a:effectLst/>
                        </a:rPr>
                        <a:t>Data can be </a:t>
                      </a:r>
                      <a:r>
                        <a:rPr lang="en-US" sz="1600" b="1" cap="none" spc="0" dirty="0">
                          <a:solidFill>
                            <a:srgbClr val="C00000"/>
                          </a:solidFill>
                          <a:effectLst/>
                        </a:rPr>
                        <a:t>hidden</a:t>
                      </a:r>
                      <a:r>
                        <a:rPr lang="en-US" sz="1600" cap="none" spc="0" dirty="0">
                          <a:solidFill>
                            <a:schemeClr val="tx1"/>
                          </a:solidFill>
                          <a:effectLst/>
                        </a:rPr>
                        <a:t> using </a:t>
                      </a:r>
                      <a:r>
                        <a:rPr lang="en-US" sz="1600" b="1" cap="none" spc="0" dirty="0">
                          <a:solidFill>
                            <a:srgbClr val="C00000"/>
                          </a:solidFill>
                          <a:effectLst/>
                        </a:rPr>
                        <a:t>encapsulation</a:t>
                      </a:r>
                      <a:r>
                        <a:rPr lang="en-US" sz="1600" cap="none" spc="0" dirty="0">
                          <a:solidFill>
                            <a:schemeClr val="tx1"/>
                          </a:solidFill>
                          <a:effectLst/>
                        </a:rPr>
                        <a:t>. </a:t>
                      </a:r>
                    </a:p>
                  </a:txBody>
                  <a:tcPr marL="0" marR="19221" marT="31213" marB="104043" anchor="ctr"/>
                </a:tc>
                <a:tc>
                  <a:txBody>
                    <a:bodyPr/>
                    <a:lstStyle/>
                    <a:p>
                      <a:pPr algn="l" fontAlgn="ctr"/>
                      <a:r>
                        <a:rPr lang="en-US" sz="1600" cap="none" spc="0">
                          <a:solidFill>
                            <a:schemeClr val="tx1"/>
                          </a:solidFill>
                          <a:effectLst/>
                        </a:rPr>
                        <a:t>There is no data-hiding mechanism. Data is globally accessible, as there are no access specifiers. </a:t>
                      </a:r>
                    </a:p>
                  </a:txBody>
                  <a:tcPr marL="0" marR="19221" marT="31213" marB="104043" anchor="ctr"/>
                </a:tc>
                <a:extLst>
                  <a:ext uri="{0D108BD9-81ED-4DB2-BD59-A6C34878D82A}">
                    <a16:rowId xmlns:a16="http://schemas.microsoft.com/office/drawing/2014/main" val="2410168067"/>
                  </a:ext>
                </a:extLst>
              </a:tr>
              <a:tr h="414892">
                <a:tc>
                  <a:txBody>
                    <a:bodyPr/>
                    <a:lstStyle/>
                    <a:p>
                      <a:pPr algn="l" fontAlgn="ctr"/>
                      <a:r>
                        <a:rPr lang="en-IN" sz="1600" cap="none" spc="0">
                          <a:solidFill>
                            <a:schemeClr val="tx1"/>
                          </a:solidFill>
                          <a:effectLst/>
                        </a:rPr>
                        <a:t>Entity Linkage</a:t>
                      </a:r>
                    </a:p>
                  </a:txBody>
                  <a:tcPr marL="0" marR="19221" marT="31213" marB="104043" anchor="ctr"/>
                </a:tc>
                <a:tc>
                  <a:txBody>
                    <a:bodyPr/>
                    <a:lstStyle/>
                    <a:p>
                      <a:pPr algn="l" fontAlgn="ctr"/>
                      <a:r>
                        <a:rPr lang="en-US" sz="1600" cap="none" spc="0" dirty="0">
                          <a:solidFill>
                            <a:schemeClr val="tx1"/>
                          </a:solidFill>
                          <a:effectLst/>
                        </a:rPr>
                        <a:t>Object functions are linked through </a:t>
                      </a:r>
                      <a:r>
                        <a:rPr lang="en-US" sz="1600" b="1" cap="none" spc="0" dirty="0">
                          <a:solidFill>
                            <a:srgbClr val="C00000"/>
                          </a:solidFill>
                          <a:effectLst/>
                        </a:rPr>
                        <a:t>message passing</a:t>
                      </a:r>
                      <a:r>
                        <a:rPr lang="en-US" sz="1600" cap="none" spc="0" dirty="0">
                          <a:solidFill>
                            <a:schemeClr val="tx1"/>
                          </a:solidFill>
                          <a:effectLst/>
                        </a:rPr>
                        <a:t>.</a:t>
                      </a:r>
                    </a:p>
                  </a:txBody>
                  <a:tcPr marL="0" marR="19221" marT="31213" marB="104043" anchor="ctr"/>
                </a:tc>
                <a:tc>
                  <a:txBody>
                    <a:bodyPr/>
                    <a:lstStyle/>
                    <a:p>
                      <a:pPr algn="l" fontAlgn="ctr"/>
                      <a:r>
                        <a:rPr lang="en-US" sz="1600" cap="none" spc="0">
                          <a:solidFill>
                            <a:schemeClr val="tx1"/>
                          </a:solidFill>
                          <a:effectLst/>
                        </a:rPr>
                        <a:t>Parameter passing is involved in message passing.</a:t>
                      </a:r>
                    </a:p>
                  </a:txBody>
                  <a:tcPr marL="0" marR="19221" marT="31213" marB="104043" anchor="ctr"/>
                </a:tc>
                <a:extLst>
                  <a:ext uri="{0D108BD9-81ED-4DB2-BD59-A6C34878D82A}">
                    <a16:rowId xmlns:a16="http://schemas.microsoft.com/office/drawing/2014/main" val="2120692327"/>
                  </a:ext>
                </a:extLst>
              </a:tr>
              <a:tr h="631036">
                <a:tc>
                  <a:txBody>
                    <a:bodyPr/>
                    <a:lstStyle/>
                    <a:p>
                      <a:pPr algn="l" fontAlgn="ctr"/>
                      <a:r>
                        <a:rPr lang="en-IN" sz="1600" cap="none" spc="0">
                          <a:solidFill>
                            <a:schemeClr val="tx1"/>
                          </a:solidFill>
                          <a:effectLst/>
                        </a:rPr>
                        <a:t>Polymorphism</a:t>
                      </a:r>
                    </a:p>
                  </a:txBody>
                  <a:tcPr marL="0" marR="19221" marT="31213" marB="104043" anchor="ctr"/>
                </a:tc>
                <a:tc>
                  <a:txBody>
                    <a:bodyPr/>
                    <a:lstStyle/>
                    <a:p>
                      <a:pPr algn="l" fontAlgn="ctr"/>
                      <a:r>
                        <a:rPr lang="en-US" sz="1600" cap="none" spc="0" dirty="0">
                          <a:solidFill>
                            <a:schemeClr val="tx1"/>
                          </a:solidFill>
                          <a:effectLst/>
                        </a:rPr>
                        <a:t>Method </a:t>
                      </a:r>
                      <a:r>
                        <a:rPr lang="en-US" sz="1600" b="1" cap="none" spc="0" dirty="0">
                          <a:solidFill>
                            <a:srgbClr val="C00000"/>
                          </a:solidFill>
                          <a:effectLst/>
                        </a:rPr>
                        <a:t>overloading</a:t>
                      </a:r>
                      <a:r>
                        <a:rPr lang="en-US" sz="1600" cap="none" spc="0" dirty="0">
                          <a:solidFill>
                            <a:schemeClr val="tx1"/>
                          </a:solidFill>
                          <a:effectLst/>
                        </a:rPr>
                        <a:t> and method </a:t>
                      </a:r>
                      <a:r>
                        <a:rPr lang="en-US" sz="1600" b="1" cap="none" spc="0" dirty="0">
                          <a:solidFill>
                            <a:srgbClr val="C00000"/>
                          </a:solidFill>
                          <a:effectLst/>
                        </a:rPr>
                        <a:t>overriding</a:t>
                      </a:r>
                      <a:r>
                        <a:rPr lang="en-US" sz="1600" cap="none" spc="0" dirty="0">
                          <a:solidFill>
                            <a:schemeClr val="tx1"/>
                          </a:solidFill>
                          <a:effectLst/>
                        </a:rPr>
                        <a:t> are used in OOP to achieve polymorphism.</a:t>
                      </a:r>
                    </a:p>
                  </a:txBody>
                  <a:tcPr marL="0" marR="19221" marT="31213" marB="104043" anchor="ctr"/>
                </a:tc>
                <a:tc>
                  <a:txBody>
                    <a:bodyPr/>
                    <a:lstStyle/>
                    <a:p>
                      <a:pPr algn="l" fontAlgn="ctr"/>
                      <a:r>
                        <a:rPr lang="en-US" sz="1600" cap="none" spc="0">
                          <a:solidFill>
                            <a:schemeClr val="tx1"/>
                          </a:solidFill>
                          <a:effectLst/>
                        </a:rPr>
                        <a:t>POP does not support polymorphism.</a:t>
                      </a:r>
                    </a:p>
                  </a:txBody>
                  <a:tcPr marL="0" marR="19221" marT="31213" marB="104043" anchor="ctr"/>
                </a:tc>
                <a:extLst>
                  <a:ext uri="{0D108BD9-81ED-4DB2-BD59-A6C34878D82A}">
                    <a16:rowId xmlns:a16="http://schemas.microsoft.com/office/drawing/2014/main" val="2800208030"/>
                  </a:ext>
                </a:extLst>
              </a:tr>
              <a:tr h="841890">
                <a:tc>
                  <a:txBody>
                    <a:bodyPr/>
                    <a:lstStyle/>
                    <a:p>
                      <a:pPr algn="l" fontAlgn="ctr"/>
                      <a:r>
                        <a:rPr lang="en-IN" sz="1600" cap="none" spc="0">
                          <a:solidFill>
                            <a:schemeClr val="tx1"/>
                          </a:solidFill>
                          <a:effectLst/>
                        </a:rPr>
                        <a:t>Virtual Function and Inheritance</a:t>
                      </a:r>
                    </a:p>
                  </a:txBody>
                  <a:tcPr marL="0" marR="19221" marT="31213" marB="104043" anchor="ctr"/>
                </a:tc>
                <a:tc>
                  <a:txBody>
                    <a:bodyPr/>
                    <a:lstStyle/>
                    <a:p>
                      <a:pPr algn="l" fontAlgn="ctr"/>
                      <a:r>
                        <a:rPr lang="en-US" sz="1600" cap="none" spc="0" dirty="0">
                          <a:solidFill>
                            <a:schemeClr val="tx1"/>
                          </a:solidFill>
                          <a:effectLst/>
                        </a:rPr>
                        <a:t>OOP supports </a:t>
                      </a:r>
                      <a:r>
                        <a:rPr lang="en-US" sz="1600" b="1" cap="none" spc="0" dirty="0">
                          <a:solidFill>
                            <a:srgbClr val="C00000"/>
                          </a:solidFill>
                          <a:effectLst/>
                        </a:rPr>
                        <a:t>inheritance</a:t>
                      </a:r>
                      <a:r>
                        <a:rPr lang="en-US" sz="1600" cap="none" spc="0" dirty="0">
                          <a:solidFill>
                            <a:schemeClr val="tx1"/>
                          </a:solidFill>
                          <a:effectLst/>
                        </a:rPr>
                        <a:t> and virtual functions and virtual classes via it.</a:t>
                      </a:r>
                    </a:p>
                  </a:txBody>
                  <a:tcPr marL="0" marR="19221" marT="31213" marB="104043" anchor="ctr"/>
                </a:tc>
                <a:tc>
                  <a:txBody>
                    <a:bodyPr/>
                    <a:lstStyle/>
                    <a:p>
                      <a:pPr algn="l" fontAlgn="ctr"/>
                      <a:r>
                        <a:rPr lang="en-US" sz="1600" cap="none" spc="0">
                          <a:solidFill>
                            <a:schemeClr val="tx1"/>
                          </a:solidFill>
                          <a:effectLst/>
                        </a:rPr>
                        <a:t>There is no concept of inheritance in POP and neither does it support the use of virtual classes or virtual functions. </a:t>
                      </a:r>
                    </a:p>
                  </a:txBody>
                  <a:tcPr marL="0" marR="19221" marT="31213" marB="104043" anchor="ctr"/>
                </a:tc>
                <a:extLst>
                  <a:ext uri="{0D108BD9-81ED-4DB2-BD59-A6C34878D82A}">
                    <a16:rowId xmlns:a16="http://schemas.microsoft.com/office/drawing/2014/main" val="415000333"/>
                  </a:ext>
                </a:extLst>
              </a:tr>
              <a:tr h="414892">
                <a:tc>
                  <a:txBody>
                    <a:bodyPr/>
                    <a:lstStyle/>
                    <a:p>
                      <a:pPr algn="l" fontAlgn="ctr"/>
                      <a:r>
                        <a:rPr lang="en-IN" sz="1600" cap="none" spc="0">
                          <a:solidFill>
                            <a:schemeClr val="tx1"/>
                          </a:solidFill>
                          <a:effectLst/>
                        </a:rPr>
                        <a:t>Code Reuse</a:t>
                      </a:r>
                    </a:p>
                  </a:txBody>
                  <a:tcPr marL="0" marR="19221" marT="31213" marB="104043" anchor="ctr"/>
                </a:tc>
                <a:tc>
                  <a:txBody>
                    <a:bodyPr/>
                    <a:lstStyle/>
                    <a:p>
                      <a:pPr algn="l" fontAlgn="ctr"/>
                      <a:r>
                        <a:rPr lang="en-IN" sz="1600" cap="none" spc="0" dirty="0">
                          <a:solidFill>
                            <a:schemeClr val="tx1"/>
                          </a:solidFill>
                          <a:effectLst/>
                        </a:rPr>
                        <a:t>OOP supports </a:t>
                      </a:r>
                      <a:r>
                        <a:rPr lang="en-IN" sz="1600" b="1" cap="none" spc="0" dirty="0">
                          <a:solidFill>
                            <a:srgbClr val="C00000"/>
                          </a:solidFill>
                          <a:effectLst/>
                        </a:rPr>
                        <a:t>code reusability</a:t>
                      </a:r>
                      <a:r>
                        <a:rPr lang="en-IN" sz="1600" cap="none" spc="0" dirty="0">
                          <a:solidFill>
                            <a:schemeClr val="tx1"/>
                          </a:solidFill>
                          <a:effectLst/>
                        </a:rPr>
                        <a:t>.</a:t>
                      </a:r>
                    </a:p>
                  </a:txBody>
                  <a:tcPr marL="0" marR="19221" marT="31213" marB="104043" anchor="ctr"/>
                </a:tc>
                <a:tc>
                  <a:txBody>
                    <a:bodyPr/>
                    <a:lstStyle/>
                    <a:p>
                      <a:pPr algn="l" fontAlgn="ctr"/>
                      <a:r>
                        <a:rPr lang="en-US" sz="1600" cap="none" spc="0">
                          <a:solidFill>
                            <a:schemeClr val="tx1"/>
                          </a:solidFill>
                          <a:effectLst/>
                        </a:rPr>
                        <a:t>No code reusability is provided by POP.</a:t>
                      </a:r>
                    </a:p>
                  </a:txBody>
                  <a:tcPr marL="0" marR="19221" marT="31213" marB="104043" anchor="ctr"/>
                </a:tc>
                <a:extLst>
                  <a:ext uri="{0D108BD9-81ED-4DB2-BD59-A6C34878D82A}">
                    <a16:rowId xmlns:a16="http://schemas.microsoft.com/office/drawing/2014/main" val="4284410645"/>
                  </a:ext>
                </a:extLst>
              </a:tr>
              <a:tr h="605051">
                <a:tc>
                  <a:txBody>
                    <a:bodyPr/>
                    <a:lstStyle/>
                    <a:p>
                      <a:pPr algn="l" fontAlgn="ctr"/>
                      <a:r>
                        <a:rPr lang="en-IN" sz="1600" cap="none" spc="0">
                          <a:solidFill>
                            <a:schemeClr val="tx1"/>
                          </a:solidFill>
                          <a:effectLst/>
                        </a:rPr>
                        <a:t>Operator Overloading</a:t>
                      </a:r>
                    </a:p>
                  </a:txBody>
                  <a:tcPr marL="0" marR="19221" marT="31213" marB="104043" anchor="ctr"/>
                </a:tc>
                <a:tc>
                  <a:txBody>
                    <a:bodyPr/>
                    <a:lstStyle/>
                    <a:p>
                      <a:pPr algn="l" fontAlgn="ctr"/>
                      <a:r>
                        <a:rPr lang="en-US" sz="1600" cap="none" spc="0" dirty="0">
                          <a:solidFill>
                            <a:schemeClr val="tx1"/>
                          </a:solidFill>
                          <a:effectLst/>
                        </a:rPr>
                        <a:t>It is allowed in OOP. </a:t>
                      </a:r>
                    </a:p>
                  </a:txBody>
                  <a:tcPr marL="0" marR="19221" marT="31213" marB="104043" anchor="ctr"/>
                </a:tc>
                <a:tc>
                  <a:txBody>
                    <a:bodyPr/>
                    <a:lstStyle/>
                    <a:p>
                      <a:pPr algn="l" fontAlgn="ctr"/>
                      <a:r>
                        <a:rPr lang="en-US" sz="1600" cap="none" spc="0" dirty="0">
                          <a:solidFill>
                            <a:schemeClr val="tx1"/>
                          </a:solidFill>
                          <a:effectLst/>
                        </a:rPr>
                        <a:t>Operator overloading is not allowed in POP.</a:t>
                      </a:r>
                    </a:p>
                  </a:txBody>
                  <a:tcPr marL="0" marR="19221" marT="31213" marB="104043" anchor="ctr"/>
                </a:tc>
                <a:extLst>
                  <a:ext uri="{0D108BD9-81ED-4DB2-BD59-A6C34878D82A}">
                    <a16:rowId xmlns:a16="http://schemas.microsoft.com/office/drawing/2014/main" val="172768687"/>
                  </a:ext>
                </a:extLst>
              </a:tr>
            </a:tbl>
          </a:graphicData>
        </a:graphic>
      </p:graphicFrame>
    </p:spTree>
    <p:extLst>
      <p:ext uri="{BB962C8B-B14F-4D97-AF65-F5344CB8AC3E}">
        <p14:creationId xmlns:p14="http://schemas.microsoft.com/office/powerpoint/2010/main" val="28887570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87EA49-6BBF-FB27-5F4C-5F7F75D03D89}"/>
              </a:ext>
            </a:extLst>
          </p:cNvPr>
          <p:cNvSpPr>
            <a:spLocks noGrp="1"/>
          </p:cNvSpPr>
          <p:nvPr>
            <p:ph idx="1"/>
          </p:nvPr>
        </p:nvSpPr>
        <p:spPr>
          <a:xfrm>
            <a:off x="526700" y="469098"/>
            <a:ext cx="11360499" cy="6002040"/>
          </a:xfrm>
        </p:spPr>
        <p:txBody>
          <a:bodyPr>
            <a:normAutofit fontScale="92500" lnSpcReduction="10000"/>
          </a:bodyPr>
          <a:lstStyle/>
          <a:p>
            <a:pPr marL="0" indent="0">
              <a:buNone/>
            </a:pPr>
            <a:r>
              <a:rPr lang="en-US" b="1" dirty="0">
                <a:solidFill>
                  <a:srgbClr val="C00000"/>
                </a:solidFill>
              </a:rPr>
              <a:t>Top-Down: </a:t>
            </a:r>
          </a:p>
          <a:p>
            <a:pPr marL="0" indent="0">
              <a:buNone/>
            </a:pPr>
            <a:r>
              <a:rPr lang="en-US" dirty="0"/>
              <a:t>The top-down approach is a method of designing a system by starting from the highest level of abstraction and progressively breaking it down into more detailed components. In this approach, the overall </a:t>
            </a:r>
            <a:r>
              <a:rPr lang="en-US" b="1" dirty="0"/>
              <a:t>structure</a:t>
            </a:r>
            <a:r>
              <a:rPr lang="en-US" dirty="0"/>
              <a:t> and </a:t>
            </a:r>
            <a:r>
              <a:rPr lang="en-US" b="1" dirty="0"/>
              <a:t>functionality</a:t>
            </a:r>
            <a:r>
              <a:rPr lang="en-US" dirty="0"/>
              <a:t> of the system are </a:t>
            </a:r>
            <a:r>
              <a:rPr lang="en-US" b="1" dirty="0"/>
              <a:t>defined first</a:t>
            </a:r>
            <a:r>
              <a:rPr lang="en-US" dirty="0"/>
              <a:t>, and then specific components and details are developed.</a:t>
            </a:r>
            <a:endParaRPr lang="en-US" b="1" dirty="0"/>
          </a:p>
          <a:p>
            <a:pPr marL="0" indent="0">
              <a:buNone/>
            </a:pPr>
            <a:r>
              <a:rPr lang="en-US" dirty="0"/>
              <a:t>	Starts with an overview and breaks it down. </a:t>
            </a:r>
            <a:r>
              <a:rPr lang="en-US" b="1" dirty="0"/>
              <a:t>It's like starting with the full picture and filling in the details.</a:t>
            </a:r>
          </a:p>
          <a:p>
            <a:pPr marL="0" indent="0">
              <a:buNone/>
            </a:pPr>
            <a:endParaRPr lang="en-US" dirty="0"/>
          </a:p>
          <a:p>
            <a:pPr marL="0" indent="0">
              <a:buNone/>
            </a:pPr>
            <a:r>
              <a:rPr lang="en-US" b="1" dirty="0">
                <a:solidFill>
                  <a:srgbClr val="C00000"/>
                </a:solidFill>
              </a:rPr>
              <a:t>Bottom-Up: </a:t>
            </a:r>
          </a:p>
          <a:p>
            <a:pPr marL="0" indent="0">
              <a:buNone/>
            </a:pPr>
            <a:r>
              <a:rPr lang="en-US" dirty="0"/>
              <a:t>The bottom-up approach is a method of designing a system by starting with the most basic and fundamental components and gradually integrating them to form higher-level systems. In this approach, small, independent modules or components are developed first, and then they are combined to build the complete system.</a:t>
            </a:r>
          </a:p>
          <a:p>
            <a:pPr marL="0" indent="0">
              <a:buNone/>
            </a:pPr>
            <a:r>
              <a:rPr lang="en-US" dirty="0"/>
              <a:t>Starts with small details and builds up. It's like gathering all the pieces and then assembling the full picture.</a:t>
            </a:r>
          </a:p>
          <a:p>
            <a:pPr marL="0" indent="0">
              <a:buNone/>
            </a:pPr>
            <a:endParaRPr lang="en-IN" dirty="0"/>
          </a:p>
        </p:txBody>
      </p:sp>
    </p:spTree>
    <p:extLst>
      <p:ext uri="{BB962C8B-B14F-4D97-AF65-F5344CB8AC3E}">
        <p14:creationId xmlns:p14="http://schemas.microsoft.com/office/powerpoint/2010/main" val="30278560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a:bodyPr>
          <a:lstStyle/>
          <a:p>
            <a:pPr marL="0" indent="0">
              <a:buNone/>
            </a:pPr>
            <a:r>
              <a:rPr lang="en-IN" sz="3200" b="1" dirty="0">
                <a:solidFill>
                  <a:schemeClr val="accent5">
                    <a:lumMod val="50000"/>
                  </a:schemeClr>
                </a:solidFill>
              </a:rPr>
              <a:t>OOP’s concepts:</a:t>
            </a:r>
          </a:p>
          <a:p>
            <a:pPr marL="0" indent="0">
              <a:buNone/>
            </a:pPr>
            <a:r>
              <a:rPr lang="en-US" dirty="0"/>
              <a:t>Object-Oriented Programming (OOP) is a </a:t>
            </a:r>
            <a:r>
              <a:rPr lang="en-US" b="1" dirty="0">
                <a:solidFill>
                  <a:srgbClr val="C00000"/>
                </a:solidFill>
              </a:rPr>
              <a:t>programming paradigm </a:t>
            </a:r>
            <a:r>
              <a:rPr lang="en-US" dirty="0"/>
              <a:t>that uses objects and classes to design and develop applications. In Java, OOP principles are fundamental to creating reusable, scalable, and maintainable code.</a:t>
            </a:r>
          </a:p>
          <a:p>
            <a:pPr marL="0" indent="0">
              <a:buNone/>
            </a:pPr>
            <a:endParaRPr lang="en-US" sz="800" dirty="0"/>
          </a:p>
          <a:p>
            <a:pPr marL="0" indent="0">
              <a:buNone/>
            </a:pPr>
            <a:r>
              <a:rPr lang="en-US" b="1" dirty="0">
                <a:solidFill>
                  <a:schemeClr val="accent4">
                    <a:lumMod val="50000"/>
                  </a:schemeClr>
                </a:solidFill>
              </a:rPr>
              <a:t>The main principles of OOP in Java:</a:t>
            </a:r>
          </a:p>
          <a:p>
            <a:pPr marL="514350" indent="-514350">
              <a:buAutoNum type="arabicPeriod"/>
            </a:pPr>
            <a:r>
              <a:rPr lang="en-US" dirty="0"/>
              <a:t>Class &amp; Objects</a:t>
            </a:r>
          </a:p>
          <a:p>
            <a:pPr marL="514350" indent="-514350">
              <a:buFont typeface="Arial" panose="020B0604020202020204" pitchFamily="34" charset="0"/>
              <a:buAutoNum type="arabicPeriod"/>
            </a:pPr>
            <a:r>
              <a:rPr lang="en-IN" dirty="0"/>
              <a:t>Encapsulation</a:t>
            </a:r>
          </a:p>
          <a:p>
            <a:pPr marL="514350" indent="-514350">
              <a:buAutoNum type="arabicPeriod"/>
            </a:pPr>
            <a:r>
              <a:rPr lang="en-IN" dirty="0"/>
              <a:t>Inheritance</a:t>
            </a:r>
          </a:p>
          <a:p>
            <a:pPr marL="514350" indent="-514350">
              <a:buAutoNum type="arabicPeriod"/>
            </a:pPr>
            <a:r>
              <a:rPr lang="en-IN" dirty="0"/>
              <a:t>Polymorphism</a:t>
            </a:r>
          </a:p>
          <a:p>
            <a:pPr marL="514350" indent="-514350">
              <a:buFont typeface="Arial" panose="020B0604020202020204" pitchFamily="34" charset="0"/>
              <a:buAutoNum type="arabicPeriod"/>
            </a:pPr>
            <a:r>
              <a:rPr lang="en-IN" dirty="0"/>
              <a:t>Data Abstraction</a:t>
            </a:r>
          </a:p>
          <a:p>
            <a:pPr marL="514350" indent="-514350">
              <a:buAutoNum type="arabicPeriod"/>
            </a:pPr>
            <a:endParaRPr lang="en-IN" dirty="0"/>
          </a:p>
          <a:p>
            <a:pPr marL="514350" indent="-514350">
              <a:buAutoNum type="arabicPeriod"/>
            </a:pPr>
            <a:endParaRPr lang="en-IN" dirty="0"/>
          </a:p>
        </p:txBody>
      </p:sp>
    </p:spTree>
    <p:extLst>
      <p:ext uri="{BB962C8B-B14F-4D97-AF65-F5344CB8AC3E}">
        <p14:creationId xmlns:p14="http://schemas.microsoft.com/office/powerpoint/2010/main" val="9042421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0EB21-003B-7263-5E72-7E1E66279B00}"/>
              </a:ext>
            </a:extLst>
          </p:cNvPr>
          <p:cNvSpPr>
            <a:spLocks noGrp="1"/>
          </p:cNvSpPr>
          <p:nvPr>
            <p:ph idx="1"/>
          </p:nvPr>
        </p:nvSpPr>
        <p:spPr>
          <a:xfrm>
            <a:off x="1929581" y="1638811"/>
            <a:ext cx="8502445" cy="2825034"/>
          </a:xfrm>
        </p:spPr>
        <p:txBody>
          <a:bodyPr>
            <a:normAutofit/>
          </a:bodyPr>
          <a:lstStyle/>
          <a:p>
            <a:pPr marL="0" indent="0">
              <a:buNone/>
            </a:pPr>
            <a:r>
              <a:rPr lang="en-US" b="1" dirty="0">
                <a:solidFill>
                  <a:srgbClr val="7030A0"/>
                </a:solidFill>
              </a:rPr>
              <a:t>Note:</a:t>
            </a:r>
          </a:p>
          <a:p>
            <a:pPr marL="514350" indent="-514350">
              <a:buAutoNum type="arabicPeriod"/>
            </a:pPr>
            <a:r>
              <a:rPr lang="en-IN" b="1" dirty="0"/>
              <a:t>Class</a:t>
            </a:r>
          </a:p>
          <a:p>
            <a:pPr marL="514350" indent="-514350">
              <a:buAutoNum type="arabicPeriod"/>
            </a:pPr>
            <a:r>
              <a:rPr lang="en-IN" b="1" dirty="0"/>
              <a:t>Data Member </a:t>
            </a:r>
            <a:r>
              <a:rPr lang="en-IN" sz="1400" b="1" dirty="0">
                <a:solidFill>
                  <a:srgbClr val="C00000"/>
                </a:solidFill>
              </a:rPr>
              <a:t>OR</a:t>
            </a:r>
            <a:r>
              <a:rPr lang="en-IN" b="1" dirty="0"/>
              <a:t> Variable</a:t>
            </a:r>
          </a:p>
          <a:p>
            <a:pPr marL="514350" indent="-514350">
              <a:buAutoNum type="arabicPeriod"/>
            </a:pPr>
            <a:r>
              <a:rPr lang="en-IN" b="1" dirty="0"/>
              <a:t>Member Function  </a:t>
            </a:r>
            <a:r>
              <a:rPr lang="en-IN" sz="1400" b="1" dirty="0">
                <a:solidFill>
                  <a:srgbClr val="C00000"/>
                </a:solidFill>
              </a:rPr>
              <a:t>OR</a:t>
            </a:r>
            <a:r>
              <a:rPr lang="en-IN" b="1" dirty="0"/>
              <a:t>  Function </a:t>
            </a:r>
            <a:r>
              <a:rPr lang="en-IN" sz="1400" b="1" dirty="0">
                <a:solidFill>
                  <a:srgbClr val="C00000"/>
                </a:solidFill>
              </a:rPr>
              <a:t>OR</a:t>
            </a:r>
            <a:r>
              <a:rPr lang="en-IN" b="1" dirty="0"/>
              <a:t> Method </a:t>
            </a:r>
            <a:r>
              <a:rPr lang="en-IN" sz="1400" b="1" dirty="0">
                <a:solidFill>
                  <a:srgbClr val="C00000"/>
                </a:solidFill>
              </a:rPr>
              <a:t>OR</a:t>
            </a:r>
            <a:r>
              <a:rPr lang="en-IN" b="1" dirty="0"/>
              <a:t> Sub-Routine</a:t>
            </a:r>
          </a:p>
        </p:txBody>
      </p:sp>
    </p:spTree>
    <p:extLst>
      <p:ext uri="{BB962C8B-B14F-4D97-AF65-F5344CB8AC3E}">
        <p14:creationId xmlns:p14="http://schemas.microsoft.com/office/powerpoint/2010/main" val="25780858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chemeClr val="accent6">
                    <a:lumMod val="50000"/>
                  </a:schemeClr>
                </a:solidFill>
              </a:rPr>
              <a:t>1. </a:t>
            </a:r>
            <a:r>
              <a:rPr lang="en-US" sz="3200" b="1" dirty="0">
                <a:solidFill>
                  <a:schemeClr val="accent6">
                    <a:lumMod val="50000"/>
                  </a:schemeClr>
                </a:solidFill>
              </a:rPr>
              <a:t>Class &amp; Objects</a:t>
            </a:r>
          </a:p>
          <a:p>
            <a:pPr marL="0" indent="0">
              <a:buNone/>
            </a:pPr>
            <a:r>
              <a:rPr lang="en-US" dirty="0"/>
              <a:t>In Java, a </a:t>
            </a:r>
            <a:r>
              <a:rPr lang="en-US" b="1" dirty="0"/>
              <a:t>class</a:t>
            </a:r>
            <a:r>
              <a:rPr lang="en-US" dirty="0"/>
              <a:t> is a </a:t>
            </a:r>
            <a:r>
              <a:rPr lang="en-US" b="1" dirty="0">
                <a:solidFill>
                  <a:srgbClr val="C00000"/>
                </a:solidFill>
              </a:rPr>
              <a:t>blueprint</a:t>
            </a:r>
            <a:r>
              <a:rPr lang="en-US" dirty="0"/>
              <a:t> for creating </a:t>
            </a:r>
            <a:r>
              <a:rPr lang="en-US" b="1" dirty="0">
                <a:solidFill>
                  <a:srgbClr val="C00000"/>
                </a:solidFill>
              </a:rPr>
              <a:t>objects</a:t>
            </a:r>
            <a:r>
              <a:rPr lang="en-US" dirty="0"/>
              <a:t>. It defines a datatype by bundling </a:t>
            </a:r>
            <a:r>
              <a:rPr lang="en-US" b="1" dirty="0"/>
              <a:t>data</a:t>
            </a:r>
            <a:r>
              <a:rPr lang="en-US" dirty="0"/>
              <a:t> (attributes) and </a:t>
            </a:r>
            <a:r>
              <a:rPr lang="en-US" b="1" dirty="0"/>
              <a:t>methods</a:t>
            </a:r>
            <a:r>
              <a:rPr lang="en-US" dirty="0"/>
              <a:t> (functions) that operate on the data into a single unit.</a:t>
            </a:r>
          </a:p>
          <a:p>
            <a:pPr marL="0" indent="0">
              <a:buNone/>
            </a:pPr>
            <a:endParaRPr lang="en-US" dirty="0"/>
          </a:p>
          <a:p>
            <a:pPr marL="0" indent="0">
              <a:buNone/>
            </a:pPr>
            <a:r>
              <a:rPr lang="en-US" sz="3200" b="1" dirty="0">
                <a:solidFill>
                  <a:srgbClr val="C00000"/>
                </a:solidFill>
              </a:rPr>
              <a:t>Class:</a:t>
            </a:r>
          </a:p>
          <a:p>
            <a:pPr marL="0" indent="0">
              <a:buNone/>
            </a:pPr>
            <a:r>
              <a:rPr lang="en-US" b="1" dirty="0">
                <a:solidFill>
                  <a:schemeClr val="accent6">
                    <a:lumMod val="50000"/>
                  </a:schemeClr>
                </a:solidFill>
              </a:rPr>
              <a:t>Definition</a:t>
            </a:r>
            <a:r>
              <a:rPr lang="en-US" b="1" dirty="0"/>
              <a:t>: </a:t>
            </a:r>
            <a:r>
              <a:rPr lang="en-US" dirty="0"/>
              <a:t>A class is defined using the </a:t>
            </a:r>
            <a:r>
              <a:rPr lang="en-US" b="1" dirty="0">
                <a:solidFill>
                  <a:srgbClr val="C00000"/>
                </a:solidFill>
              </a:rPr>
              <a:t>class keyword </a:t>
            </a:r>
            <a:r>
              <a:rPr lang="en-US" dirty="0"/>
              <a:t>followed by the class name and a body enclosed in curly braces.</a:t>
            </a:r>
          </a:p>
          <a:p>
            <a:pPr marL="0" indent="0">
              <a:buNone/>
            </a:pPr>
            <a:r>
              <a:rPr lang="en-US" b="1" dirty="0">
                <a:solidFill>
                  <a:schemeClr val="accent6">
                    <a:lumMod val="50000"/>
                  </a:schemeClr>
                </a:solidFill>
              </a:rPr>
              <a:t>Components</a:t>
            </a:r>
            <a:r>
              <a:rPr lang="en-US" b="1" dirty="0"/>
              <a:t>: </a:t>
            </a:r>
            <a:r>
              <a:rPr lang="en-US" dirty="0"/>
              <a:t>It typically </a:t>
            </a:r>
            <a:r>
              <a:rPr lang="en-US" b="1" dirty="0"/>
              <a:t>includes</a:t>
            </a:r>
            <a:r>
              <a:rPr lang="en-US" dirty="0"/>
              <a:t> </a:t>
            </a:r>
            <a:r>
              <a:rPr lang="en-US" b="1" dirty="0"/>
              <a:t>fields</a:t>
            </a:r>
            <a:r>
              <a:rPr lang="en-US" dirty="0"/>
              <a:t> (variables) and </a:t>
            </a:r>
            <a:r>
              <a:rPr lang="en-US" b="1" dirty="0"/>
              <a:t>methods</a:t>
            </a:r>
            <a:r>
              <a:rPr lang="en-US" dirty="0"/>
              <a:t> to define the behavior and state of the objects created from the class.</a:t>
            </a:r>
          </a:p>
          <a:p>
            <a:pPr marL="0" indent="0">
              <a:buNone/>
            </a:pPr>
            <a:endParaRPr lang="en-IN" dirty="0"/>
          </a:p>
        </p:txBody>
      </p:sp>
    </p:spTree>
    <p:extLst>
      <p:ext uri="{BB962C8B-B14F-4D97-AF65-F5344CB8AC3E}">
        <p14:creationId xmlns:p14="http://schemas.microsoft.com/office/powerpoint/2010/main" val="1215520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795819" cy="5567363"/>
          </a:xfrm>
        </p:spPr>
        <p:txBody>
          <a:bodyPr/>
          <a:lstStyle/>
          <a:p>
            <a:pPr marL="0" indent="0">
              <a:buNone/>
            </a:pPr>
            <a:r>
              <a:rPr lang="en-IN" sz="3200" b="1" dirty="0">
                <a:solidFill>
                  <a:schemeClr val="tx2"/>
                </a:solidFill>
              </a:rPr>
              <a:t>Java Programming Lab:</a:t>
            </a:r>
          </a:p>
          <a:p>
            <a:pPr marL="514350" indent="-514350">
              <a:buAutoNum type="arabicPeriod"/>
            </a:pPr>
            <a:r>
              <a:rPr lang="en-US" dirty="0"/>
              <a:t>Write a Java program to print the following triangle of numbers</a:t>
            </a:r>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r>
              <a:rPr lang="en-US" dirty="0"/>
              <a:t>Write a Java program to list the factorial of the numbers 1 to 10. To calculate the factorial value use while loop. (Hint Fact of 4=4*3*2*1).</a:t>
            </a:r>
          </a:p>
          <a:p>
            <a:pPr marL="0" indent="0">
              <a:buNone/>
            </a:pPr>
            <a:endParaRPr lang="en-IN" dirty="0"/>
          </a:p>
        </p:txBody>
      </p:sp>
      <p:pic>
        <p:nvPicPr>
          <p:cNvPr id="4" name="Picture 3">
            <a:extLst>
              <a:ext uri="{FF2B5EF4-FFF2-40B4-BE49-F238E27FC236}">
                <a16:creationId xmlns:a16="http://schemas.microsoft.com/office/drawing/2014/main" id="{68A14C87-C76A-4FFA-A93B-09CFCE302A1A}"/>
              </a:ext>
            </a:extLst>
          </p:cNvPr>
          <p:cNvPicPr>
            <a:picLocks noChangeAspect="1"/>
          </p:cNvPicPr>
          <p:nvPr/>
        </p:nvPicPr>
        <p:blipFill rotWithShape="1">
          <a:blip r:embed="rId2">
            <a:extLst>
              <a:ext uri="{28A0092B-C50C-407E-A947-70E740481C1C}">
                <a14:useLocalDpi xmlns:a14="http://schemas.microsoft.com/office/drawing/2010/main" val="0"/>
              </a:ext>
            </a:extLst>
          </a:blip>
          <a:srcRect l="18281" t="32551" r="38906" b="26510"/>
          <a:stretch/>
        </p:blipFill>
        <p:spPr>
          <a:xfrm>
            <a:off x="1628774" y="1943100"/>
            <a:ext cx="2609851" cy="2324099"/>
          </a:xfrm>
          <a:prstGeom prst="rect">
            <a:avLst/>
          </a:prstGeom>
        </p:spPr>
      </p:pic>
    </p:spTree>
    <p:extLst>
      <p:ext uri="{BB962C8B-B14F-4D97-AF65-F5344CB8AC3E}">
        <p14:creationId xmlns:p14="http://schemas.microsoft.com/office/powerpoint/2010/main" val="25737666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rgbClr val="C00000"/>
                </a:solidFill>
              </a:rPr>
              <a:t>Object</a:t>
            </a:r>
          </a:p>
          <a:p>
            <a:pPr marL="0" indent="0">
              <a:buNone/>
            </a:pPr>
            <a:r>
              <a:rPr lang="en-US" b="1" dirty="0"/>
              <a:t>Definition: </a:t>
            </a:r>
            <a:r>
              <a:rPr lang="en-US" dirty="0"/>
              <a:t>An object is </a:t>
            </a:r>
            <a:r>
              <a:rPr lang="en-US" b="1" dirty="0"/>
              <a:t>an </a:t>
            </a:r>
            <a:r>
              <a:rPr lang="en-US" b="1" dirty="0">
                <a:solidFill>
                  <a:srgbClr val="C00000"/>
                </a:solidFill>
              </a:rPr>
              <a:t>instance</a:t>
            </a:r>
            <a:r>
              <a:rPr lang="en-US" b="1" dirty="0"/>
              <a:t> of a class</a:t>
            </a:r>
            <a:r>
              <a:rPr lang="en-US" dirty="0"/>
              <a:t>. When a class is </a:t>
            </a:r>
            <a:r>
              <a:rPr lang="en-US" b="1" dirty="0"/>
              <a:t>instantiated</a:t>
            </a:r>
            <a:r>
              <a:rPr lang="en-US" dirty="0"/>
              <a:t>, </a:t>
            </a:r>
            <a:r>
              <a:rPr lang="en-US" b="1" dirty="0">
                <a:solidFill>
                  <a:srgbClr val="C00000"/>
                </a:solidFill>
              </a:rPr>
              <a:t>memory</a:t>
            </a:r>
            <a:r>
              <a:rPr lang="en-US" dirty="0"/>
              <a:t> is allocated for the object, and the </a:t>
            </a:r>
            <a:r>
              <a:rPr lang="en-US" b="1" dirty="0"/>
              <a:t>constructor</a:t>
            </a:r>
            <a:r>
              <a:rPr lang="en-US" dirty="0"/>
              <a:t> of the class is called to initialize the object.</a:t>
            </a:r>
          </a:p>
          <a:p>
            <a:pPr marL="0" indent="0">
              <a:buNone/>
            </a:pPr>
            <a:r>
              <a:rPr lang="en-US" b="1" dirty="0"/>
              <a:t>Creation: </a:t>
            </a:r>
            <a:r>
              <a:rPr lang="en-US" dirty="0"/>
              <a:t>Objects are created using the </a:t>
            </a:r>
            <a:r>
              <a:rPr lang="en-US" b="1" dirty="0">
                <a:solidFill>
                  <a:srgbClr val="C00000"/>
                </a:solidFill>
              </a:rPr>
              <a:t>new</a:t>
            </a:r>
            <a:r>
              <a:rPr lang="en-US" dirty="0"/>
              <a:t> </a:t>
            </a:r>
            <a:r>
              <a:rPr lang="en-US" b="1" dirty="0"/>
              <a:t>keyword</a:t>
            </a:r>
            <a:r>
              <a:rPr lang="en-US" dirty="0"/>
              <a:t>.</a:t>
            </a:r>
          </a:p>
          <a:p>
            <a:pPr marL="0" indent="0">
              <a:buNone/>
            </a:pPr>
            <a:endParaRPr lang="en-US" sz="800" dirty="0"/>
          </a:p>
          <a:p>
            <a:pPr marL="0" indent="0">
              <a:buNone/>
            </a:pPr>
            <a:r>
              <a:rPr lang="en-US" b="1" dirty="0"/>
              <a:t>Create and use an object of the </a:t>
            </a:r>
            <a:r>
              <a:rPr lang="en-US" b="1" dirty="0">
                <a:solidFill>
                  <a:srgbClr val="C00000"/>
                </a:solidFill>
              </a:rPr>
              <a:t>Car</a:t>
            </a:r>
            <a:r>
              <a:rPr lang="en-US" b="1" dirty="0"/>
              <a:t> class:</a:t>
            </a:r>
          </a:p>
          <a:p>
            <a:pPr marL="0" indent="0">
              <a:buNone/>
            </a:pPr>
            <a:endParaRPr lang="en-IN" dirty="0"/>
          </a:p>
        </p:txBody>
      </p:sp>
      <p:pic>
        <p:nvPicPr>
          <p:cNvPr id="6" name="Picture 5" descr="A screen shot of a computer program&#10;&#10;Description automatically generated">
            <a:extLst>
              <a:ext uri="{FF2B5EF4-FFF2-40B4-BE49-F238E27FC236}">
                <a16:creationId xmlns:a16="http://schemas.microsoft.com/office/drawing/2014/main" id="{CA9BEA55-AD8B-9609-D80C-EE2BA935E3DA}"/>
              </a:ext>
            </a:extLst>
          </p:cNvPr>
          <p:cNvPicPr>
            <a:picLocks noChangeAspect="1"/>
          </p:cNvPicPr>
          <p:nvPr/>
        </p:nvPicPr>
        <p:blipFill rotWithShape="1">
          <a:blip r:embed="rId2">
            <a:extLst>
              <a:ext uri="{28A0092B-C50C-407E-A947-70E740481C1C}">
                <a14:useLocalDpi xmlns:a14="http://schemas.microsoft.com/office/drawing/2010/main" val="0"/>
              </a:ext>
            </a:extLst>
          </a:blip>
          <a:srcRect l="4442" t="11491" r="4332" b="12738"/>
          <a:stretch/>
        </p:blipFill>
        <p:spPr>
          <a:xfrm>
            <a:off x="1233377" y="3664688"/>
            <a:ext cx="8272130" cy="2583712"/>
          </a:xfrm>
          <a:prstGeom prst="rect">
            <a:avLst/>
          </a:prstGeom>
        </p:spPr>
      </p:pic>
    </p:spTree>
    <p:extLst>
      <p:ext uri="{BB962C8B-B14F-4D97-AF65-F5344CB8AC3E}">
        <p14:creationId xmlns:p14="http://schemas.microsoft.com/office/powerpoint/2010/main" val="33272647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A7A9F4F-5701-1240-EF7B-102EC81A9E12}"/>
              </a:ext>
            </a:extLst>
          </p:cNvPr>
          <p:cNvSpPr>
            <a:spLocks noGrp="1"/>
          </p:cNvSpPr>
          <p:nvPr>
            <p:ph idx="1"/>
          </p:nvPr>
        </p:nvSpPr>
        <p:spPr>
          <a:xfrm>
            <a:off x="562897" y="272128"/>
            <a:ext cx="10515600" cy="4351338"/>
          </a:xfrm>
        </p:spPr>
        <p:txBody>
          <a:bodyPr/>
          <a:lstStyle/>
          <a:p>
            <a:pPr marL="0" indent="0">
              <a:buNone/>
            </a:pPr>
            <a:r>
              <a:rPr lang="en-US" sz="2400" b="1" dirty="0">
                <a:solidFill>
                  <a:srgbClr val="C00000"/>
                </a:solidFill>
              </a:rPr>
              <a:t>Example:</a:t>
            </a:r>
          </a:p>
          <a:p>
            <a:pPr marL="0" indent="0">
              <a:buNone/>
            </a:pPr>
            <a:endParaRPr lang="en-IN" dirty="0"/>
          </a:p>
        </p:txBody>
      </p:sp>
      <p:pic>
        <p:nvPicPr>
          <p:cNvPr id="7" name="Content Placeholder 3" descr="A screen shot of a computer program">
            <a:extLst>
              <a:ext uri="{FF2B5EF4-FFF2-40B4-BE49-F238E27FC236}">
                <a16:creationId xmlns:a16="http://schemas.microsoft.com/office/drawing/2014/main" id="{18721DCB-4CC6-3A16-F825-315C42303173}"/>
              </a:ext>
            </a:extLst>
          </p:cNvPr>
          <p:cNvPicPr>
            <a:picLocks noChangeAspect="1"/>
          </p:cNvPicPr>
          <p:nvPr/>
        </p:nvPicPr>
        <p:blipFill rotWithShape="1">
          <a:blip r:embed="rId2">
            <a:extLst>
              <a:ext uri="{28A0092B-C50C-407E-A947-70E740481C1C}">
                <a14:useLocalDpi xmlns:a14="http://schemas.microsoft.com/office/drawing/2010/main" val="0"/>
              </a:ext>
            </a:extLst>
          </a:blip>
          <a:srcRect l="2235" t="4379" r="2420" b="4922"/>
          <a:stretch/>
        </p:blipFill>
        <p:spPr>
          <a:xfrm>
            <a:off x="487281" y="723551"/>
            <a:ext cx="11217437" cy="5862321"/>
          </a:xfrm>
          <a:prstGeom prst="rect">
            <a:avLst/>
          </a:prstGeom>
        </p:spPr>
      </p:pic>
    </p:spTree>
    <p:extLst>
      <p:ext uri="{BB962C8B-B14F-4D97-AF65-F5344CB8AC3E}">
        <p14:creationId xmlns:p14="http://schemas.microsoft.com/office/powerpoint/2010/main" val="13791968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323611" y="409481"/>
            <a:ext cx="5315189" cy="2470766"/>
          </a:xfrm>
        </p:spPr>
        <p:txBody>
          <a:bodyPr anchor="t">
            <a:normAutofit/>
          </a:bodyPr>
          <a:lstStyle/>
          <a:p>
            <a:pPr marL="0" indent="0">
              <a:buNone/>
            </a:pPr>
            <a:r>
              <a:rPr lang="en-US" sz="2400" b="1" dirty="0">
                <a:solidFill>
                  <a:srgbClr val="C00000"/>
                </a:solidFill>
              </a:rPr>
              <a:t>2.</a:t>
            </a:r>
            <a:r>
              <a:rPr lang="en-IN" sz="2400" b="1" dirty="0">
                <a:solidFill>
                  <a:srgbClr val="C00000"/>
                </a:solidFill>
              </a:rPr>
              <a:t> </a:t>
            </a:r>
            <a:r>
              <a:rPr lang="en-US" sz="2400" b="1" dirty="0">
                <a:solidFill>
                  <a:srgbClr val="C00000"/>
                </a:solidFill>
              </a:rPr>
              <a:t>Encapsulation</a:t>
            </a:r>
          </a:p>
          <a:p>
            <a:pPr marL="0" indent="0">
              <a:buNone/>
            </a:pPr>
            <a:r>
              <a:rPr lang="en-US" sz="2000" dirty="0"/>
              <a:t>Encapsulation is the mechanism of </a:t>
            </a:r>
            <a:r>
              <a:rPr lang="en-US" sz="2000" b="1" dirty="0"/>
              <a:t>bundling</a:t>
            </a:r>
            <a:r>
              <a:rPr lang="en-US" sz="2000" dirty="0"/>
              <a:t> data (fields) and methods (functions) that operate on the data into a </a:t>
            </a:r>
            <a:r>
              <a:rPr lang="en-US" sz="2000" b="1" dirty="0"/>
              <a:t>single unit </a:t>
            </a:r>
            <a:r>
              <a:rPr lang="en-US" sz="2000" dirty="0"/>
              <a:t>or </a:t>
            </a:r>
            <a:r>
              <a:rPr lang="en-US" sz="2000" b="1" dirty="0"/>
              <a:t>class</a:t>
            </a:r>
            <a:r>
              <a:rPr lang="en-US" sz="2000" dirty="0"/>
              <a:t>, and </a:t>
            </a:r>
            <a:r>
              <a:rPr lang="en-US" sz="2000" b="1" dirty="0"/>
              <a:t>restricting access </a:t>
            </a:r>
            <a:r>
              <a:rPr lang="en-US" sz="2000" dirty="0"/>
              <a:t>to some of the object's components. This is achieved using </a:t>
            </a:r>
            <a:r>
              <a:rPr lang="en-US" sz="2000" b="1" dirty="0"/>
              <a:t>Access Modifiers </a:t>
            </a:r>
            <a:r>
              <a:rPr lang="en-US" sz="2000" dirty="0"/>
              <a:t>or </a:t>
            </a:r>
            <a:r>
              <a:rPr lang="en-US" sz="2000" b="1" dirty="0"/>
              <a:t>Specifiers </a:t>
            </a:r>
            <a:r>
              <a:rPr lang="en-US" sz="2000" dirty="0"/>
              <a:t>such as </a:t>
            </a:r>
            <a:r>
              <a:rPr lang="en-US" sz="2000" b="1" dirty="0"/>
              <a:t>private</a:t>
            </a:r>
            <a:r>
              <a:rPr lang="en-US" sz="2000" dirty="0"/>
              <a:t>, </a:t>
            </a:r>
            <a:r>
              <a:rPr lang="en-US" sz="2000" b="1" dirty="0"/>
              <a:t>protected</a:t>
            </a:r>
            <a:r>
              <a:rPr lang="en-US" sz="2000" dirty="0"/>
              <a:t>, and </a:t>
            </a:r>
            <a:r>
              <a:rPr lang="en-US" sz="2000" b="1" dirty="0"/>
              <a:t>public</a:t>
            </a:r>
            <a:r>
              <a:rPr lang="en-US" sz="2000" dirty="0"/>
              <a:t>.</a:t>
            </a:r>
            <a:endParaRPr lang="en-IN" sz="2000" dirty="0"/>
          </a:p>
        </p:txBody>
      </p:sp>
      <p:sp>
        <p:nvSpPr>
          <p:cNvPr id="11" name="Rectangle 1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descr="A screen shot of a computer program&#10;&#10;Description automatically generated">
            <a:extLst>
              <a:ext uri="{FF2B5EF4-FFF2-40B4-BE49-F238E27FC236}">
                <a16:creationId xmlns:a16="http://schemas.microsoft.com/office/drawing/2014/main" id="{23622D64-699A-0820-1405-20CA4A7F7BE6}"/>
              </a:ext>
            </a:extLst>
          </p:cNvPr>
          <p:cNvPicPr>
            <a:picLocks noChangeAspect="1"/>
          </p:cNvPicPr>
          <p:nvPr/>
        </p:nvPicPr>
        <p:blipFill rotWithShape="1">
          <a:blip r:embed="rId2">
            <a:extLst>
              <a:ext uri="{28A0092B-C50C-407E-A947-70E740481C1C}">
                <a14:useLocalDpi xmlns:a14="http://schemas.microsoft.com/office/drawing/2010/main" val="0"/>
              </a:ext>
            </a:extLst>
          </a:blip>
          <a:srcRect l="4524" t="2555" r="4529" b="2538"/>
          <a:stretch/>
        </p:blipFill>
        <p:spPr>
          <a:xfrm>
            <a:off x="6096000" y="70337"/>
            <a:ext cx="4684082" cy="6712261"/>
          </a:xfrm>
          <a:prstGeom prst="rect">
            <a:avLst/>
          </a:prstGeom>
        </p:spPr>
      </p:pic>
      <p:pic>
        <p:nvPicPr>
          <p:cNvPr id="1026" name="Picture 2" descr="Encapsulation in OOPs by Logicmojo">
            <a:extLst>
              <a:ext uri="{FF2B5EF4-FFF2-40B4-BE49-F238E27FC236}">
                <a16:creationId xmlns:a16="http://schemas.microsoft.com/office/drawing/2014/main" id="{B5B52D7B-86B4-0A39-B544-F62A3D8096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 y="3426467"/>
            <a:ext cx="592455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2192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 shot of a computer code&#10;&#10;Description automatically generated">
            <a:extLst>
              <a:ext uri="{FF2B5EF4-FFF2-40B4-BE49-F238E27FC236}">
                <a16:creationId xmlns:a16="http://schemas.microsoft.com/office/drawing/2014/main" id="{CDE3D50B-EE02-D38B-15B6-D9EF3E83BF9C}"/>
              </a:ext>
            </a:extLst>
          </p:cNvPr>
          <p:cNvPicPr>
            <a:picLocks noChangeAspect="1"/>
          </p:cNvPicPr>
          <p:nvPr/>
        </p:nvPicPr>
        <p:blipFill rotWithShape="1">
          <a:blip r:embed="rId2">
            <a:extLst>
              <a:ext uri="{28A0092B-C50C-407E-A947-70E740481C1C}">
                <a14:useLocalDpi xmlns:a14="http://schemas.microsoft.com/office/drawing/2010/main" val="0"/>
              </a:ext>
            </a:extLst>
          </a:blip>
          <a:srcRect l="3933" t="6420" r="4229" b="6420"/>
          <a:stretch/>
        </p:blipFill>
        <p:spPr>
          <a:xfrm>
            <a:off x="279143" y="1705864"/>
            <a:ext cx="5221625" cy="3446272"/>
          </a:xfrm>
          <a:prstGeom prst="rect">
            <a:avLst/>
          </a:prstGeom>
        </p:spPr>
      </p:pic>
      <p:sp>
        <p:nvSpPr>
          <p:cNvPr id="6" name="Content Placeholder 5">
            <a:extLst>
              <a:ext uri="{FF2B5EF4-FFF2-40B4-BE49-F238E27FC236}">
                <a16:creationId xmlns:a16="http://schemas.microsoft.com/office/drawing/2014/main" id="{6B68690E-8E7C-FD1B-7736-1DBA9ECFF90D}"/>
              </a:ext>
            </a:extLst>
          </p:cNvPr>
          <p:cNvSpPr>
            <a:spLocks noGrp="1"/>
          </p:cNvSpPr>
          <p:nvPr>
            <p:ph idx="1"/>
          </p:nvPr>
        </p:nvSpPr>
        <p:spPr>
          <a:xfrm>
            <a:off x="6059054" y="2267062"/>
            <a:ext cx="5376528" cy="2323876"/>
          </a:xfrm>
        </p:spPr>
        <p:txBody>
          <a:bodyPr anchor="t">
            <a:normAutofit/>
          </a:bodyPr>
          <a:lstStyle/>
          <a:p>
            <a:pPr marL="0" indent="0">
              <a:buNone/>
            </a:pPr>
            <a:r>
              <a:rPr lang="en-US" sz="2400" b="1" dirty="0">
                <a:solidFill>
                  <a:srgbClr val="C00000">
                    <a:alpha val="80000"/>
                  </a:srgbClr>
                </a:solidFill>
              </a:rPr>
              <a:t>3. Inheritance: </a:t>
            </a:r>
            <a:r>
              <a:rPr lang="en-US" sz="2000" b="1" dirty="0">
                <a:solidFill>
                  <a:srgbClr val="002060">
                    <a:alpha val="80000"/>
                  </a:srgbClr>
                </a:solidFill>
              </a:rPr>
              <a:t>(Do not Re-Invent the Wheel)</a:t>
            </a:r>
          </a:p>
          <a:p>
            <a:pPr marL="0" indent="0">
              <a:buNone/>
            </a:pPr>
            <a:r>
              <a:rPr lang="en-US" sz="2000" dirty="0">
                <a:solidFill>
                  <a:schemeClr val="tx1">
                    <a:alpha val="80000"/>
                  </a:schemeClr>
                </a:solidFill>
              </a:rPr>
              <a:t>Inheritance is a mechanism wherein a </a:t>
            </a:r>
            <a:r>
              <a:rPr lang="en-US" sz="2000" b="1" dirty="0">
                <a:solidFill>
                  <a:schemeClr val="tx1">
                    <a:alpha val="80000"/>
                  </a:schemeClr>
                </a:solidFill>
              </a:rPr>
              <a:t>new class is derived from</a:t>
            </a:r>
            <a:r>
              <a:rPr lang="en-US" sz="2000" dirty="0">
                <a:solidFill>
                  <a:schemeClr val="tx1">
                    <a:alpha val="80000"/>
                  </a:schemeClr>
                </a:solidFill>
              </a:rPr>
              <a:t> an </a:t>
            </a:r>
            <a:r>
              <a:rPr lang="en-US" sz="2000" b="1" dirty="0">
                <a:solidFill>
                  <a:schemeClr val="tx1">
                    <a:alpha val="80000"/>
                  </a:schemeClr>
                </a:solidFill>
              </a:rPr>
              <a:t>existing</a:t>
            </a:r>
            <a:r>
              <a:rPr lang="en-US" sz="2000" dirty="0">
                <a:solidFill>
                  <a:schemeClr val="tx1">
                    <a:alpha val="80000"/>
                  </a:schemeClr>
                </a:solidFill>
              </a:rPr>
              <a:t> </a:t>
            </a:r>
            <a:r>
              <a:rPr lang="en-US" sz="2000" b="1" dirty="0">
                <a:solidFill>
                  <a:schemeClr val="tx1">
                    <a:alpha val="80000"/>
                  </a:schemeClr>
                </a:solidFill>
              </a:rPr>
              <a:t>class</a:t>
            </a:r>
            <a:r>
              <a:rPr lang="en-US" sz="2000" dirty="0">
                <a:solidFill>
                  <a:schemeClr val="tx1">
                    <a:alpha val="80000"/>
                  </a:schemeClr>
                </a:solidFill>
              </a:rPr>
              <a:t>. The new class (child or subclass) inherits the fields and methods of the existing class (parent or superclass), allowing for </a:t>
            </a:r>
            <a:r>
              <a:rPr lang="en-US" sz="2000" b="1" dirty="0">
                <a:solidFill>
                  <a:schemeClr val="tx1">
                    <a:alpha val="80000"/>
                  </a:schemeClr>
                </a:solidFill>
              </a:rPr>
              <a:t>code</a:t>
            </a:r>
            <a:r>
              <a:rPr lang="en-US" sz="2000" dirty="0">
                <a:solidFill>
                  <a:schemeClr val="tx1">
                    <a:alpha val="80000"/>
                  </a:schemeClr>
                </a:solidFill>
              </a:rPr>
              <a:t> </a:t>
            </a:r>
            <a:r>
              <a:rPr lang="en-US" sz="2000" b="1" dirty="0">
                <a:solidFill>
                  <a:schemeClr val="tx1">
                    <a:alpha val="80000"/>
                  </a:schemeClr>
                </a:solidFill>
              </a:rPr>
              <a:t>reuse</a:t>
            </a:r>
            <a:r>
              <a:rPr lang="en-US" sz="2000" dirty="0">
                <a:solidFill>
                  <a:schemeClr val="tx1">
                    <a:alpha val="80000"/>
                  </a:schemeClr>
                </a:solidFill>
              </a:rPr>
              <a:t> and the creation of a </a:t>
            </a:r>
            <a:r>
              <a:rPr lang="en-US" sz="2000" b="1" dirty="0">
                <a:solidFill>
                  <a:schemeClr val="tx1">
                    <a:alpha val="80000"/>
                  </a:schemeClr>
                </a:solidFill>
              </a:rPr>
              <a:t>hierarchical relationship </a:t>
            </a:r>
            <a:r>
              <a:rPr lang="en-US" sz="2000" dirty="0">
                <a:solidFill>
                  <a:schemeClr val="tx1">
                    <a:alpha val="80000"/>
                  </a:schemeClr>
                </a:solidFill>
              </a:rPr>
              <a:t>between classes.</a:t>
            </a:r>
          </a:p>
          <a:p>
            <a:pPr marL="0" indent="0">
              <a:buNone/>
            </a:pPr>
            <a:endParaRPr lang="en-IN" sz="2000" dirty="0">
              <a:solidFill>
                <a:schemeClr val="tx1">
                  <a:alpha val="80000"/>
                </a:schemeClr>
              </a:solidFill>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3650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26026" y="265471"/>
            <a:ext cx="11139947" cy="6341806"/>
          </a:xfrm>
        </p:spPr>
        <p:txBody>
          <a:bodyPr>
            <a:normAutofit fontScale="25000" lnSpcReduction="20000"/>
          </a:bodyPr>
          <a:lstStyle/>
          <a:p>
            <a:pPr marL="0" indent="0">
              <a:buNone/>
            </a:pPr>
            <a:r>
              <a:rPr lang="en-IN" sz="8000" b="1" dirty="0">
                <a:solidFill>
                  <a:srgbClr val="C00000"/>
                </a:solidFill>
              </a:rPr>
              <a:t>Benefits of Inheritance:</a:t>
            </a:r>
          </a:p>
          <a:p>
            <a:pPr marL="0" indent="0">
              <a:buNone/>
            </a:pPr>
            <a:r>
              <a:rPr lang="en-US" sz="6200" b="1" dirty="0">
                <a:solidFill>
                  <a:srgbClr val="0070C0"/>
                </a:solidFill>
              </a:rPr>
              <a:t>1. Reusability</a:t>
            </a:r>
          </a:p>
          <a:p>
            <a:pPr>
              <a:buFont typeface="Arial" panose="020B0604020202020204" pitchFamily="34" charset="0"/>
              <a:buChar char="•"/>
            </a:pPr>
            <a:r>
              <a:rPr lang="en-US" sz="6200" b="1" dirty="0"/>
              <a:t>Code Reusability</a:t>
            </a:r>
            <a:r>
              <a:rPr lang="en-US" sz="6200" dirty="0"/>
              <a:t>: Inheritance promotes code reusability by allowing new classes to use methods and properties of existing classes. This means you can create a new class with minimal additional code.</a:t>
            </a:r>
          </a:p>
          <a:p>
            <a:pPr>
              <a:buFont typeface="Arial" panose="020B0604020202020204" pitchFamily="34" charset="0"/>
              <a:buChar char="•"/>
            </a:pPr>
            <a:r>
              <a:rPr lang="en-US" sz="6200" b="1" dirty="0"/>
              <a:t>DRY Principle</a:t>
            </a:r>
            <a:r>
              <a:rPr lang="en-US" sz="6200" dirty="0"/>
              <a:t>: It helps adhere to the </a:t>
            </a:r>
            <a:r>
              <a:rPr lang="en-US" sz="6200" b="1" dirty="0">
                <a:solidFill>
                  <a:schemeClr val="accent1">
                    <a:lumMod val="50000"/>
                  </a:schemeClr>
                </a:solidFill>
              </a:rPr>
              <a:t>"Don't Repeat Yourself" </a:t>
            </a:r>
            <a:r>
              <a:rPr lang="en-US" sz="6200" dirty="0"/>
              <a:t>(DRY) principle, reducing code duplication and making maintenance easier.</a:t>
            </a:r>
          </a:p>
          <a:p>
            <a:pPr marL="0" indent="0">
              <a:buNone/>
            </a:pPr>
            <a:endParaRPr lang="en-US" sz="3200" dirty="0"/>
          </a:p>
          <a:p>
            <a:pPr marL="0" indent="0">
              <a:buNone/>
            </a:pPr>
            <a:r>
              <a:rPr lang="en-US" sz="6200" b="1" dirty="0">
                <a:solidFill>
                  <a:srgbClr val="0070C0"/>
                </a:solidFill>
              </a:rPr>
              <a:t>2. Maintainability</a:t>
            </a:r>
          </a:p>
          <a:p>
            <a:pPr>
              <a:buFont typeface="Arial" panose="020B0604020202020204" pitchFamily="34" charset="0"/>
              <a:buChar char="•"/>
            </a:pPr>
            <a:r>
              <a:rPr lang="en-US" sz="6200" b="1" dirty="0"/>
              <a:t>Centralized Changes</a:t>
            </a:r>
            <a:r>
              <a:rPr lang="en-US" sz="6200" dirty="0"/>
              <a:t>: When a method or property in the superclass is modified, all subclasses that inherit from it automatically inherit the changes. This centralizes updates and bug fixes, making the codebase easier to maintain.</a:t>
            </a:r>
          </a:p>
          <a:p>
            <a:pPr>
              <a:buFont typeface="Arial" panose="020B0604020202020204" pitchFamily="34" charset="0"/>
              <a:buChar char="•"/>
            </a:pPr>
            <a:r>
              <a:rPr lang="en-US" sz="6200" b="1" dirty="0"/>
              <a:t>Consistency</a:t>
            </a:r>
            <a:r>
              <a:rPr lang="en-US" sz="6200" dirty="0"/>
              <a:t>: Changes made in the superclass ensure consistency across all subclasses, reducing the risk of inconsistencies and errors.</a:t>
            </a:r>
          </a:p>
          <a:p>
            <a:pPr marL="0" indent="0">
              <a:buNone/>
            </a:pPr>
            <a:endParaRPr lang="en-US" sz="3200" b="1" dirty="0"/>
          </a:p>
          <a:p>
            <a:pPr marL="0" indent="0">
              <a:buNone/>
            </a:pPr>
            <a:r>
              <a:rPr lang="en-US" sz="6200" b="1" dirty="0">
                <a:solidFill>
                  <a:srgbClr val="0070C0"/>
                </a:solidFill>
              </a:rPr>
              <a:t>3. Extensibility:</a:t>
            </a:r>
          </a:p>
          <a:p>
            <a:pPr>
              <a:buFont typeface="Arial" panose="020B0604020202020204" pitchFamily="34" charset="0"/>
              <a:buChar char="•"/>
            </a:pPr>
            <a:r>
              <a:rPr lang="en-US" sz="6200" b="1" dirty="0"/>
              <a:t>Adding Functionality</a:t>
            </a:r>
            <a:r>
              <a:rPr lang="en-US" sz="6200" dirty="0"/>
              <a:t>: Inheritance allows for the extension of existing functionality. Subclasses can add new methods or override existing ones to provide specialized behavior while still leveraging the existing code in the superclass.</a:t>
            </a:r>
          </a:p>
          <a:p>
            <a:pPr>
              <a:buFont typeface="Arial" panose="020B0604020202020204" pitchFamily="34" charset="0"/>
              <a:buChar char="•"/>
            </a:pPr>
            <a:r>
              <a:rPr lang="en-US" sz="6200" b="1" dirty="0"/>
              <a:t>Modular Development</a:t>
            </a:r>
            <a:r>
              <a:rPr lang="en-US" sz="6200" dirty="0"/>
              <a:t>: It promotes modular development by enabling you to build classes in a hierarchical and organized manner.</a:t>
            </a:r>
          </a:p>
          <a:p>
            <a:pPr marL="0" indent="0">
              <a:buNone/>
            </a:pPr>
            <a:endParaRPr lang="en-US" sz="3200" b="1" dirty="0"/>
          </a:p>
          <a:p>
            <a:pPr marL="0" indent="0">
              <a:buNone/>
            </a:pPr>
            <a:r>
              <a:rPr lang="en-US" sz="6200" b="1" dirty="0">
                <a:solidFill>
                  <a:srgbClr val="0070C0"/>
                </a:solidFill>
              </a:rPr>
              <a:t>4. Polymorphism</a:t>
            </a:r>
          </a:p>
          <a:p>
            <a:pPr>
              <a:buFont typeface="Arial" panose="020B0604020202020204" pitchFamily="34" charset="0"/>
              <a:buChar char="•"/>
            </a:pPr>
            <a:r>
              <a:rPr lang="en-US" sz="6200" b="1" dirty="0"/>
              <a:t>Dynamic Method Binding</a:t>
            </a:r>
            <a:r>
              <a:rPr lang="en-US" sz="6200" dirty="0"/>
              <a:t>: Inheritance is closely related to polymorphism, which allows a subclass to be treated as an instance of its superclass. This enables dynamic method binding (method overriding) where a method call is resolved at runtime, allowing for more flexible and dynamic code.</a:t>
            </a:r>
          </a:p>
          <a:p>
            <a:pPr>
              <a:buFont typeface="Arial" panose="020B0604020202020204" pitchFamily="34" charset="0"/>
              <a:buChar char="•"/>
            </a:pPr>
            <a:r>
              <a:rPr lang="en-US" sz="6200" b="1" dirty="0"/>
              <a:t>Interface Implementation</a:t>
            </a:r>
            <a:r>
              <a:rPr lang="en-US" sz="6200" dirty="0"/>
              <a:t>: Subclasses can implement methods in different ways, allowing for diverse behavior while maintaining a common interface.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1228736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30942" y="452284"/>
            <a:ext cx="10992464" cy="5928851"/>
          </a:xfrm>
        </p:spPr>
        <p:txBody>
          <a:bodyPr>
            <a:normAutofit fontScale="77500" lnSpcReduction="20000"/>
          </a:bodyPr>
          <a:lstStyle/>
          <a:p>
            <a:pPr marL="0" indent="0">
              <a:buNone/>
            </a:pPr>
            <a:r>
              <a:rPr lang="en-US" b="1" dirty="0">
                <a:solidFill>
                  <a:srgbClr val="0070C0"/>
                </a:solidFill>
              </a:rPr>
              <a:t>5. Reduced Code Complexity:</a:t>
            </a:r>
          </a:p>
          <a:p>
            <a:pPr>
              <a:buFont typeface="Arial" panose="020B0604020202020204" pitchFamily="34" charset="0"/>
              <a:buChar char="•"/>
            </a:pPr>
            <a:r>
              <a:rPr lang="en-US" b="1" dirty="0"/>
              <a:t>Simpler Class Definitions</a:t>
            </a:r>
            <a:r>
              <a:rPr lang="en-US" dirty="0"/>
              <a:t>: Subclasses can inherit complex behavior from </a:t>
            </a:r>
            <a:r>
              <a:rPr lang="en-US" dirty="0" err="1"/>
              <a:t>superclasses</a:t>
            </a:r>
            <a:r>
              <a:rPr lang="en-US" dirty="0"/>
              <a:t>, leading to simpler and cleaner class definitions.</a:t>
            </a:r>
          </a:p>
          <a:p>
            <a:pPr>
              <a:buFont typeface="Arial" panose="020B0604020202020204" pitchFamily="34" charset="0"/>
              <a:buChar char="•"/>
            </a:pPr>
            <a:r>
              <a:rPr lang="en-US" b="1" dirty="0"/>
              <a:t>Focus on Specific Functionality</a:t>
            </a:r>
            <a:r>
              <a:rPr lang="en-US" dirty="0"/>
              <a:t>: Developers can focus on implementing specific functionality in subclasses without worrying about the common functionality already handled by </a:t>
            </a:r>
            <a:r>
              <a:rPr lang="en-US" dirty="0" err="1"/>
              <a:t>superclasses</a:t>
            </a:r>
            <a:r>
              <a:rPr lang="en-US" dirty="0"/>
              <a:t>.</a:t>
            </a:r>
          </a:p>
          <a:p>
            <a:pPr marL="0" indent="0">
              <a:buNone/>
            </a:pPr>
            <a:endParaRPr lang="en-IN" sz="1100" dirty="0"/>
          </a:p>
          <a:p>
            <a:pPr marL="0" indent="0">
              <a:buNone/>
            </a:pPr>
            <a:r>
              <a:rPr lang="en-US" b="1" dirty="0">
                <a:solidFill>
                  <a:srgbClr val="0070C0"/>
                </a:solidFill>
              </a:rPr>
              <a:t>6. Simplified Debugging and Testing</a:t>
            </a:r>
          </a:p>
          <a:p>
            <a:pPr>
              <a:buFont typeface="Arial" panose="020B0604020202020204" pitchFamily="34" charset="0"/>
              <a:buChar char="•"/>
            </a:pPr>
            <a:r>
              <a:rPr lang="en-US" b="1" dirty="0"/>
              <a:t>Inheritance Hierarchies</a:t>
            </a:r>
            <a:r>
              <a:rPr lang="en-US" dirty="0"/>
              <a:t>: By organizing code into inheritance hierarchies, it becomes easier to understand, debug, and test. Common behavior is isolated in the superclass, which simplifies testing and reduces the likelihood of bugs.</a:t>
            </a:r>
          </a:p>
          <a:p>
            <a:pPr>
              <a:buFont typeface="Arial" panose="020B0604020202020204" pitchFamily="34" charset="0"/>
              <a:buChar char="•"/>
            </a:pPr>
            <a:r>
              <a:rPr lang="en-US" b="1" dirty="0"/>
              <a:t>Behavioral Consistency</a:t>
            </a:r>
            <a:r>
              <a:rPr lang="en-US" dirty="0"/>
              <a:t>: Testing at the superclass level ensures that all inherited behavior in subclasses is correct, further simplifying the testing process.</a:t>
            </a:r>
          </a:p>
          <a:p>
            <a:pPr marL="0" indent="0">
              <a:buNone/>
            </a:pPr>
            <a:endParaRPr lang="en-US" sz="1100" dirty="0"/>
          </a:p>
          <a:p>
            <a:pPr marL="0" indent="0">
              <a:buNone/>
            </a:pPr>
            <a:r>
              <a:rPr lang="en-US" b="1" dirty="0">
                <a:solidFill>
                  <a:srgbClr val="0070C0"/>
                </a:solidFill>
              </a:rPr>
              <a:t>7. Improved Organization</a:t>
            </a:r>
          </a:p>
          <a:p>
            <a:pPr>
              <a:buFont typeface="Arial" panose="020B0604020202020204" pitchFamily="34" charset="0"/>
              <a:buChar char="•"/>
            </a:pPr>
            <a:r>
              <a:rPr lang="en-US" b="1" dirty="0"/>
              <a:t>Logical Structure</a:t>
            </a:r>
            <a:r>
              <a:rPr lang="en-US" dirty="0"/>
              <a:t>: Inheritance provides a logical structure and hierarchy to the codebase. This makes it easier to understand the relationships between different classes and their roles within the application.</a:t>
            </a:r>
          </a:p>
          <a:p>
            <a:pPr>
              <a:buFont typeface="Arial" panose="020B0604020202020204" pitchFamily="34" charset="0"/>
              <a:buChar char="•"/>
            </a:pPr>
            <a:r>
              <a:rPr lang="en-US" b="1" dirty="0"/>
              <a:t>Clearer Relationships</a:t>
            </a:r>
            <a:r>
              <a:rPr lang="en-US" dirty="0"/>
              <a:t>: It clarifies the relationships between classes, making the system's design and architecture more intuitive.</a:t>
            </a:r>
          </a:p>
          <a:p>
            <a:pPr marL="0" indent="0">
              <a:buNone/>
            </a:pPr>
            <a:endParaRPr lang="en-IN" dirty="0"/>
          </a:p>
        </p:txBody>
      </p:sp>
    </p:spTree>
    <p:extLst>
      <p:ext uri="{BB962C8B-B14F-4D97-AF65-F5344CB8AC3E}">
        <p14:creationId xmlns:p14="http://schemas.microsoft.com/office/powerpoint/2010/main" val="20461487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sz="3200" b="1" dirty="0">
                <a:solidFill>
                  <a:schemeClr val="accent5">
                    <a:lumMod val="50000"/>
                  </a:schemeClr>
                </a:solidFill>
              </a:rPr>
              <a:t>4. Polymorphism:</a:t>
            </a:r>
          </a:p>
          <a:p>
            <a:pPr marL="0" indent="0">
              <a:buNone/>
            </a:pPr>
            <a:r>
              <a:rPr lang="en-US" dirty="0"/>
              <a:t>In Polymorphism </a:t>
            </a:r>
            <a:r>
              <a:rPr lang="en-US" b="1" dirty="0"/>
              <a:t>Poly means </a:t>
            </a:r>
            <a:r>
              <a:rPr lang="en-US" b="1" dirty="0">
                <a:solidFill>
                  <a:schemeClr val="accent5">
                    <a:lumMod val="75000"/>
                  </a:schemeClr>
                </a:solidFill>
              </a:rPr>
              <a:t>many</a:t>
            </a:r>
            <a:r>
              <a:rPr lang="en-US" b="1" dirty="0"/>
              <a:t>, morphism</a:t>
            </a:r>
            <a:r>
              <a:rPr lang="en-US" dirty="0"/>
              <a:t> </a:t>
            </a:r>
            <a:r>
              <a:rPr lang="en-US" b="1" dirty="0"/>
              <a:t>means</a:t>
            </a:r>
            <a:r>
              <a:rPr lang="en-US" dirty="0"/>
              <a:t> </a:t>
            </a:r>
            <a:r>
              <a:rPr lang="en-US" b="1" dirty="0">
                <a:solidFill>
                  <a:schemeClr val="accent5">
                    <a:lumMod val="75000"/>
                  </a:schemeClr>
                </a:solidFill>
              </a:rPr>
              <a:t>form</a:t>
            </a:r>
            <a:r>
              <a:rPr lang="en-US" dirty="0"/>
              <a:t> together it says </a:t>
            </a:r>
            <a:r>
              <a:rPr lang="en-US" b="1" dirty="0">
                <a:solidFill>
                  <a:srgbClr val="C00000"/>
                </a:solidFill>
              </a:rPr>
              <a:t>More than One Form</a:t>
            </a:r>
            <a:r>
              <a:rPr lang="en-US" dirty="0"/>
              <a:t>. </a:t>
            </a:r>
          </a:p>
          <a:p>
            <a:pPr marL="0" indent="0">
              <a:buNone/>
            </a:pPr>
            <a:r>
              <a:rPr lang="en-US" dirty="0"/>
              <a:t>Polymorphism allows </a:t>
            </a:r>
            <a:r>
              <a:rPr lang="en-US" b="1" dirty="0"/>
              <a:t>objects of different classes </a:t>
            </a:r>
            <a:r>
              <a:rPr lang="en-US" dirty="0"/>
              <a:t>to be treated as </a:t>
            </a:r>
            <a:r>
              <a:rPr lang="en-US" b="1" dirty="0"/>
              <a:t>objects of a common superclass </a:t>
            </a:r>
            <a:r>
              <a:rPr lang="en-US" dirty="0"/>
              <a:t>(through Method Overriding or Dynamic/ Late Binding). It is mainly achieved through </a:t>
            </a:r>
            <a:r>
              <a:rPr lang="en-US" b="1" dirty="0">
                <a:solidFill>
                  <a:srgbClr val="C00000"/>
                </a:solidFill>
              </a:rPr>
              <a:t>method overriding</a:t>
            </a:r>
            <a:r>
              <a:rPr lang="en-US" dirty="0"/>
              <a:t> (runtime polymorphism) and </a:t>
            </a:r>
            <a:r>
              <a:rPr lang="en-US" b="1" dirty="0">
                <a:solidFill>
                  <a:srgbClr val="C00000"/>
                </a:solidFill>
              </a:rPr>
              <a:t>method overloading </a:t>
            </a:r>
            <a:r>
              <a:rPr lang="en-US" dirty="0"/>
              <a:t>(compile-time polymorphism).</a:t>
            </a:r>
          </a:p>
          <a:p>
            <a:pPr marL="0" indent="0">
              <a:buNone/>
            </a:pPr>
            <a:r>
              <a:rPr lang="en-IN" b="1" dirty="0">
                <a:solidFill>
                  <a:schemeClr val="accent5">
                    <a:lumMod val="50000"/>
                  </a:schemeClr>
                </a:solidFill>
              </a:rPr>
              <a:t>Important:</a:t>
            </a:r>
          </a:p>
          <a:p>
            <a:pPr marL="514350" indent="-514350">
              <a:buAutoNum type="arabicPeriod"/>
            </a:pPr>
            <a:r>
              <a:rPr lang="en-IN" b="1" dirty="0">
                <a:solidFill>
                  <a:srgbClr val="C00000"/>
                </a:solidFill>
              </a:rPr>
              <a:t>Method</a:t>
            </a:r>
            <a:r>
              <a:rPr lang="en-IN" dirty="0"/>
              <a:t> &amp; </a:t>
            </a:r>
            <a:r>
              <a:rPr lang="en-IN" b="1" dirty="0">
                <a:solidFill>
                  <a:srgbClr val="C00000"/>
                </a:solidFill>
              </a:rPr>
              <a:t>Constructor Overloading </a:t>
            </a:r>
            <a:r>
              <a:rPr lang="en-IN" dirty="0"/>
              <a:t>&amp; </a:t>
            </a:r>
            <a:r>
              <a:rPr lang="en-IN" b="1" dirty="0">
                <a:solidFill>
                  <a:srgbClr val="C00000"/>
                </a:solidFill>
              </a:rPr>
              <a:t>Operator Overloading </a:t>
            </a:r>
            <a:r>
              <a:rPr lang="en-IN" dirty="0"/>
              <a:t>(</a:t>
            </a:r>
            <a:r>
              <a:rPr lang="en-US" b="1" dirty="0">
                <a:solidFill>
                  <a:schemeClr val="accent5">
                    <a:lumMod val="75000"/>
                  </a:schemeClr>
                </a:solidFill>
              </a:rPr>
              <a:t>compile-time polymorphism</a:t>
            </a:r>
            <a:r>
              <a:rPr lang="en-IN" dirty="0"/>
              <a:t>)</a:t>
            </a:r>
          </a:p>
          <a:p>
            <a:pPr marL="514350" indent="-514350">
              <a:buAutoNum type="arabicPeriod"/>
            </a:pPr>
            <a:r>
              <a:rPr lang="en-IN" b="1" dirty="0">
                <a:solidFill>
                  <a:srgbClr val="C00000"/>
                </a:solidFill>
              </a:rPr>
              <a:t>Method Overriding </a:t>
            </a:r>
            <a:r>
              <a:rPr lang="en-IN" dirty="0"/>
              <a:t>(through Inheritance) (</a:t>
            </a:r>
            <a:r>
              <a:rPr lang="en-US" b="1" dirty="0">
                <a:solidFill>
                  <a:schemeClr val="accent5">
                    <a:lumMod val="75000"/>
                  </a:schemeClr>
                </a:solidFill>
              </a:rPr>
              <a:t>runtime polymorphism</a:t>
            </a:r>
            <a:r>
              <a:rPr lang="en-US" dirty="0"/>
              <a:t>)</a:t>
            </a:r>
            <a:endParaRPr lang="en-IN" dirty="0"/>
          </a:p>
        </p:txBody>
      </p:sp>
    </p:spTree>
    <p:extLst>
      <p:ext uri="{BB962C8B-B14F-4D97-AF65-F5344CB8AC3E}">
        <p14:creationId xmlns:p14="http://schemas.microsoft.com/office/powerpoint/2010/main" val="27302058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943897" y="894735"/>
            <a:ext cx="10409903" cy="5282228"/>
          </a:xfrm>
        </p:spPr>
        <p:txBody>
          <a:bodyPr/>
          <a:lstStyle/>
          <a:p>
            <a:pPr marL="0" indent="0">
              <a:buNone/>
            </a:pPr>
            <a:r>
              <a:rPr lang="en-US" b="1" dirty="0">
                <a:solidFill>
                  <a:srgbClr val="00B050"/>
                </a:solidFill>
              </a:rPr>
              <a:t>5.</a:t>
            </a:r>
            <a:r>
              <a:rPr lang="en-IN" b="1" dirty="0">
                <a:solidFill>
                  <a:srgbClr val="00B050"/>
                </a:solidFill>
              </a:rPr>
              <a:t> Data Abstraction</a:t>
            </a:r>
          </a:p>
          <a:p>
            <a:pPr marL="0" indent="0">
              <a:buNone/>
            </a:pPr>
            <a:r>
              <a:rPr lang="en-US" dirty="0"/>
              <a:t>Abstraction is the concept of </a:t>
            </a:r>
            <a:r>
              <a:rPr lang="en-US" b="1" dirty="0">
                <a:solidFill>
                  <a:srgbClr val="C00000"/>
                </a:solidFill>
              </a:rPr>
              <a:t>hiding the complex implementation details </a:t>
            </a:r>
            <a:r>
              <a:rPr lang="en-US" dirty="0"/>
              <a:t>and </a:t>
            </a:r>
            <a:r>
              <a:rPr lang="en-US" b="1" dirty="0">
                <a:solidFill>
                  <a:srgbClr val="C00000"/>
                </a:solidFill>
              </a:rPr>
              <a:t>showing only the essential features of an object</a:t>
            </a:r>
            <a:r>
              <a:rPr lang="en-US" dirty="0"/>
              <a:t>. In Java, abstraction is achieved using </a:t>
            </a:r>
            <a:r>
              <a:rPr lang="en-US" b="1" dirty="0">
                <a:solidFill>
                  <a:srgbClr val="002060"/>
                </a:solidFill>
              </a:rPr>
              <a:t>abstract</a:t>
            </a:r>
            <a:r>
              <a:rPr lang="en-US" dirty="0">
                <a:solidFill>
                  <a:srgbClr val="002060"/>
                </a:solidFill>
              </a:rPr>
              <a:t> </a:t>
            </a:r>
            <a:r>
              <a:rPr lang="en-US" b="1" dirty="0">
                <a:solidFill>
                  <a:srgbClr val="002060"/>
                </a:solidFill>
              </a:rPr>
              <a:t>classes</a:t>
            </a:r>
            <a:r>
              <a:rPr lang="en-US" dirty="0">
                <a:solidFill>
                  <a:srgbClr val="002060"/>
                </a:solidFill>
              </a:rPr>
              <a:t> </a:t>
            </a:r>
            <a:r>
              <a:rPr lang="en-US" dirty="0"/>
              <a:t>and </a:t>
            </a:r>
            <a:r>
              <a:rPr lang="en-US" b="1" dirty="0">
                <a:solidFill>
                  <a:srgbClr val="002060"/>
                </a:solidFill>
              </a:rPr>
              <a:t>interfaces</a:t>
            </a:r>
            <a:r>
              <a:rPr lang="en-US" dirty="0"/>
              <a:t>. </a:t>
            </a:r>
          </a:p>
          <a:p>
            <a:pPr marL="0" indent="0">
              <a:buNone/>
            </a:pPr>
            <a:endParaRPr lang="en-US" sz="800" dirty="0"/>
          </a:p>
          <a:p>
            <a:pPr marL="0" indent="0">
              <a:buNone/>
            </a:pPr>
            <a:r>
              <a:rPr lang="en-US" b="1" dirty="0"/>
              <a:t>Important:</a:t>
            </a:r>
          </a:p>
          <a:p>
            <a:pPr marL="514350" indent="-514350">
              <a:buAutoNum type="arabicPeriod"/>
            </a:pPr>
            <a:r>
              <a:rPr lang="en-US" dirty="0"/>
              <a:t>Abstract Class</a:t>
            </a:r>
          </a:p>
          <a:p>
            <a:pPr marL="514350" indent="-514350">
              <a:buAutoNum type="arabicPeriod"/>
            </a:pPr>
            <a:r>
              <a:rPr lang="en-US" dirty="0"/>
              <a:t>Interface</a:t>
            </a:r>
            <a:endParaRPr lang="en-IN" dirty="0"/>
          </a:p>
        </p:txBody>
      </p:sp>
    </p:spTree>
    <p:extLst>
      <p:ext uri="{BB962C8B-B14F-4D97-AF65-F5344CB8AC3E}">
        <p14:creationId xmlns:p14="http://schemas.microsoft.com/office/powerpoint/2010/main" val="11386483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1111046" y="1406013"/>
            <a:ext cx="10382864" cy="3460955"/>
          </a:xfrm>
        </p:spPr>
        <p:txBody>
          <a:bodyPr/>
          <a:lstStyle/>
          <a:p>
            <a:pPr marL="0" indent="0">
              <a:buNone/>
            </a:pPr>
            <a:r>
              <a:rPr lang="en-IN" b="1" dirty="0">
                <a:solidFill>
                  <a:srgbClr val="C00000"/>
                </a:solidFill>
              </a:rPr>
              <a:t>Control Flow Statements:</a:t>
            </a:r>
          </a:p>
          <a:p>
            <a:pPr marL="0" indent="0">
              <a:buNone/>
            </a:pPr>
            <a:r>
              <a:rPr lang="en-US" dirty="0"/>
              <a:t>Java control flow statements are constructs that </a:t>
            </a:r>
            <a:r>
              <a:rPr lang="en-US" b="1" dirty="0">
                <a:solidFill>
                  <a:srgbClr val="0070C0"/>
                </a:solidFill>
              </a:rPr>
              <a:t>dictate the order in which instructions are executed</a:t>
            </a:r>
            <a:r>
              <a:rPr lang="en-US" dirty="0"/>
              <a:t>. </a:t>
            </a:r>
          </a:p>
          <a:p>
            <a:pPr marL="0" indent="0">
              <a:buNone/>
            </a:pPr>
            <a:r>
              <a:rPr lang="en-US" dirty="0"/>
              <a:t>They can be categorized into 3 main types: </a:t>
            </a:r>
          </a:p>
          <a:p>
            <a:pPr marL="514350" indent="-514350">
              <a:buAutoNum type="arabicPeriod"/>
            </a:pPr>
            <a:r>
              <a:rPr lang="en-US" b="1" dirty="0"/>
              <a:t>Branching</a:t>
            </a:r>
            <a:r>
              <a:rPr lang="en-US" dirty="0"/>
              <a:t>  or </a:t>
            </a:r>
            <a:r>
              <a:rPr lang="en-US" b="1" dirty="0"/>
              <a:t>Decision-making</a:t>
            </a:r>
            <a:r>
              <a:rPr lang="en-US" dirty="0"/>
              <a:t> statements</a:t>
            </a:r>
          </a:p>
          <a:p>
            <a:pPr marL="514350" indent="-514350">
              <a:buAutoNum type="arabicPeriod"/>
            </a:pPr>
            <a:r>
              <a:rPr lang="en-US" dirty="0"/>
              <a:t>Loop statements</a:t>
            </a:r>
          </a:p>
          <a:p>
            <a:pPr marL="514350" indent="-514350">
              <a:buAutoNum type="arabicPeriod"/>
            </a:pPr>
            <a:r>
              <a:rPr lang="en-US" b="1" dirty="0">
                <a:solidFill>
                  <a:srgbClr val="C00000"/>
                </a:solidFill>
              </a:rPr>
              <a:t>Jump</a:t>
            </a:r>
            <a:r>
              <a:rPr lang="en-US" dirty="0"/>
              <a:t> statements</a:t>
            </a:r>
            <a:endParaRPr lang="en-IN" dirty="0"/>
          </a:p>
        </p:txBody>
      </p:sp>
    </p:spTree>
    <p:extLst>
      <p:ext uri="{BB962C8B-B14F-4D97-AF65-F5344CB8AC3E}">
        <p14:creationId xmlns:p14="http://schemas.microsoft.com/office/powerpoint/2010/main" val="14719605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514350" indent="-514350" algn="ctr">
              <a:buAutoNum type="arabicPeriod"/>
            </a:pPr>
            <a:r>
              <a:rPr lang="en-IN" sz="3200" b="1" dirty="0">
                <a:solidFill>
                  <a:schemeClr val="accent2">
                    <a:lumMod val="50000"/>
                  </a:schemeClr>
                </a:solidFill>
              </a:rPr>
              <a:t>Decision-Making Statements:</a:t>
            </a:r>
          </a:p>
          <a:p>
            <a:pPr marL="0" indent="0">
              <a:buNone/>
            </a:pPr>
            <a:r>
              <a:rPr lang="en-US" dirty="0"/>
              <a:t>Decision-Making statements control the flow of execution based on </a:t>
            </a:r>
            <a:r>
              <a:rPr lang="en-US" b="1" dirty="0">
                <a:solidFill>
                  <a:srgbClr val="0070C0"/>
                </a:solidFill>
              </a:rPr>
              <a:t>certain conditions</a:t>
            </a:r>
            <a:r>
              <a:rPr lang="en-US" dirty="0"/>
              <a:t>. These statements allow the program to choose different </a:t>
            </a:r>
            <a:r>
              <a:rPr lang="en-US" b="1" dirty="0">
                <a:solidFill>
                  <a:srgbClr val="C00000"/>
                </a:solidFill>
              </a:rPr>
              <a:t>paths</a:t>
            </a:r>
            <a:r>
              <a:rPr lang="en-US" dirty="0"/>
              <a:t> of execution based on the evaluation of Boolean expressions.</a:t>
            </a:r>
          </a:p>
          <a:p>
            <a:pPr marL="0" indent="0">
              <a:buNone/>
            </a:pPr>
            <a:r>
              <a:rPr lang="en-IN" b="1" dirty="0">
                <a:solidFill>
                  <a:srgbClr val="002060"/>
                </a:solidFill>
              </a:rPr>
              <a:t>Main decision-making statements:</a:t>
            </a:r>
          </a:p>
          <a:p>
            <a:pPr marL="514350" indent="-514350">
              <a:buAutoNum type="arabicPeriod"/>
            </a:pPr>
            <a:r>
              <a:rPr lang="en-IN" b="1" dirty="0"/>
              <a:t>if</a:t>
            </a:r>
          </a:p>
          <a:p>
            <a:pPr marL="514350" indent="-514350">
              <a:buAutoNum type="arabicPeriod"/>
            </a:pPr>
            <a:r>
              <a:rPr lang="en-IN" b="1" dirty="0"/>
              <a:t>if-else</a:t>
            </a:r>
          </a:p>
          <a:p>
            <a:pPr marL="514350" indent="-514350">
              <a:buAutoNum type="arabicPeriod"/>
            </a:pPr>
            <a:r>
              <a:rPr lang="en-IN" b="1" dirty="0"/>
              <a:t>if-else-if ladder</a:t>
            </a:r>
          </a:p>
          <a:p>
            <a:pPr marL="514350" indent="-514350">
              <a:buAutoNum type="arabicPeriod"/>
            </a:pPr>
            <a:r>
              <a:rPr lang="en-IN" b="1" dirty="0"/>
              <a:t>nested if</a:t>
            </a:r>
          </a:p>
          <a:p>
            <a:pPr marL="514350" indent="-514350">
              <a:buAutoNum type="arabicPeriod"/>
            </a:pPr>
            <a:r>
              <a:rPr lang="en-IN" b="1" dirty="0"/>
              <a:t>switch</a:t>
            </a:r>
          </a:p>
        </p:txBody>
      </p:sp>
    </p:spTree>
    <p:extLst>
      <p:ext uri="{BB962C8B-B14F-4D97-AF65-F5344CB8AC3E}">
        <p14:creationId xmlns:p14="http://schemas.microsoft.com/office/powerpoint/2010/main" val="750258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9612" y="447675"/>
            <a:ext cx="10772775" cy="5567363"/>
          </a:xfrm>
        </p:spPr>
        <p:txBody>
          <a:bodyPr>
            <a:noAutofit/>
          </a:bodyPr>
          <a:lstStyle/>
          <a:p>
            <a:pPr marL="0" indent="0">
              <a:buNone/>
            </a:pPr>
            <a:r>
              <a:rPr lang="en-US" b="1" dirty="0"/>
              <a:t>3. </a:t>
            </a:r>
            <a:r>
              <a:rPr lang="en-US" dirty="0"/>
              <a:t>Write a Java program</a:t>
            </a:r>
          </a:p>
          <a:p>
            <a:pPr lvl="1"/>
            <a:r>
              <a:rPr lang="en-US" dirty="0"/>
              <a:t>To find the </a:t>
            </a:r>
            <a:r>
              <a:rPr lang="en-US" b="1" dirty="0"/>
              <a:t>area</a:t>
            </a:r>
            <a:r>
              <a:rPr lang="en-US" dirty="0"/>
              <a:t> and </a:t>
            </a:r>
            <a:r>
              <a:rPr lang="en-US" b="1" dirty="0"/>
              <a:t>circumference</a:t>
            </a:r>
            <a:r>
              <a:rPr lang="en-US" dirty="0"/>
              <a:t> of the circle by accepting the radius from the user</a:t>
            </a:r>
          </a:p>
          <a:p>
            <a:pPr lvl="1"/>
            <a:r>
              <a:rPr lang="en-US" dirty="0"/>
              <a:t>To accept a number and find whether the number is </a:t>
            </a:r>
            <a:r>
              <a:rPr lang="en-US" b="1" dirty="0"/>
              <a:t>Prime or not</a:t>
            </a:r>
            <a:r>
              <a:rPr lang="en-US" dirty="0"/>
              <a:t>.</a:t>
            </a:r>
          </a:p>
          <a:p>
            <a:pPr marL="0" indent="0">
              <a:buNone/>
            </a:pPr>
            <a:endParaRPr lang="en-US" dirty="0"/>
          </a:p>
          <a:p>
            <a:pPr marL="0" indent="0">
              <a:buNone/>
            </a:pPr>
            <a:r>
              <a:rPr lang="en-US" b="1" dirty="0"/>
              <a:t>4. </a:t>
            </a:r>
            <a:r>
              <a:rPr lang="en-US" dirty="0"/>
              <a:t>Write a Java program to demonstrate a division by zero exception.</a:t>
            </a:r>
          </a:p>
          <a:p>
            <a:pPr marL="0" indent="0">
              <a:buNone/>
            </a:pPr>
            <a:endParaRPr lang="en-US" dirty="0"/>
          </a:p>
          <a:p>
            <a:pPr marL="0" indent="0">
              <a:buNone/>
            </a:pPr>
            <a:r>
              <a:rPr lang="en-US" b="1" dirty="0"/>
              <a:t>5. </a:t>
            </a:r>
            <a:r>
              <a:rPr lang="en-US" dirty="0"/>
              <a:t>Write a Java program to implement Innes class and demonstrate its Access protection.</a:t>
            </a:r>
          </a:p>
          <a:p>
            <a:pPr marL="0" indent="0">
              <a:buNone/>
            </a:pPr>
            <a:endParaRPr lang="en-US" dirty="0"/>
          </a:p>
          <a:p>
            <a:pPr marL="0" indent="0">
              <a:buNone/>
            </a:pPr>
            <a:r>
              <a:rPr lang="en-US" b="1" dirty="0"/>
              <a:t>6. </a:t>
            </a:r>
            <a:r>
              <a:rPr lang="en-US" dirty="0"/>
              <a:t>Write a Java program to demonstrate Constructor Overloading and Method Overloading</a:t>
            </a:r>
          </a:p>
        </p:txBody>
      </p:sp>
    </p:spTree>
    <p:extLst>
      <p:ext uri="{BB962C8B-B14F-4D97-AF65-F5344CB8AC3E}">
        <p14:creationId xmlns:p14="http://schemas.microsoft.com/office/powerpoint/2010/main" val="38908479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4236" y="376236"/>
            <a:ext cx="10567219" cy="5567363"/>
          </a:xfrm>
        </p:spPr>
        <p:txBody>
          <a:bodyPr/>
          <a:lstStyle/>
          <a:p>
            <a:pPr marL="0" indent="0">
              <a:buNone/>
            </a:pPr>
            <a:r>
              <a:rPr lang="en-IN" b="1" dirty="0">
                <a:solidFill>
                  <a:schemeClr val="accent6">
                    <a:lumMod val="50000"/>
                  </a:schemeClr>
                </a:solidFill>
              </a:rPr>
              <a:t>1. if statement</a:t>
            </a:r>
            <a:r>
              <a:rPr lang="en-IN" dirty="0">
                <a:solidFill>
                  <a:schemeClr val="accent6">
                    <a:lumMod val="50000"/>
                  </a:schemeClr>
                </a:solidFill>
              </a:rPr>
              <a:t>:</a:t>
            </a:r>
          </a:p>
          <a:p>
            <a:pPr marL="0" indent="0">
              <a:buNone/>
            </a:pPr>
            <a:r>
              <a:rPr lang="en-US" sz="2400" dirty="0"/>
              <a:t>The if statement </a:t>
            </a:r>
            <a:r>
              <a:rPr lang="en-US" sz="2400" b="1" dirty="0"/>
              <a:t>evaluates a condition </a:t>
            </a:r>
            <a:r>
              <a:rPr lang="en-US" sz="2400" dirty="0"/>
              <a:t>(a </a:t>
            </a:r>
            <a:r>
              <a:rPr lang="en-US" sz="2400" b="1" dirty="0">
                <a:solidFill>
                  <a:srgbClr val="C00000"/>
                </a:solidFill>
              </a:rPr>
              <a:t>Boolean expression</a:t>
            </a:r>
            <a:r>
              <a:rPr lang="en-US" sz="2400" dirty="0"/>
              <a:t>). If the condition is </a:t>
            </a:r>
            <a:r>
              <a:rPr lang="en-US" sz="2400" b="1" dirty="0"/>
              <a:t>true</a:t>
            </a:r>
            <a:r>
              <a:rPr lang="en-US" sz="2400" dirty="0"/>
              <a:t>, the block of code within the if statement is executed. If the condition is </a:t>
            </a:r>
            <a:r>
              <a:rPr lang="en-US" sz="2400" b="1" dirty="0"/>
              <a:t>false</a:t>
            </a:r>
            <a:r>
              <a:rPr lang="en-US" sz="2400" dirty="0"/>
              <a:t>, the block is skipped.</a:t>
            </a:r>
            <a:endParaRPr lang="en-IN" sz="2400" dirty="0"/>
          </a:p>
          <a:p>
            <a:pPr marL="0" indent="0">
              <a:buNone/>
            </a:pPr>
            <a:r>
              <a:rPr lang="en-IN" sz="2400" b="1" dirty="0"/>
              <a:t>Syntax:</a:t>
            </a:r>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800" b="1" dirty="0"/>
          </a:p>
          <a:p>
            <a:pPr marL="0" indent="0">
              <a:buNone/>
            </a:pPr>
            <a:r>
              <a:rPr lang="en-IN" sz="2400" b="1" dirty="0"/>
              <a:t>Example:</a:t>
            </a:r>
          </a:p>
        </p:txBody>
      </p:sp>
      <p:pic>
        <p:nvPicPr>
          <p:cNvPr id="4" name="Picture 3" descr="A black background with white text&#10;&#10;Description automatically generated">
            <a:extLst>
              <a:ext uri="{FF2B5EF4-FFF2-40B4-BE49-F238E27FC236}">
                <a16:creationId xmlns:a16="http://schemas.microsoft.com/office/drawing/2014/main" id="{166C285D-9B89-5B6E-0162-C42ADD2631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624" y="4567478"/>
            <a:ext cx="7608627" cy="1914286"/>
          </a:xfrm>
          <a:prstGeom prst="rect">
            <a:avLst/>
          </a:prstGeom>
        </p:spPr>
      </p:pic>
      <p:pic>
        <p:nvPicPr>
          <p:cNvPr id="6" name="Picture 5" descr="A black background with white text&#10;&#10;Description automatically generated">
            <a:extLst>
              <a:ext uri="{FF2B5EF4-FFF2-40B4-BE49-F238E27FC236}">
                <a16:creationId xmlns:a16="http://schemas.microsoft.com/office/drawing/2014/main" id="{4AD4B090-88E9-4AFD-78A0-FE6799512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8625" y="2405146"/>
            <a:ext cx="7608627" cy="1509541"/>
          </a:xfrm>
          <a:prstGeom prst="rect">
            <a:avLst/>
          </a:prstGeom>
        </p:spPr>
      </p:pic>
    </p:spTree>
    <p:extLst>
      <p:ext uri="{BB962C8B-B14F-4D97-AF65-F5344CB8AC3E}">
        <p14:creationId xmlns:p14="http://schemas.microsoft.com/office/powerpoint/2010/main" val="29982905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23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A85D1B-937F-1DB4-0C28-A85B5C7DCF1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Simple If </a:t>
            </a:r>
            <a:r>
              <a:rPr lang="en-US" sz="2600" b="1" kern="1200" dirty="0">
                <a:solidFill>
                  <a:srgbClr val="FFFFFF"/>
                </a:solidFill>
                <a:latin typeface="+mj-lt"/>
                <a:ea typeface="+mj-ea"/>
                <a:cs typeface="+mj-cs"/>
              </a:rPr>
              <a:t>Flow Chart</a:t>
            </a:r>
          </a:p>
        </p:txBody>
      </p:sp>
      <p:pic>
        <p:nvPicPr>
          <p:cNvPr id="2050" name="Picture 2" descr="What Are if Else Flowcharts? Explained with Examples">
            <a:extLst>
              <a:ext uri="{FF2B5EF4-FFF2-40B4-BE49-F238E27FC236}">
                <a16:creationId xmlns:a16="http://schemas.microsoft.com/office/drawing/2014/main" id="{626DD419-1BA9-EA80-EE52-0C87302620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156969" y="908787"/>
            <a:ext cx="4962391" cy="531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978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375920" y="314960"/>
            <a:ext cx="11348719" cy="6299200"/>
          </a:xfrm>
        </p:spPr>
        <p:txBody>
          <a:bodyPr/>
          <a:lstStyle/>
          <a:p>
            <a:pPr marL="0" indent="0">
              <a:buNone/>
            </a:pPr>
            <a:r>
              <a:rPr lang="en-IN" b="1" dirty="0">
                <a:solidFill>
                  <a:schemeClr val="accent6">
                    <a:lumMod val="50000"/>
                  </a:schemeClr>
                </a:solidFill>
              </a:rPr>
              <a:t>2. if-else statement</a:t>
            </a:r>
            <a:r>
              <a:rPr lang="en-IN" dirty="0">
                <a:solidFill>
                  <a:schemeClr val="accent6">
                    <a:lumMod val="50000"/>
                  </a:schemeClr>
                </a:solidFill>
              </a:rPr>
              <a:t>:</a:t>
            </a:r>
          </a:p>
          <a:p>
            <a:pPr marL="0" indent="0">
              <a:buNone/>
            </a:pPr>
            <a:r>
              <a:rPr lang="en-US" sz="2400" dirty="0"/>
              <a:t>The if-else statement provides </a:t>
            </a:r>
            <a:r>
              <a:rPr lang="en-US" sz="2400" b="1" dirty="0">
                <a:solidFill>
                  <a:srgbClr val="C00000"/>
                </a:solidFill>
              </a:rPr>
              <a:t>two blocks of code</a:t>
            </a:r>
            <a:r>
              <a:rPr lang="en-US" sz="2400" dirty="0"/>
              <a:t>: one that executes if the condition is </a:t>
            </a:r>
            <a:r>
              <a:rPr lang="en-US" sz="2400" b="1" dirty="0"/>
              <a:t>true</a:t>
            </a:r>
            <a:r>
              <a:rPr lang="en-US" sz="2400" dirty="0"/>
              <a:t> and another that executes if the condition is </a:t>
            </a:r>
            <a:r>
              <a:rPr lang="en-US" sz="2400" b="1" dirty="0"/>
              <a:t>false</a:t>
            </a:r>
            <a:r>
              <a:rPr lang="en-US" sz="2400" dirty="0"/>
              <a:t>.</a:t>
            </a:r>
          </a:p>
          <a:p>
            <a:pPr marL="0" indent="0">
              <a:buNone/>
            </a:pPr>
            <a:r>
              <a:rPr lang="en-IN" sz="2400" b="1" dirty="0"/>
              <a:t>Syntax:</a:t>
            </a:r>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2400" b="1" dirty="0"/>
          </a:p>
          <a:p>
            <a:pPr marL="0" indent="0">
              <a:buNone/>
            </a:pPr>
            <a:r>
              <a:rPr lang="en-IN" sz="2400" b="1" dirty="0"/>
              <a:t>Example:</a:t>
            </a:r>
          </a:p>
        </p:txBody>
      </p:sp>
      <p:pic>
        <p:nvPicPr>
          <p:cNvPr id="4" name="Picture 3" descr="A computer screen with white text&#10;&#10;Description automatically generated">
            <a:extLst>
              <a:ext uri="{FF2B5EF4-FFF2-40B4-BE49-F238E27FC236}">
                <a16:creationId xmlns:a16="http://schemas.microsoft.com/office/drawing/2014/main" id="{A67FA1E4-3B8B-816C-83C7-CD73B29084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080" y="4353404"/>
            <a:ext cx="6698505" cy="2108356"/>
          </a:xfrm>
          <a:prstGeom prst="rect">
            <a:avLst/>
          </a:prstGeom>
        </p:spPr>
      </p:pic>
      <p:pic>
        <p:nvPicPr>
          <p:cNvPr id="6" name="Picture 5" descr="A black screen with white text&#10;&#10;Description automatically generated">
            <a:extLst>
              <a:ext uri="{FF2B5EF4-FFF2-40B4-BE49-F238E27FC236}">
                <a16:creationId xmlns:a16="http://schemas.microsoft.com/office/drawing/2014/main" id="{44A76F58-92AF-C394-2C89-A002CA92C3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080" y="2063731"/>
            <a:ext cx="5928800" cy="1693037"/>
          </a:xfrm>
          <a:prstGeom prst="rect">
            <a:avLst/>
          </a:prstGeom>
        </p:spPr>
      </p:pic>
    </p:spTree>
    <p:extLst>
      <p:ext uri="{BB962C8B-B14F-4D97-AF65-F5344CB8AC3E}">
        <p14:creationId xmlns:p14="http://schemas.microsoft.com/office/powerpoint/2010/main" val="37819576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Freeform: Shape 308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9C92495-41CF-B50A-0605-C5C042F358AB}"/>
              </a:ext>
            </a:extLst>
          </p:cNvPr>
          <p:cNvSpPr>
            <a:spLocks noGrp="1"/>
          </p:cNvSpPr>
          <p:nvPr>
            <p:ph idx="1"/>
          </p:nvPr>
        </p:nvSpPr>
        <p:spPr>
          <a:xfrm>
            <a:off x="263209" y="2938013"/>
            <a:ext cx="3888528" cy="660593"/>
          </a:xfrm>
        </p:spPr>
        <p:txBody>
          <a:bodyPr>
            <a:normAutofit/>
          </a:bodyPr>
          <a:lstStyle/>
          <a:p>
            <a:pPr marL="0" indent="0">
              <a:buNone/>
            </a:pPr>
            <a:r>
              <a:rPr lang="en-US" sz="4000" b="1" dirty="0">
                <a:solidFill>
                  <a:schemeClr val="accent2">
                    <a:lumMod val="75000"/>
                  </a:schemeClr>
                </a:solidFill>
              </a:rPr>
              <a:t>if-else</a:t>
            </a:r>
            <a:r>
              <a:rPr lang="en-US" sz="4000" b="1" dirty="0"/>
              <a:t> Flow Chart</a:t>
            </a:r>
            <a:endParaRPr lang="en-IN" sz="4000" b="1" dirty="0"/>
          </a:p>
        </p:txBody>
      </p:sp>
      <p:pic>
        <p:nvPicPr>
          <p:cNvPr id="3074" name="Picture 2" descr="PHP If Else - javatpoint">
            <a:extLst>
              <a:ext uri="{FF2B5EF4-FFF2-40B4-BE49-F238E27FC236}">
                <a16:creationId xmlns:a16="http://schemas.microsoft.com/office/drawing/2014/main" id="{6F3ECD34-67BB-58E5-ABAA-A15B607D6CD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29217" y="237931"/>
            <a:ext cx="5322703" cy="6382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234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01981" y="1022209"/>
            <a:ext cx="5028051" cy="3511943"/>
          </a:xfrm>
        </p:spPr>
        <p:txBody>
          <a:bodyPr anchor="ctr">
            <a:normAutofit/>
          </a:bodyPr>
          <a:lstStyle/>
          <a:p>
            <a:pPr marL="0" indent="0">
              <a:buNone/>
            </a:pPr>
            <a:r>
              <a:rPr lang="en-IN" sz="2400" b="1" dirty="0">
                <a:solidFill>
                  <a:schemeClr val="accent6">
                    <a:lumMod val="50000"/>
                  </a:schemeClr>
                </a:solidFill>
              </a:rPr>
              <a:t>3. if-else-if ladder</a:t>
            </a:r>
            <a:r>
              <a:rPr lang="en-IN" sz="2400" dirty="0">
                <a:solidFill>
                  <a:schemeClr val="accent6">
                    <a:lumMod val="50000"/>
                  </a:schemeClr>
                </a:solidFill>
              </a:rPr>
              <a:t>:</a:t>
            </a:r>
          </a:p>
          <a:p>
            <a:pPr marL="0" indent="0">
              <a:buNone/>
            </a:pPr>
            <a:r>
              <a:rPr lang="en-US" sz="2000" dirty="0"/>
              <a:t>The if-else-if ladder allows for </a:t>
            </a:r>
            <a:r>
              <a:rPr lang="en-US" sz="2000" b="1" dirty="0"/>
              <a:t>multiple conditions</a:t>
            </a:r>
            <a:r>
              <a:rPr lang="en-US" sz="2000" dirty="0"/>
              <a:t> to be evaluated </a:t>
            </a:r>
            <a:r>
              <a:rPr lang="en-US" sz="2000" b="1" dirty="0">
                <a:solidFill>
                  <a:srgbClr val="C00000"/>
                </a:solidFill>
              </a:rPr>
              <a:t>sequentially</a:t>
            </a:r>
            <a:r>
              <a:rPr lang="en-US" sz="2000" dirty="0"/>
              <a:t>. The first condition that evaluates to true will have its corresponding block executed, and the rest of the ladder will be skipped. If none of the conditions are true, the </a:t>
            </a:r>
            <a:r>
              <a:rPr lang="en-US" sz="2000" b="1" dirty="0">
                <a:solidFill>
                  <a:srgbClr val="C00000"/>
                </a:solidFill>
              </a:rPr>
              <a:t>else</a:t>
            </a:r>
            <a:r>
              <a:rPr lang="en-US" sz="2000" dirty="0"/>
              <a:t> block (if present) will be executed.</a:t>
            </a:r>
            <a:endParaRPr lang="en-IN" sz="1800" b="1" dirty="0"/>
          </a:p>
        </p:txBody>
      </p:sp>
      <p:sp>
        <p:nvSpPr>
          <p:cNvPr id="26" name="Rectangle 2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omputer screen with white text&#10;&#10;Description automatically generated">
            <a:extLst>
              <a:ext uri="{FF2B5EF4-FFF2-40B4-BE49-F238E27FC236}">
                <a16:creationId xmlns:a16="http://schemas.microsoft.com/office/drawing/2014/main" id="{210C6921-FD3C-A907-3847-FDE16B19B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0305" y="1345974"/>
            <a:ext cx="5819714" cy="2851660"/>
          </a:xfrm>
          <a:prstGeom prst="rect">
            <a:avLst/>
          </a:prstGeom>
        </p:spPr>
      </p:pic>
    </p:spTree>
    <p:extLst>
      <p:ext uri="{BB962C8B-B14F-4D97-AF65-F5344CB8AC3E}">
        <p14:creationId xmlns:p14="http://schemas.microsoft.com/office/powerpoint/2010/main" val="18886164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4" descr="A computer screen with white text">
            <a:extLst>
              <a:ext uri="{FF2B5EF4-FFF2-40B4-BE49-F238E27FC236}">
                <a16:creationId xmlns:a16="http://schemas.microsoft.com/office/drawing/2014/main" id="{BB10F3AA-930C-29BD-C46F-5ABF2523CA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861" y="310044"/>
            <a:ext cx="9196782" cy="4069575"/>
          </a:xfrm>
          <a:prstGeom prst="rect">
            <a:avLst/>
          </a:prstGeom>
        </p:spPr>
      </p:pic>
      <p:sp>
        <p:nvSpPr>
          <p:cNvPr id="17" name="Rectangle 16">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5DBF758D-1CA6-1826-532F-7CB93585A38E}"/>
              </a:ext>
            </a:extLst>
          </p:cNvPr>
          <p:cNvSpPr>
            <a:spLocks noGrp="1"/>
          </p:cNvSpPr>
          <p:nvPr>
            <p:ph idx="1"/>
          </p:nvPr>
        </p:nvSpPr>
        <p:spPr>
          <a:xfrm>
            <a:off x="5162719" y="4883544"/>
            <a:ext cx="6586915" cy="1556907"/>
          </a:xfrm>
        </p:spPr>
        <p:txBody>
          <a:bodyPr anchor="ctr">
            <a:normAutofit/>
          </a:bodyPr>
          <a:lstStyle/>
          <a:p>
            <a:pPr marL="0" indent="0">
              <a:buNone/>
            </a:pPr>
            <a:r>
              <a:rPr lang="en-US" sz="1800"/>
              <a:t>Example:</a:t>
            </a:r>
          </a:p>
          <a:p>
            <a:pPr marL="0" indent="0">
              <a:buNone/>
            </a:pPr>
            <a:endParaRPr lang="en-US" sz="1800"/>
          </a:p>
          <a:p>
            <a:pPr marL="0" indent="0">
              <a:buNone/>
            </a:pPr>
            <a:endParaRPr lang="en-IN" sz="1800"/>
          </a:p>
        </p:txBody>
      </p:sp>
    </p:spTree>
    <p:extLst>
      <p:ext uri="{BB962C8B-B14F-4D97-AF65-F5344CB8AC3E}">
        <p14:creationId xmlns:p14="http://schemas.microsoft.com/office/powerpoint/2010/main" val="20235489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b="1" dirty="0">
                <a:solidFill>
                  <a:schemeClr val="accent6">
                    <a:lumMod val="50000"/>
                  </a:schemeClr>
                </a:solidFill>
              </a:rPr>
              <a:t>4. Nested if statement</a:t>
            </a:r>
            <a:r>
              <a:rPr lang="en-IN" dirty="0">
                <a:solidFill>
                  <a:schemeClr val="accent6">
                    <a:lumMod val="50000"/>
                  </a:schemeClr>
                </a:solidFill>
              </a:rPr>
              <a:t>:</a:t>
            </a:r>
          </a:p>
          <a:p>
            <a:pPr marL="0" indent="0">
              <a:buNone/>
            </a:pPr>
            <a:r>
              <a:rPr lang="en-US" sz="2400" dirty="0"/>
              <a:t>Nested if statements allow an </a:t>
            </a:r>
            <a:r>
              <a:rPr lang="en-US" sz="2400" b="1" dirty="0">
                <a:solidFill>
                  <a:srgbClr val="C00000"/>
                </a:solidFill>
              </a:rPr>
              <a:t>if statement </a:t>
            </a:r>
            <a:r>
              <a:rPr lang="en-US" sz="2400" dirty="0"/>
              <a:t>to be placed </a:t>
            </a:r>
            <a:r>
              <a:rPr lang="en-US" sz="2400" b="1" dirty="0">
                <a:solidFill>
                  <a:srgbClr val="C00000"/>
                </a:solidFill>
              </a:rPr>
              <a:t>inside another if statement</a:t>
            </a:r>
            <a:r>
              <a:rPr lang="en-US" sz="2400" dirty="0"/>
              <a:t>. This allows for </a:t>
            </a:r>
            <a:r>
              <a:rPr lang="en-US" sz="2400" b="1" dirty="0"/>
              <a:t>more complex decision-making </a:t>
            </a:r>
            <a:r>
              <a:rPr lang="en-US" sz="2400" dirty="0"/>
              <a:t>processes where multiple conditions must be true for a block of code to execute.</a:t>
            </a:r>
          </a:p>
          <a:p>
            <a:pPr marL="0" indent="0">
              <a:buNone/>
            </a:pPr>
            <a:r>
              <a:rPr lang="en-IN" sz="2400" b="1" dirty="0"/>
              <a:t>Syntax:</a:t>
            </a:r>
          </a:p>
        </p:txBody>
      </p:sp>
      <p:pic>
        <p:nvPicPr>
          <p:cNvPr id="9" name="Picture 8" descr="A computer screen with white text&#10;&#10;Description automatically generated">
            <a:extLst>
              <a:ext uri="{FF2B5EF4-FFF2-40B4-BE49-F238E27FC236}">
                <a16:creationId xmlns:a16="http://schemas.microsoft.com/office/drawing/2014/main" id="{705AB262-F045-9D46-3E7A-5F4B201D9F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866" y="2874927"/>
            <a:ext cx="8857143" cy="2923809"/>
          </a:xfrm>
          <a:prstGeom prst="rect">
            <a:avLst/>
          </a:prstGeom>
        </p:spPr>
      </p:pic>
    </p:spTree>
    <p:extLst>
      <p:ext uri="{BB962C8B-B14F-4D97-AF65-F5344CB8AC3E}">
        <p14:creationId xmlns:p14="http://schemas.microsoft.com/office/powerpoint/2010/main" val="34628525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t>Example:</a:t>
            </a:r>
          </a:p>
          <a:p>
            <a:pPr marL="0" indent="0">
              <a:buNone/>
            </a:pPr>
            <a:endParaRPr lang="en-IN" dirty="0"/>
          </a:p>
        </p:txBody>
      </p:sp>
      <p:pic>
        <p:nvPicPr>
          <p:cNvPr id="7" name="Picture 6" descr="A computer code on a black background&#10;&#10;Description automatically generated">
            <a:extLst>
              <a:ext uri="{FF2B5EF4-FFF2-40B4-BE49-F238E27FC236}">
                <a16:creationId xmlns:a16="http://schemas.microsoft.com/office/drawing/2014/main" id="{94EF42AF-8193-1742-2457-3832CC2F2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209" y="1518190"/>
            <a:ext cx="8723809" cy="2495238"/>
          </a:xfrm>
          <a:prstGeom prst="rect">
            <a:avLst/>
          </a:prstGeom>
        </p:spPr>
      </p:pic>
    </p:spTree>
    <p:extLst>
      <p:ext uri="{BB962C8B-B14F-4D97-AF65-F5344CB8AC3E}">
        <p14:creationId xmlns:p14="http://schemas.microsoft.com/office/powerpoint/2010/main" val="3194221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393184" y="237936"/>
            <a:ext cx="10901624" cy="6109397"/>
          </a:xfrm>
        </p:spPr>
        <p:txBody>
          <a:bodyPr/>
          <a:lstStyle/>
          <a:p>
            <a:pPr marL="0" indent="0">
              <a:buNone/>
            </a:pPr>
            <a:r>
              <a:rPr lang="en-US" b="1" dirty="0">
                <a:solidFill>
                  <a:schemeClr val="accent6">
                    <a:lumMod val="50000"/>
                  </a:schemeClr>
                </a:solidFill>
              </a:rPr>
              <a:t>5. </a:t>
            </a:r>
            <a:r>
              <a:rPr lang="en-IN" b="1" dirty="0">
                <a:solidFill>
                  <a:schemeClr val="accent6">
                    <a:lumMod val="50000"/>
                  </a:schemeClr>
                </a:solidFill>
              </a:rPr>
              <a:t>Switch statement:</a:t>
            </a:r>
          </a:p>
          <a:p>
            <a:pPr marL="0" indent="0">
              <a:buNone/>
            </a:pPr>
            <a:r>
              <a:rPr lang="en-US" sz="2400" dirty="0"/>
              <a:t>The switch statement evaluates an expression and compares it to a </a:t>
            </a:r>
            <a:r>
              <a:rPr lang="en-US" sz="2400" b="1" dirty="0">
                <a:solidFill>
                  <a:srgbClr val="C00000"/>
                </a:solidFill>
              </a:rPr>
              <a:t>list of case</a:t>
            </a:r>
            <a:r>
              <a:rPr lang="en-US" sz="2400" dirty="0">
                <a:solidFill>
                  <a:srgbClr val="C00000"/>
                </a:solidFill>
              </a:rPr>
              <a:t> </a:t>
            </a:r>
            <a:r>
              <a:rPr lang="en-US" sz="2400" dirty="0"/>
              <a:t>values. When a match is found, the corresponding block of code is executed. The </a:t>
            </a:r>
            <a:r>
              <a:rPr lang="en-US" sz="2400" b="1" dirty="0">
                <a:solidFill>
                  <a:srgbClr val="C00000"/>
                </a:solidFill>
              </a:rPr>
              <a:t>break</a:t>
            </a:r>
            <a:r>
              <a:rPr lang="en-US" sz="2400" dirty="0"/>
              <a:t> statement is used to exit the switch block after the matched case has been executed. If no match is found, the default block (if present) is executed. The switch statement is often used as an alternative to the </a:t>
            </a:r>
            <a:r>
              <a:rPr lang="en-US" sz="2400" b="1" dirty="0">
                <a:solidFill>
                  <a:srgbClr val="C00000"/>
                </a:solidFill>
              </a:rPr>
              <a:t>if-else-if ladder </a:t>
            </a:r>
            <a:r>
              <a:rPr lang="en-US" sz="2400" dirty="0"/>
              <a:t>for better readability and performance when dealing with multiple possible values of an expression.</a:t>
            </a:r>
          </a:p>
          <a:p>
            <a:pPr marL="0" indent="0">
              <a:buNone/>
            </a:pPr>
            <a:r>
              <a:rPr lang="en-US" sz="2400" b="1" dirty="0"/>
              <a:t>Syntax:</a:t>
            </a:r>
          </a:p>
          <a:p>
            <a:pPr marL="0" indent="0">
              <a:buNone/>
            </a:pPr>
            <a:endParaRPr lang="en-IN" sz="2400" dirty="0"/>
          </a:p>
        </p:txBody>
      </p:sp>
      <p:pic>
        <p:nvPicPr>
          <p:cNvPr id="6" name="Picture 5" descr="A computer screen with white text&#10;&#10;Description automatically generated">
            <a:extLst>
              <a:ext uri="{FF2B5EF4-FFF2-40B4-BE49-F238E27FC236}">
                <a16:creationId xmlns:a16="http://schemas.microsoft.com/office/drawing/2014/main" id="{D883FA24-377A-AE54-8F34-A6E4FB781B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841" y="2944750"/>
            <a:ext cx="7357166" cy="3675314"/>
          </a:xfrm>
          <a:prstGeom prst="rect">
            <a:avLst/>
          </a:prstGeom>
        </p:spPr>
      </p:pic>
    </p:spTree>
    <p:extLst>
      <p:ext uri="{BB962C8B-B14F-4D97-AF65-F5344CB8AC3E}">
        <p14:creationId xmlns:p14="http://schemas.microsoft.com/office/powerpoint/2010/main" val="29883750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0" name="Straight Connector 9">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897769" y="1909192"/>
            <a:ext cx="4586513" cy="3647710"/>
          </a:xfrm>
        </p:spPr>
        <p:txBody>
          <a:bodyPr>
            <a:normAutofit/>
          </a:bodyPr>
          <a:lstStyle/>
          <a:p>
            <a:pPr marL="0" indent="0">
              <a:buNone/>
            </a:pPr>
            <a:r>
              <a:rPr lang="en-US" sz="2000">
                <a:solidFill>
                  <a:schemeClr val="bg1"/>
                </a:solidFill>
              </a:rPr>
              <a:t>Example:</a:t>
            </a:r>
          </a:p>
          <a:p>
            <a:pPr marL="0" indent="0">
              <a:buNone/>
            </a:pPr>
            <a:endParaRPr lang="en-IN" sz="2000">
              <a:solidFill>
                <a:schemeClr val="bg1"/>
              </a:solidFill>
            </a:endParaRPr>
          </a:p>
        </p:txBody>
      </p:sp>
      <p:cxnSp>
        <p:nvCxnSpPr>
          <p:cNvPr id="12" name="Straight Connector 11">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 name="Picture 1" descr="A screen shot of a computer program">
            <a:extLst>
              <a:ext uri="{FF2B5EF4-FFF2-40B4-BE49-F238E27FC236}">
                <a16:creationId xmlns:a16="http://schemas.microsoft.com/office/drawing/2014/main" id="{F748903A-8891-1442-758E-9D31CA03D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5453" y="0"/>
            <a:ext cx="5177788" cy="6858000"/>
          </a:xfrm>
          <a:prstGeom prst="rect">
            <a:avLst/>
          </a:prstGeom>
        </p:spPr>
      </p:pic>
    </p:spTree>
    <p:extLst>
      <p:ext uri="{BB962C8B-B14F-4D97-AF65-F5344CB8AC3E}">
        <p14:creationId xmlns:p14="http://schemas.microsoft.com/office/powerpoint/2010/main" val="3703027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Autofit/>
          </a:bodyPr>
          <a:lstStyle/>
          <a:p>
            <a:pPr marL="0" indent="0">
              <a:buNone/>
            </a:pPr>
            <a:r>
              <a:rPr lang="en-US" b="1" dirty="0"/>
              <a:t>7. </a:t>
            </a:r>
            <a:r>
              <a:rPr lang="en-US" dirty="0"/>
              <a:t>Write a JAVA program to demonstrate </a:t>
            </a:r>
            <a:r>
              <a:rPr lang="en-US" b="1" dirty="0"/>
              <a:t>Inheritance</a:t>
            </a:r>
            <a:r>
              <a:rPr lang="en-US" dirty="0"/>
              <a:t> Sample Program on Java for the implementation of Multiple inheritance using interfaces to calculate the area of a rectangle and triangle.</a:t>
            </a:r>
          </a:p>
          <a:p>
            <a:pPr marL="0" indent="0">
              <a:buNone/>
            </a:pPr>
            <a:endParaRPr lang="en-US" dirty="0"/>
          </a:p>
          <a:p>
            <a:pPr marL="0" indent="0">
              <a:buNone/>
            </a:pPr>
            <a:r>
              <a:rPr lang="en-US" b="1" dirty="0"/>
              <a:t>8. </a:t>
            </a:r>
            <a:r>
              <a:rPr lang="en-US" dirty="0"/>
              <a:t>Write a Java applet program, which handles </a:t>
            </a:r>
            <a:r>
              <a:rPr lang="en-US" b="1" dirty="0"/>
              <a:t>keyboard event</a:t>
            </a:r>
            <a:br>
              <a:rPr lang="en-US" dirty="0"/>
            </a:br>
            <a:endParaRPr lang="en-US" dirty="0"/>
          </a:p>
        </p:txBody>
      </p:sp>
    </p:spTree>
    <p:extLst>
      <p:ext uri="{BB962C8B-B14F-4D97-AF65-F5344CB8AC3E}">
        <p14:creationId xmlns:p14="http://schemas.microsoft.com/office/powerpoint/2010/main" val="26379750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lgn="ctr">
              <a:buNone/>
            </a:pPr>
            <a:r>
              <a:rPr lang="en-IN" sz="4000" b="1" dirty="0">
                <a:solidFill>
                  <a:schemeClr val="accent6">
                    <a:lumMod val="50000"/>
                  </a:schemeClr>
                </a:solidFill>
              </a:rPr>
              <a:t>2. Loop Statements:</a:t>
            </a:r>
          </a:p>
          <a:p>
            <a:pPr marL="0" indent="0">
              <a:buNone/>
            </a:pPr>
            <a:r>
              <a:rPr lang="en-US" dirty="0"/>
              <a:t>In Java, loop statements </a:t>
            </a:r>
            <a:r>
              <a:rPr lang="en-US" b="1" dirty="0"/>
              <a:t>allow</a:t>
            </a:r>
            <a:r>
              <a:rPr lang="en-US" dirty="0"/>
              <a:t> the </a:t>
            </a:r>
            <a:r>
              <a:rPr lang="en-US" b="1" dirty="0"/>
              <a:t>execution of a block of code repeatedly</a:t>
            </a:r>
            <a:r>
              <a:rPr lang="en-US" dirty="0"/>
              <a:t> </a:t>
            </a:r>
            <a:r>
              <a:rPr lang="en-US" b="1" dirty="0"/>
              <a:t>based on a </a:t>
            </a:r>
            <a:r>
              <a:rPr lang="en-US" b="1" dirty="0">
                <a:solidFill>
                  <a:srgbClr val="C00000"/>
                </a:solidFill>
              </a:rPr>
              <a:t>condition</a:t>
            </a:r>
            <a:r>
              <a:rPr lang="en-US" dirty="0"/>
              <a:t>. They are essential for tasks that require iteration, such as processing elements in an array or repeatedly performing an operation until a certain condition is met.</a:t>
            </a:r>
          </a:p>
          <a:p>
            <a:pPr marL="0" indent="0">
              <a:buNone/>
            </a:pPr>
            <a:r>
              <a:rPr lang="en-US" b="1" dirty="0">
                <a:solidFill>
                  <a:srgbClr val="002060"/>
                </a:solidFill>
              </a:rPr>
              <a:t>Looping Statements are:</a:t>
            </a:r>
          </a:p>
          <a:p>
            <a:pPr marL="514350" indent="-514350">
              <a:buAutoNum type="arabicPeriod"/>
            </a:pPr>
            <a:r>
              <a:rPr lang="en-US" b="1" dirty="0"/>
              <a:t>for</a:t>
            </a:r>
            <a:r>
              <a:rPr lang="en-US" dirty="0"/>
              <a:t> loop</a:t>
            </a:r>
          </a:p>
          <a:p>
            <a:pPr marL="514350" indent="-514350">
              <a:buAutoNum type="arabicPeriod"/>
            </a:pPr>
            <a:r>
              <a:rPr lang="en-US" b="1" dirty="0"/>
              <a:t>while</a:t>
            </a:r>
            <a:r>
              <a:rPr lang="en-US" dirty="0"/>
              <a:t> loop </a:t>
            </a:r>
            <a:r>
              <a:rPr lang="en-US" b="1" dirty="0">
                <a:solidFill>
                  <a:srgbClr val="00B050"/>
                </a:solidFill>
              </a:rPr>
              <a:t>(Entry Controlled Loop)</a:t>
            </a:r>
          </a:p>
          <a:p>
            <a:pPr marL="514350" indent="-514350">
              <a:buFont typeface="Arial" panose="020B0604020202020204" pitchFamily="34" charset="0"/>
              <a:buAutoNum type="arabicPeriod"/>
            </a:pPr>
            <a:r>
              <a:rPr lang="en-US" b="1" dirty="0"/>
              <a:t>do-while</a:t>
            </a:r>
            <a:r>
              <a:rPr lang="en-US" dirty="0"/>
              <a:t> loop </a:t>
            </a:r>
            <a:r>
              <a:rPr lang="en-US" b="1" dirty="0">
                <a:solidFill>
                  <a:srgbClr val="00B050"/>
                </a:solidFill>
              </a:rPr>
              <a:t>(Exit Controlled Loop)</a:t>
            </a:r>
          </a:p>
          <a:p>
            <a:pPr marL="514350" indent="-514350">
              <a:buFont typeface="Arial" panose="020B0604020202020204" pitchFamily="34" charset="0"/>
              <a:buAutoNum type="arabicPeriod"/>
            </a:pPr>
            <a:r>
              <a:rPr lang="en-US" b="1" dirty="0"/>
              <a:t>for-each</a:t>
            </a:r>
            <a:r>
              <a:rPr lang="en-US" dirty="0"/>
              <a:t> loop (enhanced for loop)</a:t>
            </a:r>
            <a:endParaRPr lang="en-IN" dirty="0"/>
          </a:p>
          <a:p>
            <a:pPr marL="514350" indent="-514350">
              <a:buFont typeface="Arial" panose="020B0604020202020204" pitchFamily="34" charset="0"/>
              <a:buAutoNum type="arabicPeriod"/>
            </a:pPr>
            <a:endParaRPr lang="en-US" dirty="0"/>
          </a:p>
          <a:p>
            <a:pPr marL="514350" indent="-514350">
              <a:buAutoNum type="arabicPeriod"/>
            </a:pPr>
            <a:endParaRPr lang="en-US" dirty="0"/>
          </a:p>
        </p:txBody>
      </p:sp>
    </p:spTree>
    <p:extLst>
      <p:ext uri="{BB962C8B-B14F-4D97-AF65-F5344CB8AC3E}">
        <p14:creationId xmlns:p14="http://schemas.microsoft.com/office/powerpoint/2010/main" val="38030775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rgbClr val="002060"/>
                </a:solidFill>
              </a:rPr>
              <a:t>1. for loop:</a:t>
            </a:r>
          </a:p>
          <a:p>
            <a:pPr marL="0" indent="0">
              <a:buNone/>
            </a:pPr>
            <a:r>
              <a:rPr lang="en-US" dirty="0"/>
              <a:t>The for loop provides a </a:t>
            </a:r>
            <a:r>
              <a:rPr lang="en-US" b="1" dirty="0"/>
              <a:t>concise</a:t>
            </a:r>
            <a:r>
              <a:rPr lang="en-US" dirty="0"/>
              <a:t> </a:t>
            </a:r>
            <a:r>
              <a:rPr lang="en-US" b="1" dirty="0"/>
              <a:t>way</a:t>
            </a:r>
            <a:r>
              <a:rPr lang="en-US" dirty="0"/>
              <a:t> of writing the loop structure. It is used when the </a:t>
            </a:r>
            <a:r>
              <a:rPr lang="en-US" b="1" dirty="0"/>
              <a:t>number of iterations is known </a:t>
            </a:r>
            <a:r>
              <a:rPr lang="en-US" b="1" dirty="0">
                <a:solidFill>
                  <a:srgbClr val="C00000"/>
                </a:solidFill>
              </a:rPr>
              <a:t>beforehand</a:t>
            </a:r>
            <a:r>
              <a:rPr lang="en-US" dirty="0"/>
              <a:t>.</a:t>
            </a:r>
          </a:p>
          <a:p>
            <a:pPr marL="0" indent="0">
              <a:buNone/>
            </a:pPr>
            <a:r>
              <a:rPr lang="en-US" b="1" dirty="0"/>
              <a:t>Syntax:</a:t>
            </a:r>
          </a:p>
          <a:p>
            <a:pPr marL="0" indent="0">
              <a:buNone/>
            </a:pPr>
            <a:endParaRPr lang="en-US" dirty="0"/>
          </a:p>
          <a:p>
            <a:pPr marL="0" indent="0">
              <a:buNone/>
            </a:pPr>
            <a:endParaRPr lang="en-US" dirty="0"/>
          </a:p>
          <a:p>
            <a:pPr marL="0" indent="0">
              <a:buNone/>
            </a:pPr>
            <a:endParaRPr lang="en-US" dirty="0"/>
          </a:p>
          <a:p>
            <a:pPr marL="0" indent="0">
              <a:buNone/>
            </a:pPr>
            <a:r>
              <a:rPr lang="en-US" b="1" dirty="0"/>
              <a:t>Example:</a:t>
            </a:r>
          </a:p>
          <a:p>
            <a:pPr marL="0" indent="0">
              <a:buNone/>
            </a:pPr>
            <a:endParaRPr lang="en-IN" dirty="0"/>
          </a:p>
        </p:txBody>
      </p:sp>
      <p:pic>
        <p:nvPicPr>
          <p:cNvPr id="5" name="Picture 4" descr="A black background with white text&#10;&#10;Description automatically generated">
            <a:extLst>
              <a:ext uri="{FF2B5EF4-FFF2-40B4-BE49-F238E27FC236}">
                <a16:creationId xmlns:a16="http://schemas.microsoft.com/office/drawing/2014/main" id="{7AF5E73D-1A14-85DE-A1E3-EED48C11CC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1692" y="4584184"/>
            <a:ext cx="5809252" cy="1664216"/>
          </a:xfrm>
          <a:prstGeom prst="rect">
            <a:avLst/>
          </a:prstGeom>
        </p:spPr>
      </p:pic>
      <p:pic>
        <p:nvPicPr>
          <p:cNvPr id="7" name="Picture 6" descr="A black background with white text&#10;&#10;Description automatically generated">
            <a:extLst>
              <a:ext uri="{FF2B5EF4-FFF2-40B4-BE49-F238E27FC236}">
                <a16:creationId xmlns:a16="http://schemas.microsoft.com/office/drawing/2014/main" id="{AA86B3A6-E076-92D5-FECC-F619B393A4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1692" y="2336037"/>
            <a:ext cx="6796494" cy="1505264"/>
          </a:xfrm>
          <a:prstGeom prst="rect">
            <a:avLst/>
          </a:prstGeom>
        </p:spPr>
      </p:pic>
    </p:spTree>
    <p:extLst>
      <p:ext uri="{BB962C8B-B14F-4D97-AF65-F5344CB8AC3E}">
        <p14:creationId xmlns:p14="http://schemas.microsoft.com/office/powerpoint/2010/main" val="10476857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6" descr="For Loop in Java - GeeksforGeeks">
            <a:extLst>
              <a:ext uri="{FF2B5EF4-FFF2-40B4-BE49-F238E27FC236}">
                <a16:creationId xmlns:a16="http://schemas.microsoft.com/office/drawing/2014/main" id="{AD35F7C7-4897-872D-7199-64ABBD54C7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1769322"/>
            <a:ext cx="10905066" cy="422571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9470CB0-53C1-824A-39FC-54588850B1CD}"/>
              </a:ext>
            </a:extLst>
          </p:cNvPr>
          <p:cNvSpPr txBox="1"/>
          <p:nvPr/>
        </p:nvSpPr>
        <p:spPr>
          <a:xfrm>
            <a:off x="1587640" y="1072043"/>
            <a:ext cx="3758083" cy="584775"/>
          </a:xfrm>
          <a:prstGeom prst="rect">
            <a:avLst/>
          </a:prstGeom>
          <a:noFill/>
        </p:spPr>
        <p:txBody>
          <a:bodyPr wrap="square" rtlCol="0">
            <a:spAutoFit/>
          </a:bodyPr>
          <a:lstStyle/>
          <a:p>
            <a:r>
              <a:rPr lang="en-US" sz="3200" b="1" dirty="0">
                <a:solidFill>
                  <a:srgbClr val="C00000"/>
                </a:solidFill>
              </a:rPr>
              <a:t>for</a:t>
            </a:r>
            <a:r>
              <a:rPr lang="en-US" sz="3200" b="1" dirty="0">
                <a:solidFill>
                  <a:schemeClr val="accent2">
                    <a:lumMod val="75000"/>
                  </a:schemeClr>
                </a:solidFill>
              </a:rPr>
              <a:t> Loop Flow Chart:</a:t>
            </a:r>
            <a:endParaRPr lang="en-IN" sz="3200" b="1" dirty="0">
              <a:solidFill>
                <a:schemeClr val="accent2">
                  <a:lumMod val="75000"/>
                </a:schemeClr>
              </a:solidFill>
            </a:endParaRPr>
          </a:p>
        </p:txBody>
      </p:sp>
    </p:spTree>
    <p:extLst>
      <p:ext uri="{BB962C8B-B14F-4D97-AF65-F5344CB8AC3E}">
        <p14:creationId xmlns:p14="http://schemas.microsoft.com/office/powerpoint/2010/main" val="41399568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6" name="Rectangle 1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88932" y="770131"/>
            <a:ext cx="6000743" cy="4657275"/>
          </a:xfrm>
        </p:spPr>
        <p:txBody>
          <a:bodyPr anchor="ctr">
            <a:normAutofit/>
          </a:bodyPr>
          <a:lstStyle/>
          <a:p>
            <a:pPr marL="0" indent="0">
              <a:buNone/>
            </a:pPr>
            <a:r>
              <a:rPr lang="en-US" sz="2400" b="1" dirty="0">
                <a:solidFill>
                  <a:srgbClr val="002060"/>
                </a:solidFill>
              </a:rPr>
              <a:t>2. while loop:</a:t>
            </a:r>
          </a:p>
          <a:p>
            <a:pPr marL="0" indent="0">
              <a:buNone/>
            </a:pPr>
            <a:r>
              <a:rPr lang="en-US" sz="2400" dirty="0"/>
              <a:t>The while loop continually executes a block of code as long as a specified condition is true. The condition is checked before the execution of the loop body, making it a pre-test loop.</a:t>
            </a:r>
          </a:p>
          <a:p>
            <a:pPr marL="0" indent="0">
              <a:buNone/>
            </a:pPr>
            <a:r>
              <a:rPr lang="en-US" sz="2400" b="1" dirty="0"/>
              <a:t>Syntax &amp; Example:</a:t>
            </a:r>
          </a:p>
          <a:p>
            <a:pPr marL="0" indent="0">
              <a:buNone/>
            </a:pPr>
            <a:endParaRPr lang="en-IN" sz="2000" dirty="0"/>
          </a:p>
        </p:txBody>
      </p:sp>
      <p:sp>
        <p:nvSpPr>
          <p:cNvPr id="21" name="Rectangle 2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black background with white text&#10;&#10;Description automatically generated">
            <a:extLst>
              <a:ext uri="{FF2B5EF4-FFF2-40B4-BE49-F238E27FC236}">
                <a16:creationId xmlns:a16="http://schemas.microsoft.com/office/drawing/2014/main" id="{524942A8-A24C-9BE0-6968-38B9FCD44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3423" y="1077216"/>
            <a:ext cx="4397433" cy="1528108"/>
          </a:xfrm>
          <a:prstGeom prst="rect">
            <a:avLst/>
          </a:prstGeom>
        </p:spPr>
      </p:pic>
      <p:sp>
        <p:nvSpPr>
          <p:cNvPr id="25" name="Rectangle 24">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omputer screen with white text&#10;&#10;Description automatically generated">
            <a:extLst>
              <a:ext uri="{FF2B5EF4-FFF2-40B4-BE49-F238E27FC236}">
                <a16:creationId xmlns:a16="http://schemas.microsoft.com/office/drawing/2014/main" id="{9F112934-45EB-C4FE-FFEC-8AAFA01C50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3423" y="3763985"/>
            <a:ext cx="4395569" cy="2406573"/>
          </a:xfrm>
          <a:prstGeom prst="rect">
            <a:avLst/>
          </a:prstGeom>
        </p:spPr>
      </p:pic>
    </p:spTree>
    <p:extLst>
      <p:ext uri="{BB962C8B-B14F-4D97-AF65-F5344CB8AC3E}">
        <p14:creationId xmlns:p14="http://schemas.microsoft.com/office/powerpoint/2010/main" val="9758570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For Loop Flowchart - A Visual Guide">
            <a:extLst>
              <a:ext uri="{FF2B5EF4-FFF2-40B4-BE49-F238E27FC236}">
                <a16:creationId xmlns:a16="http://schemas.microsoft.com/office/drawing/2014/main" id="{89526F42-EE59-CB0F-D5E7-239309157FD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721443" y="311871"/>
            <a:ext cx="4749113" cy="6049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4298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5" name="Rectangle 2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88932" y="1420214"/>
            <a:ext cx="5599217" cy="3979585"/>
          </a:xfrm>
        </p:spPr>
        <p:txBody>
          <a:bodyPr anchor="ctr">
            <a:normAutofit/>
          </a:bodyPr>
          <a:lstStyle/>
          <a:p>
            <a:pPr marL="0" indent="0">
              <a:buNone/>
            </a:pPr>
            <a:r>
              <a:rPr lang="en-US" sz="2400" b="1" dirty="0">
                <a:solidFill>
                  <a:srgbClr val="002060"/>
                </a:solidFill>
              </a:rPr>
              <a:t>3. do-while loop:</a:t>
            </a:r>
          </a:p>
          <a:p>
            <a:pPr marL="0" indent="0">
              <a:buNone/>
            </a:pPr>
            <a:r>
              <a:rPr lang="en-US" sz="2400" dirty="0"/>
              <a:t>The do-while loop is similar to the while loop, but it guarantees that the loop body will be executed at </a:t>
            </a:r>
            <a:r>
              <a:rPr lang="en-US" sz="2400" b="1" dirty="0"/>
              <a:t>least once </a:t>
            </a:r>
            <a:r>
              <a:rPr lang="en-US" sz="2400" dirty="0"/>
              <a:t>because the condition is checked </a:t>
            </a:r>
            <a:r>
              <a:rPr lang="en-US" sz="2400" b="1" dirty="0"/>
              <a:t>after the execution of the loop body</a:t>
            </a:r>
            <a:r>
              <a:rPr lang="en-US" sz="2400" dirty="0"/>
              <a:t>.</a:t>
            </a:r>
          </a:p>
          <a:p>
            <a:pPr marL="0" indent="0">
              <a:buNone/>
            </a:pPr>
            <a:endParaRPr lang="en-US" sz="800" dirty="0"/>
          </a:p>
          <a:p>
            <a:pPr marL="0" indent="0">
              <a:buNone/>
            </a:pPr>
            <a:r>
              <a:rPr lang="en-US" sz="2400" b="1" dirty="0"/>
              <a:t>Syntax &amp; Example:</a:t>
            </a:r>
          </a:p>
          <a:p>
            <a:pPr marL="0" indent="0">
              <a:buNone/>
            </a:pPr>
            <a:endParaRPr lang="en-IN" sz="2400" dirty="0"/>
          </a:p>
        </p:txBody>
      </p:sp>
      <p:sp>
        <p:nvSpPr>
          <p:cNvPr id="26" name="Rectangle 2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ack background with white text&#10;&#10;Description automatically generated">
            <a:extLst>
              <a:ext uri="{FF2B5EF4-FFF2-40B4-BE49-F238E27FC236}">
                <a16:creationId xmlns:a16="http://schemas.microsoft.com/office/drawing/2014/main" id="{735F13A1-AFCA-6A65-247C-172BF0D53F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3423" y="1055229"/>
            <a:ext cx="4397433" cy="1572082"/>
          </a:xfrm>
          <a:prstGeom prst="rect">
            <a:avLst/>
          </a:prstGeom>
        </p:spPr>
      </p:pic>
      <p:sp>
        <p:nvSpPr>
          <p:cNvPr id="28" name="Rectangle 27">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mputer screen with white text&#10;&#10;Description automatically generated">
            <a:extLst>
              <a:ext uri="{FF2B5EF4-FFF2-40B4-BE49-F238E27FC236}">
                <a16:creationId xmlns:a16="http://schemas.microsoft.com/office/drawing/2014/main" id="{A763715A-59CE-DC53-DD8B-1FACE36193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3423" y="3780469"/>
            <a:ext cx="4395569" cy="2373606"/>
          </a:xfrm>
          <a:prstGeom prst="rect">
            <a:avLst/>
          </a:prstGeom>
        </p:spPr>
      </p:pic>
    </p:spTree>
    <p:extLst>
      <p:ext uri="{BB962C8B-B14F-4D97-AF65-F5344CB8AC3E}">
        <p14:creationId xmlns:p14="http://schemas.microsoft.com/office/powerpoint/2010/main" val="12134693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5" name="Rectangle 5134">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6" name="Freeform: Shape 5135">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5137" name="Content Placeholder 5127">
            <a:extLst>
              <a:ext uri="{FF2B5EF4-FFF2-40B4-BE49-F238E27FC236}">
                <a16:creationId xmlns:a16="http://schemas.microsoft.com/office/drawing/2014/main" id="{9583A6CB-F82E-9500-0870-DBFA8ABC4C48}"/>
              </a:ext>
            </a:extLst>
          </p:cNvPr>
          <p:cNvSpPr>
            <a:spLocks noGrp="1"/>
          </p:cNvSpPr>
          <p:nvPr>
            <p:ph idx="1"/>
          </p:nvPr>
        </p:nvSpPr>
        <p:spPr>
          <a:xfrm>
            <a:off x="269481" y="316116"/>
            <a:ext cx="5247064" cy="1000217"/>
          </a:xfrm>
        </p:spPr>
        <p:txBody>
          <a:bodyPr>
            <a:normAutofit/>
          </a:bodyPr>
          <a:lstStyle/>
          <a:p>
            <a:pPr marL="0" indent="0">
              <a:buNone/>
            </a:pPr>
            <a:r>
              <a:rPr lang="en-US" sz="3200" b="1" dirty="0">
                <a:solidFill>
                  <a:srgbClr val="C00000"/>
                </a:solidFill>
              </a:rPr>
              <a:t>do-while</a:t>
            </a:r>
            <a:r>
              <a:rPr lang="en-US" sz="3200" b="1" dirty="0"/>
              <a:t> Loop Flow Chart</a:t>
            </a:r>
          </a:p>
        </p:txBody>
      </p:sp>
      <p:pic>
        <p:nvPicPr>
          <p:cNvPr id="5124" name="Picture 4" descr="Do While Loop in Java with Example - Scientech Easy">
            <a:extLst>
              <a:ext uri="{FF2B5EF4-FFF2-40B4-BE49-F238E27FC236}">
                <a16:creationId xmlns:a16="http://schemas.microsoft.com/office/drawing/2014/main" id="{16FB979D-CE88-A222-3539-2889D41A4ED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03440" y="1030104"/>
            <a:ext cx="8251554" cy="5511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4156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84563" y="428127"/>
            <a:ext cx="10567219" cy="5567363"/>
          </a:xfrm>
        </p:spPr>
        <p:txBody>
          <a:bodyPr/>
          <a:lstStyle/>
          <a:p>
            <a:pPr marL="0" indent="0">
              <a:buNone/>
            </a:pPr>
            <a:r>
              <a:rPr lang="en-US" b="1" dirty="0">
                <a:solidFill>
                  <a:srgbClr val="0070C0"/>
                </a:solidFill>
              </a:rPr>
              <a:t>4. for-each loop (Enhanced for loop)</a:t>
            </a:r>
          </a:p>
          <a:p>
            <a:pPr marL="0" indent="0">
              <a:buNone/>
            </a:pPr>
            <a:r>
              <a:rPr lang="en-US" dirty="0"/>
              <a:t>The for-each loop, introduced in </a:t>
            </a:r>
            <a:r>
              <a:rPr lang="en-US" b="1" dirty="0"/>
              <a:t>Java 5,</a:t>
            </a:r>
            <a:r>
              <a:rPr lang="en-US" dirty="0"/>
              <a:t> is used to </a:t>
            </a:r>
            <a:r>
              <a:rPr lang="en-US" b="1" dirty="0"/>
              <a:t>iterate over elements in an array or a collection</a:t>
            </a:r>
            <a:r>
              <a:rPr lang="en-US" dirty="0"/>
              <a:t>, making the code more readable and reducing the risk of errors.</a:t>
            </a:r>
          </a:p>
          <a:p>
            <a:pPr marL="0" indent="0">
              <a:buNone/>
            </a:pPr>
            <a:r>
              <a:rPr lang="en-US" b="1" dirty="0"/>
              <a:t>Syntax:</a:t>
            </a:r>
          </a:p>
          <a:p>
            <a:pPr marL="0" indent="0">
              <a:buNone/>
            </a:pPr>
            <a:endParaRPr lang="en-US" dirty="0"/>
          </a:p>
          <a:p>
            <a:pPr marL="0" indent="0">
              <a:buNone/>
            </a:pPr>
            <a:endParaRPr lang="en-US" dirty="0"/>
          </a:p>
          <a:p>
            <a:pPr marL="0" indent="0">
              <a:buNone/>
            </a:pPr>
            <a:endParaRPr lang="en-US" b="1" dirty="0"/>
          </a:p>
          <a:p>
            <a:pPr marL="0" indent="0">
              <a:buNone/>
            </a:pPr>
            <a:r>
              <a:rPr lang="en-US" b="1" dirty="0"/>
              <a:t>Example:</a:t>
            </a:r>
          </a:p>
          <a:p>
            <a:pPr marL="0" indent="0">
              <a:buNone/>
            </a:pPr>
            <a:endParaRPr lang="en-IN" dirty="0"/>
          </a:p>
        </p:txBody>
      </p:sp>
      <p:pic>
        <p:nvPicPr>
          <p:cNvPr id="4" name="Picture 3" descr="A black screen with white text&#10;&#10;Description automatically generated">
            <a:extLst>
              <a:ext uri="{FF2B5EF4-FFF2-40B4-BE49-F238E27FC236}">
                <a16:creationId xmlns:a16="http://schemas.microsoft.com/office/drawing/2014/main" id="{9EAEB257-4FD9-38DC-9D66-734629397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3340" y="4684354"/>
            <a:ext cx="5101107" cy="1883742"/>
          </a:xfrm>
          <a:prstGeom prst="rect">
            <a:avLst/>
          </a:prstGeom>
        </p:spPr>
      </p:pic>
      <p:pic>
        <p:nvPicPr>
          <p:cNvPr id="6" name="Picture 5" descr="A black background with white text&#10;&#10;Description automatically generated">
            <a:extLst>
              <a:ext uri="{FF2B5EF4-FFF2-40B4-BE49-F238E27FC236}">
                <a16:creationId xmlns:a16="http://schemas.microsoft.com/office/drawing/2014/main" id="{9549B0FB-5EC8-A75C-D8B9-A8D07AE3C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3340" y="2432852"/>
            <a:ext cx="4197340" cy="1374710"/>
          </a:xfrm>
          <a:prstGeom prst="rect">
            <a:avLst/>
          </a:prstGeom>
        </p:spPr>
      </p:pic>
    </p:spTree>
    <p:extLst>
      <p:ext uri="{BB962C8B-B14F-4D97-AF65-F5344CB8AC3E}">
        <p14:creationId xmlns:p14="http://schemas.microsoft.com/office/powerpoint/2010/main" val="10262167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4836607"/>
          </a:xfrm>
        </p:spPr>
        <p:txBody>
          <a:bodyPr/>
          <a:lstStyle/>
          <a:p>
            <a:pPr marL="0" indent="0" algn="ctr">
              <a:buNone/>
            </a:pPr>
            <a:r>
              <a:rPr lang="en-IN" sz="3200" b="1" dirty="0">
                <a:solidFill>
                  <a:srgbClr val="00B050"/>
                </a:solidFill>
              </a:rPr>
              <a:t>3. Branching </a:t>
            </a:r>
            <a:r>
              <a:rPr lang="en-IN" sz="3200" dirty="0">
                <a:solidFill>
                  <a:srgbClr val="00B050"/>
                </a:solidFill>
              </a:rPr>
              <a:t>or</a:t>
            </a:r>
            <a:r>
              <a:rPr lang="en-IN" sz="3200" b="1" dirty="0">
                <a:solidFill>
                  <a:srgbClr val="00B050"/>
                </a:solidFill>
              </a:rPr>
              <a:t> Jump Statements:</a:t>
            </a:r>
          </a:p>
          <a:p>
            <a:pPr marL="0" indent="0">
              <a:buNone/>
            </a:pPr>
            <a:r>
              <a:rPr lang="en-US" dirty="0"/>
              <a:t>In Java, branching statements are used to </a:t>
            </a:r>
            <a:r>
              <a:rPr lang="en-US" b="1" dirty="0">
                <a:solidFill>
                  <a:srgbClr val="C00000"/>
                </a:solidFill>
              </a:rPr>
              <a:t>alter the flow of execution </a:t>
            </a:r>
            <a:r>
              <a:rPr lang="en-US" dirty="0"/>
              <a:t>within a program based on certain conditions. They allow for more </a:t>
            </a:r>
            <a:r>
              <a:rPr lang="en-US" b="1" dirty="0"/>
              <a:t>complex</a:t>
            </a:r>
            <a:r>
              <a:rPr lang="en-US" dirty="0"/>
              <a:t> and </a:t>
            </a:r>
            <a:r>
              <a:rPr lang="en-US" b="1" dirty="0"/>
              <a:t>dynamic</a:t>
            </a:r>
            <a:r>
              <a:rPr lang="en-US" dirty="0"/>
              <a:t> behavior by enabling jumps to different parts of the code. </a:t>
            </a:r>
          </a:p>
          <a:p>
            <a:pPr marL="0" indent="0">
              <a:buNone/>
            </a:pPr>
            <a:r>
              <a:rPr lang="en-US" b="1" dirty="0">
                <a:solidFill>
                  <a:srgbClr val="002060"/>
                </a:solidFill>
              </a:rPr>
              <a:t>The main branching statements in Java are:</a:t>
            </a:r>
          </a:p>
          <a:p>
            <a:pPr marL="514350" indent="-514350">
              <a:buFont typeface="+mj-lt"/>
              <a:buAutoNum type="arabicPeriod"/>
            </a:pPr>
            <a:r>
              <a:rPr lang="en-US" b="1" dirty="0"/>
              <a:t>break</a:t>
            </a:r>
          </a:p>
          <a:p>
            <a:pPr marL="514350" indent="-514350">
              <a:buFont typeface="+mj-lt"/>
              <a:buAutoNum type="arabicPeriod"/>
            </a:pPr>
            <a:r>
              <a:rPr lang="en-US" b="1" dirty="0"/>
              <a:t>continue</a:t>
            </a:r>
          </a:p>
          <a:p>
            <a:pPr marL="514350" indent="-514350">
              <a:buFont typeface="+mj-lt"/>
              <a:buAutoNum type="arabicPeriod"/>
            </a:pPr>
            <a:r>
              <a:rPr lang="en-US" b="1" dirty="0"/>
              <a:t>return</a:t>
            </a:r>
            <a:endParaRPr lang="en-IN" b="1" dirty="0"/>
          </a:p>
        </p:txBody>
      </p:sp>
    </p:spTree>
    <p:extLst>
      <p:ext uri="{BB962C8B-B14F-4D97-AF65-F5344CB8AC3E}">
        <p14:creationId xmlns:p14="http://schemas.microsoft.com/office/powerpoint/2010/main" val="14273486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t>1. </a:t>
            </a:r>
            <a:r>
              <a:rPr lang="en-US" b="1" dirty="0">
                <a:solidFill>
                  <a:srgbClr val="C00000"/>
                </a:solidFill>
              </a:rPr>
              <a:t>break</a:t>
            </a:r>
            <a:r>
              <a:rPr lang="en-US" b="1" dirty="0"/>
              <a:t> statement:</a:t>
            </a:r>
          </a:p>
          <a:p>
            <a:pPr marL="0" indent="0">
              <a:buNone/>
            </a:pPr>
            <a:r>
              <a:rPr lang="en-US" sz="2400" dirty="0"/>
              <a:t>The break statement is used to terminate the execution of a loop or switch statement prematurely. It can be used in for, while, and do-while loops, as well as in switch statements.</a:t>
            </a:r>
          </a:p>
          <a:p>
            <a:pPr marL="0" indent="0">
              <a:buNone/>
            </a:pPr>
            <a:r>
              <a:rPr lang="en-US" sz="2400" b="1" dirty="0"/>
              <a:t>Syntax:</a:t>
            </a:r>
          </a:p>
          <a:p>
            <a:pPr marL="0" indent="0">
              <a:buNone/>
            </a:pPr>
            <a:endParaRPr lang="en-US" sz="2400" dirty="0"/>
          </a:p>
          <a:p>
            <a:pPr marL="0" indent="0">
              <a:buNone/>
            </a:pPr>
            <a:r>
              <a:rPr lang="en-US" sz="2400" b="1" dirty="0"/>
              <a:t>Example: </a:t>
            </a:r>
            <a:r>
              <a:rPr lang="en-US" sz="2000" dirty="0"/>
              <a:t>When a break statement is encountered inside a loop or switch, control is transferred to the statement immediately following the loop or switch.</a:t>
            </a:r>
          </a:p>
          <a:p>
            <a:pPr marL="0" indent="0">
              <a:buNone/>
            </a:pPr>
            <a:endParaRPr lang="en-US" dirty="0"/>
          </a:p>
          <a:p>
            <a:pPr marL="0" indent="0">
              <a:buNone/>
            </a:pPr>
            <a:endParaRPr lang="en-IN" dirty="0"/>
          </a:p>
        </p:txBody>
      </p:sp>
      <p:pic>
        <p:nvPicPr>
          <p:cNvPr id="5" name="Picture 4" descr="A computer screen shot of a code&#10;&#10;Description automatically generated">
            <a:extLst>
              <a:ext uri="{FF2B5EF4-FFF2-40B4-BE49-F238E27FC236}">
                <a16:creationId xmlns:a16="http://schemas.microsoft.com/office/drawing/2014/main" id="{A8DC9FBD-150A-4D82-2AAB-4E759D992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8614" y="4100165"/>
            <a:ext cx="3611525" cy="2415207"/>
          </a:xfrm>
          <a:prstGeom prst="rect">
            <a:avLst/>
          </a:prstGeom>
        </p:spPr>
      </p:pic>
      <p:pic>
        <p:nvPicPr>
          <p:cNvPr id="7" name="Picture 6" descr="A black background with blue letters&#10;&#10;Description automatically generated">
            <a:extLst>
              <a:ext uri="{FF2B5EF4-FFF2-40B4-BE49-F238E27FC236}">
                <a16:creationId xmlns:a16="http://schemas.microsoft.com/office/drawing/2014/main" id="{718D0B75-0ED6-9511-9726-2F87CC771D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8614" y="2484937"/>
            <a:ext cx="1695238" cy="600000"/>
          </a:xfrm>
          <a:prstGeom prst="rect">
            <a:avLst/>
          </a:prstGeom>
        </p:spPr>
      </p:pic>
    </p:spTree>
    <p:extLst>
      <p:ext uri="{BB962C8B-B14F-4D97-AF65-F5344CB8AC3E}">
        <p14:creationId xmlns:p14="http://schemas.microsoft.com/office/powerpoint/2010/main" val="3335490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0856" y="257175"/>
            <a:ext cx="10567219" cy="6096000"/>
          </a:xfrm>
        </p:spPr>
        <p:txBody>
          <a:bodyPr>
            <a:normAutofit fontScale="92500" lnSpcReduction="10000"/>
          </a:bodyPr>
          <a:lstStyle/>
          <a:p>
            <a:pPr marL="0" indent="0">
              <a:buNone/>
            </a:pPr>
            <a:endParaRPr lang="en-US" dirty="0"/>
          </a:p>
          <a:p>
            <a:pPr marL="0" indent="0" algn="ctr">
              <a:buNone/>
            </a:pPr>
            <a:r>
              <a:rPr lang="en-US" b="1" dirty="0"/>
              <a:t>Demonstration Experiments (For CIE) if any</a:t>
            </a:r>
          </a:p>
          <a:p>
            <a:pPr marL="0" indent="0" algn="ctr">
              <a:buNone/>
            </a:pPr>
            <a:endParaRPr lang="en-US" b="1" dirty="0"/>
          </a:p>
          <a:p>
            <a:pPr marL="0" indent="0">
              <a:buNone/>
            </a:pPr>
            <a:r>
              <a:rPr lang="en-IN" b="1" dirty="0"/>
              <a:t>9. </a:t>
            </a:r>
            <a:r>
              <a:rPr lang="en-US" dirty="0"/>
              <a:t>Write a Java Program to create a </a:t>
            </a:r>
            <a:r>
              <a:rPr lang="en-US" b="1" dirty="0"/>
              <a:t>window</a:t>
            </a:r>
            <a:r>
              <a:rPr lang="en-US" dirty="0"/>
              <a:t> when we press</a:t>
            </a:r>
          </a:p>
          <a:p>
            <a:pPr marL="0" indent="0">
              <a:buNone/>
            </a:pPr>
            <a:r>
              <a:rPr lang="en-US" dirty="0"/>
              <a:t>M or m the window displays Good Morning</a:t>
            </a:r>
          </a:p>
          <a:p>
            <a:pPr marL="0" indent="0">
              <a:buNone/>
            </a:pPr>
            <a:r>
              <a:rPr lang="en-US" dirty="0"/>
              <a:t>A or a the window displays Good After Noon</a:t>
            </a:r>
          </a:p>
          <a:p>
            <a:pPr marL="0" indent="0">
              <a:buNone/>
            </a:pPr>
            <a:r>
              <a:rPr lang="en-US" dirty="0"/>
              <a:t>E or e the window displays Good Evening </a:t>
            </a:r>
          </a:p>
          <a:p>
            <a:pPr marL="0" indent="0">
              <a:buNone/>
            </a:pPr>
            <a:r>
              <a:rPr lang="en-US" dirty="0"/>
              <a:t>N or n the window display Good Night</a:t>
            </a:r>
          </a:p>
          <a:p>
            <a:pPr marL="0" indent="0">
              <a:buNone/>
            </a:pPr>
            <a:endParaRPr lang="en-US" dirty="0"/>
          </a:p>
          <a:p>
            <a:pPr marL="0" indent="0">
              <a:buNone/>
            </a:pPr>
            <a:r>
              <a:rPr lang="en-US" b="1" dirty="0"/>
              <a:t>10. </a:t>
            </a:r>
            <a:r>
              <a:rPr lang="en-US" dirty="0"/>
              <a:t>Write a lava program to implement a Queue using user defined </a:t>
            </a:r>
            <a:r>
              <a:rPr lang="en-US" b="1" dirty="0"/>
              <a:t>Exception Handling</a:t>
            </a:r>
            <a:r>
              <a:rPr lang="en-US" dirty="0"/>
              <a:t> (also make use of throw, throws) a. Complete the following b. Create a package named shape c. Create </a:t>
            </a:r>
            <a:r>
              <a:rPr lang="en-US" dirty="0" err="1"/>
              <a:t>somee</a:t>
            </a:r>
            <a:r>
              <a:rPr lang="en-US" dirty="0"/>
              <a:t> classes in the package representing some common shapes like Square, Triangle and Circle d. Import and compile these in other program.</a:t>
            </a:r>
            <a:endParaRPr lang="en-IN" dirty="0"/>
          </a:p>
          <a:p>
            <a:pPr marL="0" indent="0">
              <a:buNone/>
            </a:pPr>
            <a:endParaRPr lang="en-IN" dirty="0"/>
          </a:p>
        </p:txBody>
      </p:sp>
    </p:spTree>
    <p:extLst>
      <p:ext uri="{BB962C8B-B14F-4D97-AF65-F5344CB8AC3E}">
        <p14:creationId xmlns:p14="http://schemas.microsoft.com/office/powerpoint/2010/main" val="40138501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15276" y="378488"/>
            <a:ext cx="10949894" cy="5567363"/>
          </a:xfrm>
        </p:spPr>
        <p:txBody>
          <a:bodyPr/>
          <a:lstStyle/>
          <a:p>
            <a:pPr marL="0" indent="0">
              <a:buNone/>
            </a:pPr>
            <a:r>
              <a:rPr lang="en-US" b="1" dirty="0"/>
              <a:t>2. </a:t>
            </a:r>
            <a:r>
              <a:rPr lang="en-US" b="1" dirty="0">
                <a:solidFill>
                  <a:srgbClr val="C00000"/>
                </a:solidFill>
              </a:rPr>
              <a:t>continue</a:t>
            </a:r>
            <a:r>
              <a:rPr lang="en-US" b="1" dirty="0"/>
              <a:t> statement:</a:t>
            </a:r>
          </a:p>
          <a:p>
            <a:pPr marL="0" indent="0">
              <a:buNone/>
            </a:pPr>
            <a:r>
              <a:rPr lang="en-US" sz="2400" dirty="0"/>
              <a:t>The continue statement is used to skip the current iteration of a loop and proceed to the next iteration. It can be used in for, while, and do-while loops.</a:t>
            </a:r>
          </a:p>
          <a:p>
            <a:pPr marL="0" indent="0">
              <a:buNone/>
            </a:pPr>
            <a:r>
              <a:rPr lang="en-US" sz="2400" b="1" dirty="0"/>
              <a:t>Syntax:</a:t>
            </a:r>
          </a:p>
          <a:p>
            <a:pPr marL="0" indent="0">
              <a:buNone/>
            </a:pPr>
            <a:endParaRPr lang="en-US" sz="800" dirty="0"/>
          </a:p>
          <a:p>
            <a:pPr marL="0" indent="0">
              <a:buNone/>
            </a:pPr>
            <a:r>
              <a:rPr lang="en-US" sz="2400" b="1" dirty="0"/>
              <a:t>Example</a:t>
            </a:r>
            <a:r>
              <a:rPr lang="en-US" b="1" dirty="0"/>
              <a:t>: </a:t>
            </a:r>
            <a:r>
              <a:rPr lang="en-US" sz="2400" dirty="0"/>
              <a:t>When a continue statement is encountered inside a loop, control is immediately transferred to the next iteration of the loop, bypassing the remaining code in the current iteration.</a:t>
            </a:r>
          </a:p>
          <a:p>
            <a:pPr marL="0" indent="0">
              <a:buNone/>
            </a:pPr>
            <a:endParaRPr lang="en-US" dirty="0"/>
          </a:p>
          <a:p>
            <a:pPr marL="0" indent="0">
              <a:buNone/>
            </a:pPr>
            <a:endParaRPr lang="en-IN" dirty="0"/>
          </a:p>
        </p:txBody>
      </p:sp>
      <p:pic>
        <p:nvPicPr>
          <p:cNvPr id="4" name="Picture 3" descr="A computer screen with numbers and symbols&#10;&#10;Description automatically generated">
            <a:extLst>
              <a:ext uri="{FF2B5EF4-FFF2-40B4-BE49-F238E27FC236}">
                <a16:creationId xmlns:a16="http://schemas.microsoft.com/office/drawing/2014/main" id="{A6AAC582-820C-E6D3-BFFF-4D5A14D23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429" y="3717540"/>
            <a:ext cx="4070794" cy="2640294"/>
          </a:xfrm>
          <a:prstGeom prst="rect">
            <a:avLst/>
          </a:prstGeom>
        </p:spPr>
      </p:pic>
      <p:pic>
        <p:nvPicPr>
          <p:cNvPr id="6" name="Picture 5" descr="A blue and black text&#10;&#10;Description automatically generated">
            <a:extLst>
              <a:ext uri="{FF2B5EF4-FFF2-40B4-BE49-F238E27FC236}">
                <a16:creationId xmlns:a16="http://schemas.microsoft.com/office/drawing/2014/main" id="{6AB37B63-F962-4789-81C5-CE3B23B74E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018" y="1718050"/>
            <a:ext cx="1771429" cy="485714"/>
          </a:xfrm>
          <a:prstGeom prst="rect">
            <a:avLst/>
          </a:prstGeom>
        </p:spPr>
      </p:pic>
    </p:spTree>
    <p:extLst>
      <p:ext uri="{BB962C8B-B14F-4D97-AF65-F5344CB8AC3E}">
        <p14:creationId xmlns:p14="http://schemas.microsoft.com/office/powerpoint/2010/main" val="347489570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452329" y="343592"/>
            <a:ext cx="11515258" cy="5833371"/>
          </a:xfrm>
        </p:spPr>
        <p:txBody>
          <a:bodyPr>
            <a:normAutofit/>
          </a:bodyPr>
          <a:lstStyle/>
          <a:p>
            <a:pPr marL="0" indent="0">
              <a:buNone/>
            </a:pPr>
            <a:r>
              <a:rPr lang="en-US" sz="2400" b="1" dirty="0"/>
              <a:t>3. </a:t>
            </a:r>
            <a:r>
              <a:rPr lang="en-US" sz="2400" b="1" dirty="0">
                <a:solidFill>
                  <a:srgbClr val="C00000"/>
                </a:solidFill>
              </a:rPr>
              <a:t>return</a:t>
            </a:r>
            <a:r>
              <a:rPr lang="en-US" sz="2400" b="1" dirty="0"/>
              <a:t> statement</a:t>
            </a:r>
          </a:p>
          <a:p>
            <a:pPr marL="0" indent="0">
              <a:buNone/>
            </a:pPr>
            <a:r>
              <a:rPr lang="en-US" sz="2400" dirty="0"/>
              <a:t>The return statement is used to exit from the current method and optionally return a value to the calling method. It can be used in any method to terminate its execution and, if needed, provide a value back to the caller.</a:t>
            </a:r>
          </a:p>
          <a:p>
            <a:pPr marL="0" indent="0">
              <a:buNone/>
            </a:pPr>
            <a:r>
              <a:rPr lang="en-US" sz="2400" b="1" dirty="0"/>
              <a:t>Syntax:</a:t>
            </a:r>
          </a:p>
          <a:p>
            <a:pPr marL="0" indent="0">
              <a:buNone/>
            </a:pPr>
            <a:endParaRPr lang="en-US" sz="2400" dirty="0"/>
          </a:p>
          <a:p>
            <a:pPr marL="0" indent="0">
              <a:buNone/>
            </a:pPr>
            <a:endParaRPr lang="en-US" sz="2400" dirty="0"/>
          </a:p>
          <a:p>
            <a:pPr marL="0" indent="0">
              <a:buNone/>
            </a:pPr>
            <a:r>
              <a:rPr lang="en-US" sz="2400" b="1" dirty="0"/>
              <a:t>Example-1: </a:t>
            </a:r>
            <a:r>
              <a:rPr lang="en-US" sz="2400" dirty="0"/>
              <a:t>When a return statement is encountered, the method </a:t>
            </a:r>
            <a:r>
              <a:rPr lang="en-US" sz="2400" b="1" dirty="0">
                <a:solidFill>
                  <a:srgbClr val="C00000"/>
                </a:solidFill>
              </a:rPr>
              <a:t>execution is terminated</a:t>
            </a:r>
            <a:r>
              <a:rPr lang="en-US" sz="2400" dirty="0"/>
              <a:t>, and control is returned to the caller. If the method has a return type other than void, a </a:t>
            </a:r>
            <a:r>
              <a:rPr lang="en-US" sz="2400" b="1" dirty="0"/>
              <a:t>value</a:t>
            </a:r>
            <a:r>
              <a:rPr lang="en-US" sz="2400" dirty="0"/>
              <a:t> </a:t>
            </a:r>
            <a:r>
              <a:rPr lang="en-US" sz="2400" b="1" dirty="0"/>
              <a:t>must be returned</a:t>
            </a:r>
            <a:r>
              <a:rPr lang="en-US" sz="2400" dirty="0"/>
              <a:t>.</a:t>
            </a:r>
            <a:endParaRPr lang="en-IN" sz="2400" dirty="0"/>
          </a:p>
        </p:txBody>
      </p:sp>
      <p:pic>
        <p:nvPicPr>
          <p:cNvPr id="10" name="Picture 9">
            <a:extLst>
              <a:ext uri="{FF2B5EF4-FFF2-40B4-BE49-F238E27FC236}">
                <a16:creationId xmlns:a16="http://schemas.microsoft.com/office/drawing/2014/main" id="{53B6678D-17E8-32BE-CF5C-3B8992D4F7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5986" y="1991069"/>
            <a:ext cx="9752381" cy="1076190"/>
          </a:xfrm>
          <a:prstGeom prst="rect">
            <a:avLst/>
          </a:prstGeom>
        </p:spPr>
      </p:pic>
      <p:pic>
        <p:nvPicPr>
          <p:cNvPr id="11" name="Picture 10" descr="A screen shot of a computer code&#10;&#10;Description automatically generated">
            <a:extLst>
              <a:ext uri="{FF2B5EF4-FFF2-40B4-BE49-F238E27FC236}">
                <a16:creationId xmlns:a16="http://schemas.microsoft.com/office/drawing/2014/main" id="{CE7BF0E8-4C62-6FCF-FCFA-72B1151C2F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484" y="4372518"/>
            <a:ext cx="6029658" cy="2312712"/>
          </a:xfrm>
          <a:prstGeom prst="rect">
            <a:avLst/>
          </a:prstGeom>
        </p:spPr>
      </p:pic>
    </p:spTree>
    <p:extLst>
      <p:ext uri="{BB962C8B-B14F-4D97-AF65-F5344CB8AC3E}">
        <p14:creationId xmlns:p14="http://schemas.microsoft.com/office/powerpoint/2010/main" val="24534505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dirty="0"/>
              <a:t>Example-2: Method that returns a value: </a:t>
            </a:r>
            <a:endParaRPr lang="en-IN" dirty="0"/>
          </a:p>
        </p:txBody>
      </p:sp>
      <p:pic>
        <p:nvPicPr>
          <p:cNvPr id="6" name="Picture 5" descr="A black background with white text&#10;&#10;Description automatically generated">
            <a:extLst>
              <a:ext uri="{FF2B5EF4-FFF2-40B4-BE49-F238E27FC236}">
                <a16:creationId xmlns:a16="http://schemas.microsoft.com/office/drawing/2014/main" id="{6B477ECE-8E8A-56C6-8B11-BFB2098C8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696" y="1443057"/>
            <a:ext cx="6373482" cy="1895507"/>
          </a:xfrm>
          <a:prstGeom prst="rect">
            <a:avLst/>
          </a:prstGeom>
        </p:spPr>
      </p:pic>
    </p:spTree>
    <p:extLst>
      <p:ext uri="{BB962C8B-B14F-4D97-AF65-F5344CB8AC3E}">
        <p14:creationId xmlns:p14="http://schemas.microsoft.com/office/powerpoint/2010/main" val="11899865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IN" sz="3200" b="1" dirty="0">
                <a:solidFill>
                  <a:schemeClr val="accent6">
                    <a:lumMod val="50000"/>
                  </a:schemeClr>
                </a:solidFill>
              </a:rPr>
              <a:t>Constants:</a:t>
            </a:r>
          </a:p>
          <a:p>
            <a:pPr marL="0" indent="0">
              <a:buNone/>
            </a:pPr>
            <a:r>
              <a:rPr lang="en-US" dirty="0"/>
              <a:t>In Java, a constant is a </a:t>
            </a:r>
            <a:r>
              <a:rPr lang="en-US" b="1" dirty="0">
                <a:solidFill>
                  <a:srgbClr val="C00000"/>
                </a:solidFill>
              </a:rPr>
              <a:t>variable</a:t>
            </a:r>
            <a:r>
              <a:rPr lang="en-US" dirty="0"/>
              <a:t> </a:t>
            </a:r>
            <a:r>
              <a:rPr lang="en-US" b="1" dirty="0">
                <a:solidFill>
                  <a:srgbClr val="002060"/>
                </a:solidFill>
              </a:rPr>
              <a:t>whose value cannot be changed </a:t>
            </a:r>
            <a:r>
              <a:rPr lang="en-US" b="1" dirty="0">
                <a:solidFill>
                  <a:srgbClr val="92D050"/>
                </a:solidFill>
              </a:rPr>
              <a:t>once it is assigned</a:t>
            </a:r>
            <a:r>
              <a:rPr lang="en-US" dirty="0"/>
              <a:t>. Constants are used when you want to define a value that should remain the same throughout the execution of a program. Constants provide several benefits, including making code more readable, reducing the likelihood of errors, and making it easier to modify values that are used in multiple places.</a:t>
            </a:r>
          </a:p>
          <a:p>
            <a:pPr marL="0" indent="0">
              <a:buNone/>
            </a:pPr>
            <a:r>
              <a:rPr lang="en-IN" b="1" dirty="0"/>
              <a:t>Example</a:t>
            </a:r>
            <a:r>
              <a:rPr lang="en-IN" dirty="0"/>
              <a:t>:</a:t>
            </a:r>
          </a:p>
          <a:p>
            <a:pPr marL="0" indent="0">
              <a:buNone/>
            </a:pPr>
            <a:r>
              <a:rPr lang="en-IN" dirty="0"/>
              <a:t>	</a:t>
            </a:r>
            <a:endParaRPr lang="en-US" dirty="0"/>
          </a:p>
        </p:txBody>
      </p:sp>
      <p:pic>
        <p:nvPicPr>
          <p:cNvPr id="5" name="Picture 4" descr="A black rectangle with blue text">
            <a:extLst>
              <a:ext uri="{FF2B5EF4-FFF2-40B4-BE49-F238E27FC236}">
                <a16:creationId xmlns:a16="http://schemas.microsoft.com/office/drawing/2014/main" id="{A85103AB-6D8C-7F24-E2DA-14484BE9BD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866" y="3568802"/>
            <a:ext cx="6386362" cy="1817114"/>
          </a:xfrm>
          <a:prstGeom prst="rect">
            <a:avLst/>
          </a:prstGeom>
        </p:spPr>
      </p:pic>
    </p:spTree>
    <p:extLst>
      <p:ext uri="{BB962C8B-B14F-4D97-AF65-F5344CB8AC3E}">
        <p14:creationId xmlns:p14="http://schemas.microsoft.com/office/powerpoint/2010/main" val="39902940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IN" b="1" dirty="0">
                <a:solidFill>
                  <a:srgbClr val="C00000"/>
                </a:solidFill>
              </a:rPr>
              <a:t>Scope</a:t>
            </a:r>
            <a:r>
              <a:rPr lang="en-IN" dirty="0"/>
              <a:t> </a:t>
            </a:r>
            <a:r>
              <a:rPr lang="en-IN" b="1" dirty="0"/>
              <a:t>and</a:t>
            </a:r>
            <a:r>
              <a:rPr lang="en-IN" dirty="0"/>
              <a:t> </a:t>
            </a:r>
            <a:r>
              <a:rPr lang="en-IN" b="1" dirty="0">
                <a:solidFill>
                  <a:srgbClr val="C00000"/>
                </a:solidFill>
              </a:rPr>
              <a:t>life time of variables</a:t>
            </a:r>
            <a:endParaRPr lang="en-US" b="1" dirty="0">
              <a:solidFill>
                <a:srgbClr val="C00000"/>
              </a:solidFill>
            </a:endParaRPr>
          </a:p>
          <a:p>
            <a:pPr marL="0" indent="0">
              <a:buNone/>
            </a:pPr>
            <a:r>
              <a:rPr lang="en-US" dirty="0"/>
              <a:t>In Java, the scope and lifetime of variables are determined by </a:t>
            </a:r>
            <a:r>
              <a:rPr lang="en-US" b="1" dirty="0">
                <a:solidFill>
                  <a:srgbClr val="00B0F0"/>
                </a:solidFill>
              </a:rPr>
              <a:t>where the variables are declared</a:t>
            </a:r>
            <a:r>
              <a:rPr lang="en-US" dirty="0"/>
              <a:t> and </a:t>
            </a:r>
            <a:r>
              <a:rPr lang="en-US" b="1" dirty="0">
                <a:solidFill>
                  <a:srgbClr val="00B0F0"/>
                </a:solidFill>
              </a:rPr>
              <a:t>how they are used</a:t>
            </a:r>
            <a:r>
              <a:rPr lang="en-US" dirty="0"/>
              <a:t>.</a:t>
            </a:r>
          </a:p>
          <a:p>
            <a:pPr marL="0" indent="0">
              <a:buNone/>
            </a:pPr>
            <a:endParaRPr lang="en-US" sz="800" b="1" dirty="0"/>
          </a:p>
          <a:p>
            <a:pPr marL="0" indent="0">
              <a:buNone/>
            </a:pPr>
            <a:r>
              <a:rPr lang="en-US" b="1" dirty="0"/>
              <a:t>1. Scope of Variables</a:t>
            </a:r>
          </a:p>
          <a:p>
            <a:pPr marL="0" indent="0">
              <a:buNone/>
            </a:pPr>
            <a:r>
              <a:rPr lang="en-US" dirty="0"/>
              <a:t>The scope of a variable refers to the </a:t>
            </a:r>
            <a:r>
              <a:rPr lang="en-US" b="1" dirty="0">
                <a:solidFill>
                  <a:schemeClr val="accent6">
                    <a:lumMod val="50000"/>
                  </a:schemeClr>
                </a:solidFill>
              </a:rPr>
              <a:t>region of the program where the variable can be </a:t>
            </a:r>
            <a:r>
              <a:rPr lang="en-US" b="1" dirty="0">
                <a:solidFill>
                  <a:srgbClr val="C00000"/>
                </a:solidFill>
              </a:rPr>
              <a:t>accessed</a:t>
            </a:r>
            <a:r>
              <a:rPr lang="en-US" b="1" dirty="0">
                <a:solidFill>
                  <a:schemeClr val="accent6">
                    <a:lumMod val="50000"/>
                  </a:schemeClr>
                </a:solidFill>
              </a:rPr>
              <a:t>.</a:t>
            </a:r>
            <a:r>
              <a:rPr lang="en-US" dirty="0"/>
              <a:t> </a:t>
            </a:r>
          </a:p>
          <a:p>
            <a:pPr marL="0" indent="0">
              <a:buNone/>
            </a:pPr>
            <a:endParaRPr lang="en-US" dirty="0"/>
          </a:p>
          <a:p>
            <a:pPr marL="0" indent="0">
              <a:buNone/>
            </a:pPr>
            <a:r>
              <a:rPr lang="en-US" b="1" dirty="0"/>
              <a:t>2. Lifetime of Variables</a:t>
            </a:r>
          </a:p>
          <a:p>
            <a:pPr marL="0" indent="0">
              <a:buNone/>
            </a:pPr>
            <a:r>
              <a:rPr lang="en-US" dirty="0"/>
              <a:t>The lifetime of a variable refers to the </a:t>
            </a:r>
            <a:r>
              <a:rPr lang="en-US" b="1" dirty="0">
                <a:solidFill>
                  <a:schemeClr val="accent6">
                    <a:lumMod val="75000"/>
                  </a:schemeClr>
                </a:solidFill>
              </a:rPr>
              <a:t>duration for which the variable exists in memory </a:t>
            </a:r>
            <a:r>
              <a:rPr lang="en-US" dirty="0"/>
              <a:t>during the execution of a program.</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6968730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89191" y="310180"/>
            <a:ext cx="10803193" cy="5646891"/>
          </a:xfrm>
        </p:spPr>
        <p:txBody>
          <a:bodyPr/>
          <a:lstStyle/>
          <a:p>
            <a:pPr marL="0" indent="0">
              <a:buNone/>
            </a:pPr>
            <a:r>
              <a:rPr lang="en-US" b="1" dirty="0"/>
              <a:t>Example:</a:t>
            </a:r>
          </a:p>
          <a:p>
            <a:pPr marL="0" indent="0">
              <a:buNone/>
            </a:pPr>
            <a:endParaRPr lang="en-IN" dirty="0"/>
          </a:p>
        </p:txBody>
      </p:sp>
      <p:pic>
        <p:nvPicPr>
          <p:cNvPr id="4" name="Picture 3" descr="A computer screen shot of a program code&#10;&#10;Description automatically generated">
            <a:extLst>
              <a:ext uri="{FF2B5EF4-FFF2-40B4-BE49-F238E27FC236}">
                <a16:creationId xmlns:a16="http://schemas.microsoft.com/office/drawing/2014/main" id="{0FD1D4C5-22A6-3A38-F5EC-37C9014D2B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8712" y="900929"/>
            <a:ext cx="8819048" cy="5638095"/>
          </a:xfrm>
          <a:prstGeom prst="rect">
            <a:avLst/>
          </a:prstGeom>
        </p:spPr>
      </p:pic>
    </p:spTree>
    <p:extLst>
      <p:ext uri="{BB962C8B-B14F-4D97-AF65-F5344CB8AC3E}">
        <p14:creationId xmlns:p14="http://schemas.microsoft.com/office/powerpoint/2010/main" val="383302997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514350" indent="-514350">
              <a:buFont typeface="+mj-lt"/>
              <a:buAutoNum type="arabicPeriod"/>
            </a:pPr>
            <a:r>
              <a:rPr lang="en-US" b="1" dirty="0">
                <a:solidFill>
                  <a:schemeClr val="accent6">
                    <a:lumMod val="50000"/>
                  </a:schemeClr>
                </a:solidFill>
              </a:rPr>
              <a:t>Local Variables:</a:t>
            </a:r>
          </a:p>
          <a:p>
            <a:pPr marL="0" indent="0">
              <a:buNone/>
            </a:pPr>
            <a:r>
              <a:rPr lang="en-US" b="1" dirty="0"/>
              <a:t>Scope:</a:t>
            </a:r>
            <a:endParaRPr lang="en-US" dirty="0"/>
          </a:p>
          <a:p>
            <a:pPr marL="0" indent="0">
              <a:buNone/>
            </a:pPr>
            <a:r>
              <a:rPr lang="en-US" dirty="0"/>
              <a:t>Local variables are </a:t>
            </a:r>
            <a:r>
              <a:rPr lang="en-US" b="1" dirty="0">
                <a:solidFill>
                  <a:srgbClr val="C00000"/>
                </a:solidFill>
              </a:rPr>
              <a:t>declared inside </a:t>
            </a:r>
            <a:r>
              <a:rPr lang="en-US" dirty="0"/>
              <a:t>a method, constructor, or block of code (e.g., loops, conditional statements).</a:t>
            </a:r>
          </a:p>
          <a:p>
            <a:pPr marL="0" indent="0">
              <a:buNone/>
            </a:pPr>
            <a:r>
              <a:rPr lang="en-US" dirty="0"/>
              <a:t>They are only accessible within the method, constructor, or block in which they are declared.</a:t>
            </a:r>
          </a:p>
          <a:p>
            <a:pPr marL="0" indent="0">
              <a:buNone/>
            </a:pPr>
            <a:endParaRPr lang="en-US" dirty="0"/>
          </a:p>
          <a:p>
            <a:pPr marL="0" indent="0">
              <a:buNone/>
            </a:pPr>
            <a:r>
              <a:rPr lang="en-US" b="1" dirty="0"/>
              <a:t>Lifetime:</a:t>
            </a:r>
          </a:p>
          <a:p>
            <a:pPr marL="0" indent="0">
              <a:buNone/>
            </a:pPr>
            <a:r>
              <a:rPr lang="en-US" dirty="0"/>
              <a:t>The lifetime of a local variable begins when the </a:t>
            </a:r>
            <a:r>
              <a:rPr lang="en-US" b="1" dirty="0">
                <a:solidFill>
                  <a:srgbClr val="C00000"/>
                </a:solidFill>
              </a:rPr>
              <a:t>method</a:t>
            </a:r>
            <a:r>
              <a:rPr lang="en-US" dirty="0"/>
              <a:t>, </a:t>
            </a:r>
            <a:r>
              <a:rPr lang="en-US" b="1" dirty="0">
                <a:solidFill>
                  <a:srgbClr val="C00000"/>
                </a:solidFill>
              </a:rPr>
              <a:t>constructor</a:t>
            </a:r>
            <a:r>
              <a:rPr lang="en-US" dirty="0"/>
              <a:t>, or </a:t>
            </a:r>
            <a:r>
              <a:rPr lang="en-US" b="1" dirty="0">
                <a:solidFill>
                  <a:srgbClr val="C00000"/>
                </a:solidFill>
              </a:rPr>
              <a:t>block</a:t>
            </a:r>
            <a:r>
              <a:rPr lang="en-US" dirty="0"/>
              <a:t> in which it is defined is invoked, and ends when the method, constructor, or block is </a:t>
            </a:r>
            <a:r>
              <a:rPr lang="en-US" b="1" dirty="0">
                <a:solidFill>
                  <a:srgbClr val="C00000"/>
                </a:solidFill>
              </a:rPr>
              <a:t>exited</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319075065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69BD4DC-CAEE-E6E7-7CD3-404BE5A58667}"/>
              </a:ext>
            </a:extLst>
          </p:cNvPr>
          <p:cNvSpPr>
            <a:spLocks noGrp="1"/>
          </p:cNvSpPr>
          <p:nvPr>
            <p:ph idx="1"/>
          </p:nvPr>
        </p:nvSpPr>
        <p:spPr>
          <a:xfrm>
            <a:off x="602511" y="624145"/>
            <a:ext cx="10515600" cy="6088153"/>
          </a:xfrm>
        </p:spPr>
        <p:txBody>
          <a:bodyPr/>
          <a:lstStyle/>
          <a:p>
            <a:pPr marL="0" indent="0">
              <a:buNone/>
            </a:pPr>
            <a:r>
              <a:rPr lang="en-US" b="1" dirty="0"/>
              <a:t>Example-1:</a:t>
            </a:r>
          </a:p>
          <a:p>
            <a:pPr marL="0" indent="0">
              <a:buNone/>
            </a:pPr>
            <a:endParaRPr lang="en-US"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r>
              <a:rPr lang="en-US" b="1" dirty="0"/>
              <a:t>Example</a:t>
            </a:r>
            <a:r>
              <a:rPr lang="en-IN" b="1" dirty="0"/>
              <a:t>-2:</a:t>
            </a:r>
          </a:p>
        </p:txBody>
      </p:sp>
      <p:pic>
        <p:nvPicPr>
          <p:cNvPr id="7" name="Content Placeholder 3" descr="A screen shot of a computer code&#10;&#10;Description automatically generated">
            <a:extLst>
              <a:ext uri="{FF2B5EF4-FFF2-40B4-BE49-F238E27FC236}">
                <a16:creationId xmlns:a16="http://schemas.microsoft.com/office/drawing/2014/main" id="{666EF4B6-7B6B-DC25-BAB2-987346A8F7C8}"/>
              </a:ext>
            </a:extLst>
          </p:cNvPr>
          <p:cNvPicPr>
            <a:picLocks noChangeAspect="1"/>
          </p:cNvPicPr>
          <p:nvPr/>
        </p:nvPicPr>
        <p:blipFill rotWithShape="1">
          <a:blip r:embed="rId2">
            <a:extLst>
              <a:ext uri="{28A0092B-C50C-407E-A947-70E740481C1C}">
                <a14:useLocalDpi xmlns:a14="http://schemas.microsoft.com/office/drawing/2010/main" val="0"/>
              </a:ext>
            </a:extLst>
          </a:blip>
          <a:srcRect l="4002" t="12564" r="4204" b="12436"/>
          <a:stretch/>
        </p:blipFill>
        <p:spPr>
          <a:xfrm>
            <a:off x="1244711" y="1219707"/>
            <a:ext cx="9005778" cy="2286000"/>
          </a:xfrm>
          <a:prstGeom prst="rect">
            <a:avLst/>
          </a:prstGeom>
        </p:spPr>
      </p:pic>
      <p:pic>
        <p:nvPicPr>
          <p:cNvPr id="18" name="Picture 17" descr="A screenshot of a computer program">
            <a:extLst>
              <a:ext uri="{FF2B5EF4-FFF2-40B4-BE49-F238E27FC236}">
                <a16:creationId xmlns:a16="http://schemas.microsoft.com/office/drawing/2014/main" id="{FEFA3B45-6EA7-7AD2-E21D-4F2FF65DE412}"/>
              </a:ext>
            </a:extLst>
          </p:cNvPr>
          <p:cNvPicPr>
            <a:picLocks noChangeAspect="1"/>
          </p:cNvPicPr>
          <p:nvPr/>
        </p:nvPicPr>
        <p:blipFill rotWithShape="1">
          <a:blip r:embed="rId3">
            <a:extLst>
              <a:ext uri="{28A0092B-C50C-407E-A947-70E740481C1C}">
                <a14:useLocalDpi xmlns:a14="http://schemas.microsoft.com/office/drawing/2010/main" val="0"/>
              </a:ext>
            </a:extLst>
          </a:blip>
          <a:srcRect l="2529" t="11122" r="2501" b="11122"/>
          <a:stretch/>
        </p:blipFill>
        <p:spPr>
          <a:xfrm>
            <a:off x="1164324" y="4211800"/>
            <a:ext cx="10240582" cy="2138757"/>
          </a:xfrm>
          <a:prstGeom prst="rect">
            <a:avLst/>
          </a:prstGeom>
        </p:spPr>
      </p:pic>
    </p:spTree>
    <p:extLst>
      <p:ext uri="{BB962C8B-B14F-4D97-AF65-F5344CB8AC3E}">
        <p14:creationId xmlns:p14="http://schemas.microsoft.com/office/powerpoint/2010/main" val="36619602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lnSpcReduction="10000"/>
          </a:bodyPr>
          <a:lstStyle/>
          <a:p>
            <a:pPr marL="0" indent="0">
              <a:buNone/>
            </a:pPr>
            <a:r>
              <a:rPr lang="en-US" sz="3200" b="1" dirty="0">
                <a:solidFill>
                  <a:schemeClr val="accent6">
                    <a:lumMod val="50000"/>
                  </a:schemeClr>
                </a:solidFill>
              </a:rPr>
              <a:t>2. Instance Variables:</a:t>
            </a:r>
          </a:p>
          <a:p>
            <a:pPr marL="0" indent="0">
              <a:buNone/>
            </a:pPr>
            <a:r>
              <a:rPr lang="en-US" b="1" dirty="0"/>
              <a:t>Scope: </a:t>
            </a:r>
            <a:r>
              <a:rPr lang="en-US" dirty="0"/>
              <a:t>Defined inside a class but outside any method. They belong to an instance of the class.</a:t>
            </a:r>
            <a:endParaRPr lang="en-US" b="1" dirty="0"/>
          </a:p>
          <a:p>
            <a:pPr marL="0" indent="0">
              <a:buNone/>
            </a:pPr>
            <a:r>
              <a:rPr lang="en-US" b="1" dirty="0"/>
              <a:t>Lifetime: </a:t>
            </a:r>
            <a:r>
              <a:rPr lang="en-US" dirty="0"/>
              <a:t>The lifetime of an instance variable </a:t>
            </a:r>
            <a:r>
              <a:rPr lang="en-US" b="1" dirty="0">
                <a:solidFill>
                  <a:srgbClr val="C00000"/>
                </a:solidFill>
              </a:rPr>
              <a:t>begins</a:t>
            </a:r>
            <a:r>
              <a:rPr lang="en-US" b="1" dirty="0"/>
              <a:t> when an object is created using the new keyword</a:t>
            </a:r>
            <a:r>
              <a:rPr lang="en-US" dirty="0"/>
              <a:t> and </a:t>
            </a:r>
            <a:r>
              <a:rPr lang="en-US" b="1" dirty="0">
                <a:solidFill>
                  <a:srgbClr val="C00000"/>
                </a:solidFill>
              </a:rPr>
              <a:t>lasts</a:t>
            </a:r>
            <a:r>
              <a:rPr lang="en-US" dirty="0"/>
              <a:t> </a:t>
            </a:r>
            <a:r>
              <a:rPr lang="en-US" b="1" dirty="0"/>
              <a:t>until the object is eligible for garbage collection.</a:t>
            </a:r>
          </a:p>
          <a:p>
            <a:pPr marL="0" indent="0">
              <a:buNone/>
            </a:pPr>
            <a:endParaRPr lang="en-IN" dirty="0"/>
          </a:p>
          <a:p>
            <a:pPr marL="0" indent="0">
              <a:buNone/>
            </a:pPr>
            <a:r>
              <a:rPr lang="en-US" sz="3200" b="1" dirty="0">
                <a:solidFill>
                  <a:schemeClr val="accent6">
                    <a:lumMod val="50000"/>
                  </a:schemeClr>
                </a:solidFill>
              </a:rPr>
              <a:t>3. Static Variables:</a:t>
            </a:r>
          </a:p>
          <a:p>
            <a:pPr marL="0" indent="0">
              <a:buNone/>
            </a:pPr>
            <a:r>
              <a:rPr lang="en-US" b="1" dirty="0"/>
              <a:t>Scope: </a:t>
            </a:r>
            <a:r>
              <a:rPr lang="en-US" dirty="0"/>
              <a:t>Defined inside a class with the static keyword. They belong to the class itself rather than any instance.</a:t>
            </a:r>
          </a:p>
          <a:p>
            <a:pPr marL="0" indent="0">
              <a:buNone/>
            </a:pPr>
            <a:endParaRPr lang="en-US" sz="800" b="1" dirty="0"/>
          </a:p>
          <a:p>
            <a:pPr marL="0" indent="0">
              <a:buNone/>
            </a:pPr>
            <a:r>
              <a:rPr lang="en-US" b="1" dirty="0"/>
              <a:t>Lifetime: </a:t>
            </a:r>
            <a:r>
              <a:rPr lang="en-US" dirty="0"/>
              <a:t>The lifetime of a static variable </a:t>
            </a:r>
            <a:r>
              <a:rPr lang="en-US" b="1" dirty="0">
                <a:solidFill>
                  <a:srgbClr val="C00000"/>
                </a:solidFill>
              </a:rPr>
              <a:t>begins</a:t>
            </a:r>
            <a:r>
              <a:rPr lang="en-US" dirty="0"/>
              <a:t> when the class is loaded into memory and lasts </a:t>
            </a:r>
            <a:r>
              <a:rPr lang="en-US" b="1" dirty="0">
                <a:solidFill>
                  <a:srgbClr val="C00000"/>
                </a:solidFill>
              </a:rPr>
              <a:t>until</a:t>
            </a:r>
            <a:r>
              <a:rPr lang="en-US" dirty="0"/>
              <a:t> the class is unloaded. Static variables are shared among all instances of the class.</a:t>
            </a:r>
          </a:p>
          <a:p>
            <a:pPr marL="0" indent="0">
              <a:buNone/>
            </a:pPr>
            <a:endParaRPr lang="en-IN" dirty="0"/>
          </a:p>
        </p:txBody>
      </p:sp>
    </p:spTree>
    <p:extLst>
      <p:ext uri="{BB962C8B-B14F-4D97-AF65-F5344CB8AC3E}">
        <p14:creationId xmlns:p14="http://schemas.microsoft.com/office/powerpoint/2010/main" val="243692931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dirty="0"/>
              <a:t>Example: </a:t>
            </a:r>
            <a:r>
              <a:rPr lang="en-US" b="1" dirty="0">
                <a:solidFill>
                  <a:srgbClr val="C00000"/>
                </a:solidFill>
              </a:rPr>
              <a:t>static</a:t>
            </a:r>
            <a:r>
              <a:rPr lang="en-US" dirty="0"/>
              <a:t> and </a:t>
            </a:r>
            <a:r>
              <a:rPr lang="en-US" b="1" dirty="0">
                <a:solidFill>
                  <a:srgbClr val="C00000"/>
                </a:solidFill>
              </a:rPr>
              <a:t>instance</a:t>
            </a:r>
            <a:r>
              <a:rPr lang="en-US" dirty="0"/>
              <a:t> variables:</a:t>
            </a:r>
          </a:p>
          <a:p>
            <a:pPr marL="0" indent="0">
              <a:buNone/>
            </a:pPr>
            <a:endParaRPr lang="en-US" dirty="0"/>
          </a:p>
          <a:p>
            <a:pPr marL="0" indent="0">
              <a:buNone/>
            </a:pPr>
            <a:endParaRPr lang="en-IN" dirty="0"/>
          </a:p>
        </p:txBody>
      </p:sp>
      <p:pic>
        <p:nvPicPr>
          <p:cNvPr id="4" name="Picture 3" descr="A computer screen shot of a program code&#10;&#10;Description automatically generated">
            <a:extLst>
              <a:ext uri="{FF2B5EF4-FFF2-40B4-BE49-F238E27FC236}">
                <a16:creationId xmlns:a16="http://schemas.microsoft.com/office/drawing/2014/main" id="{7DDD5FCF-3EF8-CA3A-6B92-43047F2D1F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310" y="768247"/>
            <a:ext cx="10998967" cy="5848815"/>
          </a:xfrm>
          <a:prstGeom prst="rect">
            <a:avLst/>
          </a:prstGeom>
        </p:spPr>
      </p:pic>
    </p:spTree>
    <p:extLst>
      <p:ext uri="{BB962C8B-B14F-4D97-AF65-F5344CB8AC3E}">
        <p14:creationId xmlns:p14="http://schemas.microsoft.com/office/powerpoint/2010/main" val="3061675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10381" y="2247900"/>
            <a:ext cx="10567219" cy="1181100"/>
          </a:xfrm>
        </p:spPr>
        <p:txBody>
          <a:bodyPr/>
          <a:lstStyle/>
          <a:p>
            <a:pPr marL="0" indent="0" algn="ctr">
              <a:buNone/>
            </a:pPr>
            <a:r>
              <a:rPr lang="en-IN" b="1" dirty="0">
                <a:solidFill>
                  <a:schemeClr val="accent6">
                    <a:lumMod val="50000"/>
                  </a:schemeClr>
                </a:solidFill>
              </a:rPr>
              <a:t>What is Programming?</a:t>
            </a:r>
          </a:p>
          <a:p>
            <a:pPr marL="0" indent="0" algn="ctr">
              <a:buNone/>
            </a:pPr>
            <a:r>
              <a:rPr lang="en-IN" b="1" dirty="0">
                <a:solidFill>
                  <a:schemeClr val="accent2">
                    <a:lumMod val="50000"/>
                  </a:schemeClr>
                </a:solidFill>
              </a:rPr>
              <a:t>What is Programming Language?</a:t>
            </a:r>
          </a:p>
        </p:txBody>
      </p:sp>
    </p:spTree>
    <p:extLst>
      <p:ext uri="{BB962C8B-B14F-4D97-AF65-F5344CB8AC3E}">
        <p14:creationId xmlns:p14="http://schemas.microsoft.com/office/powerpoint/2010/main" val="283386620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lnSpcReduction="10000"/>
          </a:bodyPr>
          <a:lstStyle/>
          <a:p>
            <a:pPr marL="0" indent="0">
              <a:buNone/>
            </a:pPr>
            <a:r>
              <a:rPr lang="en-US" sz="3200" b="1" dirty="0">
                <a:solidFill>
                  <a:srgbClr val="00B0F0"/>
                </a:solidFill>
              </a:rPr>
              <a:t>Operators in Java:</a:t>
            </a:r>
          </a:p>
          <a:p>
            <a:pPr marL="0" indent="0">
              <a:buNone/>
            </a:pPr>
            <a:r>
              <a:rPr lang="en-US" dirty="0"/>
              <a:t>In Java, an operator is a </a:t>
            </a:r>
            <a:r>
              <a:rPr lang="en-US" b="1" dirty="0">
                <a:solidFill>
                  <a:srgbClr val="C00000"/>
                </a:solidFill>
              </a:rPr>
              <a:t>symbol</a:t>
            </a:r>
            <a:r>
              <a:rPr lang="en-US" dirty="0"/>
              <a:t> </a:t>
            </a:r>
            <a:r>
              <a:rPr lang="en-US" b="1" dirty="0"/>
              <a:t>that performs operations on one or more </a:t>
            </a:r>
            <a:r>
              <a:rPr lang="en-US" b="1" dirty="0">
                <a:solidFill>
                  <a:srgbClr val="C00000"/>
                </a:solidFill>
              </a:rPr>
              <a:t>operands</a:t>
            </a:r>
            <a:r>
              <a:rPr lang="en-US" b="1" dirty="0"/>
              <a:t>. Operands</a:t>
            </a:r>
            <a:r>
              <a:rPr lang="en-US" dirty="0"/>
              <a:t> are the values on which the operator </a:t>
            </a:r>
            <a:r>
              <a:rPr lang="en-US" b="1" dirty="0">
                <a:solidFill>
                  <a:srgbClr val="C00000"/>
                </a:solidFill>
              </a:rPr>
              <a:t>operates</a:t>
            </a:r>
            <a:r>
              <a:rPr lang="en-US" dirty="0"/>
              <a:t>. Operators are used to manipulate data and variables. </a:t>
            </a:r>
          </a:p>
          <a:p>
            <a:pPr marL="0" indent="0">
              <a:buNone/>
            </a:pPr>
            <a:r>
              <a:rPr lang="en-US" dirty="0"/>
              <a:t>Java supports various types of operators, including:</a:t>
            </a:r>
          </a:p>
          <a:p>
            <a:pPr marL="514350" indent="-514350">
              <a:buFont typeface="Arial" panose="020B0604020202020204" pitchFamily="34" charset="0"/>
              <a:buAutoNum type="arabicPeriod"/>
            </a:pPr>
            <a:r>
              <a:rPr lang="en-IN" b="1" dirty="0"/>
              <a:t>Unary Operators</a:t>
            </a:r>
          </a:p>
          <a:p>
            <a:pPr marL="514350" indent="-514350">
              <a:buFont typeface="Arial" panose="020B0604020202020204" pitchFamily="34" charset="0"/>
              <a:buAutoNum type="arabicPeriod"/>
            </a:pPr>
            <a:r>
              <a:rPr lang="en-IN" b="1" dirty="0"/>
              <a:t>Binary Operators</a:t>
            </a:r>
          </a:p>
          <a:p>
            <a:pPr marL="971550" lvl="1" indent="-514350">
              <a:buAutoNum type="arabicPeriod"/>
            </a:pPr>
            <a:r>
              <a:rPr lang="en-IN" dirty="0"/>
              <a:t>Arithmetic Operators</a:t>
            </a:r>
            <a:endParaRPr lang="en-US" dirty="0"/>
          </a:p>
          <a:p>
            <a:pPr marL="971550" lvl="1" indent="-514350">
              <a:buAutoNum type="arabicPeriod"/>
            </a:pPr>
            <a:r>
              <a:rPr lang="en-IN" dirty="0"/>
              <a:t>Relational Operators</a:t>
            </a:r>
            <a:endParaRPr lang="en-US" dirty="0"/>
          </a:p>
          <a:p>
            <a:pPr marL="971550" lvl="1" indent="-514350">
              <a:buAutoNum type="arabicPeriod"/>
            </a:pPr>
            <a:r>
              <a:rPr lang="en-IN" dirty="0"/>
              <a:t>Logical Operators</a:t>
            </a:r>
            <a:endParaRPr lang="en-US" dirty="0"/>
          </a:p>
          <a:p>
            <a:pPr marL="971550" lvl="1" indent="-514350">
              <a:buAutoNum type="arabicPeriod"/>
            </a:pPr>
            <a:r>
              <a:rPr lang="en-IN" dirty="0"/>
              <a:t>Assignment Operators</a:t>
            </a:r>
          </a:p>
          <a:p>
            <a:pPr marL="971550" lvl="1" indent="-514350">
              <a:buAutoNum type="arabicPeriod"/>
            </a:pPr>
            <a:r>
              <a:rPr lang="en-IN" dirty="0"/>
              <a:t>Bitwise Operators</a:t>
            </a:r>
          </a:p>
          <a:p>
            <a:pPr marL="514350" indent="-514350">
              <a:buAutoNum type="arabicPeriod"/>
            </a:pPr>
            <a:r>
              <a:rPr lang="en-IN" b="1" dirty="0"/>
              <a:t>Ternary Operator</a:t>
            </a:r>
            <a:endParaRPr lang="en-US" b="1" dirty="0"/>
          </a:p>
        </p:txBody>
      </p:sp>
    </p:spTree>
    <p:extLst>
      <p:ext uri="{BB962C8B-B14F-4D97-AF65-F5344CB8AC3E}">
        <p14:creationId xmlns:p14="http://schemas.microsoft.com/office/powerpoint/2010/main" val="8598086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514350" indent="-514350">
              <a:buAutoNum type="arabicPeriod"/>
            </a:pPr>
            <a:r>
              <a:rPr lang="en-IN" b="1" dirty="0"/>
              <a:t>Unary Operators: </a:t>
            </a:r>
            <a:r>
              <a:rPr lang="en-IN" dirty="0"/>
              <a:t>Which operates on only one Operand.</a:t>
            </a:r>
          </a:p>
          <a:p>
            <a:pPr marL="0" indent="0">
              <a:buNone/>
            </a:pPr>
            <a:endParaRPr lang="en-IN" dirty="0"/>
          </a:p>
          <a:p>
            <a:pPr marL="0" indent="0">
              <a:buNone/>
            </a:pPr>
            <a:endParaRPr lang="en-IN" dirty="0"/>
          </a:p>
        </p:txBody>
      </p:sp>
      <p:graphicFrame>
        <p:nvGraphicFramePr>
          <p:cNvPr id="9" name="Table 8">
            <a:extLst>
              <a:ext uri="{FF2B5EF4-FFF2-40B4-BE49-F238E27FC236}">
                <a16:creationId xmlns:a16="http://schemas.microsoft.com/office/drawing/2014/main" id="{3BEE8422-EB94-2848-07A3-9CDBE422045A}"/>
              </a:ext>
            </a:extLst>
          </p:cNvPr>
          <p:cNvGraphicFramePr>
            <a:graphicFrameLocks noGrp="1"/>
          </p:cNvGraphicFramePr>
          <p:nvPr>
            <p:extLst>
              <p:ext uri="{D42A27DB-BD31-4B8C-83A1-F6EECF244321}">
                <p14:modId xmlns:p14="http://schemas.microsoft.com/office/powerpoint/2010/main" val="4195729508"/>
              </p:ext>
            </p:extLst>
          </p:nvPr>
        </p:nvGraphicFramePr>
        <p:xfrm>
          <a:off x="1223864" y="1365996"/>
          <a:ext cx="9515019" cy="4683929"/>
        </p:xfrm>
        <a:graphic>
          <a:graphicData uri="http://schemas.openxmlformats.org/drawingml/2006/table">
            <a:tbl>
              <a:tblPr firstRow="1" firstCol="1" bandRow="1">
                <a:tableStyleId>{5C22544A-7EE6-4342-B048-85BDC9FD1C3A}</a:tableStyleId>
              </a:tblPr>
              <a:tblGrid>
                <a:gridCol w="1572499">
                  <a:extLst>
                    <a:ext uri="{9D8B030D-6E8A-4147-A177-3AD203B41FA5}">
                      <a16:colId xmlns:a16="http://schemas.microsoft.com/office/drawing/2014/main" val="802643049"/>
                    </a:ext>
                  </a:extLst>
                </a:gridCol>
                <a:gridCol w="5161932">
                  <a:extLst>
                    <a:ext uri="{9D8B030D-6E8A-4147-A177-3AD203B41FA5}">
                      <a16:colId xmlns:a16="http://schemas.microsoft.com/office/drawing/2014/main" val="1177020853"/>
                    </a:ext>
                  </a:extLst>
                </a:gridCol>
                <a:gridCol w="2780588">
                  <a:extLst>
                    <a:ext uri="{9D8B030D-6E8A-4147-A177-3AD203B41FA5}">
                      <a16:colId xmlns:a16="http://schemas.microsoft.com/office/drawing/2014/main" val="271829406"/>
                    </a:ext>
                  </a:extLst>
                </a:gridCol>
              </a:tblGrid>
              <a:tr h="415529">
                <a:tc>
                  <a:txBody>
                    <a:bodyPr/>
                    <a:lstStyle/>
                    <a:p>
                      <a:pPr>
                        <a:lnSpc>
                          <a:spcPct val="115000"/>
                        </a:lnSpc>
                        <a:spcAft>
                          <a:spcPts val="800"/>
                        </a:spcAft>
                      </a:pPr>
                      <a:r>
                        <a:rPr lang="en-IN" sz="2400" kern="100">
                          <a:effectLst/>
                        </a:rPr>
                        <a:t>Operator</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Description</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Example</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484864251"/>
                  </a:ext>
                </a:extLst>
              </a:tr>
              <a:tr h="853680">
                <a:tc>
                  <a:txBody>
                    <a:bodyPr/>
                    <a:lstStyle/>
                    <a:p>
                      <a:pPr algn="ctr">
                        <a:lnSpc>
                          <a:spcPct val="115000"/>
                        </a:lnSpc>
                        <a:spcAft>
                          <a:spcPts val="800"/>
                        </a:spcAft>
                      </a:pPr>
                      <a:r>
                        <a:rPr lang="en-IN" sz="2400" kern="100" dirty="0">
                          <a:effectLst/>
                        </a:rPr>
                        <a:t>+</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Unary plus, indicates a positive value.</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IN" sz="2400" kern="100">
                          <a:effectLst/>
                        </a:rPr>
                        <a:t>+a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750722876"/>
                  </a:ext>
                </a:extLst>
              </a:tr>
              <a:tr h="853680">
                <a:tc>
                  <a:txBody>
                    <a:bodyPr/>
                    <a:lstStyle/>
                    <a:p>
                      <a:pPr algn="ctr">
                        <a:lnSpc>
                          <a:spcPct val="115000"/>
                        </a:lnSpc>
                        <a:spcAft>
                          <a:spcPts val="800"/>
                        </a:spcAft>
                      </a:pPr>
                      <a:r>
                        <a:rPr lang="en-IN" sz="2400" kern="100" dirty="0">
                          <a:effectLst/>
                        </a:rPr>
                        <a:t>-</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dirty="0">
                          <a:effectLst/>
                        </a:rPr>
                        <a:t>Unary minus, negates the expression.</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IN" sz="2400" kern="100">
                          <a:effectLst/>
                        </a:rPr>
                        <a:t>-a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127091261"/>
                  </a:ext>
                </a:extLst>
              </a:tr>
              <a:tr h="853680">
                <a:tc>
                  <a:txBody>
                    <a:bodyPr/>
                    <a:lstStyle/>
                    <a:p>
                      <a:pPr algn="ctr">
                        <a:lnSpc>
                          <a:spcPct val="115000"/>
                        </a:lnSpc>
                        <a:spcAft>
                          <a:spcPts val="800"/>
                        </a:spcAft>
                      </a:pPr>
                      <a:r>
                        <a:rPr lang="en-IN" sz="2400" kern="100" dirty="0">
                          <a:effectLst/>
                        </a:rPr>
                        <a:t>++</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Increment operator, increases the value by 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IN" sz="2400" kern="100">
                          <a:effectLst/>
                        </a:rPr>
                        <a:t>a++, ++a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0097545"/>
                  </a:ext>
                </a:extLst>
              </a:tr>
              <a:tr h="853680">
                <a:tc>
                  <a:txBody>
                    <a:bodyPr/>
                    <a:lstStyle/>
                    <a:p>
                      <a:pPr algn="ctr">
                        <a:lnSpc>
                          <a:spcPct val="115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Decrement operator, decreases the value by 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IN" sz="2400" kern="100">
                          <a:effectLst/>
                        </a:rPr>
                        <a:t>a--, --a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509725599"/>
                  </a:ext>
                </a:extLst>
              </a:tr>
              <a:tr h="853680">
                <a:tc>
                  <a:txBody>
                    <a:bodyPr/>
                    <a:lstStyle/>
                    <a:p>
                      <a:pPr algn="ctr">
                        <a:lnSpc>
                          <a:spcPct val="115000"/>
                        </a:lnSpc>
                        <a:spcAft>
                          <a:spcPts val="800"/>
                        </a:spcAft>
                      </a:pPr>
                      <a:r>
                        <a:rPr lang="en-IN" sz="2400" kern="100" dirty="0">
                          <a:effectLst/>
                        </a:rPr>
                        <a:t>!</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Logical NOT, inverts the value of a boolean.</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IN" sz="2400" kern="100" dirty="0">
                          <a:effectLst/>
                        </a:rPr>
                        <a:t>!true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219363319"/>
                  </a:ext>
                </a:extLst>
              </a:tr>
            </a:tbl>
          </a:graphicData>
        </a:graphic>
      </p:graphicFrame>
    </p:spTree>
    <p:extLst>
      <p:ext uri="{BB962C8B-B14F-4D97-AF65-F5344CB8AC3E}">
        <p14:creationId xmlns:p14="http://schemas.microsoft.com/office/powerpoint/2010/main" val="220584554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31238" y="528199"/>
            <a:ext cx="10803193" cy="5646891"/>
          </a:xfrm>
        </p:spPr>
        <p:txBody>
          <a:bodyPr/>
          <a:lstStyle/>
          <a:p>
            <a:pPr marL="0" indent="0">
              <a:buNone/>
            </a:pPr>
            <a:r>
              <a:rPr lang="en-IN" b="1" dirty="0"/>
              <a:t>2. Binary Operators</a:t>
            </a:r>
            <a:r>
              <a:rPr lang="en-US" b="1" dirty="0"/>
              <a:t>: </a:t>
            </a:r>
            <a:r>
              <a:rPr lang="en-IN" dirty="0"/>
              <a:t>Operate on two operands</a:t>
            </a:r>
            <a:endParaRPr lang="en-US" dirty="0"/>
          </a:p>
          <a:p>
            <a:pPr marL="0" indent="0">
              <a:buNone/>
            </a:pPr>
            <a:r>
              <a:rPr lang="en-IN" b="1" dirty="0"/>
              <a:t>1. Arithmetic Operators:</a:t>
            </a:r>
          </a:p>
        </p:txBody>
      </p:sp>
      <p:graphicFrame>
        <p:nvGraphicFramePr>
          <p:cNvPr id="17" name="Table 16">
            <a:extLst>
              <a:ext uri="{FF2B5EF4-FFF2-40B4-BE49-F238E27FC236}">
                <a16:creationId xmlns:a16="http://schemas.microsoft.com/office/drawing/2014/main" id="{132B309F-81F3-D65B-5FC7-A215B4D41677}"/>
              </a:ext>
            </a:extLst>
          </p:cNvPr>
          <p:cNvGraphicFramePr>
            <a:graphicFrameLocks noGrp="1"/>
          </p:cNvGraphicFramePr>
          <p:nvPr>
            <p:extLst>
              <p:ext uri="{D42A27DB-BD31-4B8C-83A1-F6EECF244321}">
                <p14:modId xmlns:p14="http://schemas.microsoft.com/office/powerpoint/2010/main" val="3568502460"/>
              </p:ext>
            </p:extLst>
          </p:nvPr>
        </p:nvGraphicFramePr>
        <p:xfrm>
          <a:off x="857569" y="1663306"/>
          <a:ext cx="10476862" cy="4607160"/>
        </p:xfrm>
        <a:graphic>
          <a:graphicData uri="http://schemas.openxmlformats.org/drawingml/2006/table">
            <a:tbl>
              <a:tblPr firstRow="1" firstCol="1" bandRow="1">
                <a:tableStyleId>{5C22544A-7EE6-4342-B048-85BDC9FD1C3A}</a:tableStyleId>
              </a:tblPr>
              <a:tblGrid>
                <a:gridCol w="1666985">
                  <a:extLst>
                    <a:ext uri="{9D8B030D-6E8A-4147-A177-3AD203B41FA5}">
                      <a16:colId xmlns:a16="http://schemas.microsoft.com/office/drawing/2014/main" val="825450830"/>
                    </a:ext>
                  </a:extLst>
                </a:gridCol>
                <a:gridCol w="7039716">
                  <a:extLst>
                    <a:ext uri="{9D8B030D-6E8A-4147-A177-3AD203B41FA5}">
                      <a16:colId xmlns:a16="http://schemas.microsoft.com/office/drawing/2014/main" val="667815601"/>
                    </a:ext>
                  </a:extLst>
                </a:gridCol>
                <a:gridCol w="1770161">
                  <a:extLst>
                    <a:ext uri="{9D8B030D-6E8A-4147-A177-3AD203B41FA5}">
                      <a16:colId xmlns:a16="http://schemas.microsoft.com/office/drawing/2014/main" val="1718658529"/>
                    </a:ext>
                  </a:extLst>
                </a:gridCol>
              </a:tblGrid>
              <a:tr h="344304">
                <a:tc>
                  <a:txBody>
                    <a:bodyPr/>
                    <a:lstStyle/>
                    <a:p>
                      <a:pPr algn="ctr">
                        <a:lnSpc>
                          <a:spcPct val="115000"/>
                        </a:lnSpc>
                        <a:spcAft>
                          <a:spcPts val="800"/>
                        </a:spcAft>
                      </a:pPr>
                      <a:r>
                        <a:rPr lang="en-US" sz="2000" kern="100">
                          <a:effectLst/>
                        </a:rPr>
                        <a:t>Operator</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dirty="0">
                          <a:effectLst/>
                        </a:rPr>
                        <a:t>Description</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a:effectLst/>
                        </a:rPr>
                        <a:t>Example</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455570578"/>
                  </a:ext>
                </a:extLst>
              </a:tr>
              <a:tr h="707352">
                <a:tc>
                  <a:txBody>
                    <a:bodyPr/>
                    <a:lstStyle/>
                    <a:p>
                      <a:pPr algn="ctr">
                        <a:lnSpc>
                          <a:spcPct val="115000"/>
                        </a:lnSpc>
                        <a:spcAft>
                          <a:spcPts val="800"/>
                        </a:spcAft>
                      </a:pPr>
                      <a:r>
                        <a:rPr lang="en-US" sz="2000" kern="100">
                          <a:effectLst/>
                        </a:rPr>
                        <a:t>+</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a:effectLst/>
                        </a:rPr>
                        <a:t> Addition, adds two operands.</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a:effectLst/>
                        </a:rPr>
                        <a:t> a +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76052991"/>
                  </a:ext>
                </a:extLst>
              </a:tr>
              <a:tr h="1070400">
                <a:tc>
                  <a:txBody>
                    <a:bodyPr/>
                    <a:lstStyle/>
                    <a:p>
                      <a:pPr algn="ctr">
                        <a:lnSpc>
                          <a:spcPct val="115000"/>
                        </a:lnSpc>
                        <a:spcAft>
                          <a:spcPts val="800"/>
                        </a:spcAft>
                      </a:pPr>
                      <a:r>
                        <a:rPr lang="en-US" sz="2000" kern="100">
                          <a:effectLst/>
                        </a:rPr>
                        <a:t>-</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dirty="0">
                          <a:effectLst/>
                        </a:rPr>
                        <a:t> Subtraction, subtracts the second operand from the first.</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a:effectLst/>
                        </a:rPr>
                        <a:t> a -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074987513"/>
                  </a:ext>
                </a:extLst>
              </a:tr>
              <a:tr h="707352">
                <a:tc>
                  <a:txBody>
                    <a:bodyPr/>
                    <a:lstStyle/>
                    <a:p>
                      <a:pPr algn="ctr">
                        <a:lnSpc>
                          <a:spcPct val="115000"/>
                        </a:lnSpc>
                        <a:spcAft>
                          <a:spcPts val="800"/>
                        </a:spcAft>
                      </a:pPr>
                      <a:r>
                        <a:rPr lang="en-US" sz="2000" kern="100">
                          <a:effectLst/>
                        </a:rPr>
                        <a:t>*</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dirty="0">
                          <a:effectLst/>
                        </a:rPr>
                        <a:t> Multiplication, multiplies two operands.</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a:effectLst/>
                        </a:rPr>
                        <a:t>a   *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986581913"/>
                  </a:ext>
                </a:extLst>
              </a:tr>
              <a:tr h="1070400">
                <a:tc>
                  <a:txBody>
                    <a:bodyPr/>
                    <a:lstStyle/>
                    <a:p>
                      <a:pPr algn="ctr">
                        <a:lnSpc>
                          <a:spcPct val="115000"/>
                        </a:lnSpc>
                        <a:spcAft>
                          <a:spcPts val="800"/>
                        </a:spcAft>
                      </a:pPr>
                      <a:r>
                        <a:rPr lang="en-US" sz="2000" kern="100">
                          <a:effectLst/>
                        </a:rPr>
                        <a:t>/</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dirty="0">
                          <a:effectLst/>
                        </a:rPr>
                        <a:t> Division, divides the numerator by the denominator.</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a:effectLst/>
                        </a:rPr>
                        <a:t> a /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589486608"/>
                  </a:ext>
                </a:extLst>
              </a:tr>
              <a:tr h="707352">
                <a:tc>
                  <a:txBody>
                    <a:bodyPr/>
                    <a:lstStyle/>
                    <a:p>
                      <a:pPr algn="ctr">
                        <a:lnSpc>
                          <a:spcPct val="115000"/>
                        </a:lnSpc>
                        <a:spcAft>
                          <a:spcPts val="800"/>
                        </a:spcAft>
                      </a:pPr>
                      <a:r>
                        <a:rPr lang="en-US" sz="2000" kern="100" dirty="0">
                          <a:effectLst/>
                        </a:rPr>
                        <a:t>%</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a:effectLst/>
                        </a:rPr>
                        <a:t> Modulus, returns the remainder of the division.</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dirty="0">
                          <a:effectLst/>
                        </a:rPr>
                        <a:t> a % b</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292449317"/>
                  </a:ext>
                </a:extLst>
              </a:tr>
            </a:tbl>
          </a:graphicData>
        </a:graphic>
      </p:graphicFrame>
    </p:spTree>
    <p:extLst>
      <p:ext uri="{BB962C8B-B14F-4D97-AF65-F5344CB8AC3E}">
        <p14:creationId xmlns:p14="http://schemas.microsoft.com/office/powerpoint/2010/main" val="31377828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56750" y="321289"/>
            <a:ext cx="11281289" cy="5646891"/>
          </a:xfrm>
        </p:spPr>
        <p:txBody>
          <a:bodyPr/>
          <a:lstStyle/>
          <a:p>
            <a:pPr marL="0" indent="0">
              <a:buNone/>
            </a:pPr>
            <a:r>
              <a:rPr lang="en-US" b="1" dirty="0"/>
              <a:t>2. </a:t>
            </a:r>
            <a:r>
              <a:rPr lang="en-IN" b="1" dirty="0"/>
              <a:t>Relational Operators:</a:t>
            </a:r>
          </a:p>
          <a:p>
            <a:pPr marL="0" indent="0">
              <a:buNone/>
            </a:pPr>
            <a:r>
              <a:rPr lang="en-US" sz="2400" dirty="0"/>
              <a:t>Relational operators in Java are used to compare two values and return a </a:t>
            </a:r>
            <a:r>
              <a:rPr lang="en-US" sz="2400" dirty="0" err="1"/>
              <a:t>boolean</a:t>
            </a:r>
            <a:r>
              <a:rPr lang="en-US" sz="2400" dirty="0"/>
              <a:t> result (true or false).</a:t>
            </a:r>
            <a:r>
              <a:rPr lang="en-IN" sz="2400" dirty="0"/>
              <a:t>								     </a:t>
            </a:r>
            <a:r>
              <a:rPr lang="en-IN" sz="2400" b="1" dirty="0"/>
              <a:t>a</a:t>
            </a:r>
            <a:r>
              <a:rPr lang="en-IN" b="1" dirty="0"/>
              <a:t>=10,  b=20</a:t>
            </a:r>
          </a:p>
        </p:txBody>
      </p:sp>
      <p:graphicFrame>
        <p:nvGraphicFramePr>
          <p:cNvPr id="2" name="Table 1">
            <a:extLst>
              <a:ext uri="{FF2B5EF4-FFF2-40B4-BE49-F238E27FC236}">
                <a16:creationId xmlns:a16="http://schemas.microsoft.com/office/drawing/2014/main" id="{70D0BFFA-FCED-8BFF-B203-A8ACEB63D104}"/>
              </a:ext>
            </a:extLst>
          </p:cNvPr>
          <p:cNvGraphicFramePr>
            <a:graphicFrameLocks noGrp="1"/>
          </p:cNvGraphicFramePr>
          <p:nvPr>
            <p:extLst>
              <p:ext uri="{D42A27DB-BD31-4B8C-83A1-F6EECF244321}">
                <p14:modId xmlns:p14="http://schemas.microsoft.com/office/powerpoint/2010/main" val="636851354"/>
              </p:ext>
            </p:extLst>
          </p:nvPr>
        </p:nvGraphicFramePr>
        <p:xfrm>
          <a:off x="928723" y="1771274"/>
          <a:ext cx="9886762" cy="4590197"/>
        </p:xfrm>
        <a:graphic>
          <a:graphicData uri="http://schemas.openxmlformats.org/drawingml/2006/table">
            <a:tbl>
              <a:tblPr firstRow="1" firstCol="1" bandRow="1">
                <a:tableStyleId>{5C22544A-7EE6-4342-B048-85BDC9FD1C3A}</a:tableStyleId>
              </a:tblPr>
              <a:tblGrid>
                <a:gridCol w="1531655">
                  <a:extLst>
                    <a:ext uri="{9D8B030D-6E8A-4147-A177-3AD203B41FA5}">
                      <a16:colId xmlns:a16="http://schemas.microsoft.com/office/drawing/2014/main" val="1571009618"/>
                    </a:ext>
                  </a:extLst>
                </a:gridCol>
                <a:gridCol w="6854673">
                  <a:extLst>
                    <a:ext uri="{9D8B030D-6E8A-4147-A177-3AD203B41FA5}">
                      <a16:colId xmlns:a16="http://schemas.microsoft.com/office/drawing/2014/main" val="1940413920"/>
                    </a:ext>
                  </a:extLst>
                </a:gridCol>
                <a:gridCol w="1500434">
                  <a:extLst>
                    <a:ext uri="{9D8B030D-6E8A-4147-A177-3AD203B41FA5}">
                      <a16:colId xmlns:a16="http://schemas.microsoft.com/office/drawing/2014/main" val="2392464336"/>
                    </a:ext>
                  </a:extLst>
                </a:gridCol>
              </a:tblGrid>
              <a:tr h="409215">
                <a:tc>
                  <a:txBody>
                    <a:bodyPr/>
                    <a:lstStyle/>
                    <a:p>
                      <a:pPr>
                        <a:lnSpc>
                          <a:spcPct val="115000"/>
                        </a:lnSpc>
                        <a:spcAft>
                          <a:spcPts val="800"/>
                        </a:spcAft>
                      </a:pPr>
                      <a:r>
                        <a:rPr lang="en-IN" sz="2400" kern="100">
                          <a:effectLst/>
                        </a:rPr>
                        <a:t>Operator</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dirty="0">
                          <a:effectLst/>
                        </a:rPr>
                        <a:t>Description</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dirty="0">
                          <a:effectLst/>
                        </a:rPr>
                        <a:t>Example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11512974"/>
                  </a:ext>
                </a:extLst>
              </a:tr>
              <a:tr h="409215">
                <a:tc>
                  <a:txBody>
                    <a:bodyPr/>
                    <a:lstStyle/>
                    <a:p>
                      <a:pPr>
                        <a:lnSpc>
                          <a:spcPct val="115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Equal to, checks if two operands are equal.</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a == b</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926780335"/>
                  </a:ext>
                </a:extLst>
              </a:tr>
              <a:tr h="409215">
                <a:tc>
                  <a:txBody>
                    <a:bodyPr/>
                    <a:lstStyle/>
                    <a:p>
                      <a:pPr>
                        <a:lnSpc>
                          <a:spcPct val="115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Not equal to, checks if two operands are not equal.</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a != b</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888435797"/>
                  </a:ext>
                </a:extLst>
              </a:tr>
              <a:tr h="840638">
                <a:tc>
                  <a:txBody>
                    <a:bodyPr/>
                    <a:lstStyle/>
                    <a:p>
                      <a:pPr>
                        <a:lnSpc>
                          <a:spcPct val="115000"/>
                        </a:lnSpc>
                        <a:spcAft>
                          <a:spcPts val="800"/>
                        </a:spcAft>
                      </a:pPr>
                      <a:r>
                        <a:rPr lang="en-IN" sz="2400" kern="100">
                          <a:effectLst/>
                        </a:rPr>
                        <a:t>&gt; </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Greater than, checks if the left operand is greater than the right.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dirty="0">
                          <a:effectLst/>
                        </a:rPr>
                        <a:t>a &gt; b</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781004001"/>
                  </a:ext>
                </a:extLst>
              </a:tr>
              <a:tr h="840638">
                <a:tc>
                  <a:txBody>
                    <a:bodyPr/>
                    <a:lstStyle/>
                    <a:p>
                      <a:pPr>
                        <a:lnSpc>
                          <a:spcPct val="115000"/>
                        </a:lnSpc>
                        <a:spcAft>
                          <a:spcPts val="800"/>
                        </a:spcAft>
                      </a:pPr>
                      <a:r>
                        <a:rPr lang="en-IN" sz="2400" kern="100">
                          <a:effectLst/>
                        </a:rPr>
                        <a:t>&lt; </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Less than, checks if the left operand is less than the right.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a &lt; b</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062396621"/>
                  </a:ext>
                </a:extLst>
              </a:tr>
              <a:tr h="840638">
                <a:tc>
                  <a:txBody>
                    <a:bodyPr/>
                    <a:lstStyle/>
                    <a:p>
                      <a:pPr>
                        <a:lnSpc>
                          <a:spcPct val="115000"/>
                        </a:lnSpc>
                        <a:spcAft>
                          <a:spcPts val="800"/>
                        </a:spcAft>
                      </a:pPr>
                      <a:r>
                        <a:rPr lang="en-IN" sz="2400" kern="100">
                          <a:effectLst/>
                        </a:rPr>
                        <a:t>&gt;=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Greater than or equal to, checks if the left operand is greater than or equal to the right.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a &gt;= b</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6378210"/>
                  </a:ext>
                </a:extLst>
              </a:tr>
              <a:tr h="840638">
                <a:tc>
                  <a:txBody>
                    <a:bodyPr/>
                    <a:lstStyle/>
                    <a:p>
                      <a:pPr>
                        <a:lnSpc>
                          <a:spcPct val="115000"/>
                        </a:lnSpc>
                        <a:spcAft>
                          <a:spcPts val="800"/>
                        </a:spcAft>
                      </a:pPr>
                      <a:r>
                        <a:rPr lang="en-IN" sz="2400" kern="100">
                          <a:effectLst/>
                        </a:rPr>
                        <a:t>&lt;=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dirty="0">
                          <a:effectLst/>
                        </a:rPr>
                        <a:t>Less than or equal to, checks if the left operand is less than or equal to the right.</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dirty="0">
                          <a:effectLst/>
                        </a:rPr>
                        <a:t>a &lt;= b</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339250863"/>
                  </a:ext>
                </a:extLst>
              </a:tr>
            </a:tbl>
          </a:graphicData>
        </a:graphic>
      </p:graphicFrame>
    </p:spTree>
    <p:extLst>
      <p:ext uri="{BB962C8B-B14F-4D97-AF65-F5344CB8AC3E}">
        <p14:creationId xmlns:p14="http://schemas.microsoft.com/office/powerpoint/2010/main" val="10573218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43231" y="329264"/>
            <a:ext cx="10803193" cy="5646891"/>
          </a:xfrm>
        </p:spPr>
        <p:txBody>
          <a:bodyPr/>
          <a:lstStyle/>
          <a:p>
            <a:pPr marL="0" indent="0">
              <a:buNone/>
            </a:pPr>
            <a:r>
              <a:rPr lang="en-US" b="1" dirty="0"/>
              <a:t>3. </a:t>
            </a:r>
            <a:r>
              <a:rPr lang="en-IN" b="1" dirty="0"/>
              <a:t>Logical Operators:</a:t>
            </a:r>
          </a:p>
          <a:p>
            <a:pPr marL="0" indent="0">
              <a:buNone/>
            </a:pPr>
            <a:r>
              <a:rPr lang="en-US" sz="2400" dirty="0"/>
              <a:t>Logical operators in Java are used to </a:t>
            </a:r>
            <a:r>
              <a:rPr lang="en-US" sz="2400" b="1" dirty="0"/>
              <a:t>perform logical operations </a:t>
            </a:r>
            <a:r>
              <a:rPr lang="en-US" sz="2400" b="1" dirty="0">
                <a:solidFill>
                  <a:srgbClr val="C00000"/>
                </a:solidFill>
              </a:rPr>
              <a:t>on </a:t>
            </a:r>
            <a:r>
              <a:rPr lang="en-US" sz="2400" b="1" dirty="0" err="1">
                <a:solidFill>
                  <a:srgbClr val="C00000"/>
                </a:solidFill>
              </a:rPr>
              <a:t>boolean</a:t>
            </a:r>
            <a:r>
              <a:rPr lang="en-US" sz="2400" b="1" dirty="0">
                <a:solidFill>
                  <a:srgbClr val="C00000"/>
                </a:solidFill>
              </a:rPr>
              <a:t> expressions. </a:t>
            </a:r>
            <a:r>
              <a:rPr lang="en-US" sz="2400" dirty="0"/>
              <a:t>They are commonly used in conditional statements to </a:t>
            </a:r>
            <a:r>
              <a:rPr lang="en-US" sz="2400" b="1" dirty="0">
                <a:solidFill>
                  <a:srgbClr val="C00000"/>
                </a:solidFill>
              </a:rPr>
              <a:t>combine multiple conditions.</a:t>
            </a:r>
            <a:endParaRPr lang="en-IN" sz="2400" b="1" dirty="0">
              <a:solidFill>
                <a:srgbClr val="C00000"/>
              </a:solidFill>
            </a:endParaRPr>
          </a:p>
        </p:txBody>
      </p:sp>
      <p:graphicFrame>
        <p:nvGraphicFramePr>
          <p:cNvPr id="2" name="Table 1">
            <a:extLst>
              <a:ext uri="{FF2B5EF4-FFF2-40B4-BE49-F238E27FC236}">
                <a16:creationId xmlns:a16="http://schemas.microsoft.com/office/drawing/2014/main" id="{B420CCAF-8BBB-02EE-BF4E-86E8EB81B869}"/>
              </a:ext>
            </a:extLst>
          </p:cNvPr>
          <p:cNvGraphicFramePr>
            <a:graphicFrameLocks noGrp="1"/>
          </p:cNvGraphicFramePr>
          <p:nvPr>
            <p:extLst>
              <p:ext uri="{D42A27DB-BD31-4B8C-83A1-F6EECF244321}">
                <p14:modId xmlns:p14="http://schemas.microsoft.com/office/powerpoint/2010/main" val="2723747655"/>
              </p:ext>
            </p:extLst>
          </p:nvPr>
        </p:nvGraphicFramePr>
        <p:xfrm>
          <a:off x="1032389" y="1960993"/>
          <a:ext cx="8675045" cy="4567743"/>
        </p:xfrm>
        <a:graphic>
          <a:graphicData uri="http://schemas.openxmlformats.org/drawingml/2006/table">
            <a:tbl>
              <a:tblPr firstRow="1" firstCol="1" bandRow="1">
                <a:tableStyleId>{5C22544A-7EE6-4342-B048-85BDC9FD1C3A}</a:tableStyleId>
              </a:tblPr>
              <a:tblGrid>
                <a:gridCol w="1434273">
                  <a:extLst>
                    <a:ext uri="{9D8B030D-6E8A-4147-A177-3AD203B41FA5}">
                      <a16:colId xmlns:a16="http://schemas.microsoft.com/office/drawing/2014/main" val="163567976"/>
                    </a:ext>
                  </a:extLst>
                </a:gridCol>
                <a:gridCol w="5160647">
                  <a:extLst>
                    <a:ext uri="{9D8B030D-6E8A-4147-A177-3AD203B41FA5}">
                      <a16:colId xmlns:a16="http://schemas.microsoft.com/office/drawing/2014/main" val="1057088529"/>
                    </a:ext>
                  </a:extLst>
                </a:gridCol>
                <a:gridCol w="2080125">
                  <a:extLst>
                    <a:ext uri="{9D8B030D-6E8A-4147-A177-3AD203B41FA5}">
                      <a16:colId xmlns:a16="http://schemas.microsoft.com/office/drawing/2014/main" val="582528514"/>
                    </a:ext>
                  </a:extLst>
                </a:gridCol>
              </a:tblGrid>
              <a:tr h="671743">
                <a:tc>
                  <a:txBody>
                    <a:bodyPr/>
                    <a:lstStyle/>
                    <a:p>
                      <a:pPr>
                        <a:lnSpc>
                          <a:spcPct val="115000"/>
                        </a:lnSpc>
                        <a:spcAft>
                          <a:spcPts val="800"/>
                        </a:spcAft>
                      </a:pPr>
                      <a:r>
                        <a:rPr lang="en-IN" sz="2000" kern="100">
                          <a:effectLst/>
                        </a:rPr>
                        <a:t>Operator</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000" kern="100" dirty="0">
                          <a:effectLst/>
                        </a:rPr>
                        <a:t>Description</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000" kern="100">
                          <a:effectLst/>
                        </a:rPr>
                        <a:t>Example</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409055515"/>
                  </a:ext>
                </a:extLst>
              </a:tr>
              <a:tr h="1380056">
                <a:tc>
                  <a:txBody>
                    <a:bodyPr/>
                    <a:lstStyle/>
                    <a:p>
                      <a:pPr>
                        <a:lnSpc>
                          <a:spcPct val="115000"/>
                        </a:lnSpc>
                        <a:spcAft>
                          <a:spcPts val="800"/>
                        </a:spcAft>
                      </a:pPr>
                      <a:r>
                        <a:rPr lang="en-IN" sz="2000" kern="100" dirty="0">
                          <a:effectLst/>
                        </a:rPr>
                        <a:t>&amp;&amp;</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000" kern="100" dirty="0">
                          <a:effectLst/>
                        </a:rPr>
                        <a:t>Logical AND, returns true if both operands are true.</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000" kern="100" dirty="0">
                          <a:effectLst/>
                        </a:rPr>
                        <a:t>cond1 &amp;&amp; cond2</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998307217"/>
                  </a:ext>
                </a:extLst>
              </a:tr>
              <a:tr h="671743">
                <a:tc>
                  <a:txBody>
                    <a:bodyPr/>
                    <a:lstStyle/>
                    <a:p>
                      <a:pPr>
                        <a:lnSpc>
                          <a:spcPct val="115000"/>
                        </a:lnSpc>
                        <a:spcAft>
                          <a:spcPts val="800"/>
                        </a:spcAft>
                      </a:pPr>
                      <a:r>
                        <a:rPr lang="en-US" sz="2000" kern="100" dirty="0">
                          <a:effectLst/>
                          <a:latin typeface="Aptos" panose="020B0004020202020204" pitchFamily="34" charset="0"/>
                          <a:ea typeface="Aptos" panose="020B0004020202020204" pitchFamily="34" charset="0"/>
                          <a:cs typeface="Tunga" panose="020B0502040204020203" pitchFamily="34" charset="0"/>
                        </a:rPr>
                        <a:t>|</a:t>
                      </a:r>
                      <a:r>
                        <a:rPr lang="en-IN" sz="2000" kern="100" dirty="0">
                          <a:effectLst/>
                          <a:latin typeface="Aptos" panose="020B0004020202020204" pitchFamily="34" charset="0"/>
                          <a:ea typeface="Aptos" panose="020B0004020202020204" pitchFamily="34" charset="0"/>
                          <a:cs typeface="Tunga" panose="020B0502040204020203" pitchFamily="34" charset="0"/>
                        </a:rPr>
                        <a:t>|</a:t>
                      </a:r>
                    </a:p>
                  </a:txBody>
                  <a:tcPr marL="68580" marR="68580" marT="0" marB="0"/>
                </a:tc>
                <a:tc>
                  <a:txBody>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lang="en-IN" sz="2000" kern="100" dirty="0">
                          <a:effectLst/>
                        </a:rPr>
                        <a:t> Logical OR, returns true if any one of the  operand is true.</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p>
                      <a:pPr>
                        <a:lnSpc>
                          <a:spcPct val="115000"/>
                        </a:lnSpc>
                        <a:spcAft>
                          <a:spcPts val="800"/>
                        </a:spcAft>
                      </a:pP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dirty="0">
                          <a:effectLst/>
                          <a:latin typeface="Aptos" panose="020B0004020202020204" pitchFamily="34" charset="0"/>
                          <a:ea typeface="Aptos" panose="020B0004020202020204" pitchFamily="34" charset="0"/>
                          <a:cs typeface="Tunga" panose="020B0502040204020203" pitchFamily="34" charset="0"/>
                        </a:rPr>
                        <a:t> </a:t>
                      </a:r>
                      <a:r>
                        <a:rPr lang="en-IN" sz="2000" kern="100" dirty="0">
                          <a:effectLst/>
                        </a:rPr>
                        <a:t>cond1</a:t>
                      </a:r>
                      <a:r>
                        <a:rPr lang="en-IN" sz="2000" kern="100" dirty="0">
                          <a:effectLst/>
                          <a:latin typeface="Aptos" panose="020B0004020202020204" pitchFamily="34" charset="0"/>
                          <a:ea typeface="Aptos" panose="020B0004020202020204" pitchFamily="34" charset="0"/>
                          <a:cs typeface="Tunga" panose="020B0502040204020203" pitchFamily="34" charset="0"/>
                        </a:rPr>
                        <a:t> || </a:t>
                      </a:r>
                      <a:r>
                        <a:rPr lang="en-IN" sz="2000" kern="100" dirty="0">
                          <a:effectLst/>
                        </a:rPr>
                        <a:t>cond2</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274749525"/>
                  </a:ext>
                </a:extLst>
              </a:tr>
              <a:tr h="1380056">
                <a:tc>
                  <a:txBody>
                    <a:bodyPr/>
                    <a:lstStyle/>
                    <a:p>
                      <a:pPr>
                        <a:lnSpc>
                          <a:spcPct val="115000"/>
                        </a:lnSpc>
                        <a:spcAft>
                          <a:spcPts val="800"/>
                        </a:spcAft>
                      </a:pPr>
                      <a:r>
                        <a:rPr lang="en-IN" sz="2000" kern="100">
                          <a:effectLst/>
                        </a:rPr>
                        <a:t>!</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000" kern="100">
                          <a:effectLst/>
                        </a:rPr>
                        <a:t>Logical NOT, inverts the value of a boolean operand.</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000" kern="100" dirty="0">
                          <a:effectLst/>
                        </a:rPr>
                        <a:t>!a</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42209728"/>
                  </a:ext>
                </a:extLst>
              </a:tr>
            </a:tbl>
          </a:graphicData>
        </a:graphic>
      </p:graphicFrame>
    </p:spTree>
    <p:extLst>
      <p:ext uri="{BB962C8B-B14F-4D97-AF65-F5344CB8AC3E}">
        <p14:creationId xmlns:p14="http://schemas.microsoft.com/office/powerpoint/2010/main" val="190385399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dirty="0"/>
              <a:t>4. </a:t>
            </a:r>
            <a:r>
              <a:rPr lang="en-IN" dirty="0"/>
              <a:t>Assignment Operators:</a:t>
            </a:r>
          </a:p>
          <a:p>
            <a:pPr marL="0" indent="0">
              <a:buNone/>
            </a:pPr>
            <a:endParaRPr lang="en-IN" dirty="0"/>
          </a:p>
        </p:txBody>
      </p:sp>
      <p:graphicFrame>
        <p:nvGraphicFramePr>
          <p:cNvPr id="2" name="Table 1">
            <a:extLst>
              <a:ext uri="{FF2B5EF4-FFF2-40B4-BE49-F238E27FC236}">
                <a16:creationId xmlns:a16="http://schemas.microsoft.com/office/drawing/2014/main" id="{947A0531-B257-DEE6-0D98-545BE4F24206}"/>
              </a:ext>
            </a:extLst>
          </p:cNvPr>
          <p:cNvGraphicFramePr>
            <a:graphicFrameLocks noGrp="1"/>
          </p:cNvGraphicFramePr>
          <p:nvPr>
            <p:extLst>
              <p:ext uri="{D42A27DB-BD31-4B8C-83A1-F6EECF244321}">
                <p14:modId xmlns:p14="http://schemas.microsoft.com/office/powerpoint/2010/main" val="1699567353"/>
              </p:ext>
            </p:extLst>
          </p:nvPr>
        </p:nvGraphicFramePr>
        <p:xfrm>
          <a:off x="886631" y="1072976"/>
          <a:ext cx="10293374" cy="5429720"/>
        </p:xfrm>
        <a:graphic>
          <a:graphicData uri="http://schemas.openxmlformats.org/drawingml/2006/table">
            <a:tbl>
              <a:tblPr firstRow="1" firstCol="1" bandRow="1">
                <a:tableStyleId>{5C22544A-7EE6-4342-B048-85BDC9FD1C3A}</a:tableStyleId>
              </a:tblPr>
              <a:tblGrid>
                <a:gridCol w="1383290">
                  <a:extLst>
                    <a:ext uri="{9D8B030D-6E8A-4147-A177-3AD203B41FA5}">
                      <a16:colId xmlns:a16="http://schemas.microsoft.com/office/drawing/2014/main" val="2120981742"/>
                    </a:ext>
                  </a:extLst>
                </a:gridCol>
                <a:gridCol w="7295454">
                  <a:extLst>
                    <a:ext uri="{9D8B030D-6E8A-4147-A177-3AD203B41FA5}">
                      <a16:colId xmlns:a16="http://schemas.microsoft.com/office/drawing/2014/main" val="1297998665"/>
                    </a:ext>
                  </a:extLst>
                </a:gridCol>
                <a:gridCol w="1614630">
                  <a:extLst>
                    <a:ext uri="{9D8B030D-6E8A-4147-A177-3AD203B41FA5}">
                      <a16:colId xmlns:a16="http://schemas.microsoft.com/office/drawing/2014/main" val="3908443696"/>
                    </a:ext>
                  </a:extLst>
                </a:gridCol>
              </a:tblGrid>
              <a:tr h="181200">
                <a:tc>
                  <a:txBody>
                    <a:bodyPr/>
                    <a:lstStyle/>
                    <a:p>
                      <a:pPr algn="ctr">
                        <a:lnSpc>
                          <a:spcPct val="115000"/>
                        </a:lnSpc>
                        <a:spcAft>
                          <a:spcPts val="800"/>
                        </a:spcAft>
                      </a:pPr>
                      <a:r>
                        <a:rPr lang="en-IN" sz="2000" b="1" kern="100">
                          <a:effectLst/>
                        </a:rPr>
                        <a:t>Operator</a:t>
                      </a:r>
                      <a:endParaRPr lang="en-IN" sz="2000" b="1"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Description</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Example</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extLst>
                  <a:ext uri="{0D108BD9-81ED-4DB2-BD59-A6C34878D82A}">
                    <a16:rowId xmlns:a16="http://schemas.microsoft.com/office/drawing/2014/main" val="1960406251"/>
                  </a:ext>
                </a:extLst>
              </a:tr>
              <a:tr h="563289">
                <a:tc>
                  <a:txBody>
                    <a:bodyPr/>
                    <a:lstStyle/>
                    <a:p>
                      <a:pPr algn="ctr">
                        <a:lnSpc>
                          <a:spcPct val="115000"/>
                        </a:lnSpc>
                        <a:spcAft>
                          <a:spcPts val="800"/>
                        </a:spcAft>
                      </a:pPr>
                      <a:r>
                        <a:rPr lang="en-IN" sz="2000" b="1" kern="100">
                          <a:effectLst/>
                        </a:rPr>
                        <a:t>=</a:t>
                      </a:r>
                      <a:endParaRPr lang="en-IN" sz="2000" b="1"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Simple assignment, assigns the right operand to the left operand.</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a =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extLst>
                  <a:ext uri="{0D108BD9-81ED-4DB2-BD59-A6C34878D82A}">
                    <a16:rowId xmlns:a16="http://schemas.microsoft.com/office/drawing/2014/main" val="2611580805"/>
                  </a:ext>
                </a:extLst>
              </a:tr>
              <a:tr h="754334">
                <a:tc>
                  <a:txBody>
                    <a:bodyPr/>
                    <a:lstStyle/>
                    <a:p>
                      <a:pPr algn="ctr">
                        <a:lnSpc>
                          <a:spcPct val="115000"/>
                        </a:lnSpc>
                        <a:spcAft>
                          <a:spcPts val="800"/>
                        </a:spcAft>
                      </a:pPr>
                      <a:r>
                        <a:rPr lang="en-IN" sz="2000" b="1" kern="100" dirty="0">
                          <a:effectLst/>
                        </a:rPr>
                        <a:t>+=</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Addition assignment, adds right operand to left operand and assigns the result to the left operand.</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a +=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extLst>
                  <a:ext uri="{0D108BD9-81ED-4DB2-BD59-A6C34878D82A}">
                    <a16:rowId xmlns:a16="http://schemas.microsoft.com/office/drawing/2014/main" val="419714221"/>
                  </a:ext>
                </a:extLst>
              </a:tr>
              <a:tr h="945378">
                <a:tc>
                  <a:txBody>
                    <a:bodyPr/>
                    <a:lstStyle/>
                    <a:p>
                      <a:pPr algn="ctr">
                        <a:lnSpc>
                          <a:spcPct val="115000"/>
                        </a:lnSpc>
                        <a:spcAft>
                          <a:spcPts val="800"/>
                        </a:spcAft>
                      </a:pPr>
                      <a:r>
                        <a:rPr lang="en-IN" sz="2000" b="1" kern="100">
                          <a:effectLst/>
                        </a:rPr>
                        <a:t>-=</a:t>
                      </a:r>
                      <a:endParaRPr lang="en-IN" sz="2000" b="1"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dirty="0">
                          <a:effectLst/>
                        </a:rPr>
                        <a:t>Subtraction assignment, subtracts right operand from left operand and assigns the result to the left operand.</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a -=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extLst>
                  <a:ext uri="{0D108BD9-81ED-4DB2-BD59-A6C34878D82A}">
                    <a16:rowId xmlns:a16="http://schemas.microsoft.com/office/drawing/2014/main" val="3782970692"/>
                  </a:ext>
                </a:extLst>
              </a:tr>
              <a:tr h="945378">
                <a:tc>
                  <a:txBody>
                    <a:bodyPr/>
                    <a:lstStyle/>
                    <a:p>
                      <a:pPr algn="ctr">
                        <a:lnSpc>
                          <a:spcPct val="115000"/>
                        </a:lnSpc>
                        <a:spcAft>
                          <a:spcPts val="800"/>
                        </a:spcAft>
                      </a:pPr>
                      <a:r>
                        <a:rPr lang="en-IN" sz="2000" b="1" kern="100">
                          <a:effectLst/>
                        </a:rPr>
                        <a:t>*=</a:t>
                      </a:r>
                      <a:endParaRPr lang="en-IN" sz="2000" b="1"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Multiplication assignment, multiplies right operand with left operand and assigns the result to the left operand.</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a *=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extLst>
                  <a:ext uri="{0D108BD9-81ED-4DB2-BD59-A6C34878D82A}">
                    <a16:rowId xmlns:a16="http://schemas.microsoft.com/office/drawing/2014/main" val="3710460539"/>
                  </a:ext>
                </a:extLst>
              </a:tr>
              <a:tr h="943477">
                <a:tc>
                  <a:txBody>
                    <a:bodyPr/>
                    <a:lstStyle/>
                    <a:p>
                      <a:pPr algn="ctr">
                        <a:lnSpc>
                          <a:spcPct val="115000"/>
                        </a:lnSpc>
                        <a:spcAft>
                          <a:spcPts val="800"/>
                        </a:spcAft>
                      </a:pPr>
                      <a:r>
                        <a:rPr lang="en-IN" sz="2000" b="1" kern="100">
                          <a:effectLst/>
                        </a:rPr>
                        <a:t>/=</a:t>
                      </a:r>
                      <a:endParaRPr lang="en-IN" sz="2000" b="1"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Division assignment, divides left operand by right operand and assigns the result to the left operand.</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a /=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extLst>
                  <a:ext uri="{0D108BD9-81ED-4DB2-BD59-A6C34878D82A}">
                    <a16:rowId xmlns:a16="http://schemas.microsoft.com/office/drawing/2014/main" val="2324933176"/>
                  </a:ext>
                </a:extLst>
              </a:tr>
              <a:tr h="945378">
                <a:tc>
                  <a:txBody>
                    <a:bodyPr/>
                    <a:lstStyle/>
                    <a:p>
                      <a:pPr algn="ctr">
                        <a:lnSpc>
                          <a:spcPct val="115000"/>
                        </a:lnSpc>
                        <a:spcAft>
                          <a:spcPts val="800"/>
                        </a:spcAft>
                      </a:pPr>
                      <a:r>
                        <a:rPr lang="en-IN" sz="2000" b="1" kern="100" dirty="0">
                          <a:effectLst/>
                        </a:rPr>
                        <a:t>%=</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Modulus assignment, calculates modulus using two operands and assigns the result to the left operand.</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dirty="0">
                          <a:effectLst/>
                        </a:rPr>
                        <a:t>a %= b</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extLst>
                  <a:ext uri="{0D108BD9-81ED-4DB2-BD59-A6C34878D82A}">
                    <a16:rowId xmlns:a16="http://schemas.microsoft.com/office/drawing/2014/main" val="3733604497"/>
                  </a:ext>
                </a:extLst>
              </a:tr>
            </a:tbl>
          </a:graphicData>
        </a:graphic>
      </p:graphicFrame>
    </p:spTree>
    <p:extLst>
      <p:ext uri="{BB962C8B-B14F-4D97-AF65-F5344CB8AC3E}">
        <p14:creationId xmlns:p14="http://schemas.microsoft.com/office/powerpoint/2010/main" val="42417306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74406" y="262296"/>
            <a:ext cx="11206317" cy="6143907"/>
          </a:xfrm>
        </p:spPr>
        <p:txBody>
          <a:bodyPr/>
          <a:lstStyle/>
          <a:p>
            <a:pPr marL="0" indent="0">
              <a:buNone/>
            </a:pPr>
            <a:r>
              <a:rPr lang="en-US" b="1" dirty="0"/>
              <a:t>5. </a:t>
            </a:r>
            <a:r>
              <a:rPr lang="en-IN" b="1" dirty="0"/>
              <a:t>Bitwise Operators:</a:t>
            </a:r>
          </a:p>
          <a:p>
            <a:pPr marL="0" indent="0">
              <a:buNone/>
            </a:pPr>
            <a:r>
              <a:rPr lang="en-US" sz="2400" dirty="0"/>
              <a:t>Bitwise operators in Java perform bit-level operations on integer types (int, long, short, char, byte). These operators work directly on the binary representation </a:t>
            </a:r>
            <a:r>
              <a:rPr lang="en-US" dirty="0"/>
              <a:t>of numbers.</a:t>
            </a:r>
            <a:endParaRPr lang="en-IN" dirty="0"/>
          </a:p>
        </p:txBody>
      </p:sp>
      <p:graphicFrame>
        <p:nvGraphicFramePr>
          <p:cNvPr id="11" name="Table 10">
            <a:extLst>
              <a:ext uri="{FF2B5EF4-FFF2-40B4-BE49-F238E27FC236}">
                <a16:creationId xmlns:a16="http://schemas.microsoft.com/office/drawing/2014/main" id="{E4903344-45D5-F5CE-6F97-63450D83529C}"/>
              </a:ext>
            </a:extLst>
          </p:cNvPr>
          <p:cNvGraphicFramePr>
            <a:graphicFrameLocks noGrp="1"/>
          </p:cNvGraphicFramePr>
          <p:nvPr>
            <p:extLst>
              <p:ext uri="{D42A27DB-BD31-4B8C-83A1-F6EECF244321}">
                <p14:modId xmlns:p14="http://schemas.microsoft.com/office/powerpoint/2010/main" val="3748583480"/>
              </p:ext>
            </p:extLst>
          </p:nvPr>
        </p:nvGraphicFramePr>
        <p:xfrm>
          <a:off x="1534588" y="1850945"/>
          <a:ext cx="8643499" cy="4744759"/>
        </p:xfrm>
        <a:graphic>
          <a:graphicData uri="http://schemas.openxmlformats.org/drawingml/2006/table">
            <a:tbl>
              <a:tblPr firstRow="1" firstCol="1" bandRow="1">
                <a:tableStyleId>{5C22544A-7EE6-4342-B048-85BDC9FD1C3A}</a:tableStyleId>
              </a:tblPr>
              <a:tblGrid>
                <a:gridCol w="1398568">
                  <a:extLst>
                    <a:ext uri="{9D8B030D-6E8A-4147-A177-3AD203B41FA5}">
                      <a16:colId xmlns:a16="http://schemas.microsoft.com/office/drawing/2014/main" val="3525105431"/>
                    </a:ext>
                  </a:extLst>
                </a:gridCol>
                <a:gridCol w="5898452">
                  <a:extLst>
                    <a:ext uri="{9D8B030D-6E8A-4147-A177-3AD203B41FA5}">
                      <a16:colId xmlns:a16="http://schemas.microsoft.com/office/drawing/2014/main" val="258366399"/>
                    </a:ext>
                  </a:extLst>
                </a:gridCol>
                <a:gridCol w="1346479">
                  <a:extLst>
                    <a:ext uri="{9D8B030D-6E8A-4147-A177-3AD203B41FA5}">
                      <a16:colId xmlns:a16="http://schemas.microsoft.com/office/drawing/2014/main" val="230765417"/>
                    </a:ext>
                  </a:extLst>
                </a:gridCol>
              </a:tblGrid>
              <a:tr h="406406">
                <a:tc>
                  <a:txBody>
                    <a:bodyPr/>
                    <a:lstStyle/>
                    <a:p>
                      <a:pPr algn="ctr">
                        <a:lnSpc>
                          <a:spcPct val="115000"/>
                        </a:lnSpc>
                        <a:spcAft>
                          <a:spcPts val="800"/>
                        </a:spcAft>
                      </a:pPr>
                      <a:r>
                        <a:rPr lang="en-US" sz="2000" kern="100" dirty="0">
                          <a:effectLst/>
                        </a:rPr>
                        <a:t>Operator</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dirty="0">
                          <a:effectLst/>
                        </a:rPr>
                        <a:t>Description</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a:effectLst/>
                        </a:rPr>
                        <a:t>Example</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15669690"/>
                  </a:ext>
                </a:extLst>
              </a:tr>
              <a:tr h="406406">
                <a:tc>
                  <a:txBody>
                    <a:bodyPr/>
                    <a:lstStyle/>
                    <a:p>
                      <a:pPr algn="ctr">
                        <a:lnSpc>
                          <a:spcPct val="115000"/>
                        </a:lnSpc>
                        <a:spcAft>
                          <a:spcPts val="800"/>
                        </a:spcAft>
                      </a:pPr>
                      <a:r>
                        <a:rPr lang="en-US" sz="2000" kern="100">
                          <a:effectLst/>
                        </a:rPr>
                        <a:t>&amp;</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dirty="0">
                          <a:effectLst/>
                        </a:rPr>
                        <a:t>Bitwise AND, performs a bitwise AND operation.</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a:effectLst/>
                        </a:rPr>
                        <a:t>a &amp;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273177245"/>
                  </a:ext>
                </a:extLst>
              </a:tr>
              <a:tr h="1042859">
                <a:tc>
                  <a:txBody>
                    <a:bodyPr/>
                    <a:lstStyle/>
                    <a:p>
                      <a:pPr algn="ctr">
                        <a:lnSpc>
                          <a:spcPct val="115000"/>
                        </a:lnSpc>
                        <a:spcAft>
                          <a:spcPts val="800"/>
                        </a:spcAft>
                      </a:pPr>
                      <a:r>
                        <a:rPr lang="en-US" sz="2000" kern="100" dirty="0">
                          <a:effectLst/>
                          <a:latin typeface="Aptos" panose="020B0004020202020204" pitchFamily="34" charset="0"/>
                          <a:ea typeface="Aptos" panose="020B0004020202020204" pitchFamily="34" charset="0"/>
                          <a:cs typeface="Tunga" panose="020B0502040204020203" pitchFamily="34" charset="0"/>
                        </a:rPr>
                        <a:t>|</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lang="en-US" sz="2000" kern="100" dirty="0">
                          <a:effectLst/>
                        </a:rPr>
                        <a:t>Bitwise OR, performs a bitwise OR operation.</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p>
                      <a:pPr>
                        <a:lnSpc>
                          <a:spcPct val="115000"/>
                        </a:lnSpc>
                        <a:spcAft>
                          <a:spcPts val="800"/>
                        </a:spcAft>
                      </a:pP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dirty="0" err="1">
                          <a:effectLst/>
                          <a:latin typeface="Aptos" panose="020B0004020202020204" pitchFamily="34" charset="0"/>
                          <a:ea typeface="Aptos" panose="020B0004020202020204" pitchFamily="34" charset="0"/>
                          <a:cs typeface="Tunga" panose="020B0502040204020203" pitchFamily="34" charset="0"/>
                        </a:rPr>
                        <a:t>a|b</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819553152"/>
                  </a:ext>
                </a:extLst>
              </a:tr>
              <a:tr h="406406">
                <a:tc>
                  <a:txBody>
                    <a:bodyPr/>
                    <a:lstStyle/>
                    <a:p>
                      <a:pPr algn="ctr">
                        <a:lnSpc>
                          <a:spcPct val="115000"/>
                        </a:lnSpc>
                        <a:spcAft>
                          <a:spcPts val="800"/>
                        </a:spcAft>
                      </a:pPr>
                      <a:r>
                        <a:rPr lang="en-US" sz="2000" kern="100">
                          <a:effectLst/>
                        </a:rPr>
                        <a:t>^</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a:effectLst/>
                        </a:rPr>
                        <a:t>Bitwise XOR, performs a bitwise XOR operation.</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a:effectLst/>
                        </a:rPr>
                        <a:t>a ^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666119866"/>
                  </a:ext>
                </a:extLst>
              </a:tr>
              <a:tr h="406406">
                <a:tc>
                  <a:txBody>
                    <a:bodyPr/>
                    <a:lstStyle/>
                    <a:p>
                      <a:pPr algn="ctr">
                        <a:lnSpc>
                          <a:spcPct val="115000"/>
                        </a:lnSpc>
                        <a:spcAft>
                          <a:spcPts val="800"/>
                        </a:spcAft>
                      </a:pPr>
                      <a:r>
                        <a:rPr lang="en-US" sz="2000" kern="100" dirty="0">
                          <a:effectLst/>
                        </a:rPr>
                        <a:t>~</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a:effectLst/>
                        </a:rPr>
                        <a:t>Bitwise NOT, inverts all the bits of the operand.</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a:effectLst/>
                        </a:rPr>
                        <a:t>~a</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210289388"/>
                  </a:ext>
                </a:extLst>
              </a:tr>
              <a:tr h="834935">
                <a:tc>
                  <a:txBody>
                    <a:bodyPr/>
                    <a:lstStyle/>
                    <a:p>
                      <a:pPr algn="ctr">
                        <a:lnSpc>
                          <a:spcPct val="115000"/>
                        </a:lnSpc>
                        <a:spcAft>
                          <a:spcPts val="800"/>
                        </a:spcAft>
                      </a:pPr>
                      <a:r>
                        <a:rPr lang="en-US" sz="2000" kern="100">
                          <a:effectLst/>
                        </a:rPr>
                        <a:t>&lt;&lt; </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a:effectLst/>
                        </a:rPr>
                        <a:t>Left shift, shifts the bits of the left operand left by the number of positions specified by the right operand.</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a:effectLst/>
                        </a:rPr>
                        <a:t>a &lt;&lt;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817545908"/>
                  </a:ext>
                </a:extLst>
              </a:tr>
              <a:tr h="834935">
                <a:tc>
                  <a:txBody>
                    <a:bodyPr/>
                    <a:lstStyle/>
                    <a:p>
                      <a:pPr algn="ctr">
                        <a:lnSpc>
                          <a:spcPct val="115000"/>
                        </a:lnSpc>
                        <a:spcAft>
                          <a:spcPts val="800"/>
                        </a:spcAft>
                      </a:pPr>
                      <a:r>
                        <a:rPr lang="en-US" sz="2000" kern="100">
                          <a:effectLst/>
                        </a:rPr>
                        <a:t>&gt;&gt; </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dirty="0">
                          <a:effectLst/>
                        </a:rPr>
                        <a:t>Right shift, shifts the bits of the left operand right by the number of positions specified by the right operand.</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a:effectLst/>
                        </a:rPr>
                        <a:t>a &gt;&gt;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84630025"/>
                  </a:ext>
                </a:extLst>
              </a:tr>
              <a:tr h="406406">
                <a:tc>
                  <a:txBody>
                    <a:bodyPr/>
                    <a:lstStyle/>
                    <a:p>
                      <a:pPr algn="ctr">
                        <a:lnSpc>
                          <a:spcPct val="115000"/>
                        </a:lnSpc>
                        <a:spcAft>
                          <a:spcPts val="800"/>
                        </a:spcAft>
                      </a:pPr>
                      <a:r>
                        <a:rPr lang="en-US" sz="2000" kern="100" dirty="0">
                          <a:effectLst/>
                        </a:rPr>
                        <a:t>&gt;&gt;&gt; </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a:effectLst/>
                        </a:rPr>
                        <a:t>Unsigned right shift, shifts zero into the leftmost bits.</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dirty="0">
                          <a:effectLst/>
                        </a:rPr>
                        <a:t>a &gt;&gt;&gt; b</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779150319"/>
                  </a:ext>
                </a:extLst>
              </a:tr>
            </a:tbl>
          </a:graphicData>
        </a:graphic>
      </p:graphicFrame>
    </p:spTree>
    <p:extLst>
      <p:ext uri="{BB962C8B-B14F-4D97-AF65-F5344CB8AC3E}">
        <p14:creationId xmlns:p14="http://schemas.microsoft.com/office/powerpoint/2010/main" val="268367954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4451555" cy="5646891"/>
          </a:xfrm>
        </p:spPr>
        <p:txBody>
          <a:bodyPr/>
          <a:lstStyle/>
          <a:p>
            <a:pPr marL="0" indent="0">
              <a:buNone/>
            </a:pPr>
            <a:r>
              <a:rPr lang="en-US" dirty="0"/>
              <a:t>Truth Table:</a:t>
            </a:r>
          </a:p>
          <a:p>
            <a:pPr marL="0" indent="0">
              <a:buNone/>
            </a:pPr>
            <a:r>
              <a:rPr lang="en-US" dirty="0"/>
              <a:t>1. &amp;:</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2. | :</a:t>
            </a:r>
          </a:p>
          <a:p>
            <a:pPr marL="0" indent="0">
              <a:buNone/>
            </a:pPr>
            <a:endParaRPr lang="en-IN" dirty="0"/>
          </a:p>
          <a:p>
            <a:pPr marL="0" indent="0">
              <a:buNone/>
            </a:pPr>
            <a:endParaRPr lang="en-IN" dirty="0"/>
          </a:p>
        </p:txBody>
      </p:sp>
      <p:graphicFrame>
        <p:nvGraphicFramePr>
          <p:cNvPr id="2" name="Table 1">
            <a:extLst>
              <a:ext uri="{FF2B5EF4-FFF2-40B4-BE49-F238E27FC236}">
                <a16:creationId xmlns:a16="http://schemas.microsoft.com/office/drawing/2014/main" id="{DBAFB13C-AB6A-956D-4140-1C7C9F438B38}"/>
              </a:ext>
            </a:extLst>
          </p:cNvPr>
          <p:cNvGraphicFramePr>
            <a:graphicFrameLocks noGrp="1"/>
          </p:cNvGraphicFramePr>
          <p:nvPr>
            <p:extLst>
              <p:ext uri="{D42A27DB-BD31-4B8C-83A1-F6EECF244321}">
                <p14:modId xmlns:p14="http://schemas.microsoft.com/office/powerpoint/2010/main" val="483235874"/>
              </p:ext>
            </p:extLst>
          </p:nvPr>
        </p:nvGraphicFramePr>
        <p:xfrm>
          <a:off x="757085" y="1457166"/>
          <a:ext cx="3765754" cy="1994855"/>
        </p:xfrm>
        <a:graphic>
          <a:graphicData uri="http://schemas.openxmlformats.org/drawingml/2006/table">
            <a:tbl>
              <a:tblPr firstRow="1" firstCol="1" bandRow="1">
                <a:tableStyleId>{5940675A-B579-460E-94D1-54222C63F5DA}</a:tableStyleId>
              </a:tblPr>
              <a:tblGrid>
                <a:gridCol w="1158585">
                  <a:extLst>
                    <a:ext uri="{9D8B030D-6E8A-4147-A177-3AD203B41FA5}">
                      <a16:colId xmlns:a16="http://schemas.microsoft.com/office/drawing/2014/main" val="4282748584"/>
                    </a:ext>
                  </a:extLst>
                </a:gridCol>
                <a:gridCol w="1146765">
                  <a:extLst>
                    <a:ext uri="{9D8B030D-6E8A-4147-A177-3AD203B41FA5}">
                      <a16:colId xmlns:a16="http://schemas.microsoft.com/office/drawing/2014/main" val="2685341943"/>
                    </a:ext>
                  </a:extLst>
                </a:gridCol>
                <a:gridCol w="1460404">
                  <a:extLst>
                    <a:ext uri="{9D8B030D-6E8A-4147-A177-3AD203B41FA5}">
                      <a16:colId xmlns:a16="http://schemas.microsoft.com/office/drawing/2014/main" val="573453352"/>
                    </a:ext>
                  </a:extLst>
                </a:gridCol>
              </a:tblGrid>
              <a:tr h="357496">
                <a:tc>
                  <a:txBody>
                    <a:bodyPr/>
                    <a:lstStyle/>
                    <a:p>
                      <a:pPr marL="457200">
                        <a:lnSpc>
                          <a:spcPct val="115000"/>
                        </a:lnSpc>
                      </a:pPr>
                      <a:r>
                        <a:rPr lang="pt-BR" sz="2400" b="1" kern="100" dirty="0">
                          <a:effectLst/>
                        </a:rPr>
                        <a:t>A</a:t>
                      </a:r>
                      <a:endParaRPr lang="en-IN" sz="24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400" b="1" kern="100" dirty="0">
                          <a:effectLst/>
                        </a:rPr>
                        <a:t>B</a:t>
                      </a:r>
                      <a:endParaRPr lang="en-IN" sz="24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400" b="1" kern="100" dirty="0">
                          <a:effectLst/>
                        </a:rPr>
                        <a:t>A &amp; B</a:t>
                      </a:r>
                      <a:endParaRPr lang="en-IN" sz="24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703078756"/>
                  </a:ext>
                </a:extLst>
              </a:tr>
              <a:tr h="357496">
                <a:tc>
                  <a:txBody>
                    <a:bodyPr/>
                    <a:lstStyle/>
                    <a:p>
                      <a:pPr marL="457200">
                        <a:lnSpc>
                          <a:spcPct val="115000"/>
                        </a:lnSpc>
                      </a:pPr>
                      <a:r>
                        <a:rPr lang="pt-BR" sz="2400" kern="100">
                          <a:effectLst/>
                        </a:rPr>
                        <a:t>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400" kern="100">
                          <a:effectLst/>
                        </a:rPr>
                        <a:t>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400" kern="100">
                          <a:effectLst/>
                        </a:rPr>
                        <a:t>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350521747"/>
                  </a:ext>
                </a:extLst>
              </a:tr>
              <a:tr h="357496">
                <a:tc>
                  <a:txBody>
                    <a:bodyPr/>
                    <a:lstStyle/>
                    <a:p>
                      <a:pPr marL="457200">
                        <a:lnSpc>
                          <a:spcPct val="115000"/>
                        </a:lnSpc>
                      </a:pPr>
                      <a:r>
                        <a:rPr lang="pt-BR" sz="2400" kern="100">
                          <a:effectLst/>
                        </a:rPr>
                        <a:t>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400" kern="100">
                          <a:effectLst/>
                        </a:rPr>
                        <a:t>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126698106"/>
                  </a:ext>
                </a:extLst>
              </a:tr>
              <a:tr h="357496">
                <a:tc>
                  <a:txBody>
                    <a:bodyPr/>
                    <a:lstStyle/>
                    <a:p>
                      <a:pPr marL="457200">
                        <a:lnSpc>
                          <a:spcPct val="115000"/>
                        </a:lnSpc>
                      </a:pPr>
                      <a:r>
                        <a:rPr lang="pt-BR"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400" kern="100" dirty="0">
                          <a:effectLst/>
                        </a:rPr>
                        <a:t>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400" kern="100" dirty="0">
                          <a:effectLst/>
                        </a:rPr>
                        <a:t>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125037208"/>
                  </a:ext>
                </a:extLst>
              </a:tr>
              <a:tr h="357496">
                <a:tc>
                  <a:txBody>
                    <a:bodyPr/>
                    <a:lstStyle/>
                    <a:p>
                      <a:pPr marL="457200">
                        <a:lnSpc>
                          <a:spcPct val="115000"/>
                        </a:lnSpc>
                      </a:pPr>
                      <a:r>
                        <a:rPr lang="pt-BR" sz="2400" kern="100" dirty="0">
                          <a:effectLst/>
                        </a:rPr>
                        <a:t>1</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400" kern="100" dirty="0">
                          <a:effectLst/>
                        </a:rPr>
                        <a:t>1</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342984681"/>
                  </a:ext>
                </a:extLst>
              </a:tr>
            </a:tbl>
          </a:graphicData>
        </a:graphic>
      </p:graphicFrame>
      <p:graphicFrame>
        <p:nvGraphicFramePr>
          <p:cNvPr id="4" name="Table 3">
            <a:extLst>
              <a:ext uri="{FF2B5EF4-FFF2-40B4-BE49-F238E27FC236}">
                <a16:creationId xmlns:a16="http://schemas.microsoft.com/office/drawing/2014/main" id="{03101EDA-0788-5894-0145-35849E4878CF}"/>
              </a:ext>
            </a:extLst>
          </p:cNvPr>
          <p:cNvGraphicFramePr>
            <a:graphicFrameLocks noGrp="1"/>
          </p:cNvGraphicFramePr>
          <p:nvPr>
            <p:extLst>
              <p:ext uri="{D42A27DB-BD31-4B8C-83A1-F6EECF244321}">
                <p14:modId xmlns:p14="http://schemas.microsoft.com/office/powerpoint/2010/main" val="3839215526"/>
              </p:ext>
            </p:extLst>
          </p:nvPr>
        </p:nvGraphicFramePr>
        <p:xfrm>
          <a:off x="757085" y="4193710"/>
          <a:ext cx="3765754" cy="1961285"/>
        </p:xfrm>
        <a:graphic>
          <a:graphicData uri="http://schemas.openxmlformats.org/drawingml/2006/table">
            <a:tbl>
              <a:tblPr firstRow="1" firstCol="1" bandRow="1">
                <a:tableStyleId>{5940675A-B579-460E-94D1-54222C63F5DA}</a:tableStyleId>
              </a:tblPr>
              <a:tblGrid>
                <a:gridCol w="1101212">
                  <a:extLst>
                    <a:ext uri="{9D8B030D-6E8A-4147-A177-3AD203B41FA5}">
                      <a16:colId xmlns:a16="http://schemas.microsoft.com/office/drawing/2014/main" val="369410934"/>
                    </a:ext>
                  </a:extLst>
                </a:gridCol>
                <a:gridCol w="1160206">
                  <a:extLst>
                    <a:ext uri="{9D8B030D-6E8A-4147-A177-3AD203B41FA5}">
                      <a16:colId xmlns:a16="http://schemas.microsoft.com/office/drawing/2014/main" val="2379707307"/>
                    </a:ext>
                  </a:extLst>
                </a:gridCol>
                <a:gridCol w="1504336">
                  <a:extLst>
                    <a:ext uri="{9D8B030D-6E8A-4147-A177-3AD203B41FA5}">
                      <a16:colId xmlns:a16="http://schemas.microsoft.com/office/drawing/2014/main" val="1978261145"/>
                    </a:ext>
                  </a:extLst>
                </a:gridCol>
              </a:tblGrid>
              <a:tr h="392257">
                <a:tc>
                  <a:txBody>
                    <a:bodyPr/>
                    <a:lstStyle/>
                    <a:p>
                      <a:pPr marL="457200">
                        <a:lnSpc>
                          <a:spcPct val="115000"/>
                        </a:lnSpc>
                      </a:pPr>
                      <a:r>
                        <a:rPr lang="pt-BR" sz="2000" b="1" kern="100" dirty="0">
                          <a:effectLst/>
                        </a:rPr>
                        <a:t>A</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b="1" kern="100" dirty="0">
                          <a:effectLst/>
                        </a:rPr>
                        <a:t>B</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000" b="1" kern="100" dirty="0">
                          <a:effectLst/>
                        </a:rPr>
                        <a:t>A | B</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617276334"/>
                  </a:ext>
                </a:extLst>
              </a:tr>
              <a:tr h="392257">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467307842"/>
                  </a:ext>
                </a:extLst>
              </a:tr>
              <a:tr h="392257">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en-IN"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3444778"/>
                  </a:ext>
                </a:extLst>
              </a:tr>
              <a:tr h="392257">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en-IN" sz="2000" kern="100" dirty="0">
                          <a:effectLst/>
                        </a:rPr>
                        <a:t>1</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365186197"/>
                  </a:ext>
                </a:extLst>
              </a:tr>
              <a:tr h="392257">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000" kern="100" dirty="0">
                          <a:effectLst/>
                        </a:rPr>
                        <a:t>1</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802439752"/>
                  </a:ext>
                </a:extLst>
              </a:tr>
            </a:tbl>
          </a:graphicData>
        </a:graphic>
      </p:graphicFrame>
      <p:sp>
        <p:nvSpPr>
          <p:cNvPr id="5" name="Content Placeholder 2">
            <a:extLst>
              <a:ext uri="{FF2B5EF4-FFF2-40B4-BE49-F238E27FC236}">
                <a16:creationId xmlns:a16="http://schemas.microsoft.com/office/drawing/2014/main" id="{3BE585BE-E3E4-6AD3-217E-102FE327D455}"/>
              </a:ext>
            </a:extLst>
          </p:cNvPr>
          <p:cNvSpPr txBox="1">
            <a:spLocks/>
          </p:cNvSpPr>
          <p:nvPr/>
        </p:nvSpPr>
        <p:spPr>
          <a:xfrm>
            <a:off x="5795787" y="1065465"/>
            <a:ext cx="4451555" cy="56468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a:t>3. ~</a:t>
            </a:r>
          </a:p>
          <a:p>
            <a:pPr marL="0" indent="0">
              <a:buFont typeface="Arial" panose="020B0604020202020204" pitchFamily="34" charset="0"/>
              <a:buNone/>
            </a:pPr>
            <a:endParaRPr lang="en-IN" dirty="0"/>
          </a:p>
          <a:p>
            <a:pPr marL="0" indent="0">
              <a:buFont typeface="Arial" panose="020B0604020202020204" pitchFamily="34" charset="0"/>
              <a:buNone/>
            </a:pPr>
            <a:endParaRPr lang="en-IN" dirty="0"/>
          </a:p>
          <a:p>
            <a:pPr marL="0" indent="0">
              <a:buFont typeface="Arial" panose="020B0604020202020204" pitchFamily="34" charset="0"/>
              <a:buNone/>
            </a:pPr>
            <a:endParaRPr lang="en-IN" dirty="0"/>
          </a:p>
          <a:p>
            <a:pPr marL="0" indent="0">
              <a:buFont typeface="Arial" panose="020B0604020202020204" pitchFamily="34" charset="0"/>
              <a:buNone/>
            </a:pPr>
            <a:endParaRPr lang="en-IN" dirty="0"/>
          </a:p>
          <a:p>
            <a:pPr marL="0" indent="0">
              <a:buFont typeface="Arial" panose="020B0604020202020204" pitchFamily="34" charset="0"/>
              <a:buNone/>
            </a:pPr>
            <a:r>
              <a:rPr lang="en-IN" dirty="0"/>
              <a:t>4. ^</a:t>
            </a:r>
          </a:p>
          <a:p>
            <a:pPr marL="0" indent="0">
              <a:buFont typeface="Arial" panose="020B0604020202020204" pitchFamily="34" charset="0"/>
              <a:buNone/>
            </a:pPr>
            <a:endParaRPr lang="en-IN" dirty="0"/>
          </a:p>
          <a:p>
            <a:pPr marL="0" indent="0">
              <a:buFont typeface="Arial" panose="020B0604020202020204" pitchFamily="34" charset="0"/>
              <a:buNone/>
            </a:pPr>
            <a:endParaRPr lang="en-IN" dirty="0"/>
          </a:p>
          <a:p>
            <a:pPr marL="0" indent="0">
              <a:buFont typeface="Arial" panose="020B0604020202020204" pitchFamily="34" charset="0"/>
              <a:buNone/>
            </a:pPr>
            <a:endParaRPr lang="en-IN" dirty="0"/>
          </a:p>
        </p:txBody>
      </p:sp>
      <p:graphicFrame>
        <p:nvGraphicFramePr>
          <p:cNvPr id="9" name="Table 8">
            <a:extLst>
              <a:ext uri="{FF2B5EF4-FFF2-40B4-BE49-F238E27FC236}">
                <a16:creationId xmlns:a16="http://schemas.microsoft.com/office/drawing/2014/main" id="{A2F49035-FBF9-36B6-2498-FE76342810B5}"/>
              </a:ext>
            </a:extLst>
          </p:cNvPr>
          <p:cNvGraphicFramePr>
            <a:graphicFrameLocks noGrp="1"/>
          </p:cNvGraphicFramePr>
          <p:nvPr>
            <p:extLst>
              <p:ext uri="{D42A27DB-BD31-4B8C-83A1-F6EECF244321}">
                <p14:modId xmlns:p14="http://schemas.microsoft.com/office/powerpoint/2010/main" val="138993498"/>
              </p:ext>
            </p:extLst>
          </p:nvPr>
        </p:nvGraphicFramePr>
        <p:xfrm>
          <a:off x="6007512" y="1638516"/>
          <a:ext cx="3456367" cy="1196913"/>
        </p:xfrm>
        <a:graphic>
          <a:graphicData uri="http://schemas.openxmlformats.org/drawingml/2006/table">
            <a:tbl>
              <a:tblPr firstRow="1" firstCol="1" bandRow="1">
                <a:tableStyleId>{5940675A-B579-460E-94D1-54222C63F5DA}</a:tableStyleId>
              </a:tblPr>
              <a:tblGrid>
                <a:gridCol w="1445968">
                  <a:extLst>
                    <a:ext uri="{9D8B030D-6E8A-4147-A177-3AD203B41FA5}">
                      <a16:colId xmlns:a16="http://schemas.microsoft.com/office/drawing/2014/main" val="937346331"/>
                    </a:ext>
                  </a:extLst>
                </a:gridCol>
                <a:gridCol w="2010399">
                  <a:extLst>
                    <a:ext uri="{9D8B030D-6E8A-4147-A177-3AD203B41FA5}">
                      <a16:colId xmlns:a16="http://schemas.microsoft.com/office/drawing/2014/main" val="2157143529"/>
                    </a:ext>
                  </a:extLst>
                </a:gridCol>
              </a:tblGrid>
              <a:tr h="332476">
                <a:tc>
                  <a:txBody>
                    <a:bodyPr/>
                    <a:lstStyle/>
                    <a:p>
                      <a:pPr marL="457200">
                        <a:lnSpc>
                          <a:spcPct val="115000"/>
                        </a:lnSpc>
                      </a:pPr>
                      <a:r>
                        <a:rPr lang="en-US" sz="2400" b="1" kern="100" dirty="0">
                          <a:effectLst/>
                        </a:rPr>
                        <a:t>A</a:t>
                      </a:r>
                      <a:endParaRPr lang="en-IN" sz="24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en-US" sz="2400" b="1" kern="100" dirty="0">
                          <a:effectLst/>
                        </a:rPr>
                        <a:t>!A</a:t>
                      </a:r>
                      <a:endParaRPr lang="en-IN" sz="24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690152968"/>
                  </a:ext>
                </a:extLst>
              </a:tr>
              <a:tr h="332476">
                <a:tc>
                  <a:txBody>
                    <a:bodyPr/>
                    <a:lstStyle/>
                    <a:p>
                      <a:pPr marL="457200">
                        <a:lnSpc>
                          <a:spcPct val="115000"/>
                        </a:lnSpc>
                      </a:pPr>
                      <a:r>
                        <a:rPr lang="en-US" sz="2400" kern="100">
                          <a:effectLst/>
                        </a:rPr>
                        <a:t>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en-US"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258101228"/>
                  </a:ext>
                </a:extLst>
              </a:tr>
              <a:tr h="332476">
                <a:tc>
                  <a:txBody>
                    <a:bodyPr/>
                    <a:lstStyle/>
                    <a:p>
                      <a:pPr marL="457200">
                        <a:lnSpc>
                          <a:spcPct val="115000"/>
                        </a:lnSpc>
                      </a:pPr>
                      <a:r>
                        <a:rPr lang="en-US"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en-US" sz="2400" kern="100" dirty="0">
                          <a:effectLst/>
                        </a:rPr>
                        <a:t>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194913739"/>
                  </a:ext>
                </a:extLst>
              </a:tr>
            </a:tbl>
          </a:graphicData>
        </a:graphic>
      </p:graphicFrame>
      <p:graphicFrame>
        <p:nvGraphicFramePr>
          <p:cNvPr id="10" name="Table 9">
            <a:extLst>
              <a:ext uri="{FF2B5EF4-FFF2-40B4-BE49-F238E27FC236}">
                <a16:creationId xmlns:a16="http://schemas.microsoft.com/office/drawing/2014/main" id="{F0C84065-FB09-A936-4375-007DD5523162}"/>
              </a:ext>
            </a:extLst>
          </p:cNvPr>
          <p:cNvGraphicFramePr>
            <a:graphicFrameLocks noGrp="1"/>
          </p:cNvGraphicFramePr>
          <p:nvPr>
            <p:extLst>
              <p:ext uri="{D42A27DB-BD31-4B8C-83A1-F6EECF244321}">
                <p14:modId xmlns:p14="http://schemas.microsoft.com/office/powerpoint/2010/main" val="3630540362"/>
              </p:ext>
            </p:extLst>
          </p:nvPr>
        </p:nvGraphicFramePr>
        <p:xfrm>
          <a:off x="6096000" y="4193708"/>
          <a:ext cx="3765754" cy="1961285"/>
        </p:xfrm>
        <a:graphic>
          <a:graphicData uri="http://schemas.openxmlformats.org/drawingml/2006/table">
            <a:tbl>
              <a:tblPr firstRow="1" firstCol="1" bandRow="1">
                <a:tableStyleId>{5940675A-B579-460E-94D1-54222C63F5DA}</a:tableStyleId>
              </a:tblPr>
              <a:tblGrid>
                <a:gridCol w="1101212">
                  <a:extLst>
                    <a:ext uri="{9D8B030D-6E8A-4147-A177-3AD203B41FA5}">
                      <a16:colId xmlns:a16="http://schemas.microsoft.com/office/drawing/2014/main" val="369410934"/>
                    </a:ext>
                  </a:extLst>
                </a:gridCol>
                <a:gridCol w="1160206">
                  <a:extLst>
                    <a:ext uri="{9D8B030D-6E8A-4147-A177-3AD203B41FA5}">
                      <a16:colId xmlns:a16="http://schemas.microsoft.com/office/drawing/2014/main" val="2379707307"/>
                    </a:ext>
                  </a:extLst>
                </a:gridCol>
                <a:gridCol w="1504336">
                  <a:extLst>
                    <a:ext uri="{9D8B030D-6E8A-4147-A177-3AD203B41FA5}">
                      <a16:colId xmlns:a16="http://schemas.microsoft.com/office/drawing/2014/main" val="1978261145"/>
                    </a:ext>
                  </a:extLst>
                </a:gridCol>
              </a:tblGrid>
              <a:tr h="392257">
                <a:tc>
                  <a:txBody>
                    <a:bodyPr/>
                    <a:lstStyle/>
                    <a:p>
                      <a:pPr marL="457200">
                        <a:lnSpc>
                          <a:spcPct val="115000"/>
                        </a:lnSpc>
                      </a:pPr>
                      <a:r>
                        <a:rPr lang="pt-BR" sz="2000" b="1" kern="100" dirty="0">
                          <a:effectLst/>
                        </a:rPr>
                        <a:t>A</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b="1" kern="100" dirty="0">
                          <a:effectLst/>
                        </a:rPr>
                        <a:t>B</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000" b="1" kern="100" dirty="0">
                          <a:effectLst/>
                        </a:rPr>
                        <a:t>A | B</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617276334"/>
                  </a:ext>
                </a:extLst>
              </a:tr>
              <a:tr h="392257">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000" kern="100" dirty="0">
                          <a:effectLst/>
                        </a:rPr>
                        <a:t>1</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467307842"/>
                  </a:ext>
                </a:extLst>
              </a:tr>
              <a:tr h="392257">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en-IN" sz="2000" kern="100" dirty="0">
                          <a:effectLst/>
                        </a:rPr>
                        <a:t>0</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3444778"/>
                  </a:ext>
                </a:extLst>
              </a:tr>
              <a:tr h="392257">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en-IN" sz="2000" kern="100" dirty="0">
                          <a:effectLst/>
                        </a:rPr>
                        <a:t>0</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365186197"/>
                  </a:ext>
                </a:extLst>
              </a:tr>
              <a:tr h="392257">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000" kern="100" dirty="0">
                          <a:effectLst/>
                        </a:rPr>
                        <a:t>1</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802439752"/>
                  </a:ext>
                </a:extLst>
              </a:tr>
            </a:tbl>
          </a:graphicData>
        </a:graphic>
      </p:graphicFrame>
    </p:spTree>
    <p:extLst>
      <p:ext uri="{BB962C8B-B14F-4D97-AF65-F5344CB8AC3E}">
        <p14:creationId xmlns:p14="http://schemas.microsoft.com/office/powerpoint/2010/main" val="410202464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977162" y="117722"/>
            <a:ext cx="10803193" cy="5646891"/>
          </a:xfrm>
        </p:spPr>
        <p:txBody>
          <a:bodyPr/>
          <a:lstStyle/>
          <a:p>
            <a:pPr marL="0" indent="0">
              <a:buNone/>
            </a:pPr>
            <a:r>
              <a:rPr lang="en-US" b="1" dirty="0"/>
              <a:t>Example:</a:t>
            </a:r>
          </a:p>
          <a:p>
            <a:pPr marL="0" indent="0">
              <a:buNone/>
            </a:pPr>
            <a:endParaRPr lang="en-IN" dirty="0"/>
          </a:p>
          <a:p>
            <a:pPr marL="514350" indent="-514350">
              <a:buAutoNum type="arabicPeriod"/>
            </a:pPr>
            <a:r>
              <a:rPr lang="en-IN" b="1" dirty="0"/>
              <a:t>&amp;</a:t>
            </a:r>
          </a:p>
          <a:p>
            <a:pPr marL="514350" indent="-514350">
              <a:buAutoNum type="arabicPeriod"/>
            </a:pPr>
            <a:endParaRPr lang="en-IN" dirty="0"/>
          </a:p>
          <a:p>
            <a:pPr marL="514350" indent="-514350">
              <a:buAutoNum type="arabicPeriod"/>
            </a:pPr>
            <a:endParaRPr lang="en-IN" dirty="0"/>
          </a:p>
          <a:p>
            <a:pPr marL="514350" indent="-514350">
              <a:buAutoNum type="arabicPeriod"/>
            </a:pPr>
            <a:endParaRPr lang="en-IN" dirty="0"/>
          </a:p>
          <a:p>
            <a:pPr marL="514350" indent="-514350">
              <a:buAutoNum type="arabicPeriod"/>
            </a:pPr>
            <a:r>
              <a:rPr lang="en-IN" b="1" dirty="0"/>
              <a:t>|</a:t>
            </a:r>
          </a:p>
          <a:p>
            <a:pPr marL="514350" indent="-514350">
              <a:buAutoNum type="arabicPeriod"/>
            </a:pPr>
            <a:endParaRPr lang="en-IN" dirty="0"/>
          </a:p>
          <a:p>
            <a:pPr marL="514350" indent="-514350">
              <a:buAutoNum type="arabicPeriod"/>
            </a:pPr>
            <a:endParaRPr lang="en-IN" dirty="0"/>
          </a:p>
          <a:p>
            <a:pPr marL="514350" indent="-514350">
              <a:buAutoNum type="arabicPeriod"/>
            </a:pPr>
            <a:endParaRPr lang="en-IN" dirty="0"/>
          </a:p>
          <a:p>
            <a:pPr marL="514350" indent="-514350">
              <a:buAutoNum type="arabicPeriod"/>
            </a:pPr>
            <a:r>
              <a:rPr lang="en-IN" b="1" dirty="0"/>
              <a:t>~</a:t>
            </a:r>
          </a:p>
        </p:txBody>
      </p:sp>
      <p:pic>
        <p:nvPicPr>
          <p:cNvPr id="9" name="Picture 8" descr="A computer screen shot of a number">
            <a:extLst>
              <a:ext uri="{FF2B5EF4-FFF2-40B4-BE49-F238E27FC236}">
                <a16:creationId xmlns:a16="http://schemas.microsoft.com/office/drawing/2014/main" id="{D01DD096-366A-5849-BFEA-8659674F5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2911" y="387885"/>
            <a:ext cx="7425810" cy="1903614"/>
          </a:xfrm>
          <a:prstGeom prst="rect">
            <a:avLst/>
          </a:prstGeom>
        </p:spPr>
      </p:pic>
      <p:pic>
        <p:nvPicPr>
          <p:cNvPr id="11" name="Picture 10" descr="A black background with white text&#10;&#10;Description automatically generated">
            <a:extLst>
              <a:ext uri="{FF2B5EF4-FFF2-40B4-BE49-F238E27FC236}">
                <a16:creationId xmlns:a16="http://schemas.microsoft.com/office/drawing/2014/main" id="{D6A9C57F-A348-4293-8AD6-DF6A8BDB05F6}"/>
              </a:ext>
            </a:extLst>
          </p:cNvPr>
          <p:cNvPicPr>
            <a:picLocks noChangeAspect="1"/>
          </p:cNvPicPr>
          <p:nvPr/>
        </p:nvPicPr>
        <p:blipFill rotWithShape="1">
          <a:blip r:embed="rId3">
            <a:extLst>
              <a:ext uri="{28A0092B-C50C-407E-A947-70E740481C1C}">
                <a14:useLocalDpi xmlns:a14="http://schemas.microsoft.com/office/drawing/2010/main" val="0"/>
              </a:ext>
            </a:extLst>
          </a:blip>
          <a:srcRect r="4622"/>
          <a:stretch/>
        </p:blipFill>
        <p:spPr>
          <a:xfrm>
            <a:off x="2652909" y="4912266"/>
            <a:ext cx="9183491" cy="1476190"/>
          </a:xfrm>
          <a:prstGeom prst="rect">
            <a:avLst/>
          </a:prstGeom>
        </p:spPr>
      </p:pic>
      <p:pic>
        <p:nvPicPr>
          <p:cNvPr id="13" name="Picture 12" descr="A computer screen shot of numbers and symbols&#10;&#10;Description automatically generated">
            <a:extLst>
              <a:ext uri="{FF2B5EF4-FFF2-40B4-BE49-F238E27FC236}">
                <a16:creationId xmlns:a16="http://schemas.microsoft.com/office/drawing/2014/main" id="{311746F1-6CB8-4AC6-B363-93F4A9E8F3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2909" y="2677007"/>
            <a:ext cx="7425810" cy="1849751"/>
          </a:xfrm>
          <a:prstGeom prst="rect">
            <a:avLst/>
          </a:prstGeom>
        </p:spPr>
      </p:pic>
    </p:spTree>
    <p:extLst>
      <p:ext uri="{BB962C8B-B14F-4D97-AF65-F5344CB8AC3E}">
        <p14:creationId xmlns:p14="http://schemas.microsoft.com/office/powerpoint/2010/main" val="185414377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1355962" cy="5646891"/>
          </a:xfrm>
        </p:spPr>
        <p:txBody>
          <a:bodyPr>
            <a:normAutofit lnSpcReduction="10000"/>
          </a:bodyPr>
          <a:lstStyle/>
          <a:p>
            <a:pPr marL="0" indent="0">
              <a:buNone/>
            </a:pPr>
            <a:r>
              <a:rPr lang="en-US" b="1" dirty="0"/>
              <a:t>3. </a:t>
            </a:r>
            <a:r>
              <a:rPr lang="en-IN" b="1" dirty="0"/>
              <a:t>Ternary Operator</a:t>
            </a:r>
            <a:endParaRPr lang="en-US" b="1" dirty="0"/>
          </a:p>
          <a:p>
            <a:pPr marL="0" indent="0">
              <a:buNone/>
            </a:pPr>
            <a:r>
              <a:rPr lang="en-US" dirty="0"/>
              <a:t>The ternary operator in Java, also known as the conditional operator, is a shorthand for an if-else statement. It has three operands and is used to evaluate a condition and return one of two values, depending on whether the condition is true or false.</a:t>
            </a:r>
          </a:p>
          <a:p>
            <a:pPr marL="0" indent="0">
              <a:buNone/>
            </a:pPr>
            <a:r>
              <a:rPr lang="en-IN" dirty="0"/>
              <a:t>Syntax</a:t>
            </a:r>
            <a:r>
              <a:rPr lang="en-US" dirty="0"/>
              <a:t>:</a:t>
            </a:r>
          </a:p>
          <a:p>
            <a:pPr marL="0" indent="0">
              <a:buNone/>
            </a:pPr>
            <a:endParaRPr lang="en-IN" dirty="0"/>
          </a:p>
          <a:p>
            <a:pPr marL="0" indent="0">
              <a:buNone/>
            </a:pPr>
            <a:endParaRPr lang="en-IN" dirty="0"/>
          </a:p>
          <a:p>
            <a:pPr marL="0" indent="0">
              <a:buNone/>
            </a:pPr>
            <a:r>
              <a:rPr lang="en-IN" dirty="0"/>
              <a:t>Where,</a:t>
            </a:r>
          </a:p>
          <a:p>
            <a:pPr marL="0" indent="0">
              <a:buNone/>
            </a:pPr>
            <a:r>
              <a:rPr lang="en-US" b="1" dirty="0"/>
              <a:t>condition</a:t>
            </a:r>
            <a:r>
              <a:rPr lang="en-US" dirty="0"/>
              <a:t>: This is a </a:t>
            </a:r>
            <a:r>
              <a:rPr lang="en-US" dirty="0" err="1"/>
              <a:t>boolean</a:t>
            </a:r>
            <a:r>
              <a:rPr lang="en-US" dirty="0"/>
              <a:t> expression that evaluates to either true or false.</a:t>
            </a:r>
          </a:p>
          <a:p>
            <a:pPr marL="0" indent="0">
              <a:buNone/>
            </a:pPr>
            <a:r>
              <a:rPr lang="en-US" b="1" dirty="0"/>
              <a:t>expression1: </a:t>
            </a:r>
            <a:r>
              <a:rPr lang="en-US" dirty="0"/>
              <a:t>This is the value returned if the condition is true.</a:t>
            </a:r>
          </a:p>
          <a:p>
            <a:pPr marL="0" indent="0">
              <a:buNone/>
            </a:pPr>
            <a:r>
              <a:rPr lang="en-US" b="1" dirty="0"/>
              <a:t>expression2: </a:t>
            </a:r>
            <a:r>
              <a:rPr lang="en-US" dirty="0"/>
              <a:t>This is the value returned if the condition is false.</a:t>
            </a:r>
            <a:endParaRPr lang="en-IN" dirty="0"/>
          </a:p>
        </p:txBody>
      </p:sp>
      <p:pic>
        <p:nvPicPr>
          <p:cNvPr id="5" name="Picture 4" descr="A black background with white text&#10;&#10;Description automatically generated">
            <a:extLst>
              <a:ext uri="{FF2B5EF4-FFF2-40B4-BE49-F238E27FC236}">
                <a16:creationId xmlns:a16="http://schemas.microsoft.com/office/drawing/2014/main" id="{60946C98-9EFB-C2F4-2AB9-420F325CFE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781" y="2878840"/>
            <a:ext cx="6084900" cy="808905"/>
          </a:xfrm>
          <a:prstGeom prst="rect">
            <a:avLst/>
          </a:prstGeom>
        </p:spPr>
      </p:pic>
    </p:spTree>
    <p:extLst>
      <p:ext uri="{BB962C8B-B14F-4D97-AF65-F5344CB8AC3E}">
        <p14:creationId xmlns:p14="http://schemas.microsoft.com/office/powerpoint/2010/main" val="1334970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5246</TotalTime>
  <Words>7182</Words>
  <Application>Microsoft Office PowerPoint</Application>
  <PresentationFormat>Widescreen</PresentationFormat>
  <Paragraphs>839</Paragraphs>
  <Slides>113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113</vt:i4>
      </vt:variant>
    </vt:vector>
  </HeadingPairs>
  <TitlesOfParts>
    <vt:vector size="119" baseType="lpstr">
      <vt:lpstr>Aptos</vt: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Simple If Flow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PRAMOD NAIK</dc:creator>
  <cp:lastModifiedBy>PRAMOD NAIK</cp:lastModifiedBy>
  <cp:revision>268</cp:revision>
  <dcterms:created xsi:type="dcterms:W3CDTF">2024-07-14T17:16:41Z</dcterms:created>
  <dcterms:modified xsi:type="dcterms:W3CDTF">2024-09-04T16:30:20Z</dcterms:modified>
</cp:coreProperties>
</file>