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8" r:id="rId2"/>
    <p:sldId id="375" r:id="rId3"/>
    <p:sldId id="376" r:id="rId4"/>
    <p:sldId id="377" r:id="rId5"/>
    <p:sldId id="378" r:id="rId6"/>
    <p:sldId id="379" r:id="rId7"/>
    <p:sldId id="425" r:id="rId8"/>
    <p:sldId id="424" r:id="rId9"/>
    <p:sldId id="426" r:id="rId10"/>
    <p:sldId id="428" r:id="rId11"/>
    <p:sldId id="381" r:id="rId12"/>
    <p:sldId id="386" r:id="rId13"/>
    <p:sldId id="382" r:id="rId14"/>
    <p:sldId id="384" r:id="rId15"/>
    <p:sldId id="387" r:id="rId16"/>
    <p:sldId id="388" r:id="rId17"/>
    <p:sldId id="385" r:id="rId18"/>
    <p:sldId id="389" r:id="rId19"/>
    <p:sldId id="390" r:id="rId20"/>
    <p:sldId id="395" r:id="rId21"/>
    <p:sldId id="397" r:id="rId22"/>
    <p:sldId id="396" r:id="rId23"/>
    <p:sldId id="399" r:id="rId24"/>
    <p:sldId id="398" r:id="rId25"/>
    <p:sldId id="400" r:id="rId26"/>
    <p:sldId id="380" r:id="rId27"/>
    <p:sldId id="401" r:id="rId28"/>
    <p:sldId id="391" r:id="rId29"/>
    <p:sldId id="392" r:id="rId30"/>
    <p:sldId id="402" r:id="rId31"/>
    <p:sldId id="403" r:id="rId32"/>
    <p:sldId id="404" r:id="rId33"/>
    <p:sldId id="405" r:id="rId34"/>
    <p:sldId id="406" r:id="rId35"/>
    <p:sldId id="407" r:id="rId36"/>
    <p:sldId id="393" r:id="rId37"/>
    <p:sldId id="394" r:id="rId38"/>
    <p:sldId id="408" r:id="rId39"/>
    <p:sldId id="409" r:id="rId40"/>
    <p:sldId id="427" r:id="rId41"/>
    <p:sldId id="410" r:id="rId42"/>
    <p:sldId id="411" r:id="rId43"/>
    <p:sldId id="412" r:id="rId44"/>
    <p:sldId id="260" r:id="rId45"/>
    <p:sldId id="413" r:id="rId46"/>
    <p:sldId id="414" r:id="rId47"/>
    <p:sldId id="415" r:id="rId48"/>
    <p:sldId id="416" r:id="rId49"/>
    <p:sldId id="417" r:id="rId50"/>
    <p:sldId id="418" r:id="rId51"/>
    <p:sldId id="419" r:id="rId52"/>
    <p:sldId id="420" r:id="rId53"/>
    <p:sldId id="421" r:id="rId54"/>
    <p:sldId id="422" r:id="rId55"/>
    <p:sldId id="42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42A85-C2C7-43CA-B2C9-B6DE744799DC}" type="datetimeFigureOut">
              <a:rPr lang="en-IN" smtClean="0"/>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54B83-83DE-4D83-A0E0-5039A4F93272}" type="slidenum">
              <a:rPr lang="en-IN" smtClean="0"/>
              <a:t>‹#›</a:t>
            </a:fld>
            <a:endParaRPr lang="en-IN"/>
          </a:p>
        </p:txBody>
      </p:sp>
    </p:spTree>
    <p:extLst>
      <p:ext uri="{BB962C8B-B14F-4D97-AF65-F5344CB8AC3E}">
        <p14:creationId xmlns:p14="http://schemas.microsoft.com/office/powerpoint/2010/main" val="234133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A254B83-83DE-4D83-A0E0-5039A4F93272}" type="slidenum">
              <a:rPr lang="en-IN" smtClean="0"/>
              <a:t>32</a:t>
            </a:fld>
            <a:endParaRPr lang="en-IN"/>
          </a:p>
        </p:txBody>
      </p:sp>
    </p:spTree>
    <p:extLst>
      <p:ext uri="{BB962C8B-B14F-4D97-AF65-F5344CB8AC3E}">
        <p14:creationId xmlns:p14="http://schemas.microsoft.com/office/powerpoint/2010/main" val="223525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82B6-50FC-58A9-3D98-C6EE70BFE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DDCC9-67C4-72B2-8DD9-2B7BD752C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9DE01-1D08-71A8-2F94-075192AC25B8}"/>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5" name="Footer Placeholder 4">
            <a:extLst>
              <a:ext uri="{FF2B5EF4-FFF2-40B4-BE49-F238E27FC236}">
                <a16:creationId xmlns:a16="http://schemas.microsoft.com/office/drawing/2014/main" id="{5E10ECE4-E8AE-AD33-9E95-DC9C0741F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2A433-A899-95D9-D38D-BB7C0FB5705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26064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DBE0-E1B4-AA59-2F2D-87550C5A7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2E69B0-D5A9-2A2D-CABB-59A5B97D8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74145-EEE4-8AE0-747F-1E0A2F7B0969}"/>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5" name="Footer Placeholder 4">
            <a:extLst>
              <a:ext uri="{FF2B5EF4-FFF2-40B4-BE49-F238E27FC236}">
                <a16:creationId xmlns:a16="http://schemas.microsoft.com/office/drawing/2014/main" id="{EFD3DD56-C143-6C67-7BF3-BBEBE95CA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59AF-79C8-0059-203D-78DDA91C425A}"/>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2753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753BE-0CD0-59B4-7694-0D7810D53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502ED-D5DA-333C-311A-D4CEA4C03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C8564-3C74-8319-0441-3BBC0788CF93}"/>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5" name="Footer Placeholder 4">
            <a:extLst>
              <a:ext uri="{FF2B5EF4-FFF2-40B4-BE49-F238E27FC236}">
                <a16:creationId xmlns:a16="http://schemas.microsoft.com/office/drawing/2014/main" id="{F47F6AD7-F762-B72F-B511-87E1E3652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4841E-BE5F-D48A-588B-924A5D7D04B5}"/>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93071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29FD-2867-3457-62BF-88EE53945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A4E69-16DB-04C0-37C3-B3808A8BA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D461D-25AC-9F0C-CA8A-F9D88384E856}"/>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5" name="Footer Placeholder 4">
            <a:extLst>
              <a:ext uri="{FF2B5EF4-FFF2-40B4-BE49-F238E27FC236}">
                <a16:creationId xmlns:a16="http://schemas.microsoft.com/office/drawing/2014/main" id="{3A1D004C-E9DF-C76A-7D53-8091BEA4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A6204-A9EC-1F71-7E3E-7D23F44324A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2873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19AF-9409-40A5-9C3A-659FB118A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D0D94-2979-CFDE-5396-0914A31EE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C2E92-5D78-6DE7-9FA6-FDEFF22503F8}"/>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5" name="Footer Placeholder 4">
            <a:extLst>
              <a:ext uri="{FF2B5EF4-FFF2-40B4-BE49-F238E27FC236}">
                <a16:creationId xmlns:a16="http://schemas.microsoft.com/office/drawing/2014/main" id="{0F3552F6-5AE1-5DF1-4F40-F981C815A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333BC-8432-0CCF-E1AB-4532CB21CA64}"/>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86545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8CE-6C82-4BCA-74BC-084617B65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41011-5350-9FBF-73BE-BEE39DDAC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F772E-D1C4-369B-D7DC-3E2D7C93D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43399-86DF-3091-F0B5-544EFD0BD0C1}"/>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6" name="Footer Placeholder 5">
            <a:extLst>
              <a:ext uri="{FF2B5EF4-FFF2-40B4-BE49-F238E27FC236}">
                <a16:creationId xmlns:a16="http://schemas.microsoft.com/office/drawing/2014/main" id="{2A25FE80-6F07-D74B-99EB-5C993893C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86D46-0E67-02A5-0A62-285A0E92CBC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79549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3A0D-8FB1-059D-8ADE-6CFC5F12A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E7A95-E212-B4C4-C227-D283D925E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A587F-ECBE-7CDC-097D-28647FD6C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0880B-3D31-5166-3F31-FFB83554D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649DA-EA12-7CE5-D714-6A51B3078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2037D-3189-5347-4520-46AB5A87F4A4}"/>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8" name="Footer Placeholder 7">
            <a:extLst>
              <a:ext uri="{FF2B5EF4-FFF2-40B4-BE49-F238E27FC236}">
                <a16:creationId xmlns:a16="http://schemas.microsoft.com/office/drawing/2014/main" id="{27D72CAB-7283-BE42-14CE-18A54258D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D24F5-211C-80FD-1F3C-DB207070CAA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65574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CC82-D690-1FB0-23FB-F2F89BBD8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8A16E-CB25-467B-C390-0A63A66AE840}"/>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4" name="Footer Placeholder 3">
            <a:extLst>
              <a:ext uri="{FF2B5EF4-FFF2-40B4-BE49-F238E27FC236}">
                <a16:creationId xmlns:a16="http://schemas.microsoft.com/office/drawing/2014/main" id="{5039F802-8562-3BC8-1D28-02C7AE516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EFFC5-FC14-ECBA-3B9C-D5BEA7102B93}"/>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28742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558F2-1CE8-470B-7E76-AD31E06A9319}"/>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3" name="Footer Placeholder 2">
            <a:extLst>
              <a:ext uri="{FF2B5EF4-FFF2-40B4-BE49-F238E27FC236}">
                <a16:creationId xmlns:a16="http://schemas.microsoft.com/office/drawing/2014/main" id="{C344AF44-A916-63D8-3A1F-B0D113B74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B6B37B-27FC-1451-14A2-65E876D1260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12215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B587-313A-2BC3-5A61-A7A36FEBF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676919-7B58-71EF-9F46-FBA203C26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DF8B8-6A72-ED0F-69E6-3FF5CB18F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CA030-B5DA-A568-32A5-55F56DD4B38E}"/>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6" name="Footer Placeholder 5">
            <a:extLst>
              <a:ext uri="{FF2B5EF4-FFF2-40B4-BE49-F238E27FC236}">
                <a16:creationId xmlns:a16="http://schemas.microsoft.com/office/drawing/2014/main" id="{505527BC-062B-4989-0973-5D8C9A986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79439-6CC0-C249-9CFD-94F450DAD77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8647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FC08-4E03-A813-5AD5-662FEA838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0AA6B-67F4-0DB6-E726-4EDD88FB2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D4DEE9-1C0B-BF3B-5B43-65799519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EF26-EF48-70AB-21CB-8D24BD4751EE}"/>
              </a:ext>
            </a:extLst>
          </p:cNvPr>
          <p:cNvSpPr>
            <a:spLocks noGrp="1"/>
          </p:cNvSpPr>
          <p:nvPr>
            <p:ph type="dt" sz="half" idx="10"/>
          </p:nvPr>
        </p:nvSpPr>
        <p:spPr/>
        <p:txBody>
          <a:bodyPr/>
          <a:lstStyle/>
          <a:p>
            <a:fld id="{C9ABAD96-8FBF-4EF9-8FD8-E285C4552F98}" type="datetimeFigureOut">
              <a:rPr lang="en-US" smtClean="0"/>
              <a:t>8/29/2024</a:t>
            </a:fld>
            <a:endParaRPr lang="en-US"/>
          </a:p>
        </p:txBody>
      </p:sp>
      <p:sp>
        <p:nvSpPr>
          <p:cNvPr id="6" name="Footer Placeholder 5">
            <a:extLst>
              <a:ext uri="{FF2B5EF4-FFF2-40B4-BE49-F238E27FC236}">
                <a16:creationId xmlns:a16="http://schemas.microsoft.com/office/drawing/2014/main" id="{19E0F1FA-C8F5-324D-4DE6-6223AB21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089C7-0232-8D20-16B0-514261223ABB}"/>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1733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A54E4-08DF-D12E-C2A8-EE9241E33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22A71-052F-C668-EFEB-47749EBB7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B827-273D-0C8E-778B-4FB2DCC23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BAD96-8FBF-4EF9-8FD8-E285C4552F98}" type="datetimeFigureOut">
              <a:rPr lang="en-US" smtClean="0"/>
              <a:t>8/29/2024</a:t>
            </a:fld>
            <a:endParaRPr lang="en-US"/>
          </a:p>
        </p:txBody>
      </p:sp>
      <p:sp>
        <p:nvSpPr>
          <p:cNvPr id="5" name="Footer Placeholder 4">
            <a:extLst>
              <a:ext uri="{FF2B5EF4-FFF2-40B4-BE49-F238E27FC236}">
                <a16:creationId xmlns:a16="http://schemas.microsoft.com/office/drawing/2014/main" id="{E3DF93A1-5B3D-444E-90C5-76BC00052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45DB6-0E16-07D9-2E97-2D6CCADB5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0CC81-4EDB-4F41-995B-E1BE9516FB4E}" type="slidenum">
              <a:rPr lang="en-US" smtClean="0"/>
              <a:t>‹#›</a:t>
            </a:fld>
            <a:endParaRPr lang="en-US"/>
          </a:p>
        </p:txBody>
      </p:sp>
    </p:spTree>
    <p:extLst>
      <p:ext uri="{BB962C8B-B14F-4D97-AF65-F5344CB8AC3E}">
        <p14:creationId xmlns:p14="http://schemas.microsoft.com/office/powerpoint/2010/main" val="1290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3019373"/>
            <a:ext cx="10803193" cy="819253"/>
          </a:xfrm>
        </p:spPr>
        <p:txBody>
          <a:bodyPr>
            <a:normAutofit/>
          </a:bodyPr>
          <a:lstStyle/>
          <a:p>
            <a:pPr marL="0" indent="0" algn="ctr">
              <a:buNone/>
            </a:pPr>
            <a:r>
              <a:rPr lang="en-US" sz="4800" b="1" dirty="0">
                <a:solidFill>
                  <a:srgbClr val="C00000"/>
                </a:solidFill>
              </a:rPr>
              <a:t>How to Prevent Method Overriding</a:t>
            </a:r>
            <a:endParaRPr lang="en-IN" sz="4800" b="1" dirty="0">
              <a:solidFill>
                <a:srgbClr val="C00000"/>
              </a:solidFill>
            </a:endParaRPr>
          </a:p>
        </p:txBody>
      </p:sp>
    </p:spTree>
    <p:extLst>
      <p:ext uri="{BB962C8B-B14F-4D97-AF65-F5344CB8AC3E}">
        <p14:creationId xmlns:p14="http://schemas.microsoft.com/office/powerpoint/2010/main" val="51819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0289" y="1466046"/>
            <a:ext cx="11451421" cy="2398384"/>
          </a:xfrm>
        </p:spPr>
        <p:txBody>
          <a:bodyPr>
            <a:normAutofit/>
          </a:bodyPr>
          <a:lstStyle/>
          <a:p>
            <a:pPr marL="0" indent="0">
              <a:buNone/>
            </a:pPr>
            <a:r>
              <a:rPr lang="en-IN" sz="3600" b="1" dirty="0">
                <a:solidFill>
                  <a:srgbClr val="C00000"/>
                </a:solidFill>
              </a:rPr>
              <a:t>Type conversion and Casting:</a:t>
            </a:r>
          </a:p>
          <a:p>
            <a:pPr marL="0" indent="0">
              <a:buNone/>
            </a:pPr>
            <a:r>
              <a:rPr lang="en-US" sz="3200" b="1" dirty="0"/>
              <a:t>Type Conversion</a:t>
            </a:r>
            <a:r>
              <a:rPr lang="en-US" sz="3200" dirty="0"/>
              <a:t> and </a:t>
            </a:r>
            <a:r>
              <a:rPr lang="en-US" sz="3200" b="1" dirty="0"/>
              <a:t>Casting</a:t>
            </a:r>
            <a:r>
              <a:rPr lang="en-US" sz="3200" dirty="0"/>
              <a:t> in Java are processes that allow you to </a:t>
            </a:r>
            <a:r>
              <a:rPr lang="en-US" sz="3200" b="1" dirty="0">
                <a:solidFill>
                  <a:srgbClr val="C00000"/>
                </a:solidFill>
              </a:rPr>
              <a:t>convert one data type into another</a:t>
            </a:r>
            <a:r>
              <a:rPr lang="en-US" sz="3200" dirty="0"/>
              <a:t>. These operations are essential when you need to work with </a:t>
            </a:r>
            <a:r>
              <a:rPr lang="en-US" sz="3200" b="1" dirty="0"/>
              <a:t>different types of data together.</a:t>
            </a:r>
          </a:p>
          <a:p>
            <a:pPr marL="0" indent="0">
              <a:buNone/>
            </a:pPr>
            <a:endParaRPr lang="en-IN" sz="3600" b="1" dirty="0"/>
          </a:p>
        </p:txBody>
      </p:sp>
      <p:sp>
        <p:nvSpPr>
          <p:cNvPr id="5" name="TextBox 4">
            <a:extLst>
              <a:ext uri="{FF2B5EF4-FFF2-40B4-BE49-F238E27FC236}">
                <a16:creationId xmlns:a16="http://schemas.microsoft.com/office/drawing/2014/main" id="{4582E3AB-DCB3-1CAC-19D0-48B674C2F09C}"/>
              </a:ext>
            </a:extLst>
          </p:cNvPr>
          <p:cNvSpPr txBox="1"/>
          <p:nvPr/>
        </p:nvSpPr>
        <p:spPr>
          <a:xfrm>
            <a:off x="0" y="6542313"/>
            <a:ext cx="7053943" cy="215444"/>
          </a:xfrm>
          <a:prstGeom prst="rect">
            <a:avLst/>
          </a:prstGeom>
          <a:noFill/>
        </p:spPr>
        <p:txBody>
          <a:bodyPr wrap="square" rtlCol="0">
            <a:spAutoFit/>
          </a:bodyPr>
          <a:lstStyle/>
          <a:p>
            <a:r>
              <a:rPr lang="en-US" sz="800" dirty="0"/>
              <a:t>https://yuvrajscorpio.medium.com/type-casting-in-java-8175fa2875ee</a:t>
            </a:r>
          </a:p>
        </p:txBody>
      </p:sp>
    </p:spTree>
    <p:extLst>
      <p:ext uri="{BB962C8B-B14F-4D97-AF65-F5344CB8AC3E}">
        <p14:creationId xmlns:p14="http://schemas.microsoft.com/office/powerpoint/2010/main" val="336953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B0BC0639-EA80-08A5-F0B2-8470606CCD71}"/>
              </a:ext>
            </a:extLst>
          </p:cNvPr>
          <p:cNvPicPr>
            <a:picLocks noChangeAspect="1"/>
          </p:cNvPicPr>
          <p:nvPr/>
        </p:nvPicPr>
        <p:blipFill>
          <a:blip r:embed="rId2">
            <a:extLst>
              <a:ext uri="{28A0092B-C50C-407E-A947-70E740481C1C}">
                <a14:useLocalDpi xmlns:a14="http://schemas.microsoft.com/office/drawing/2010/main" val="0"/>
              </a:ext>
            </a:extLst>
          </a:blip>
          <a:srcRect t="8924"/>
          <a:stretch/>
        </p:blipFill>
        <p:spPr>
          <a:xfrm>
            <a:off x="20" y="1282"/>
            <a:ext cx="12191980" cy="6856718"/>
          </a:xfrm>
          <a:prstGeom prst="rect">
            <a:avLst/>
          </a:prstGeom>
        </p:spPr>
      </p:pic>
    </p:spTree>
    <p:extLst>
      <p:ext uri="{BB962C8B-B14F-4D97-AF65-F5344CB8AC3E}">
        <p14:creationId xmlns:p14="http://schemas.microsoft.com/office/powerpoint/2010/main" val="25683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514350" indent="-514350">
              <a:buAutoNum type="arabicPeriod"/>
            </a:pPr>
            <a:r>
              <a:rPr lang="en-US" b="1" dirty="0">
                <a:solidFill>
                  <a:schemeClr val="tx2">
                    <a:lumMod val="50000"/>
                  </a:schemeClr>
                </a:solidFill>
              </a:rPr>
              <a:t>Type Conversion or Casting:</a:t>
            </a:r>
          </a:p>
          <a:p>
            <a:pPr marL="0" indent="0">
              <a:buNone/>
            </a:pPr>
            <a:r>
              <a:rPr lang="en-US" dirty="0"/>
              <a:t>Type conversion, also known as </a:t>
            </a:r>
            <a:r>
              <a:rPr lang="en-US" b="1" dirty="0"/>
              <a:t>type casting</a:t>
            </a:r>
            <a:r>
              <a:rPr lang="en-US" dirty="0"/>
              <a:t>, is the process of </a:t>
            </a:r>
            <a:r>
              <a:rPr lang="en-US" b="1" dirty="0">
                <a:solidFill>
                  <a:srgbClr val="C00000"/>
                </a:solidFill>
              </a:rPr>
              <a:t>converting a value from one data type to another. </a:t>
            </a:r>
            <a:r>
              <a:rPr lang="en-US" dirty="0"/>
              <a:t>There are two types of type conversion in Java:</a:t>
            </a:r>
          </a:p>
          <a:p>
            <a:pPr marL="514350" indent="-514350">
              <a:buAutoNum type="alphaLcPeriod"/>
            </a:pPr>
            <a:r>
              <a:rPr lang="en-US" b="1" dirty="0"/>
              <a:t>Implicit (Automatic or </a:t>
            </a:r>
            <a:r>
              <a:rPr lang="en-US" b="1" dirty="0">
                <a:solidFill>
                  <a:srgbClr val="C00000"/>
                </a:solidFill>
              </a:rPr>
              <a:t>widening </a:t>
            </a:r>
            <a:r>
              <a:rPr lang="en-US" b="1" dirty="0"/>
              <a:t>Casting) Type Conversion</a:t>
            </a:r>
          </a:p>
          <a:p>
            <a:pPr marL="514350" indent="-514350">
              <a:buAutoNum type="alphaLcPeriod"/>
            </a:pPr>
            <a:r>
              <a:rPr lang="en-US" b="1" dirty="0"/>
              <a:t>Explicit Type Conversion (Casting or </a:t>
            </a:r>
            <a:r>
              <a:rPr lang="en-US" b="1" dirty="0">
                <a:solidFill>
                  <a:srgbClr val="C00000"/>
                </a:solidFill>
              </a:rPr>
              <a:t>Narrowing</a:t>
            </a:r>
            <a:r>
              <a:rPr lang="en-US" b="1" dirty="0"/>
              <a:t> Casting)</a:t>
            </a:r>
          </a:p>
        </p:txBody>
      </p:sp>
    </p:spTree>
    <p:extLst>
      <p:ext uri="{BB962C8B-B14F-4D97-AF65-F5344CB8AC3E}">
        <p14:creationId xmlns:p14="http://schemas.microsoft.com/office/powerpoint/2010/main" val="74566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3" y="508102"/>
            <a:ext cx="10787392" cy="5685869"/>
          </a:xfrm>
        </p:spPr>
        <p:txBody>
          <a:bodyPr/>
          <a:lstStyle/>
          <a:p>
            <a:pPr marL="0" indent="0">
              <a:buNone/>
            </a:pPr>
            <a:r>
              <a:rPr lang="en-US" sz="3200" b="1" dirty="0">
                <a:solidFill>
                  <a:srgbClr val="C00000"/>
                </a:solidFill>
              </a:rPr>
              <a:t>a. Implicit (Automatic) Type Conversion:</a:t>
            </a:r>
          </a:p>
          <a:p>
            <a:pPr marL="0" indent="0">
              <a:buNone/>
            </a:pPr>
            <a:r>
              <a:rPr lang="en-US" b="1" dirty="0"/>
              <a:t>Definition: </a:t>
            </a:r>
            <a:r>
              <a:rPr lang="en-US" dirty="0"/>
              <a:t>The </a:t>
            </a:r>
            <a:r>
              <a:rPr lang="en-US" b="1" dirty="0"/>
              <a:t>Java compiler automatically converts </a:t>
            </a:r>
            <a:r>
              <a:rPr lang="en-US" dirty="0"/>
              <a:t>a </a:t>
            </a:r>
            <a:r>
              <a:rPr lang="en-US" b="1" dirty="0">
                <a:solidFill>
                  <a:srgbClr val="C00000"/>
                </a:solidFill>
              </a:rPr>
              <a:t>smaller data type into a larger data type</a:t>
            </a:r>
            <a:r>
              <a:rPr lang="en-US" dirty="0"/>
              <a:t> without explicit instructions from the programmer. This is also called </a:t>
            </a:r>
            <a:r>
              <a:rPr lang="en-US" b="1" dirty="0">
                <a:solidFill>
                  <a:srgbClr val="C00000"/>
                </a:solidFill>
              </a:rPr>
              <a:t>widening</a:t>
            </a:r>
            <a:r>
              <a:rPr lang="en-US" dirty="0"/>
              <a:t> conversion.</a:t>
            </a:r>
          </a:p>
          <a:p>
            <a:pPr marL="0" indent="0">
              <a:buNone/>
            </a:pPr>
            <a:r>
              <a:rPr lang="en-US" b="1" dirty="0"/>
              <a:t>Syntax: </a:t>
            </a:r>
            <a:r>
              <a:rPr lang="en-US" dirty="0"/>
              <a:t>No explicit syntax is needed as it happens automatically.</a:t>
            </a:r>
          </a:p>
          <a:p>
            <a:pPr marL="0" indent="0">
              <a:buNone/>
            </a:pPr>
            <a:endParaRPr lang="en-US" dirty="0"/>
          </a:p>
          <a:p>
            <a:pPr marL="0" indent="0" algn="l">
              <a:buNone/>
            </a:pPr>
            <a:r>
              <a:rPr lang="en-US" b="1" i="0" dirty="0">
                <a:solidFill>
                  <a:srgbClr val="242424"/>
                </a:solidFill>
                <a:effectLst/>
                <a:latin typeface="source-serif-pro"/>
              </a:rPr>
              <a:t>This type of casting happens when</a:t>
            </a:r>
          </a:p>
          <a:p>
            <a:pPr algn="l">
              <a:buFont typeface="Arial" panose="020B0604020202020204" pitchFamily="34" charset="0"/>
              <a:buChar char="•"/>
            </a:pPr>
            <a:r>
              <a:rPr lang="en-US" b="0" i="0" dirty="0">
                <a:solidFill>
                  <a:srgbClr val="242424"/>
                </a:solidFill>
                <a:effectLst/>
                <a:latin typeface="source-serif-pro"/>
              </a:rPr>
              <a:t>Both data types must be </a:t>
            </a:r>
            <a:r>
              <a:rPr lang="en-US" b="1" i="0" dirty="0">
                <a:solidFill>
                  <a:srgbClr val="C00000"/>
                </a:solidFill>
                <a:effectLst/>
                <a:latin typeface="source-serif-pro"/>
              </a:rPr>
              <a:t>compatible</a:t>
            </a:r>
            <a:r>
              <a:rPr lang="en-US" b="0" i="0" dirty="0">
                <a:solidFill>
                  <a:srgbClr val="242424"/>
                </a:solidFill>
                <a:effectLst/>
                <a:latin typeface="source-serif-pro"/>
              </a:rPr>
              <a:t> with each other.</a:t>
            </a:r>
          </a:p>
          <a:p>
            <a:pPr algn="l">
              <a:buFont typeface="Arial" panose="020B0604020202020204" pitchFamily="34" charset="0"/>
              <a:buChar char="•"/>
            </a:pPr>
            <a:r>
              <a:rPr lang="en-US" b="0" i="0" dirty="0">
                <a:solidFill>
                  <a:srgbClr val="242424"/>
                </a:solidFill>
                <a:effectLst/>
                <a:latin typeface="source-serif-pro"/>
              </a:rPr>
              <a:t>The target type must be </a:t>
            </a:r>
            <a:r>
              <a:rPr lang="en-US" b="1" i="0" dirty="0">
                <a:solidFill>
                  <a:srgbClr val="C00000"/>
                </a:solidFill>
                <a:effectLst/>
                <a:latin typeface="source-serif-pro"/>
              </a:rPr>
              <a:t>larger than</a:t>
            </a:r>
            <a:r>
              <a:rPr lang="en-US" b="0" i="0" dirty="0">
                <a:solidFill>
                  <a:srgbClr val="242424"/>
                </a:solidFill>
                <a:effectLst/>
                <a:latin typeface="source-serif-pro"/>
              </a:rPr>
              <a:t> the source type.</a:t>
            </a:r>
          </a:p>
          <a:p>
            <a:pPr marL="0" indent="0">
              <a:buNone/>
            </a:pPr>
            <a:endParaRPr lang="en-US" dirty="0"/>
          </a:p>
        </p:txBody>
      </p:sp>
    </p:spTree>
    <p:extLst>
      <p:ext uri="{BB962C8B-B14F-4D97-AF65-F5344CB8AC3E}">
        <p14:creationId xmlns:p14="http://schemas.microsoft.com/office/powerpoint/2010/main" val="272226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8B6A74-4E53-7A50-9D4C-F6642A5BD9C7}"/>
              </a:ext>
            </a:extLst>
          </p:cNvPr>
          <p:cNvPicPr>
            <a:picLocks noChangeAspect="1"/>
          </p:cNvPicPr>
          <p:nvPr/>
        </p:nvPicPr>
        <p:blipFill rotWithShape="1">
          <a:blip r:embed="rId2">
            <a:extLst>
              <a:ext uri="{28A0092B-C50C-407E-A947-70E740481C1C}">
                <a14:useLocalDpi xmlns:a14="http://schemas.microsoft.com/office/drawing/2010/main" val="0"/>
              </a:ext>
            </a:extLst>
          </a:blip>
          <a:srcRect b="25315"/>
          <a:stretch/>
        </p:blipFill>
        <p:spPr>
          <a:xfrm>
            <a:off x="827314" y="2985235"/>
            <a:ext cx="10537371" cy="2849507"/>
          </a:xfrm>
          <a:prstGeom prst="rect">
            <a:avLst/>
          </a:prstGeom>
        </p:spPr>
      </p:pic>
      <p:sp>
        <p:nvSpPr>
          <p:cNvPr id="5" name="Content Placeholder 2">
            <a:extLst>
              <a:ext uri="{FF2B5EF4-FFF2-40B4-BE49-F238E27FC236}">
                <a16:creationId xmlns:a16="http://schemas.microsoft.com/office/drawing/2014/main" id="{7DF07D4C-6199-62C4-FD9E-58E3A104A123}"/>
              </a:ext>
            </a:extLst>
          </p:cNvPr>
          <p:cNvSpPr>
            <a:spLocks noGrp="1"/>
          </p:cNvSpPr>
          <p:nvPr>
            <p:ph idx="1"/>
          </p:nvPr>
        </p:nvSpPr>
        <p:spPr>
          <a:xfrm>
            <a:off x="631722" y="508102"/>
            <a:ext cx="10803193" cy="5646891"/>
          </a:xfrm>
        </p:spPr>
        <p:txBody>
          <a:bodyPr/>
          <a:lstStyle/>
          <a:p>
            <a:pPr marL="0" indent="0">
              <a:buNone/>
            </a:pPr>
            <a:r>
              <a:rPr lang="en-US" b="1" dirty="0"/>
              <a:t>For example, </a:t>
            </a:r>
            <a:r>
              <a:rPr lang="en-US" dirty="0"/>
              <a:t>if you assign an </a:t>
            </a:r>
            <a:r>
              <a:rPr lang="en-US" b="1" dirty="0">
                <a:solidFill>
                  <a:srgbClr val="C00000"/>
                </a:solidFill>
              </a:rPr>
              <a:t>integer</a:t>
            </a:r>
            <a:r>
              <a:rPr lang="en-US" dirty="0"/>
              <a:t> value to a variable of type </a:t>
            </a:r>
            <a:r>
              <a:rPr lang="en-US" b="1" dirty="0">
                <a:solidFill>
                  <a:srgbClr val="C00000"/>
                </a:solidFill>
              </a:rPr>
              <a:t>double</a:t>
            </a:r>
            <a:r>
              <a:rPr lang="en-US" dirty="0"/>
              <a:t>, Java will </a:t>
            </a:r>
            <a:r>
              <a:rPr lang="en-US" b="1" dirty="0">
                <a:solidFill>
                  <a:srgbClr val="C00000"/>
                </a:solidFill>
              </a:rPr>
              <a:t>automatically convert</a:t>
            </a:r>
            <a:r>
              <a:rPr lang="en-US" dirty="0"/>
              <a:t> the integer to a double. This is because the range of values that can be stored in a double is larger than the range of values that can be stored in an integer.</a:t>
            </a:r>
            <a:endParaRPr lang="en-IN" dirty="0"/>
          </a:p>
        </p:txBody>
      </p:sp>
    </p:spTree>
    <p:extLst>
      <p:ext uri="{BB962C8B-B14F-4D97-AF65-F5344CB8AC3E}">
        <p14:creationId xmlns:p14="http://schemas.microsoft.com/office/powerpoint/2010/main" val="3085755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Example:</a:t>
            </a:r>
          </a:p>
          <a:p>
            <a:pPr marL="0" indent="0">
              <a:buNone/>
            </a:pPr>
            <a:endParaRPr lang="en-IN" b="1" dirty="0"/>
          </a:p>
        </p:txBody>
      </p:sp>
      <p:pic>
        <p:nvPicPr>
          <p:cNvPr id="4" name="Picture 3">
            <a:extLst>
              <a:ext uri="{FF2B5EF4-FFF2-40B4-BE49-F238E27FC236}">
                <a16:creationId xmlns:a16="http://schemas.microsoft.com/office/drawing/2014/main" id="{4B8C19B3-9886-4724-DA47-5A588537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457" y="1423410"/>
            <a:ext cx="10374726" cy="1744333"/>
          </a:xfrm>
          <a:prstGeom prst="rect">
            <a:avLst/>
          </a:prstGeom>
        </p:spPr>
      </p:pic>
    </p:spTree>
    <p:extLst>
      <p:ext uri="{BB962C8B-B14F-4D97-AF65-F5344CB8AC3E}">
        <p14:creationId xmlns:p14="http://schemas.microsoft.com/office/powerpoint/2010/main" val="45890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13657" y="370114"/>
            <a:ext cx="11364685" cy="6248400"/>
          </a:xfrm>
        </p:spPr>
        <p:txBody>
          <a:bodyPr>
            <a:normAutofit/>
          </a:bodyPr>
          <a:lstStyle/>
          <a:p>
            <a:pPr marL="0" indent="0">
              <a:buNone/>
            </a:pPr>
            <a:r>
              <a:rPr lang="en-US" sz="3200" b="1" dirty="0">
                <a:solidFill>
                  <a:srgbClr val="C00000"/>
                </a:solidFill>
              </a:rPr>
              <a:t>b. Explicit Type Conversion (Casting):</a:t>
            </a:r>
          </a:p>
          <a:p>
            <a:pPr marL="0" indent="0">
              <a:buNone/>
            </a:pPr>
            <a:r>
              <a:rPr lang="en-US" b="1" dirty="0"/>
              <a:t>Definition:</a:t>
            </a:r>
            <a:r>
              <a:rPr lang="en-US" dirty="0"/>
              <a:t> When you need to </a:t>
            </a:r>
            <a:r>
              <a:rPr lang="en-US" b="1" dirty="0"/>
              <a:t>convert a larger data type into a smaller data typ</a:t>
            </a:r>
            <a:r>
              <a:rPr lang="en-US" dirty="0"/>
              <a:t>e, or when you need to </a:t>
            </a:r>
            <a:r>
              <a:rPr lang="en-US" b="1" dirty="0">
                <a:solidFill>
                  <a:srgbClr val="C00000"/>
                </a:solidFill>
              </a:rPr>
              <a:t>explicitly convert between types</a:t>
            </a:r>
            <a:r>
              <a:rPr lang="en-US" dirty="0"/>
              <a:t>, you must perform </a:t>
            </a:r>
            <a:r>
              <a:rPr lang="en-US" b="1" dirty="0"/>
              <a:t>explicit casting</a:t>
            </a:r>
            <a:r>
              <a:rPr lang="en-US" dirty="0"/>
              <a:t>. This is also called </a:t>
            </a:r>
            <a:r>
              <a:rPr lang="en-US" b="1" dirty="0">
                <a:solidFill>
                  <a:srgbClr val="C00000"/>
                </a:solidFill>
              </a:rPr>
              <a:t>narrowing</a:t>
            </a:r>
            <a:r>
              <a:rPr lang="en-US" b="1" dirty="0"/>
              <a:t> conversion</a:t>
            </a:r>
            <a:r>
              <a:rPr lang="en-US" dirty="0"/>
              <a:t>.</a:t>
            </a:r>
          </a:p>
          <a:p>
            <a:pPr marL="0" indent="0">
              <a:buNone/>
            </a:pPr>
            <a:r>
              <a:rPr lang="en-US" dirty="0"/>
              <a:t>In this process there is high chance that we will </a:t>
            </a:r>
            <a:r>
              <a:rPr lang="en-US" b="1" dirty="0">
                <a:solidFill>
                  <a:srgbClr val="C00000"/>
                </a:solidFill>
              </a:rPr>
              <a:t>lose our data.</a:t>
            </a:r>
          </a:p>
          <a:p>
            <a:pPr marL="0" indent="0">
              <a:buNone/>
            </a:pPr>
            <a:r>
              <a:rPr lang="en-US" dirty="0"/>
              <a:t>Converting a </a:t>
            </a:r>
            <a:r>
              <a:rPr lang="en-US" b="1" dirty="0"/>
              <a:t>higher data type into a lower one </a:t>
            </a:r>
            <a:r>
              <a:rPr lang="en-US" dirty="0"/>
              <a:t>is called narrowing type casting. It is also known as </a:t>
            </a:r>
            <a:r>
              <a:rPr lang="en-US" b="1" dirty="0">
                <a:solidFill>
                  <a:srgbClr val="C00000"/>
                </a:solidFill>
              </a:rPr>
              <a:t>explicit</a:t>
            </a:r>
            <a:r>
              <a:rPr lang="en-US" dirty="0"/>
              <a:t> </a:t>
            </a:r>
            <a:r>
              <a:rPr lang="en-US" b="1" dirty="0">
                <a:solidFill>
                  <a:srgbClr val="C00000"/>
                </a:solidFill>
              </a:rPr>
              <a:t>casting</a:t>
            </a:r>
            <a:r>
              <a:rPr lang="en-US" dirty="0"/>
              <a:t> or </a:t>
            </a:r>
            <a:r>
              <a:rPr lang="en-US" b="1" dirty="0">
                <a:solidFill>
                  <a:srgbClr val="C00000"/>
                </a:solidFill>
              </a:rPr>
              <a:t>casting</a:t>
            </a:r>
            <a:r>
              <a:rPr lang="en-US" dirty="0"/>
              <a:t> </a:t>
            </a:r>
            <a:r>
              <a:rPr lang="en-US" b="1" dirty="0">
                <a:solidFill>
                  <a:srgbClr val="C00000"/>
                </a:solidFill>
              </a:rPr>
              <a:t>down</a:t>
            </a:r>
            <a:r>
              <a:rPr lang="en-US" dirty="0"/>
              <a:t>. It is done manually by the programmer. If we do not perform casting, then the compiler reports a compile-time error. </a:t>
            </a:r>
          </a:p>
          <a:p>
            <a:pPr marL="0" indent="0">
              <a:buNone/>
            </a:pPr>
            <a:r>
              <a:rPr lang="en-US" b="1" i="0" dirty="0">
                <a:solidFill>
                  <a:srgbClr val="242424"/>
                </a:solidFill>
                <a:effectLst/>
                <a:latin typeface="source-serif-pro"/>
              </a:rPr>
              <a:t>This type of casting happens when</a:t>
            </a:r>
          </a:p>
          <a:p>
            <a:pPr algn="l">
              <a:buFont typeface="Arial" panose="020B0604020202020204" pitchFamily="34" charset="0"/>
              <a:buChar char="•"/>
            </a:pPr>
            <a:r>
              <a:rPr lang="en-US" b="0" i="0" dirty="0">
                <a:solidFill>
                  <a:srgbClr val="242424"/>
                </a:solidFill>
                <a:effectLst/>
                <a:latin typeface="source-serif-pro"/>
              </a:rPr>
              <a:t>Both data types must be </a:t>
            </a:r>
            <a:r>
              <a:rPr lang="en-US" b="1" i="0" dirty="0">
                <a:solidFill>
                  <a:srgbClr val="C00000"/>
                </a:solidFill>
                <a:effectLst/>
                <a:latin typeface="source-serif-pro"/>
              </a:rPr>
              <a:t>compatible</a:t>
            </a:r>
            <a:r>
              <a:rPr lang="en-US" b="0" i="0" dirty="0">
                <a:solidFill>
                  <a:srgbClr val="242424"/>
                </a:solidFill>
                <a:effectLst/>
                <a:latin typeface="source-serif-pro"/>
              </a:rPr>
              <a:t> with each other.</a:t>
            </a:r>
          </a:p>
          <a:p>
            <a:pPr algn="l">
              <a:buFont typeface="Arial" panose="020B0604020202020204" pitchFamily="34" charset="0"/>
              <a:buChar char="•"/>
            </a:pPr>
            <a:r>
              <a:rPr lang="en-US" b="0" i="0" dirty="0">
                <a:solidFill>
                  <a:srgbClr val="242424"/>
                </a:solidFill>
                <a:effectLst/>
                <a:latin typeface="source-serif-pro"/>
              </a:rPr>
              <a:t>The target type must be </a:t>
            </a:r>
            <a:r>
              <a:rPr lang="en-US" b="1" i="0" dirty="0">
                <a:solidFill>
                  <a:srgbClr val="C00000"/>
                </a:solidFill>
                <a:effectLst/>
                <a:latin typeface="source-serif-pro"/>
              </a:rPr>
              <a:t>smaller than </a:t>
            </a:r>
            <a:r>
              <a:rPr lang="en-US" b="0" i="0" dirty="0">
                <a:solidFill>
                  <a:srgbClr val="242424"/>
                </a:solidFill>
                <a:effectLst/>
                <a:latin typeface="source-serif-pro"/>
              </a:rPr>
              <a:t>the source type.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73397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lgn="l">
              <a:buNone/>
            </a:pPr>
            <a:r>
              <a:rPr lang="en-US" b="1" i="0" dirty="0">
                <a:solidFill>
                  <a:srgbClr val="242424"/>
                </a:solidFill>
                <a:effectLst/>
                <a:latin typeface="source-serif-pro"/>
              </a:rPr>
              <a:t>For example, </a:t>
            </a:r>
            <a:r>
              <a:rPr lang="en-US" b="0" i="0" dirty="0">
                <a:solidFill>
                  <a:srgbClr val="242424"/>
                </a:solidFill>
                <a:effectLst/>
                <a:latin typeface="source-serif-pro"/>
              </a:rPr>
              <a:t>if you assign a </a:t>
            </a:r>
            <a:r>
              <a:rPr lang="en-US" b="1" i="0" dirty="0">
                <a:solidFill>
                  <a:srgbClr val="C00000"/>
                </a:solidFill>
                <a:effectLst/>
                <a:latin typeface="source-serif-pro"/>
              </a:rPr>
              <a:t>double</a:t>
            </a:r>
            <a:r>
              <a:rPr lang="en-US" b="0" i="0" dirty="0">
                <a:solidFill>
                  <a:srgbClr val="242424"/>
                </a:solidFill>
                <a:effectLst/>
                <a:latin typeface="source-serif-pro"/>
              </a:rPr>
              <a:t> value to a variable of type </a:t>
            </a:r>
            <a:r>
              <a:rPr lang="en-US" b="1" i="0" dirty="0">
                <a:solidFill>
                  <a:srgbClr val="C00000"/>
                </a:solidFill>
                <a:effectLst/>
                <a:latin typeface="source-serif-pro"/>
              </a:rPr>
              <a:t>int</a:t>
            </a:r>
            <a:r>
              <a:rPr lang="en-US" b="0" i="0" dirty="0">
                <a:solidFill>
                  <a:srgbClr val="242424"/>
                </a:solidFill>
                <a:effectLst/>
                <a:latin typeface="source-serif-pro"/>
              </a:rPr>
              <a:t>, you will need to </a:t>
            </a:r>
            <a:r>
              <a:rPr lang="en-US" b="1" i="0" dirty="0">
                <a:solidFill>
                  <a:srgbClr val="C00000"/>
                </a:solidFill>
                <a:effectLst/>
                <a:latin typeface="source-serif-pro"/>
              </a:rPr>
              <a:t>manually convert </a:t>
            </a:r>
            <a:r>
              <a:rPr lang="en-US" b="0" i="0" dirty="0">
                <a:solidFill>
                  <a:srgbClr val="242424"/>
                </a:solidFill>
                <a:effectLst/>
                <a:latin typeface="source-serif-pro"/>
              </a:rPr>
              <a:t>the double to an int using an explicit cast. This is because the range of values that can be stored in an int is </a:t>
            </a:r>
            <a:r>
              <a:rPr lang="en-US" b="1" i="0" dirty="0">
                <a:solidFill>
                  <a:srgbClr val="242424"/>
                </a:solidFill>
                <a:effectLst/>
                <a:latin typeface="source-serif-pro"/>
              </a:rPr>
              <a:t>smaller</a:t>
            </a:r>
            <a:r>
              <a:rPr lang="en-US" b="0" i="0" dirty="0">
                <a:solidFill>
                  <a:srgbClr val="242424"/>
                </a:solidFill>
                <a:effectLst/>
                <a:latin typeface="source-serif-pro"/>
              </a:rPr>
              <a:t> than the range of values that can be stored in a double.</a:t>
            </a:r>
          </a:p>
          <a:p>
            <a:pPr marL="0" indent="0" algn="l">
              <a:buNone/>
            </a:pPr>
            <a:r>
              <a:rPr lang="en-US" b="0" i="0" dirty="0">
                <a:solidFill>
                  <a:srgbClr val="242424"/>
                </a:solidFill>
                <a:effectLst/>
                <a:latin typeface="source-serif-pro"/>
              </a:rPr>
              <a:t>To perform an explicit type cast in Java, </a:t>
            </a:r>
            <a:r>
              <a:rPr lang="en-US" b="1" i="0" dirty="0">
                <a:solidFill>
                  <a:srgbClr val="C00000"/>
                </a:solidFill>
                <a:effectLst/>
                <a:latin typeface="source-serif-pro"/>
              </a:rPr>
              <a:t>you place the desired data type in parentheses </a:t>
            </a:r>
            <a:r>
              <a:rPr lang="en-US" b="0" i="0" dirty="0">
                <a:solidFill>
                  <a:srgbClr val="242424"/>
                </a:solidFill>
                <a:effectLst/>
                <a:latin typeface="source-serif-pro"/>
              </a:rPr>
              <a:t>before the variable that you want to cast. </a:t>
            </a:r>
          </a:p>
        </p:txBody>
      </p:sp>
      <p:pic>
        <p:nvPicPr>
          <p:cNvPr id="6" name="Picture 5">
            <a:extLst>
              <a:ext uri="{FF2B5EF4-FFF2-40B4-BE49-F238E27FC236}">
                <a16:creationId xmlns:a16="http://schemas.microsoft.com/office/drawing/2014/main" id="{9F42CDBB-E708-DBBC-269B-0249F4FD0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152" y="3680838"/>
            <a:ext cx="7723809" cy="1695238"/>
          </a:xfrm>
          <a:prstGeom prst="rect">
            <a:avLst/>
          </a:prstGeom>
        </p:spPr>
      </p:pic>
    </p:spTree>
    <p:extLst>
      <p:ext uri="{BB962C8B-B14F-4D97-AF65-F5344CB8AC3E}">
        <p14:creationId xmlns:p14="http://schemas.microsoft.com/office/powerpoint/2010/main" val="319184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i="0" dirty="0">
                <a:solidFill>
                  <a:srgbClr val="242424"/>
                </a:solidFill>
                <a:effectLst/>
                <a:latin typeface="source-serif-pro"/>
              </a:rPr>
              <a:t>For example:</a:t>
            </a:r>
          </a:p>
          <a:p>
            <a:pPr marL="0" indent="0">
              <a:buNone/>
            </a:pPr>
            <a:endParaRPr lang="en-US" b="1" dirty="0">
              <a:solidFill>
                <a:srgbClr val="242424"/>
              </a:solidFill>
              <a:latin typeface="source-serif-pro"/>
            </a:endParaRPr>
          </a:p>
          <a:p>
            <a:pPr marL="0" indent="0">
              <a:buNone/>
            </a:pPr>
            <a:endParaRPr lang="en-US" b="1" i="0" dirty="0">
              <a:solidFill>
                <a:srgbClr val="242424"/>
              </a:solidFill>
              <a:effectLst/>
              <a:latin typeface="source-serif-pro"/>
            </a:endParaRPr>
          </a:p>
          <a:p>
            <a:pPr marL="0" indent="0">
              <a:buNone/>
            </a:pPr>
            <a:endParaRPr lang="en-US" b="1" dirty="0">
              <a:solidFill>
                <a:srgbClr val="242424"/>
              </a:solidFill>
              <a:latin typeface="source-serif-pro"/>
            </a:endParaRPr>
          </a:p>
          <a:p>
            <a:pPr marL="0" indent="0">
              <a:buNone/>
            </a:pPr>
            <a:endParaRPr lang="en-US" b="1" i="0" dirty="0">
              <a:solidFill>
                <a:srgbClr val="242424"/>
              </a:solidFill>
              <a:effectLst/>
              <a:latin typeface="source-serif-pro"/>
            </a:endParaRPr>
          </a:p>
          <a:p>
            <a:pPr marL="0" indent="0">
              <a:buNone/>
            </a:pPr>
            <a:endParaRPr lang="en-US" b="1" dirty="0">
              <a:solidFill>
                <a:srgbClr val="242424"/>
              </a:solidFill>
              <a:latin typeface="source-serif-pro"/>
            </a:endParaRPr>
          </a:p>
          <a:p>
            <a:pPr marL="0" indent="0">
              <a:buNone/>
            </a:pPr>
            <a:r>
              <a:rPr lang="en-US" b="1" i="0" dirty="0">
                <a:solidFill>
                  <a:srgbClr val="242424"/>
                </a:solidFill>
                <a:effectLst/>
                <a:latin typeface="source-serif-pro"/>
              </a:rPr>
              <a:t>Note:</a:t>
            </a:r>
          </a:p>
          <a:p>
            <a:pPr marL="0" indent="0">
              <a:buNone/>
            </a:pPr>
            <a:r>
              <a:rPr lang="en-US" b="0" i="0" dirty="0">
                <a:solidFill>
                  <a:srgbClr val="242424"/>
                </a:solidFill>
                <a:effectLst/>
                <a:latin typeface="source-serif-pro"/>
              </a:rPr>
              <a:t>It is important to note that explicit type casting can result in </a:t>
            </a:r>
            <a:r>
              <a:rPr lang="en-US" b="1" i="0" dirty="0">
                <a:solidFill>
                  <a:srgbClr val="C00000"/>
                </a:solidFill>
                <a:effectLst/>
                <a:latin typeface="source-serif-pro"/>
              </a:rPr>
              <a:t>data loss </a:t>
            </a:r>
            <a:r>
              <a:rPr lang="en-US" b="0" i="0" dirty="0">
                <a:solidFill>
                  <a:srgbClr val="242424"/>
                </a:solidFill>
                <a:effectLst/>
                <a:latin typeface="source-serif-pro"/>
              </a:rPr>
              <a:t>if the value being cast is too large to be stored in the new data type. In such cases, the value will be truncated to fit into the new data type, which may result in unexpected behavior.</a:t>
            </a:r>
            <a:endParaRPr lang="en-US" i="0" dirty="0">
              <a:solidFill>
                <a:srgbClr val="242424"/>
              </a:solidFill>
              <a:effectLst/>
              <a:latin typeface="source-serif-pro"/>
            </a:endParaRPr>
          </a:p>
          <a:p>
            <a:pPr marL="0" indent="0">
              <a:buNone/>
            </a:pPr>
            <a:endParaRPr lang="en-US" b="1" dirty="0">
              <a:solidFill>
                <a:srgbClr val="242424"/>
              </a:solidFill>
              <a:latin typeface="source-serif-pro"/>
            </a:endParaRPr>
          </a:p>
          <a:p>
            <a:pPr marL="0" indent="0">
              <a:buNone/>
            </a:pPr>
            <a:endParaRPr lang="en-US" b="1" i="0" dirty="0">
              <a:solidFill>
                <a:srgbClr val="242424"/>
              </a:solidFill>
              <a:effectLst/>
              <a:latin typeface="source-serif-pro"/>
            </a:endParaRPr>
          </a:p>
          <a:p>
            <a:pPr marL="0" indent="0">
              <a:buNone/>
            </a:pPr>
            <a:endParaRPr lang="en-IN" b="1" dirty="0"/>
          </a:p>
        </p:txBody>
      </p:sp>
      <p:pic>
        <p:nvPicPr>
          <p:cNvPr id="4" name="Picture 3">
            <a:extLst>
              <a:ext uri="{FF2B5EF4-FFF2-40B4-BE49-F238E27FC236}">
                <a16:creationId xmlns:a16="http://schemas.microsoft.com/office/drawing/2014/main" id="{A53CFBEA-D28C-4824-A58F-76BA625C2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600" y="1275085"/>
            <a:ext cx="10150940" cy="1631401"/>
          </a:xfrm>
          <a:prstGeom prst="rect">
            <a:avLst/>
          </a:prstGeom>
        </p:spPr>
      </p:pic>
    </p:spTree>
    <p:extLst>
      <p:ext uri="{BB962C8B-B14F-4D97-AF65-F5344CB8AC3E}">
        <p14:creationId xmlns:p14="http://schemas.microsoft.com/office/powerpoint/2010/main" val="71468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Method Overloading and Constructor Overloading:</a:t>
            </a:r>
          </a:p>
          <a:p>
            <a:pPr marL="0" indent="0">
              <a:buNone/>
            </a:pPr>
            <a:r>
              <a:rPr lang="en-US" dirty="0"/>
              <a:t>Method Overloading and Constructor Overloading in Java are concepts that allow </a:t>
            </a:r>
            <a:r>
              <a:rPr lang="en-US" b="1" dirty="0"/>
              <a:t>multiple methods </a:t>
            </a:r>
            <a:r>
              <a:rPr lang="en-US" dirty="0"/>
              <a:t>or </a:t>
            </a:r>
            <a:r>
              <a:rPr lang="en-US" b="1" dirty="0"/>
              <a:t>constructors to have the </a:t>
            </a:r>
            <a:r>
              <a:rPr lang="en-US" b="1" dirty="0">
                <a:solidFill>
                  <a:srgbClr val="C00000"/>
                </a:solidFill>
              </a:rPr>
              <a:t>same name </a:t>
            </a:r>
            <a:r>
              <a:rPr lang="en-US" b="1" dirty="0"/>
              <a:t>but </a:t>
            </a:r>
            <a:r>
              <a:rPr lang="en-US" b="1" dirty="0">
                <a:solidFill>
                  <a:srgbClr val="C00000"/>
                </a:solidFill>
              </a:rPr>
              <a:t>different parameters</a:t>
            </a:r>
            <a:r>
              <a:rPr lang="en-US" dirty="0">
                <a:solidFill>
                  <a:srgbClr val="C00000"/>
                </a:solidFill>
              </a:rPr>
              <a:t> </a:t>
            </a:r>
            <a:r>
              <a:rPr lang="en-US" dirty="0"/>
              <a:t>within the same class. They help improve code readability and flexibility by enabling the same method or constructor to perform different tasks based on the input parameters.</a:t>
            </a:r>
          </a:p>
          <a:p>
            <a:pPr marL="0" indent="0">
              <a:buNone/>
            </a:pPr>
            <a:endParaRPr lang="en-US" dirty="0"/>
          </a:p>
          <a:p>
            <a:pPr marL="0" indent="0">
              <a:buNone/>
            </a:pPr>
            <a:r>
              <a:rPr lang="en-US" sz="4000" b="1" dirty="0">
                <a:solidFill>
                  <a:srgbClr val="002060"/>
                </a:solidFill>
              </a:rPr>
              <a:t>Polymorphism </a:t>
            </a:r>
            <a:r>
              <a:rPr lang="en-US" dirty="0">
                <a:solidFill>
                  <a:srgbClr val="C00000"/>
                </a:solidFill>
              </a:rPr>
              <a:t>: </a:t>
            </a:r>
            <a:r>
              <a:rPr lang="en-US" b="1" dirty="0">
                <a:solidFill>
                  <a:srgbClr val="C00000"/>
                </a:solidFill>
              </a:rPr>
              <a:t>Compile Time </a:t>
            </a:r>
            <a:r>
              <a:rPr lang="en-US" b="1" dirty="0"/>
              <a:t>Polymorphism</a:t>
            </a:r>
            <a:r>
              <a:rPr lang="en-US" dirty="0"/>
              <a:t>.</a:t>
            </a:r>
            <a:endParaRPr lang="en-IN" dirty="0"/>
          </a:p>
        </p:txBody>
      </p:sp>
    </p:spTree>
    <p:extLst>
      <p:ext uri="{BB962C8B-B14F-4D97-AF65-F5344CB8AC3E}">
        <p14:creationId xmlns:p14="http://schemas.microsoft.com/office/powerpoint/2010/main" val="28677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solidFill>
                  <a:srgbClr val="C00000"/>
                </a:solidFill>
              </a:rPr>
              <a:t>2. Class Type Casting: (Casting between Objects):</a:t>
            </a:r>
          </a:p>
          <a:p>
            <a:pPr marL="0" indent="0">
              <a:buNone/>
            </a:pPr>
            <a:r>
              <a:rPr lang="en-US" b="1" i="0" dirty="0">
                <a:solidFill>
                  <a:srgbClr val="242424"/>
                </a:solidFill>
                <a:effectLst/>
                <a:latin typeface="sohne"/>
              </a:rPr>
              <a:t>Upcasting </a:t>
            </a:r>
            <a:r>
              <a:rPr lang="en-US" b="1" i="0" dirty="0">
                <a:solidFill>
                  <a:srgbClr val="C00000"/>
                </a:solidFill>
                <a:effectLst/>
                <a:latin typeface="sohne"/>
              </a:rPr>
              <a:t>Vs</a:t>
            </a:r>
            <a:r>
              <a:rPr lang="en-US" b="1" i="0" dirty="0">
                <a:solidFill>
                  <a:srgbClr val="242424"/>
                </a:solidFill>
                <a:effectLst/>
                <a:latin typeface="sohne"/>
              </a:rPr>
              <a:t> </a:t>
            </a:r>
            <a:r>
              <a:rPr lang="en-US" b="1" i="0" dirty="0" err="1">
                <a:solidFill>
                  <a:srgbClr val="242424"/>
                </a:solidFill>
                <a:effectLst/>
                <a:latin typeface="sohne"/>
              </a:rPr>
              <a:t>Downcasting</a:t>
            </a:r>
            <a:r>
              <a:rPr lang="en-US" b="1" i="0" dirty="0">
                <a:solidFill>
                  <a:srgbClr val="242424"/>
                </a:solidFill>
                <a:effectLst/>
                <a:latin typeface="sohne"/>
              </a:rPr>
              <a:t> in Java</a:t>
            </a:r>
          </a:p>
          <a:p>
            <a:pPr marL="0" indent="0">
              <a:buNone/>
            </a:pPr>
            <a:endParaRPr lang="en-IN" dirty="0"/>
          </a:p>
        </p:txBody>
      </p:sp>
      <p:pic>
        <p:nvPicPr>
          <p:cNvPr id="4" name="Picture 3">
            <a:extLst>
              <a:ext uri="{FF2B5EF4-FFF2-40B4-BE49-F238E27FC236}">
                <a16:creationId xmlns:a16="http://schemas.microsoft.com/office/drawing/2014/main" id="{B8A56EAB-DD5A-FDE6-8311-6C8C8436A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222" y="1484668"/>
            <a:ext cx="6154192" cy="4609925"/>
          </a:xfrm>
          <a:prstGeom prst="rect">
            <a:avLst/>
          </a:prstGeom>
        </p:spPr>
      </p:pic>
    </p:spTree>
    <p:extLst>
      <p:ext uri="{BB962C8B-B14F-4D97-AF65-F5344CB8AC3E}">
        <p14:creationId xmlns:p14="http://schemas.microsoft.com/office/powerpoint/2010/main" val="3384296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8FECEC-14AE-8152-B3BC-71BE503D8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611" y="322942"/>
            <a:ext cx="10828931" cy="6241102"/>
          </a:xfrm>
        </p:spPr>
      </p:pic>
    </p:spTree>
    <p:extLst>
      <p:ext uri="{BB962C8B-B14F-4D97-AF65-F5344CB8AC3E}">
        <p14:creationId xmlns:p14="http://schemas.microsoft.com/office/powerpoint/2010/main" val="217478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a. Upcasting in Java</a:t>
            </a:r>
          </a:p>
          <a:p>
            <a:pPr marL="0" indent="0">
              <a:buNone/>
            </a:pPr>
            <a:r>
              <a:rPr lang="en-US" dirty="0"/>
              <a:t>Upcasting is the process of </a:t>
            </a:r>
            <a:r>
              <a:rPr lang="en-US" b="1" dirty="0"/>
              <a:t>converting an object of a </a:t>
            </a:r>
            <a:r>
              <a:rPr lang="en-US" b="1" dirty="0">
                <a:solidFill>
                  <a:srgbClr val="C00000"/>
                </a:solidFill>
              </a:rPr>
              <a:t>subclass</a:t>
            </a:r>
            <a:r>
              <a:rPr lang="en-US" b="1" dirty="0"/>
              <a:t> to an object of its </a:t>
            </a:r>
            <a:r>
              <a:rPr lang="en-US" b="1" dirty="0">
                <a:solidFill>
                  <a:srgbClr val="C00000"/>
                </a:solidFill>
              </a:rPr>
              <a:t>superclass</a:t>
            </a:r>
            <a:r>
              <a:rPr lang="en-US" b="1" dirty="0"/>
              <a:t>.</a:t>
            </a:r>
            <a:r>
              <a:rPr lang="en-US" dirty="0"/>
              <a:t> This is generally done </a:t>
            </a:r>
            <a:r>
              <a:rPr lang="en-US" b="1" dirty="0">
                <a:solidFill>
                  <a:srgbClr val="C00000"/>
                </a:solidFill>
              </a:rPr>
              <a:t>implicitly</a:t>
            </a:r>
            <a:r>
              <a:rPr lang="en-US" dirty="0"/>
              <a:t> by the compiler and is often used to store objects of different subclasses in a collection or array of the superclass type.</a:t>
            </a:r>
          </a:p>
          <a:p>
            <a:pPr marL="0" indent="0">
              <a:buNone/>
            </a:pPr>
            <a:r>
              <a:rPr lang="en-US" b="1" dirty="0"/>
              <a:t>For example, </a:t>
            </a:r>
            <a:r>
              <a:rPr lang="en-US" dirty="0"/>
              <a:t>if you have a collection of animals, which includes dogs, cats, and birds, you can store all these objects in an </a:t>
            </a:r>
            <a:r>
              <a:rPr lang="en-US" dirty="0" err="1"/>
              <a:t>ArrayList</a:t>
            </a:r>
            <a:r>
              <a:rPr lang="en-US" dirty="0"/>
              <a:t> of the Animal class, which is the superclass of the Dog, Cat, and Bird classes.</a:t>
            </a:r>
            <a:endParaRPr lang="en-IN" dirty="0"/>
          </a:p>
        </p:txBody>
      </p:sp>
    </p:spTree>
    <p:extLst>
      <p:ext uri="{BB962C8B-B14F-4D97-AF65-F5344CB8AC3E}">
        <p14:creationId xmlns:p14="http://schemas.microsoft.com/office/powerpoint/2010/main" val="341790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4" name="Picture 3">
            <a:extLst>
              <a:ext uri="{FF2B5EF4-FFF2-40B4-BE49-F238E27FC236}">
                <a16:creationId xmlns:a16="http://schemas.microsoft.com/office/drawing/2014/main" id="{C60CEB5A-EA09-0D68-09E1-8FEC72BAB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259" y="1336372"/>
            <a:ext cx="10453481" cy="2636914"/>
          </a:xfrm>
          <a:prstGeom prst="rect">
            <a:avLst/>
          </a:prstGeom>
        </p:spPr>
      </p:pic>
    </p:spTree>
    <p:extLst>
      <p:ext uri="{BB962C8B-B14F-4D97-AF65-F5344CB8AC3E}">
        <p14:creationId xmlns:p14="http://schemas.microsoft.com/office/powerpoint/2010/main" val="3965665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lgn="l">
              <a:buNone/>
            </a:pPr>
            <a:r>
              <a:rPr lang="en-US" b="1" i="0" dirty="0">
                <a:solidFill>
                  <a:srgbClr val="C00000"/>
                </a:solidFill>
                <a:effectLst/>
                <a:latin typeface="source-serif-pro"/>
              </a:rPr>
              <a:t>b. </a:t>
            </a:r>
            <a:r>
              <a:rPr lang="en-US" b="1" i="0" dirty="0" err="1">
                <a:solidFill>
                  <a:srgbClr val="C00000"/>
                </a:solidFill>
                <a:effectLst/>
                <a:latin typeface="source-serif-pro"/>
              </a:rPr>
              <a:t>Downcasting</a:t>
            </a:r>
            <a:r>
              <a:rPr lang="en-US" b="1" i="0" dirty="0">
                <a:solidFill>
                  <a:srgbClr val="C00000"/>
                </a:solidFill>
                <a:effectLst/>
                <a:latin typeface="source-serif-pro"/>
              </a:rPr>
              <a:t> in Java</a:t>
            </a:r>
            <a:endParaRPr lang="en-US" b="0" i="0" dirty="0">
              <a:solidFill>
                <a:srgbClr val="C00000"/>
              </a:solidFill>
              <a:effectLst/>
              <a:latin typeface="source-serif-pro"/>
            </a:endParaRPr>
          </a:p>
          <a:p>
            <a:pPr marL="0" indent="0" algn="l">
              <a:buNone/>
            </a:pPr>
            <a:r>
              <a:rPr lang="en-US" b="1" i="1" dirty="0" err="1">
                <a:solidFill>
                  <a:srgbClr val="242424"/>
                </a:solidFill>
                <a:effectLst/>
                <a:latin typeface="source-serif-pro"/>
              </a:rPr>
              <a:t>Downcasting</a:t>
            </a:r>
            <a:r>
              <a:rPr lang="en-US" b="0" i="1" dirty="0">
                <a:solidFill>
                  <a:srgbClr val="242424"/>
                </a:solidFill>
                <a:effectLst/>
                <a:latin typeface="source-serif-pro"/>
              </a:rPr>
              <a:t> is the process of converting an </a:t>
            </a:r>
            <a:r>
              <a:rPr lang="en-US" b="1" i="1" dirty="0">
                <a:solidFill>
                  <a:srgbClr val="242424"/>
                </a:solidFill>
                <a:effectLst/>
                <a:latin typeface="source-serif-pro"/>
              </a:rPr>
              <a:t>object of a </a:t>
            </a:r>
            <a:r>
              <a:rPr lang="en-US" b="1" i="1" dirty="0">
                <a:solidFill>
                  <a:srgbClr val="C00000"/>
                </a:solidFill>
                <a:effectLst/>
                <a:latin typeface="source-serif-pro"/>
              </a:rPr>
              <a:t>superclass</a:t>
            </a:r>
            <a:r>
              <a:rPr lang="en-US" b="1" i="1" dirty="0">
                <a:solidFill>
                  <a:srgbClr val="242424"/>
                </a:solidFill>
                <a:effectLst/>
                <a:latin typeface="source-serif-pro"/>
              </a:rPr>
              <a:t> to an object of its </a:t>
            </a:r>
            <a:r>
              <a:rPr lang="en-US" b="1" i="1" dirty="0">
                <a:solidFill>
                  <a:srgbClr val="C00000"/>
                </a:solidFill>
                <a:effectLst/>
                <a:latin typeface="source-serif-pro"/>
              </a:rPr>
              <a:t>subclass</a:t>
            </a:r>
            <a:r>
              <a:rPr lang="en-US" b="1" i="0" dirty="0">
                <a:solidFill>
                  <a:srgbClr val="242424"/>
                </a:solidFill>
                <a:effectLst/>
                <a:latin typeface="source-serif-pro"/>
              </a:rPr>
              <a:t>.</a:t>
            </a:r>
            <a:r>
              <a:rPr lang="en-US" b="0" i="0" dirty="0">
                <a:solidFill>
                  <a:srgbClr val="242424"/>
                </a:solidFill>
                <a:effectLst/>
                <a:latin typeface="source-serif-pro"/>
              </a:rPr>
              <a:t> This is an </a:t>
            </a:r>
            <a:r>
              <a:rPr lang="en-US" b="1" i="0" dirty="0">
                <a:solidFill>
                  <a:srgbClr val="C00000"/>
                </a:solidFill>
                <a:effectLst/>
                <a:latin typeface="source-serif-pro"/>
              </a:rPr>
              <a:t>explicit</a:t>
            </a:r>
            <a:r>
              <a:rPr lang="en-US" b="0" i="0" dirty="0">
                <a:solidFill>
                  <a:srgbClr val="242424"/>
                </a:solidFill>
                <a:effectLst/>
                <a:latin typeface="source-serif-pro"/>
              </a:rPr>
              <a:t> operation that must be performed using the </a:t>
            </a:r>
            <a:r>
              <a:rPr lang="en-US" b="1" i="0" dirty="0">
                <a:solidFill>
                  <a:srgbClr val="C00000"/>
                </a:solidFill>
                <a:effectLst/>
                <a:latin typeface="source-serif-pro"/>
              </a:rPr>
              <a:t>cast operator </a:t>
            </a:r>
            <a:r>
              <a:rPr lang="en-US" b="0" i="0" dirty="0">
                <a:solidFill>
                  <a:srgbClr val="242424"/>
                </a:solidFill>
                <a:effectLst/>
                <a:latin typeface="source-serif-pro"/>
              </a:rPr>
              <a:t>and can be risky because it may result in a </a:t>
            </a:r>
            <a:r>
              <a:rPr lang="en-US" b="1" i="0" dirty="0" err="1">
                <a:solidFill>
                  <a:srgbClr val="242424"/>
                </a:solidFill>
                <a:effectLst/>
                <a:latin typeface="source-serif-pro"/>
              </a:rPr>
              <a:t>ClassCastException</a:t>
            </a:r>
            <a:r>
              <a:rPr lang="en-US" b="0" i="0" dirty="0">
                <a:solidFill>
                  <a:srgbClr val="242424"/>
                </a:solidFill>
                <a:effectLst/>
                <a:latin typeface="source-serif-pro"/>
              </a:rPr>
              <a:t> if the object is not actually an instance of the subclass. </a:t>
            </a:r>
            <a:r>
              <a:rPr lang="en-US" b="0" i="0" dirty="0" err="1">
                <a:solidFill>
                  <a:srgbClr val="242424"/>
                </a:solidFill>
                <a:effectLst/>
                <a:latin typeface="source-serif-pro"/>
              </a:rPr>
              <a:t>Downcasting</a:t>
            </a:r>
            <a:r>
              <a:rPr lang="en-US" b="0" i="0" dirty="0">
                <a:solidFill>
                  <a:srgbClr val="242424"/>
                </a:solidFill>
                <a:effectLst/>
                <a:latin typeface="source-serif-pro"/>
              </a:rPr>
              <a:t> is often used to access methods and properties that are specific to a subclass after an object has been upcasted to its superclass.</a:t>
            </a:r>
          </a:p>
          <a:p>
            <a:pPr marL="0" indent="0" algn="l">
              <a:buNone/>
            </a:pPr>
            <a:r>
              <a:rPr lang="en-US" b="1" i="0" dirty="0">
                <a:solidFill>
                  <a:srgbClr val="242424"/>
                </a:solidFill>
                <a:effectLst/>
                <a:latin typeface="source-serif-pro"/>
              </a:rPr>
              <a:t>For example, </a:t>
            </a:r>
            <a:r>
              <a:rPr lang="en-US" b="0" i="0" dirty="0">
                <a:solidFill>
                  <a:srgbClr val="242424"/>
                </a:solidFill>
                <a:effectLst/>
                <a:latin typeface="source-serif-pro"/>
              </a:rPr>
              <a:t>if you have an </a:t>
            </a:r>
            <a:r>
              <a:rPr lang="en-US" b="0" i="0" dirty="0" err="1">
                <a:solidFill>
                  <a:srgbClr val="242424"/>
                </a:solidFill>
                <a:effectLst/>
                <a:latin typeface="source-serif-pro"/>
              </a:rPr>
              <a:t>ArrayList</a:t>
            </a:r>
            <a:r>
              <a:rPr lang="en-US" b="0" i="0" dirty="0">
                <a:solidFill>
                  <a:srgbClr val="242424"/>
                </a:solidFill>
                <a:effectLst/>
                <a:latin typeface="source-serif-pro"/>
              </a:rPr>
              <a:t> of animals and you know that some of the objects in the list are actually dogs, you can downcast those objects to Dog objects in order to call methods that are specific to the Dog class.</a:t>
            </a:r>
          </a:p>
          <a:p>
            <a:pPr marL="0" indent="0">
              <a:buNone/>
            </a:pPr>
            <a:endParaRPr lang="en-IN" dirty="0"/>
          </a:p>
        </p:txBody>
      </p:sp>
    </p:spTree>
    <p:extLst>
      <p:ext uri="{BB962C8B-B14F-4D97-AF65-F5344CB8AC3E}">
        <p14:creationId xmlns:p14="http://schemas.microsoft.com/office/powerpoint/2010/main" val="3342570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dirty="0"/>
              <a:t>Example:</a:t>
            </a:r>
          </a:p>
          <a:p>
            <a:pPr marL="0" indent="0">
              <a:buNone/>
            </a:pPr>
            <a:endParaRPr lang="en-IN" dirty="0"/>
          </a:p>
        </p:txBody>
      </p:sp>
      <p:pic>
        <p:nvPicPr>
          <p:cNvPr id="4" name="Picture 3">
            <a:extLst>
              <a:ext uri="{FF2B5EF4-FFF2-40B4-BE49-F238E27FC236}">
                <a16:creationId xmlns:a16="http://schemas.microsoft.com/office/drawing/2014/main" id="{2227864A-387F-A477-7F99-92FA08A5F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5" y="1216552"/>
            <a:ext cx="10785175" cy="1287162"/>
          </a:xfrm>
          <a:prstGeom prst="rect">
            <a:avLst/>
          </a:prstGeom>
        </p:spPr>
      </p:pic>
    </p:spTree>
    <p:extLst>
      <p:ext uri="{BB962C8B-B14F-4D97-AF65-F5344CB8AC3E}">
        <p14:creationId xmlns:p14="http://schemas.microsoft.com/office/powerpoint/2010/main" val="1718736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Garbage Collection:</a:t>
            </a:r>
          </a:p>
          <a:p>
            <a:pPr marL="0" indent="0">
              <a:buNone/>
            </a:pPr>
            <a:r>
              <a:rPr lang="en-US" b="1" dirty="0">
                <a:solidFill>
                  <a:srgbClr val="C00000"/>
                </a:solidFill>
              </a:rPr>
              <a:t>I</a:t>
            </a:r>
            <a:r>
              <a:rPr lang="en-US" dirty="0"/>
              <a:t>n Java is an </a:t>
            </a:r>
            <a:r>
              <a:rPr lang="en-US" b="1" dirty="0">
                <a:solidFill>
                  <a:schemeClr val="accent6">
                    <a:lumMod val="75000"/>
                  </a:schemeClr>
                </a:solidFill>
              </a:rPr>
              <a:t>automatic memory management </a:t>
            </a:r>
            <a:r>
              <a:rPr lang="en-US" dirty="0"/>
              <a:t>process that helps </a:t>
            </a:r>
            <a:r>
              <a:rPr lang="en-US" b="1" dirty="0"/>
              <a:t>reclaim memory occupied by objects that are no longer in use</a:t>
            </a:r>
            <a:r>
              <a:rPr lang="en-US" dirty="0"/>
              <a:t>, thus preventing memory leaks and optimizing the application’s performance.</a:t>
            </a:r>
            <a:endParaRPr lang="en-IN" dirty="0"/>
          </a:p>
        </p:txBody>
      </p:sp>
    </p:spTree>
    <p:extLst>
      <p:ext uri="{BB962C8B-B14F-4D97-AF65-F5344CB8AC3E}">
        <p14:creationId xmlns:p14="http://schemas.microsoft.com/office/powerpoint/2010/main" val="2559507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Module-2: </a:t>
            </a:r>
          </a:p>
          <a:p>
            <a:pPr marL="0" indent="0" algn="ctr">
              <a:buNone/>
            </a:pPr>
            <a:r>
              <a:rPr lang="en-US" sz="6600" b="1" dirty="0">
                <a:solidFill>
                  <a:srgbClr val="C00000"/>
                </a:solidFill>
              </a:rPr>
              <a:t>MULTIPLE INHERITANCE </a:t>
            </a: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8344" y="326572"/>
            <a:ext cx="11625942" cy="6215742"/>
          </a:xfrm>
        </p:spPr>
        <p:txBody>
          <a:bodyPr>
            <a:normAutofit fontScale="92500" lnSpcReduction="10000"/>
          </a:bodyPr>
          <a:lstStyle/>
          <a:p>
            <a:pPr marL="0" indent="0">
              <a:buNone/>
            </a:pPr>
            <a:r>
              <a:rPr lang="en-US" sz="3500" b="1" dirty="0">
                <a:solidFill>
                  <a:srgbClr val="C00000"/>
                </a:solidFill>
              </a:rPr>
              <a:t>Inheritance:</a:t>
            </a:r>
          </a:p>
          <a:p>
            <a:pPr marL="0" indent="0">
              <a:buNone/>
            </a:pPr>
            <a:r>
              <a:rPr lang="en-US" dirty="0"/>
              <a:t>Inheritance is a </a:t>
            </a:r>
            <a:r>
              <a:rPr lang="en-US" b="1" dirty="0"/>
              <a:t>fundamental concept </a:t>
            </a:r>
            <a:r>
              <a:rPr lang="en-US" dirty="0"/>
              <a:t>in object-oriented programming (OOP) that allows a </a:t>
            </a:r>
            <a:r>
              <a:rPr lang="en-US" b="1" dirty="0">
                <a:solidFill>
                  <a:srgbClr val="C00000"/>
                </a:solidFill>
              </a:rPr>
              <a:t>new class</a:t>
            </a:r>
            <a:r>
              <a:rPr lang="en-US" b="1" dirty="0"/>
              <a:t> </a:t>
            </a:r>
            <a:r>
              <a:rPr lang="en-US" dirty="0"/>
              <a:t>(known as a subclass or child class) to inherit </a:t>
            </a:r>
            <a:r>
              <a:rPr lang="en-US" b="1" dirty="0">
                <a:solidFill>
                  <a:srgbClr val="00B050"/>
                </a:solidFill>
              </a:rPr>
              <a:t>properties</a:t>
            </a:r>
            <a:r>
              <a:rPr lang="en-US" dirty="0"/>
              <a:t> and </a:t>
            </a:r>
            <a:r>
              <a:rPr lang="en-US" b="1" dirty="0">
                <a:solidFill>
                  <a:srgbClr val="00B050"/>
                </a:solidFill>
              </a:rPr>
              <a:t>behaviors</a:t>
            </a:r>
            <a:r>
              <a:rPr lang="en-US" dirty="0"/>
              <a:t> (</a:t>
            </a:r>
            <a:r>
              <a:rPr lang="en-US" b="1" dirty="0">
                <a:solidFill>
                  <a:srgbClr val="00B050"/>
                </a:solidFill>
              </a:rPr>
              <a:t>fields</a:t>
            </a:r>
            <a:r>
              <a:rPr lang="en-US" dirty="0"/>
              <a:t> and </a:t>
            </a:r>
            <a:r>
              <a:rPr lang="en-US" b="1" dirty="0">
                <a:solidFill>
                  <a:srgbClr val="00B050"/>
                </a:solidFill>
              </a:rPr>
              <a:t>methods</a:t>
            </a:r>
            <a:r>
              <a:rPr lang="en-US" dirty="0"/>
              <a:t>) from an </a:t>
            </a:r>
            <a:r>
              <a:rPr lang="en-US" b="1" dirty="0">
                <a:solidFill>
                  <a:srgbClr val="C00000"/>
                </a:solidFill>
              </a:rPr>
              <a:t>existing class</a:t>
            </a:r>
            <a:r>
              <a:rPr lang="en-US" dirty="0">
                <a:solidFill>
                  <a:srgbClr val="C00000"/>
                </a:solidFill>
              </a:rPr>
              <a:t> </a:t>
            </a:r>
            <a:r>
              <a:rPr lang="en-US" dirty="0"/>
              <a:t>(known as a </a:t>
            </a:r>
            <a:r>
              <a:rPr lang="en-US" b="1" dirty="0">
                <a:solidFill>
                  <a:srgbClr val="C00000"/>
                </a:solidFill>
              </a:rPr>
              <a:t>superclass</a:t>
            </a:r>
            <a:r>
              <a:rPr lang="en-US" dirty="0"/>
              <a:t> or </a:t>
            </a:r>
            <a:r>
              <a:rPr lang="en-US" b="1" dirty="0">
                <a:solidFill>
                  <a:srgbClr val="C00000"/>
                </a:solidFill>
              </a:rPr>
              <a:t>parent</a:t>
            </a:r>
            <a:r>
              <a:rPr lang="en-US" dirty="0"/>
              <a:t> class). This promotes code reusability and establishes a natural hierarchical relationship between classes.</a:t>
            </a:r>
          </a:p>
          <a:p>
            <a:pPr marL="0" indent="0">
              <a:buNone/>
            </a:pPr>
            <a:r>
              <a:rPr lang="en-US" b="1" dirty="0">
                <a:solidFill>
                  <a:srgbClr val="C00000"/>
                </a:solidFill>
              </a:rPr>
              <a:t>Key Points:</a:t>
            </a:r>
          </a:p>
          <a:p>
            <a:pPr marL="0" indent="0">
              <a:buNone/>
            </a:pPr>
            <a:r>
              <a:rPr lang="en-US" b="1" dirty="0"/>
              <a:t>Super Class (Parent Class):</a:t>
            </a:r>
          </a:p>
          <a:p>
            <a:pPr marL="0" indent="0">
              <a:buNone/>
            </a:pPr>
            <a:r>
              <a:rPr lang="en-US" dirty="0"/>
              <a:t>The class from which properties and methods are inherited.</a:t>
            </a:r>
          </a:p>
          <a:p>
            <a:pPr marL="0" indent="0">
              <a:buNone/>
            </a:pPr>
            <a:r>
              <a:rPr lang="en-US" b="1" dirty="0"/>
              <a:t>Example: </a:t>
            </a:r>
            <a:r>
              <a:rPr lang="en-US" dirty="0"/>
              <a:t>Animal might be a superclass.</a:t>
            </a:r>
          </a:p>
          <a:p>
            <a:pPr marL="0" indent="0">
              <a:buNone/>
            </a:pPr>
            <a:endParaRPr lang="en-US" dirty="0"/>
          </a:p>
          <a:p>
            <a:pPr marL="0" indent="0">
              <a:buNone/>
            </a:pPr>
            <a:r>
              <a:rPr lang="en-US" b="1" dirty="0"/>
              <a:t>Sub Class (Child Class):</a:t>
            </a:r>
          </a:p>
          <a:p>
            <a:pPr marL="0" indent="0">
              <a:buNone/>
            </a:pPr>
            <a:r>
              <a:rPr lang="en-US" dirty="0"/>
              <a:t>The class that inherits from another class. It can add its own properties and methods, or override the inherited ones.</a:t>
            </a:r>
          </a:p>
          <a:p>
            <a:pPr marL="0" indent="0">
              <a:buNone/>
            </a:pPr>
            <a:r>
              <a:rPr lang="en-US" b="1" dirty="0"/>
              <a:t>Example: </a:t>
            </a:r>
            <a:r>
              <a:rPr lang="en-US" dirty="0"/>
              <a:t>Dog might be a subclass of Animal.</a:t>
            </a:r>
            <a:endParaRPr lang="en-IN" dirty="0"/>
          </a:p>
        </p:txBody>
      </p:sp>
    </p:spTree>
    <p:extLst>
      <p:ext uri="{BB962C8B-B14F-4D97-AF65-F5344CB8AC3E}">
        <p14:creationId xmlns:p14="http://schemas.microsoft.com/office/powerpoint/2010/main" val="1263249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25AA4-6298-181E-DF3C-944D2F6F0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2" y="524152"/>
            <a:ext cx="10941866" cy="5038448"/>
          </a:xfrm>
          <a:prstGeom prst="rect">
            <a:avLst/>
          </a:prstGeom>
        </p:spPr>
      </p:pic>
    </p:spTree>
    <p:extLst>
      <p:ext uri="{BB962C8B-B14F-4D97-AF65-F5344CB8AC3E}">
        <p14:creationId xmlns:p14="http://schemas.microsoft.com/office/powerpoint/2010/main" val="220889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Method Overloading:</a:t>
            </a:r>
          </a:p>
          <a:p>
            <a:pPr marL="0" indent="0">
              <a:buNone/>
            </a:pPr>
            <a:r>
              <a:rPr lang="en-US" b="1" dirty="0"/>
              <a:t>Definition:</a:t>
            </a:r>
            <a:r>
              <a:rPr lang="en-US" dirty="0"/>
              <a:t> Method overloading occurs when two or more methods in the same class have the same name but differ in the number or type of parameters.</a:t>
            </a:r>
          </a:p>
          <a:p>
            <a:pPr marL="0" indent="0">
              <a:buNone/>
            </a:pPr>
            <a:r>
              <a:rPr lang="en-US" b="1" dirty="0"/>
              <a:t>Key Points:</a:t>
            </a:r>
            <a:endParaRPr lang="en-US" dirty="0"/>
          </a:p>
          <a:p>
            <a:pPr marL="742950" lvl="1" indent="-285750">
              <a:buFont typeface="Arial" panose="020B0604020202020204" pitchFamily="34" charset="0"/>
              <a:buChar char="•"/>
            </a:pPr>
            <a:r>
              <a:rPr lang="en-US" dirty="0"/>
              <a:t>Methods must have different parameter lists (either in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The return type can be the same or different, but it doesn't influence overloading.</a:t>
            </a:r>
          </a:p>
          <a:p>
            <a:pPr marL="742950" lvl="1" indent="-285750">
              <a:buFont typeface="Arial" panose="020B0604020202020204" pitchFamily="34" charset="0"/>
              <a:buChar char="•"/>
            </a:pPr>
            <a:r>
              <a:rPr lang="en-US" dirty="0"/>
              <a:t>Overloading enhances code readability and reusability.</a:t>
            </a:r>
          </a:p>
          <a:p>
            <a:pPr marL="0" indent="0">
              <a:buNone/>
            </a:pPr>
            <a:endParaRPr lang="en-IN" dirty="0"/>
          </a:p>
        </p:txBody>
      </p:sp>
    </p:spTree>
    <p:extLst>
      <p:ext uri="{BB962C8B-B14F-4D97-AF65-F5344CB8AC3E}">
        <p14:creationId xmlns:p14="http://schemas.microsoft.com/office/powerpoint/2010/main" val="694671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154236" y="1803502"/>
            <a:ext cx="1752249" cy="613127"/>
          </a:xfrm>
        </p:spPr>
        <p:txBody>
          <a:bodyPr>
            <a:normAutofit/>
          </a:bodyPr>
          <a:lstStyle/>
          <a:p>
            <a:pPr marL="0" indent="0">
              <a:buNone/>
            </a:pPr>
            <a:r>
              <a:rPr lang="en-IN" sz="3200" b="1" dirty="0"/>
              <a:t>Example:</a:t>
            </a:r>
          </a:p>
        </p:txBody>
      </p:sp>
      <p:pic>
        <p:nvPicPr>
          <p:cNvPr id="4" name="Picture 3">
            <a:extLst>
              <a:ext uri="{FF2B5EF4-FFF2-40B4-BE49-F238E27FC236}">
                <a16:creationId xmlns:a16="http://schemas.microsoft.com/office/drawing/2014/main" id="{F9147CF8-E7F9-E1D3-393E-DF300BD1E760}"/>
              </a:ext>
            </a:extLst>
          </p:cNvPr>
          <p:cNvPicPr>
            <a:picLocks noChangeAspect="1"/>
          </p:cNvPicPr>
          <p:nvPr/>
        </p:nvPicPr>
        <p:blipFill rotWithShape="1">
          <a:blip r:embed="rId2">
            <a:extLst>
              <a:ext uri="{28A0092B-C50C-407E-A947-70E740481C1C}">
                <a14:useLocalDpi xmlns:a14="http://schemas.microsoft.com/office/drawing/2010/main" val="0"/>
              </a:ext>
            </a:extLst>
          </a:blip>
          <a:srcRect l="4080" t="4921" r="4982" b="4126"/>
          <a:stretch/>
        </p:blipFill>
        <p:spPr>
          <a:xfrm>
            <a:off x="5148943" y="-28092"/>
            <a:ext cx="7043057" cy="6886092"/>
          </a:xfrm>
          <a:prstGeom prst="rect">
            <a:avLst/>
          </a:prstGeom>
        </p:spPr>
      </p:pic>
    </p:spTree>
    <p:extLst>
      <p:ext uri="{BB962C8B-B14F-4D97-AF65-F5344CB8AC3E}">
        <p14:creationId xmlns:p14="http://schemas.microsoft.com/office/powerpoint/2010/main" val="2167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179278" cy="5881812"/>
          </a:xfrm>
        </p:spPr>
        <p:txBody>
          <a:bodyPr>
            <a:normAutofit fontScale="92500" lnSpcReduction="10000"/>
          </a:bodyPr>
          <a:lstStyle/>
          <a:p>
            <a:pPr marL="0" indent="0">
              <a:buNone/>
            </a:pPr>
            <a:r>
              <a:rPr lang="en-US" sz="3200" b="1" dirty="0">
                <a:solidFill>
                  <a:srgbClr val="C00000"/>
                </a:solidFill>
              </a:rPr>
              <a:t>Inheritance Hierarchies:</a:t>
            </a:r>
          </a:p>
          <a:p>
            <a:pPr marL="0" indent="0">
              <a:buNone/>
            </a:pPr>
            <a:r>
              <a:rPr lang="en-US" dirty="0"/>
              <a:t>An </a:t>
            </a:r>
            <a:r>
              <a:rPr lang="en-US" b="1" dirty="0"/>
              <a:t>inheritance hierarchy</a:t>
            </a:r>
            <a:r>
              <a:rPr lang="en-US" dirty="0"/>
              <a:t> represents the relationships among classes in a multi-level manner, where classes are derived from other classes in a chain.</a:t>
            </a:r>
          </a:p>
          <a:p>
            <a:pPr marL="514350" indent="-514350">
              <a:buAutoNum type="arabicPeriod"/>
            </a:pPr>
            <a:r>
              <a:rPr lang="en-US" b="1" dirty="0"/>
              <a:t>Single Inheritance: </a:t>
            </a:r>
            <a:r>
              <a:rPr lang="en-US" dirty="0"/>
              <a:t>A subclass inherits from only one superclass.</a:t>
            </a:r>
          </a:p>
          <a:p>
            <a:pPr marL="514350" indent="-514350">
              <a:buFont typeface="Arial" panose="020B0604020202020204" pitchFamily="34" charset="0"/>
              <a:buAutoNum type="arabicPeriod"/>
            </a:pPr>
            <a:r>
              <a:rPr lang="en-US" b="1" dirty="0"/>
              <a:t>Multi-Level Inheritance: </a:t>
            </a:r>
            <a:r>
              <a:rPr lang="en-US" dirty="0"/>
              <a:t>A chain of inheritance where a class is derived from another derived class.</a:t>
            </a:r>
          </a:p>
          <a:p>
            <a:pPr marL="514350" indent="-514350">
              <a:buFont typeface="Arial" panose="020B0604020202020204" pitchFamily="34" charset="0"/>
              <a:buAutoNum type="arabicPeriod"/>
            </a:pPr>
            <a:r>
              <a:rPr lang="en-US" b="1" dirty="0"/>
              <a:t>Multiple Inheritance: </a:t>
            </a:r>
            <a:r>
              <a:rPr lang="en-US" dirty="0"/>
              <a:t>A class derived from more than one Super class.</a:t>
            </a:r>
          </a:p>
          <a:p>
            <a:pPr marL="514350" indent="-514350">
              <a:buFont typeface="Arial" panose="020B0604020202020204" pitchFamily="34" charset="0"/>
              <a:buAutoNum type="arabicPeriod"/>
            </a:pPr>
            <a:r>
              <a:rPr lang="en-US" b="1" dirty="0"/>
              <a:t>Hierarchical Inheritance: </a:t>
            </a:r>
            <a:r>
              <a:rPr lang="en-US" dirty="0"/>
              <a:t>Multiple subclasses inherit from a single superclass.</a:t>
            </a:r>
          </a:p>
          <a:p>
            <a:pPr marL="514350" indent="-514350">
              <a:buFont typeface="Arial" panose="020B0604020202020204" pitchFamily="34" charset="0"/>
              <a:buAutoNum type="arabicPeriod"/>
            </a:pPr>
            <a:r>
              <a:rPr lang="en-US" b="1" dirty="0"/>
              <a:t>Hybrid Inheritance: </a:t>
            </a:r>
            <a:r>
              <a:rPr lang="en-US" dirty="0"/>
              <a:t>A combination of more than one type of inheritance.</a:t>
            </a:r>
          </a:p>
          <a:p>
            <a:pPr marL="0" indent="0">
              <a:buNone/>
            </a:pPr>
            <a:endParaRPr lang="en-US" dirty="0"/>
          </a:p>
          <a:p>
            <a:pPr marL="0" indent="0">
              <a:buNone/>
            </a:pPr>
            <a:r>
              <a:rPr lang="en-US" b="1" dirty="0"/>
              <a:t>Note:</a:t>
            </a:r>
            <a:r>
              <a:rPr lang="en-US" dirty="0"/>
              <a:t> </a:t>
            </a:r>
          </a:p>
          <a:p>
            <a:pPr marL="0" indent="0">
              <a:buNone/>
            </a:pPr>
            <a:r>
              <a:rPr lang="en-US" dirty="0"/>
              <a:t>Java doesn't directly support multiple inheritance due to the </a:t>
            </a:r>
            <a:r>
              <a:rPr lang="en-US" b="1" dirty="0">
                <a:solidFill>
                  <a:srgbClr val="C00000"/>
                </a:solidFill>
              </a:rPr>
              <a:t>Diamond Problem</a:t>
            </a:r>
            <a:r>
              <a:rPr lang="en-US" dirty="0"/>
              <a:t>, but it can be achieved through interfaces.</a:t>
            </a:r>
          </a:p>
          <a:p>
            <a:pPr marL="514350" indent="-514350">
              <a:buAutoNum type="arabicPeriod"/>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26121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E90F4A-1BB3-4349-4EB0-6564D4A39F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863" y="336751"/>
            <a:ext cx="11258394" cy="6205564"/>
          </a:xfrm>
          <a:prstGeom prst="rect">
            <a:avLst/>
          </a:prstGeom>
        </p:spPr>
      </p:pic>
      <p:sp>
        <p:nvSpPr>
          <p:cNvPr id="2" name="AutoShape 2" descr="Inheritance in Java with Examples – 2024">
            <a:extLst>
              <a:ext uri="{FF2B5EF4-FFF2-40B4-BE49-F238E27FC236}">
                <a16:creationId xmlns:a16="http://schemas.microsoft.com/office/drawing/2014/main" id="{4E455A2D-25C5-5C6F-F69E-978249A4EF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C0A8809-0648-BA81-B3D8-EE37DDA818B6}"/>
              </a:ext>
            </a:extLst>
          </p:cNvPr>
          <p:cNvSpPr/>
          <p:nvPr/>
        </p:nvSpPr>
        <p:spPr>
          <a:xfrm>
            <a:off x="6096000" y="5921829"/>
            <a:ext cx="1317171"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102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97798" y="181530"/>
            <a:ext cx="10803193" cy="5646891"/>
          </a:xfrm>
        </p:spPr>
        <p:txBody>
          <a:bodyPr>
            <a:normAutofit/>
          </a:bodyPr>
          <a:lstStyle/>
          <a:p>
            <a:pPr marL="0" indent="0">
              <a:buNone/>
            </a:pPr>
            <a:r>
              <a:rPr lang="en-IN" dirty="0"/>
              <a:t>Example:</a:t>
            </a:r>
          </a:p>
          <a:p>
            <a:pPr marL="0" indent="0">
              <a:buNone/>
            </a:pPr>
            <a:endParaRPr lang="en-IN" dirty="0"/>
          </a:p>
        </p:txBody>
      </p:sp>
      <p:pic>
        <p:nvPicPr>
          <p:cNvPr id="8" name="Picture 7">
            <a:extLst>
              <a:ext uri="{FF2B5EF4-FFF2-40B4-BE49-F238E27FC236}">
                <a16:creationId xmlns:a16="http://schemas.microsoft.com/office/drawing/2014/main" id="{D73EC31C-0419-39CB-1E3B-D76E106B2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09" y="714318"/>
            <a:ext cx="8903798" cy="2290657"/>
          </a:xfrm>
          <a:prstGeom prst="rect">
            <a:avLst/>
          </a:prstGeom>
        </p:spPr>
      </p:pic>
      <p:pic>
        <p:nvPicPr>
          <p:cNvPr id="10" name="Picture 9">
            <a:extLst>
              <a:ext uri="{FF2B5EF4-FFF2-40B4-BE49-F238E27FC236}">
                <a16:creationId xmlns:a16="http://schemas.microsoft.com/office/drawing/2014/main" id="{05EC26E6-FACE-F57D-6D42-0D62ACEE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09" y="3331849"/>
            <a:ext cx="9014193" cy="3029360"/>
          </a:xfrm>
          <a:prstGeom prst="rect">
            <a:avLst/>
          </a:prstGeom>
        </p:spPr>
      </p:pic>
    </p:spTree>
    <p:extLst>
      <p:ext uri="{BB962C8B-B14F-4D97-AF65-F5344CB8AC3E}">
        <p14:creationId xmlns:p14="http://schemas.microsoft.com/office/powerpoint/2010/main" val="1100306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C16D75-81DB-C712-CC48-E45031374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409" y="3687311"/>
            <a:ext cx="7731728" cy="2659060"/>
          </a:xfrm>
        </p:spPr>
      </p:pic>
      <p:pic>
        <p:nvPicPr>
          <p:cNvPr id="6" name="Picture 5">
            <a:extLst>
              <a:ext uri="{FF2B5EF4-FFF2-40B4-BE49-F238E27FC236}">
                <a16:creationId xmlns:a16="http://schemas.microsoft.com/office/drawing/2014/main" id="{310D2EA8-0E3E-D6C0-CDC7-D1B278B9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09" y="373627"/>
            <a:ext cx="7786273" cy="2577243"/>
          </a:xfrm>
          <a:prstGeom prst="rect">
            <a:avLst/>
          </a:prstGeom>
        </p:spPr>
      </p:pic>
    </p:spTree>
    <p:extLst>
      <p:ext uri="{BB962C8B-B14F-4D97-AF65-F5344CB8AC3E}">
        <p14:creationId xmlns:p14="http://schemas.microsoft.com/office/powerpoint/2010/main" val="2377801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8679E5-B4B1-B3A3-9FD3-BD6A8A8F3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246" y="901283"/>
            <a:ext cx="9327648" cy="3725146"/>
          </a:xfrm>
        </p:spPr>
      </p:pic>
    </p:spTree>
    <p:extLst>
      <p:ext uri="{BB962C8B-B14F-4D97-AF65-F5344CB8AC3E}">
        <p14:creationId xmlns:p14="http://schemas.microsoft.com/office/powerpoint/2010/main" val="3089443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3626" y="383458"/>
            <a:ext cx="11375922" cy="6105832"/>
          </a:xfrm>
        </p:spPr>
        <p:txBody>
          <a:bodyPr>
            <a:normAutofit/>
          </a:bodyPr>
          <a:lstStyle/>
          <a:p>
            <a:pPr marL="0" indent="0">
              <a:buNone/>
            </a:pPr>
            <a:r>
              <a:rPr lang="en-US" b="1" dirty="0">
                <a:solidFill>
                  <a:srgbClr val="C00000"/>
                </a:solidFill>
              </a:rPr>
              <a:t>super</a:t>
            </a:r>
            <a:r>
              <a:rPr lang="en-US" b="1" dirty="0"/>
              <a:t> Keyword:</a:t>
            </a:r>
          </a:p>
          <a:p>
            <a:pPr marL="0" indent="0">
              <a:buNone/>
            </a:pPr>
            <a:r>
              <a:rPr lang="en-US" b="1" dirty="0"/>
              <a:t>The super keyword in Java is used in three main contexts:</a:t>
            </a:r>
          </a:p>
          <a:p>
            <a:pPr marL="514350" indent="-514350">
              <a:buAutoNum type="arabicPeriod"/>
            </a:pPr>
            <a:r>
              <a:rPr lang="en-US" dirty="0"/>
              <a:t>Accessing the </a:t>
            </a:r>
            <a:r>
              <a:rPr lang="en-US" b="1" dirty="0">
                <a:solidFill>
                  <a:schemeClr val="accent6">
                    <a:lumMod val="50000"/>
                  </a:schemeClr>
                </a:solidFill>
              </a:rPr>
              <a:t>Parent Class </a:t>
            </a:r>
            <a:r>
              <a:rPr lang="en-US" b="1" dirty="0">
                <a:solidFill>
                  <a:srgbClr val="C00000"/>
                </a:solidFill>
              </a:rPr>
              <a:t>Constructor</a:t>
            </a:r>
            <a:endParaRPr lang="en-US"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Methods</a:t>
            </a:r>
            <a:endParaRPr lang="en-US" b="1"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Fields</a:t>
            </a:r>
          </a:p>
          <a:p>
            <a:pPr marL="514350" indent="-514350">
              <a:buAutoNum type="arabicPeriod"/>
            </a:pPr>
            <a:endParaRPr lang="en-IN" b="1" dirty="0">
              <a:solidFill>
                <a:srgbClr val="C00000"/>
              </a:solidFill>
            </a:endParaRPr>
          </a:p>
          <a:p>
            <a:pPr marL="0" indent="0">
              <a:buNone/>
            </a:pPr>
            <a:r>
              <a:rPr lang="en-US" dirty="0"/>
              <a:t>Overall, super is mainly used to </a:t>
            </a:r>
            <a:r>
              <a:rPr lang="en-US" b="1" dirty="0">
                <a:solidFill>
                  <a:schemeClr val="accent5">
                    <a:lumMod val="75000"/>
                  </a:schemeClr>
                </a:solidFill>
              </a:rPr>
              <a:t>differentiate</a:t>
            </a:r>
            <a:r>
              <a:rPr lang="en-US" dirty="0"/>
              <a:t> </a:t>
            </a:r>
            <a:r>
              <a:rPr lang="en-US" b="1" dirty="0"/>
              <a:t>between members of a </a:t>
            </a:r>
            <a:r>
              <a:rPr lang="en-US" b="1" dirty="0">
                <a:solidFill>
                  <a:srgbClr val="00B050"/>
                </a:solidFill>
              </a:rPr>
              <a:t>parent class </a:t>
            </a:r>
            <a:r>
              <a:rPr lang="en-US" b="1" dirty="0"/>
              <a:t>and the </a:t>
            </a:r>
            <a:r>
              <a:rPr lang="en-US" b="1" dirty="0">
                <a:solidFill>
                  <a:srgbClr val="00B050"/>
                </a:solidFill>
              </a:rPr>
              <a:t>current class</a:t>
            </a:r>
            <a:r>
              <a:rPr lang="en-US" b="1" dirty="0"/>
              <a:t>,</a:t>
            </a:r>
            <a:r>
              <a:rPr lang="en-US" dirty="0"/>
              <a:t> ensuring the correct fields, methods, or constructors are accessed.</a:t>
            </a:r>
          </a:p>
          <a:p>
            <a:pPr marL="0" indent="0">
              <a:buNone/>
            </a:pPr>
            <a:r>
              <a:rPr lang="en-US" b="1" dirty="0"/>
              <a:t>Note:</a:t>
            </a:r>
          </a:p>
          <a:p>
            <a:pPr marL="0" indent="0">
              <a:buNone/>
            </a:pPr>
            <a:r>
              <a:rPr lang="en-US" dirty="0"/>
              <a:t>super: The super keyword is used to refer to the immediate parent class. However, super can </a:t>
            </a:r>
            <a:r>
              <a:rPr lang="en-US" b="1" dirty="0">
                <a:solidFill>
                  <a:srgbClr val="00B0F0"/>
                </a:solidFill>
              </a:rPr>
              <a:t>only be used within a method or a constructor</a:t>
            </a:r>
            <a:r>
              <a:rPr lang="en-US" dirty="0"/>
              <a:t>. You cannot use super directly in the class body</a:t>
            </a:r>
            <a:endParaRPr lang="en-IN" dirty="0"/>
          </a:p>
        </p:txBody>
      </p:sp>
    </p:spTree>
    <p:extLst>
      <p:ext uri="{BB962C8B-B14F-4D97-AF65-F5344CB8AC3E}">
        <p14:creationId xmlns:p14="http://schemas.microsoft.com/office/powerpoint/2010/main" val="509400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26922" y="252463"/>
            <a:ext cx="10803193" cy="5646891"/>
          </a:xfrm>
        </p:spPr>
        <p:txBody>
          <a:bodyPr/>
          <a:lstStyle/>
          <a:p>
            <a:pPr marL="0" indent="0">
              <a:buNone/>
            </a:pPr>
            <a:r>
              <a:rPr lang="en-US" b="1" dirty="0"/>
              <a:t>1. Accessing the Parent Class Constructor:</a:t>
            </a:r>
          </a:p>
          <a:p>
            <a:pPr marL="0" indent="0">
              <a:buNone/>
            </a:pPr>
            <a:r>
              <a:rPr lang="en-US" dirty="0"/>
              <a:t>It is used to call a constructor of the parent class from a subclass. This is typically done to </a:t>
            </a:r>
            <a:r>
              <a:rPr lang="en-US" b="1" dirty="0"/>
              <a:t>initialize the parent class's fields when an instance of the subclass is created</a:t>
            </a:r>
            <a:r>
              <a:rPr lang="en-US" dirty="0"/>
              <a:t>.</a:t>
            </a:r>
          </a:p>
          <a:p>
            <a:pPr marL="0" indent="0">
              <a:buNone/>
            </a:pPr>
            <a:r>
              <a:rPr lang="en-IN" b="1" dirty="0"/>
              <a:t>Example:</a:t>
            </a:r>
          </a:p>
        </p:txBody>
      </p:sp>
      <p:pic>
        <p:nvPicPr>
          <p:cNvPr id="4" name="Picture 3" descr="A computer screen with text on it">
            <a:extLst>
              <a:ext uri="{FF2B5EF4-FFF2-40B4-BE49-F238E27FC236}">
                <a16:creationId xmlns:a16="http://schemas.microsoft.com/office/drawing/2014/main" id="{D69F05E3-CE8A-95F7-7063-A34351ECE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524" y="2012283"/>
            <a:ext cx="8432184" cy="4742477"/>
          </a:xfrm>
          <a:prstGeom prst="rect">
            <a:avLst/>
          </a:prstGeom>
        </p:spPr>
      </p:pic>
    </p:spTree>
    <p:extLst>
      <p:ext uri="{BB962C8B-B14F-4D97-AF65-F5344CB8AC3E}">
        <p14:creationId xmlns:p14="http://schemas.microsoft.com/office/powerpoint/2010/main" val="3012404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6587" y="183637"/>
            <a:ext cx="10803193" cy="6356311"/>
          </a:xfrm>
        </p:spPr>
        <p:txBody>
          <a:bodyPr/>
          <a:lstStyle/>
          <a:p>
            <a:pPr marL="0" indent="0">
              <a:buNone/>
            </a:pPr>
            <a:r>
              <a:rPr lang="en-US" b="1" dirty="0"/>
              <a:t>2. Accessing Parent Class </a:t>
            </a:r>
            <a:r>
              <a:rPr lang="en-US" b="1" dirty="0">
                <a:solidFill>
                  <a:srgbClr val="C00000"/>
                </a:solidFill>
              </a:rPr>
              <a:t>Methods</a:t>
            </a:r>
            <a:r>
              <a:rPr lang="en-US" b="1" dirty="0"/>
              <a:t>:</a:t>
            </a:r>
          </a:p>
          <a:p>
            <a:pPr marL="0" indent="0">
              <a:buNone/>
            </a:pPr>
            <a:r>
              <a:rPr lang="en-US" dirty="0"/>
              <a:t>super can be used to call a method from the parent class that has been overridden in the child class.</a:t>
            </a:r>
          </a:p>
          <a:p>
            <a:pPr marL="0" indent="0">
              <a:buNone/>
            </a:pPr>
            <a:r>
              <a:rPr lang="en-US" b="1" dirty="0"/>
              <a:t>Example</a:t>
            </a:r>
            <a:r>
              <a:rPr lang="en-US" dirty="0"/>
              <a:t>:</a:t>
            </a:r>
          </a:p>
          <a:p>
            <a:pPr marL="0" indent="0">
              <a:buNone/>
            </a:pPr>
            <a:endParaRPr lang="en-IN" dirty="0"/>
          </a:p>
        </p:txBody>
      </p:sp>
      <p:pic>
        <p:nvPicPr>
          <p:cNvPr id="4" name="Picture 3" descr="A computer screen with text on it&#10;&#10;Description automatically generated">
            <a:extLst>
              <a:ext uri="{FF2B5EF4-FFF2-40B4-BE49-F238E27FC236}">
                <a16:creationId xmlns:a16="http://schemas.microsoft.com/office/drawing/2014/main" id="{C1318523-B8EB-3357-9469-02B118A50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69" y="1629211"/>
            <a:ext cx="8443992" cy="5045152"/>
          </a:xfrm>
          <a:prstGeom prst="rect">
            <a:avLst/>
          </a:prstGeom>
        </p:spPr>
      </p:pic>
    </p:spTree>
    <p:extLst>
      <p:ext uri="{BB962C8B-B14F-4D97-AF65-F5344CB8AC3E}">
        <p14:creationId xmlns:p14="http://schemas.microsoft.com/office/powerpoint/2010/main" val="1723617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3548" y="180111"/>
            <a:ext cx="10803193" cy="5646891"/>
          </a:xfrm>
        </p:spPr>
        <p:txBody>
          <a:bodyPr/>
          <a:lstStyle/>
          <a:p>
            <a:pPr marL="0" indent="0">
              <a:buNone/>
            </a:pPr>
            <a:r>
              <a:rPr lang="en-US" b="1" dirty="0"/>
              <a:t>3. Accessing Parent Class Fields:</a:t>
            </a:r>
          </a:p>
          <a:p>
            <a:pPr marL="0" indent="0">
              <a:buNone/>
            </a:pPr>
            <a:r>
              <a:rPr lang="en-US" dirty="0"/>
              <a:t>If a field in a subclass hides a field in its superclass, super can be used to refer to the superclass's field.</a:t>
            </a:r>
          </a:p>
          <a:p>
            <a:pPr marL="0" indent="0">
              <a:buNone/>
            </a:pPr>
            <a:r>
              <a:rPr lang="en-US" b="1" dirty="0"/>
              <a:t>Example:</a:t>
            </a:r>
          </a:p>
          <a:p>
            <a:pPr marL="0" indent="0">
              <a:buNone/>
            </a:pPr>
            <a:endParaRPr lang="en-IN" b="1" dirty="0"/>
          </a:p>
        </p:txBody>
      </p:sp>
      <p:pic>
        <p:nvPicPr>
          <p:cNvPr id="5" name="Picture 4" descr="A screen shot of a computer program&#10;&#10;Description automatically generated">
            <a:extLst>
              <a:ext uri="{FF2B5EF4-FFF2-40B4-BE49-F238E27FC236}">
                <a16:creationId xmlns:a16="http://schemas.microsoft.com/office/drawing/2014/main" id="{1F7FEC46-3E42-5CFD-90E6-B8B13759E01A}"/>
              </a:ext>
            </a:extLst>
          </p:cNvPr>
          <p:cNvPicPr>
            <a:picLocks noChangeAspect="1"/>
          </p:cNvPicPr>
          <p:nvPr/>
        </p:nvPicPr>
        <p:blipFill rotWithShape="1">
          <a:blip r:embed="rId2">
            <a:extLst>
              <a:ext uri="{28A0092B-C50C-407E-A947-70E740481C1C}">
                <a14:useLocalDpi xmlns:a14="http://schemas.microsoft.com/office/drawing/2010/main" val="0"/>
              </a:ext>
            </a:extLst>
          </a:blip>
          <a:srcRect l="4135" t="6856" r="4203" b="7023"/>
          <a:stretch/>
        </p:blipFill>
        <p:spPr>
          <a:xfrm>
            <a:off x="1928190" y="1559236"/>
            <a:ext cx="8905461" cy="5118653"/>
          </a:xfrm>
          <a:prstGeom prst="rect">
            <a:avLst/>
          </a:prstGeom>
        </p:spPr>
      </p:pic>
    </p:spTree>
    <p:extLst>
      <p:ext uri="{BB962C8B-B14F-4D97-AF65-F5344CB8AC3E}">
        <p14:creationId xmlns:p14="http://schemas.microsoft.com/office/powerpoint/2010/main" val="42914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2888" y="828679"/>
            <a:ext cx="3222170" cy="858607"/>
          </a:xfrm>
        </p:spPr>
        <p:txBody>
          <a:bodyPr>
            <a:normAutofit/>
          </a:bodyPr>
          <a:lstStyle/>
          <a:p>
            <a:pPr marL="0" indent="0">
              <a:buNone/>
            </a:pPr>
            <a:r>
              <a:rPr lang="en-IN" sz="4400" b="1" dirty="0"/>
              <a:t>Example:</a:t>
            </a:r>
          </a:p>
          <a:p>
            <a:pPr marL="0" indent="0">
              <a:buNone/>
            </a:pPr>
            <a:endParaRPr lang="en-IN" sz="4400" b="1" dirty="0"/>
          </a:p>
        </p:txBody>
      </p:sp>
      <p:pic>
        <p:nvPicPr>
          <p:cNvPr id="6" name="Picture 5">
            <a:extLst>
              <a:ext uri="{FF2B5EF4-FFF2-40B4-BE49-F238E27FC236}">
                <a16:creationId xmlns:a16="http://schemas.microsoft.com/office/drawing/2014/main" id="{B88CCE1D-419E-1CCC-AB4C-5B57C46EF59C}"/>
              </a:ext>
            </a:extLst>
          </p:cNvPr>
          <p:cNvPicPr>
            <a:picLocks noChangeAspect="1"/>
          </p:cNvPicPr>
          <p:nvPr/>
        </p:nvPicPr>
        <p:blipFill>
          <a:blip r:embed="rId2">
            <a:extLst>
              <a:ext uri="{28A0092B-C50C-407E-A947-70E740481C1C}">
                <a14:useLocalDpi xmlns:a14="http://schemas.microsoft.com/office/drawing/2010/main" val="0"/>
              </a:ext>
            </a:extLst>
          </a:blip>
          <a:srcRect r="3395" b="-2"/>
          <a:stretch/>
        </p:blipFill>
        <p:spPr>
          <a:xfrm>
            <a:off x="5010386" y="10"/>
            <a:ext cx="7181613" cy="6857990"/>
          </a:xfrm>
          <a:prstGeom prst="rect">
            <a:avLst/>
          </a:prstGeom>
          <a:effectLst/>
        </p:spPr>
      </p:pic>
    </p:spTree>
    <p:extLst>
      <p:ext uri="{BB962C8B-B14F-4D97-AF65-F5344CB8AC3E}">
        <p14:creationId xmlns:p14="http://schemas.microsoft.com/office/powerpoint/2010/main" val="664854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10381" y="1520824"/>
            <a:ext cx="11068664" cy="2638221"/>
          </a:xfrm>
        </p:spPr>
        <p:txBody>
          <a:bodyPr>
            <a:normAutofit/>
          </a:bodyPr>
          <a:lstStyle/>
          <a:p>
            <a:pPr marL="0" indent="0">
              <a:buNone/>
            </a:pPr>
            <a:r>
              <a:rPr lang="en-US" sz="4000" b="1" dirty="0"/>
              <a:t>Preventing inheritance:</a:t>
            </a:r>
          </a:p>
          <a:p>
            <a:pPr marL="0" indent="0">
              <a:buNone/>
            </a:pPr>
            <a:r>
              <a:rPr lang="en-US" sz="3200" b="1" dirty="0">
                <a:solidFill>
                  <a:srgbClr val="C00000"/>
                </a:solidFill>
              </a:rPr>
              <a:t>final</a:t>
            </a:r>
            <a:r>
              <a:rPr lang="en-US" sz="3200" b="1" dirty="0"/>
              <a:t> Keyword:</a:t>
            </a:r>
          </a:p>
          <a:p>
            <a:pPr marL="0" indent="0">
              <a:buNone/>
            </a:pPr>
            <a:r>
              <a:rPr lang="en-US" sz="3200" dirty="0"/>
              <a:t>In Java, the final keyword can be applied to </a:t>
            </a:r>
            <a:r>
              <a:rPr lang="en-US" sz="3200" b="1" dirty="0">
                <a:solidFill>
                  <a:srgbClr val="C00000"/>
                </a:solidFill>
              </a:rPr>
              <a:t>classes</a:t>
            </a:r>
            <a:r>
              <a:rPr lang="en-US" sz="3200" dirty="0"/>
              <a:t> and </a:t>
            </a:r>
            <a:r>
              <a:rPr lang="en-US" sz="3200" b="1" dirty="0">
                <a:solidFill>
                  <a:srgbClr val="C00000"/>
                </a:solidFill>
              </a:rPr>
              <a:t>methods</a:t>
            </a:r>
            <a:r>
              <a:rPr lang="en-US" sz="3200" dirty="0"/>
              <a:t> to restrict their usage or modification. </a:t>
            </a:r>
          </a:p>
          <a:p>
            <a:pPr marL="0" indent="0">
              <a:buNone/>
            </a:pPr>
            <a:endParaRPr lang="en-IN" sz="3200" dirty="0"/>
          </a:p>
        </p:txBody>
      </p:sp>
    </p:spTree>
    <p:extLst>
      <p:ext uri="{BB962C8B-B14F-4D97-AF65-F5344CB8AC3E}">
        <p14:creationId xmlns:p14="http://schemas.microsoft.com/office/powerpoint/2010/main" val="1104994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12956" y="363794"/>
            <a:ext cx="11021960" cy="5791199"/>
          </a:xfrm>
        </p:spPr>
        <p:txBody>
          <a:bodyPr/>
          <a:lstStyle/>
          <a:p>
            <a:pPr marL="514350" indent="-514350">
              <a:buAutoNum type="arabicPeriod"/>
            </a:pPr>
            <a:r>
              <a:rPr lang="en-US" b="1" dirty="0">
                <a:solidFill>
                  <a:srgbClr val="C00000"/>
                </a:solidFill>
              </a:rPr>
              <a:t>final</a:t>
            </a:r>
            <a:r>
              <a:rPr lang="en-US" b="1" dirty="0"/>
              <a:t> Classes:</a:t>
            </a:r>
          </a:p>
          <a:p>
            <a:pPr marL="0" indent="0">
              <a:buNone/>
            </a:pPr>
            <a:r>
              <a:rPr lang="en-US" dirty="0"/>
              <a:t>A </a:t>
            </a:r>
            <a:r>
              <a:rPr lang="en-US" b="1" dirty="0"/>
              <a:t>final class</a:t>
            </a:r>
            <a:r>
              <a:rPr lang="en-US" dirty="0"/>
              <a:t> is a class that cannot be subclassed or extended. This is useful when you want to prevent other classes from inheriting your class, ensuring that its implementation remains unchanged.</a:t>
            </a:r>
          </a:p>
          <a:p>
            <a:pPr marL="0" indent="0">
              <a:buNone/>
            </a:pPr>
            <a:r>
              <a:rPr lang="en-US" b="1" dirty="0"/>
              <a:t>Example:</a:t>
            </a:r>
          </a:p>
          <a:p>
            <a:pPr marL="0" indent="0">
              <a:buNone/>
            </a:pPr>
            <a:endParaRPr lang="en-US" b="1" dirty="0"/>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CE88B966-CE18-AA5D-6DB7-CC01335A48B5}"/>
              </a:ext>
            </a:extLst>
          </p:cNvPr>
          <p:cNvPicPr>
            <a:picLocks noChangeAspect="1"/>
          </p:cNvPicPr>
          <p:nvPr/>
        </p:nvPicPr>
        <p:blipFill rotWithShape="1">
          <a:blip r:embed="rId2">
            <a:extLst>
              <a:ext uri="{28A0092B-C50C-407E-A947-70E740481C1C}">
                <a14:useLocalDpi xmlns:a14="http://schemas.microsoft.com/office/drawing/2010/main" val="0"/>
              </a:ext>
            </a:extLst>
          </a:blip>
          <a:srcRect l="3387" t="8244" r="3387" b="8670"/>
          <a:stretch/>
        </p:blipFill>
        <p:spPr>
          <a:xfrm>
            <a:off x="954156" y="2743199"/>
            <a:ext cx="10904401" cy="3737880"/>
          </a:xfrm>
          <a:prstGeom prst="rect">
            <a:avLst/>
          </a:prstGeom>
        </p:spPr>
      </p:pic>
    </p:spTree>
    <p:extLst>
      <p:ext uri="{BB962C8B-B14F-4D97-AF65-F5344CB8AC3E}">
        <p14:creationId xmlns:p14="http://schemas.microsoft.com/office/powerpoint/2010/main" val="2044243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final</a:t>
            </a:r>
            <a:r>
              <a:rPr lang="en-US" b="1" dirty="0"/>
              <a:t> Methods:</a:t>
            </a:r>
          </a:p>
          <a:p>
            <a:pPr marL="0" indent="0">
              <a:buNone/>
            </a:pPr>
            <a:r>
              <a:rPr lang="en-US" dirty="0"/>
              <a:t>A </a:t>
            </a:r>
            <a:r>
              <a:rPr lang="en-US" b="1" dirty="0"/>
              <a:t>final method</a:t>
            </a:r>
            <a:r>
              <a:rPr lang="en-US" dirty="0"/>
              <a:t> is a method that cannot be </a:t>
            </a:r>
            <a:r>
              <a:rPr lang="en-US" b="1" dirty="0">
                <a:solidFill>
                  <a:srgbClr val="C00000"/>
                </a:solidFill>
              </a:rPr>
              <a:t>overridden by subclasses</a:t>
            </a:r>
            <a:r>
              <a:rPr lang="en-US" dirty="0"/>
              <a:t>. This is useful when you want to ensure that a method's implementation remains unchanged in any subclass.</a:t>
            </a:r>
          </a:p>
          <a:p>
            <a:pPr marL="0" indent="0">
              <a:buNone/>
            </a:pPr>
            <a:r>
              <a:rPr lang="en-US" b="1" dirty="0"/>
              <a:t>Syntax:</a:t>
            </a:r>
          </a:p>
          <a:p>
            <a:pPr marL="0" indent="0">
              <a:buNone/>
            </a:pPr>
            <a:endParaRPr lang="en-IN" dirty="0"/>
          </a:p>
        </p:txBody>
      </p:sp>
      <p:pic>
        <p:nvPicPr>
          <p:cNvPr id="4" name="Picture 3" descr="A screen shot of a computer program&#10;&#10;Description automatically generated">
            <a:extLst>
              <a:ext uri="{FF2B5EF4-FFF2-40B4-BE49-F238E27FC236}">
                <a16:creationId xmlns:a16="http://schemas.microsoft.com/office/drawing/2014/main" id="{A88EFEF4-BF02-E144-3287-B530D6EB7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26" y="2830213"/>
            <a:ext cx="9002703" cy="3668910"/>
          </a:xfrm>
          <a:prstGeom prst="rect">
            <a:avLst/>
          </a:prstGeom>
        </p:spPr>
      </p:pic>
    </p:spTree>
    <p:extLst>
      <p:ext uri="{BB962C8B-B14F-4D97-AF65-F5344CB8AC3E}">
        <p14:creationId xmlns:p14="http://schemas.microsoft.com/office/powerpoint/2010/main" val="786770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p>
          <a:p>
            <a:pPr marL="0" indent="0">
              <a:buNone/>
            </a:pPr>
            <a:endParaRPr lang="en-IN" b="1" dirty="0"/>
          </a:p>
        </p:txBody>
      </p:sp>
      <p:pic>
        <p:nvPicPr>
          <p:cNvPr id="6" name="Picture 5" descr="A screen shot of a computer program&#10;&#10;Description automatically generated">
            <a:extLst>
              <a:ext uri="{FF2B5EF4-FFF2-40B4-BE49-F238E27FC236}">
                <a16:creationId xmlns:a16="http://schemas.microsoft.com/office/drawing/2014/main" id="{7408E760-C0EC-776D-C49B-998893252D6B}"/>
              </a:ext>
            </a:extLst>
          </p:cNvPr>
          <p:cNvPicPr>
            <a:picLocks noChangeAspect="1"/>
          </p:cNvPicPr>
          <p:nvPr/>
        </p:nvPicPr>
        <p:blipFill rotWithShape="1">
          <a:blip r:embed="rId2">
            <a:extLst>
              <a:ext uri="{28A0092B-C50C-407E-A947-70E740481C1C}">
                <a14:useLocalDpi xmlns:a14="http://schemas.microsoft.com/office/drawing/2010/main" val="0"/>
              </a:ext>
            </a:extLst>
          </a:blip>
          <a:srcRect l="2731" t="7193" r="2901" b="6982"/>
          <a:stretch/>
        </p:blipFill>
        <p:spPr>
          <a:xfrm>
            <a:off x="200256" y="1276658"/>
            <a:ext cx="11757393" cy="4199803"/>
          </a:xfrm>
          <a:prstGeom prst="rect">
            <a:avLst/>
          </a:prstGeom>
        </p:spPr>
      </p:pic>
    </p:spTree>
    <p:extLst>
      <p:ext uri="{BB962C8B-B14F-4D97-AF65-F5344CB8AC3E}">
        <p14:creationId xmlns:p14="http://schemas.microsoft.com/office/powerpoint/2010/main" val="2324516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Inheritance hierarchies, super and subclasses</a:t>
            </a:r>
            <a:r>
              <a:rPr lang="en-US" dirty="0"/>
              <a:t>, member access rules, </a:t>
            </a:r>
            <a:r>
              <a:rPr lang="en-US" b="1" dirty="0"/>
              <a:t>super keyword</a:t>
            </a:r>
            <a:r>
              <a:rPr lang="en-US" dirty="0"/>
              <a:t>, </a:t>
            </a:r>
          </a:p>
          <a:p>
            <a:pPr marL="0" indent="0">
              <a:buNone/>
            </a:pPr>
            <a:r>
              <a:rPr lang="en-US" b="1" dirty="0"/>
              <a:t>Preventing inheritance: final classes and methods</a:t>
            </a:r>
            <a:r>
              <a:rPr lang="en-US" dirty="0"/>
              <a:t>,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51906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629586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851530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524844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931334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90281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Constructor Overloading:</a:t>
            </a:r>
          </a:p>
          <a:p>
            <a:pPr marL="0" indent="0">
              <a:buNone/>
            </a:pPr>
            <a:r>
              <a:rPr lang="en-US" b="1" dirty="0"/>
              <a:t>Definition:</a:t>
            </a:r>
            <a:r>
              <a:rPr lang="en-US" dirty="0"/>
              <a:t> Constructor overloading occurs when a class has </a:t>
            </a:r>
            <a:r>
              <a:rPr lang="en-US" b="1" dirty="0">
                <a:solidFill>
                  <a:schemeClr val="accent6">
                    <a:lumMod val="50000"/>
                  </a:schemeClr>
                </a:solidFill>
              </a:rPr>
              <a:t>multiple constructors</a:t>
            </a:r>
            <a:r>
              <a:rPr lang="en-US" dirty="0"/>
              <a:t> with the </a:t>
            </a:r>
            <a:r>
              <a:rPr lang="en-US" b="1" dirty="0"/>
              <a:t>same name </a:t>
            </a:r>
            <a:r>
              <a:rPr lang="en-US" dirty="0"/>
              <a:t>(the class name) </a:t>
            </a:r>
            <a:r>
              <a:rPr lang="en-US" b="1" dirty="0"/>
              <a:t>but different parameter lists.</a:t>
            </a:r>
          </a:p>
          <a:p>
            <a:pPr marL="0" indent="0">
              <a:buNone/>
            </a:pPr>
            <a:r>
              <a:rPr lang="en-US" b="1" dirty="0"/>
              <a:t>Key Points:</a:t>
            </a:r>
            <a:endParaRPr lang="en-US" dirty="0"/>
          </a:p>
          <a:p>
            <a:pPr marL="742950" lvl="1" indent="-285750">
              <a:buFont typeface="Arial" panose="020B0604020202020204" pitchFamily="34" charset="0"/>
              <a:buChar char="•"/>
            </a:pPr>
            <a:r>
              <a:rPr lang="en-US" dirty="0"/>
              <a:t>Allows creating objects in different ways depending on the arguments passed.</a:t>
            </a:r>
          </a:p>
          <a:p>
            <a:pPr marL="742950" lvl="1" indent="-285750">
              <a:buFont typeface="Arial" panose="020B0604020202020204" pitchFamily="34" charset="0"/>
              <a:buChar char="•"/>
            </a:pPr>
            <a:r>
              <a:rPr lang="en-US" dirty="0"/>
              <a:t>Like method overloading, constructors must </a:t>
            </a:r>
            <a:r>
              <a:rPr lang="en-US" b="1" dirty="0"/>
              <a:t>differ</a:t>
            </a:r>
            <a:r>
              <a:rPr lang="en-US" dirty="0"/>
              <a:t> </a:t>
            </a:r>
            <a:r>
              <a:rPr lang="en-US" b="1" dirty="0"/>
              <a:t>in</a:t>
            </a:r>
            <a:r>
              <a:rPr lang="en-US" dirty="0"/>
              <a:t> the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It provides flexibility in initializing objects with different sets of data.</a:t>
            </a:r>
          </a:p>
          <a:p>
            <a:pPr marL="0" indent="0">
              <a:buNone/>
            </a:pPr>
            <a:endParaRPr lang="en-IN" dirty="0"/>
          </a:p>
        </p:txBody>
      </p:sp>
    </p:spTree>
    <p:extLst>
      <p:ext uri="{BB962C8B-B14F-4D97-AF65-F5344CB8AC3E}">
        <p14:creationId xmlns:p14="http://schemas.microsoft.com/office/powerpoint/2010/main" val="3415654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367894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458084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555973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014240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545896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11232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9625FBA9-9602-5A92-434F-CF35B8178339}"/>
              </a:ext>
            </a:extLst>
          </p:cNvPr>
          <p:cNvSpPr>
            <a:spLocks noGrp="1"/>
          </p:cNvSpPr>
          <p:nvPr>
            <p:ph idx="1"/>
          </p:nvPr>
        </p:nvSpPr>
        <p:spPr>
          <a:xfrm>
            <a:off x="437100" y="741594"/>
            <a:ext cx="3799425" cy="586464"/>
          </a:xfrm>
        </p:spPr>
        <p:txBody>
          <a:bodyPr>
            <a:normAutofit fontScale="92500" lnSpcReduction="20000"/>
          </a:bodyPr>
          <a:lstStyle/>
          <a:p>
            <a:pPr marL="0" indent="0">
              <a:buNone/>
            </a:pPr>
            <a:r>
              <a:rPr lang="en-IN" sz="4400" b="1" dirty="0"/>
              <a:t>Example:</a:t>
            </a:r>
          </a:p>
          <a:p>
            <a:pPr marL="0" indent="0">
              <a:buNone/>
            </a:pPr>
            <a:endParaRPr lang="en-IN" sz="4400" b="1" dirty="0"/>
          </a:p>
        </p:txBody>
      </p:sp>
      <p:pic>
        <p:nvPicPr>
          <p:cNvPr id="5" name="Picture 4">
            <a:extLst>
              <a:ext uri="{FF2B5EF4-FFF2-40B4-BE49-F238E27FC236}">
                <a16:creationId xmlns:a16="http://schemas.microsoft.com/office/drawing/2014/main" id="{64CDE9F3-D346-6E61-8C66-A53AEBA200A5}"/>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3334" r="3542" b="3807"/>
          <a:stretch/>
        </p:blipFill>
        <p:spPr>
          <a:xfrm>
            <a:off x="4673626" y="-87087"/>
            <a:ext cx="7518373" cy="6901543"/>
          </a:xfrm>
          <a:prstGeom prst="rect">
            <a:avLst/>
          </a:prstGeom>
          <a:effectLst/>
        </p:spPr>
      </p:pic>
    </p:spTree>
    <p:extLst>
      <p:ext uri="{BB962C8B-B14F-4D97-AF65-F5344CB8AC3E}">
        <p14:creationId xmlns:p14="http://schemas.microsoft.com/office/powerpoint/2010/main" val="234508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13735" y="2081264"/>
            <a:ext cx="10803193" cy="1065059"/>
          </a:xfrm>
        </p:spPr>
        <p:txBody>
          <a:bodyPr>
            <a:normAutofit lnSpcReduction="10000"/>
          </a:bodyPr>
          <a:lstStyle/>
          <a:p>
            <a:pPr marL="0" indent="0" algn="ctr">
              <a:buNone/>
            </a:pPr>
            <a:r>
              <a:rPr lang="en-US" sz="7200" b="1" dirty="0">
                <a:solidFill>
                  <a:schemeClr val="accent5">
                    <a:lumMod val="75000"/>
                  </a:schemeClr>
                </a:solidFill>
                <a:latin typeface="Times New Roman" panose="02020603050405020304" pitchFamily="18" charset="0"/>
                <a:cs typeface="Times New Roman" panose="02020603050405020304" pitchFamily="18" charset="0"/>
              </a:rPr>
              <a:t>Run-Time Polymorphism</a:t>
            </a:r>
            <a:endParaRPr lang="en-IN" sz="72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79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75303" y="226142"/>
            <a:ext cx="11582399" cy="6449961"/>
          </a:xfrm>
        </p:spPr>
        <p:txBody>
          <a:bodyPr>
            <a:normAutofit lnSpcReduction="10000"/>
          </a:bodyPr>
          <a:lstStyle/>
          <a:p>
            <a:pPr marL="0" indent="0">
              <a:buNone/>
            </a:pPr>
            <a:r>
              <a:rPr lang="en-US" b="1" dirty="0">
                <a:solidFill>
                  <a:srgbClr val="C00000"/>
                </a:solidFill>
              </a:rPr>
              <a:t>Method overriding:</a:t>
            </a:r>
          </a:p>
          <a:p>
            <a:pPr marL="0" indent="0">
              <a:buNone/>
            </a:pPr>
            <a:r>
              <a:rPr lang="en-US" b="1" dirty="0"/>
              <a:t>Method overriding </a:t>
            </a:r>
            <a:r>
              <a:rPr lang="en-US" dirty="0"/>
              <a:t>in Java is a feature that allows a subclass to provide a specific implementation of a method that is </a:t>
            </a:r>
            <a:r>
              <a:rPr lang="en-US" b="1" dirty="0"/>
              <a:t>already defined in its superclass</a:t>
            </a:r>
            <a:r>
              <a:rPr lang="en-US" dirty="0"/>
              <a:t>. This is used to achieve runtime polymorphism and enable the subclass to customize or enhance the behavior of the inherited method.</a:t>
            </a:r>
          </a:p>
          <a:p>
            <a:pPr marL="0" indent="0">
              <a:buNone/>
            </a:pPr>
            <a:r>
              <a:rPr lang="en-US" b="1" dirty="0"/>
              <a:t>Key Points of Method Overriding:</a:t>
            </a:r>
          </a:p>
          <a:p>
            <a:pPr marL="514350" indent="-514350">
              <a:buFont typeface="+mj-lt"/>
              <a:buAutoNum type="arabicPeriod"/>
            </a:pPr>
            <a:r>
              <a:rPr lang="en-US" b="1" dirty="0"/>
              <a:t>Same Method Signature: </a:t>
            </a:r>
            <a:r>
              <a:rPr lang="en-US" dirty="0"/>
              <a:t>The overriding method in the subclass must have the same name, return type, and parameters as the method in the superclass.</a:t>
            </a:r>
          </a:p>
          <a:p>
            <a:pPr marL="514350" indent="-514350">
              <a:buFont typeface="+mj-lt"/>
              <a:buAutoNum type="arabicPeriod"/>
            </a:pPr>
            <a:r>
              <a:rPr lang="en-US" b="1" dirty="0"/>
              <a:t>Annotation: </a:t>
            </a:r>
            <a:r>
              <a:rPr lang="en-US" dirty="0"/>
              <a:t>The</a:t>
            </a:r>
            <a:r>
              <a:rPr lang="en-US" b="1" dirty="0">
                <a:solidFill>
                  <a:srgbClr val="C00000"/>
                </a:solidFill>
              </a:rPr>
              <a:t> @Override </a:t>
            </a:r>
            <a:r>
              <a:rPr lang="en-US" dirty="0"/>
              <a:t>annotation is often used above the method in the subclass to indicate that it is overriding a method from its superclass (though it is </a:t>
            </a:r>
            <a:r>
              <a:rPr lang="en-US" b="1" dirty="0">
                <a:solidFill>
                  <a:srgbClr val="C00000"/>
                </a:solidFill>
              </a:rPr>
              <a:t>optional</a:t>
            </a:r>
            <a:r>
              <a:rPr lang="en-US" dirty="0"/>
              <a:t>).</a:t>
            </a:r>
          </a:p>
          <a:p>
            <a:pPr marL="514350" indent="-514350">
              <a:buFont typeface="+mj-lt"/>
              <a:buAutoNum type="arabicPeriod"/>
            </a:pPr>
            <a:r>
              <a:rPr lang="en-US" b="1" dirty="0"/>
              <a:t>Access Modifiers: </a:t>
            </a:r>
            <a:r>
              <a:rPr lang="en-US" dirty="0"/>
              <a:t>The access level of the overriding method </a:t>
            </a:r>
            <a:r>
              <a:rPr lang="en-US" b="1" dirty="0"/>
              <a:t>cannot be more restrictive </a:t>
            </a:r>
            <a:r>
              <a:rPr lang="en-US" dirty="0"/>
              <a:t>than the overridden method.</a:t>
            </a:r>
          </a:p>
          <a:p>
            <a:pPr marL="514350" indent="-514350">
              <a:buFont typeface="+mj-lt"/>
              <a:buAutoNum type="arabicPeriod"/>
            </a:pPr>
            <a:r>
              <a:rPr lang="en-US" b="1" dirty="0"/>
              <a:t>Instance Methods Only: </a:t>
            </a:r>
            <a:r>
              <a:rPr lang="en-US" dirty="0"/>
              <a:t>Only instance methods (</a:t>
            </a:r>
            <a:r>
              <a:rPr lang="en-US" b="1" dirty="0">
                <a:solidFill>
                  <a:srgbClr val="C00000"/>
                </a:solidFill>
              </a:rPr>
              <a:t>non-static methods</a:t>
            </a:r>
            <a:r>
              <a:rPr lang="en-US" dirty="0"/>
              <a:t>) can be overridden. Static methods are not overridden but are hidden instead.</a:t>
            </a:r>
            <a:endParaRPr lang="en-IN" dirty="0"/>
          </a:p>
        </p:txBody>
      </p:sp>
    </p:spTree>
    <p:extLst>
      <p:ext uri="{BB962C8B-B14F-4D97-AF65-F5344CB8AC3E}">
        <p14:creationId xmlns:p14="http://schemas.microsoft.com/office/powerpoint/2010/main" val="379468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287704" y="716823"/>
            <a:ext cx="1942513" cy="595141"/>
          </a:xfrm>
        </p:spPr>
        <p:txBody>
          <a:bodyPr/>
          <a:lstStyle/>
          <a:p>
            <a:pPr marL="0" indent="0">
              <a:buNone/>
            </a:pPr>
            <a:r>
              <a:rPr lang="en-US" b="1" dirty="0"/>
              <a:t>Example:</a:t>
            </a:r>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68D88D4A-0A00-CB32-8552-2AF2B50F27BE}"/>
              </a:ext>
            </a:extLst>
          </p:cNvPr>
          <p:cNvPicPr>
            <a:picLocks noChangeAspect="1"/>
          </p:cNvPicPr>
          <p:nvPr/>
        </p:nvPicPr>
        <p:blipFill rotWithShape="1">
          <a:blip r:embed="rId2">
            <a:extLst>
              <a:ext uri="{28A0092B-C50C-407E-A947-70E740481C1C}">
                <a14:useLocalDpi xmlns:a14="http://schemas.microsoft.com/office/drawing/2010/main" val="0"/>
              </a:ext>
            </a:extLst>
          </a:blip>
          <a:srcRect l="3986" t="3623" r="4097" b="3189"/>
          <a:stretch/>
        </p:blipFill>
        <p:spPr>
          <a:xfrm>
            <a:off x="6176584" y="0"/>
            <a:ext cx="6015416" cy="6858000"/>
          </a:xfrm>
          <a:prstGeom prst="rect">
            <a:avLst/>
          </a:prstGeom>
        </p:spPr>
      </p:pic>
    </p:spTree>
    <p:extLst>
      <p:ext uri="{BB962C8B-B14F-4D97-AF65-F5344CB8AC3E}">
        <p14:creationId xmlns:p14="http://schemas.microsoft.com/office/powerpoint/2010/main" val="46390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2240</TotalTime>
  <Words>1970</Words>
  <Application>Microsoft Office PowerPoint</Application>
  <PresentationFormat>Widescreen</PresentationFormat>
  <Paragraphs>139</Paragraphs>
  <Slides>55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Aptos</vt:lpstr>
      <vt:lpstr>Arial</vt:lpstr>
      <vt:lpstr>Calibri</vt:lpstr>
      <vt:lpstr>Calibri Light</vt:lpstr>
      <vt:lpstr>sohne</vt:lpstr>
      <vt:lpstr>source-serif-pro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77</cp:revision>
  <dcterms:created xsi:type="dcterms:W3CDTF">2024-08-28T13:08:26Z</dcterms:created>
  <dcterms:modified xsi:type="dcterms:W3CDTF">2024-08-30T16:17:45Z</dcterms:modified>
</cp:coreProperties>
</file>