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1" r:id="rId2"/>
    <p:sldId id="423" r:id="rId3"/>
    <p:sldId id="448" r:id="rId4"/>
    <p:sldId id="455" r:id="rId5"/>
    <p:sldId id="456" r:id="rId6"/>
    <p:sldId id="451" r:id="rId7"/>
    <p:sldId id="424" r:id="rId8"/>
    <p:sldId id="425" r:id="rId9"/>
    <p:sldId id="427" r:id="rId10"/>
    <p:sldId id="428" r:id="rId11"/>
    <p:sldId id="429" r:id="rId12"/>
    <p:sldId id="430" r:id="rId13"/>
    <p:sldId id="431" r:id="rId14"/>
    <p:sldId id="432" r:id="rId15"/>
    <p:sldId id="457" r:id="rId16"/>
    <p:sldId id="458" r:id="rId17"/>
    <p:sldId id="461" r:id="rId18"/>
    <p:sldId id="459" r:id="rId19"/>
    <p:sldId id="460" r:id="rId20"/>
    <p:sldId id="462" r:id="rId21"/>
    <p:sldId id="464" r:id="rId22"/>
    <p:sldId id="463" r:id="rId23"/>
    <p:sldId id="465" r:id="rId24"/>
    <p:sldId id="466" r:id="rId25"/>
    <p:sldId id="467" r:id="rId26"/>
    <p:sldId id="468" r:id="rId27"/>
    <p:sldId id="469" r:id="rId28"/>
    <p:sldId id="4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7AC8-5929-3781-4366-E55D4D8B2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51E8DA-35D5-BA27-4102-6609D47F7E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42D843-47F0-D7F6-8E70-82595266E25B}"/>
              </a:ext>
            </a:extLst>
          </p:cNvPr>
          <p:cNvSpPr>
            <a:spLocks noGrp="1"/>
          </p:cNvSpPr>
          <p:nvPr>
            <p:ph type="dt" sz="half" idx="10"/>
          </p:nvPr>
        </p:nvSpPr>
        <p:spPr/>
        <p:txBody>
          <a:bodyPr/>
          <a:lstStyle/>
          <a:p>
            <a:fld id="{D26B7375-69CE-4EFD-B497-21F2303388E1}" type="datetimeFigureOut">
              <a:rPr lang="en-US" smtClean="0"/>
              <a:t>9/26/2024</a:t>
            </a:fld>
            <a:endParaRPr lang="en-US"/>
          </a:p>
        </p:txBody>
      </p:sp>
      <p:sp>
        <p:nvSpPr>
          <p:cNvPr id="5" name="Footer Placeholder 4">
            <a:extLst>
              <a:ext uri="{FF2B5EF4-FFF2-40B4-BE49-F238E27FC236}">
                <a16:creationId xmlns:a16="http://schemas.microsoft.com/office/drawing/2014/main" id="{5016C3BB-C2DC-EF6C-E1E9-EBC0C0640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3D6AF-ED70-156B-710C-59B188F45FCB}"/>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59020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5E19-DB4B-78EF-C2AB-92E0241C6F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BFE4C-D792-E720-C656-D64F7D815D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7B875-1386-A35A-A55C-B7778BEC001C}"/>
              </a:ext>
            </a:extLst>
          </p:cNvPr>
          <p:cNvSpPr>
            <a:spLocks noGrp="1"/>
          </p:cNvSpPr>
          <p:nvPr>
            <p:ph type="dt" sz="half" idx="10"/>
          </p:nvPr>
        </p:nvSpPr>
        <p:spPr/>
        <p:txBody>
          <a:bodyPr/>
          <a:lstStyle/>
          <a:p>
            <a:fld id="{D26B7375-69CE-4EFD-B497-21F2303388E1}" type="datetimeFigureOut">
              <a:rPr lang="en-US" smtClean="0"/>
              <a:t>9/26/2024</a:t>
            </a:fld>
            <a:endParaRPr lang="en-US"/>
          </a:p>
        </p:txBody>
      </p:sp>
      <p:sp>
        <p:nvSpPr>
          <p:cNvPr id="5" name="Footer Placeholder 4">
            <a:extLst>
              <a:ext uri="{FF2B5EF4-FFF2-40B4-BE49-F238E27FC236}">
                <a16:creationId xmlns:a16="http://schemas.microsoft.com/office/drawing/2014/main" id="{9D7DD4B8-AFDF-C40F-093C-429E12B64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BD6B7-2BCD-D64A-67D8-3B4EC8104BD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66846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11BE1-EE4D-0715-715F-256A6DE23A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E84D1D-D00F-4EA1-27BA-387A0122D8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586F9-2E46-EFC6-662E-8FED35E8D867}"/>
              </a:ext>
            </a:extLst>
          </p:cNvPr>
          <p:cNvSpPr>
            <a:spLocks noGrp="1"/>
          </p:cNvSpPr>
          <p:nvPr>
            <p:ph type="dt" sz="half" idx="10"/>
          </p:nvPr>
        </p:nvSpPr>
        <p:spPr/>
        <p:txBody>
          <a:bodyPr/>
          <a:lstStyle/>
          <a:p>
            <a:fld id="{D26B7375-69CE-4EFD-B497-21F2303388E1}" type="datetimeFigureOut">
              <a:rPr lang="en-US" smtClean="0"/>
              <a:t>9/26/2024</a:t>
            </a:fld>
            <a:endParaRPr lang="en-US"/>
          </a:p>
        </p:txBody>
      </p:sp>
      <p:sp>
        <p:nvSpPr>
          <p:cNvPr id="5" name="Footer Placeholder 4">
            <a:extLst>
              <a:ext uri="{FF2B5EF4-FFF2-40B4-BE49-F238E27FC236}">
                <a16:creationId xmlns:a16="http://schemas.microsoft.com/office/drawing/2014/main" id="{774E2045-12FE-1BC6-8C65-EBDBC6A7B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F722D-C4D2-138A-B6DF-C6677744E2F2}"/>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05435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4319-FBC5-5DB6-67BE-48A952A5E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8C120-7286-BAF0-CE37-B778EE83A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08D75-6E6C-CD65-5DD5-916A353615FC}"/>
              </a:ext>
            </a:extLst>
          </p:cNvPr>
          <p:cNvSpPr>
            <a:spLocks noGrp="1"/>
          </p:cNvSpPr>
          <p:nvPr>
            <p:ph type="dt" sz="half" idx="10"/>
          </p:nvPr>
        </p:nvSpPr>
        <p:spPr/>
        <p:txBody>
          <a:bodyPr/>
          <a:lstStyle/>
          <a:p>
            <a:fld id="{D26B7375-69CE-4EFD-B497-21F2303388E1}" type="datetimeFigureOut">
              <a:rPr lang="en-US" smtClean="0"/>
              <a:t>9/26/2024</a:t>
            </a:fld>
            <a:endParaRPr lang="en-US"/>
          </a:p>
        </p:txBody>
      </p:sp>
      <p:sp>
        <p:nvSpPr>
          <p:cNvPr id="5" name="Footer Placeholder 4">
            <a:extLst>
              <a:ext uri="{FF2B5EF4-FFF2-40B4-BE49-F238E27FC236}">
                <a16:creationId xmlns:a16="http://schemas.microsoft.com/office/drawing/2014/main" id="{75FB4372-6AC9-F7A2-66C0-8A93FB581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207C9-001E-4D35-E6A6-BB29DC0CEF47}"/>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09096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209F-6189-7BE0-5290-706EBAF758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4DA8D7-48C0-F94C-656A-6E73B0CA1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B9C190-0600-098F-33C6-1737E8B68561}"/>
              </a:ext>
            </a:extLst>
          </p:cNvPr>
          <p:cNvSpPr>
            <a:spLocks noGrp="1"/>
          </p:cNvSpPr>
          <p:nvPr>
            <p:ph type="dt" sz="half" idx="10"/>
          </p:nvPr>
        </p:nvSpPr>
        <p:spPr/>
        <p:txBody>
          <a:bodyPr/>
          <a:lstStyle/>
          <a:p>
            <a:fld id="{D26B7375-69CE-4EFD-B497-21F2303388E1}" type="datetimeFigureOut">
              <a:rPr lang="en-US" smtClean="0"/>
              <a:t>9/26/2024</a:t>
            </a:fld>
            <a:endParaRPr lang="en-US"/>
          </a:p>
        </p:txBody>
      </p:sp>
      <p:sp>
        <p:nvSpPr>
          <p:cNvPr id="5" name="Footer Placeholder 4">
            <a:extLst>
              <a:ext uri="{FF2B5EF4-FFF2-40B4-BE49-F238E27FC236}">
                <a16:creationId xmlns:a16="http://schemas.microsoft.com/office/drawing/2014/main" id="{951767D3-25D4-F0C3-CADA-A1D051695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605BE-24BF-E8E6-B731-A92E56CA30B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412659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A117-2EA6-6C4F-F58A-3FC0759F7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72343-E4E4-29E8-66E1-1FC4E3650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55CEAA-64C9-A948-5C0E-FAF78BFE6F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DCBF59-0A2A-17CD-E15F-8FD4F0191892}"/>
              </a:ext>
            </a:extLst>
          </p:cNvPr>
          <p:cNvSpPr>
            <a:spLocks noGrp="1"/>
          </p:cNvSpPr>
          <p:nvPr>
            <p:ph type="dt" sz="half" idx="10"/>
          </p:nvPr>
        </p:nvSpPr>
        <p:spPr/>
        <p:txBody>
          <a:bodyPr/>
          <a:lstStyle/>
          <a:p>
            <a:fld id="{D26B7375-69CE-4EFD-B497-21F2303388E1}" type="datetimeFigureOut">
              <a:rPr lang="en-US" smtClean="0"/>
              <a:t>9/26/2024</a:t>
            </a:fld>
            <a:endParaRPr lang="en-US"/>
          </a:p>
        </p:txBody>
      </p:sp>
      <p:sp>
        <p:nvSpPr>
          <p:cNvPr id="6" name="Footer Placeholder 5">
            <a:extLst>
              <a:ext uri="{FF2B5EF4-FFF2-40B4-BE49-F238E27FC236}">
                <a16:creationId xmlns:a16="http://schemas.microsoft.com/office/drawing/2014/main" id="{EDCB5C83-39C3-2A4C-F240-6FABE67E1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1E9EC-A250-ED85-A5BD-A734BF3AC18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82652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8216-294A-937A-DA69-4213F46E2B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2C9D0F-9717-CC7B-1280-B7C790A556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B25A2D-6E3F-3075-26BA-A570356428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ACDF0-8D85-44BD-C15B-BBAF85783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6CFF88-C77B-42B8-6415-3D44A765A2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9E2C5B-D2C8-CCF7-1191-630A76B0DC4E}"/>
              </a:ext>
            </a:extLst>
          </p:cNvPr>
          <p:cNvSpPr>
            <a:spLocks noGrp="1"/>
          </p:cNvSpPr>
          <p:nvPr>
            <p:ph type="dt" sz="half" idx="10"/>
          </p:nvPr>
        </p:nvSpPr>
        <p:spPr/>
        <p:txBody>
          <a:bodyPr/>
          <a:lstStyle/>
          <a:p>
            <a:fld id="{D26B7375-69CE-4EFD-B497-21F2303388E1}" type="datetimeFigureOut">
              <a:rPr lang="en-US" smtClean="0"/>
              <a:t>9/26/2024</a:t>
            </a:fld>
            <a:endParaRPr lang="en-US"/>
          </a:p>
        </p:txBody>
      </p:sp>
      <p:sp>
        <p:nvSpPr>
          <p:cNvPr id="8" name="Footer Placeholder 7">
            <a:extLst>
              <a:ext uri="{FF2B5EF4-FFF2-40B4-BE49-F238E27FC236}">
                <a16:creationId xmlns:a16="http://schemas.microsoft.com/office/drawing/2014/main" id="{FD7F410A-60B9-7019-7581-C51C9EEC8D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C5156F-470B-8C16-9569-6F4E040A5508}"/>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20804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712D-970B-AD45-2659-B6FBF98D26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195B1D-9C91-CCF5-568D-95407C4057B4}"/>
              </a:ext>
            </a:extLst>
          </p:cNvPr>
          <p:cNvSpPr>
            <a:spLocks noGrp="1"/>
          </p:cNvSpPr>
          <p:nvPr>
            <p:ph type="dt" sz="half" idx="10"/>
          </p:nvPr>
        </p:nvSpPr>
        <p:spPr/>
        <p:txBody>
          <a:bodyPr/>
          <a:lstStyle/>
          <a:p>
            <a:fld id="{D26B7375-69CE-4EFD-B497-21F2303388E1}" type="datetimeFigureOut">
              <a:rPr lang="en-US" smtClean="0"/>
              <a:t>9/26/2024</a:t>
            </a:fld>
            <a:endParaRPr lang="en-US"/>
          </a:p>
        </p:txBody>
      </p:sp>
      <p:sp>
        <p:nvSpPr>
          <p:cNvPr id="4" name="Footer Placeholder 3">
            <a:extLst>
              <a:ext uri="{FF2B5EF4-FFF2-40B4-BE49-F238E27FC236}">
                <a16:creationId xmlns:a16="http://schemas.microsoft.com/office/drawing/2014/main" id="{91F8F6E9-7584-A3D2-C732-4B3F61E767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3F01CC-E517-2851-9F7B-7F862D618268}"/>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02413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43D05F-5A68-1B20-88A9-2990BBFDB340}"/>
              </a:ext>
            </a:extLst>
          </p:cNvPr>
          <p:cNvSpPr>
            <a:spLocks noGrp="1"/>
          </p:cNvSpPr>
          <p:nvPr>
            <p:ph type="dt" sz="half" idx="10"/>
          </p:nvPr>
        </p:nvSpPr>
        <p:spPr/>
        <p:txBody>
          <a:bodyPr/>
          <a:lstStyle/>
          <a:p>
            <a:fld id="{D26B7375-69CE-4EFD-B497-21F2303388E1}" type="datetimeFigureOut">
              <a:rPr lang="en-US" smtClean="0"/>
              <a:t>9/26/2024</a:t>
            </a:fld>
            <a:endParaRPr lang="en-US"/>
          </a:p>
        </p:txBody>
      </p:sp>
      <p:sp>
        <p:nvSpPr>
          <p:cNvPr id="3" name="Footer Placeholder 2">
            <a:extLst>
              <a:ext uri="{FF2B5EF4-FFF2-40B4-BE49-F238E27FC236}">
                <a16:creationId xmlns:a16="http://schemas.microsoft.com/office/drawing/2014/main" id="{42FE56F5-0A25-0A5A-6A78-156C32479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EAFFCA-D3C0-FC5A-A959-43479CB25500}"/>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49954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EF1D-4D5C-CEA9-324D-EFA4F25C1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EBF2CA-09A7-29EB-0BAB-4C52F87006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4B7F0-3487-4719-3C93-08253E1A3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552B1-1295-35BA-1811-F981B553141E}"/>
              </a:ext>
            </a:extLst>
          </p:cNvPr>
          <p:cNvSpPr>
            <a:spLocks noGrp="1"/>
          </p:cNvSpPr>
          <p:nvPr>
            <p:ph type="dt" sz="half" idx="10"/>
          </p:nvPr>
        </p:nvSpPr>
        <p:spPr/>
        <p:txBody>
          <a:bodyPr/>
          <a:lstStyle/>
          <a:p>
            <a:fld id="{D26B7375-69CE-4EFD-B497-21F2303388E1}" type="datetimeFigureOut">
              <a:rPr lang="en-US" smtClean="0"/>
              <a:t>9/26/2024</a:t>
            </a:fld>
            <a:endParaRPr lang="en-US"/>
          </a:p>
        </p:txBody>
      </p:sp>
      <p:sp>
        <p:nvSpPr>
          <p:cNvPr id="6" name="Footer Placeholder 5">
            <a:extLst>
              <a:ext uri="{FF2B5EF4-FFF2-40B4-BE49-F238E27FC236}">
                <a16:creationId xmlns:a16="http://schemas.microsoft.com/office/drawing/2014/main" id="{A5BE338D-727C-E3DA-D1BB-AEED04A51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3018CA-30E2-0C1E-328D-91918A2B5090}"/>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025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F2E7-B786-7EC6-8068-24013EA20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F390ED-5FFA-88C5-3E45-55CCD8B6E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37A87-7B97-4CF7-4588-353C0C694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E2002-04B7-4D07-215C-8DF902BE6769}"/>
              </a:ext>
            </a:extLst>
          </p:cNvPr>
          <p:cNvSpPr>
            <a:spLocks noGrp="1"/>
          </p:cNvSpPr>
          <p:nvPr>
            <p:ph type="dt" sz="half" idx="10"/>
          </p:nvPr>
        </p:nvSpPr>
        <p:spPr/>
        <p:txBody>
          <a:bodyPr/>
          <a:lstStyle/>
          <a:p>
            <a:fld id="{D26B7375-69CE-4EFD-B497-21F2303388E1}" type="datetimeFigureOut">
              <a:rPr lang="en-US" smtClean="0"/>
              <a:t>9/26/2024</a:t>
            </a:fld>
            <a:endParaRPr lang="en-US"/>
          </a:p>
        </p:txBody>
      </p:sp>
      <p:sp>
        <p:nvSpPr>
          <p:cNvPr id="6" name="Footer Placeholder 5">
            <a:extLst>
              <a:ext uri="{FF2B5EF4-FFF2-40B4-BE49-F238E27FC236}">
                <a16:creationId xmlns:a16="http://schemas.microsoft.com/office/drawing/2014/main" id="{0612B96E-9E36-EF1D-A2FC-8B2E2BC83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8A4B6-6AA6-7128-4650-87593D49435D}"/>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70120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C2A5E-D948-0E05-34BE-E2DC5ECC2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D5C96-2A3C-53A8-8D96-7B24F9852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0FC2B-B594-1D38-715A-7F29AA178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B7375-69CE-4EFD-B497-21F2303388E1}" type="datetimeFigureOut">
              <a:rPr lang="en-US" smtClean="0"/>
              <a:t>9/26/2024</a:t>
            </a:fld>
            <a:endParaRPr lang="en-US"/>
          </a:p>
        </p:txBody>
      </p:sp>
      <p:sp>
        <p:nvSpPr>
          <p:cNvPr id="5" name="Footer Placeholder 4">
            <a:extLst>
              <a:ext uri="{FF2B5EF4-FFF2-40B4-BE49-F238E27FC236}">
                <a16:creationId xmlns:a16="http://schemas.microsoft.com/office/drawing/2014/main" id="{5AE9B805-5DA4-1850-EA0E-B2A807207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E2019D-7862-8778-13AF-F8E5C4B29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C3C45-FB3D-4CFB-A2A8-F82E688D8BCC}" type="slidenum">
              <a:rPr lang="en-US" smtClean="0"/>
              <a:t>‹#›</a:t>
            </a:fld>
            <a:endParaRPr lang="en-US"/>
          </a:p>
        </p:txBody>
      </p:sp>
    </p:spTree>
    <p:extLst>
      <p:ext uri="{BB962C8B-B14F-4D97-AF65-F5344CB8AC3E}">
        <p14:creationId xmlns:p14="http://schemas.microsoft.com/office/powerpoint/2010/main" val="142649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a:bodyPr>
          <a:lstStyle/>
          <a:p>
            <a:pPr marL="0" indent="0" algn="ctr">
              <a:buNone/>
            </a:pPr>
            <a:r>
              <a:rPr lang="en-US" sz="6600" b="1" dirty="0">
                <a:solidFill>
                  <a:schemeClr val="tx2"/>
                </a:solidFill>
              </a:rPr>
              <a:t>Module-3: </a:t>
            </a:r>
          </a:p>
          <a:p>
            <a:pPr marL="0" indent="0" algn="ctr">
              <a:buNone/>
            </a:pPr>
            <a:r>
              <a:rPr lang="en-IN" sz="6600" b="1" dirty="0">
                <a:solidFill>
                  <a:srgbClr val="C00000"/>
                </a:solidFill>
              </a:rPr>
              <a:t>INTERFACES </a:t>
            </a:r>
            <a:r>
              <a:rPr lang="en-IN" sz="6600" b="1" dirty="0"/>
              <a:t>AND</a:t>
            </a:r>
            <a:r>
              <a:rPr lang="en-IN" sz="6600" b="1" dirty="0">
                <a:solidFill>
                  <a:srgbClr val="C00000"/>
                </a:solidFill>
              </a:rPr>
              <a:t> PACKAGES</a:t>
            </a: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01093" y="301273"/>
            <a:ext cx="10803193" cy="5646891"/>
          </a:xfrm>
        </p:spPr>
        <p:txBody>
          <a:bodyPr/>
          <a:lstStyle/>
          <a:p>
            <a:pPr marL="0" indent="0">
              <a:buNone/>
            </a:pPr>
            <a:r>
              <a:rPr lang="en-US" b="1" dirty="0">
                <a:solidFill>
                  <a:srgbClr val="C00000"/>
                </a:solidFill>
              </a:rPr>
              <a:t>Accessing implementations through interface references:</a:t>
            </a:r>
          </a:p>
          <a:p>
            <a:pPr marL="0" indent="0">
              <a:buNone/>
            </a:pPr>
            <a:r>
              <a:rPr lang="en-US" dirty="0"/>
              <a:t>This means that you </a:t>
            </a:r>
            <a:r>
              <a:rPr lang="en-US" b="1" dirty="0"/>
              <a:t>interact with an object of a class that implements an interface</a:t>
            </a:r>
            <a:r>
              <a:rPr lang="en-US" dirty="0"/>
              <a:t> via </a:t>
            </a:r>
            <a:r>
              <a:rPr lang="en-US" b="1" dirty="0"/>
              <a:t>a reference of that interface type</a:t>
            </a:r>
            <a:r>
              <a:rPr lang="en-US" dirty="0"/>
              <a:t>, not the class type. This allows you to use the object polymorphically, meaning that the actual implementation is determined at runtime, but you interact with it using the common interface methods.</a:t>
            </a:r>
          </a:p>
          <a:p>
            <a:pPr marL="0" indent="0">
              <a:buNone/>
            </a:pPr>
            <a:r>
              <a:rPr lang="en-US" b="1" dirty="0"/>
              <a:t>Example: </a:t>
            </a:r>
          </a:p>
          <a:p>
            <a:pPr marL="0" indent="0">
              <a:buNone/>
            </a:pPr>
            <a:r>
              <a:rPr lang="en-US" b="1" dirty="0"/>
              <a:t>1. </a:t>
            </a:r>
            <a:r>
              <a:rPr lang="en-US" dirty="0"/>
              <a:t>Below Code is for Creating an </a:t>
            </a:r>
            <a:r>
              <a:rPr lang="en-US" b="1" dirty="0"/>
              <a:t>interface</a:t>
            </a:r>
            <a:r>
              <a:rPr lang="en-US" dirty="0"/>
              <a:t> with name </a:t>
            </a:r>
            <a:r>
              <a:rPr lang="en-US" b="1" dirty="0"/>
              <a:t>Shape</a:t>
            </a:r>
          </a:p>
          <a:p>
            <a:pPr marL="0" indent="0">
              <a:buNone/>
            </a:pPr>
            <a:endParaRPr lang="en-US" b="1" dirty="0"/>
          </a:p>
          <a:p>
            <a:pPr marL="0" indent="0">
              <a:buNone/>
            </a:pPr>
            <a:endParaRPr lang="en-IN" b="1" dirty="0"/>
          </a:p>
        </p:txBody>
      </p:sp>
      <p:pic>
        <p:nvPicPr>
          <p:cNvPr id="4" name="Picture 3" descr="A black screen with white text">
            <a:extLst>
              <a:ext uri="{FF2B5EF4-FFF2-40B4-BE49-F238E27FC236}">
                <a16:creationId xmlns:a16="http://schemas.microsoft.com/office/drawing/2014/main" id="{A5438711-E610-2D54-E954-0774D665C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160" y="4260360"/>
            <a:ext cx="7498080" cy="2296367"/>
          </a:xfrm>
          <a:prstGeom prst="rect">
            <a:avLst/>
          </a:prstGeom>
        </p:spPr>
      </p:pic>
    </p:spTree>
    <p:extLst>
      <p:ext uri="{BB962C8B-B14F-4D97-AF65-F5344CB8AC3E}">
        <p14:creationId xmlns:p14="http://schemas.microsoft.com/office/powerpoint/2010/main" val="108933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17715" y="613294"/>
            <a:ext cx="5040085" cy="5980822"/>
          </a:xfrm>
        </p:spPr>
        <p:txBody>
          <a:bodyPr/>
          <a:lstStyle/>
          <a:p>
            <a:pPr marL="0" indent="0">
              <a:buNone/>
            </a:pPr>
            <a:r>
              <a:rPr lang="en-IN" dirty="0"/>
              <a:t>2. </a:t>
            </a:r>
            <a:r>
              <a:rPr lang="en-IN" b="1" dirty="0"/>
              <a:t>Class</a:t>
            </a:r>
            <a:r>
              <a:rPr lang="en-IN" dirty="0"/>
              <a:t> Circle </a:t>
            </a:r>
            <a:r>
              <a:rPr lang="en-IN" b="1" dirty="0">
                <a:solidFill>
                  <a:srgbClr val="C00000"/>
                </a:solidFill>
              </a:rPr>
              <a:t>implements</a:t>
            </a:r>
            <a:r>
              <a:rPr lang="en-IN" dirty="0"/>
              <a:t> the </a:t>
            </a:r>
            <a:r>
              <a:rPr lang="en-IN" b="1" dirty="0"/>
              <a:t>Interface</a:t>
            </a:r>
            <a:r>
              <a:rPr lang="en-IN" dirty="0"/>
              <a:t> Shape: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3. </a:t>
            </a:r>
            <a:r>
              <a:rPr lang="en-IN" b="1" dirty="0"/>
              <a:t>Class</a:t>
            </a:r>
            <a:r>
              <a:rPr lang="en-IN" dirty="0"/>
              <a:t> Rectangle </a:t>
            </a:r>
            <a:r>
              <a:rPr lang="en-IN" b="1" dirty="0">
                <a:solidFill>
                  <a:srgbClr val="C00000"/>
                </a:solidFill>
              </a:rPr>
              <a:t>implements</a:t>
            </a:r>
            <a:r>
              <a:rPr lang="en-IN" dirty="0"/>
              <a:t> the </a:t>
            </a:r>
            <a:r>
              <a:rPr lang="en-IN" b="1" dirty="0"/>
              <a:t>Interface</a:t>
            </a:r>
            <a:r>
              <a:rPr lang="en-IN" dirty="0"/>
              <a:t> Shape:</a:t>
            </a:r>
          </a:p>
          <a:p>
            <a:pPr marL="0" indent="0">
              <a:buNone/>
            </a:pPr>
            <a:endParaRPr lang="en-IN" dirty="0"/>
          </a:p>
        </p:txBody>
      </p:sp>
      <p:pic>
        <p:nvPicPr>
          <p:cNvPr id="6" name="Picture 5" descr="A computer code on a black background&#10;&#10;Description automatically generated">
            <a:extLst>
              <a:ext uri="{FF2B5EF4-FFF2-40B4-BE49-F238E27FC236}">
                <a16:creationId xmlns:a16="http://schemas.microsoft.com/office/drawing/2014/main" id="{C5442760-F37A-DDDA-1D71-C5F74B672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2199" y="500743"/>
            <a:ext cx="6780952" cy="2928257"/>
          </a:xfrm>
          <a:prstGeom prst="rect">
            <a:avLst/>
          </a:prstGeom>
        </p:spPr>
      </p:pic>
      <p:pic>
        <p:nvPicPr>
          <p:cNvPr id="8" name="Picture 7" descr="A computer code on a black background&#10;&#10;Description automatically generated">
            <a:extLst>
              <a:ext uri="{FF2B5EF4-FFF2-40B4-BE49-F238E27FC236}">
                <a16:creationId xmlns:a16="http://schemas.microsoft.com/office/drawing/2014/main" id="{F050FB6B-5D49-5AC5-6F3A-508532E14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2199" y="3603705"/>
            <a:ext cx="6780952" cy="2851524"/>
          </a:xfrm>
          <a:prstGeom prst="rect">
            <a:avLst/>
          </a:prstGeom>
        </p:spPr>
      </p:pic>
    </p:spTree>
    <p:extLst>
      <p:ext uri="{BB962C8B-B14F-4D97-AF65-F5344CB8AC3E}">
        <p14:creationId xmlns:p14="http://schemas.microsoft.com/office/powerpoint/2010/main" val="324630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Main Class:</a:t>
            </a:r>
          </a:p>
        </p:txBody>
      </p:sp>
      <p:pic>
        <p:nvPicPr>
          <p:cNvPr id="6" name="Picture 5" descr="A computer screen shot of a black screen with white text&#10;&#10;Description automatically generated">
            <a:extLst>
              <a:ext uri="{FF2B5EF4-FFF2-40B4-BE49-F238E27FC236}">
                <a16:creationId xmlns:a16="http://schemas.microsoft.com/office/drawing/2014/main" id="{7B0195E2-B9DA-749B-77AB-DEA3A80B2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713" y="508102"/>
            <a:ext cx="9153832" cy="5857562"/>
          </a:xfrm>
          <a:prstGeom prst="rect">
            <a:avLst/>
          </a:prstGeom>
        </p:spPr>
      </p:pic>
    </p:spTree>
    <p:extLst>
      <p:ext uri="{BB962C8B-B14F-4D97-AF65-F5344CB8AC3E}">
        <p14:creationId xmlns:p14="http://schemas.microsoft.com/office/powerpoint/2010/main" val="209211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Extending interface:</a:t>
            </a:r>
            <a:endParaRPr lang="en-US" b="1" dirty="0"/>
          </a:p>
          <a:p>
            <a:pPr marL="0" indent="0">
              <a:buNone/>
            </a:pPr>
            <a:r>
              <a:rPr lang="en-US" dirty="0"/>
              <a:t>In Java, </a:t>
            </a:r>
            <a:r>
              <a:rPr lang="en-US" b="1" dirty="0"/>
              <a:t>interfaces</a:t>
            </a:r>
            <a:r>
              <a:rPr lang="en-US" dirty="0"/>
              <a:t> can </a:t>
            </a:r>
            <a:r>
              <a:rPr lang="en-US" b="1" dirty="0">
                <a:solidFill>
                  <a:srgbClr val="C00000"/>
                </a:solidFill>
              </a:rPr>
              <a:t>extend</a:t>
            </a:r>
            <a:r>
              <a:rPr lang="en-US" dirty="0"/>
              <a:t> other </a:t>
            </a:r>
            <a:r>
              <a:rPr lang="en-US" b="1" dirty="0"/>
              <a:t>interfaces</a:t>
            </a:r>
            <a:r>
              <a:rPr lang="en-US" dirty="0"/>
              <a:t>, similar to how </a:t>
            </a:r>
            <a:r>
              <a:rPr lang="en-US" b="1" dirty="0"/>
              <a:t>classes</a:t>
            </a:r>
            <a:r>
              <a:rPr lang="en-US" dirty="0"/>
              <a:t> can </a:t>
            </a:r>
            <a:r>
              <a:rPr lang="en-US" b="1" dirty="0">
                <a:solidFill>
                  <a:srgbClr val="C00000"/>
                </a:solidFill>
              </a:rPr>
              <a:t>extend</a:t>
            </a:r>
            <a:r>
              <a:rPr lang="en-US" dirty="0"/>
              <a:t> other </a:t>
            </a:r>
            <a:r>
              <a:rPr lang="en-US" b="1" dirty="0"/>
              <a:t>classes</a:t>
            </a:r>
            <a:r>
              <a:rPr lang="en-US" dirty="0"/>
              <a:t>. </a:t>
            </a:r>
          </a:p>
          <a:p>
            <a:pPr marL="0" indent="0">
              <a:buNone/>
            </a:pPr>
            <a:r>
              <a:rPr lang="en-US" dirty="0"/>
              <a:t>When one interface extends another, it </a:t>
            </a:r>
            <a:r>
              <a:rPr lang="en-US" b="1" dirty="0">
                <a:solidFill>
                  <a:srgbClr val="C00000"/>
                </a:solidFill>
              </a:rPr>
              <a:t>inherits</a:t>
            </a:r>
            <a:r>
              <a:rPr lang="en-US" dirty="0"/>
              <a:t> all the abstract methods, default methods, and constants (static and final fields) from the parent interface. This allows you to create a more specialized interface by building upon an existing one.</a:t>
            </a:r>
          </a:p>
          <a:p>
            <a:pPr marL="0" indent="0">
              <a:buNone/>
            </a:pPr>
            <a:r>
              <a:rPr lang="en-US" dirty="0"/>
              <a:t>Unlike classes, where a subclass can only extend </a:t>
            </a:r>
            <a:r>
              <a:rPr lang="en-US" b="1" dirty="0"/>
              <a:t>one parent class </a:t>
            </a:r>
            <a:r>
              <a:rPr lang="en-US" dirty="0"/>
              <a:t>(due to </a:t>
            </a:r>
            <a:r>
              <a:rPr lang="en-US" b="1" dirty="0">
                <a:solidFill>
                  <a:srgbClr val="C00000"/>
                </a:solidFill>
              </a:rPr>
              <a:t>single inheritance</a:t>
            </a:r>
            <a:r>
              <a:rPr lang="en-US" dirty="0"/>
              <a:t>), an interface in Java can </a:t>
            </a:r>
            <a:r>
              <a:rPr lang="en-US" b="1" dirty="0">
                <a:solidFill>
                  <a:srgbClr val="C00000"/>
                </a:solidFill>
              </a:rPr>
              <a:t>extend</a:t>
            </a:r>
            <a:r>
              <a:rPr lang="en-US" dirty="0"/>
              <a:t> </a:t>
            </a:r>
            <a:r>
              <a:rPr lang="en-US" b="1" dirty="0"/>
              <a:t>multiple interfaces</a:t>
            </a:r>
            <a:r>
              <a:rPr lang="en-US" dirty="0"/>
              <a:t>, allowing for a form of </a:t>
            </a:r>
            <a:r>
              <a:rPr lang="en-US" b="1" dirty="0">
                <a:solidFill>
                  <a:srgbClr val="C00000"/>
                </a:solidFill>
              </a:rPr>
              <a:t>multiple inheritance</a:t>
            </a:r>
            <a:r>
              <a:rPr lang="en-US" dirty="0"/>
              <a:t>.</a:t>
            </a:r>
          </a:p>
          <a:p>
            <a:pPr marL="0" indent="0">
              <a:buNone/>
            </a:pPr>
            <a:endParaRPr lang="en-IN" dirty="0"/>
          </a:p>
        </p:txBody>
      </p:sp>
    </p:spTree>
    <p:extLst>
      <p:ext uri="{BB962C8B-B14F-4D97-AF65-F5344CB8AC3E}">
        <p14:creationId xmlns:p14="http://schemas.microsoft.com/office/powerpoint/2010/main" val="236154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Syntax</a:t>
            </a:r>
            <a:r>
              <a:rPr lang="en-IN" dirty="0"/>
              <a:t>:</a:t>
            </a:r>
          </a:p>
          <a:p>
            <a:pPr marL="0" indent="0">
              <a:buNone/>
            </a:pPr>
            <a:endParaRPr lang="en-IN" dirty="0"/>
          </a:p>
        </p:txBody>
      </p:sp>
      <p:pic>
        <p:nvPicPr>
          <p:cNvPr id="8" name="Picture 7" descr="A computer screen shot of a black screen">
            <a:extLst>
              <a:ext uri="{FF2B5EF4-FFF2-40B4-BE49-F238E27FC236}">
                <a16:creationId xmlns:a16="http://schemas.microsoft.com/office/drawing/2014/main" id="{3930BB4D-2AC7-3DB9-5595-70E93AA14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145" y="811055"/>
            <a:ext cx="9365770" cy="5235889"/>
          </a:xfrm>
          <a:prstGeom prst="rect">
            <a:avLst/>
          </a:prstGeom>
        </p:spPr>
      </p:pic>
    </p:spTree>
    <p:extLst>
      <p:ext uri="{BB962C8B-B14F-4D97-AF65-F5344CB8AC3E}">
        <p14:creationId xmlns:p14="http://schemas.microsoft.com/office/powerpoint/2010/main" val="111731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47407" y="954416"/>
            <a:ext cx="10330193" cy="4053013"/>
          </a:xfrm>
        </p:spPr>
        <p:txBody>
          <a:bodyPr/>
          <a:lstStyle/>
          <a:p>
            <a:pPr marL="0" indent="0">
              <a:buNone/>
            </a:pPr>
            <a:r>
              <a:rPr lang="en-IN" sz="3200" b="1" dirty="0"/>
              <a:t>Interfaces</a:t>
            </a:r>
            <a:r>
              <a:rPr lang="en-IN" sz="3200" dirty="0"/>
              <a:t> VS </a:t>
            </a:r>
            <a:r>
              <a:rPr lang="en-IN" sz="3200" b="1" dirty="0"/>
              <a:t>Abstract classes:</a:t>
            </a:r>
            <a:endParaRPr lang="en-US" sz="3200" b="1" dirty="0"/>
          </a:p>
          <a:p>
            <a:pPr marL="0" indent="0">
              <a:buNone/>
            </a:pPr>
            <a:r>
              <a:rPr lang="en-US" dirty="0"/>
              <a:t>In Java, both </a:t>
            </a:r>
            <a:r>
              <a:rPr lang="en-US" b="1" dirty="0"/>
              <a:t>interfaces</a:t>
            </a:r>
            <a:r>
              <a:rPr lang="en-US" dirty="0"/>
              <a:t> and </a:t>
            </a:r>
            <a:r>
              <a:rPr lang="en-US" b="1" dirty="0"/>
              <a:t>abstract classes</a:t>
            </a:r>
            <a:r>
              <a:rPr lang="en-US" dirty="0"/>
              <a:t> are used to define abstract types, which </a:t>
            </a:r>
            <a:r>
              <a:rPr lang="en-US" b="1" dirty="0">
                <a:solidFill>
                  <a:srgbClr val="C00000"/>
                </a:solidFill>
              </a:rPr>
              <a:t>cannot be instantiated </a:t>
            </a:r>
            <a:r>
              <a:rPr lang="en-US" dirty="0"/>
              <a:t>directly.</a:t>
            </a:r>
          </a:p>
          <a:p>
            <a:pPr marL="0" indent="0">
              <a:buNone/>
            </a:pPr>
            <a:endParaRPr lang="en-US" b="1" dirty="0">
              <a:solidFill>
                <a:srgbClr val="00B0F0"/>
              </a:solidFill>
            </a:endParaRPr>
          </a:p>
          <a:p>
            <a:pPr marL="0" indent="0">
              <a:buNone/>
            </a:pPr>
            <a:r>
              <a:rPr lang="en-US" b="1" dirty="0">
                <a:solidFill>
                  <a:srgbClr val="00B050"/>
                </a:solidFill>
              </a:rPr>
              <a:t>Data Abstraction </a:t>
            </a:r>
            <a:r>
              <a:rPr lang="en-US" dirty="0"/>
              <a:t>-&gt; </a:t>
            </a:r>
            <a:r>
              <a:rPr lang="en-US" b="1" dirty="0">
                <a:solidFill>
                  <a:srgbClr val="C00000"/>
                </a:solidFill>
              </a:rPr>
              <a:t>Abstract class </a:t>
            </a:r>
            <a:r>
              <a:rPr lang="en-US" dirty="0"/>
              <a:t>&amp; </a:t>
            </a:r>
            <a:r>
              <a:rPr lang="en-US" b="1" dirty="0">
                <a:solidFill>
                  <a:srgbClr val="C00000"/>
                </a:solidFill>
              </a:rPr>
              <a:t>Interfaces</a:t>
            </a:r>
            <a:r>
              <a:rPr lang="en-US" dirty="0">
                <a:solidFill>
                  <a:srgbClr val="C00000"/>
                </a:solidFill>
              </a:rPr>
              <a:t>.</a:t>
            </a:r>
            <a:endParaRPr lang="en-IN" dirty="0">
              <a:solidFill>
                <a:srgbClr val="C00000"/>
              </a:solidFill>
            </a:endParaRPr>
          </a:p>
        </p:txBody>
      </p:sp>
    </p:spTree>
    <p:extLst>
      <p:ext uri="{BB962C8B-B14F-4D97-AF65-F5344CB8AC3E}">
        <p14:creationId xmlns:p14="http://schemas.microsoft.com/office/powerpoint/2010/main" val="3325541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C811AB7-6736-A4F7-2840-FE38995E3FBC}"/>
              </a:ext>
            </a:extLst>
          </p:cNvPr>
          <p:cNvGraphicFramePr>
            <a:graphicFrameLocks noGrp="1"/>
          </p:cNvGraphicFramePr>
          <p:nvPr>
            <p:extLst>
              <p:ext uri="{D42A27DB-BD31-4B8C-83A1-F6EECF244321}">
                <p14:modId xmlns:p14="http://schemas.microsoft.com/office/powerpoint/2010/main" val="281118390"/>
              </p:ext>
            </p:extLst>
          </p:nvPr>
        </p:nvGraphicFramePr>
        <p:xfrm>
          <a:off x="239486" y="213257"/>
          <a:ext cx="11713028" cy="6431485"/>
        </p:xfrm>
        <a:graphic>
          <a:graphicData uri="http://schemas.openxmlformats.org/drawingml/2006/table">
            <a:tbl>
              <a:tblPr firstRow="1" firstCol="1" bandRow="1">
                <a:tableStyleId>{5C22544A-7EE6-4342-B048-85BDC9FD1C3A}</a:tableStyleId>
              </a:tblPr>
              <a:tblGrid>
                <a:gridCol w="3604981">
                  <a:extLst>
                    <a:ext uri="{9D8B030D-6E8A-4147-A177-3AD203B41FA5}">
                      <a16:colId xmlns:a16="http://schemas.microsoft.com/office/drawing/2014/main" val="1698240622"/>
                    </a:ext>
                  </a:extLst>
                </a:gridCol>
                <a:gridCol w="4341591">
                  <a:extLst>
                    <a:ext uri="{9D8B030D-6E8A-4147-A177-3AD203B41FA5}">
                      <a16:colId xmlns:a16="http://schemas.microsoft.com/office/drawing/2014/main" val="2216614539"/>
                    </a:ext>
                  </a:extLst>
                </a:gridCol>
                <a:gridCol w="3766456">
                  <a:extLst>
                    <a:ext uri="{9D8B030D-6E8A-4147-A177-3AD203B41FA5}">
                      <a16:colId xmlns:a16="http://schemas.microsoft.com/office/drawing/2014/main" val="359644131"/>
                    </a:ext>
                  </a:extLst>
                </a:gridCol>
              </a:tblGrid>
              <a:tr h="396235">
                <a:tc>
                  <a:txBody>
                    <a:bodyPr/>
                    <a:lstStyle/>
                    <a:p>
                      <a:pPr marL="0" marR="0">
                        <a:lnSpc>
                          <a:spcPct val="107000"/>
                        </a:lnSpc>
                        <a:spcBef>
                          <a:spcPts val="0"/>
                        </a:spcBef>
                        <a:spcAft>
                          <a:spcPts val="0"/>
                        </a:spcAft>
                      </a:pPr>
                      <a:r>
                        <a:rPr lang="en-US" sz="2000" kern="100" dirty="0">
                          <a:effectLst/>
                        </a:rPr>
                        <a:t>Feature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Interface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Abstract Class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2160055"/>
                  </a:ext>
                </a:extLst>
              </a:tr>
              <a:tr h="396235">
                <a:tc>
                  <a:txBody>
                    <a:bodyPr/>
                    <a:lstStyle/>
                    <a:p>
                      <a:pPr marL="0" marR="0">
                        <a:lnSpc>
                          <a:spcPct val="107000"/>
                        </a:lnSpc>
                        <a:spcBef>
                          <a:spcPts val="0"/>
                        </a:spcBef>
                        <a:spcAft>
                          <a:spcPts val="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Created Using </a:t>
                      </a:r>
                    </a:p>
                  </a:txBody>
                  <a:tcPr marL="68580" marR="68580" marT="0" marB="0"/>
                </a:tc>
                <a:tc>
                  <a:txBody>
                    <a:bodyPr/>
                    <a:lstStyle/>
                    <a:p>
                      <a:pPr marL="0" marR="0">
                        <a:lnSpc>
                          <a:spcPct val="107000"/>
                        </a:lnSpc>
                        <a:spcBef>
                          <a:spcPts val="0"/>
                        </a:spcBef>
                        <a:spcAft>
                          <a:spcPts val="0"/>
                        </a:spcAf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interface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Keyword</a:t>
                      </a:r>
                    </a:p>
                  </a:txBody>
                  <a:tcPr marL="68580" marR="68580" marT="0" marB="0"/>
                </a:tc>
                <a:tc>
                  <a:txBody>
                    <a:bodyPr/>
                    <a:lstStyle/>
                    <a:p>
                      <a:pPr marL="0" marR="0">
                        <a:lnSpc>
                          <a:spcPct val="107000"/>
                        </a:lnSpc>
                        <a:spcBef>
                          <a:spcPts val="0"/>
                        </a:spcBef>
                        <a:spcAft>
                          <a:spcPts val="0"/>
                        </a:spcAf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abstract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keyword</a:t>
                      </a:r>
                    </a:p>
                  </a:txBody>
                  <a:tcPr marL="68580" marR="68580" marT="0" marB="0"/>
                </a:tc>
                <a:extLst>
                  <a:ext uri="{0D108BD9-81ED-4DB2-BD59-A6C34878D82A}">
                    <a16:rowId xmlns:a16="http://schemas.microsoft.com/office/drawing/2014/main" val="4222389794"/>
                  </a:ext>
                </a:extLst>
              </a:tr>
              <a:tr h="396235">
                <a:tc>
                  <a:txBody>
                    <a:bodyPr/>
                    <a:lstStyle/>
                    <a:p>
                      <a:pPr marL="0" marR="0">
                        <a:lnSpc>
                          <a:spcPct val="107000"/>
                        </a:lnSpc>
                        <a:spcBef>
                          <a:spcPts val="0"/>
                        </a:spcBef>
                        <a:spcAft>
                          <a:spcPts val="0"/>
                        </a:spcAft>
                      </a:pPr>
                      <a:r>
                        <a:rPr lang="en-US" sz="2000" kern="100" dirty="0">
                          <a:effectLst/>
                        </a:rPr>
                        <a:t>Multiple Inheritance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No</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8960404"/>
                  </a:ext>
                </a:extLst>
              </a:tr>
              <a:tr h="810815">
                <a:tc>
                  <a:txBody>
                    <a:bodyPr/>
                    <a:lstStyle/>
                    <a:p>
                      <a:pPr marL="0" marR="0">
                        <a:lnSpc>
                          <a:spcPct val="107000"/>
                        </a:lnSpc>
                        <a:spcBef>
                          <a:spcPts val="0"/>
                        </a:spcBef>
                        <a:spcAft>
                          <a:spcPts val="0"/>
                        </a:spcAft>
                      </a:pPr>
                      <a:r>
                        <a:rPr lang="en-US" sz="2000" kern="100">
                          <a:effectLst/>
                        </a:rPr>
                        <a:t>Default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(Java 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No (but can have 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314582"/>
                  </a:ext>
                </a:extLst>
              </a:tr>
              <a:tr h="396235">
                <a:tc>
                  <a:txBody>
                    <a:bodyPr/>
                    <a:lstStyle/>
                    <a:p>
                      <a:pPr marL="0" marR="0">
                        <a:lnSpc>
                          <a:spcPct val="107000"/>
                        </a:lnSpc>
                        <a:spcBef>
                          <a:spcPts val="0"/>
                        </a:spcBef>
                        <a:spcAft>
                          <a:spcPts val="0"/>
                        </a:spcAft>
                      </a:pPr>
                      <a:r>
                        <a:rPr lang="en-US" sz="2000" kern="100">
                          <a:effectLst/>
                        </a:rPr>
                        <a:t>Static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(Java 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1702859"/>
                  </a:ext>
                </a:extLst>
              </a:tr>
              <a:tr h="396235">
                <a:tc>
                  <a:txBody>
                    <a:bodyPr/>
                    <a:lstStyle/>
                    <a:p>
                      <a:pPr marL="0" marR="0">
                        <a:lnSpc>
                          <a:spcPct val="107000"/>
                        </a:lnSpc>
                        <a:spcBef>
                          <a:spcPts val="0"/>
                        </a:spcBef>
                        <a:spcAft>
                          <a:spcPts val="0"/>
                        </a:spcAft>
                      </a:pPr>
                      <a:r>
                        <a:rPr lang="en-US" sz="2000" kern="100" dirty="0">
                          <a:effectLst/>
                        </a:rPr>
                        <a:t>Fields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Public, static, and final only</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Any type of field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9163947"/>
                  </a:ext>
                </a:extLst>
              </a:tr>
              <a:tr h="396235">
                <a:tc>
                  <a:txBody>
                    <a:bodyPr/>
                    <a:lstStyle/>
                    <a:p>
                      <a:pPr marL="0" marR="0">
                        <a:lnSpc>
                          <a:spcPct val="107000"/>
                        </a:lnSpc>
                        <a:spcBef>
                          <a:spcPts val="0"/>
                        </a:spcBef>
                        <a:spcAft>
                          <a:spcPts val="0"/>
                        </a:spcAft>
                      </a:pPr>
                      <a:r>
                        <a:rPr lang="en-US" sz="2000" kern="100" dirty="0">
                          <a:effectLst/>
                        </a:rPr>
                        <a:t>Constructors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No</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(cannot instantiate directly)</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8286224"/>
                  </a:ext>
                </a:extLst>
              </a:tr>
              <a:tr h="810815">
                <a:tc>
                  <a:txBody>
                    <a:bodyPr/>
                    <a:lstStyle/>
                    <a:p>
                      <a:pPr marL="0" marR="0">
                        <a:lnSpc>
                          <a:spcPct val="107000"/>
                        </a:lnSpc>
                        <a:spcBef>
                          <a:spcPts val="0"/>
                        </a:spcBef>
                        <a:spcAft>
                          <a:spcPts val="0"/>
                        </a:spcAft>
                      </a:pPr>
                      <a:r>
                        <a:rPr lang="en-US" sz="2000" kern="100">
                          <a:effectLst/>
                        </a:rPr>
                        <a:t>Method Modifiers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Public (Java 9+ allows private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Can be public, private, protected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1834436"/>
                  </a:ext>
                </a:extLst>
              </a:tr>
              <a:tr h="810815">
                <a:tc>
                  <a:txBody>
                    <a:bodyPr/>
                    <a:lstStyle/>
                    <a:p>
                      <a:pPr marL="0" marR="0">
                        <a:lnSpc>
                          <a:spcPct val="107000"/>
                        </a:lnSpc>
                        <a:spcBef>
                          <a:spcPts val="0"/>
                        </a:spcBef>
                        <a:spcAft>
                          <a:spcPts val="0"/>
                        </a:spcAft>
                      </a:pPr>
                      <a:r>
                        <a:rPr lang="en-US" sz="2000" kern="100">
                          <a:effectLst/>
                        </a:rPr>
                        <a:t>Abstract/Concrete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Abstract, default, or static</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Both abstract and 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7503000"/>
                  </a:ext>
                </a:extLst>
              </a:tr>
              <a:tr h="810815">
                <a:tc>
                  <a:txBody>
                    <a:bodyPr/>
                    <a:lstStyle/>
                    <a:p>
                      <a:pPr marL="0" marR="0">
                        <a:lnSpc>
                          <a:spcPct val="107000"/>
                        </a:lnSpc>
                        <a:spcBef>
                          <a:spcPts val="0"/>
                        </a:spcBef>
                        <a:spcAft>
                          <a:spcPts val="0"/>
                        </a:spcAft>
                      </a:pPr>
                      <a:r>
                        <a:rPr lang="en-US" sz="2000" kern="100">
                          <a:effectLst/>
                        </a:rPr>
                        <a:t>Use Case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To define capabilities (behavior)</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To define a base class (object template)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21838"/>
                  </a:ext>
                </a:extLst>
              </a:tr>
              <a:tr h="810815">
                <a:tc>
                  <a:txBody>
                    <a:bodyPr/>
                    <a:lstStyle/>
                    <a:p>
                      <a:pPr marL="0" marR="0">
                        <a:lnSpc>
                          <a:spcPct val="107000"/>
                        </a:lnSpc>
                        <a:spcBef>
                          <a:spcPts val="0"/>
                        </a:spcBef>
                        <a:spcAft>
                          <a:spcPts val="0"/>
                        </a:spcAft>
                      </a:pPr>
                      <a:r>
                        <a:rPr lang="en-US" sz="2000" kern="100" dirty="0">
                          <a:effectLst/>
                        </a:rPr>
                        <a:t>Inheritance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 class can implement multiple interfaces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A class can extend only one class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4621268"/>
                  </a:ext>
                </a:extLst>
              </a:tr>
            </a:tbl>
          </a:graphicData>
        </a:graphic>
      </p:graphicFrame>
    </p:spTree>
    <p:extLst>
      <p:ext uri="{BB962C8B-B14F-4D97-AF65-F5344CB8AC3E}">
        <p14:creationId xmlns:p14="http://schemas.microsoft.com/office/powerpoint/2010/main" val="4220012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2041935"/>
            <a:ext cx="10803193" cy="1989292"/>
          </a:xfrm>
        </p:spPr>
        <p:txBody>
          <a:bodyPr>
            <a:normAutofit lnSpcReduction="10000"/>
          </a:bodyPr>
          <a:lstStyle/>
          <a:p>
            <a:pPr marL="0" indent="0" algn="ctr">
              <a:buNone/>
            </a:pPr>
            <a:r>
              <a:rPr lang="en-US" sz="4800" b="1" dirty="0">
                <a:solidFill>
                  <a:srgbClr val="C00000"/>
                </a:solidFill>
              </a:rPr>
              <a:t>Encapsulation</a:t>
            </a:r>
            <a:r>
              <a:rPr lang="en-US" dirty="0"/>
              <a:t> </a:t>
            </a:r>
          </a:p>
          <a:p>
            <a:pPr marL="0" indent="0" algn="ctr">
              <a:buNone/>
            </a:pPr>
            <a:r>
              <a:rPr lang="en-US" b="1" dirty="0"/>
              <a:t>Encapsulation</a:t>
            </a:r>
            <a:r>
              <a:rPr lang="en-US" dirty="0"/>
              <a:t> is a key Java OOP principle that is implemented mostly through by making a class Property </a:t>
            </a:r>
            <a:r>
              <a:rPr lang="en-US" b="1" dirty="0"/>
              <a:t>Private</a:t>
            </a:r>
            <a:r>
              <a:rPr lang="en-US" dirty="0"/>
              <a:t> (Getters and Setters) and  </a:t>
            </a:r>
            <a:r>
              <a:rPr lang="en-US" b="1" dirty="0"/>
              <a:t>packages</a:t>
            </a:r>
            <a:r>
              <a:rPr lang="en-US" dirty="0"/>
              <a:t>.</a:t>
            </a:r>
            <a:endParaRPr lang="en-IN" dirty="0"/>
          </a:p>
        </p:txBody>
      </p:sp>
    </p:spTree>
    <p:extLst>
      <p:ext uri="{BB962C8B-B14F-4D97-AF65-F5344CB8AC3E}">
        <p14:creationId xmlns:p14="http://schemas.microsoft.com/office/powerpoint/2010/main" val="2418680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600" b="1" dirty="0">
                <a:solidFill>
                  <a:srgbClr val="00B050"/>
                </a:solidFill>
              </a:rPr>
              <a:t>packages :</a:t>
            </a:r>
          </a:p>
          <a:p>
            <a:r>
              <a:rPr lang="en-US" dirty="0"/>
              <a:t>The packages in Java Language is nothing more than </a:t>
            </a:r>
            <a:r>
              <a:rPr lang="en-US" b="1" dirty="0">
                <a:solidFill>
                  <a:srgbClr val="C00000"/>
                </a:solidFill>
              </a:rPr>
              <a:t>directories</a:t>
            </a:r>
            <a:r>
              <a:rPr lang="en-US" dirty="0"/>
              <a:t> that gathers </a:t>
            </a:r>
            <a:r>
              <a:rPr lang="en-US" b="1" dirty="0"/>
              <a:t>related classes</a:t>
            </a:r>
            <a:r>
              <a:rPr lang="en-US" dirty="0"/>
              <a:t>, </a:t>
            </a:r>
            <a:r>
              <a:rPr lang="en-US" b="1" dirty="0"/>
              <a:t>interfaces</a:t>
            </a:r>
            <a:r>
              <a:rPr lang="en-US" dirty="0"/>
              <a:t>, and </a:t>
            </a:r>
            <a:r>
              <a:rPr lang="en-US" b="1" dirty="0"/>
              <a:t>sub-packages</a:t>
            </a:r>
            <a:r>
              <a:rPr lang="en-US" dirty="0"/>
              <a:t> based on their </a:t>
            </a:r>
            <a:r>
              <a:rPr lang="en-US" b="1" dirty="0">
                <a:solidFill>
                  <a:srgbClr val="C00000"/>
                </a:solidFill>
              </a:rPr>
              <a:t>functional relationships </a:t>
            </a:r>
            <a:r>
              <a:rPr lang="en-US" dirty="0"/>
              <a:t>in java.</a:t>
            </a:r>
          </a:p>
          <a:p>
            <a:r>
              <a:rPr lang="en-US" b="0" i="0" dirty="0">
                <a:solidFill>
                  <a:srgbClr val="343434"/>
                </a:solidFill>
                <a:effectLst/>
                <a:latin typeface="public sans"/>
              </a:rPr>
              <a:t>A large project’s classes can be </a:t>
            </a:r>
            <a:r>
              <a:rPr lang="en-US" b="0" i="0" dirty="0" err="1">
                <a:solidFill>
                  <a:srgbClr val="343434"/>
                </a:solidFill>
                <a:effectLst/>
                <a:latin typeface="public sans"/>
              </a:rPr>
              <a:t>organised</a:t>
            </a:r>
            <a:r>
              <a:rPr lang="en-US" b="0" i="0" dirty="0">
                <a:solidFill>
                  <a:srgbClr val="343434"/>
                </a:solidFill>
                <a:effectLst/>
                <a:latin typeface="public sans"/>
              </a:rPr>
              <a:t> using </a:t>
            </a:r>
            <a:r>
              <a:rPr lang="en-US" b="1" i="0" dirty="0">
                <a:solidFill>
                  <a:srgbClr val="343434"/>
                </a:solidFill>
                <a:effectLst/>
                <a:latin typeface="public sans"/>
              </a:rPr>
              <a:t>Java packages</a:t>
            </a:r>
            <a:r>
              <a:rPr lang="en-US" b="0" i="0" dirty="0">
                <a:solidFill>
                  <a:srgbClr val="343434"/>
                </a:solidFill>
                <a:effectLst/>
                <a:latin typeface="public sans"/>
              </a:rPr>
              <a:t>, which can aid in the </a:t>
            </a:r>
            <a:r>
              <a:rPr lang="en-US" b="1" i="0" dirty="0">
                <a:solidFill>
                  <a:srgbClr val="343434"/>
                </a:solidFill>
                <a:effectLst/>
                <a:latin typeface="public sans"/>
              </a:rPr>
              <a:t>implementation of encapsulation.</a:t>
            </a:r>
            <a:endParaRPr lang="en-US" b="0" i="0" dirty="0">
              <a:solidFill>
                <a:srgbClr val="343434"/>
              </a:solidFill>
              <a:effectLst/>
              <a:latin typeface="public sans"/>
            </a:endParaRPr>
          </a:p>
          <a:p>
            <a:pPr marL="0" indent="0">
              <a:buNone/>
            </a:pPr>
            <a:endParaRPr lang="en-IN" dirty="0"/>
          </a:p>
        </p:txBody>
      </p:sp>
    </p:spTree>
    <p:extLst>
      <p:ext uri="{BB962C8B-B14F-4D97-AF65-F5344CB8AC3E}">
        <p14:creationId xmlns:p14="http://schemas.microsoft.com/office/powerpoint/2010/main" val="308664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06782" y="1067670"/>
            <a:ext cx="1403556" cy="721801"/>
          </a:xfrm>
        </p:spPr>
        <p:txBody>
          <a:bodyPr>
            <a:noAutofit/>
          </a:bodyPr>
          <a:lstStyle/>
          <a:p>
            <a:pPr marL="0" indent="0">
              <a:buNone/>
            </a:pPr>
            <a:r>
              <a:rPr lang="en-US" b="1" dirty="0">
                <a:solidFill>
                  <a:srgbClr val="C00000"/>
                </a:solidFill>
              </a:rPr>
              <a:t>2-Types </a:t>
            </a:r>
            <a:endParaRPr lang="en-IN" b="1" dirty="0">
              <a:solidFill>
                <a:srgbClr val="C00000"/>
              </a:solidFill>
            </a:endParaRPr>
          </a:p>
        </p:txBody>
      </p:sp>
      <p:pic>
        <p:nvPicPr>
          <p:cNvPr id="5" name="Picture 4">
            <a:extLst>
              <a:ext uri="{FF2B5EF4-FFF2-40B4-BE49-F238E27FC236}">
                <a16:creationId xmlns:a16="http://schemas.microsoft.com/office/drawing/2014/main" id="{682D45BA-D45D-E05A-DB17-01F0B29AB4E9}"/>
              </a:ext>
            </a:extLst>
          </p:cNvPr>
          <p:cNvPicPr>
            <a:picLocks noChangeAspect="1"/>
          </p:cNvPicPr>
          <p:nvPr/>
        </p:nvPicPr>
        <p:blipFill>
          <a:blip r:embed="rId2"/>
          <a:stretch>
            <a:fillRect/>
          </a:stretch>
        </p:blipFill>
        <p:spPr>
          <a:xfrm>
            <a:off x="2134471" y="325335"/>
            <a:ext cx="9063601" cy="6207330"/>
          </a:xfrm>
          <a:prstGeom prst="rect">
            <a:avLst/>
          </a:prstGeom>
        </p:spPr>
      </p:pic>
    </p:spTree>
    <p:extLst>
      <p:ext uri="{BB962C8B-B14F-4D97-AF65-F5344CB8AC3E}">
        <p14:creationId xmlns:p14="http://schemas.microsoft.com/office/powerpoint/2010/main" val="78736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8004" y="482651"/>
            <a:ext cx="11015992" cy="5892698"/>
          </a:xfrm>
        </p:spPr>
        <p:txBody>
          <a:bodyPr>
            <a:normAutofit lnSpcReduction="10000"/>
          </a:bodyPr>
          <a:lstStyle/>
          <a:p>
            <a:pPr marL="0" indent="0">
              <a:buNone/>
            </a:pPr>
            <a:r>
              <a:rPr lang="en-US" b="1" dirty="0"/>
              <a:t>What is an </a:t>
            </a:r>
            <a:r>
              <a:rPr lang="en-US" b="1" dirty="0">
                <a:solidFill>
                  <a:srgbClr val="C00000"/>
                </a:solidFill>
              </a:rPr>
              <a:t>interface</a:t>
            </a:r>
            <a:r>
              <a:rPr lang="en-US" b="1" dirty="0"/>
              <a:t>?</a:t>
            </a:r>
          </a:p>
          <a:p>
            <a:r>
              <a:rPr lang="en-US" dirty="0"/>
              <a:t>In Java, an </a:t>
            </a:r>
            <a:r>
              <a:rPr lang="en-US" b="1" dirty="0"/>
              <a:t>interface</a:t>
            </a:r>
            <a:r>
              <a:rPr lang="en-US" dirty="0"/>
              <a:t> is a </a:t>
            </a:r>
            <a:r>
              <a:rPr lang="en-US" b="1" dirty="0">
                <a:solidFill>
                  <a:srgbClr val="C00000"/>
                </a:solidFill>
              </a:rPr>
              <a:t>reference type</a:t>
            </a:r>
            <a:r>
              <a:rPr lang="en-US" dirty="0"/>
              <a:t>, similar to a </a:t>
            </a:r>
            <a:r>
              <a:rPr lang="en-US" b="1" dirty="0">
                <a:solidFill>
                  <a:srgbClr val="C00000"/>
                </a:solidFill>
              </a:rPr>
              <a:t>class</a:t>
            </a:r>
            <a:r>
              <a:rPr lang="en-US" dirty="0"/>
              <a:t>, that can contain only </a:t>
            </a:r>
          </a:p>
          <a:p>
            <a:pPr marL="914400" lvl="1" indent="-457200">
              <a:buFont typeface="+mj-lt"/>
              <a:buAutoNum type="arabicPeriod"/>
            </a:pPr>
            <a:r>
              <a:rPr lang="en-US" sz="2800" b="1" dirty="0">
                <a:solidFill>
                  <a:srgbClr val="0070C0"/>
                </a:solidFill>
              </a:rPr>
              <a:t>public</a:t>
            </a:r>
            <a:r>
              <a:rPr lang="en-US" sz="2800" dirty="0"/>
              <a:t> </a:t>
            </a:r>
            <a:r>
              <a:rPr lang="en-US" sz="2800" b="1" dirty="0"/>
              <a:t>and</a:t>
            </a:r>
            <a:r>
              <a:rPr lang="en-US" sz="2800" dirty="0"/>
              <a:t> </a:t>
            </a:r>
            <a:r>
              <a:rPr lang="en-US" sz="2800" b="1" dirty="0">
                <a:solidFill>
                  <a:srgbClr val="0070C0"/>
                </a:solidFill>
              </a:rPr>
              <a:t>abstract methods</a:t>
            </a:r>
            <a:r>
              <a:rPr lang="en-US" sz="2800" dirty="0"/>
              <a:t> (</a:t>
            </a:r>
            <a:r>
              <a:rPr lang="en-US" sz="2000" dirty="0"/>
              <a:t>Starting with Java 8, you can also have </a:t>
            </a:r>
            <a:r>
              <a:rPr lang="en-US" sz="2000" b="1" dirty="0">
                <a:solidFill>
                  <a:srgbClr val="C00000"/>
                </a:solidFill>
              </a:rPr>
              <a:t>default</a:t>
            </a:r>
            <a:r>
              <a:rPr lang="en-US" sz="2000" dirty="0"/>
              <a:t> and </a:t>
            </a:r>
            <a:r>
              <a:rPr lang="en-US" sz="2000" b="1" dirty="0">
                <a:solidFill>
                  <a:srgbClr val="C00000"/>
                </a:solidFill>
              </a:rPr>
              <a:t>static</a:t>
            </a:r>
            <a:r>
              <a:rPr lang="en-US" sz="2000" dirty="0"/>
              <a:t> methods in an interface)</a:t>
            </a:r>
            <a:endParaRPr lang="en-US" sz="2800" dirty="0"/>
          </a:p>
          <a:p>
            <a:pPr marL="914400" lvl="1" indent="-457200">
              <a:buFont typeface="+mj-lt"/>
              <a:buAutoNum type="arabicPeriod"/>
            </a:pPr>
            <a:r>
              <a:rPr lang="en-US" sz="2800" b="1" dirty="0">
                <a:solidFill>
                  <a:srgbClr val="0070C0"/>
                </a:solidFill>
              </a:rPr>
              <a:t>public static final fields</a:t>
            </a:r>
            <a:r>
              <a:rPr lang="en-US" sz="2800" dirty="0"/>
              <a:t>. </a:t>
            </a:r>
          </a:p>
          <a:p>
            <a:pPr marL="914400" lvl="1" indent="-457200">
              <a:buFont typeface="+mj-lt"/>
              <a:buAutoNum type="arabicPeriod"/>
            </a:pPr>
            <a:r>
              <a:rPr lang="en-US" sz="2800" dirty="0"/>
              <a:t>I</a:t>
            </a:r>
            <a:r>
              <a:rPr lang="en-US" sz="2800" b="1" dirty="0"/>
              <a:t>t</a:t>
            </a:r>
            <a:r>
              <a:rPr lang="en-US" sz="2800" dirty="0"/>
              <a:t> </a:t>
            </a:r>
            <a:r>
              <a:rPr lang="en-US" sz="2800" b="1" dirty="0">
                <a:solidFill>
                  <a:srgbClr val="C00000"/>
                </a:solidFill>
              </a:rPr>
              <a:t>cannot have </a:t>
            </a:r>
            <a:r>
              <a:rPr lang="en-US" sz="2800" b="1" dirty="0"/>
              <a:t>Constructor</a:t>
            </a:r>
          </a:p>
          <a:p>
            <a:r>
              <a:rPr lang="en-US" dirty="0"/>
              <a:t>Interfaces specify </a:t>
            </a:r>
            <a:r>
              <a:rPr lang="en-US" b="1" dirty="0">
                <a:solidFill>
                  <a:srgbClr val="C00000"/>
                </a:solidFill>
              </a:rPr>
              <a:t>what a class must do</a:t>
            </a:r>
            <a:r>
              <a:rPr lang="en-US" dirty="0"/>
              <a:t>, </a:t>
            </a:r>
            <a:r>
              <a:rPr lang="en-US" b="1" dirty="0"/>
              <a:t>but not how it does it</a:t>
            </a:r>
            <a:r>
              <a:rPr lang="en-US" dirty="0"/>
              <a:t>. </a:t>
            </a:r>
          </a:p>
          <a:p>
            <a:r>
              <a:rPr lang="en-US" dirty="0"/>
              <a:t>A class that </a:t>
            </a:r>
            <a:r>
              <a:rPr lang="en-US" b="1" dirty="0">
                <a:solidFill>
                  <a:srgbClr val="C00000"/>
                </a:solidFill>
              </a:rPr>
              <a:t>implements</a:t>
            </a:r>
            <a:r>
              <a:rPr lang="en-US" dirty="0"/>
              <a:t> an interface must </a:t>
            </a:r>
            <a:r>
              <a:rPr lang="en-US" b="1" dirty="0"/>
              <a:t>implement all of its methods unless it is an abstract class</a:t>
            </a:r>
            <a:r>
              <a:rPr lang="en-US" dirty="0"/>
              <a:t>. </a:t>
            </a:r>
          </a:p>
          <a:p>
            <a:r>
              <a:rPr lang="en-US" dirty="0"/>
              <a:t>Interfaces are used to achieve:</a:t>
            </a:r>
          </a:p>
          <a:p>
            <a:pPr lvl="1"/>
            <a:r>
              <a:rPr lang="en-US" b="1" dirty="0"/>
              <a:t>Abstraction</a:t>
            </a:r>
            <a:r>
              <a:rPr lang="en-US" dirty="0"/>
              <a:t>, </a:t>
            </a:r>
          </a:p>
          <a:p>
            <a:pPr lvl="1"/>
            <a:r>
              <a:rPr lang="en-US" b="1" dirty="0"/>
              <a:t>Multiple Inheritance</a:t>
            </a:r>
            <a:r>
              <a:rPr lang="en-US" dirty="0"/>
              <a:t>, and </a:t>
            </a:r>
          </a:p>
          <a:p>
            <a:pPr lvl="1"/>
            <a:r>
              <a:rPr lang="en-US" b="1" dirty="0"/>
              <a:t>Loose coupling </a:t>
            </a:r>
            <a:r>
              <a:rPr lang="en-US" dirty="0"/>
              <a:t>between components in Java.</a:t>
            </a:r>
            <a:endParaRPr lang="en-IN" dirty="0"/>
          </a:p>
        </p:txBody>
      </p:sp>
    </p:spTree>
    <p:extLst>
      <p:ext uri="{BB962C8B-B14F-4D97-AF65-F5344CB8AC3E}">
        <p14:creationId xmlns:p14="http://schemas.microsoft.com/office/powerpoint/2010/main" val="1112322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lgn="l">
              <a:buNone/>
            </a:pPr>
            <a:r>
              <a:rPr lang="en-US" b="1" i="0" dirty="0">
                <a:solidFill>
                  <a:srgbClr val="C00000"/>
                </a:solidFill>
                <a:effectLst/>
                <a:latin typeface="public sans"/>
              </a:rPr>
              <a:t>1. pre-defined packages:</a:t>
            </a:r>
          </a:p>
          <a:p>
            <a:pPr marL="0" indent="0" algn="l">
              <a:buNone/>
            </a:pPr>
            <a:r>
              <a:rPr lang="en-US" b="0" i="0" dirty="0">
                <a:solidFill>
                  <a:srgbClr val="343434"/>
                </a:solidFill>
                <a:effectLst/>
                <a:latin typeface="public sans"/>
              </a:rPr>
              <a:t>In </a:t>
            </a:r>
            <a:r>
              <a:rPr lang="en-US" b="1" i="0" dirty="0">
                <a:solidFill>
                  <a:srgbClr val="343434"/>
                </a:solidFill>
                <a:effectLst/>
                <a:latin typeface="public sans"/>
              </a:rPr>
              <a:t>java</a:t>
            </a:r>
            <a:r>
              <a:rPr lang="en-US" b="0" i="0" dirty="0">
                <a:solidFill>
                  <a:srgbClr val="343434"/>
                </a:solidFill>
                <a:effectLst/>
                <a:latin typeface="public sans"/>
              </a:rPr>
              <a:t>, we already have a number of pre-defined packages that contain a large number of </a:t>
            </a:r>
            <a:r>
              <a:rPr lang="en-US" b="1" i="0" dirty="0">
                <a:solidFill>
                  <a:srgbClr val="00B050"/>
                </a:solidFill>
                <a:effectLst/>
                <a:latin typeface="public sans"/>
              </a:rPr>
              <a:t>classes</a:t>
            </a:r>
            <a:r>
              <a:rPr lang="en-US" b="0" i="0" dirty="0">
                <a:solidFill>
                  <a:srgbClr val="343434"/>
                </a:solidFill>
                <a:effectLst/>
                <a:latin typeface="public sans"/>
              </a:rPr>
              <a:t> and </a:t>
            </a:r>
            <a:r>
              <a:rPr lang="en-US" b="1" i="0" dirty="0">
                <a:solidFill>
                  <a:srgbClr val="00B050"/>
                </a:solidFill>
                <a:effectLst/>
                <a:latin typeface="public sans"/>
              </a:rPr>
              <a:t>interfaces</a:t>
            </a:r>
            <a:r>
              <a:rPr lang="en-US" b="0" i="0" dirty="0">
                <a:solidFill>
                  <a:srgbClr val="343434"/>
                </a:solidFill>
                <a:effectLst/>
                <a:latin typeface="public sans"/>
              </a:rPr>
              <a:t>. These packages are known as Built-in packages and we can directly import them in our code.</a:t>
            </a:r>
          </a:p>
          <a:p>
            <a:pPr marL="0" indent="0" algn="l">
              <a:buNone/>
            </a:pPr>
            <a:r>
              <a:rPr lang="en-US" b="1" i="0" u="sng" dirty="0">
                <a:solidFill>
                  <a:srgbClr val="343434"/>
                </a:solidFill>
                <a:effectLst/>
                <a:latin typeface="public sans"/>
              </a:rPr>
              <a:t>Some commonly used built-in packages are:</a:t>
            </a:r>
          </a:p>
          <a:p>
            <a:pPr marL="514350" indent="-514350" algn="l">
              <a:buFont typeface="+mj-lt"/>
              <a:buAutoNum type="arabicPeriod"/>
            </a:pPr>
            <a:r>
              <a:rPr lang="en-US" b="1" i="0" dirty="0">
                <a:solidFill>
                  <a:srgbClr val="343434"/>
                </a:solidFill>
                <a:effectLst/>
                <a:latin typeface="public sans"/>
              </a:rPr>
              <a:t>java.io:</a:t>
            </a:r>
            <a:r>
              <a:rPr lang="en-US" b="0" i="0" dirty="0">
                <a:solidFill>
                  <a:srgbClr val="343434"/>
                </a:solidFill>
                <a:effectLst/>
                <a:latin typeface="public sans"/>
              </a:rPr>
              <a:t> Data streams, </a:t>
            </a:r>
            <a:r>
              <a:rPr lang="en-US" b="0" i="0" dirty="0" err="1">
                <a:solidFill>
                  <a:srgbClr val="343434"/>
                </a:solidFill>
                <a:effectLst/>
                <a:latin typeface="public sans"/>
              </a:rPr>
              <a:t>serialisation</a:t>
            </a:r>
            <a:r>
              <a:rPr lang="en-US" b="0" i="0" dirty="0">
                <a:solidFill>
                  <a:srgbClr val="343434"/>
                </a:solidFill>
                <a:effectLst/>
                <a:latin typeface="public sans"/>
              </a:rPr>
              <a:t>, and the file system are all supported by this package for system input and output.</a:t>
            </a:r>
          </a:p>
          <a:p>
            <a:pPr marL="514350" indent="-514350" algn="l">
              <a:buFont typeface="+mj-lt"/>
              <a:buAutoNum type="arabicPeriod"/>
            </a:pPr>
            <a:r>
              <a:rPr lang="en-US" b="1" i="0" dirty="0" err="1">
                <a:solidFill>
                  <a:srgbClr val="343434"/>
                </a:solidFill>
                <a:effectLst/>
                <a:latin typeface="public sans"/>
              </a:rPr>
              <a:t>java.lang</a:t>
            </a:r>
            <a:r>
              <a:rPr lang="en-US" b="1" i="0" dirty="0">
                <a:solidFill>
                  <a:srgbClr val="343434"/>
                </a:solidFill>
                <a:effectLst/>
                <a:latin typeface="public sans"/>
              </a:rPr>
              <a:t>:</a:t>
            </a:r>
            <a:r>
              <a:rPr lang="en-US" b="0" i="0" dirty="0">
                <a:solidFill>
                  <a:srgbClr val="343434"/>
                </a:solidFill>
                <a:effectLst/>
                <a:latin typeface="public sans"/>
              </a:rPr>
              <a:t> contains classes that are essential to the design of the Java programming language.</a:t>
            </a:r>
          </a:p>
          <a:p>
            <a:pPr marL="514350" indent="-514350" algn="l">
              <a:buFont typeface="+mj-lt"/>
              <a:buAutoNum type="arabicPeriod"/>
            </a:pPr>
            <a:r>
              <a:rPr lang="en-US" b="1" i="0" dirty="0" err="1">
                <a:solidFill>
                  <a:srgbClr val="343434"/>
                </a:solidFill>
                <a:effectLst/>
                <a:latin typeface="public sans"/>
              </a:rPr>
              <a:t>java.math</a:t>
            </a:r>
            <a:r>
              <a:rPr lang="en-US" b="1" i="0" dirty="0">
                <a:solidFill>
                  <a:srgbClr val="343434"/>
                </a:solidFill>
                <a:effectLst/>
                <a:latin typeface="public sans"/>
              </a:rPr>
              <a:t>:</a:t>
            </a:r>
            <a:r>
              <a:rPr lang="en-US" b="0" i="0" dirty="0">
                <a:solidFill>
                  <a:srgbClr val="343434"/>
                </a:solidFill>
                <a:effectLst/>
                <a:latin typeface="public sans"/>
              </a:rPr>
              <a:t> Classes in this package perform arbitrary-precision integer arithmetic (</a:t>
            </a:r>
            <a:r>
              <a:rPr lang="en-US" b="0" i="0" dirty="0" err="1">
                <a:solidFill>
                  <a:srgbClr val="343434"/>
                </a:solidFill>
                <a:effectLst/>
                <a:latin typeface="public sans"/>
              </a:rPr>
              <a:t>BigInteger</a:t>
            </a:r>
            <a:r>
              <a:rPr lang="en-US" b="0" i="0" dirty="0">
                <a:solidFill>
                  <a:srgbClr val="343434"/>
                </a:solidFill>
                <a:effectLst/>
                <a:latin typeface="public sans"/>
              </a:rPr>
              <a:t>) and arbitrary-precision decimal arithmetic (</a:t>
            </a:r>
            <a:r>
              <a:rPr lang="en-US" b="0" i="0" dirty="0" err="1">
                <a:solidFill>
                  <a:srgbClr val="343434"/>
                </a:solidFill>
                <a:effectLst/>
                <a:latin typeface="public sans"/>
              </a:rPr>
              <a:t>BigDecimal</a:t>
            </a:r>
            <a:r>
              <a:rPr lang="en-US" b="0" i="0" dirty="0">
                <a:solidFill>
                  <a:srgbClr val="343434"/>
                </a:solidFill>
                <a:effectLst/>
                <a:latin typeface="public sans"/>
              </a:rPr>
              <a:t>).</a:t>
            </a:r>
          </a:p>
          <a:p>
            <a:pPr marL="514350" indent="-514350" algn="l">
              <a:buFont typeface="+mj-lt"/>
              <a:buAutoNum type="arabicPeriod"/>
            </a:pPr>
            <a:r>
              <a:rPr lang="en-US" b="1" i="0" dirty="0" err="1">
                <a:solidFill>
                  <a:srgbClr val="343434"/>
                </a:solidFill>
                <a:effectLst/>
                <a:latin typeface="public sans"/>
              </a:rPr>
              <a:t>java.util</a:t>
            </a:r>
            <a:r>
              <a:rPr lang="en-US" b="1" i="0" dirty="0">
                <a:solidFill>
                  <a:srgbClr val="343434"/>
                </a:solidFill>
                <a:effectLst/>
                <a:latin typeface="public sans"/>
              </a:rPr>
              <a:t>: </a:t>
            </a:r>
            <a:r>
              <a:rPr lang="en-US" b="0" i="0" dirty="0">
                <a:solidFill>
                  <a:srgbClr val="343434"/>
                </a:solidFill>
                <a:effectLst/>
                <a:latin typeface="public sans"/>
              </a:rPr>
              <a:t>The collections framework, some </a:t>
            </a:r>
            <a:r>
              <a:rPr lang="en-US" b="0" i="0" dirty="0" err="1">
                <a:solidFill>
                  <a:srgbClr val="343434"/>
                </a:solidFill>
                <a:effectLst/>
                <a:latin typeface="public sans"/>
              </a:rPr>
              <a:t>internationalisation</a:t>
            </a:r>
            <a:r>
              <a:rPr lang="en-US" b="0" i="0" dirty="0">
                <a:solidFill>
                  <a:srgbClr val="343434"/>
                </a:solidFill>
                <a:effectLst/>
                <a:latin typeface="public sans"/>
              </a:rPr>
              <a:t> support classes, and a few utility classes are included.</a:t>
            </a:r>
          </a:p>
          <a:p>
            <a:pPr marL="0" indent="0">
              <a:buNone/>
            </a:pPr>
            <a:endParaRPr lang="en-IN" dirty="0"/>
          </a:p>
        </p:txBody>
      </p:sp>
    </p:spTree>
    <p:extLst>
      <p:ext uri="{BB962C8B-B14F-4D97-AF65-F5344CB8AC3E}">
        <p14:creationId xmlns:p14="http://schemas.microsoft.com/office/powerpoint/2010/main" val="3532001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3" y="508103"/>
            <a:ext cx="6467168" cy="642272"/>
          </a:xfrm>
        </p:spPr>
        <p:txBody>
          <a:bodyPr>
            <a:normAutofit/>
          </a:bodyPr>
          <a:lstStyle/>
          <a:p>
            <a:pPr marL="0" indent="0">
              <a:buNone/>
            </a:pPr>
            <a:r>
              <a:rPr lang="en-US" b="1" dirty="0"/>
              <a:t>How to use Built-In Packages:</a:t>
            </a:r>
          </a:p>
          <a:p>
            <a:pPr marL="0" indent="0">
              <a:buNone/>
            </a:pPr>
            <a:endParaRPr lang="en-IN" b="1" dirty="0"/>
          </a:p>
        </p:txBody>
      </p:sp>
      <p:pic>
        <p:nvPicPr>
          <p:cNvPr id="6" name="Picture 5">
            <a:extLst>
              <a:ext uri="{FF2B5EF4-FFF2-40B4-BE49-F238E27FC236}">
                <a16:creationId xmlns:a16="http://schemas.microsoft.com/office/drawing/2014/main" id="{DA3E7E4F-7366-CD76-D40D-87B6D303AF55}"/>
              </a:ext>
            </a:extLst>
          </p:cNvPr>
          <p:cNvPicPr>
            <a:picLocks noChangeAspect="1"/>
          </p:cNvPicPr>
          <p:nvPr/>
        </p:nvPicPr>
        <p:blipFill>
          <a:blip r:embed="rId2"/>
          <a:stretch>
            <a:fillRect/>
          </a:stretch>
        </p:blipFill>
        <p:spPr>
          <a:xfrm>
            <a:off x="1448381" y="1617722"/>
            <a:ext cx="9295238" cy="2600000"/>
          </a:xfrm>
          <a:prstGeom prst="rect">
            <a:avLst/>
          </a:prstGeom>
        </p:spPr>
      </p:pic>
    </p:spTree>
    <p:extLst>
      <p:ext uri="{BB962C8B-B14F-4D97-AF65-F5344CB8AC3E}">
        <p14:creationId xmlns:p14="http://schemas.microsoft.com/office/powerpoint/2010/main" val="133901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User-Defined Packages:</a:t>
            </a:r>
            <a:endParaRPr lang="en-IN" b="1" dirty="0"/>
          </a:p>
          <a:p>
            <a:pPr marL="0" indent="0">
              <a:buNone/>
            </a:pPr>
            <a:r>
              <a:rPr lang="en-US" dirty="0"/>
              <a:t>Java also allows you to make your own packages. These are referred to as user-defined packages.</a:t>
            </a:r>
          </a:p>
          <a:p>
            <a:pPr marL="0" indent="0">
              <a:buNone/>
            </a:pPr>
            <a:r>
              <a:rPr lang="en-US" b="1" dirty="0">
                <a:solidFill>
                  <a:srgbClr val="C00000"/>
                </a:solidFill>
              </a:rPr>
              <a:t>1. Creating a Package: </a:t>
            </a:r>
            <a:r>
              <a:rPr lang="en-US" dirty="0"/>
              <a:t>To Create a package use the package keyword at the top of your file, the automatically all the class below the package name will  be placed inside of that package.</a:t>
            </a:r>
            <a:br>
              <a:rPr lang="en-US" dirty="0"/>
            </a:br>
            <a:endParaRPr lang="en-US" dirty="0"/>
          </a:p>
        </p:txBody>
      </p:sp>
      <p:pic>
        <p:nvPicPr>
          <p:cNvPr id="4" name="Picture 3">
            <a:extLst>
              <a:ext uri="{FF2B5EF4-FFF2-40B4-BE49-F238E27FC236}">
                <a16:creationId xmlns:a16="http://schemas.microsoft.com/office/drawing/2014/main" id="{95348C51-4A13-CDD9-C104-E34383681CC0}"/>
              </a:ext>
            </a:extLst>
          </p:cNvPr>
          <p:cNvPicPr>
            <a:picLocks noChangeAspect="1"/>
          </p:cNvPicPr>
          <p:nvPr/>
        </p:nvPicPr>
        <p:blipFill>
          <a:blip r:embed="rId2"/>
          <a:stretch>
            <a:fillRect/>
          </a:stretch>
        </p:blipFill>
        <p:spPr>
          <a:xfrm>
            <a:off x="2133600" y="3331547"/>
            <a:ext cx="8206065" cy="3259771"/>
          </a:xfrm>
          <a:prstGeom prst="rect">
            <a:avLst/>
          </a:prstGeom>
        </p:spPr>
      </p:pic>
    </p:spTree>
    <p:extLst>
      <p:ext uri="{BB962C8B-B14F-4D97-AF65-F5344CB8AC3E}">
        <p14:creationId xmlns:p14="http://schemas.microsoft.com/office/powerpoint/2010/main" val="2436217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36754" y="144309"/>
            <a:ext cx="11176820" cy="6315484"/>
          </a:xfrm>
        </p:spPr>
        <p:txBody>
          <a:bodyPr>
            <a:normAutofit/>
          </a:bodyPr>
          <a:lstStyle/>
          <a:p>
            <a:pPr marL="0" indent="0">
              <a:buNone/>
            </a:pPr>
            <a:r>
              <a:rPr lang="en-US" b="1" dirty="0">
                <a:solidFill>
                  <a:srgbClr val="C00000"/>
                </a:solidFill>
              </a:rPr>
              <a:t>2. Accessing a Package: </a:t>
            </a:r>
          </a:p>
          <a:p>
            <a:pPr marL="0" indent="0">
              <a:buNone/>
            </a:pPr>
            <a:r>
              <a:rPr lang="en-US" dirty="0"/>
              <a:t>We can access all the classes and interfaces inside of any package by using </a:t>
            </a:r>
            <a:r>
              <a:rPr lang="en-US" b="1" dirty="0">
                <a:solidFill>
                  <a:srgbClr val="C00000"/>
                </a:solidFill>
              </a:rPr>
              <a:t>import</a:t>
            </a:r>
            <a:r>
              <a:rPr lang="en-US" dirty="0"/>
              <a:t> </a:t>
            </a:r>
            <a:r>
              <a:rPr lang="en-US" b="1" dirty="0">
                <a:solidFill>
                  <a:srgbClr val="C00000"/>
                </a:solidFill>
              </a:rPr>
              <a:t>Keyword</a:t>
            </a:r>
            <a:r>
              <a:rPr lang="en-US" dirty="0"/>
              <a:t> or </a:t>
            </a:r>
            <a:r>
              <a:rPr lang="en-US" b="1" dirty="0">
                <a:solidFill>
                  <a:srgbClr val="C00000"/>
                </a:solidFill>
              </a:rPr>
              <a:t>Fully Qualified Class Name</a:t>
            </a:r>
            <a:r>
              <a:rPr lang="en-US" dirty="0"/>
              <a:t>.</a:t>
            </a:r>
          </a:p>
          <a:p>
            <a:pPr marL="514350" indent="-514350">
              <a:buAutoNum type="arabicPeriod"/>
            </a:pPr>
            <a:r>
              <a:rPr lang="en-IN" b="1" dirty="0"/>
              <a:t>Importing a Package Using  import Keyword</a:t>
            </a:r>
            <a:r>
              <a:rPr lang="en-US" b="1" dirty="0"/>
              <a:t>:</a:t>
            </a:r>
          </a:p>
          <a:p>
            <a:pPr lvl="1"/>
            <a:r>
              <a:rPr lang="en-US" b="1" dirty="0"/>
              <a:t>Importing a Specific Class</a:t>
            </a:r>
            <a:r>
              <a:rPr lang="en-US" dirty="0"/>
              <a:t>: If you want to import a specific class from a package, use:</a:t>
            </a:r>
          </a:p>
          <a:p>
            <a:pPr marL="1428750" lvl="2" indent="-514350">
              <a:buAutoNum type="arabicPeriod"/>
            </a:pPr>
            <a:endParaRPr lang="en-US" dirty="0"/>
          </a:p>
          <a:p>
            <a:pPr marL="457200" lvl="1" indent="0">
              <a:buNone/>
            </a:pPr>
            <a:endParaRPr lang="en-US" b="1" dirty="0"/>
          </a:p>
          <a:p>
            <a:pPr lvl="1"/>
            <a:r>
              <a:rPr lang="en-US" b="1" dirty="0"/>
              <a:t>Importing All Classes from a Package: </a:t>
            </a:r>
            <a:r>
              <a:rPr lang="en-US" dirty="0"/>
              <a:t>If you want to import all classes from a package, use a wildcard </a:t>
            </a:r>
            <a:r>
              <a:rPr lang="en-US" b="1" dirty="0"/>
              <a:t>*</a:t>
            </a:r>
            <a:r>
              <a:rPr lang="en-US" dirty="0"/>
              <a:t>:</a:t>
            </a:r>
          </a:p>
          <a:p>
            <a:pPr marL="0" indent="0">
              <a:buNone/>
            </a:pPr>
            <a:endParaRPr lang="en-US" b="1" dirty="0"/>
          </a:p>
          <a:p>
            <a:pPr marL="0" indent="0">
              <a:buNone/>
            </a:pPr>
            <a:endParaRPr lang="en-US" sz="800" b="1" dirty="0"/>
          </a:p>
          <a:p>
            <a:pPr marL="0" indent="0">
              <a:buNone/>
            </a:pPr>
            <a:r>
              <a:rPr lang="en-US" b="1" dirty="0"/>
              <a:t>2. Using Fully Qualified Class Name:</a:t>
            </a:r>
          </a:p>
          <a:p>
            <a:pPr marL="0" indent="0">
              <a:buNone/>
            </a:pPr>
            <a:endParaRPr lang="en-IN" dirty="0"/>
          </a:p>
        </p:txBody>
      </p:sp>
      <p:pic>
        <p:nvPicPr>
          <p:cNvPr id="4" name="Picture 3">
            <a:extLst>
              <a:ext uri="{FF2B5EF4-FFF2-40B4-BE49-F238E27FC236}">
                <a16:creationId xmlns:a16="http://schemas.microsoft.com/office/drawing/2014/main" id="{5E67BED9-3348-4D4E-BA3D-674E6815FF33}"/>
              </a:ext>
            </a:extLst>
          </p:cNvPr>
          <p:cNvPicPr>
            <a:picLocks noChangeAspect="1"/>
          </p:cNvPicPr>
          <p:nvPr/>
        </p:nvPicPr>
        <p:blipFill>
          <a:blip r:embed="rId2"/>
          <a:stretch>
            <a:fillRect/>
          </a:stretch>
        </p:blipFill>
        <p:spPr>
          <a:xfrm>
            <a:off x="2334829" y="2532810"/>
            <a:ext cx="4533333" cy="638095"/>
          </a:xfrm>
          <a:prstGeom prst="rect">
            <a:avLst/>
          </a:prstGeom>
        </p:spPr>
      </p:pic>
      <p:pic>
        <p:nvPicPr>
          <p:cNvPr id="7" name="Picture 6">
            <a:extLst>
              <a:ext uri="{FF2B5EF4-FFF2-40B4-BE49-F238E27FC236}">
                <a16:creationId xmlns:a16="http://schemas.microsoft.com/office/drawing/2014/main" id="{90CB5DEA-0AA5-A969-5F60-3DD2420914D8}"/>
              </a:ext>
            </a:extLst>
          </p:cNvPr>
          <p:cNvPicPr>
            <a:picLocks noChangeAspect="1"/>
          </p:cNvPicPr>
          <p:nvPr/>
        </p:nvPicPr>
        <p:blipFill>
          <a:blip r:embed="rId3"/>
          <a:stretch>
            <a:fillRect/>
          </a:stretch>
        </p:blipFill>
        <p:spPr>
          <a:xfrm>
            <a:off x="2334829" y="4238813"/>
            <a:ext cx="4533333" cy="621779"/>
          </a:xfrm>
          <a:prstGeom prst="rect">
            <a:avLst/>
          </a:prstGeom>
        </p:spPr>
      </p:pic>
      <p:pic>
        <p:nvPicPr>
          <p:cNvPr id="9" name="Picture 8">
            <a:extLst>
              <a:ext uri="{FF2B5EF4-FFF2-40B4-BE49-F238E27FC236}">
                <a16:creationId xmlns:a16="http://schemas.microsoft.com/office/drawing/2014/main" id="{32C8EF0B-5871-2D68-9866-BD259E6EC5CE}"/>
              </a:ext>
            </a:extLst>
          </p:cNvPr>
          <p:cNvPicPr>
            <a:picLocks noChangeAspect="1"/>
          </p:cNvPicPr>
          <p:nvPr/>
        </p:nvPicPr>
        <p:blipFill>
          <a:blip r:embed="rId4"/>
          <a:stretch>
            <a:fillRect/>
          </a:stretch>
        </p:blipFill>
        <p:spPr>
          <a:xfrm>
            <a:off x="1337187" y="5641516"/>
            <a:ext cx="8916474" cy="815929"/>
          </a:xfrm>
          <a:prstGeom prst="rect">
            <a:avLst/>
          </a:prstGeom>
        </p:spPr>
      </p:pic>
    </p:spTree>
    <p:extLst>
      <p:ext uri="{BB962C8B-B14F-4D97-AF65-F5344CB8AC3E}">
        <p14:creationId xmlns:p14="http://schemas.microsoft.com/office/powerpoint/2010/main" val="3795752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lgn="l">
              <a:buNone/>
            </a:pPr>
            <a:r>
              <a:rPr lang="en-US" b="1" i="0" dirty="0">
                <a:solidFill>
                  <a:srgbClr val="343434"/>
                </a:solidFill>
                <a:effectLst/>
                <a:latin typeface="public sans"/>
              </a:rPr>
              <a:t>Points to Remember:</a:t>
            </a:r>
          </a:p>
          <a:p>
            <a:pPr algn="l">
              <a:buFont typeface="Arial" panose="020B0604020202020204" pitchFamily="34" charset="0"/>
              <a:buChar char="•"/>
            </a:pPr>
            <a:r>
              <a:rPr lang="en-US" b="0" i="0" dirty="0">
                <a:solidFill>
                  <a:srgbClr val="343434"/>
                </a:solidFill>
                <a:effectLst/>
                <a:latin typeface="public sans"/>
              </a:rPr>
              <a:t>Either </a:t>
            </a:r>
            <a:r>
              <a:rPr lang="en-US" b="1" i="0" dirty="0">
                <a:solidFill>
                  <a:srgbClr val="343434"/>
                </a:solidFill>
                <a:effectLst/>
                <a:latin typeface="public sans"/>
              </a:rPr>
              <a:t>import the class </a:t>
            </a:r>
            <a:r>
              <a:rPr lang="en-US" b="0" i="0" dirty="0">
                <a:solidFill>
                  <a:srgbClr val="343434"/>
                </a:solidFill>
                <a:effectLst/>
                <a:latin typeface="public sans"/>
              </a:rPr>
              <a:t>or use the </a:t>
            </a:r>
            <a:r>
              <a:rPr lang="en-US" b="1" i="0" dirty="0">
                <a:solidFill>
                  <a:srgbClr val="343434"/>
                </a:solidFill>
                <a:effectLst/>
                <a:latin typeface="public sans"/>
              </a:rPr>
              <a:t>fully qualified class name </a:t>
            </a:r>
            <a:r>
              <a:rPr lang="en-US" b="0" i="0" dirty="0">
                <a:solidFill>
                  <a:srgbClr val="343434"/>
                </a:solidFill>
                <a:effectLst/>
                <a:latin typeface="public sans"/>
              </a:rPr>
              <a:t>in order to access code that is located </a:t>
            </a:r>
            <a:r>
              <a:rPr lang="en-US" b="1" i="1" dirty="0">
                <a:solidFill>
                  <a:srgbClr val="343434"/>
                </a:solidFill>
                <a:effectLst/>
                <a:latin typeface="public sans"/>
              </a:rPr>
              <a:t>outside the current package</a:t>
            </a:r>
            <a:r>
              <a:rPr lang="en-US" b="0" i="0" dirty="0">
                <a:solidFill>
                  <a:srgbClr val="343434"/>
                </a:solidFill>
                <a:effectLst/>
                <a:latin typeface="public sans"/>
              </a:rPr>
              <a:t>.</a:t>
            </a:r>
          </a:p>
          <a:p>
            <a:pPr algn="l">
              <a:buFont typeface="Arial" panose="020B0604020202020204" pitchFamily="34" charset="0"/>
              <a:buChar char="•"/>
            </a:pPr>
            <a:r>
              <a:rPr lang="en-US" b="0" i="0" dirty="0">
                <a:solidFill>
                  <a:srgbClr val="343434"/>
                </a:solidFill>
                <a:effectLst/>
                <a:latin typeface="public sans"/>
              </a:rPr>
              <a:t>Using packages while coding provides code </a:t>
            </a:r>
            <a:r>
              <a:rPr lang="en-US" b="1" i="0" dirty="0">
                <a:solidFill>
                  <a:srgbClr val="C00000"/>
                </a:solidFill>
                <a:effectLst/>
                <a:latin typeface="public sans"/>
              </a:rPr>
              <a:t>reusability benefit</a:t>
            </a:r>
            <a:r>
              <a:rPr lang="en-US" b="0" i="0" dirty="0">
                <a:solidFill>
                  <a:srgbClr val="343434"/>
                </a:solidFill>
                <a:effectLst/>
                <a:latin typeface="public sans"/>
              </a:rPr>
              <a:t>.</a:t>
            </a:r>
          </a:p>
          <a:p>
            <a:pPr algn="l">
              <a:buFont typeface="Arial" panose="020B0604020202020204" pitchFamily="34" charset="0"/>
              <a:buChar char="•"/>
            </a:pPr>
            <a:r>
              <a:rPr lang="en-US" b="0" i="0" dirty="0">
                <a:solidFill>
                  <a:srgbClr val="343434"/>
                </a:solidFill>
                <a:effectLst/>
                <a:latin typeface="public sans"/>
              </a:rPr>
              <a:t>Packages allow us to </a:t>
            </a:r>
            <a:r>
              <a:rPr lang="en-US" b="1" i="0" dirty="0">
                <a:solidFill>
                  <a:srgbClr val="C00000"/>
                </a:solidFill>
                <a:effectLst/>
                <a:latin typeface="public sans"/>
              </a:rPr>
              <a:t>uniquely</a:t>
            </a:r>
            <a:r>
              <a:rPr lang="en-US" b="1" i="0" dirty="0">
                <a:solidFill>
                  <a:srgbClr val="343434"/>
                </a:solidFill>
                <a:effectLst/>
                <a:latin typeface="public sans"/>
              </a:rPr>
              <a:t> identify a class.</a:t>
            </a:r>
          </a:p>
          <a:p>
            <a:pPr algn="l">
              <a:buFont typeface="Arial" panose="020B0604020202020204" pitchFamily="34" charset="0"/>
              <a:buChar char="•"/>
            </a:pPr>
            <a:r>
              <a:rPr lang="en-US" b="0" i="0" dirty="0">
                <a:solidFill>
                  <a:srgbClr val="343434"/>
                </a:solidFill>
                <a:effectLst/>
                <a:latin typeface="public sans"/>
              </a:rPr>
              <a:t>Access control features include protected classes, default classes, and private classes.</a:t>
            </a:r>
          </a:p>
          <a:p>
            <a:pPr algn="l">
              <a:buFont typeface="Arial" panose="020B0604020202020204" pitchFamily="34" charset="0"/>
              <a:buChar char="•"/>
            </a:pPr>
            <a:r>
              <a:rPr lang="en-US" b="0" i="0" dirty="0">
                <a:solidFill>
                  <a:srgbClr val="343434"/>
                </a:solidFill>
                <a:effectLst/>
                <a:latin typeface="public sans"/>
              </a:rPr>
              <a:t>They enable the </a:t>
            </a:r>
            <a:r>
              <a:rPr lang="en-US" b="1" i="0" dirty="0">
                <a:solidFill>
                  <a:srgbClr val="343434"/>
                </a:solidFill>
                <a:effectLst/>
                <a:latin typeface="public sans"/>
              </a:rPr>
              <a:t>hiding of classes</a:t>
            </a:r>
            <a:r>
              <a:rPr lang="en-US" b="0" i="0" dirty="0">
                <a:solidFill>
                  <a:srgbClr val="343434"/>
                </a:solidFill>
                <a:effectLst/>
                <a:latin typeface="public sans"/>
              </a:rPr>
              <a:t>, preventing other </a:t>
            </a:r>
            <a:r>
              <a:rPr lang="en-US" b="0" i="0" dirty="0" err="1">
                <a:solidFill>
                  <a:srgbClr val="343434"/>
                </a:solidFill>
                <a:effectLst/>
                <a:latin typeface="public sans"/>
              </a:rPr>
              <a:t>programmes</a:t>
            </a:r>
            <a:r>
              <a:rPr lang="en-US" b="0" i="0" dirty="0">
                <a:solidFill>
                  <a:srgbClr val="343434"/>
                </a:solidFill>
                <a:effectLst/>
                <a:latin typeface="public sans"/>
              </a:rPr>
              <a:t> from accessing classes intended for internal use only.</a:t>
            </a:r>
          </a:p>
          <a:p>
            <a:pPr algn="l">
              <a:buFont typeface="Arial" panose="020B0604020202020204" pitchFamily="34" charset="0"/>
              <a:buChar char="•"/>
            </a:pPr>
            <a:r>
              <a:rPr lang="en-US" b="0" i="0" dirty="0">
                <a:solidFill>
                  <a:srgbClr val="343434"/>
                </a:solidFill>
                <a:effectLst/>
                <a:latin typeface="public sans"/>
              </a:rPr>
              <a:t>You can better </a:t>
            </a:r>
            <a:r>
              <a:rPr lang="en-US" b="1" i="0" dirty="0" err="1">
                <a:solidFill>
                  <a:srgbClr val="343434"/>
                </a:solidFill>
                <a:effectLst/>
                <a:latin typeface="public sans"/>
              </a:rPr>
              <a:t>organise</a:t>
            </a:r>
            <a:r>
              <a:rPr lang="en-US" b="1" i="0" dirty="0">
                <a:solidFill>
                  <a:srgbClr val="343434"/>
                </a:solidFill>
                <a:effectLst/>
                <a:latin typeface="public sans"/>
              </a:rPr>
              <a:t> your project </a:t>
            </a:r>
            <a:r>
              <a:rPr lang="en-US" b="0" i="0" dirty="0">
                <a:solidFill>
                  <a:srgbClr val="343434"/>
                </a:solidFill>
                <a:effectLst/>
                <a:latin typeface="public sans"/>
              </a:rPr>
              <a:t>and find related classes by using packages.</a:t>
            </a:r>
          </a:p>
          <a:p>
            <a:pPr marL="0" indent="0">
              <a:buNone/>
            </a:pPr>
            <a:endParaRPr lang="en-IN" dirty="0"/>
          </a:p>
        </p:txBody>
      </p:sp>
    </p:spTree>
    <p:extLst>
      <p:ext uri="{BB962C8B-B14F-4D97-AF65-F5344CB8AC3E}">
        <p14:creationId xmlns:p14="http://schemas.microsoft.com/office/powerpoint/2010/main" val="2305315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fontScale="92500"/>
          </a:bodyPr>
          <a:lstStyle/>
          <a:p>
            <a:pPr marL="0" indent="0">
              <a:buNone/>
            </a:pPr>
            <a:r>
              <a:rPr lang="en-IN" b="1" dirty="0"/>
              <a:t>Understanding CLASSPATH:</a:t>
            </a:r>
          </a:p>
          <a:p>
            <a:pPr marL="0" indent="0">
              <a:buNone/>
            </a:pPr>
            <a:r>
              <a:rPr lang="en-US" dirty="0"/>
              <a:t>The </a:t>
            </a:r>
            <a:r>
              <a:rPr lang="en-US" b="1" dirty="0">
                <a:solidFill>
                  <a:srgbClr val="C00000"/>
                </a:solidFill>
              </a:rPr>
              <a:t>CLASSPATH</a:t>
            </a:r>
            <a:r>
              <a:rPr lang="en-US" dirty="0"/>
              <a:t> in Java is a critical concept that helps the </a:t>
            </a:r>
            <a:r>
              <a:rPr lang="en-US" b="1" dirty="0"/>
              <a:t>Java Virtual Machine (JVM)</a:t>
            </a:r>
            <a:r>
              <a:rPr lang="en-US" dirty="0"/>
              <a:t> and the </a:t>
            </a:r>
            <a:r>
              <a:rPr lang="en-US" b="1" dirty="0"/>
              <a:t>compiler</a:t>
            </a:r>
            <a:r>
              <a:rPr lang="en-US" dirty="0"/>
              <a:t> find and load </a:t>
            </a:r>
            <a:r>
              <a:rPr lang="en-US" b="1" dirty="0">
                <a:solidFill>
                  <a:srgbClr val="C00000"/>
                </a:solidFill>
              </a:rPr>
              <a:t>compiled</a:t>
            </a:r>
            <a:r>
              <a:rPr lang="en-US" dirty="0"/>
              <a:t> class files (.class) and </a:t>
            </a:r>
            <a:r>
              <a:rPr lang="en-US" b="1" dirty="0"/>
              <a:t>external libraries </a:t>
            </a:r>
            <a:r>
              <a:rPr lang="en-US" dirty="0"/>
              <a:t>(typically </a:t>
            </a:r>
            <a:r>
              <a:rPr lang="en-US" b="1" dirty="0">
                <a:solidFill>
                  <a:srgbClr val="C00000"/>
                </a:solidFill>
              </a:rPr>
              <a:t>.jar files</a:t>
            </a:r>
            <a:r>
              <a:rPr lang="en-US" dirty="0"/>
              <a:t>) that your application depends on.</a:t>
            </a:r>
          </a:p>
          <a:p>
            <a:pPr marL="0" indent="0">
              <a:buNone/>
            </a:pPr>
            <a:r>
              <a:rPr lang="en-US" dirty="0"/>
              <a:t>The CLASSPATH is an </a:t>
            </a:r>
            <a:r>
              <a:rPr lang="en-US" b="1" dirty="0">
                <a:solidFill>
                  <a:srgbClr val="C00000"/>
                </a:solidFill>
              </a:rPr>
              <a:t>environment variable </a:t>
            </a:r>
            <a:r>
              <a:rPr lang="en-US" dirty="0"/>
              <a:t>(or can be specified as a command-line option) that specifies the </a:t>
            </a:r>
            <a:r>
              <a:rPr lang="en-US" b="1" dirty="0"/>
              <a:t>locations where the JVM and the Java compiler should look for .class files and libraries. </a:t>
            </a:r>
          </a:p>
          <a:p>
            <a:pPr marL="0" indent="0">
              <a:buNone/>
            </a:pPr>
            <a:r>
              <a:rPr lang="en-US" dirty="0"/>
              <a:t>These locations can be:</a:t>
            </a:r>
          </a:p>
          <a:p>
            <a:pPr lvl="1"/>
            <a:r>
              <a:rPr lang="en-US" b="1" dirty="0"/>
              <a:t>Directories containing .class files</a:t>
            </a:r>
            <a:r>
              <a:rPr lang="en-US" dirty="0"/>
              <a:t>.</a:t>
            </a:r>
          </a:p>
          <a:p>
            <a:pPr lvl="1"/>
            <a:r>
              <a:rPr lang="en-US" b="1" dirty="0"/>
              <a:t>JAR</a:t>
            </a:r>
            <a:r>
              <a:rPr lang="en-US" dirty="0"/>
              <a:t> (Java </a:t>
            </a:r>
            <a:r>
              <a:rPr lang="en-US" dirty="0" err="1"/>
              <a:t>ARchive</a:t>
            </a:r>
            <a:r>
              <a:rPr lang="en-US" dirty="0"/>
              <a:t>) files containing libraries.</a:t>
            </a:r>
          </a:p>
          <a:p>
            <a:pPr lvl="1"/>
            <a:r>
              <a:rPr lang="en-US" b="1" dirty="0"/>
              <a:t>ZIP</a:t>
            </a:r>
            <a:r>
              <a:rPr lang="en-US" dirty="0"/>
              <a:t> files containing compiled Java code.</a:t>
            </a:r>
          </a:p>
          <a:p>
            <a:pPr marL="0" indent="0">
              <a:buNone/>
            </a:pPr>
            <a:r>
              <a:rPr lang="en-US" dirty="0"/>
              <a:t>	By default, the JVM looks in the </a:t>
            </a:r>
            <a:r>
              <a:rPr lang="en-US" b="1" dirty="0"/>
              <a:t>current directory </a:t>
            </a:r>
            <a:r>
              <a:rPr lang="en-US" dirty="0"/>
              <a:t>for class files, but the CLASSPATH allows you to tell Java to look in other directories or files as well.</a:t>
            </a:r>
          </a:p>
        </p:txBody>
      </p:sp>
    </p:spTree>
    <p:extLst>
      <p:ext uri="{BB962C8B-B14F-4D97-AF65-F5344CB8AC3E}">
        <p14:creationId xmlns:p14="http://schemas.microsoft.com/office/powerpoint/2010/main" val="3786486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62116" y="422788"/>
            <a:ext cx="10972799" cy="5732206"/>
          </a:xfrm>
        </p:spPr>
        <p:txBody>
          <a:bodyPr>
            <a:normAutofit/>
          </a:bodyPr>
          <a:lstStyle/>
          <a:p>
            <a:pPr marL="0" indent="0">
              <a:buNone/>
            </a:pPr>
            <a:r>
              <a:rPr lang="en-US" b="1" dirty="0"/>
              <a:t>Why is CLASSPATH Important?</a:t>
            </a:r>
          </a:p>
          <a:p>
            <a:pPr marL="0" indent="0">
              <a:buNone/>
            </a:pPr>
            <a:r>
              <a:rPr lang="en-US" dirty="0"/>
              <a:t>When you compile or run a Java program, the </a:t>
            </a:r>
            <a:r>
              <a:rPr lang="en-US" b="1" dirty="0"/>
              <a:t>JVM needs to know where to find the classes that your code references</a:t>
            </a:r>
            <a:r>
              <a:rPr lang="en-US" dirty="0"/>
              <a:t>. If the JVM can't locate a class, it will throw a </a:t>
            </a:r>
            <a:r>
              <a:rPr lang="en-US" b="1" dirty="0" err="1">
                <a:solidFill>
                  <a:srgbClr val="C00000"/>
                </a:solidFill>
              </a:rPr>
              <a:t>ClassNotFoundException</a:t>
            </a:r>
            <a:r>
              <a:rPr lang="en-US" dirty="0"/>
              <a:t> or a </a:t>
            </a:r>
            <a:r>
              <a:rPr lang="en-US" b="1" dirty="0" err="1">
                <a:solidFill>
                  <a:srgbClr val="C00000"/>
                </a:solidFill>
              </a:rPr>
              <a:t>NoClassDefFoundError</a:t>
            </a:r>
            <a:r>
              <a:rPr lang="en-US" dirty="0"/>
              <a:t>.</a:t>
            </a:r>
          </a:p>
          <a:p>
            <a:pPr marL="0" indent="0">
              <a:buNone/>
            </a:pPr>
            <a:r>
              <a:rPr lang="en-US" b="1" dirty="0"/>
              <a:t>For example, </a:t>
            </a:r>
            <a:r>
              <a:rPr lang="en-US" dirty="0"/>
              <a:t>if your project relies on </a:t>
            </a:r>
            <a:r>
              <a:rPr lang="en-US" b="1" dirty="0"/>
              <a:t>external libraries </a:t>
            </a:r>
            <a:r>
              <a:rPr lang="en-US" dirty="0"/>
              <a:t>or </a:t>
            </a:r>
            <a:r>
              <a:rPr lang="en-US" b="1" dirty="0"/>
              <a:t>classes</a:t>
            </a:r>
            <a:r>
              <a:rPr lang="en-US" dirty="0"/>
              <a:t> that are stored in different locations, you need to include these paths in the </a:t>
            </a:r>
            <a:r>
              <a:rPr lang="en-US" b="1" dirty="0"/>
              <a:t>CLASSPATH</a:t>
            </a:r>
            <a:r>
              <a:rPr lang="en-US" dirty="0"/>
              <a:t> so that Java knows where to find them.</a:t>
            </a:r>
            <a:endParaRPr lang="en-IN" dirty="0"/>
          </a:p>
          <a:p>
            <a:pPr marL="0" indent="0">
              <a:buNone/>
            </a:pPr>
            <a:endParaRPr lang="en-US" sz="800" dirty="0"/>
          </a:p>
          <a:p>
            <a:pPr marL="0" indent="0">
              <a:buNone/>
            </a:pPr>
            <a:r>
              <a:rPr lang="en-US" b="1" dirty="0"/>
              <a:t>You can set the CLASSPATH in two ways:</a:t>
            </a:r>
          </a:p>
          <a:p>
            <a:r>
              <a:rPr lang="en-US" b="1" dirty="0">
                <a:solidFill>
                  <a:srgbClr val="C00000"/>
                </a:solidFill>
              </a:rPr>
              <a:t>Temporarily: </a:t>
            </a:r>
            <a:r>
              <a:rPr lang="en-US" dirty="0"/>
              <a:t> via the command line when compiling and running a Java program.</a:t>
            </a:r>
          </a:p>
          <a:p>
            <a:r>
              <a:rPr lang="en-US" b="1" dirty="0">
                <a:solidFill>
                  <a:srgbClr val="C00000"/>
                </a:solidFill>
              </a:rPr>
              <a:t>Permanently: </a:t>
            </a:r>
            <a:r>
              <a:rPr lang="en-US" dirty="0"/>
              <a:t> by setting it as an </a:t>
            </a:r>
            <a:r>
              <a:rPr lang="en-US" b="1" dirty="0"/>
              <a:t>environment variable.</a:t>
            </a:r>
          </a:p>
          <a:p>
            <a:pPr marL="0" indent="0">
              <a:buNone/>
            </a:pPr>
            <a:endParaRPr lang="en-IN" dirty="0"/>
          </a:p>
        </p:txBody>
      </p:sp>
    </p:spTree>
    <p:extLst>
      <p:ext uri="{BB962C8B-B14F-4D97-AF65-F5344CB8AC3E}">
        <p14:creationId xmlns:p14="http://schemas.microsoft.com/office/powerpoint/2010/main" val="403940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Setting CLASSPATH in Command Line</a:t>
            </a:r>
          </a:p>
          <a:p>
            <a:pPr marL="0" indent="0">
              <a:buNone/>
            </a:pPr>
            <a:r>
              <a:rPr lang="en-US" dirty="0"/>
              <a:t>You can specify the </a:t>
            </a:r>
            <a:r>
              <a:rPr lang="en-US" dirty="0" err="1"/>
              <a:t>classpath</a:t>
            </a:r>
            <a:r>
              <a:rPr lang="en-US" dirty="0"/>
              <a:t> using the </a:t>
            </a:r>
            <a:r>
              <a:rPr lang="en-US" b="1" dirty="0">
                <a:solidFill>
                  <a:srgbClr val="C00000"/>
                </a:solidFill>
              </a:rPr>
              <a:t>-cp</a:t>
            </a:r>
            <a:r>
              <a:rPr lang="en-US" dirty="0">
                <a:solidFill>
                  <a:srgbClr val="C00000"/>
                </a:solidFill>
              </a:rPr>
              <a:t> </a:t>
            </a:r>
            <a:r>
              <a:rPr lang="en-US" dirty="0"/>
              <a:t>or </a:t>
            </a:r>
            <a:r>
              <a:rPr lang="en-US" b="1" dirty="0">
                <a:solidFill>
                  <a:srgbClr val="C00000"/>
                </a:solidFill>
              </a:rPr>
              <a:t>-</a:t>
            </a:r>
            <a:r>
              <a:rPr lang="en-US" b="1" dirty="0" err="1">
                <a:solidFill>
                  <a:srgbClr val="C00000"/>
                </a:solidFill>
              </a:rPr>
              <a:t>classpath</a:t>
            </a:r>
            <a:r>
              <a:rPr lang="en-US" dirty="0"/>
              <a:t> option when running the </a:t>
            </a:r>
            <a:r>
              <a:rPr lang="en-US" b="1" dirty="0" err="1">
                <a:solidFill>
                  <a:srgbClr val="C00000"/>
                </a:solidFill>
              </a:rPr>
              <a:t>javac</a:t>
            </a:r>
            <a:r>
              <a:rPr lang="en-US" dirty="0"/>
              <a:t> (compiler) or </a:t>
            </a:r>
            <a:r>
              <a:rPr lang="en-US" b="1" dirty="0">
                <a:solidFill>
                  <a:srgbClr val="C00000"/>
                </a:solidFill>
              </a:rPr>
              <a:t>java</a:t>
            </a:r>
            <a:r>
              <a:rPr lang="en-US" dirty="0"/>
              <a:t> (JVM) commands.</a:t>
            </a:r>
          </a:p>
          <a:p>
            <a:pPr marL="0" indent="0">
              <a:buNone/>
            </a:pPr>
            <a:r>
              <a:rPr lang="en-US" dirty="0"/>
              <a:t>For example, to compile and run a Java program that depends on classes in a directory or </a:t>
            </a:r>
            <a:r>
              <a:rPr lang="en-US" b="1" dirty="0"/>
              <a:t>JAR file</a:t>
            </a:r>
            <a:r>
              <a:rPr lang="en-US" dirty="0"/>
              <a:t>:</a:t>
            </a:r>
            <a:endParaRPr lang="en-IN" dirty="0"/>
          </a:p>
          <a:p>
            <a:pPr marL="0" indent="0">
              <a:buNone/>
            </a:pPr>
            <a:r>
              <a:rPr lang="en-IN" b="1" dirty="0"/>
              <a:t>Example:</a:t>
            </a:r>
          </a:p>
        </p:txBody>
      </p:sp>
      <p:pic>
        <p:nvPicPr>
          <p:cNvPr id="4" name="Picture 3">
            <a:extLst>
              <a:ext uri="{FF2B5EF4-FFF2-40B4-BE49-F238E27FC236}">
                <a16:creationId xmlns:a16="http://schemas.microsoft.com/office/drawing/2014/main" id="{18D20E9F-8BE0-D2B3-AAC9-3CE0E856A561}"/>
              </a:ext>
            </a:extLst>
          </p:cNvPr>
          <p:cNvPicPr>
            <a:picLocks noChangeAspect="1"/>
          </p:cNvPicPr>
          <p:nvPr/>
        </p:nvPicPr>
        <p:blipFill>
          <a:blip r:embed="rId2"/>
          <a:srcRect r="8734"/>
          <a:stretch/>
        </p:blipFill>
        <p:spPr>
          <a:xfrm>
            <a:off x="1641853" y="3896533"/>
            <a:ext cx="9360444" cy="822951"/>
          </a:xfrm>
          <a:prstGeom prst="rect">
            <a:avLst/>
          </a:prstGeom>
        </p:spPr>
      </p:pic>
    </p:spTree>
    <p:extLst>
      <p:ext uri="{BB962C8B-B14F-4D97-AF65-F5344CB8AC3E}">
        <p14:creationId xmlns:p14="http://schemas.microsoft.com/office/powerpoint/2010/main" val="418007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305625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2006650"/>
            <a:ext cx="10803193" cy="2240885"/>
          </a:xfrm>
        </p:spPr>
        <p:txBody>
          <a:bodyPr>
            <a:normAutofit/>
          </a:bodyPr>
          <a:lstStyle/>
          <a:p>
            <a:pPr marL="0" indent="0" algn="ctr">
              <a:buNone/>
            </a:pPr>
            <a:r>
              <a:rPr lang="en-US" sz="4400" b="1" dirty="0">
                <a:solidFill>
                  <a:srgbClr val="00B0F0"/>
                </a:solidFill>
              </a:rPr>
              <a:t>Data Abstraction</a:t>
            </a:r>
          </a:p>
          <a:p>
            <a:pPr marL="0" indent="0" algn="ctr">
              <a:buNone/>
            </a:pPr>
            <a:r>
              <a:rPr lang="en-US" sz="3200" b="1" dirty="0">
                <a:solidFill>
                  <a:srgbClr val="C00000"/>
                </a:solidFill>
              </a:rPr>
              <a:t>Abstract</a:t>
            </a:r>
            <a:r>
              <a:rPr lang="en-US" sz="3200" b="1" dirty="0">
                <a:solidFill>
                  <a:srgbClr val="00B0F0"/>
                </a:solidFill>
              </a:rPr>
              <a:t> Classes </a:t>
            </a:r>
            <a:r>
              <a:rPr lang="en-US" sz="3200" b="1" dirty="0"/>
              <a:t>and</a:t>
            </a:r>
            <a:r>
              <a:rPr lang="en-US" sz="3200" b="1" dirty="0">
                <a:solidFill>
                  <a:srgbClr val="00B0F0"/>
                </a:solidFill>
              </a:rPr>
              <a:t> Interfaces</a:t>
            </a:r>
            <a:endParaRPr lang="en-IN" sz="3200" b="1" dirty="0">
              <a:solidFill>
                <a:srgbClr val="00B0F0"/>
              </a:solidFill>
            </a:endParaRPr>
          </a:p>
          <a:p>
            <a:pPr marL="0" indent="0" algn="ctr">
              <a:buNone/>
            </a:pPr>
            <a:endParaRPr lang="en-IN" sz="4400" b="1" dirty="0">
              <a:solidFill>
                <a:srgbClr val="00B0F0"/>
              </a:solidFill>
            </a:endParaRPr>
          </a:p>
        </p:txBody>
      </p:sp>
    </p:spTree>
    <p:extLst>
      <p:ext uri="{BB962C8B-B14F-4D97-AF65-F5344CB8AC3E}">
        <p14:creationId xmlns:p14="http://schemas.microsoft.com/office/powerpoint/2010/main" val="824542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What is </a:t>
            </a:r>
            <a:r>
              <a:rPr lang="en-US" sz="3200" b="1" dirty="0">
                <a:solidFill>
                  <a:srgbClr val="C00000"/>
                </a:solidFill>
              </a:rPr>
              <a:t>Abstract Method:</a:t>
            </a:r>
          </a:p>
          <a:p>
            <a:pPr marL="0" indent="0">
              <a:buNone/>
            </a:pPr>
            <a:r>
              <a:rPr lang="en-US" dirty="0"/>
              <a:t>An abstract method is a method declared </a:t>
            </a:r>
            <a:r>
              <a:rPr lang="en-US" b="1" dirty="0">
                <a:solidFill>
                  <a:srgbClr val="C00000"/>
                </a:solidFill>
              </a:rPr>
              <a:t>without a body</a:t>
            </a:r>
            <a:r>
              <a:rPr lang="en-US" dirty="0"/>
              <a:t>. It must be overridden in the subclass. The method signature includes the </a:t>
            </a:r>
            <a:r>
              <a:rPr lang="en-US" b="1" dirty="0">
                <a:solidFill>
                  <a:srgbClr val="C00000"/>
                </a:solidFill>
              </a:rPr>
              <a:t>abstract</a:t>
            </a:r>
            <a:r>
              <a:rPr lang="en-US" dirty="0"/>
              <a:t> keyword, and there is no method body.</a:t>
            </a:r>
          </a:p>
          <a:p>
            <a:pPr marL="0" indent="0">
              <a:buNone/>
            </a:pPr>
            <a:endParaRPr lang="en-US" dirty="0"/>
          </a:p>
          <a:p>
            <a:pPr marL="0" indent="0">
              <a:buNone/>
            </a:pPr>
            <a:r>
              <a:rPr lang="en-US" b="1" dirty="0"/>
              <a:t>Key Rules for Abstract Methods:</a:t>
            </a:r>
          </a:p>
          <a:p>
            <a:pPr marL="514350" indent="-514350">
              <a:buFont typeface="+mj-lt"/>
              <a:buAutoNum type="arabicPeriod"/>
            </a:pPr>
            <a:r>
              <a:rPr lang="en-US" dirty="0"/>
              <a:t>Must be declared in an </a:t>
            </a:r>
            <a:r>
              <a:rPr lang="en-US" b="1" dirty="0">
                <a:solidFill>
                  <a:srgbClr val="0070C0"/>
                </a:solidFill>
              </a:rPr>
              <a:t>abstract class.</a:t>
            </a:r>
          </a:p>
          <a:p>
            <a:pPr marL="514350" indent="-514350">
              <a:buFont typeface="+mj-lt"/>
              <a:buAutoNum type="arabicPeriod"/>
            </a:pPr>
            <a:r>
              <a:rPr lang="en-US" dirty="0"/>
              <a:t>Cannot have a </a:t>
            </a:r>
            <a:r>
              <a:rPr lang="en-US" b="1" dirty="0">
                <a:solidFill>
                  <a:srgbClr val="0070C0"/>
                </a:solidFill>
              </a:rPr>
              <a:t>method body</a:t>
            </a:r>
            <a:r>
              <a:rPr lang="en-US" b="1" dirty="0"/>
              <a:t>.</a:t>
            </a:r>
          </a:p>
          <a:p>
            <a:pPr marL="514350" indent="-514350">
              <a:buFont typeface="+mj-lt"/>
              <a:buAutoNum type="arabicPeriod"/>
            </a:pPr>
            <a:r>
              <a:rPr lang="en-US" dirty="0"/>
              <a:t>Subclasses that extend the abstract class must </a:t>
            </a:r>
            <a:r>
              <a:rPr lang="en-US" b="1" dirty="0">
                <a:solidFill>
                  <a:srgbClr val="0070C0"/>
                </a:solidFill>
              </a:rPr>
              <a:t>override</a:t>
            </a:r>
            <a:r>
              <a:rPr lang="en-US" dirty="0"/>
              <a:t> the abstract method.</a:t>
            </a:r>
            <a:endParaRPr lang="en-IN" dirty="0"/>
          </a:p>
        </p:txBody>
      </p:sp>
    </p:spTree>
    <p:extLst>
      <p:ext uri="{BB962C8B-B14F-4D97-AF65-F5344CB8AC3E}">
        <p14:creationId xmlns:p14="http://schemas.microsoft.com/office/powerpoint/2010/main" val="246823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92629" y="794657"/>
            <a:ext cx="10542286" cy="5360336"/>
          </a:xfrm>
        </p:spPr>
        <p:txBody>
          <a:bodyPr/>
          <a:lstStyle/>
          <a:p>
            <a:pPr marL="0" indent="0">
              <a:buNone/>
            </a:pPr>
            <a:r>
              <a:rPr lang="en-US" sz="3200" b="1" dirty="0">
                <a:solidFill>
                  <a:srgbClr val="C00000"/>
                </a:solidFill>
              </a:rPr>
              <a:t>final</a:t>
            </a:r>
            <a:r>
              <a:rPr lang="en-US" sz="3200" b="1" dirty="0"/>
              <a:t> Fields (Constants): </a:t>
            </a:r>
            <a:r>
              <a:rPr lang="en-US" sz="3200" dirty="0"/>
              <a:t>When we use a final Keywork with a variable it becomes Constant or final Variable.</a:t>
            </a:r>
          </a:p>
          <a:p>
            <a:pPr marL="0" indent="0">
              <a:buNone/>
            </a:pPr>
            <a:endParaRPr lang="en-US" sz="3200" b="1" dirty="0"/>
          </a:p>
        </p:txBody>
      </p:sp>
      <p:sp>
        <p:nvSpPr>
          <p:cNvPr id="2" name="Rectangle: Rounded Corners 1">
            <a:extLst>
              <a:ext uri="{FF2B5EF4-FFF2-40B4-BE49-F238E27FC236}">
                <a16:creationId xmlns:a16="http://schemas.microsoft.com/office/drawing/2014/main" id="{80196A90-1E82-5DF8-778C-3D76147956F7}"/>
              </a:ext>
            </a:extLst>
          </p:cNvPr>
          <p:cNvSpPr/>
          <p:nvPr/>
        </p:nvSpPr>
        <p:spPr>
          <a:xfrm>
            <a:off x="1664286" y="2381337"/>
            <a:ext cx="3517665" cy="1559292"/>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When Used with </a:t>
            </a:r>
            <a:r>
              <a:rPr lang="en-US" sz="2400" b="1" dirty="0">
                <a:solidFill>
                  <a:srgbClr val="C00000"/>
                </a:solidFill>
              </a:rPr>
              <a:t>Variable</a:t>
            </a:r>
          </a:p>
          <a:p>
            <a:pPr algn="ctr"/>
            <a:r>
              <a:rPr lang="en-US" sz="2400" b="1" dirty="0">
                <a:solidFill>
                  <a:schemeClr val="tx1"/>
                </a:solidFill>
              </a:rPr>
              <a:t>Ex</a:t>
            </a:r>
            <a:r>
              <a:rPr lang="en-US" sz="2400" dirty="0">
                <a:solidFill>
                  <a:schemeClr val="tx1"/>
                </a:solidFill>
              </a:rPr>
              <a:t>: int age = 20</a:t>
            </a:r>
          </a:p>
        </p:txBody>
      </p:sp>
      <p:sp>
        <p:nvSpPr>
          <p:cNvPr id="4" name="Rectangle: Rounded Corners 3">
            <a:extLst>
              <a:ext uri="{FF2B5EF4-FFF2-40B4-BE49-F238E27FC236}">
                <a16:creationId xmlns:a16="http://schemas.microsoft.com/office/drawing/2014/main" id="{DB9E1B21-D533-1BB2-9DEB-4E636D77295C}"/>
              </a:ext>
            </a:extLst>
          </p:cNvPr>
          <p:cNvSpPr/>
          <p:nvPr/>
        </p:nvSpPr>
        <p:spPr>
          <a:xfrm>
            <a:off x="6137963" y="2381337"/>
            <a:ext cx="3517665" cy="1559292"/>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It Becomes </a:t>
            </a:r>
            <a:r>
              <a:rPr lang="en-US" sz="2800" b="1" dirty="0">
                <a:solidFill>
                  <a:srgbClr val="C00000"/>
                </a:solidFill>
              </a:rPr>
              <a:t>Constant</a:t>
            </a:r>
          </a:p>
          <a:p>
            <a:pPr algn="ctr"/>
            <a:r>
              <a:rPr lang="en-US" sz="2800" b="1" dirty="0">
                <a:solidFill>
                  <a:schemeClr val="tx1"/>
                </a:solidFill>
              </a:rPr>
              <a:t>Ex: </a:t>
            </a:r>
            <a:r>
              <a:rPr lang="en-US" sz="2800" b="1" dirty="0">
                <a:solidFill>
                  <a:srgbClr val="C00000"/>
                </a:solidFill>
              </a:rPr>
              <a:t>final</a:t>
            </a:r>
            <a:r>
              <a:rPr lang="en-US" sz="2800" b="1" dirty="0">
                <a:solidFill>
                  <a:schemeClr val="tx1"/>
                </a:solidFill>
              </a:rPr>
              <a:t> </a:t>
            </a:r>
            <a:r>
              <a:rPr lang="en-US" sz="2800" dirty="0">
                <a:solidFill>
                  <a:schemeClr val="tx1"/>
                </a:solidFill>
              </a:rPr>
              <a:t>int age = 20</a:t>
            </a:r>
          </a:p>
        </p:txBody>
      </p:sp>
      <p:cxnSp>
        <p:nvCxnSpPr>
          <p:cNvPr id="5" name="Straight Arrow Connector 4">
            <a:extLst>
              <a:ext uri="{FF2B5EF4-FFF2-40B4-BE49-F238E27FC236}">
                <a16:creationId xmlns:a16="http://schemas.microsoft.com/office/drawing/2014/main" id="{770A1CF0-674D-A12F-FA1E-AFBB16A76025}"/>
              </a:ext>
            </a:extLst>
          </p:cNvPr>
          <p:cNvCxnSpPr>
            <a:cxnSpLocks/>
            <a:stCxn id="2" idx="3"/>
            <a:endCxn id="4" idx="1"/>
          </p:cNvCxnSpPr>
          <p:nvPr/>
        </p:nvCxnSpPr>
        <p:spPr>
          <a:xfrm>
            <a:off x="5181951" y="3160983"/>
            <a:ext cx="956012"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335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What is </a:t>
            </a:r>
            <a:r>
              <a:rPr lang="en-US" sz="3200" b="1" dirty="0">
                <a:solidFill>
                  <a:srgbClr val="C00000"/>
                </a:solidFill>
              </a:rPr>
              <a:t>Abstract Class:</a:t>
            </a:r>
            <a:endParaRPr lang="en-US" sz="3200" dirty="0">
              <a:solidFill>
                <a:srgbClr val="C00000"/>
              </a:solidFill>
            </a:endParaRPr>
          </a:p>
          <a:p>
            <a:pPr marL="0" indent="0">
              <a:buNone/>
            </a:pPr>
            <a:r>
              <a:rPr lang="en-US" dirty="0"/>
              <a:t>An </a:t>
            </a:r>
            <a:r>
              <a:rPr lang="en-US" b="1" dirty="0"/>
              <a:t>Abstract Class</a:t>
            </a:r>
            <a:r>
              <a:rPr lang="en-US" dirty="0"/>
              <a:t> in object-oriented programming is a class that </a:t>
            </a:r>
            <a:r>
              <a:rPr lang="en-US" b="1" dirty="0">
                <a:solidFill>
                  <a:srgbClr val="C00000"/>
                </a:solidFill>
              </a:rPr>
              <a:t>cannot be instantiated directly</a:t>
            </a:r>
            <a:r>
              <a:rPr lang="en-US" dirty="0"/>
              <a:t>. It serves as a </a:t>
            </a:r>
            <a:r>
              <a:rPr lang="en-US" b="1" dirty="0"/>
              <a:t>blueprint for other classes</a:t>
            </a:r>
            <a:r>
              <a:rPr lang="en-US" dirty="0"/>
              <a:t>. Abstract classes are used when you want to define some common behavior (methods) that other classes should inherit and implement, but the abstract class itself should not be instantiated. In other words, an abstract class can have </a:t>
            </a:r>
            <a:r>
              <a:rPr lang="en-US" b="1" dirty="0">
                <a:solidFill>
                  <a:srgbClr val="C00000"/>
                </a:solidFill>
              </a:rPr>
              <a:t>abstract methods </a:t>
            </a:r>
            <a:r>
              <a:rPr lang="en-US" dirty="0"/>
              <a:t>(without implementation) and/or </a:t>
            </a:r>
            <a:r>
              <a:rPr lang="en-US" b="1" dirty="0">
                <a:solidFill>
                  <a:srgbClr val="C00000"/>
                </a:solidFill>
              </a:rPr>
              <a:t>concrete methods </a:t>
            </a:r>
            <a:r>
              <a:rPr lang="en-US" dirty="0"/>
              <a:t>(with implementation).</a:t>
            </a:r>
            <a:endParaRPr lang="en-IN" dirty="0"/>
          </a:p>
        </p:txBody>
      </p:sp>
    </p:spTree>
    <p:extLst>
      <p:ext uri="{BB962C8B-B14F-4D97-AF65-F5344CB8AC3E}">
        <p14:creationId xmlns:p14="http://schemas.microsoft.com/office/powerpoint/2010/main" val="1897800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IN" b="1" dirty="0"/>
              <a:t>Defining and Creating an interface:</a:t>
            </a:r>
          </a:p>
          <a:p>
            <a:pPr marL="514350" indent="-514350">
              <a:buAutoNum type="arabicPeriod"/>
            </a:pPr>
            <a:r>
              <a:rPr lang="en-US" b="1" dirty="0"/>
              <a:t>Declaration: </a:t>
            </a:r>
            <a:r>
              <a:rPr lang="en-US" dirty="0"/>
              <a:t>An interface is declared using the </a:t>
            </a:r>
            <a:r>
              <a:rPr lang="en-US" b="1" dirty="0">
                <a:solidFill>
                  <a:srgbClr val="C00000"/>
                </a:solidFill>
              </a:rPr>
              <a:t>interface</a:t>
            </a:r>
            <a:r>
              <a:rPr lang="en-US" dirty="0"/>
              <a:t> </a:t>
            </a:r>
            <a:r>
              <a:rPr lang="en-US" b="1" dirty="0"/>
              <a:t>keyword</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C00000"/>
                </a:solidFill>
              </a:rPr>
              <a:t>Note:</a:t>
            </a:r>
          </a:p>
          <a:p>
            <a:pPr marL="0" indent="0">
              <a:buNone/>
            </a:pPr>
            <a:r>
              <a:rPr lang="en-US" dirty="0"/>
              <a:t>	By </a:t>
            </a:r>
            <a:r>
              <a:rPr lang="en-US" b="1" dirty="0"/>
              <a:t>default</a:t>
            </a:r>
            <a:r>
              <a:rPr lang="en-US" dirty="0"/>
              <a:t> all the Methods inside an interface is </a:t>
            </a:r>
            <a:r>
              <a:rPr lang="en-US" b="1" dirty="0"/>
              <a:t>Abstract methods </a:t>
            </a:r>
            <a:r>
              <a:rPr lang="en-US" dirty="0"/>
              <a:t>and also all the fields in inside an interface are </a:t>
            </a:r>
            <a:r>
              <a:rPr lang="en-US" b="1" dirty="0"/>
              <a:t>final</a:t>
            </a:r>
            <a:r>
              <a:rPr lang="en-US" dirty="0"/>
              <a:t> or </a:t>
            </a:r>
            <a:r>
              <a:rPr lang="en-US" b="1" dirty="0"/>
              <a:t>constant</a:t>
            </a:r>
            <a:r>
              <a:rPr lang="en-US" dirty="0"/>
              <a:t>.</a:t>
            </a:r>
          </a:p>
          <a:p>
            <a:pPr marL="0" indent="0">
              <a:buNone/>
            </a:pPr>
            <a:endParaRPr lang="en-IN" dirty="0"/>
          </a:p>
        </p:txBody>
      </p:sp>
      <p:pic>
        <p:nvPicPr>
          <p:cNvPr id="4" name="Picture 3">
            <a:extLst>
              <a:ext uri="{FF2B5EF4-FFF2-40B4-BE49-F238E27FC236}">
                <a16:creationId xmlns:a16="http://schemas.microsoft.com/office/drawing/2014/main" id="{3963E74F-8F56-CB21-03CF-4018EDE4E42F}"/>
              </a:ext>
            </a:extLst>
          </p:cNvPr>
          <p:cNvPicPr>
            <a:picLocks noChangeAspect="1"/>
          </p:cNvPicPr>
          <p:nvPr/>
        </p:nvPicPr>
        <p:blipFill>
          <a:blip r:embed="rId2"/>
          <a:stretch>
            <a:fillRect/>
          </a:stretch>
        </p:blipFill>
        <p:spPr>
          <a:xfrm>
            <a:off x="1727499" y="1480051"/>
            <a:ext cx="8115895" cy="3377084"/>
          </a:xfrm>
          <a:prstGeom prst="rect">
            <a:avLst/>
          </a:prstGeom>
        </p:spPr>
      </p:pic>
    </p:spTree>
    <p:extLst>
      <p:ext uri="{BB962C8B-B14F-4D97-AF65-F5344CB8AC3E}">
        <p14:creationId xmlns:p14="http://schemas.microsoft.com/office/powerpoint/2010/main" val="77142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3237" y="802016"/>
            <a:ext cx="10803193" cy="4488441"/>
          </a:xfrm>
        </p:spPr>
        <p:txBody>
          <a:bodyPr/>
          <a:lstStyle/>
          <a:p>
            <a:pPr marL="0" indent="0">
              <a:buNone/>
            </a:pPr>
            <a:r>
              <a:rPr lang="en-IN" b="1" dirty="0"/>
              <a:t>2. </a:t>
            </a:r>
            <a:r>
              <a:rPr lang="en-US" b="1" dirty="0"/>
              <a:t>Implementation by a Class: </a:t>
            </a:r>
          </a:p>
          <a:p>
            <a:pPr marL="0" indent="0">
              <a:buNone/>
            </a:pPr>
            <a:r>
              <a:rPr lang="en-US" b="1" dirty="0"/>
              <a:t>	</a:t>
            </a:r>
            <a:r>
              <a:rPr lang="en-US" dirty="0"/>
              <a:t>A class can implement an interface by using the </a:t>
            </a:r>
            <a:r>
              <a:rPr lang="en-US" b="1" dirty="0">
                <a:solidFill>
                  <a:srgbClr val="C00000"/>
                </a:solidFill>
              </a:rPr>
              <a:t>implements</a:t>
            </a:r>
            <a:r>
              <a:rPr lang="en-US" dirty="0"/>
              <a:t> </a:t>
            </a:r>
            <a:r>
              <a:rPr lang="en-US" b="1" dirty="0"/>
              <a:t>keyword</a:t>
            </a:r>
            <a:r>
              <a:rPr lang="en-US" dirty="0"/>
              <a:t>. The class must </a:t>
            </a:r>
            <a:r>
              <a:rPr lang="en-US" b="1" dirty="0"/>
              <a:t>provide implementations </a:t>
            </a:r>
            <a:r>
              <a:rPr lang="en-US" dirty="0"/>
              <a:t>for all of the interface's abstract methods.</a:t>
            </a:r>
          </a:p>
          <a:p>
            <a:pPr marL="0" indent="0">
              <a:buNone/>
            </a:pPr>
            <a:r>
              <a:rPr lang="en-IN" b="1" dirty="0"/>
              <a:t>Example:</a:t>
            </a:r>
          </a:p>
          <a:p>
            <a:pPr marL="0" indent="0">
              <a:buNone/>
            </a:pPr>
            <a:r>
              <a:rPr lang="en-US" dirty="0"/>
              <a:t>In this example, Dog implements the Animal interface and provides concrete implementations of the eat() and sleep() methods.</a:t>
            </a:r>
            <a:endParaRPr lang="en-IN" dirty="0"/>
          </a:p>
          <a:p>
            <a:pPr marL="0" indent="0">
              <a:buNone/>
            </a:pPr>
            <a:endParaRPr lang="en-US" b="1" dirty="0"/>
          </a:p>
        </p:txBody>
      </p:sp>
    </p:spTree>
    <p:extLst>
      <p:ext uri="{BB962C8B-B14F-4D97-AF65-F5344CB8AC3E}">
        <p14:creationId xmlns:p14="http://schemas.microsoft.com/office/powerpoint/2010/main" val="303457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computer code on a black background&#10;&#10;Description automatically generated">
            <a:extLst>
              <a:ext uri="{FF2B5EF4-FFF2-40B4-BE49-F238E27FC236}">
                <a16:creationId xmlns:a16="http://schemas.microsoft.com/office/drawing/2014/main" id="{7906DA2E-F444-95B9-87CF-AFAF82FAA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461" y="722202"/>
            <a:ext cx="10443077" cy="5413595"/>
          </a:xfrm>
          <a:prstGeom prst="rect">
            <a:avLst/>
          </a:prstGeom>
        </p:spPr>
      </p:pic>
    </p:spTree>
    <p:extLst>
      <p:ext uri="{BB962C8B-B14F-4D97-AF65-F5344CB8AC3E}">
        <p14:creationId xmlns:p14="http://schemas.microsoft.com/office/powerpoint/2010/main" val="2034348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1548</Words>
  <Application>Microsoft Office PowerPoint</Application>
  <PresentationFormat>Widescreen</PresentationFormat>
  <Paragraphs>151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83</cp:revision>
  <dcterms:created xsi:type="dcterms:W3CDTF">2024-09-18T14:04:57Z</dcterms:created>
  <dcterms:modified xsi:type="dcterms:W3CDTF">2024-09-25T19:04:54Z</dcterms:modified>
</cp:coreProperties>
</file>