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1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2" r:id="rId21"/>
    <p:sldId id="303" r:id="rId22"/>
    <p:sldId id="304" r:id="rId23"/>
    <p:sldId id="301" r:id="rId24"/>
    <p:sldId id="305" r:id="rId25"/>
    <p:sldId id="306" r:id="rId26"/>
    <p:sldId id="307" r:id="rId27"/>
    <p:sldId id="308" r:id="rId28"/>
    <p:sldId id="309" r:id="rId29"/>
    <p:sldId id="3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12/30/2024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7D0D4-303F-BA27-A05B-03212D38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19D-CD60-DB9B-2207-11281043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Node.JS Basics:</a:t>
            </a:r>
            <a:r>
              <a:rPr lang="en-IN" sz="3200" dirty="0"/>
              <a:t> Primitive Types, Object Literal, Functions, Buffer, Access Global Scope. </a:t>
            </a:r>
          </a:p>
          <a:p>
            <a:pPr marL="0" indent="0">
              <a:buNone/>
            </a:pPr>
            <a:r>
              <a:rPr lang="en-IN" sz="3200" b="1" dirty="0"/>
              <a:t>Node.JS Modules: </a:t>
            </a:r>
            <a:r>
              <a:rPr lang="en-IN" sz="3200" dirty="0"/>
              <a:t>Module, Module Types: Core Modules, Local Modules, Third Party Modules, Module Exports. Using Modules in a Node.js File, Using the Built in HTTP, URL, Query String Module, Creating a Custom Module.</a:t>
            </a:r>
          </a:p>
          <a:p>
            <a:pPr marL="0" indent="0">
              <a:buNone/>
            </a:pPr>
            <a:r>
              <a:rPr lang="en-IN" sz="3200" b="1" dirty="0"/>
              <a:t>Node Package Manager:</a:t>
            </a:r>
            <a:r>
              <a:rPr lang="en-IN" sz="3200" dirty="0"/>
              <a:t> NPM, Installing Packages Locally, Adding dependency in </a:t>
            </a:r>
            <a:r>
              <a:rPr lang="en-IN" sz="3200" dirty="0" err="1"/>
              <a:t>package.json</a:t>
            </a:r>
            <a:r>
              <a:rPr lang="en-IN" sz="3200" dirty="0"/>
              <a:t>, Installing packages globally, Updating packages. </a:t>
            </a:r>
          </a:p>
        </p:txBody>
      </p:sp>
    </p:spTree>
    <p:extLst>
      <p:ext uri="{BB962C8B-B14F-4D97-AF65-F5344CB8AC3E}">
        <p14:creationId xmlns:p14="http://schemas.microsoft.com/office/powerpoint/2010/main" val="94942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FDDF-D6CC-240F-3C39-0EC167A8B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54B4-01E0-6F3F-9086-3E2B027C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Non-primitive Data Types</a:t>
            </a:r>
          </a:p>
          <a:p>
            <a:pPr marL="0" indent="0" algn="l" rtl="0" fontAlgn="base">
              <a:spcAft>
                <a:spcPts val="750"/>
              </a:spcAft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Non-primitive data types, also known as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reference types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, are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objects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derived data types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They can store collections of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values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or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more complex entities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  <a:r>
              <a:rPr lang="en-US" sz="2400" dirty="0"/>
              <a:t>They differ from primitive types in that they are </a:t>
            </a:r>
            <a:r>
              <a:rPr lang="en-US" sz="2400" b="1" dirty="0">
                <a:solidFill>
                  <a:srgbClr val="C00000"/>
                </a:solidFill>
              </a:rPr>
              <a:t>mutable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referenced by memory addresses</a:t>
            </a:r>
            <a:r>
              <a:rPr lang="en-US" sz="2400" dirty="0"/>
              <a:t>, not stored directly by value.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sz="2400" b="1" dirty="0"/>
              <a:t>Types of Non-Primitive Data Types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Object</a:t>
            </a:r>
          </a:p>
          <a:p>
            <a:pPr marL="457200" indent="-457200">
              <a:buAutoNum type="arabicPeriod"/>
            </a:pPr>
            <a:r>
              <a:rPr lang="en-IN" sz="2400" b="1" dirty="0"/>
              <a:t>Array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IN" sz="2400" b="1" dirty="0"/>
              <a:t>Function</a:t>
            </a: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380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0EA1-CE48-3019-D735-47DD3DB0B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FE60-8FAD-9EB8-4D90-42FF7943D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 </a:t>
            </a:r>
            <a:r>
              <a:rPr lang="en-US" sz="2400" dirty="0"/>
              <a:t>or  </a:t>
            </a:r>
            <a:r>
              <a:rPr lang="en-US" sz="2400" b="1" dirty="0"/>
              <a:t>Object</a:t>
            </a:r>
            <a:r>
              <a:rPr lang="en-US" sz="2400" dirty="0"/>
              <a:t> </a:t>
            </a:r>
            <a:r>
              <a:rPr lang="en-US" sz="2400" b="1" dirty="0"/>
              <a:t>Literals:</a:t>
            </a:r>
          </a:p>
          <a:p>
            <a:r>
              <a:rPr lang="en-US" sz="2400" dirty="0"/>
              <a:t>An object in JavaScript is a </a:t>
            </a:r>
            <a:r>
              <a:rPr lang="en-US" sz="2400" b="1" dirty="0">
                <a:solidFill>
                  <a:srgbClr val="C00000"/>
                </a:solidFill>
              </a:rPr>
              <a:t>data structure </a:t>
            </a:r>
            <a:r>
              <a:rPr lang="en-US" sz="2400" dirty="0"/>
              <a:t>used to store collections of </a:t>
            </a:r>
            <a:r>
              <a:rPr lang="en-US" sz="2400" b="1" dirty="0">
                <a:solidFill>
                  <a:srgbClr val="C00000"/>
                </a:solidFill>
              </a:rPr>
              <a:t>key-value pairs.</a:t>
            </a:r>
          </a:p>
          <a:p>
            <a:r>
              <a:rPr lang="en-US" sz="2400" dirty="0"/>
              <a:t>Objects can be created in various ways, such as using </a:t>
            </a:r>
            <a:r>
              <a:rPr lang="en-US" sz="2400" b="1" dirty="0"/>
              <a:t>constructors</a:t>
            </a:r>
            <a:r>
              <a:rPr lang="en-US" sz="2400" dirty="0"/>
              <a:t>, the </a:t>
            </a:r>
            <a:r>
              <a:rPr lang="en-US" sz="2400" b="1" dirty="0"/>
              <a:t>Object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, or </a:t>
            </a:r>
            <a:r>
              <a:rPr lang="en-US" sz="2400" b="1" dirty="0" err="1"/>
              <a:t>Object</a:t>
            </a:r>
            <a:r>
              <a:rPr lang="en-US" sz="2400" dirty="0" err="1"/>
              <a:t>.</a:t>
            </a:r>
            <a:r>
              <a:rPr lang="en-US" sz="2400" b="1" dirty="0" err="1"/>
              <a:t>create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Using the Object constructor:</a:t>
            </a:r>
          </a:p>
          <a:p>
            <a:pPr marL="457200" indent="-457200">
              <a:buAutoNum type="arabicPeriod"/>
            </a:pP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CE843-2BC2-AFD0-CEB9-F9A17363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24" y="3761867"/>
            <a:ext cx="8453561" cy="26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547D8-A54C-488B-D226-409CA0C2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5746-64E1-A065-4E1C-601098B1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Using </a:t>
            </a:r>
            <a:r>
              <a:rPr lang="en-US" sz="2400" b="1" dirty="0" err="1"/>
              <a:t>Object.create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3. </a:t>
            </a:r>
            <a:r>
              <a:rPr lang="en-IN" sz="2400" b="1" dirty="0"/>
              <a:t>Object Literal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3E867-62D2-E70D-4291-3CDCDB19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24" y="4219368"/>
            <a:ext cx="5724676" cy="1957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F642F-9BEA-ED3C-6B71-717CA114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24" y="1179567"/>
            <a:ext cx="8247270" cy="21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8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01D1B-6683-830B-60F8-1A47C6244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D679-7EDB-B455-988E-B99705D3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566057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2. Array in JavaScript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in JavaScript is a </a:t>
            </a:r>
            <a:r>
              <a:rPr lang="en-US" b="1" dirty="0"/>
              <a:t>special object </a:t>
            </a:r>
            <a:r>
              <a:rPr lang="en-US" dirty="0"/>
              <a:t>used to store </a:t>
            </a:r>
            <a:r>
              <a:rPr lang="en-US" b="1" dirty="0">
                <a:solidFill>
                  <a:srgbClr val="C00000"/>
                </a:solidFill>
              </a:rPr>
              <a:t>multiple values in a single variable</a:t>
            </a:r>
            <a:r>
              <a:rPr lang="en-US" dirty="0"/>
              <a:t>. Arrays are </a:t>
            </a:r>
            <a:r>
              <a:rPr lang="en-US" b="1" dirty="0"/>
              <a:t>ordered collections</a:t>
            </a:r>
            <a:r>
              <a:rPr lang="en-US" dirty="0"/>
              <a:t> of elements, where each element is </a:t>
            </a:r>
            <a:r>
              <a:rPr lang="en-US" b="1" dirty="0"/>
              <a:t>indexed</a:t>
            </a:r>
            <a:r>
              <a:rPr lang="en-US" dirty="0"/>
              <a:t> and can be accessed using its index number. JavaScript arrays are flexible, allowing you to store a </a:t>
            </a:r>
            <a:r>
              <a:rPr lang="en-US" b="1" dirty="0"/>
              <a:t>mix of data types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N" b="1" dirty="0"/>
              <a:t>Example-1: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Example-2: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71D6-7B66-EC01-4662-879B63FC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09" y="2319907"/>
            <a:ext cx="6002391" cy="1239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D294D-26E5-928E-C1F5-512E151A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09" y="4630011"/>
            <a:ext cx="8838095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5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B77D5-F9A7-37F1-82C4-3306EBE2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A191-8196-268C-1C8C-E977FC89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7"/>
            <a:ext cx="10659110" cy="3254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Functions:</a:t>
            </a:r>
          </a:p>
          <a:p>
            <a:pPr marL="0" indent="0">
              <a:buNone/>
            </a:pPr>
            <a:r>
              <a:rPr lang="en-US" sz="2400" dirty="0"/>
              <a:t>Functions in JavaScript (and by extension, in Node.js) are </a:t>
            </a:r>
            <a:r>
              <a:rPr lang="en-US" sz="2400" b="1" dirty="0"/>
              <a:t>blocks of reusable code </a:t>
            </a:r>
            <a:r>
              <a:rPr lang="en-US" sz="2400" dirty="0"/>
              <a:t>designed to </a:t>
            </a:r>
            <a:r>
              <a:rPr lang="en-US" sz="2400" b="1" dirty="0"/>
              <a:t>perform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specific task</a:t>
            </a:r>
            <a:r>
              <a:rPr lang="en-US" sz="2400" dirty="0"/>
              <a:t>. They are fundamental in both client-side JavaScript (browsers) and server-side JavaScript (Node.js). Functions allow you to structure your code efficiently, manage logic, and create reusable components.</a:t>
            </a:r>
          </a:p>
          <a:p>
            <a:pPr marL="0" indent="0">
              <a:buNone/>
            </a:pPr>
            <a:r>
              <a:rPr lang="en-US" sz="2400" b="1" dirty="0"/>
              <a:t>Definition: </a:t>
            </a:r>
            <a:r>
              <a:rPr lang="en-US" sz="2400" dirty="0"/>
              <a:t>A Function is a </a:t>
            </a:r>
            <a:r>
              <a:rPr lang="en-US" sz="2400" b="1" dirty="0">
                <a:solidFill>
                  <a:srgbClr val="C00000"/>
                </a:solidFill>
              </a:rPr>
              <a:t>self-contained programming segment </a:t>
            </a:r>
            <a:r>
              <a:rPr lang="en-US" sz="2400" dirty="0"/>
              <a:t>which is used to perform </a:t>
            </a:r>
            <a:r>
              <a:rPr lang="en-US" sz="2400" b="1" dirty="0">
                <a:solidFill>
                  <a:srgbClr val="C00000"/>
                </a:solidFill>
              </a:rPr>
              <a:t>specific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well-defined task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50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6771E-DB27-998F-D8FC-083E5787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3986-119C-E715-14AD-2DCD677C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509569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Defining Functions in JavaScript / Node.js:</a:t>
            </a:r>
          </a:p>
          <a:p>
            <a:pPr marL="457200" indent="-457200">
              <a:buAutoNum type="arabicPeriod"/>
            </a:pPr>
            <a:r>
              <a:rPr lang="en-IN" b="1" dirty="0"/>
              <a:t>Using function Keyword:</a:t>
            </a:r>
          </a:p>
          <a:p>
            <a:pPr marL="0" indent="0">
              <a:buNone/>
            </a:pPr>
            <a:r>
              <a:rPr lang="en-US" dirty="0"/>
              <a:t>Functions in Node.js are similar to functions in JavaScript and can be defined using the </a:t>
            </a:r>
            <a:r>
              <a:rPr lang="en-US" b="1" dirty="0"/>
              <a:t>function</a:t>
            </a:r>
            <a:r>
              <a:rPr lang="en-US" dirty="0"/>
              <a:t> keyword: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Arrow Functions (ES6):</a:t>
            </a:r>
          </a:p>
          <a:p>
            <a:pPr marL="0" indent="0">
              <a:buNone/>
            </a:pPr>
            <a:r>
              <a:rPr lang="en-US" dirty="0"/>
              <a:t>Arrow functions provide a </a:t>
            </a:r>
            <a:r>
              <a:rPr lang="en-US" b="1" dirty="0">
                <a:solidFill>
                  <a:srgbClr val="C00000"/>
                </a:solidFill>
              </a:rPr>
              <a:t>shorter syntax </a:t>
            </a:r>
            <a:r>
              <a:rPr lang="en-US" dirty="0"/>
              <a:t>and do not have their own this context, which can be useful in certain cases (e.g., with callbacks).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E6ACF-CBE7-38A3-AC8A-85DF8AB3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87" y="1774428"/>
            <a:ext cx="5231902" cy="1598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A2B87-0CC6-C1FB-DAA4-41946F05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480"/>
          <a:stretch/>
        </p:blipFill>
        <p:spPr>
          <a:xfrm>
            <a:off x="2246287" y="4756463"/>
            <a:ext cx="5449913" cy="17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4B34-5B02-FB87-D657-E4E3DAB9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640C-D2E9-AAC3-AA16-40D1C819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3701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Function with Default Parameters (ES6):</a:t>
            </a:r>
          </a:p>
          <a:p>
            <a:r>
              <a:rPr lang="en-US" dirty="0"/>
              <a:t>Functions can have default values for parameters if no value is passed.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Function with Rest Parameters (ES6):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...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dirty="0"/>
              <a:t>syntax allows you to collect all remaining arguments into an array.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9BCFE-AB0D-C0CC-E5F4-0623BBD4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13" y="1161953"/>
            <a:ext cx="5154601" cy="1744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7587E-6E88-5B10-9282-F7955950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13" y="4106191"/>
            <a:ext cx="8090257" cy="20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0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CE4E6-2274-5A4A-0DB5-EF9AE8ADE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3D28-9D72-7DDC-AACD-4B432482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15156"/>
            <a:ext cx="10659110" cy="3673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Buffer:</a:t>
            </a:r>
          </a:p>
          <a:p>
            <a:pPr marL="0" indent="0">
              <a:buNone/>
            </a:pPr>
            <a:r>
              <a:rPr lang="en-US" sz="2400" dirty="0"/>
              <a:t>In Node.js, a Buffer is a </a:t>
            </a:r>
            <a:r>
              <a:rPr lang="en-US" sz="2400" b="1" dirty="0">
                <a:solidFill>
                  <a:srgbClr val="C00000"/>
                </a:solidFill>
              </a:rPr>
              <a:t>global class </a:t>
            </a:r>
            <a:r>
              <a:rPr lang="en-US" sz="2400" dirty="0"/>
              <a:t>that is specifically designed for handling </a:t>
            </a:r>
            <a:r>
              <a:rPr lang="en-US" sz="2400" b="1" dirty="0">
                <a:solidFill>
                  <a:srgbClr val="C00000"/>
                </a:solidFill>
              </a:rPr>
              <a:t>binary data</a:t>
            </a:r>
            <a:r>
              <a:rPr lang="en-US" sz="2400" dirty="0"/>
              <a:t>. It provides a way to work with raw binary data directly, which is not possible with JavaScript strings because strings are meant for textual data and use Unicode encoding.</a:t>
            </a:r>
          </a:p>
          <a:p>
            <a:pPr marL="0" indent="0">
              <a:buNone/>
            </a:pPr>
            <a:r>
              <a:rPr lang="en-US" sz="2400" dirty="0"/>
              <a:t>Buffers are particularly important in Node.js because it is used for server-side operations that often involve dealing with </a:t>
            </a:r>
            <a:r>
              <a:rPr lang="en-US" sz="2400" b="1" dirty="0">
                <a:solidFill>
                  <a:srgbClr val="C00000"/>
                </a:solidFill>
              </a:rPr>
              <a:t>streams of binary data</a:t>
            </a:r>
            <a:r>
              <a:rPr lang="en-US" sz="2400" dirty="0"/>
              <a:t>, such as </a:t>
            </a:r>
            <a:r>
              <a:rPr lang="en-US" sz="2400" b="1" dirty="0"/>
              <a:t>file reading</a:t>
            </a:r>
            <a:r>
              <a:rPr lang="en-US" sz="2400" dirty="0"/>
              <a:t>, </a:t>
            </a:r>
            <a:r>
              <a:rPr lang="en-US" sz="2400" b="1" dirty="0"/>
              <a:t>HTTP</a:t>
            </a:r>
            <a:r>
              <a:rPr lang="en-US" sz="2400" dirty="0"/>
              <a:t> </a:t>
            </a:r>
            <a:r>
              <a:rPr lang="en-US" sz="2400" b="1" dirty="0"/>
              <a:t>requests</a:t>
            </a:r>
            <a:r>
              <a:rPr lang="en-US" sz="2400" dirty="0"/>
              <a:t> and </a:t>
            </a:r>
            <a:r>
              <a:rPr lang="en-US" sz="2400" b="1" dirty="0"/>
              <a:t>responses</a:t>
            </a:r>
            <a:r>
              <a:rPr lang="en-US" sz="2400" dirty="0"/>
              <a:t>, and </a:t>
            </a:r>
            <a:r>
              <a:rPr lang="en-US" sz="2400" b="1" dirty="0"/>
              <a:t>TCP streams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941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397D-37BB-E9D4-5379-3F503CFA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14DB-5DC6-CB10-EB8E-C3A10B0F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77203"/>
            <a:ext cx="10659110" cy="5502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Key Characteristics of Buffers: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Raw Binary Data: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 buffer is a </a:t>
            </a:r>
            <a:r>
              <a:rPr lang="en-US" sz="2400" b="1" dirty="0">
                <a:solidFill>
                  <a:srgbClr val="C00000"/>
                </a:solidFill>
              </a:rPr>
              <a:t>sequence of bytes</a:t>
            </a:r>
            <a:r>
              <a:rPr lang="en-US" sz="2400" dirty="0"/>
              <a:t>, and each byte represents a value between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255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b="1" dirty="0"/>
              <a:t>2. Fixed Size:</a:t>
            </a:r>
          </a:p>
          <a:p>
            <a:pPr marL="0" indent="0">
              <a:buNone/>
            </a:pPr>
            <a:r>
              <a:rPr lang="en-US" sz="2400" dirty="0"/>
              <a:t>Once a buffer is created, </a:t>
            </a:r>
            <a:r>
              <a:rPr lang="en-US" sz="2400" b="1" dirty="0"/>
              <a:t>its size cannot be changed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3. Global in Node.js:</a:t>
            </a:r>
          </a:p>
          <a:p>
            <a:pPr marL="0" indent="0">
              <a:buNone/>
            </a:pPr>
            <a:r>
              <a:rPr lang="en-US" sz="2400" dirty="0"/>
              <a:t>The Buffer class is available </a:t>
            </a:r>
            <a:r>
              <a:rPr lang="en-US" sz="2400" b="1" dirty="0"/>
              <a:t>globally</a:t>
            </a:r>
            <a:r>
              <a:rPr lang="en-US" sz="2400" dirty="0"/>
              <a:t> in Node.js and does not need to be imported.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b="1" dirty="0"/>
              <a:t>4. Efficient Memory Usage:</a:t>
            </a:r>
          </a:p>
          <a:p>
            <a:pPr marL="0" indent="0">
              <a:buNone/>
            </a:pPr>
            <a:r>
              <a:rPr lang="en-US" sz="2400" dirty="0"/>
              <a:t>Buffers allow </a:t>
            </a:r>
            <a:r>
              <a:rPr lang="en-US" sz="2400" b="1" dirty="0"/>
              <a:t>efficient handling of binary data </a:t>
            </a:r>
            <a:r>
              <a:rPr lang="en-US" sz="2400" dirty="0"/>
              <a:t>without the need to convert it to string or other data types.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662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434C-D616-286D-193C-0E690E03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9D8A-885A-247C-0F69-70BF2E8B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Creating a Buffer:</a:t>
            </a:r>
          </a:p>
          <a:p>
            <a:pPr marL="0" indent="0">
              <a:buNone/>
            </a:pPr>
            <a:r>
              <a:rPr lang="en-US" sz="2400" b="1" dirty="0"/>
              <a:t>1. Allocating a Buffer:</a:t>
            </a:r>
          </a:p>
          <a:p>
            <a:r>
              <a:rPr lang="en-US" sz="2400" dirty="0"/>
              <a:t>Create a buffer of a specified size.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2. From a String:</a:t>
            </a:r>
          </a:p>
          <a:p>
            <a:r>
              <a:rPr lang="en-US" sz="2400" dirty="0"/>
              <a:t>Buffers are used to handle binary data, and in this case, the string is converted into its binary representation (a sequence of bytes).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E5377-C354-3584-532F-4C03428A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25" y="2066000"/>
            <a:ext cx="9056043" cy="94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EE8B67-4715-0B2F-EBAA-9D668E4B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25" y="4672996"/>
            <a:ext cx="9793445" cy="13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8F98-4930-23D2-9DDA-D9889088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312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Variable: ( Name given to the memory location):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variable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named location in memory </a:t>
            </a:r>
            <a:r>
              <a:rPr lang="en-US" sz="2400" dirty="0"/>
              <a:t>that stores data that can be modified during program execution. A variable is used to represent data that the program can manipulate.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Data Types:</a:t>
            </a:r>
          </a:p>
          <a:p>
            <a:pPr marL="0" indent="0">
              <a:buNone/>
            </a:pPr>
            <a:r>
              <a:rPr lang="en-US" sz="2400" b="1" dirty="0"/>
              <a:t>Data Types </a:t>
            </a:r>
            <a:r>
              <a:rPr lang="en-US" sz="2400" dirty="0"/>
              <a:t>define the </a:t>
            </a:r>
            <a:r>
              <a:rPr lang="en-US" sz="2400" b="1" dirty="0">
                <a:solidFill>
                  <a:srgbClr val="C00000"/>
                </a:solidFill>
              </a:rPr>
              <a:t>type of data </a:t>
            </a:r>
            <a:r>
              <a:rPr lang="en-US" sz="2400" dirty="0"/>
              <a:t>a variable can hold. They are crucial for memory management, as they specify the </a:t>
            </a:r>
            <a:r>
              <a:rPr lang="en-US" sz="2400" b="1" dirty="0"/>
              <a:t>amount of memory to be allocated </a:t>
            </a:r>
            <a:r>
              <a:rPr lang="en-US" sz="2400" dirty="0"/>
              <a:t>and the operations that can be performed on the data.</a:t>
            </a:r>
          </a:p>
          <a:p>
            <a:pPr marL="0" indent="0">
              <a:buNone/>
            </a:pPr>
            <a:r>
              <a:rPr lang="en-US" sz="2400" dirty="0"/>
              <a:t>Data types are broadly classified into </a:t>
            </a:r>
            <a:r>
              <a:rPr lang="en-US" sz="2400" b="1" dirty="0">
                <a:solidFill>
                  <a:srgbClr val="00B050"/>
                </a:solidFill>
              </a:rPr>
              <a:t>primitive</a:t>
            </a:r>
            <a:r>
              <a:rPr lang="en-US" sz="2400" dirty="0"/>
              <a:t> (</a:t>
            </a:r>
            <a:r>
              <a:rPr lang="en-US" sz="2400" b="1" dirty="0"/>
              <a:t>basic</a:t>
            </a:r>
            <a:r>
              <a:rPr lang="en-US" sz="2400" dirty="0"/>
              <a:t>) and </a:t>
            </a:r>
            <a:r>
              <a:rPr lang="en-US" sz="2400" b="1" dirty="0">
                <a:solidFill>
                  <a:srgbClr val="00B050"/>
                </a:solidFill>
              </a:rPr>
              <a:t>non-primitive</a:t>
            </a:r>
            <a:r>
              <a:rPr lang="en-US" sz="2400" dirty="0"/>
              <a:t> (</a:t>
            </a:r>
            <a:r>
              <a:rPr lang="en-US" sz="2400" b="1" dirty="0"/>
              <a:t>derived or user-defined</a:t>
            </a:r>
            <a:r>
              <a:rPr lang="en-US" sz="2400" dirty="0"/>
              <a:t>) data types based on their complexity and usage.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60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B77BB-B049-D925-9B4A-89C520182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C120-501D-5B35-EED4-765C9B5D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From an Array:</a:t>
            </a:r>
          </a:p>
          <a:p>
            <a:r>
              <a:rPr lang="en-US" dirty="0"/>
              <a:t>Create a buffer from an array of bytes.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Note:</a:t>
            </a:r>
          </a:p>
          <a:p>
            <a:pPr marL="0" indent="0">
              <a:buNone/>
            </a:pPr>
            <a:r>
              <a:rPr lang="en-US" dirty="0"/>
              <a:t>Buffers are commonly used in Node.js to </a:t>
            </a:r>
            <a:r>
              <a:rPr lang="en-US" b="1" dirty="0"/>
              <a:t>work with binary data</a:t>
            </a:r>
            <a:r>
              <a:rPr lang="en-US" dirty="0"/>
              <a:t>, such as </a:t>
            </a:r>
            <a:r>
              <a:rPr lang="en-US" b="1" dirty="0">
                <a:solidFill>
                  <a:srgbClr val="C00000"/>
                </a:solidFill>
              </a:rPr>
              <a:t>reading from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writing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files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working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protocols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4AF3E-9CEA-D2F8-AE8B-783F66B6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3" y="1811927"/>
            <a:ext cx="7857143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7C8D1-A13A-919E-9871-91939E89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1377-C2E0-5ED8-2230-9D92303B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Access Global Scope:</a:t>
            </a:r>
          </a:p>
          <a:p>
            <a:pPr marL="0" indent="0">
              <a:buNone/>
            </a:pPr>
            <a:r>
              <a:rPr lang="en-US" dirty="0"/>
              <a:t>In JavaScript, variables declared outside of any function or block have global scope.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global scope</a:t>
            </a:r>
            <a:r>
              <a:rPr lang="en-US" dirty="0"/>
              <a:t> is the outermost scope in any JavaScript environment. It contains variables, functions, and objects that are accessible throughout the entire application without explicitly importing or defining them in every module.</a:t>
            </a:r>
          </a:p>
          <a:p>
            <a:pPr marL="0" indent="0">
              <a:buNone/>
            </a:pPr>
            <a:r>
              <a:rPr lang="en-US" dirty="0"/>
              <a:t>In Node.js, the global scope is represented by the </a:t>
            </a:r>
            <a:r>
              <a:rPr lang="en-US" b="1" dirty="0">
                <a:solidFill>
                  <a:srgbClr val="C00000"/>
                </a:solidFill>
              </a:rPr>
              <a:t>global object. </a:t>
            </a:r>
            <a:r>
              <a:rPr lang="en-US" dirty="0"/>
              <a:t>However, variables declared in Node.js modules do not automatically become global properties.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64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34E9-4BEC-8F5F-D8C8-792A8EADA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1FA3-895A-E352-B603-E99AB744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94161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 Global Variable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Global Function: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EBB99-D1C8-AD7C-B724-8BEB79AB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21" y="998282"/>
            <a:ext cx="6599812" cy="3024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A195C-F6F6-87FB-A29E-DEBA90E1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19" y="4633056"/>
            <a:ext cx="6825662" cy="14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2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2F3A6-D7FC-2AE3-DE01-A82EA2371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4EDA-98AC-2D1E-A2B9-32BBDDDB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Node.JS Basics:</a:t>
            </a:r>
            <a:r>
              <a:rPr lang="en-IN" sz="3200" dirty="0"/>
              <a:t> </a:t>
            </a:r>
            <a:r>
              <a:rPr lang="en-IN" sz="3200" b="1" dirty="0"/>
              <a:t>Primitive Types</a:t>
            </a:r>
            <a:r>
              <a:rPr lang="en-IN" sz="3200" dirty="0"/>
              <a:t>, </a:t>
            </a:r>
            <a:r>
              <a:rPr lang="en-IN" sz="3200" b="1" dirty="0"/>
              <a:t>Object Literal, Functions</a:t>
            </a:r>
            <a:r>
              <a:rPr lang="en-IN" sz="3200" dirty="0"/>
              <a:t>, </a:t>
            </a:r>
            <a:r>
              <a:rPr lang="en-IN" sz="3200" b="1" dirty="0"/>
              <a:t>Buffer</a:t>
            </a:r>
            <a:r>
              <a:rPr lang="en-IN" sz="3200" dirty="0"/>
              <a:t>, </a:t>
            </a:r>
            <a:r>
              <a:rPr lang="en-IN" sz="3200" b="1" dirty="0"/>
              <a:t>Access Global Scope. </a:t>
            </a:r>
          </a:p>
          <a:p>
            <a:pPr marL="0" indent="0">
              <a:buNone/>
            </a:pPr>
            <a:r>
              <a:rPr lang="en-IN" sz="3200" b="1" dirty="0"/>
              <a:t>Node.JS Modules: </a:t>
            </a:r>
            <a:r>
              <a:rPr lang="en-IN" sz="3200" dirty="0"/>
              <a:t>Module, Module Types: Core Modules, Local Modules, Third Party Modules, Module Exports. Using Modules in a Node.js File, Using the Built in HTTP, URL, Query String Module, Creating a Custom Module.</a:t>
            </a:r>
          </a:p>
          <a:p>
            <a:pPr marL="0" indent="0">
              <a:buNone/>
            </a:pPr>
            <a:r>
              <a:rPr lang="en-IN" sz="3200" b="1" dirty="0"/>
              <a:t>Node Package Manager:</a:t>
            </a:r>
            <a:r>
              <a:rPr lang="en-IN" sz="3200" dirty="0"/>
              <a:t> NPM, Installing Packages Locally, Adding dependency in </a:t>
            </a:r>
            <a:r>
              <a:rPr lang="en-IN" sz="3200" dirty="0" err="1"/>
              <a:t>package.json</a:t>
            </a:r>
            <a:r>
              <a:rPr lang="en-IN" sz="3200" dirty="0"/>
              <a:t>, Installing packages globally, Updating packages. </a:t>
            </a:r>
          </a:p>
        </p:txBody>
      </p:sp>
    </p:spTree>
    <p:extLst>
      <p:ext uri="{BB962C8B-B14F-4D97-AF65-F5344CB8AC3E}">
        <p14:creationId xmlns:p14="http://schemas.microsoft.com/office/powerpoint/2010/main" val="16077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8BC62-331A-FB15-7F18-C40930764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39F5-0312-7890-75E1-2601F789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64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4FD42-C5AA-188E-045F-B73CB1443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E1D5-CA5D-7393-4CE8-623A8318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929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237EC-61EF-F94D-9383-8E039C654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39E5-BA94-CDD4-738A-D9DFC30B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7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A23EA-5BE3-4325-FB45-407037B6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EFCE-A9DF-CA23-1C35-577CE8BC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973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520F2-CA84-17AF-6B6B-587BC8BCE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40B7-3016-3ABF-8912-284FC640E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769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C6DE7-7FC9-1236-DA94-8D4B4BE08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6B69-87AA-BAD3-6374-33CF8670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93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9A123-1DFA-C31F-CBFD-A2BDF9677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3BE3-52D6-EB6F-6755-1B2EB92D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89858"/>
            <a:ext cx="10659110" cy="5802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/>
              <a:t>Primitive Types: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Primitive data types are the </a:t>
            </a:r>
            <a:r>
              <a:rPr lang="en-US" b="1" i="0" dirty="0">
                <a:solidFill>
                  <a:srgbClr val="C00000"/>
                </a:solidFill>
                <a:effectLst/>
                <a:latin typeface="Nunito" pitchFamily="2" charset="0"/>
              </a:rPr>
              <a:t>built-in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types provided by JavaScript. They represent </a:t>
            </a:r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single values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are </a:t>
            </a:r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not mutable (Immutable)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  <a:r>
              <a:rPr lang="en-US" dirty="0"/>
              <a:t>These types are immutable, meaning their values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cannot be changed directly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JavaScript supports the following primitive data types:</a:t>
            </a:r>
          </a:p>
          <a:p>
            <a:pPr marL="457200" indent="-457200"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Number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BigInt</a:t>
            </a:r>
            <a:endParaRPr lang="en-IN" sz="19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String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Boolean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Undefined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Null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Symbol</a:t>
            </a:r>
          </a:p>
          <a:p>
            <a:pPr marL="457200" indent="-457200">
              <a:buAutoNum type="arabicPeriod"/>
            </a:pPr>
            <a:endParaRPr lang="en-IN" sz="900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rgbClr val="273239"/>
                </a:solidFill>
                <a:latin typeface="Nunito" pitchFamily="2" charset="0"/>
              </a:rPr>
              <a:t>Note:</a:t>
            </a:r>
          </a:p>
          <a:p>
            <a:pPr marL="0" indent="0">
              <a:buNone/>
            </a:pPr>
            <a:r>
              <a:rPr lang="en-US" sz="1900" dirty="0"/>
              <a:t>When we say </a:t>
            </a:r>
            <a:r>
              <a:rPr lang="en-US" sz="1900" b="1" dirty="0"/>
              <a:t>primitive types are immutable</a:t>
            </a:r>
            <a:r>
              <a:rPr lang="en-US" sz="1900" dirty="0"/>
              <a:t>, it means their </a:t>
            </a:r>
            <a:r>
              <a:rPr lang="en-US" sz="1900" b="1" dirty="0">
                <a:solidFill>
                  <a:srgbClr val="C00000"/>
                </a:solidFill>
              </a:rPr>
              <a:t>values cannot be altered </a:t>
            </a:r>
            <a:r>
              <a:rPr lang="en-US" sz="1900" dirty="0"/>
              <a:t>once created. If you perform an operation on a primitive type, a new value is created, and the original value remains unchanged.</a:t>
            </a:r>
            <a:endParaRPr lang="en-IN" sz="1900" dirty="0">
              <a:solidFill>
                <a:srgbClr val="27323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1378-26A1-9A42-4167-EFC41C61F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FF33-A364-BCCF-AEBC-87B1C5FC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Number: </a:t>
            </a:r>
            <a:r>
              <a:rPr lang="en-US" sz="2400" dirty="0"/>
              <a:t>Represents both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floating-point</a:t>
            </a:r>
            <a:r>
              <a:rPr lang="en-US" sz="2400" dirty="0"/>
              <a:t> numbers.</a:t>
            </a:r>
          </a:p>
          <a:p>
            <a:pPr marL="0" indent="0">
              <a:buNone/>
            </a:pPr>
            <a:endParaRPr lang="en-US" sz="2400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73239"/>
                </a:solidFill>
                <a:latin typeface="Nunito" pitchFamily="2" charset="0"/>
              </a:rPr>
              <a:t>	</a:t>
            </a:r>
            <a:endParaRPr lang="en-IN" sz="24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0131D-9E4B-A1DB-2958-2BF7A08E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26" y="2154936"/>
            <a:ext cx="8369948" cy="25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0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222DB-905F-F4BC-EB1D-9D01614E5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9949-EF75-8FA0-417B-4A405D04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2. </a:t>
            </a:r>
            <a:r>
              <a:rPr lang="en-US" sz="2800" b="1" dirty="0" err="1"/>
              <a:t>BigInt</a:t>
            </a:r>
            <a:r>
              <a:rPr lang="en-US" sz="2800" b="1" dirty="0"/>
              <a:t>:</a:t>
            </a:r>
          </a:p>
          <a:p>
            <a:r>
              <a:rPr lang="en-US" sz="2400" dirty="0"/>
              <a:t>Used to represent integers that are larger than </a:t>
            </a:r>
            <a:r>
              <a:rPr lang="en-US" sz="2400" b="1" dirty="0" err="1"/>
              <a:t>Number.MAX_SAFE_INTEGER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b="1" dirty="0"/>
              <a:t>2^53 - 1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BigInts</a:t>
            </a:r>
            <a:r>
              <a:rPr lang="en-US" sz="2400" dirty="0"/>
              <a:t> are created by appending 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to the end of an integer.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67131-5888-CE66-C080-07BB39C5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33" y="3739980"/>
            <a:ext cx="9563134" cy="8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4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40E34-C8C9-B12F-0A0E-AB56E7B1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A24F-8860-FB72-ECC7-7432257B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String: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Represents a sequence of characters (text).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Strings are immutable.</a:t>
            </a:r>
          </a:p>
          <a:p>
            <a:pPr marL="0" indent="0">
              <a:buNone/>
            </a:pPr>
            <a:r>
              <a:rPr lang="en-IN" sz="2400" b="1" dirty="0"/>
              <a:t>Example-1: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Example-2: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1B2A9-E888-C3A3-B765-FE061385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5" y="2491571"/>
            <a:ext cx="5112428" cy="116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DB957-3E7F-3327-07DF-61C4DFD00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15" y="4393623"/>
            <a:ext cx="6707042" cy="17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10B41-EC51-0D4D-5CC4-5C307F68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CCC3-1A6B-4525-8429-A3FDC21E4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Boolean: </a:t>
            </a:r>
            <a:r>
              <a:rPr lang="en-US" sz="2400" dirty="0"/>
              <a:t>Represents logical values: true or false.</a:t>
            </a:r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5. Undefined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Indicates that a variable has been </a:t>
            </a:r>
            <a:r>
              <a:rPr lang="en-US" sz="2400" b="1" dirty="0"/>
              <a:t>declared</a:t>
            </a:r>
            <a:r>
              <a:rPr lang="en-US" sz="2400" dirty="0"/>
              <a:t> but has </a:t>
            </a:r>
            <a:r>
              <a:rPr lang="en-US" sz="2400" b="1" dirty="0"/>
              <a:t>not been assigned a value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IN" sz="2400" b="1" dirty="0"/>
              <a:t>Example:</a:t>
            </a:r>
            <a:endParaRPr lang="en-US" sz="2400" b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43AF3-092F-507F-DF20-F41EDBF3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43" y="1792152"/>
            <a:ext cx="4210372" cy="107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44AF08-CF21-3267-FAA9-7174ABE2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136"/>
          <a:stretch/>
        </p:blipFill>
        <p:spPr>
          <a:xfrm>
            <a:off x="1722343" y="4806780"/>
            <a:ext cx="4210372" cy="10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C4E1-BAF1-1C15-A991-4CDE0F7C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5710-9A5F-FE4B-17B3-DAFCAB88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6. Null: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Represents the </a:t>
            </a:r>
            <a:r>
              <a:rPr lang="en-US" sz="2400" b="1" dirty="0"/>
              <a:t>intentional absence </a:t>
            </a:r>
            <a:r>
              <a:rPr lang="en-US" sz="2400" dirty="0"/>
              <a:t>of any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data type can hold only one possible value that is </a:t>
            </a:r>
            <a:r>
              <a:rPr lang="en-US" sz="2400" b="1" dirty="0">
                <a:solidFill>
                  <a:srgbClr val="C00000"/>
                </a:solidFill>
              </a:rPr>
              <a:t>null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96509-CD7B-6C63-FDAB-66DEF7A5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00" y="2720799"/>
            <a:ext cx="4880779" cy="1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00B1-D29D-30E1-7204-B1077093B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4B74A-8494-545F-D223-3BD65CF3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6" y="413657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7. Symbol: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Introduced in ES6, represents a </a:t>
            </a:r>
            <a:r>
              <a:rPr lang="en-US" b="1" dirty="0"/>
              <a:t>unique</a:t>
            </a:r>
            <a:r>
              <a:rPr lang="en-US" dirty="0"/>
              <a:t> and </a:t>
            </a:r>
            <a:r>
              <a:rPr lang="en-US" b="1" dirty="0"/>
              <a:t>immutable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Symbol data type </a:t>
            </a:r>
            <a:r>
              <a:rPr lang="en-US" b="1" dirty="0"/>
              <a:t>is used to </a:t>
            </a:r>
            <a:r>
              <a:rPr lang="en-US" b="1" dirty="0">
                <a:solidFill>
                  <a:srgbClr val="C00000"/>
                </a:solidFill>
              </a:rPr>
              <a:t>create objects </a:t>
            </a:r>
            <a:r>
              <a:rPr lang="en-US" dirty="0"/>
              <a:t>which will always be unique. these objects can be created using Symbol constructor.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primarily as unique object property keys.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Here, even though both objects use Symbol('</a:t>
            </a:r>
            <a:r>
              <a:rPr lang="en-US" dirty="0" err="1"/>
              <a:t>uniqueKey</a:t>
            </a:r>
            <a:r>
              <a:rPr lang="en-US" dirty="0"/>
              <a:t>') as a key, the Symbol ensures that the </a:t>
            </a:r>
            <a:r>
              <a:rPr lang="en-US" b="1" dirty="0"/>
              <a:t>property keys </a:t>
            </a:r>
            <a:r>
              <a:rPr lang="en-US" dirty="0"/>
              <a:t>are different and don't conflict.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96940-9B6F-A9A6-C333-28EF8868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29" y="3055153"/>
            <a:ext cx="8034256" cy="36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167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1366</Words>
  <Application>Microsoft Office PowerPoint</Application>
  <PresentationFormat>Widescreen</PresentationFormat>
  <Paragraphs>158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Arial</vt:lpstr>
      <vt:lpstr>Calibri</vt:lpstr>
      <vt:lpstr>Gill Sans Nova</vt:lpstr>
      <vt:lpstr>Nunito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129</cp:revision>
  <dcterms:created xsi:type="dcterms:W3CDTF">2024-11-25T17:19:06Z</dcterms:created>
  <dcterms:modified xsi:type="dcterms:W3CDTF">2024-12-30T17:57:09Z</dcterms:modified>
</cp:coreProperties>
</file>