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61"/>
  </p:notesMasterIdLst>
  <p:sldIdLst>
    <p:sldId id="456" r:id="rId2"/>
    <p:sldId id="444" r:id="rId3"/>
    <p:sldId id="445" r:id="rId4"/>
    <p:sldId id="446" r:id="rId5"/>
    <p:sldId id="463" r:id="rId6"/>
    <p:sldId id="447" r:id="rId7"/>
    <p:sldId id="448" r:id="rId8"/>
    <p:sldId id="449" r:id="rId9"/>
    <p:sldId id="424" r:id="rId10"/>
    <p:sldId id="457" r:id="rId11"/>
    <p:sldId id="458" r:id="rId12"/>
    <p:sldId id="459" r:id="rId13"/>
    <p:sldId id="460" r:id="rId14"/>
    <p:sldId id="461" r:id="rId15"/>
    <p:sldId id="462" r:id="rId16"/>
    <p:sldId id="464" r:id="rId17"/>
    <p:sldId id="465" r:id="rId18"/>
    <p:sldId id="466" r:id="rId19"/>
    <p:sldId id="469" r:id="rId20"/>
    <p:sldId id="467" r:id="rId21"/>
    <p:sldId id="468" r:id="rId22"/>
    <p:sldId id="472" r:id="rId23"/>
    <p:sldId id="473" r:id="rId24"/>
    <p:sldId id="504" r:id="rId25"/>
    <p:sldId id="505" r:id="rId26"/>
    <p:sldId id="474" r:id="rId27"/>
    <p:sldId id="507" r:id="rId28"/>
    <p:sldId id="506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7" r:id="rId47"/>
    <p:sldId id="493" r:id="rId48"/>
    <p:sldId id="494" r:id="rId49"/>
    <p:sldId id="495" r:id="rId50"/>
    <p:sldId id="471" r:id="rId51"/>
    <p:sldId id="498" r:id="rId52"/>
    <p:sldId id="496" r:id="rId53"/>
    <p:sldId id="499" r:id="rId54"/>
    <p:sldId id="484" r:id="rId55"/>
    <p:sldId id="501" r:id="rId56"/>
    <p:sldId id="502" r:id="rId57"/>
    <p:sldId id="500" r:id="rId58"/>
    <p:sldId id="503" r:id="rId59"/>
    <p:sldId id="47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12/22/2024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netbeans.apache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Introduction:</a:t>
            </a:r>
            <a:r>
              <a:rPr lang="en-IN" sz="3200" dirty="0"/>
              <a:t> Features and advantages of Node JS, Traditional Web Server Model, Node.js Process Model, Asynchronous programming with Node.js, Types of applications that can be developed using Node.js. </a:t>
            </a:r>
          </a:p>
          <a:p>
            <a:pPr marL="0" indent="0">
              <a:buNone/>
            </a:pPr>
            <a:r>
              <a:rPr lang="en-IN" sz="3200" b="1" dirty="0"/>
              <a:t>Setup Development Environment:</a:t>
            </a:r>
            <a:r>
              <a:rPr lang="en-IN" sz="3200" dirty="0"/>
              <a:t> Install Node.js on Windows, working in REPL, Node JS Console, Creating a Node File with JavaScript, Accessing a Node.js File Through the Command Line Interface, Using Node.js in Net- Beans IDE. </a:t>
            </a:r>
          </a:p>
        </p:txBody>
      </p:sp>
    </p:spTree>
    <p:extLst>
      <p:ext uri="{BB962C8B-B14F-4D97-AF65-F5344CB8AC3E}">
        <p14:creationId xmlns:p14="http://schemas.microsoft.com/office/powerpoint/2010/main" val="415834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E42E-3FA2-E874-4BF0-6EF1CE55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026A-3C4F-05A8-CA01-671D993E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Features of Node.js: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Event-Driven and Non-Blocking I/O Model:</a:t>
            </a:r>
            <a:endParaRPr lang="en-US" dirty="0"/>
          </a:p>
          <a:p>
            <a:pPr lvl="1"/>
            <a:r>
              <a:rPr lang="en-US" sz="2000" dirty="0"/>
              <a:t>Node.js uses an </a:t>
            </a:r>
            <a:r>
              <a:rPr lang="en-US" sz="2000" b="1" dirty="0"/>
              <a:t>asynchronous, event-driven</a:t>
            </a:r>
            <a:r>
              <a:rPr lang="en-US" sz="2000" dirty="0"/>
              <a:t> architecture.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non-blocking I/O</a:t>
            </a:r>
            <a:r>
              <a:rPr lang="en-US" sz="2000" dirty="0"/>
              <a:t> allows handling multiple operations (like file reads, network requests) simultaneously without waiting for each to complete.</a:t>
            </a:r>
          </a:p>
          <a:p>
            <a:pPr lvl="1"/>
            <a:r>
              <a:rPr lang="en-US" sz="2000" dirty="0"/>
              <a:t>This improves efficiency for I/O-bound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Single-Threaded with Event Loop:</a:t>
            </a:r>
            <a:endParaRPr lang="en-US" dirty="0"/>
          </a:p>
          <a:p>
            <a:pPr lvl="1"/>
            <a:r>
              <a:rPr lang="en-US" sz="2000" dirty="0"/>
              <a:t>Node.js operates on a </a:t>
            </a:r>
            <a:r>
              <a:rPr lang="en-US" sz="2000" b="1" dirty="0"/>
              <a:t>single-threaded event loop</a:t>
            </a:r>
            <a:r>
              <a:rPr lang="en-US" sz="2000" dirty="0"/>
              <a:t> that efficiently manages multiple concurrent connections.</a:t>
            </a:r>
          </a:p>
          <a:p>
            <a:pPr lvl="1"/>
            <a:r>
              <a:rPr lang="en-US" sz="2000" dirty="0"/>
              <a:t>This eliminates the overhead of </a:t>
            </a:r>
            <a:r>
              <a:rPr lang="en-US" sz="2000" b="1" dirty="0"/>
              <a:t>creating threads for every request</a:t>
            </a:r>
            <a:r>
              <a:rPr lang="en-US" sz="2000" dirty="0"/>
              <a:t>, as seen in traditional servers.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Built on V8 JavaScript Engine:</a:t>
            </a:r>
            <a:endParaRPr lang="en-US" dirty="0"/>
          </a:p>
          <a:p>
            <a:pPr lvl="1"/>
            <a:r>
              <a:rPr lang="en-US" sz="2000" dirty="0"/>
              <a:t>Node.js is powered by Google’s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V8 JavaScript engine</a:t>
            </a:r>
            <a:r>
              <a:rPr lang="en-US" sz="2000" dirty="0"/>
              <a:t>, which compiles JavaScript code into </a:t>
            </a:r>
            <a:r>
              <a:rPr lang="en-US" sz="2000" b="1" dirty="0"/>
              <a:t>machine code</a:t>
            </a:r>
            <a:r>
              <a:rPr lang="en-US" sz="2000" dirty="0"/>
              <a:t> for faster execution.</a:t>
            </a:r>
          </a:p>
          <a:p>
            <a:pPr lvl="1"/>
            <a:r>
              <a:rPr lang="en-US" sz="2000" dirty="0"/>
              <a:t>It makes Node.js </a:t>
            </a:r>
            <a:r>
              <a:rPr lang="en-US" sz="2000" b="1" dirty="0"/>
              <a:t>lightweight</a:t>
            </a:r>
            <a:r>
              <a:rPr lang="en-US" sz="2000" dirty="0"/>
              <a:t> and </a:t>
            </a:r>
            <a:r>
              <a:rPr lang="en-US" sz="2000" b="1" dirty="0"/>
              <a:t>extremely fast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27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B80D-E541-3433-23EE-C70455B64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67A2-E56F-853E-6398-12025A2D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NPM (Node Package Manager):</a:t>
            </a:r>
          </a:p>
          <a:p>
            <a:r>
              <a:rPr lang="en-US" dirty="0"/>
              <a:t>Node.js comes with NPM, the world’s largest package ecosystem, with thousands of open-source libraries and tools.</a:t>
            </a:r>
          </a:p>
          <a:p>
            <a:r>
              <a:rPr lang="en-US" dirty="0"/>
              <a:t>Developers can easily install, share, and manage project dependencies.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Cross-Platform:</a:t>
            </a:r>
            <a:endParaRPr lang="en-US" dirty="0"/>
          </a:p>
          <a:p>
            <a:r>
              <a:rPr lang="en-US" dirty="0"/>
              <a:t>Node.js runs seamlessly on all major platforms, including Windows, Linux, and macOS.</a:t>
            </a:r>
          </a:p>
          <a:p>
            <a:r>
              <a:rPr lang="en-US" dirty="0"/>
              <a:t>It also supports containerization tools like Docker.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Real-Time Data Streaming:</a:t>
            </a:r>
          </a:p>
          <a:p>
            <a:r>
              <a:rPr lang="en-US" dirty="0"/>
              <a:t>Node.js excels at handling real-time, bidirectional communication between server and client.</a:t>
            </a:r>
          </a:p>
          <a:p>
            <a:r>
              <a:rPr lang="en-US" dirty="0"/>
              <a:t>It is widely used for applications like chats, gaming, and live updates.</a:t>
            </a:r>
          </a:p>
        </p:txBody>
      </p:sp>
    </p:spTree>
    <p:extLst>
      <p:ext uri="{BB962C8B-B14F-4D97-AF65-F5344CB8AC3E}">
        <p14:creationId xmlns:p14="http://schemas.microsoft.com/office/powerpoint/2010/main" val="3051877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96AE-AAAF-61E1-3041-D2D33A3CB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8DE1-D634-88B7-FBAD-395AB21C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7. Scalable and Lightweight:</a:t>
            </a:r>
          </a:p>
          <a:p>
            <a:r>
              <a:rPr lang="en-US" dirty="0"/>
              <a:t>The non-blocking event loop allows Node.js to efficiently handle a high volume of concurrent requests without consuming large amounts of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8. Microservices Architecture Support:</a:t>
            </a:r>
            <a:endParaRPr lang="en-US" dirty="0"/>
          </a:p>
          <a:p>
            <a:r>
              <a:rPr lang="en-US" dirty="0"/>
              <a:t>Node.js is ideal for building microservices due to its modular and lightweight nature.</a:t>
            </a:r>
          </a:p>
          <a:p>
            <a:r>
              <a:rPr lang="en-US" dirty="0"/>
              <a:t>Applications can be split into smaller, manageable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9. Full-Stack JavaScript:</a:t>
            </a:r>
          </a:p>
          <a:p>
            <a:r>
              <a:rPr lang="en-US" dirty="0"/>
              <a:t>With Node.js, JavaScript can be used on both the frontend and backend, enabling a unified development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10. JSON Support:</a:t>
            </a:r>
          </a:p>
          <a:p>
            <a:r>
              <a:rPr lang="en-US" dirty="0"/>
              <a:t>Native support for JSON (JavaScript Object Notation) makes Node.js an excellent choice for API-based applications and data transfer.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64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BB461-B2F6-813F-06BC-3CACA8965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349D-BF52-D68B-BB18-4508E7A8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Advantages of Node.js:</a:t>
            </a:r>
          </a:p>
          <a:p>
            <a:pPr marL="0" indent="0">
              <a:buNone/>
            </a:pPr>
            <a:r>
              <a:rPr lang="en-US" b="1" dirty="0"/>
              <a:t>1. High Performance:</a:t>
            </a:r>
          </a:p>
          <a:p>
            <a:pPr marL="0" indent="0">
              <a:buNone/>
            </a:pPr>
            <a:r>
              <a:rPr lang="en-US" dirty="0"/>
              <a:t>Thanks to the </a:t>
            </a:r>
            <a:r>
              <a:rPr lang="en-US" b="1" dirty="0"/>
              <a:t>V8 engine </a:t>
            </a:r>
            <a:r>
              <a:rPr lang="en-US" dirty="0"/>
              <a:t>and event-driven architecture, Node.js can handle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thousands of concurrent requests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Scalability:</a:t>
            </a:r>
          </a:p>
          <a:p>
            <a:pPr marL="0" indent="0">
              <a:buNone/>
            </a:pPr>
            <a:r>
              <a:rPr lang="en-US" dirty="0"/>
              <a:t>Node.js can </a:t>
            </a:r>
            <a:r>
              <a:rPr lang="en-US" b="1" dirty="0"/>
              <a:t>scale horizontally </a:t>
            </a:r>
            <a:r>
              <a:rPr lang="en-US" dirty="0"/>
              <a:t>by adding more nodes (servers) and vertically by handling more I/O-bound requests on the same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Reduced Development Time:</a:t>
            </a:r>
          </a:p>
          <a:p>
            <a:pPr marL="0" indent="0">
              <a:buNone/>
            </a:pPr>
            <a:r>
              <a:rPr lang="en-US" dirty="0"/>
              <a:t>NPM and the vast library ecosystem enable developers to use pre-built modules instead of coding from scratch, speeding up development.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Cost-Efficient:</a:t>
            </a:r>
          </a:p>
          <a:p>
            <a:pPr marL="0" indent="0">
              <a:buNone/>
            </a:pPr>
            <a:r>
              <a:rPr lang="en-US" dirty="0"/>
              <a:t>Node.js consumes fewer server resources, making it a cost-effective choice for applications that handle high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08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5760-CBD7-7959-A558-35665837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F2D9-3A89-9AA5-32A6-82ADA9FA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Real-Time Applications:</a:t>
            </a:r>
          </a:p>
          <a:p>
            <a:pPr marL="0" indent="0">
              <a:buNone/>
            </a:pPr>
            <a:r>
              <a:rPr lang="en-US" dirty="0"/>
              <a:t>Node.js is ideal for real-time applications such as:</a:t>
            </a:r>
          </a:p>
          <a:p>
            <a:r>
              <a:rPr lang="en-US" dirty="0"/>
              <a:t>Chat applications.</a:t>
            </a:r>
          </a:p>
          <a:p>
            <a:r>
              <a:rPr lang="en-US" dirty="0"/>
              <a:t>Gaming servers.</a:t>
            </a:r>
          </a:p>
          <a:p>
            <a:r>
              <a:rPr lang="en-US" dirty="0"/>
              <a:t>Live video streaming.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Unified Language: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JavaScript is used on both the frontend (e.g., React, Angular, Vue) and backend (Node.js).</a:t>
            </a:r>
          </a:p>
          <a:p>
            <a:pPr marL="0" indent="0">
              <a:buNone/>
            </a:pPr>
            <a:r>
              <a:rPr lang="en-US" dirty="0"/>
              <a:t>This reduces the complexity of learning multiple programming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7. Community and Support:</a:t>
            </a:r>
          </a:p>
          <a:p>
            <a:pPr marL="0" indent="0">
              <a:buNone/>
            </a:pPr>
            <a:r>
              <a:rPr lang="en-US" dirty="0"/>
              <a:t>Node.js has a huge and active developer community.</a:t>
            </a:r>
          </a:p>
          <a:p>
            <a:pPr marL="0" indent="0">
              <a:buNone/>
            </a:pPr>
            <a:r>
              <a:rPr lang="en-US" dirty="0"/>
              <a:t>Thousands of open-source libraries and regular updates improve the ecosystem.</a:t>
            </a:r>
          </a:p>
        </p:txBody>
      </p:sp>
    </p:spTree>
    <p:extLst>
      <p:ext uri="{BB962C8B-B14F-4D97-AF65-F5344CB8AC3E}">
        <p14:creationId xmlns:p14="http://schemas.microsoft.com/office/powerpoint/2010/main" val="175042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DB21-E518-A5B4-6849-4CA839B3F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1622-E459-BCB6-5AFD-1213F645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8. Lightweight and Fast:</a:t>
            </a:r>
          </a:p>
          <a:p>
            <a:pPr marL="0" indent="0">
              <a:buNone/>
            </a:pPr>
            <a:r>
              <a:rPr lang="en-US" dirty="0"/>
              <a:t>Node.js uses a single-threaded model with a non-blocking event loop, ensuring minimal resource usage while handling thousands of connections.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9. Easy Integration:</a:t>
            </a:r>
          </a:p>
          <a:p>
            <a:pPr marL="0" indent="0">
              <a:buNone/>
            </a:pPr>
            <a:r>
              <a:rPr lang="en-IN" dirty="0"/>
              <a:t>Node.js easily integrates with databases like:</a:t>
            </a:r>
          </a:p>
          <a:p>
            <a:pPr lvl="1"/>
            <a:r>
              <a:rPr lang="en-IN" dirty="0"/>
              <a:t>NoSQL databases (MongoDB, CouchDB).</a:t>
            </a:r>
          </a:p>
          <a:p>
            <a:pPr lvl="1"/>
            <a:r>
              <a:rPr lang="en-IN" dirty="0"/>
              <a:t>SQL databases (PostgreSQL, MySQL).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10. Great for API Development:</a:t>
            </a:r>
          </a:p>
          <a:p>
            <a:pPr marL="0" indent="0">
              <a:buNone/>
            </a:pPr>
            <a:r>
              <a:rPr lang="en-IN" dirty="0"/>
              <a:t>Node.js is excellent for building RESTful APIs or </a:t>
            </a:r>
            <a:r>
              <a:rPr lang="en-IN" dirty="0" err="1"/>
              <a:t>GraphQL</a:t>
            </a:r>
            <a:r>
              <a:rPr lang="en-IN" dirty="0"/>
              <a:t> APIs, supporting modern architectures like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36716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9D146-D0A7-BAA7-5FCE-9FE17E04D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6AD6D-7FC0-435B-AB5F-98DA2190C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27F3-FF58-4343-ACEE-2174D598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9E78-7D94-1307-828D-F6E7A0A9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846" y="2201163"/>
            <a:ext cx="7643491" cy="2617599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rgbClr val="C00000"/>
                </a:solidFill>
              </a:rPr>
              <a:t>Traditional Web Server Model:</a:t>
            </a:r>
          </a:p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b="1" dirty="0"/>
              <a:t>Traditional Web Server Model</a:t>
            </a:r>
            <a:r>
              <a:rPr lang="en-US" sz="2800" dirty="0"/>
              <a:t> is based on a </a:t>
            </a:r>
            <a:r>
              <a:rPr lang="en-US" sz="2800" b="1" dirty="0"/>
              <a:t>thread-per-request</a:t>
            </a:r>
            <a:r>
              <a:rPr lang="en-US" sz="2800" dirty="0"/>
              <a:t> or </a:t>
            </a:r>
            <a:r>
              <a:rPr lang="en-US" sz="2800" b="1" dirty="0"/>
              <a:t>process-per-request</a:t>
            </a:r>
            <a:r>
              <a:rPr lang="en-US" sz="2800" dirty="0"/>
              <a:t> architecture, which has been widely used in servers like </a:t>
            </a:r>
            <a:r>
              <a:rPr lang="en-US" sz="2800" b="1" dirty="0"/>
              <a:t>Apache HTTP Server</a:t>
            </a:r>
          </a:p>
          <a:p>
            <a:pPr marL="0" indent="0" algn="ctr">
              <a:buNone/>
            </a:pPr>
            <a:r>
              <a:rPr lang="en-US" sz="2800" dirty="0"/>
              <a:t>.</a:t>
            </a:r>
            <a:endParaRPr lang="en-IN" sz="2800" dirty="0"/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4DB68B21-F855-4148-AD7C-795E902A7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FE8A9D-61A5-4729-A73B-267B9BE58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3399E0-5F4E-4D62-8091-A0AA8DAA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781BEF-3C20-4A56-889B-BB417F6A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F0DD55-BEC3-46E7-84ED-00CB94AC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FFEF100-17D7-4C78-A7C3-B6C8B72E8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294263B-2870-4828-96FD-00C2A3628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8A94EBD-B5CB-4D31-A42E-E68B0D25B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2">
            <a:extLst>
              <a:ext uri="{FF2B5EF4-FFF2-40B4-BE49-F238E27FC236}">
                <a16:creationId xmlns:a16="http://schemas.microsoft.com/office/drawing/2014/main" id="{5F7F20D7-57B2-4CF8-AF7D-90D6A5E1F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5AC83E9-3498-4F8F-84F8-2E22FE72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25" name="Oval 1">
            <a:extLst>
              <a:ext uri="{FF2B5EF4-FFF2-40B4-BE49-F238E27FC236}">
                <a16:creationId xmlns:a16="http://schemas.microsoft.com/office/drawing/2014/main" id="{6832CB48-19E2-438E-B5D1-126B6228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48560FE-8DD7-4FBB-A597-9902F385A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9" name="Oval 3">
            <a:extLst>
              <a:ext uri="{FF2B5EF4-FFF2-40B4-BE49-F238E27FC236}">
                <a16:creationId xmlns:a16="http://schemas.microsoft.com/office/drawing/2014/main" id="{F4B85B88-409F-4670-A4FF-5C58623B7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6265FF8-949A-452A-882B-BDD332090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33" name="Oval 4">
            <a:extLst>
              <a:ext uri="{FF2B5EF4-FFF2-40B4-BE49-F238E27FC236}">
                <a16:creationId xmlns:a16="http://schemas.microsoft.com/office/drawing/2014/main" id="{52B7F1A1-8894-44DC-8FCC-6CE9F127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2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FEF5495-925E-4DBE-A677-EF910F826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1935" t="10861" r="33955" b="27347"/>
          <a:stretch/>
        </p:blipFill>
        <p:spPr>
          <a:xfrm>
            <a:off x="9972468" y="4341999"/>
            <a:ext cx="2239201" cy="25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DDE83-33C7-D238-BEE6-B33B1B47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6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078" name="Rectangle 2077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The Beauty of Node.js | Stone Ward">
            <a:extLst>
              <a:ext uri="{FF2B5EF4-FFF2-40B4-BE49-F238E27FC236}">
                <a16:creationId xmlns:a16="http://schemas.microsoft.com/office/drawing/2014/main" id="{25476C9D-C5C9-90DB-0E89-4211426FE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 bwMode="auto">
          <a:xfrm>
            <a:off x="916378" y="249890"/>
            <a:ext cx="10525647" cy="592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66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654A6-DCB1-3D53-A7AA-BFB9D85BC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raditional Web Server Model">
            <a:extLst>
              <a:ext uri="{FF2B5EF4-FFF2-40B4-BE49-F238E27FC236}">
                <a16:creationId xmlns:a16="http://schemas.microsoft.com/office/drawing/2014/main" id="{9042DF53-ED6B-F1BA-3B66-97661B0C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5" y="1032016"/>
            <a:ext cx="11248439" cy="447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8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3FC38-12EE-9F28-25E8-22F91FA67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1514-5826-6FD9-274F-C8967807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Node.js Process Model :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Node.js Process Model</a:t>
            </a:r>
            <a:r>
              <a:rPr lang="en-US" sz="2400" dirty="0"/>
              <a:t> is designed to efficiently handle a large number of concurrent requests with minimal system resource consumption. It uses a </a:t>
            </a:r>
            <a:r>
              <a:rPr lang="en-US" sz="2400" b="1" dirty="0"/>
              <a:t>single-threaded, event-driven, non-blocking I/O model</a:t>
            </a:r>
            <a:r>
              <a:rPr lang="en-US" sz="2400" dirty="0"/>
              <a:t> to achieve scalability and high performance.</a:t>
            </a:r>
          </a:p>
          <a:p>
            <a:pPr marL="0" indent="0">
              <a:buNone/>
            </a:pPr>
            <a:r>
              <a:rPr lang="en-US" sz="2400" dirty="0"/>
              <a:t>Node.js processes user requests differently when compared to a traditional web server model. </a:t>
            </a:r>
          </a:p>
          <a:p>
            <a:r>
              <a:rPr lang="en-US" sz="2400" dirty="0"/>
              <a:t>Node.js runs in a </a:t>
            </a:r>
            <a:r>
              <a:rPr lang="en-US" sz="2400" b="1" dirty="0"/>
              <a:t>single process </a:t>
            </a:r>
            <a:r>
              <a:rPr lang="en-US" sz="2400" dirty="0"/>
              <a:t>and the </a:t>
            </a:r>
            <a:r>
              <a:rPr lang="en-US" sz="2400" b="1" dirty="0"/>
              <a:t>application code runs in a single </a:t>
            </a:r>
            <a:r>
              <a:rPr lang="en-US" sz="2400" b="1" dirty="0">
                <a:solidFill>
                  <a:srgbClr val="C00000"/>
                </a:solidFill>
              </a:rPr>
              <a:t>thread</a:t>
            </a:r>
            <a:r>
              <a:rPr lang="en-US" sz="2400" dirty="0"/>
              <a:t> and thereby needs less resources than other platforms. </a:t>
            </a:r>
          </a:p>
          <a:p>
            <a:r>
              <a:rPr lang="en-US" sz="2400" dirty="0"/>
              <a:t>All the user requests to your web application will be handled by a single thread and all the I/O work or long running job is performed asynchronously for a particular request. </a:t>
            </a:r>
          </a:p>
          <a:p>
            <a:r>
              <a:rPr lang="en-US" sz="2400" dirty="0"/>
              <a:t>So, this single thread doesn't have to wait for the request to complete and is free to handle the next request. When asynchronous I/O work completes then it processes the request further and sends the response.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129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3029-3EAF-D082-B238-96F38184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14A6-1060-3895-DF46-30B850A2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886097"/>
            <a:ext cx="10659110" cy="492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What is Node.js :</a:t>
            </a:r>
          </a:p>
          <a:p>
            <a:pPr marL="0" indent="0">
              <a:buNone/>
            </a:pPr>
            <a:r>
              <a:rPr lang="en-IN" sz="2400" dirty="0"/>
              <a:t>Node.js is an </a:t>
            </a:r>
            <a:r>
              <a:rPr lang="en-IN" sz="2400" b="1" dirty="0"/>
              <a:t>open-source</a:t>
            </a:r>
            <a:r>
              <a:rPr lang="en-IN" sz="2400" dirty="0"/>
              <a:t>, </a:t>
            </a:r>
            <a:r>
              <a:rPr lang="en-IN" sz="2400" b="1" dirty="0"/>
              <a:t>cross-platform</a:t>
            </a:r>
            <a:r>
              <a:rPr lang="en-IN" sz="2400" dirty="0"/>
              <a:t> JavaScript runtime environment that executes JavaScript code outside of a web browser </a:t>
            </a:r>
            <a:r>
              <a:rPr lang="en-US" sz="2400" dirty="0"/>
              <a:t>primarily on the server side</a:t>
            </a:r>
            <a:r>
              <a:rPr lang="en-IN" sz="2400" dirty="0"/>
              <a:t>. It uses the </a:t>
            </a:r>
            <a:r>
              <a:rPr lang="en-IN" sz="2400" b="1" dirty="0"/>
              <a:t>V8 JavaScript engine </a:t>
            </a:r>
            <a:r>
              <a:rPr lang="en-IN" sz="2400" dirty="0"/>
              <a:t>from Google to compile JavaScript code into native machine code, allowing it to run at near-native speeds.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/>
              <a:t>What is .</a:t>
            </a:r>
            <a:r>
              <a:rPr lang="en-US" sz="2800" b="1" dirty="0" err="1"/>
              <a:t>js</a:t>
            </a:r>
            <a:r>
              <a:rPr lang="en-US" sz="2800" b="1" dirty="0"/>
              <a:t> (JavaScript):</a:t>
            </a:r>
          </a:p>
          <a:p>
            <a:pPr marL="0" indent="0">
              <a:buNone/>
            </a:pPr>
            <a:r>
              <a:rPr lang="en-US" sz="2400" dirty="0"/>
              <a:t>JavaScript</a:t>
            </a:r>
            <a:r>
              <a:rPr lang="en-US" sz="2400" b="1" dirty="0"/>
              <a:t> </a:t>
            </a:r>
            <a:r>
              <a:rPr lang="en-US" sz="2400" dirty="0"/>
              <a:t>is a </a:t>
            </a:r>
            <a:r>
              <a:rPr lang="en-US" sz="2400" b="1" dirty="0"/>
              <a:t>lightweight</a:t>
            </a:r>
            <a:r>
              <a:rPr lang="en-US" sz="2400" dirty="0"/>
              <a:t>, </a:t>
            </a:r>
            <a:r>
              <a:rPr lang="en-US" sz="2400" b="1" dirty="0"/>
              <a:t>interpreted</a:t>
            </a:r>
            <a:r>
              <a:rPr lang="en-US" sz="2400" dirty="0"/>
              <a:t>, or </a:t>
            </a:r>
            <a:r>
              <a:rPr lang="en-US" sz="2400" b="1" dirty="0"/>
              <a:t>just-in-time</a:t>
            </a:r>
            <a:r>
              <a:rPr lang="en-US" sz="2400" dirty="0"/>
              <a:t> compiled programming language primarily used to create </a:t>
            </a:r>
            <a:r>
              <a:rPr lang="en-US" sz="2400" b="1" dirty="0"/>
              <a:t>interactive</a:t>
            </a:r>
            <a:r>
              <a:rPr lang="en-US" sz="2400" dirty="0"/>
              <a:t> and </a:t>
            </a:r>
            <a:r>
              <a:rPr lang="en-US" sz="2400" b="1" dirty="0"/>
              <a:t>dynamic</a:t>
            </a:r>
            <a:r>
              <a:rPr lang="en-US" sz="2400" dirty="0"/>
              <a:t> features on </a:t>
            </a:r>
            <a:r>
              <a:rPr lang="en-US" sz="2400" b="1" dirty="0"/>
              <a:t>websites</a:t>
            </a:r>
            <a:r>
              <a:rPr lang="en-US" sz="2400" dirty="0"/>
              <a:t>. It is one of the core technologies of the web, alongside HTML and CSS. JavaScript is versatile and can be used for both client-side and server-side development.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955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D42A-C0AA-C151-2895-9B0BF843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379876-9810-FB17-F3F4-B554C16A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4" y="372263"/>
            <a:ext cx="10763112" cy="590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9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8E74-2DA3-F98D-8AA3-FA58997A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314B5C-11BF-671A-84E9-9C95B724D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97889"/>
              </p:ext>
            </p:extLst>
          </p:nvPr>
        </p:nvGraphicFramePr>
        <p:xfrm>
          <a:off x="983847" y="714737"/>
          <a:ext cx="9907930" cy="51420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3255">
                  <a:extLst>
                    <a:ext uri="{9D8B030D-6E8A-4147-A177-3AD203B41FA5}">
                      <a16:colId xmlns:a16="http://schemas.microsoft.com/office/drawing/2014/main" val="1324371299"/>
                    </a:ext>
                  </a:extLst>
                </a:gridCol>
                <a:gridCol w="5014675">
                  <a:extLst>
                    <a:ext uri="{9D8B030D-6E8A-4147-A177-3AD203B41FA5}">
                      <a16:colId xmlns:a16="http://schemas.microsoft.com/office/drawing/2014/main" val="2058372275"/>
                    </a:ext>
                  </a:extLst>
                </a:gridCol>
              </a:tblGrid>
              <a:tr h="778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kern="100" dirty="0">
                          <a:solidFill>
                            <a:schemeClr val="tx1"/>
                          </a:solidFill>
                          <a:effectLst/>
                        </a:rPr>
                        <a:t>Traditional Process Model</a:t>
                      </a:r>
                      <a:endParaRPr lang="en-IN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kern="100" dirty="0">
                          <a:solidFill>
                            <a:schemeClr val="tx1"/>
                          </a:solidFill>
                          <a:effectLst/>
                        </a:rPr>
                        <a:t>Node.js Process Model</a:t>
                      </a:r>
                      <a:endParaRPr lang="en-IN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50868"/>
                  </a:ext>
                </a:extLst>
              </a:tr>
              <a:tr h="1090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Thread/Process per request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Single-threaded with an event loop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563883"/>
                  </a:ext>
                </a:extLst>
              </a:tr>
              <a:tr h="1090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 dirty="0">
                          <a:effectLst/>
                        </a:rPr>
                        <a:t>Blocking I/O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Non-blocking, asynchronous I/O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24316"/>
                  </a:ext>
                </a:extLst>
              </a:tr>
              <a:tr h="1090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Resource-intensive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Lightweight and memory-efficient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130805"/>
                  </a:ext>
                </a:extLst>
              </a:tr>
              <a:tr h="1090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>
                          <a:effectLst/>
                        </a:rPr>
                        <a:t>Limited concurrency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800" kern="100" dirty="0">
                          <a:effectLst/>
                        </a:rPr>
                        <a:t>Handles thousands of connections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79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69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AF04C-AE8B-4BE5-C18D-9F418EDE2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C522-38CB-7976-695F-2E352E28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Asynchronous programming with Node.js:</a:t>
            </a:r>
          </a:p>
          <a:p>
            <a:pPr marL="0" indent="0">
              <a:buNone/>
            </a:pPr>
            <a:r>
              <a:rPr lang="en-US" sz="2400" b="1" dirty="0"/>
              <a:t>Asynchronous programming</a:t>
            </a:r>
            <a:r>
              <a:rPr lang="en-US" sz="2400" dirty="0"/>
              <a:t> in Node.js is a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dirty="0"/>
              <a:t>that allows tasks to be executed </a:t>
            </a:r>
            <a:r>
              <a:rPr lang="en-US" sz="2400" b="1" dirty="0"/>
              <a:t>without blocking the main thread</a:t>
            </a:r>
            <a:r>
              <a:rPr lang="en-US" sz="2400" dirty="0"/>
              <a:t>. Instead of waiting for a task (like I/O operations) to complete, Node.js delegates(</a:t>
            </a:r>
            <a:r>
              <a:rPr lang="en-US" sz="2000" b="1" dirty="0"/>
              <a:t>assigns the responsibility of performing a task to</a:t>
            </a:r>
            <a:r>
              <a:rPr lang="en-US" sz="2400" b="1" dirty="0"/>
              <a:t> OS</a:t>
            </a:r>
            <a:r>
              <a:rPr lang="en-US" sz="2400" dirty="0"/>
              <a:t>)  it to the operating system and continues executing other tasks. When the delegated task completes, a callback or event notifies Node.js to resume the operation.</a:t>
            </a: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Key Concepts of Asynchronous Programming:</a:t>
            </a:r>
          </a:p>
          <a:p>
            <a:pPr marL="457200" indent="-457200">
              <a:buAutoNum type="arabicPeriod"/>
            </a:pPr>
            <a:r>
              <a:rPr lang="en-IN" sz="2400" dirty="0"/>
              <a:t>Non-Blocking I/O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Callbacks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IN" sz="2400" dirty="0"/>
              <a:t>Promises</a:t>
            </a:r>
          </a:p>
          <a:p>
            <a:pPr marL="457200" indent="-457200">
              <a:buAutoNum type="arabicPeriod"/>
            </a:pPr>
            <a:r>
              <a:rPr lang="en-IN" sz="2400" dirty="0"/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295748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1B0BF-E17B-B3CE-4B3E-1E70BA64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54B5-2185-49EA-20C1-99B64D75F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Non-Blocking I/O:</a:t>
            </a:r>
          </a:p>
          <a:p>
            <a:r>
              <a:rPr lang="en-US" sz="2400" dirty="0"/>
              <a:t>Node.js performs I/O operations (like reading files, network requests, or database queries) </a:t>
            </a:r>
            <a:r>
              <a:rPr lang="en-US" sz="2400" b="1" dirty="0"/>
              <a:t>asynchronously</a:t>
            </a:r>
            <a:r>
              <a:rPr lang="en-US" sz="2400" dirty="0"/>
              <a:t>.</a:t>
            </a:r>
          </a:p>
          <a:p>
            <a:r>
              <a:rPr lang="en-US" sz="2400" dirty="0"/>
              <a:t>Instead of waiting for an I/O task to complete, Node.js offloads it to the operating system or a thread pool.</a:t>
            </a:r>
          </a:p>
          <a:p>
            <a:r>
              <a:rPr lang="en-US" sz="2400" dirty="0"/>
              <a:t>The main thread remains free to handle new incoming tasks.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2. Callbacks:</a:t>
            </a:r>
          </a:p>
          <a:p>
            <a:r>
              <a:rPr lang="en-US" sz="2400" dirty="0"/>
              <a:t>A callback </a:t>
            </a:r>
            <a:r>
              <a:rPr lang="en-US" sz="2400" b="1" dirty="0"/>
              <a:t>is a function </a:t>
            </a:r>
            <a:r>
              <a:rPr lang="en-US" sz="2400" dirty="0"/>
              <a:t>passed as an argument to </a:t>
            </a:r>
            <a:r>
              <a:rPr lang="en-US" sz="2400" b="1" dirty="0"/>
              <a:t>another function</a:t>
            </a:r>
            <a:r>
              <a:rPr lang="en-US" sz="2000" dirty="0"/>
              <a:t> </a:t>
            </a:r>
            <a:r>
              <a:rPr lang="en-US" sz="2400" dirty="0"/>
              <a:t>, which is then executed after the completion of that function's task.</a:t>
            </a:r>
          </a:p>
          <a:p>
            <a:r>
              <a:rPr lang="en-US" sz="2400" dirty="0"/>
              <a:t>Callbacks are commonly used for </a:t>
            </a:r>
            <a:r>
              <a:rPr lang="en-US" sz="2400" b="1" dirty="0"/>
              <a:t>handling the results of asynchronous tasks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430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9C6E5-EE22-805A-7B31-B1E7A0B4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EF16-6AB8-3008-E62E-34ACF86A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Types of Callbacks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 Synchronous Callback</a:t>
            </a:r>
            <a:r>
              <a:rPr lang="en-US" sz="2400" dirty="0"/>
              <a:t>: Executed immediately, during the execution of the higher-order function.</a:t>
            </a:r>
          </a:p>
          <a:p>
            <a:pPr marL="0" indent="0">
              <a:buNone/>
            </a:pPr>
            <a:r>
              <a:rPr lang="en-US" sz="2400" b="1" dirty="0"/>
              <a:t>Example:					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4EBB6-4FEE-720C-5EF8-D5FAAE9D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55" y="2308249"/>
            <a:ext cx="4056838" cy="3957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99C5F-FC5B-ECB4-FF50-2BC57DC63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91" y="2820366"/>
            <a:ext cx="3523809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5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6269-8145-AEEC-852E-7E0F2F85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0ACC-6511-E5F8-09EF-C9C5B258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Asynchronous Callback</a:t>
            </a:r>
            <a:r>
              <a:rPr lang="en-US" sz="2400" dirty="0"/>
              <a:t>: Executed after the completion of an asynchronous operation (e.g., I/O tasks).</a:t>
            </a:r>
          </a:p>
          <a:p>
            <a:pPr marL="0" indent="0">
              <a:buNone/>
            </a:pPr>
            <a:r>
              <a:rPr lang="en-US" sz="2400" b="1" dirty="0"/>
              <a:t>Example:						Output:</a:t>
            </a:r>
          </a:p>
          <a:p>
            <a:pPr marL="0" indent="0">
              <a:buNone/>
            </a:pPr>
            <a:r>
              <a:rPr lang="en-US" sz="2400" b="1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0E770-6E1D-24C4-E5D3-A597205C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839" y="2135492"/>
            <a:ext cx="4308625" cy="1333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21039-C19E-B73D-CE31-595A5AE5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135492"/>
            <a:ext cx="6154636" cy="30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11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EA981-D402-69CA-7081-CB90D0F2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A8BD-D460-AFE3-9304-7F9A47CB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Promises:</a:t>
            </a:r>
          </a:p>
          <a:p>
            <a:r>
              <a:rPr lang="en-US" sz="2400" dirty="0"/>
              <a:t>A Promise is an </a:t>
            </a:r>
            <a:r>
              <a:rPr lang="en-US" sz="2400" b="1" dirty="0"/>
              <a:t>object</a:t>
            </a:r>
            <a:r>
              <a:rPr lang="en-US" sz="2400" dirty="0"/>
              <a:t> that represents the eventual </a:t>
            </a:r>
            <a:r>
              <a:rPr lang="en-US" sz="2400" b="1" dirty="0"/>
              <a:t>completion</a:t>
            </a:r>
            <a:r>
              <a:rPr lang="en-US" sz="2400" dirty="0"/>
              <a:t> (or </a:t>
            </a:r>
            <a:r>
              <a:rPr lang="en-US" sz="2400" b="1" dirty="0"/>
              <a:t>failure</a:t>
            </a:r>
            <a:r>
              <a:rPr lang="en-US" sz="2400" dirty="0"/>
              <a:t>) of an asynchronous task and allows you to handle its outcome.</a:t>
            </a:r>
          </a:p>
          <a:p>
            <a:r>
              <a:rPr lang="en-US" sz="2400" dirty="0"/>
              <a:t>Promises provide a cleaner and more structured way to write asynchronous code compared to callbacks.</a:t>
            </a:r>
          </a:p>
          <a:p>
            <a:r>
              <a:rPr lang="en-US" sz="2400" dirty="0"/>
              <a:t>Promises make it easier to manage asynchronous code and avoid "</a:t>
            </a:r>
            <a:r>
              <a:rPr lang="en-US" sz="2400" b="1" dirty="0"/>
              <a:t>callback hell</a:t>
            </a:r>
            <a:r>
              <a:rPr lang="en-US" sz="2400" dirty="0"/>
              <a:t>" by providing a more structured way to handle asynchronous tasks.</a:t>
            </a:r>
            <a:endParaRPr lang="en-IN" sz="2400" dirty="0"/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States of a Promise: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Pending</a:t>
            </a:r>
            <a:r>
              <a:rPr lang="en-US" sz="2400" dirty="0"/>
              <a:t>: The initial state, neither fulfilled nor rejected.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Fulfilled</a:t>
            </a:r>
            <a:r>
              <a:rPr lang="en-US" sz="2400" dirty="0"/>
              <a:t>: The operation completed successfully, and the then() callback is 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Rejected</a:t>
            </a:r>
            <a:r>
              <a:rPr lang="en-US" sz="2400" dirty="0"/>
              <a:t>: The operation failed, and the catch() callback is executed.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9240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DF0FC-7B95-34B5-11F7-779067BF9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896E-4D65-FCE6-1CA9-094923A1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05" y="451817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Promises Work</a:t>
            </a:r>
          </a:p>
          <a:p>
            <a:pPr marL="0" indent="0">
              <a:buNone/>
            </a:pPr>
            <a:r>
              <a:rPr lang="en-US" sz="2400" dirty="0"/>
              <a:t>A promise object takes a function (executor) with two arguments:</a:t>
            </a:r>
          </a:p>
          <a:p>
            <a:pPr lvl="1"/>
            <a:r>
              <a:rPr lang="en-US" sz="2200" b="1" dirty="0"/>
              <a:t>resolve: </a:t>
            </a:r>
            <a:r>
              <a:rPr lang="en-US" sz="2200" dirty="0"/>
              <a:t>Called when the operation completes successfully.</a:t>
            </a:r>
          </a:p>
          <a:p>
            <a:pPr lvl="1"/>
            <a:r>
              <a:rPr lang="en-US" sz="2200" b="1" dirty="0"/>
              <a:t>reject: </a:t>
            </a:r>
            <a:r>
              <a:rPr lang="en-US" sz="2200" dirty="0"/>
              <a:t>Called when the operation fails.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sz="2400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716E5-59E0-2BF8-5C81-8B561DB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1" y="2056611"/>
            <a:ext cx="4997687" cy="4349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2EAC6-05CD-4A84-DCC7-23123E50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54" y="2061045"/>
            <a:ext cx="5150926" cy="19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3A21-C150-6698-FB4F-4BBD22DB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DFB2-C37B-E214-681B-050B9C94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4. Async/Await</a:t>
            </a:r>
            <a:r>
              <a:rPr lang="en-US" sz="2400" dirty="0"/>
              <a:t>:</a:t>
            </a:r>
          </a:p>
          <a:p>
            <a:r>
              <a:rPr lang="en-US" sz="2400" b="1" dirty="0"/>
              <a:t>Async/Await</a:t>
            </a:r>
            <a:r>
              <a:rPr lang="en-US" sz="2400" dirty="0"/>
              <a:t> is a modern syntax introduced in JavaScript to write asynchronous code that looks and behaves like synchronous code.</a:t>
            </a:r>
          </a:p>
          <a:p>
            <a:r>
              <a:rPr lang="en-US" sz="2400" dirty="0"/>
              <a:t>It makes the code more readable and easier to manage.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How Does It Work?</a:t>
            </a:r>
          </a:p>
          <a:p>
            <a:pPr marL="0" indent="0">
              <a:buNone/>
            </a:pPr>
            <a:r>
              <a:rPr lang="en-US" sz="2400" b="1" dirty="0"/>
              <a:t>1. async Function:</a:t>
            </a:r>
          </a:p>
          <a:p>
            <a:pPr lvl="1"/>
            <a:r>
              <a:rPr lang="en-US" sz="2200" dirty="0"/>
              <a:t>Declaring a function with the async keyword makes it </a:t>
            </a:r>
            <a:r>
              <a:rPr lang="en-US" sz="2200" b="1" dirty="0"/>
              <a:t>return a Promise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Inside an async function, you can use await to pause execution until a Promise is </a:t>
            </a:r>
            <a:r>
              <a:rPr lang="en-US" sz="2200" b="1" dirty="0"/>
              <a:t>resolved</a:t>
            </a:r>
            <a:r>
              <a:rPr lang="en-US" sz="2200" dirty="0"/>
              <a:t> or </a:t>
            </a:r>
            <a:r>
              <a:rPr lang="en-US" sz="2200" b="1" dirty="0"/>
              <a:t>rejected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2. await Keyword:</a:t>
            </a:r>
          </a:p>
          <a:p>
            <a:pPr lvl="1"/>
            <a:r>
              <a:rPr lang="en-US" sz="2200" dirty="0"/>
              <a:t>Can only be used </a:t>
            </a:r>
            <a:r>
              <a:rPr lang="en-US" sz="2200" b="1" dirty="0"/>
              <a:t>inside an async function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/>
              <a:t>Pauses</a:t>
            </a:r>
            <a:r>
              <a:rPr lang="en-US" sz="2200" dirty="0"/>
              <a:t> the execution of the async function and waits for the Promise to resolve, then </a:t>
            </a:r>
            <a:r>
              <a:rPr lang="en-US" sz="2200" b="1" dirty="0"/>
              <a:t>resumes with the resolved value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167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14B63-7CB2-1D0B-40AE-489DB240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31C1-A97A-2713-12DE-63AB5866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Example for Asynchronous programming: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4A82D-EF1B-E02B-3E53-F9C6D0C5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24" y="1509952"/>
            <a:ext cx="8180952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A067D-BD3F-29F3-49A1-0D2451E2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3C7E-C3D9-0A77-AAA2-3B602D10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History and Evolution of Node.js:</a:t>
            </a:r>
          </a:p>
          <a:p>
            <a:pPr marL="0" indent="0">
              <a:buNone/>
            </a:pPr>
            <a:r>
              <a:rPr lang="en-US" sz="2400" dirty="0"/>
              <a:t>Node.js was created by </a:t>
            </a:r>
            <a:r>
              <a:rPr lang="en-US" sz="2400" b="1" dirty="0"/>
              <a:t>Ryan Dahl </a:t>
            </a:r>
            <a:r>
              <a:rPr lang="en-US" sz="2400" dirty="0"/>
              <a:t>in 2009. It was </a:t>
            </a:r>
            <a:r>
              <a:rPr lang="en-US" sz="2400" b="1" dirty="0"/>
              <a:t>inspired</a:t>
            </a:r>
            <a:r>
              <a:rPr lang="en-US" sz="2400" dirty="0"/>
              <a:t> by the </a:t>
            </a:r>
            <a:r>
              <a:rPr lang="en-US" sz="2400" b="1" dirty="0">
                <a:solidFill>
                  <a:srgbClr val="C00000"/>
                </a:solidFill>
              </a:rPr>
              <a:t>limitations</a:t>
            </a:r>
            <a:r>
              <a:rPr lang="en-US" sz="2400" b="1" dirty="0"/>
              <a:t> of traditional web servers</a:t>
            </a:r>
            <a:r>
              <a:rPr lang="en-US" sz="2400" dirty="0"/>
              <a:t>, which were not well-suited for handling large number of concurrent connections. Node.js was designed to be lightweight and efficient, making it ideal for building scalable network applications.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026" name="Picture 2" descr="Client-Server Architecture | Components, Types, Examples">
            <a:extLst>
              <a:ext uri="{FF2B5EF4-FFF2-40B4-BE49-F238E27FC236}">
                <a16:creationId xmlns:a16="http://schemas.microsoft.com/office/drawing/2014/main" id="{B0520CA6-271F-B44C-906E-C0DBE507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36817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52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882B-5D09-8DA4-FF9A-9CD6F427F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AE9F-66CF-B4A2-52E0-77160729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25" y="922689"/>
            <a:ext cx="10659110" cy="4629812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</a:rPr>
              <a:t>Types of applications that can be developed using Node.js:</a:t>
            </a:r>
          </a:p>
          <a:p>
            <a:pPr marL="0" indent="0">
              <a:buNone/>
            </a:pPr>
            <a:r>
              <a:rPr lang="en-US" sz="2400" dirty="0"/>
              <a:t>Node.js is widely used for building various types of applications due to its </a:t>
            </a:r>
            <a:r>
              <a:rPr lang="en-US" sz="2400" b="1" dirty="0"/>
              <a:t>non-blocking I/O model</a:t>
            </a:r>
            <a:r>
              <a:rPr lang="en-US" sz="2400" dirty="0"/>
              <a:t>, </a:t>
            </a:r>
            <a:r>
              <a:rPr lang="en-US" sz="2400" b="1" dirty="0"/>
              <a:t>event-driven architecture</a:t>
            </a:r>
            <a:r>
              <a:rPr lang="en-US" sz="2400" dirty="0"/>
              <a:t>, and </a:t>
            </a:r>
            <a:r>
              <a:rPr lang="en-US" sz="2400" b="1" dirty="0"/>
              <a:t>high scalability</a:t>
            </a:r>
            <a:r>
              <a:rPr lang="en-US" sz="2400" dirty="0"/>
              <a:t>.</a:t>
            </a:r>
            <a:endParaRPr lang="en-IN" sz="2400" dirty="0"/>
          </a:p>
          <a:p>
            <a:pPr marL="457200" indent="-457200">
              <a:buAutoNum type="arabicPeriod"/>
            </a:pPr>
            <a:r>
              <a:rPr lang="en-IN" sz="2400" b="1" dirty="0"/>
              <a:t>Real-Time Applications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API Servers and Backend Systems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Web-Applications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b="1" dirty="0"/>
              <a:t>Streaming Applications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b="1" dirty="0"/>
              <a:t>Single Page Applications (SPAs)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b="1" dirty="0"/>
              <a:t>Command-Line Tools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IoT Applications</a:t>
            </a:r>
          </a:p>
          <a:p>
            <a:pPr marL="457200" indent="-457200">
              <a:buAutoNum type="arabicPeriod"/>
            </a:pPr>
            <a:endParaRPr lang="en-IN" b="1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47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11DC3-D6D6-24EE-0602-C428B85B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FD18-4F3C-C518-9029-B159D170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1. Real-Time Applications</a:t>
            </a:r>
          </a:p>
          <a:p>
            <a:pPr marL="0" indent="0">
              <a:buNone/>
            </a:pPr>
            <a:r>
              <a:rPr lang="en-US" sz="2400" dirty="0"/>
              <a:t>Node.js is ideal for building real-time applications (RTAs) like </a:t>
            </a:r>
            <a:r>
              <a:rPr lang="en-US" sz="2400" b="1" dirty="0"/>
              <a:t>chat apps</a:t>
            </a:r>
            <a:r>
              <a:rPr lang="en-US" sz="2400" dirty="0"/>
              <a:t>, </a:t>
            </a:r>
            <a:r>
              <a:rPr lang="en-US" sz="2400" b="1" dirty="0"/>
              <a:t>online gaming</a:t>
            </a:r>
            <a:r>
              <a:rPr lang="en-US" sz="2400" dirty="0"/>
              <a:t>, or </a:t>
            </a:r>
            <a:r>
              <a:rPr lang="en-US" sz="2400" b="1" dirty="0"/>
              <a:t>live notifications.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event-driven architecture</a:t>
            </a:r>
            <a:r>
              <a:rPr lang="en-US" sz="2400" dirty="0"/>
              <a:t> and support for </a:t>
            </a:r>
            <a:r>
              <a:rPr lang="en-US" sz="2400" b="1" dirty="0" err="1"/>
              <a:t>WebSockets</a:t>
            </a:r>
            <a:r>
              <a:rPr lang="en-US" sz="2400" b="1" dirty="0"/>
              <a:t> (Protocol) </a:t>
            </a:r>
            <a:r>
              <a:rPr lang="en-US" sz="2400" dirty="0"/>
              <a:t>which make it perfect for handling real-time, bi-directional communication.</a:t>
            </a:r>
          </a:p>
          <a:p>
            <a:pPr marL="0" indent="0">
              <a:buNone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r>
              <a:rPr lang="en-US" sz="2400" dirty="0"/>
              <a:t>Chat applications (e.g., WhatsApp clones)</a:t>
            </a:r>
          </a:p>
          <a:p>
            <a:r>
              <a:rPr lang="en-US" sz="2400" dirty="0"/>
              <a:t>Collaborative tools (Google Docs-like editors)</a:t>
            </a:r>
          </a:p>
          <a:p>
            <a:r>
              <a:rPr lang="en-US" sz="2400" dirty="0"/>
              <a:t>Live notifications systems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007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D936-91D5-185E-0D29-A1D861ADF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3F1D-9814-B124-CD27-C259BC05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API Servers and Backend Systems</a:t>
            </a:r>
          </a:p>
          <a:p>
            <a:pPr marL="0" indent="0">
              <a:buNone/>
            </a:pPr>
            <a:r>
              <a:rPr lang="en-US" sz="2400" dirty="0"/>
              <a:t>Node.js is extensively used to build </a:t>
            </a:r>
            <a:r>
              <a:rPr lang="en-US" sz="2400" b="1" dirty="0"/>
              <a:t>RESTful</a:t>
            </a:r>
            <a:r>
              <a:rPr lang="en-US" sz="2400" dirty="0"/>
              <a:t> APIs and </a:t>
            </a:r>
            <a:r>
              <a:rPr lang="en-US" sz="2400" b="1" dirty="0" err="1"/>
              <a:t>GraphQL</a:t>
            </a:r>
            <a:r>
              <a:rPr lang="en-US" sz="2400" dirty="0"/>
              <a:t> APIs that handle HTTP requests and responses efficiently.</a:t>
            </a:r>
          </a:p>
          <a:p>
            <a:pPr marL="0" indent="0">
              <a:buNone/>
            </a:pPr>
            <a:r>
              <a:rPr lang="en-US" sz="2400" dirty="0"/>
              <a:t>With libraries like </a:t>
            </a:r>
            <a:r>
              <a:rPr lang="en-US" sz="2400" b="1" dirty="0"/>
              <a:t>Express.js</a:t>
            </a:r>
            <a:r>
              <a:rPr lang="en-US" sz="2400" dirty="0"/>
              <a:t>, it’s easy to create lightweight, fast, and scalable APIs.</a:t>
            </a:r>
          </a:p>
          <a:p>
            <a:pPr marL="0" indent="0">
              <a:buNone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r>
              <a:rPr lang="en-US" sz="2400" dirty="0"/>
              <a:t>Backend for mobile or web applications</a:t>
            </a:r>
          </a:p>
          <a:p>
            <a:r>
              <a:rPr lang="en-US" sz="2400" dirty="0"/>
              <a:t>Payment gateways</a:t>
            </a:r>
          </a:p>
          <a:p>
            <a:r>
              <a:rPr lang="en-US" sz="2400" dirty="0"/>
              <a:t>Microservices architecture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3. Web-Applications:</a:t>
            </a:r>
          </a:p>
          <a:p>
            <a:pPr marL="0" indent="0">
              <a:buNone/>
            </a:pPr>
            <a:r>
              <a:rPr lang="en-US" sz="2400" dirty="0"/>
              <a:t>Node.js is commonly used for building web applications, thanks to its ability to handle a </a:t>
            </a:r>
            <a:r>
              <a:rPr lang="en-US" sz="2400" b="1" dirty="0"/>
              <a:t>large number of concurrent connections </a:t>
            </a:r>
            <a:r>
              <a:rPr lang="en-US" sz="2400" dirty="0"/>
              <a:t>efficiently. For example, </a:t>
            </a:r>
            <a:r>
              <a:rPr lang="en-US" sz="2400" b="1" dirty="0"/>
              <a:t>LinkedIn</a:t>
            </a:r>
            <a:r>
              <a:rPr lang="en-US" sz="2400" dirty="0"/>
              <a:t> uses Node.js for its mobile backend.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8184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DF21D-DAE8-9F5D-EDA4-6C4E0C2C1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7600-3D3F-1B49-FA1D-48C4D830A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59980"/>
            <a:ext cx="10659110" cy="558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/>
              <a:t>4. Streaming Applications</a:t>
            </a:r>
          </a:p>
          <a:p>
            <a:pPr marL="0" indent="0">
              <a:buNone/>
            </a:pPr>
            <a:r>
              <a:rPr lang="en-US" sz="2300" dirty="0"/>
              <a:t>Node.js provides support for </a:t>
            </a:r>
            <a:r>
              <a:rPr lang="en-US" sz="2300" b="1" dirty="0"/>
              <a:t>data streaming</a:t>
            </a:r>
            <a:r>
              <a:rPr lang="en-US" sz="2300" dirty="0"/>
              <a:t>, allowing developers to process files or data chunks while they are being </a:t>
            </a:r>
            <a:r>
              <a:rPr lang="en-US" sz="2300" b="1" dirty="0"/>
              <a:t>uploaded</a:t>
            </a:r>
            <a:r>
              <a:rPr lang="en-US" sz="2300" dirty="0"/>
              <a:t> or </a:t>
            </a:r>
            <a:r>
              <a:rPr lang="en-US" sz="2300" b="1" dirty="0"/>
              <a:t>downloaded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r>
              <a:rPr lang="en-US" sz="2300" dirty="0"/>
              <a:t>It’s perfect for building streaming services similar to </a:t>
            </a:r>
            <a:r>
              <a:rPr lang="en-US" sz="2300" b="1" dirty="0"/>
              <a:t>YouTube</a:t>
            </a:r>
            <a:r>
              <a:rPr lang="en-US" sz="2300" dirty="0"/>
              <a:t> or </a:t>
            </a:r>
            <a:r>
              <a:rPr lang="en-US" sz="2300" b="1" dirty="0"/>
              <a:t>Netflix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r>
              <a:rPr lang="en-US" sz="2300" b="1" dirty="0"/>
              <a:t>Examples</a:t>
            </a:r>
            <a:r>
              <a:rPr lang="en-US" sz="2300" dirty="0"/>
              <a:t>:</a:t>
            </a:r>
          </a:p>
          <a:p>
            <a:r>
              <a:rPr lang="en-US" sz="2300" dirty="0"/>
              <a:t>Media streaming platforms (YouTube)</a:t>
            </a:r>
          </a:p>
          <a:p>
            <a:r>
              <a:rPr lang="en-US" sz="2300" dirty="0"/>
              <a:t>Audio/Video broadcasting</a:t>
            </a:r>
          </a:p>
          <a:p>
            <a:r>
              <a:rPr lang="en-US" sz="2300" b="1" dirty="0"/>
              <a:t>Real-time</a:t>
            </a:r>
            <a:r>
              <a:rPr lang="en-US" sz="2300" dirty="0"/>
              <a:t> </a:t>
            </a:r>
            <a:r>
              <a:rPr lang="en-US" sz="2300" b="1" dirty="0"/>
              <a:t>file uploads </a:t>
            </a:r>
            <a:r>
              <a:rPr lang="en-US" sz="2300" dirty="0"/>
              <a:t>or</a:t>
            </a:r>
            <a:r>
              <a:rPr lang="en-US" sz="2300" b="1" dirty="0"/>
              <a:t> downloads</a:t>
            </a:r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r>
              <a:rPr lang="en-US" sz="2300" b="1" dirty="0"/>
              <a:t>5. Single Page Applications (SPAs)</a:t>
            </a:r>
          </a:p>
          <a:p>
            <a:pPr marL="0" indent="0">
              <a:buNone/>
            </a:pPr>
            <a:r>
              <a:rPr lang="en-US" sz="2300" dirty="0"/>
              <a:t>Node.js, when combined with frontend frameworks like </a:t>
            </a:r>
            <a:r>
              <a:rPr lang="en-US" sz="2300" b="1" dirty="0"/>
              <a:t>React</a:t>
            </a:r>
            <a:r>
              <a:rPr lang="en-US" sz="2300" dirty="0"/>
              <a:t>, </a:t>
            </a:r>
            <a:r>
              <a:rPr lang="en-US" sz="2300" b="1" dirty="0"/>
              <a:t>Vue</a:t>
            </a:r>
            <a:r>
              <a:rPr lang="en-US" sz="2300" dirty="0"/>
              <a:t>, or </a:t>
            </a:r>
            <a:r>
              <a:rPr lang="en-US" sz="2300" b="1" dirty="0"/>
              <a:t>Angular</a:t>
            </a:r>
            <a:r>
              <a:rPr lang="en-US" sz="2300" dirty="0"/>
              <a:t>, is ideal for developing SPAs.</a:t>
            </a:r>
          </a:p>
          <a:p>
            <a:pPr marL="0" indent="0">
              <a:buNone/>
            </a:pPr>
            <a:r>
              <a:rPr lang="en-US" sz="2300" dirty="0"/>
              <a:t>SPAs load a single HTML page and dynamically update content without refreshing the page.</a:t>
            </a:r>
          </a:p>
          <a:p>
            <a:pPr marL="0" indent="0">
              <a:buNone/>
            </a:pP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721854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70054-A1E9-5551-A4F1-A820BF92C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E06C-C576-2BDD-79D8-9F8EE34B5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6. Command-Line Tools:</a:t>
            </a:r>
          </a:p>
          <a:p>
            <a:pPr marL="0" indent="0">
              <a:buNone/>
            </a:pPr>
            <a:r>
              <a:rPr lang="en-US" sz="2400" dirty="0"/>
              <a:t>Developers can build custom </a:t>
            </a:r>
            <a:r>
              <a:rPr lang="en-US" sz="2400" b="1" dirty="0"/>
              <a:t>CLI</a:t>
            </a:r>
            <a:r>
              <a:rPr lang="en-US" sz="2400" dirty="0"/>
              <a:t> (Command-Line Interface) tools using Node.js.</a:t>
            </a:r>
          </a:p>
          <a:p>
            <a:pPr marL="0" indent="0">
              <a:buNone/>
            </a:pPr>
            <a:r>
              <a:rPr lang="en-US" sz="2400" dirty="0"/>
              <a:t>Libraries like </a:t>
            </a:r>
            <a:r>
              <a:rPr lang="en-US" sz="2400" b="1" dirty="0"/>
              <a:t>Commander.js </a:t>
            </a:r>
            <a:r>
              <a:rPr lang="en-US" sz="2400" dirty="0"/>
              <a:t>and </a:t>
            </a:r>
            <a:r>
              <a:rPr lang="en-US" sz="2400" b="1" dirty="0" err="1"/>
              <a:t>Yargs</a:t>
            </a:r>
            <a:r>
              <a:rPr lang="en-US" sz="2400" dirty="0"/>
              <a:t> simplify the development of CLI tools.</a:t>
            </a:r>
          </a:p>
          <a:p>
            <a:pPr marL="0" indent="0">
              <a:buNone/>
            </a:pPr>
            <a:r>
              <a:rPr lang="en-US" sz="2400" b="1" dirty="0"/>
              <a:t>Examples:</a:t>
            </a:r>
          </a:p>
          <a:p>
            <a:r>
              <a:rPr lang="en-US" sz="2400" dirty="0"/>
              <a:t>Automation scripts</a:t>
            </a:r>
          </a:p>
          <a:p>
            <a:r>
              <a:rPr lang="en-US" sz="2400" dirty="0"/>
              <a:t>Package managers like </a:t>
            </a:r>
            <a:r>
              <a:rPr lang="en-US" sz="2400" b="1" dirty="0" err="1"/>
              <a:t>npm</a:t>
            </a:r>
            <a:endParaRPr lang="en-US" sz="2400" b="1" dirty="0"/>
          </a:p>
          <a:p>
            <a:r>
              <a:rPr lang="en-US" sz="2400" dirty="0"/>
              <a:t>Custom utility tools for developers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7.  IoT Applications</a:t>
            </a:r>
          </a:p>
          <a:p>
            <a:r>
              <a:rPr lang="en-US" sz="2400" dirty="0"/>
              <a:t>Node.js is </a:t>
            </a:r>
            <a:r>
              <a:rPr lang="en-US" sz="2400" b="1" dirty="0"/>
              <a:t>lightweight</a:t>
            </a:r>
            <a:r>
              <a:rPr lang="en-US" sz="2400" dirty="0"/>
              <a:t> and can run efficiently on IoT devices.</a:t>
            </a:r>
          </a:p>
          <a:p>
            <a:r>
              <a:rPr lang="en-US" sz="2400" dirty="0"/>
              <a:t>It enables real-time communication and data exchange between </a:t>
            </a:r>
            <a:r>
              <a:rPr lang="en-US" sz="2400" b="1" dirty="0"/>
              <a:t>IoT sensors</a:t>
            </a:r>
            <a:r>
              <a:rPr lang="en-US" sz="2400" dirty="0"/>
              <a:t>, </a:t>
            </a:r>
            <a:r>
              <a:rPr lang="en-US" sz="2400" b="1" dirty="0"/>
              <a:t>servers</a:t>
            </a:r>
            <a:r>
              <a:rPr lang="en-US" sz="2400" dirty="0"/>
              <a:t>, and </a:t>
            </a:r>
            <a:r>
              <a:rPr lang="en-US" sz="2400" b="1" dirty="0"/>
              <a:t>user interfaces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1949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F2D44-D67C-51A3-E02D-73CAE43D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EA82-AE65-3BE4-5A2D-0D2FDEB1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91" y="951412"/>
            <a:ext cx="11313523" cy="431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C00000"/>
                </a:solidFill>
              </a:rPr>
              <a:t>Installing Node.js on Windows:</a:t>
            </a:r>
          </a:p>
          <a:p>
            <a:pPr marL="457200" indent="-457200">
              <a:buAutoNum type="arabicPeriod"/>
            </a:pPr>
            <a:r>
              <a:rPr lang="en-US" sz="2800" b="1" dirty="0"/>
              <a:t>Download Node.js: </a:t>
            </a:r>
            <a:r>
              <a:rPr lang="en-US" sz="2800" dirty="0"/>
              <a:t>Visit the official Node.js website ( 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</a:t>
            </a:r>
            <a:r>
              <a:rPr lang="en-US" sz="2400" dirty="0"/>
              <a:t>.</a:t>
            </a:r>
            <a:r>
              <a:rPr lang="en-US" sz="2800" dirty="0"/>
              <a:t>) and download the Windows installer. </a:t>
            </a:r>
          </a:p>
          <a:p>
            <a:pPr marL="457200" indent="-457200">
              <a:buAutoNum type="arabicPeriod"/>
            </a:pPr>
            <a:r>
              <a:rPr lang="en-US" sz="2800" b="1" dirty="0"/>
              <a:t>Run the Installer: </a:t>
            </a:r>
            <a:r>
              <a:rPr lang="en-US" sz="2800" dirty="0"/>
              <a:t>Double-click the downloaded installer to run it. Follow the on-screen instructions in the installation wizard. </a:t>
            </a:r>
          </a:p>
          <a:p>
            <a:pPr marL="457200" indent="-457200">
              <a:buAutoNum type="arabicPeriod"/>
            </a:pPr>
            <a:r>
              <a:rPr lang="en-US" sz="2800" b="1" dirty="0"/>
              <a:t>Verify Installation: </a:t>
            </a:r>
            <a:r>
              <a:rPr lang="en-US" sz="2800" dirty="0"/>
              <a:t>After the installation is complete, open a command prompt and type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node –v </a:t>
            </a:r>
            <a:r>
              <a:rPr lang="en-US" sz="2800" b="1" dirty="0">
                <a:solidFill>
                  <a:schemeClr val="tx1"/>
                </a:solidFill>
              </a:rPr>
              <a:t>or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node --version.</a:t>
            </a:r>
            <a:r>
              <a:rPr lang="en-US" sz="2800" dirty="0"/>
              <a:t> This command should print the installed version of Node.js. Similarly, you can check the version of </a:t>
            </a:r>
            <a:r>
              <a:rPr lang="en-US" sz="2800" b="1" dirty="0" err="1"/>
              <a:t>npm</a:t>
            </a:r>
            <a:r>
              <a:rPr lang="en-US" sz="2800" dirty="0"/>
              <a:t> (Node Package Manager) by typing </a:t>
            </a:r>
            <a:r>
              <a:rPr lang="en-US" sz="2800" b="1" dirty="0" err="1"/>
              <a:t>npm</a:t>
            </a:r>
            <a:r>
              <a:rPr lang="en-US" sz="2800" b="1" dirty="0"/>
              <a:t>  -v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4425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735E9-ADDC-88C9-0C50-D4ACBAF95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178A-00DD-B91D-372A-5B8028DF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Working in REPL (Read-Eval-Print Loop):</a:t>
            </a:r>
          </a:p>
          <a:p>
            <a:pPr marL="0" indent="0">
              <a:buNone/>
            </a:pPr>
            <a:r>
              <a:rPr lang="en-US" sz="2200" dirty="0"/>
              <a:t>It is an </a:t>
            </a: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Interactive shell </a:t>
            </a:r>
            <a:r>
              <a:rPr lang="en-US" sz="2200" dirty="0"/>
              <a:t>provided by Node.js, where you can write, evaluate, and test JavaScript/Node.js code in real-time.</a:t>
            </a:r>
            <a:endParaRPr lang="en-US" sz="2200" b="1" dirty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sz="2200" b="1" dirty="0"/>
              <a:t>Start REPL: </a:t>
            </a:r>
            <a:r>
              <a:rPr lang="en-US" sz="2200" dirty="0"/>
              <a:t>Open a command prompt and </a:t>
            </a:r>
            <a:r>
              <a:rPr lang="en-US" sz="2200" b="1" dirty="0"/>
              <a:t>type node </a:t>
            </a:r>
            <a:r>
              <a:rPr lang="en-US" sz="2200" dirty="0"/>
              <a:t>to start the Node.js REPL. 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b="1" dirty="0"/>
              <a:t>Use the REPL: </a:t>
            </a:r>
            <a:r>
              <a:rPr lang="en-US" sz="2200" dirty="0"/>
              <a:t>You can now enter JavaScript code directly into the REPL. Press Enter to execute the code. </a:t>
            </a:r>
            <a:r>
              <a:rPr lang="en-US" sz="2200" b="1" dirty="0"/>
              <a:t>For example: </a:t>
            </a:r>
            <a:r>
              <a:rPr lang="en-US" sz="2200" dirty="0"/>
              <a:t>&gt; console.log("Hello, Node.js!"); </a:t>
            </a:r>
          </a:p>
          <a:p>
            <a:pPr marL="457200" indent="-457200">
              <a:buAutoNum type="arabicPeriod"/>
            </a:pPr>
            <a:r>
              <a:rPr lang="en-US" sz="2200" b="1" dirty="0"/>
              <a:t>Exit REPL: </a:t>
            </a:r>
            <a:r>
              <a:rPr lang="en-US" sz="2200" dirty="0"/>
              <a:t>To exit the REPL, press </a:t>
            </a:r>
            <a:r>
              <a:rPr lang="en-US" sz="2200" b="1" dirty="0"/>
              <a:t>Ctrl + C </a:t>
            </a:r>
            <a:r>
              <a:rPr lang="en-US" sz="2200" dirty="0"/>
              <a:t>twice or type </a:t>
            </a:r>
            <a:r>
              <a:rPr lang="en-US" sz="2200" b="1" dirty="0"/>
              <a:t>.exit</a:t>
            </a:r>
            <a:r>
              <a:rPr lang="en-US" sz="2200" dirty="0"/>
              <a:t>.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DFE65-18B4-AE54-70C1-602D8567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023"/>
          <a:stretch/>
        </p:blipFill>
        <p:spPr>
          <a:xfrm>
            <a:off x="1986498" y="2206900"/>
            <a:ext cx="5600847" cy="21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58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53A97-E863-7098-9FCF-77290F08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5F34-42DE-E474-4D0E-430BCCED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439782"/>
            <a:ext cx="10659110" cy="441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Basic Commands in REPL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IN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11D4B-93B1-E77D-6C08-3F85403C4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47226"/>
              </p:ext>
            </p:extLst>
          </p:nvPr>
        </p:nvGraphicFramePr>
        <p:xfrm>
          <a:off x="762999" y="964066"/>
          <a:ext cx="10439399" cy="5327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030">
                  <a:extLst>
                    <a:ext uri="{9D8B030D-6E8A-4147-A177-3AD203B41FA5}">
                      <a16:colId xmlns:a16="http://schemas.microsoft.com/office/drawing/2014/main" val="4022296601"/>
                    </a:ext>
                  </a:extLst>
                </a:gridCol>
                <a:gridCol w="4125685">
                  <a:extLst>
                    <a:ext uri="{9D8B030D-6E8A-4147-A177-3AD203B41FA5}">
                      <a16:colId xmlns:a16="http://schemas.microsoft.com/office/drawing/2014/main" val="919369892"/>
                    </a:ext>
                  </a:extLst>
                </a:gridCol>
                <a:gridCol w="5650684">
                  <a:extLst>
                    <a:ext uri="{9D8B030D-6E8A-4147-A177-3AD203B41FA5}">
                      <a16:colId xmlns:a16="http://schemas.microsoft.com/office/drawing/2014/main" val="3140112402"/>
                    </a:ext>
                  </a:extLst>
                </a:gridCol>
              </a:tblGrid>
              <a:tr h="3632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S.No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>
                          <a:effectLst/>
                        </a:rPr>
                        <a:t>Operations</a:t>
                      </a:r>
                      <a:endParaRPr lang="en-IN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Example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324353481"/>
                  </a:ext>
                </a:extLst>
              </a:tr>
              <a:tr h="17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1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Mathematical Operations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5 + 3, 5/10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3460260756"/>
                  </a:ext>
                </a:extLst>
              </a:tr>
              <a:tr h="17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Variable Declaration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let</a:t>
                      </a:r>
                      <a:r>
                        <a:rPr lang="en-IN" sz="1800" kern="100" dirty="0">
                          <a:effectLst/>
                        </a:rPr>
                        <a:t> a = 20, </a:t>
                      </a:r>
                      <a:r>
                        <a:rPr lang="en-IN" sz="1800" b="1" kern="100" dirty="0" err="1">
                          <a:effectLst/>
                        </a:rPr>
                        <a:t>const</a:t>
                      </a:r>
                      <a:r>
                        <a:rPr lang="en-IN" sz="1800" kern="100" dirty="0">
                          <a:effectLst/>
                        </a:rPr>
                        <a:t> b = 30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2564292591"/>
                  </a:ext>
                </a:extLst>
              </a:tr>
              <a:tr h="13794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3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Functions: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function </a:t>
                      </a:r>
                      <a:r>
                        <a:rPr lang="en-IN" sz="1800" b="1" kern="100" dirty="0">
                          <a:effectLst/>
                        </a:rPr>
                        <a:t>greet</a:t>
                      </a:r>
                      <a:r>
                        <a:rPr lang="en-IN" sz="1800" kern="100" dirty="0">
                          <a:effectLst/>
                        </a:rPr>
                        <a:t>(name){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... return `Hello ${name}`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...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greet</a:t>
                      </a:r>
                      <a:r>
                        <a:rPr lang="en-IN" sz="1800" kern="100" dirty="0">
                          <a:effectLst/>
                        </a:rPr>
                        <a:t>(“Pramod”)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2514170531"/>
                  </a:ext>
                </a:extLst>
              </a:tr>
              <a:tr h="1564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4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Multi-line Input: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Use </a:t>
                      </a:r>
                      <a:r>
                        <a:rPr lang="en-IN" sz="1800" b="1" kern="100" dirty="0">
                          <a:effectLst/>
                        </a:rPr>
                        <a:t>{ </a:t>
                      </a:r>
                      <a:r>
                        <a:rPr lang="en-IN" sz="1800" kern="100" dirty="0">
                          <a:effectLst/>
                        </a:rPr>
                        <a:t>to start a block and </a:t>
                      </a:r>
                      <a:r>
                        <a:rPr lang="en-IN" sz="1800" b="1" kern="100" dirty="0">
                          <a:effectLst/>
                        </a:rPr>
                        <a:t>}</a:t>
                      </a:r>
                      <a:r>
                        <a:rPr lang="en-IN" sz="1800" kern="100" dirty="0">
                          <a:effectLst/>
                        </a:rPr>
                        <a:t> to end it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if (true) {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... console.log("This is inside the block");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... }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1419657509"/>
                  </a:ext>
                </a:extLst>
              </a:tr>
              <a:tr h="17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</a:rPr>
                        <a:t>Use _ to Get the Last Result:</a:t>
                      </a:r>
                      <a:endParaRPr lang="en-IN" sz="18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_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3292613998"/>
                  </a:ext>
                </a:extLst>
              </a:tr>
              <a:tr h="800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6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Access Node.js Features: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const</a:t>
                      </a:r>
                      <a:r>
                        <a:rPr lang="en-IN" sz="1800" kern="100" dirty="0">
                          <a:effectLst/>
                        </a:rPr>
                        <a:t> </a:t>
                      </a:r>
                      <a:r>
                        <a:rPr lang="en-IN" sz="1800" kern="100" dirty="0" err="1">
                          <a:effectLst/>
                        </a:rPr>
                        <a:t>os</a:t>
                      </a:r>
                      <a:r>
                        <a:rPr lang="en-IN" sz="1800" kern="100" dirty="0">
                          <a:effectLst/>
                        </a:rPr>
                        <a:t> = </a:t>
                      </a:r>
                      <a:r>
                        <a:rPr lang="en-IN" sz="1800" b="1" kern="100" dirty="0">
                          <a:effectLst/>
                        </a:rPr>
                        <a:t>require</a:t>
                      </a:r>
                      <a:r>
                        <a:rPr lang="en-IN" sz="1800" kern="100" dirty="0">
                          <a:effectLst/>
                        </a:rPr>
                        <a:t>('</a:t>
                      </a:r>
                      <a:r>
                        <a:rPr lang="en-IN" sz="1800" kern="100" dirty="0" err="1">
                          <a:effectLst/>
                        </a:rPr>
                        <a:t>os</a:t>
                      </a:r>
                      <a:r>
                        <a:rPr lang="en-IN" sz="1800" kern="100" dirty="0">
                          <a:effectLst/>
                        </a:rPr>
                        <a:t>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</a:rPr>
                        <a:t>os.platform</a:t>
                      </a:r>
                      <a:r>
                        <a:rPr lang="en-IN" sz="1800" kern="100" dirty="0">
                          <a:effectLst/>
                        </a:rPr>
                        <a:t>()</a:t>
                      </a: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2931841081"/>
                  </a:ext>
                </a:extLst>
              </a:tr>
              <a:tr h="178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7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Exit REPL</a:t>
                      </a:r>
                      <a:endParaRPr lang="en-IN" sz="1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Press Ctrl + c twice or type .exit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14" marR="61714" marT="0" marB="0"/>
                </a:tc>
                <a:extLst>
                  <a:ext uri="{0D108BD9-81ED-4DB2-BD59-A6C34878D82A}">
                    <a16:rowId xmlns:a16="http://schemas.microsoft.com/office/drawing/2014/main" val="234970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210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0415-D6CF-B10F-ECB9-9DFD7FD5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53E6-11CB-66CF-5D53-ED108BD7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84069"/>
            <a:ext cx="10935698" cy="291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Node.js Console:</a:t>
            </a:r>
          </a:p>
          <a:p>
            <a:pPr marL="0" indent="0">
              <a:buNone/>
            </a:pPr>
            <a:r>
              <a:rPr lang="en-US" sz="2600" dirty="0"/>
              <a:t>The Node.js Console </a:t>
            </a:r>
            <a:r>
              <a:rPr lang="en-US" sz="2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module</a:t>
            </a:r>
            <a:r>
              <a:rPr lang="en-US" sz="2600" dirty="0"/>
              <a:t> provides a simple </a:t>
            </a:r>
            <a:r>
              <a:rPr lang="en-US" sz="2600" b="1" dirty="0"/>
              <a:t>debugging console </a:t>
            </a:r>
            <a:r>
              <a:rPr lang="en-US" sz="2600" dirty="0"/>
              <a:t>that is similar to the console in web browsers. It is used to </a:t>
            </a:r>
            <a:r>
              <a:rPr lang="en-US" sz="2600" b="1" dirty="0"/>
              <a:t>print messages, debug logs</a:t>
            </a:r>
            <a:r>
              <a:rPr lang="en-US" sz="2600" dirty="0"/>
              <a:t>, or </a:t>
            </a:r>
            <a:r>
              <a:rPr lang="en-US" sz="2600" b="1" dirty="0"/>
              <a:t>error</a:t>
            </a:r>
            <a:r>
              <a:rPr lang="en-US" sz="2600" dirty="0"/>
              <a:t> </a:t>
            </a:r>
            <a:r>
              <a:rPr lang="en-US" sz="2600" b="1" dirty="0"/>
              <a:t>information</a:t>
            </a:r>
            <a:r>
              <a:rPr lang="en-US" sz="2600" dirty="0"/>
              <a:t> to the standard output (</a:t>
            </a:r>
            <a:r>
              <a:rPr lang="en-US" sz="26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stdout</a:t>
            </a:r>
            <a:r>
              <a:rPr lang="en-US" sz="2600" dirty="0"/>
              <a:t>) or standard error (</a:t>
            </a:r>
            <a:r>
              <a:rPr lang="en-US" sz="2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stderr</a:t>
            </a:r>
            <a:r>
              <a:rPr lang="en-US" sz="2600" dirty="0"/>
              <a:t>).</a:t>
            </a:r>
          </a:p>
          <a:p>
            <a:pPr marL="0" indent="0">
              <a:buNone/>
            </a:pPr>
            <a:r>
              <a:rPr lang="en-US" sz="2600" dirty="0"/>
              <a:t>The console module is </a:t>
            </a:r>
            <a:r>
              <a:rPr lang="en-US" sz="2600" b="1" dirty="0"/>
              <a:t>available globally</a:t>
            </a:r>
            <a:r>
              <a:rPr lang="en-US" sz="2600" dirty="0"/>
              <a:t>, so it does not require importing unless advanced features are needed.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91200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6086B-58A1-CFF7-0A13-0050179D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1687-5B08-A0ED-8F22-68EA315D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2" y="559526"/>
            <a:ext cx="10659110" cy="474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Important Methods of Console Module:</a:t>
            </a:r>
          </a:p>
          <a:p>
            <a:pPr marL="0" indent="0">
              <a:buNone/>
            </a:pPr>
            <a:endParaRPr lang="en-IN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01D10E-7D0E-635D-A139-1EEAD4544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76506"/>
              </p:ext>
            </p:extLst>
          </p:nvPr>
        </p:nvGraphicFramePr>
        <p:xfrm>
          <a:off x="777240" y="1186544"/>
          <a:ext cx="10637520" cy="5216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1989">
                  <a:extLst>
                    <a:ext uri="{9D8B030D-6E8A-4147-A177-3AD203B41FA5}">
                      <a16:colId xmlns:a16="http://schemas.microsoft.com/office/drawing/2014/main" val="1921379250"/>
                    </a:ext>
                  </a:extLst>
                </a:gridCol>
                <a:gridCol w="7245531">
                  <a:extLst>
                    <a:ext uri="{9D8B030D-6E8A-4147-A177-3AD203B41FA5}">
                      <a16:colId xmlns:a16="http://schemas.microsoft.com/office/drawing/2014/main" val="2867573515"/>
                    </a:ext>
                  </a:extLst>
                </a:gridCol>
              </a:tblGrid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Method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Description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674079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console.log()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Outputs general information to stdout.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115700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 err="1">
                          <a:effectLst/>
                        </a:rPr>
                        <a:t>console.error</a:t>
                      </a:r>
                      <a:r>
                        <a:rPr lang="en-IN" sz="2400" kern="100" dirty="0">
                          <a:effectLst/>
                        </a:rPr>
                        <a:t>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Outputs error messages to stderr.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99715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 err="1">
                          <a:effectLst/>
                        </a:rPr>
                        <a:t>console.warn</a:t>
                      </a:r>
                      <a:r>
                        <a:rPr lang="en-IN" sz="2400" kern="100" dirty="0">
                          <a:effectLst/>
                        </a:rPr>
                        <a:t>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Outputs warnings to stderr.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345945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console.info()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Similar to console.log().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681173"/>
                  </a:ext>
                </a:extLst>
              </a:tr>
              <a:tr h="733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console.trace()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Prints a stack trace of the point at which it is called.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463944"/>
                  </a:ext>
                </a:extLst>
              </a:tr>
              <a:tr h="733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console.time()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Starts a timer for measuring code execution time.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634220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 err="1">
                          <a:effectLst/>
                        </a:rPr>
                        <a:t>console.timeEnd</a:t>
                      </a:r>
                      <a:r>
                        <a:rPr lang="en-IN" sz="2400" kern="100" dirty="0">
                          <a:effectLst/>
                        </a:rPr>
                        <a:t>()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Ends a timer and logs the elapsed time.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50926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console.table()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Displays tabular data in table format.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497980"/>
                  </a:ext>
                </a:extLst>
              </a:tr>
              <a:tr h="35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console.assert()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Logs a message if the assertion is false.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604947"/>
                  </a:ext>
                </a:extLst>
              </a:tr>
              <a:tr h="733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>
                          <a:effectLst/>
                        </a:rPr>
                        <a:t>console.clear()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Clears the console (works in some environments).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77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7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33E0-1012-F5CF-D364-DCE4FF46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D653-B56B-8AAF-4973-489B9FFC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29640"/>
            <a:ext cx="10659110" cy="389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</a:rPr>
              <a:t>Traditional Web Servers:</a:t>
            </a:r>
          </a:p>
          <a:p>
            <a:pPr marL="0" indent="0">
              <a:buNone/>
            </a:pPr>
            <a:r>
              <a:rPr lang="en-US" sz="2400" dirty="0"/>
              <a:t>In the traditional web server model, each client request is handled by a </a:t>
            </a:r>
            <a:r>
              <a:rPr lang="en-US" sz="2400" b="1" dirty="0"/>
              <a:t>separate</a:t>
            </a:r>
            <a:r>
              <a:rPr lang="en-US" sz="2400" dirty="0"/>
              <a:t> </a:t>
            </a:r>
            <a:r>
              <a:rPr lang="en-US" sz="2400" b="1" dirty="0"/>
              <a:t>thread</a:t>
            </a:r>
            <a:r>
              <a:rPr lang="en-US" sz="2400" dirty="0"/>
              <a:t> or </a:t>
            </a:r>
            <a:r>
              <a:rPr lang="en-US" sz="2400" b="1" dirty="0"/>
              <a:t>process</a:t>
            </a:r>
            <a:r>
              <a:rPr lang="en-US" sz="2400" dirty="0"/>
              <a:t>. This can lead to scalability issues when handling large number of concurrent connections, as each thread or process consumes system resources.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dirty="0"/>
              <a:t>The traditional web server model can be </a:t>
            </a:r>
            <a:r>
              <a:rPr lang="en-US" sz="2400" b="1" dirty="0"/>
              <a:t>inefficient</a:t>
            </a:r>
            <a:r>
              <a:rPr lang="en-US" sz="2400" dirty="0"/>
              <a:t> and </a:t>
            </a:r>
            <a:r>
              <a:rPr lang="en-US" sz="2400" b="1" dirty="0"/>
              <a:t>resource-intensive</a:t>
            </a:r>
            <a:r>
              <a:rPr lang="en-US" sz="2400" dirty="0"/>
              <a:t>, especially for I/O bound applications that spend a significant amount of time waiting for I/O operations to complete. This can lead to poor performance and scalability issues.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6817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12D86-AA01-2A09-D9D7-1657DA13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B9A4-F23C-EA13-C96C-CFFFEE39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957560" cy="558478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Creating a Node File with JavaScript: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Create a Node.js File: </a:t>
            </a:r>
            <a:r>
              <a:rPr lang="en-US" sz="2400" dirty="0"/>
              <a:t>Create a new file with </a:t>
            </a:r>
            <a:r>
              <a:rPr lang="en-US" sz="2400" b="1" dirty="0">
                <a:solidFill>
                  <a:srgbClr val="C00000"/>
                </a:solidFill>
              </a:rPr>
              <a:t>.</a:t>
            </a:r>
            <a:r>
              <a:rPr lang="en-US" sz="2400" b="1" dirty="0" err="1">
                <a:solidFill>
                  <a:srgbClr val="C00000"/>
                </a:solidFill>
              </a:rPr>
              <a:t>js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extension</a:t>
            </a:r>
            <a:r>
              <a:rPr lang="en-US" sz="2400" dirty="0"/>
              <a:t> and open it in a text editor.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Write JavaScript Code: </a:t>
            </a:r>
            <a:r>
              <a:rPr lang="en-US" sz="2400" dirty="0"/>
              <a:t>Write your JavaScript code in the file. </a:t>
            </a:r>
          </a:p>
          <a:p>
            <a:pPr marL="457200" lvl="1" indent="0">
              <a:buNone/>
            </a:pPr>
            <a:r>
              <a:rPr lang="en-US" sz="2400" b="1" dirty="0"/>
              <a:t>For example: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b="1" dirty="0"/>
              <a:t>Run the Node.js File: </a:t>
            </a:r>
            <a:r>
              <a:rPr lang="en-US" sz="2400" dirty="0"/>
              <a:t>Save the file and run it from the command line using </a:t>
            </a:r>
            <a:r>
              <a:rPr lang="en-US" sz="2400" b="1" dirty="0"/>
              <a:t>node </a:t>
            </a:r>
            <a:r>
              <a:rPr lang="en-US" sz="2400" dirty="0"/>
              <a:t>command </a:t>
            </a:r>
            <a:r>
              <a:rPr lang="en-US" sz="2400" b="1" dirty="0">
                <a:solidFill>
                  <a:srgbClr val="C00000"/>
                </a:solidFill>
              </a:rPr>
              <a:t>node filename.js</a:t>
            </a:r>
            <a:r>
              <a:rPr lang="en-US" sz="2400" dirty="0"/>
              <a:t>. You should see the greeting message printed to the console.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2D412-3B0B-91AA-4833-50442BF8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142" y="2756923"/>
            <a:ext cx="5605435" cy="21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1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5651B-E5A0-9D64-0543-5EB3EC94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1F1-76CE-E9E3-F685-DB181EF6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62297"/>
            <a:ext cx="10659110" cy="283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Accessing a Node.js File Through the Command Line Interface:</a:t>
            </a:r>
          </a:p>
          <a:p>
            <a:pPr marL="457200" indent="-457200">
              <a:buAutoNum type="arabicPeriod"/>
            </a:pPr>
            <a:r>
              <a:rPr lang="en-US" sz="2800" b="1" dirty="0"/>
              <a:t>Navigate to File Directory: </a:t>
            </a:r>
            <a:r>
              <a:rPr lang="en-US" sz="2800" dirty="0"/>
              <a:t>Open a command prompt and navigate to the directory containing your Node.js file. </a:t>
            </a:r>
          </a:p>
          <a:p>
            <a:pPr marL="457200" indent="-457200">
              <a:buAutoNum type="arabicPeriod"/>
            </a:pPr>
            <a:r>
              <a:rPr lang="en-US" sz="2800" b="1" dirty="0"/>
              <a:t>Run the File: </a:t>
            </a:r>
            <a:r>
              <a:rPr lang="en-US" sz="2800" dirty="0"/>
              <a:t>Run the Node.js file using node </a:t>
            </a:r>
            <a:r>
              <a:rPr lang="en-US" sz="2800" b="1" dirty="0"/>
              <a:t>&lt;filename&gt;.</a:t>
            </a:r>
            <a:r>
              <a:rPr lang="en-US" sz="2800" b="1" dirty="0" err="1"/>
              <a:t>js</a:t>
            </a:r>
            <a:r>
              <a:rPr lang="en-US" sz="2800" dirty="0"/>
              <a:t>, replacing with the name of your file.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6272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0EA7-B60F-9E4F-C155-054BDD47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E9C4-A363-90E0-73A4-EB273094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84069"/>
            <a:ext cx="10659110" cy="431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Using Node.js in Net- Beans IDE: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Install NetBeans IDE: </a:t>
            </a:r>
            <a:r>
              <a:rPr lang="en-US" sz="2400" dirty="0"/>
              <a:t>Download and install the latest version of NetBeans IDE from the official website (</a:t>
            </a:r>
            <a:r>
              <a:rPr lang="en-US" sz="2400" dirty="0">
                <a:hlinkClick r:id="rId2"/>
              </a:rPr>
              <a:t>https://netbeans.apache.org/</a:t>
            </a:r>
            <a:r>
              <a:rPr lang="en-US" sz="2400" dirty="0"/>
              <a:t> ).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Install Node.js Plugin: </a:t>
            </a:r>
            <a:r>
              <a:rPr lang="en-US" sz="2400" dirty="0"/>
              <a:t>Open NetBeans IDE and go to Tools &gt; </a:t>
            </a:r>
            <a:r>
              <a:rPr lang="en-US" sz="2400" b="1" dirty="0"/>
              <a:t>Plugins</a:t>
            </a:r>
            <a:r>
              <a:rPr lang="en-US" sz="2400" dirty="0"/>
              <a:t>. Search for "Node.js" in the Available Plugins tab and install the Node.js plugin.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Create a Node.js Project: </a:t>
            </a:r>
            <a:r>
              <a:rPr lang="en-US" sz="2400" dirty="0"/>
              <a:t>Go to File &gt; New Project. Select "Node.js" from the list of project types and click Next. Follow the wizard to create a new Node.js project.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Write and Run Code: </a:t>
            </a:r>
            <a:r>
              <a:rPr lang="en-US" sz="2400" dirty="0"/>
              <a:t>Write your Node.js code in the IDE. Use the built-in features for editing, debugging, and running Node.js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7411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F162-0964-102E-E558-7134E2F1F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32B1-2F7E-230A-CAD7-056AB431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337456"/>
            <a:ext cx="10739664" cy="5976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1F2667"/>
                </a:solidFill>
                <a:effectLst/>
                <a:latin typeface="Jost"/>
              </a:rPr>
              <a:t>How to create a Nodejs project?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 create a NodeJS project, please follow the below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File Menu</a:t>
            </a:r>
            <a:r>
              <a:rPr lang="en-US" dirty="0"/>
              <a:t> + Select </a:t>
            </a:r>
            <a:r>
              <a:rPr lang="en-US" b="1" dirty="0"/>
              <a:t>New Project </a:t>
            </a:r>
            <a:r>
              <a:rPr lang="en-US" dirty="0"/>
              <a:t>( or use shortcut command Ctrl + Shift + 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Opens the New Project window dialog, Select the following</a:t>
            </a:r>
          </a:p>
          <a:p>
            <a:pPr lvl="1"/>
            <a:r>
              <a:rPr lang="en-US" dirty="0"/>
              <a:t>On the Left side, Select </a:t>
            </a:r>
            <a:r>
              <a:rPr lang="en-US" b="1" dirty="0"/>
              <a:t>HTML5/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dirty="0"/>
              <a:t>in Categories, Right side, Select </a:t>
            </a:r>
            <a:r>
              <a:rPr lang="en-US" b="1" dirty="0"/>
              <a:t>Nodejs Application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Next, Enter the following</a:t>
            </a:r>
          </a:p>
          <a:p>
            <a:pPr lvl="1"/>
            <a:r>
              <a:rPr lang="en-US" b="1" dirty="0"/>
              <a:t>Project Name</a:t>
            </a:r>
            <a:r>
              <a:rPr lang="en-US" dirty="0"/>
              <a:t>: Any Name of You’re Choice.</a:t>
            </a:r>
          </a:p>
          <a:p>
            <a:pPr lvl="1"/>
            <a:r>
              <a:rPr lang="en-US" b="1" dirty="0"/>
              <a:t>Project Folder: </a:t>
            </a:r>
            <a:r>
              <a:rPr lang="en-US" dirty="0"/>
              <a:t>newly created project location to save</a:t>
            </a:r>
          </a:p>
          <a:p>
            <a:pPr lvl="1"/>
            <a:r>
              <a:rPr lang="en-US" dirty="0"/>
              <a:t>Next step, It asks for the following things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Create </a:t>
            </a:r>
            <a:r>
              <a:rPr lang="en-US" b="1" dirty="0" err="1"/>
              <a:t>package.json</a:t>
            </a:r>
            <a:endParaRPr lang="en-US" b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 </a:t>
            </a:r>
            <a:r>
              <a:rPr lang="en-US" dirty="0" err="1"/>
              <a:t>bower.json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 gulpfile.js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 gruntfile.js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Finish</a:t>
            </a:r>
            <a:r>
              <a:rPr lang="en-US" dirty="0"/>
              <a:t>, It creates a Nodejs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loads the newly created app in </a:t>
            </a:r>
            <a:r>
              <a:rPr lang="en-US" dirty="0" err="1"/>
              <a:t>Netbeans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Now, you are ready to work on the Nodejs application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5BEFD-280E-BD96-2E92-17729DC0A3DD}"/>
              </a:ext>
            </a:extLst>
          </p:cNvPr>
          <p:cNvSpPr txBox="1"/>
          <p:nvPr/>
        </p:nvSpPr>
        <p:spPr>
          <a:xfrm>
            <a:off x="9688287" y="6642556"/>
            <a:ext cx="27105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https://www.w3schools.io/editor/netbeans-nodejs-app/</a:t>
            </a:r>
          </a:p>
        </p:txBody>
      </p:sp>
    </p:spTree>
    <p:extLst>
      <p:ext uri="{BB962C8B-B14F-4D97-AF65-F5344CB8AC3E}">
        <p14:creationId xmlns:p14="http://schemas.microsoft.com/office/powerpoint/2010/main" val="2451002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8485F-8933-3FB8-FBBF-BCFB2B715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3A7D-A09D-7B24-BC65-AEC9564F6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94954"/>
            <a:ext cx="10659110" cy="3206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What is the Event Loop?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Event Loop</a:t>
            </a:r>
            <a:r>
              <a:rPr lang="en-US" sz="2400" dirty="0"/>
              <a:t> is a fundamental concept in JavaScript and Node.js that enables </a:t>
            </a:r>
            <a:r>
              <a:rPr lang="en-US" sz="2400" b="1" dirty="0"/>
              <a:t>non-blocking</a:t>
            </a:r>
            <a:r>
              <a:rPr lang="en-US" sz="2400" dirty="0"/>
              <a:t> and </a:t>
            </a:r>
            <a:r>
              <a:rPr lang="en-US" sz="2400" b="1" dirty="0"/>
              <a:t>asynchronous programming</a:t>
            </a:r>
            <a:r>
              <a:rPr lang="en-US" sz="2400" dirty="0"/>
              <a:t>. It allows JavaScript to handle multiple tasks, such as I/O operations, without blocking the main thread.</a:t>
            </a:r>
          </a:p>
          <a:p>
            <a:r>
              <a:rPr lang="en-US" sz="2400" dirty="0"/>
              <a:t>JavaScript operates on a </a:t>
            </a:r>
            <a:r>
              <a:rPr lang="en-US" sz="2400" b="1" dirty="0"/>
              <a:t>single-threaded</a:t>
            </a:r>
            <a:r>
              <a:rPr lang="en-US" sz="2400" dirty="0"/>
              <a:t> model, meaning it can only execute one piece of code at a time. The event loop orchestrates the execution of code, handles events, and performs asynchronous operations.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0608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74045-4060-C416-5DCA-FB7D07E0B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web api">
            <a:extLst>
              <a:ext uri="{FF2B5EF4-FFF2-40B4-BE49-F238E27FC236}">
                <a16:creationId xmlns:a16="http://schemas.microsoft.com/office/drawing/2014/main" id="{59DC0FB0-A7B0-C0DF-423B-55D16E4DA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1" y="552348"/>
            <a:ext cx="10906737" cy="5753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123A5-1D13-C376-2310-BF5715B73ACB}"/>
              </a:ext>
            </a:extLst>
          </p:cNvPr>
          <p:cNvSpPr txBox="1"/>
          <p:nvPr/>
        </p:nvSpPr>
        <p:spPr>
          <a:xfrm>
            <a:off x="9535885" y="6642556"/>
            <a:ext cx="25581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https://www.youtube.com/watch?v=8aGhZQkoFbQ</a:t>
            </a:r>
          </a:p>
        </p:txBody>
      </p:sp>
    </p:spTree>
    <p:extLst>
      <p:ext uri="{BB962C8B-B14F-4D97-AF65-F5344CB8AC3E}">
        <p14:creationId xmlns:p14="http://schemas.microsoft.com/office/powerpoint/2010/main" val="3385471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E7066-3CE1-0DA8-2F71-417910DCB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DDA8-A63A-3C7D-BB7B-6D8F39E6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91886"/>
            <a:ext cx="11197046" cy="6052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Components in the Diagram: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Heap</a:t>
            </a:r>
            <a:r>
              <a:rPr lang="en-US" dirty="0"/>
              <a:t>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Memory storage </a:t>
            </a:r>
            <a:r>
              <a:rPr lang="en-US" sz="2000" dirty="0"/>
              <a:t>where objects and data are allocated.</a:t>
            </a:r>
          </a:p>
          <a:p>
            <a:pPr lvl="1"/>
            <a:r>
              <a:rPr lang="en-US" sz="2000" dirty="0"/>
              <a:t>Long-lived data resides here, e.g., objects and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Stack (Call Stack)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The stack is a </a:t>
            </a:r>
            <a:r>
              <a:rPr lang="en-US" sz="2000" b="1" dirty="0">
                <a:solidFill>
                  <a:srgbClr val="C00000"/>
                </a:solidFill>
              </a:rPr>
              <a:t>data structure</a:t>
            </a:r>
            <a:r>
              <a:rPr lang="en-US" sz="2000" dirty="0"/>
              <a:t> where function calls are placed and executed.</a:t>
            </a:r>
          </a:p>
          <a:p>
            <a:pPr lvl="1"/>
            <a:r>
              <a:rPr lang="en-US" sz="2000" dirty="0"/>
              <a:t>Functions are pushed when called and popped when completed.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Web APIs:</a:t>
            </a:r>
          </a:p>
          <a:p>
            <a:pPr lvl="1"/>
            <a:r>
              <a:rPr lang="en-IN" sz="2000" b="1" dirty="0">
                <a:solidFill>
                  <a:srgbClr val="C00000"/>
                </a:solidFill>
              </a:rPr>
              <a:t>Browser-provided APIs </a:t>
            </a:r>
            <a:r>
              <a:rPr lang="en-IN" sz="2000" dirty="0"/>
              <a:t>or Node.js equivalents (e.g., </a:t>
            </a:r>
            <a:r>
              <a:rPr lang="en-IN" sz="2000" dirty="0" err="1"/>
              <a:t>setTimeout</a:t>
            </a:r>
            <a:r>
              <a:rPr lang="en-IN" sz="2000" dirty="0"/>
              <a:t>, </a:t>
            </a:r>
            <a:r>
              <a:rPr lang="en-IN" sz="2000" dirty="0" err="1"/>
              <a:t>XMLHttpRequest</a:t>
            </a:r>
            <a:r>
              <a:rPr lang="en-IN" sz="2000" dirty="0"/>
              <a:t>).</a:t>
            </a:r>
          </a:p>
          <a:p>
            <a:pPr lvl="1"/>
            <a:r>
              <a:rPr lang="en-IN" sz="2000" dirty="0"/>
              <a:t>Used for handling </a:t>
            </a:r>
            <a:r>
              <a:rPr lang="en-IN" sz="2000" b="1" dirty="0"/>
              <a:t>asynchronous</a:t>
            </a:r>
            <a:r>
              <a:rPr lang="en-IN" sz="2000" dirty="0"/>
              <a:t> </a:t>
            </a:r>
            <a:r>
              <a:rPr lang="en-IN" sz="2000" b="1" dirty="0"/>
              <a:t>tasks</a:t>
            </a:r>
            <a:r>
              <a:rPr lang="en-IN" sz="2000" dirty="0"/>
              <a:t> (like timers, HTTP requests, or DOM events).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Callback Queue (Task Queue)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where </a:t>
            </a:r>
            <a:r>
              <a:rPr lang="en-US" sz="2000" b="1" dirty="0">
                <a:solidFill>
                  <a:srgbClr val="C00000"/>
                </a:solidFill>
              </a:rPr>
              <a:t>asynchronous callbacks are pushed </a:t>
            </a:r>
            <a:r>
              <a:rPr lang="en-US" sz="2000" dirty="0"/>
              <a:t>after the </a:t>
            </a:r>
            <a:r>
              <a:rPr lang="en-US" sz="2000" b="1" dirty="0"/>
              <a:t>Web APIs finish their task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Tasks in the callback queue are moved to the Call Stack when the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stack is empty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Event Loop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mechanism that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continuously monitors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Call Stack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b="1" dirty="0">
                <a:solidFill>
                  <a:srgbClr val="00B050"/>
                </a:solidFill>
              </a:rPr>
              <a:t> Callback Queue.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is empty, the Event Loop pushes tasks from the Callback Queue into the stack.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sz="2000" dirty="0"/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05393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7C503-2E6B-A58E-E1EE-2422F352F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0204-3AD8-B8FC-608F-1641C9CB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the Event Loop Works: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Call Stack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Call Stack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a data structure </a:t>
            </a:r>
            <a:r>
              <a:rPr lang="en-US" sz="2400" dirty="0"/>
              <a:t>used in JavaScript and other programming languages to manage the </a:t>
            </a:r>
            <a:r>
              <a:rPr lang="en-US" sz="2400" b="1" dirty="0">
                <a:solidFill>
                  <a:srgbClr val="00B050"/>
                </a:solidFill>
              </a:rPr>
              <a:t>execution of functions</a:t>
            </a:r>
            <a:r>
              <a:rPr lang="en-US" sz="2400" dirty="0"/>
              <a:t>. It operates on the principle of </a:t>
            </a:r>
            <a:r>
              <a:rPr lang="en-US" sz="2400" b="1" dirty="0"/>
              <a:t>Last In, First Out (LIFO)</a:t>
            </a:r>
            <a:r>
              <a:rPr lang="en-US" sz="2400" dirty="0"/>
              <a:t>, meaning the most recently added (or called) function is executed first, and once it's finished, it's removed from the stack.</a:t>
            </a:r>
          </a:p>
          <a:p>
            <a:pPr marL="0" indent="0">
              <a:buNone/>
            </a:pPr>
            <a:r>
              <a:rPr lang="en-US" sz="2400" b="1" dirty="0"/>
              <a:t>The Call Stack keeps track of:</a:t>
            </a:r>
          </a:p>
          <a:p>
            <a:pPr lvl="1"/>
            <a:r>
              <a:rPr lang="en-US" sz="2200" dirty="0"/>
              <a:t>The currently executing function.</a:t>
            </a:r>
          </a:p>
          <a:p>
            <a:pPr lvl="1"/>
            <a:r>
              <a:rPr lang="en-US" sz="2200" dirty="0"/>
              <a:t>Functions that are waiting to execute.</a:t>
            </a:r>
          </a:p>
          <a:p>
            <a:pPr marL="0" indent="0">
              <a:buNone/>
            </a:pPr>
            <a:r>
              <a:rPr lang="en-US" sz="2400" dirty="0"/>
              <a:t>So,</a:t>
            </a:r>
          </a:p>
          <a:p>
            <a:r>
              <a:rPr lang="en-US" sz="2400" b="1" dirty="0"/>
              <a:t>Call Stack </a:t>
            </a:r>
            <a:r>
              <a:rPr lang="en-US" sz="2400" dirty="0"/>
              <a:t>Keeps track of the code currently being executed.</a:t>
            </a:r>
          </a:p>
          <a:p>
            <a:r>
              <a:rPr lang="en-US" sz="2400" dirty="0"/>
              <a:t>Functions are pushed to the stack when called and popped off when execution is complete.</a:t>
            </a:r>
          </a:p>
          <a:p>
            <a:pPr marL="914400" lvl="1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6084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9722-4A06-0CC5-B35F-5B140963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9696-AF2B-1562-9F39-8813CDA1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94954"/>
            <a:ext cx="10659110" cy="4578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How the Call Stack Works: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 Function Calls</a:t>
            </a:r>
            <a:r>
              <a:rPr lang="en-US" sz="2800" dirty="0"/>
              <a:t>: When a function is called, it is </a:t>
            </a:r>
            <a:r>
              <a:rPr lang="en-US" sz="2800" b="1" dirty="0"/>
              <a:t>pushed</a:t>
            </a:r>
            <a:r>
              <a:rPr lang="en-US" sz="2800" dirty="0"/>
              <a:t> onto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Execution</a:t>
            </a:r>
            <a:r>
              <a:rPr lang="en-US" sz="2800" dirty="0"/>
              <a:t>: The function at the top of the stack is executed.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Completion</a:t>
            </a:r>
            <a:r>
              <a:rPr lang="en-US" sz="2800" dirty="0"/>
              <a:t>: When the function execution is complete, it is </a:t>
            </a:r>
            <a:r>
              <a:rPr lang="en-US" sz="2800" b="1" dirty="0"/>
              <a:t>popped</a:t>
            </a:r>
            <a:r>
              <a:rPr lang="en-US" sz="2800" dirty="0"/>
              <a:t> off the stack.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Error</a:t>
            </a:r>
            <a:r>
              <a:rPr lang="en-US" sz="2800" dirty="0"/>
              <a:t>: If the stack becomes too large (e.g., due to infinite recursion), it causes a </a:t>
            </a:r>
            <a:r>
              <a:rPr lang="en-US" sz="2800" b="1" dirty="0">
                <a:solidFill>
                  <a:srgbClr val="C00000"/>
                </a:solidFill>
              </a:rPr>
              <a:t>Stack Overflow</a:t>
            </a:r>
            <a:r>
              <a:rPr lang="en-US" sz="2800" dirty="0"/>
              <a:t>. When the stack exceeds its allocated size, the JavaScript engine throws a </a:t>
            </a:r>
            <a:r>
              <a:rPr lang="en-US" sz="2800" b="1" dirty="0" err="1"/>
              <a:t>RangeError</a:t>
            </a:r>
            <a:r>
              <a:rPr lang="en-US" sz="2800" dirty="0"/>
              <a:t> (e.g., </a:t>
            </a:r>
            <a:r>
              <a:rPr lang="en-US" sz="2800" b="1" dirty="0">
                <a:solidFill>
                  <a:srgbClr val="FF0000"/>
                </a:solidFill>
              </a:rPr>
              <a:t>Maximum call stack size exceeded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0361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60B4-5152-A073-6C9F-CF6A27E8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F48B-6FB5-9A35-0613-37ADCC27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402770"/>
            <a:ext cx="11223172" cy="597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Call Stack in the Context of Asynchronous Code: </a:t>
            </a:r>
            <a:r>
              <a:rPr lang="en-IN" sz="2800" b="1" dirty="0">
                <a:solidFill>
                  <a:srgbClr val="C00000"/>
                </a:solidFill>
              </a:rPr>
              <a:t>Web APIs </a:t>
            </a:r>
            <a:r>
              <a:rPr lang="en-IN" sz="2800" dirty="0"/>
              <a:t>and </a:t>
            </a:r>
            <a:r>
              <a:rPr lang="en-US" sz="2800" b="1" dirty="0">
                <a:solidFill>
                  <a:srgbClr val="C00000"/>
                </a:solidFill>
              </a:rPr>
              <a:t>Callback Queue </a:t>
            </a:r>
          </a:p>
          <a:p>
            <a:pPr marL="0" indent="0">
              <a:buNone/>
            </a:pPr>
            <a:r>
              <a:rPr lang="en-US" sz="2400" dirty="0"/>
              <a:t>The Call Stack is only </a:t>
            </a:r>
            <a:r>
              <a:rPr lang="en-US" sz="2400" b="1" dirty="0"/>
              <a:t>responsible</a:t>
            </a:r>
            <a:r>
              <a:rPr lang="en-US" sz="2400" dirty="0"/>
              <a:t>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synchronous function execution</a:t>
            </a:r>
            <a:r>
              <a:rPr lang="en-US" sz="2400" dirty="0"/>
              <a:t>. Asynchronous tasks (like </a:t>
            </a:r>
            <a:r>
              <a:rPr lang="en-US" sz="2400" dirty="0" err="1"/>
              <a:t>setTimeout</a:t>
            </a:r>
            <a:r>
              <a:rPr lang="en-US" sz="2400" dirty="0"/>
              <a:t>, Promises, or I/O operations) are handled by the </a:t>
            </a:r>
            <a:r>
              <a:rPr lang="en-US" sz="2400" b="1" dirty="0">
                <a:solidFill>
                  <a:srgbClr val="C00000"/>
                </a:solidFill>
              </a:rPr>
              <a:t>event loop </a:t>
            </a:r>
            <a:r>
              <a:rPr lang="en-US" sz="2400" dirty="0"/>
              <a:t>and do not block the Call Stack.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654F8-2C2C-26FB-6E9D-2B2DE5E1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22" y="2811445"/>
            <a:ext cx="4942827" cy="2416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507D2-3F62-E463-8521-95171A4E8D84}"/>
              </a:ext>
            </a:extLst>
          </p:cNvPr>
          <p:cNvSpPr txBox="1"/>
          <p:nvPr/>
        </p:nvSpPr>
        <p:spPr>
          <a:xfrm>
            <a:off x="5870753" y="2165314"/>
            <a:ext cx="6005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Execution:</a:t>
            </a:r>
          </a:p>
          <a:p>
            <a:endParaRPr lang="en-IN" dirty="0"/>
          </a:p>
          <a:p>
            <a:r>
              <a:rPr lang="en-IN" b="1" dirty="0"/>
              <a:t>1</a:t>
            </a:r>
            <a:r>
              <a:rPr lang="en-IN" dirty="0"/>
              <a:t>. console.log("Start") runs first:</a:t>
            </a:r>
          </a:p>
          <a:p>
            <a:r>
              <a:rPr lang="en-IN" dirty="0"/>
              <a:t>	</a:t>
            </a:r>
            <a:r>
              <a:rPr lang="en-IN" b="1" dirty="0"/>
              <a:t>Output</a:t>
            </a:r>
            <a:r>
              <a:rPr lang="en-IN" dirty="0"/>
              <a:t>: "Start“</a:t>
            </a:r>
          </a:p>
          <a:p>
            <a:endParaRPr lang="en-IN" dirty="0"/>
          </a:p>
          <a:p>
            <a:r>
              <a:rPr lang="en-IN" b="1" dirty="0"/>
              <a:t>2</a:t>
            </a:r>
            <a:r>
              <a:rPr lang="en-IN" dirty="0"/>
              <a:t>. </a:t>
            </a:r>
            <a:r>
              <a:rPr lang="en-IN" dirty="0" err="1"/>
              <a:t>setTimeout</a:t>
            </a:r>
            <a:r>
              <a:rPr lang="en-IN" dirty="0"/>
              <a:t> is registered with the event loop, and its callback is sent to the callback queue.</a:t>
            </a:r>
          </a:p>
          <a:p>
            <a:endParaRPr lang="en-IN" dirty="0"/>
          </a:p>
          <a:p>
            <a:r>
              <a:rPr lang="en-IN" b="1" dirty="0"/>
              <a:t>3. </a:t>
            </a:r>
            <a:r>
              <a:rPr lang="en-IN" dirty="0"/>
              <a:t>console.log("End") runs:</a:t>
            </a:r>
          </a:p>
          <a:p>
            <a:r>
              <a:rPr lang="en-IN" dirty="0"/>
              <a:t>	</a:t>
            </a:r>
            <a:r>
              <a:rPr lang="en-IN" b="1" dirty="0"/>
              <a:t>Output</a:t>
            </a:r>
            <a:r>
              <a:rPr lang="en-IN" dirty="0"/>
              <a:t>: "End"</a:t>
            </a:r>
          </a:p>
          <a:p>
            <a:endParaRPr lang="en-IN" dirty="0"/>
          </a:p>
          <a:p>
            <a:r>
              <a:rPr lang="en-IN" b="1" dirty="0"/>
              <a:t>4. </a:t>
            </a:r>
            <a:r>
              <a:rPr lang="en-IN" dirty="0"/>
              <a:t>Once the Call Stack is empty, the callback from </a:t>
            </a:r>
            <a:r>
              <a:rPr lang="en-IN" dirty="0" err="1"/>
              <a:t>setTimeout</a:t>
            </a:r>
            <a:r>
              <a:rPr lang="en-IN" dirty="0"/>
              <a:t> is executed:</a:t>
            </a:r>
          </a:p>
          <a:p>
            <a:r>
              <a:rPr lang="en-IN" dirty="0"/>
              <a:t>	</a:t>
            </a:r>
            <a:r>
              <a:rPr lang="en-IN" b="1" dirty="0"/>
              <a:t>Output</a:t>
            </a:r>
            <a:r>
              <a:rPr lang="en-IN" dirty="0"/>
              <a:t>: "Timeout Callback"</a:t>
            </a:r>
          </a:p>
        </p:txBody>
      </p:sp>
    </p:spTree>
    <p:extLst>
      <p:ext uri="{BB962C8B-B14F-4D97-AF65-F5344CB8AC3E}">
        <p14:creationId xmlns:p14="http://schemas.microsoft.com/office/powerpoint/2010/main" val="246945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8E631-2C73-32E8-1AD6-90FADD7DC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F12C-E6C8-8BCC-F163-7DDC7C80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Limitations of Traditional Web Servers:</a:t>
            </a:r>
          </a:p>
          <a:p>
            <a:pPr marL="0" indent="0">
              <a:buNone/>
            </a:pPr>
            <a:r>
              <a:rPr lang="en-US" sz="2400" b="1" dirty="0"/>
              <a:t>1. Thread-Based Handling:</a:t>
            </a:r>
          </a:p>
          <a:p>
            <a:pPr marL="0" indent="0">
              <a:buNone/>
            </a:pPr>
            <a:r>
              <a:rPr lang="en-US" b="1" dirty="0"/>
              <a:t>Model:</a:t>
            </a:r>
            <a:r>
              <a:rPr lang="en-US" dirty="0"/>
              <a:t> Traditional servers </a:t>
            </a:r>
            <a:r>
              <a:rPr lang="en-US" b="1" dirty="0"/>
              <a:t>spawn a new thread </a:t>
            </a:r>
            <a:r>
              <a:rPr lang="en-US" dirty="0"/>
              <a:t>or </a:t>
            </a:r>
            <a:r>
              <a:rPr lang="en-US" b="1" dirty="0"/>
              <a:t>process</a:t>
            </a:r>
            <a:r>
              <a:rPr lang="en-US" dirty="0"/>
              <a:t> for each incoming connection.</a:t>
            </a:r>
          </a:p>
          <a:p>
            <a:pPr marL="0" indent="0">
              <a:buNone/>
            </a:pPr>
            <a:r>
              <a:rPr lang="en-US" b="1" dirty="0"/>
              <a:t>Limitations:</a:t>
            </a:r>
            <a:endParaRPr lang="en-US" dirty="0"/>
          </a:p>
          <a:p>
            <a:pPr lvl="1"/>
            <a:r>
              <a:rPr lang="en-US" dirty="0"/>
              <a:t>High memory consumption as each thread/process requires a dedicated memory space.</a:t>
            </a:r>
          </a:p>
          <a:p>
            <a:pPr lvl="1"/>
            <a:r>
              <a:rPr lang="en-US" dirty="0"/>
              <a:t>Increased CPU overhead when managing thousands of threads.</a:t>
            </a:r>
          </a:p>
          <a:p>
            <a:pPr lvl="1"/>
            <a:r>
              <a:rPr lang="en-US" dirty="0"/>
              <a:t>Poor scalability when handling a large number of concurrent connections.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2. Blocking I/O Operations:</a:t>
            </a:r>
          </a:p>
          <a:p>
            <a:pPr marL="0" indent="0">
              <a:buNone/>
            </a:pPr>
            <a:r>
              <a:rPr lang="en-US" b="1" dirty="0"/>
              <a:t>Nature:</a:t>
            </a:r>
            <a:r>
              <a:rPr lang="en-US" dirty="0"/>
              <a:t> Many traditional servers use a blocking I/O model, where a thread waits for disk or network operations to complete.</a:t>
            </a:r>
          </a:p>
          <a:p>
            <a:pPr marL="0" indent="0">
              <a:buNone/>
            </a:pPr>
            <a:r>
              <a:rPr lang="en-US" b="1" dirty="0"/>
              <a:t>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Wastes server resources by keeping threads idle.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overall throughput for applications requiring high concurrency.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Slower response times for I/O-heavy workloads.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349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9D263-0FCF-031F-A3F8-7BBB0C67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CEC6-0FF2-C86F-2BBF-6530940D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Introduction:</a:t>
            </a:r>
            <a:r>
              <a:rPr lang="en-IN" sz="3200" dirty="0"/>
              <a:t> </a:t>
            </a:r>
            <a:r>
              <a:rPr lang="en-IN" sz="3200" b="1" dirty="0"/>
              <a:t>Features and advantages of Node JS</a:t>
            </a:r>
            <a:r>
              <a:rPr lang="en-IN" sz="3200" dirty="0"/>
              <a:t>, </a:t>
            </a:r>
            <a:r>
              <a:rPr lang="en-IN" sz="3200" b="1" dirty="0"/>
              <a:t>Traditional Web Server Model</a:t>
            </a:r>
            <a:r>
              <a:rPr lang="en-IN" sz="3200" dirty="0"/>
              <a:t>, </a:t>
            </a:r>
            <a:r>
              <a:rPr lang="en-IN" sz="3200" b="1" dirty="0"/>
              <a:t>Node.js Process Model</a:t>
            </a:r>
            <a:r>
              <a:rPr lang="en-IN" sz="3200" dirty="0"/>
              <a:t>, </a:t>
            </a:r>
            <a:r>
              <a:rPr lang="en-IN" sz="3200" b="1" dirty="0"/>
              <a:t>Asynchronous programming with Node.js</a:t>
            </a:r>
            <a:r>
              <a:rPr lang="en-IN" sz="3200" dirty="0"/>
              <a:t>, </a:t>
            </a:r>
            <a:r>
              <a:rPr lang="en-IN" sz="3200" b="1" dirty="0"/>
              <a:t>Types of applications that can be developed using Node.js. </a:t>
            </a:r>
          </a:p>
          <a:p>
            <a:pPr marL="0" indent="0">
              <a:buNone/>
            </a:pPr>
            <a:r>
              <a:rPr lang="en-IN" sz="3200" b="1" dirty="0"/>
              <a:t>Setup Development Environment:</a:t>
            </a:r>
            <a:r>
              <a:rPr lang="en-IN" sz="3200" dirty="0"/>
              <a:t> </a:t>
            </a:r>
            <a:r>
              <a:rPr lang="en-IN" sz="3200" b="1" dirty="0"/>
              <a:t>Install Node.js on Windows</a:t>
            </a:r>
            <a:r>
              <a:rPr lang="en-IN" sz="3200" dirty="0"/>
              <a:t>, </a:t>
            </a:r>
            <a:r>
              <a:rPr lang="en-IN" sz="3200" b="1" dirty="0"/>
              <a:t>working in REPL</a:t>
            </a:r>
            <a:r>
              <a:rPr lang="en-IN" sz="3200" dirty="0"/>
              <a:t>, </a:t>
            </a:r>
            <a:r>
              <a:rPr lang="en-IN" sz="3200" b="1" dirty="0"/>
              <a:t>Node JS Console</a:t>
            </a:r>
            <a:r>
              <a:rPr lang="en-IN" sz="3200" dirty="0"/>
              <a:t>, </a:t>
            </a:r>
            <a:r>
              <a:rPr lang="en-IN" sz="3200" b="1" dirty="0"/>
              <a:t>Creating a Node File with JavaScript</a:t>
            </a:r>
            <a:r>
              <a:rPr lang="en-IN" sz="3200" dirty="0"/>
              <a:t>, </a:t>
            </a:r>
            <a:r>
              <a:rPr lang="en-IN" sz="3200" b="1" dirty="0"/>
              <a:t>Accessing a Node.js File Through the Command Line Interface</a:t>
            </a:r>
            <a:r>
              <a:rPr lang="en-IN" sz="3200" dirty="0"/>
              <a:t>, </a:t>
            </a:r>
            <a:r>
              <a:rPr lang="en-IN" sz="3200" b="1" dirty="0"/>
              <a:t>Using Node.js in Net- Beans IDE. </a:t>
            </a:r>
          </a:p>
        </p:txBody>
      </p:sp>
    </p:spTree>
    <p:extLst>
      <p:ext uri="{BB962C8B-B14F-4D97-AF65-F5344CB8AC3E}">
        <p14:creationId xmlns:p14="http://schemas.microsoft.com/office/powerpoint/2010/main" val="1403488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17EA-4BD4-7ACB-F35A-2B3A8668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ifference between synchronous and asynchronous code?">
            <a:extLst>
              <a:ext uri="{FF2B5EF4-FFF2-40B4-BE49-F238E27FC236}">
                <a16:creationId xmlns:a16="http://schemas.microsoft.com/office/drawing/2014/main" id="{DD123494-FE57-6C0E-6C37-7B47502F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73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A10E4-2535-3006-BA2E-579172B9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C211-61F1-C4FD-5048-89980E57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592183"/>
            <a:ext cx="10914017" cy="558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What is </a:t>
            </a:r>
            <a:r>
              <a:rPr lang="en-IN" sz="2400" b="1" dirty="0">
                <a:solidFill>
                  <a:srgbClr val="C00000"/>
                </a:solidFill>
              </a:rPr>
              <a:t>Synchronous</a:t>
            </a:r>
            <a:r>
              <a:rPr lang="en-IN" sz="2400" b="1" dirty="0"/>
              <a:t> Code?</a:t>
            </a:r>
          </a:p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Code that executes </a:t>
            </a:r>
            <a:r>
              <a:rPr lang="en-US" b="1" dirty="0"/>
              <a:t>sequentially</a:t>
            </a:r>
            <a:r>
              <a:rPr lang="en-US" dirty="0"/>
              <a:t>, </a:t>
            </a:r>
            <a:r>
              <a:rPr lang="en-US" b="1" dirty="0"/>
              <a:t>line by line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blocks</a:t>
            </a:r>
            <a:r>
              <a:rPr lang="en-US" dirty="0"/>
              <a:t> further execution until the current task is complete.</a:t>
            </a:r>
          </a:p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pPr lvl="1"/>
            <a:r>
              <a:rPr lang="en-US" sz="2000" dirty="0"/>
              <a:t>Each operation </a:t>
            </a:r>
            <a:r>
              <a:rPr lang="en-US" sz="2000" b="1" dirty="0"/>
              <a:t>waits</a:t>
            </a:r>
            <a:r>
              <a:rPr lang="en-US" sz="2000" dirty="0"/>
              <a:t> for the previous one to finish before starting.</a:t>
            </a:r>
          </a:p>
          <a:p>
            <a:pPr lvl="1"/>
            <a:r>
              <a:rPr lang="en-US" sz="2000" dirty="0"/>
              <a:t>If a task is </a:t>
            </a:r>
            <a:r>
              <a:rPr lang="en-US" sz="2000" b="1" dirty="0"/>
              <a:t>time-consuming</a:t>
            </a:r>
            <a:r>
              <a:rPr lang="en-US" sz="2000" dirty="0"/>
              <a:t>, it blocks the program's execution.</a:t>
            </a:r>
          </a:p>
          <a:p>
            <a:pPr lvl="1"/>
            <a:r>
              <a:rPr lang="en-US" sz="2000" dirty="0"/>
              <a:t>Typically used for simple, predictable operations.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lvl="1"/>
            <a:r>
              <a:rPr lang="en-US" sz="2000" dirty="0"/>
              <a:t>Regular function calls.</a:t>
            </a:r>
          </a:p>
          <a:p>
            <a:pPr lvl="1"/>
            <a:r>
              <a:rPr lang="en-US" sz="2000" dirty="0"/>
              <a:t>Loops like for, while, etc.</a:t>
            </a:r>
          </a:p>
          <a:p>
            <a:pPr lvl="1"/>
            <a:r>
              <a:rPr lang="en-US" sz="2000" dirty="0"/>
              <a:t>Variable assignments and mathematical operations.</a:t>
            </a:r>
          </a:p>
          <a:p>
            <a:pPr lvl="1"/>
            <a:r>
              <a:rPr lang="en-US" sz="2000" dirty="0"/>
              <a:t>File system operations in Node.js using synchronous methods (</a:t>
            </a:r>
            <a:r>
              <a:rPr lang="en-US" sz="2000" dirty="0" err="1"/>
              <a:t>fs.readFileSync</a:t>
            </a:r>
            <a:r>
              <a:rPr lang="en-US" sz="2000" dirty="0"/>
              <a:t>()).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How to Identify:</a:t>
            </a:r>
          </a:p>
          <a:p>
            <a:pPr marL="0" indent="0">
              <a:buNone/>
            </a:pPr>
            <a:r>
              <a:rPr lang="en-US" dirty="0"/>
              <a:t>Check if the function runs and completes immediately </a:t>
            </a:r>
            <a:r>
              <a:rPr lang="en-US" b="1" dirty="0"/>
              <a:t>without relying on external events </a:t>
            </a:r>
            <a:r>
              <a:rPr lang="en-US" dirty="0"/>
              <a:t>or</a:t>
            </a:r>
            <a:r>
              <a:rPr lang="en-US" b="1" dirty="0"/>
              <a:t> timers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99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0B4E-0767-1962-2F81-70442692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170F-5780-961F-542B-4F9D38AF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592183"/>
            <a:ext cx="10914017" cy="5584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What is </a:t>
            </a:r>
            <a:r>
              <a:rPr lang="en-IN" sz="2400" b="1" dirty="0">
                <a:solidFill>
                  <a:srgbClr val="C00000"/>
                </a:solidFill>
              </a:rPr>
              <a:t>Asynchronous</a:t>
            </a:r>
            <a:r>
              <a:rPr lang="en-IN" sz="2400" b="1" dirty="0"/>
              <a:t> Code?</a:t>
            </a:r>
          </a:p>
          <a:p>
            <a:pPr marL="0" indent="0">
              <a:buNone/>
            </a:pPr>
            <a:r>
              <a:rPr lang="en-US" sz="2400" dirty="0"/>
              <a:t>Definition: Code that allows the program to </a:t>
            </a:r>
            <a:r>
              <a:rPr lang="en-US" sz="2400" b="1" dirty="0"/>
              <a:t>continue executing other tasks </a:t>
            </a:r>
            <a:r>
              <a:rPr lang="en-US" sz="2400" dirty="0"/>
              <a:t>while waiting for an operation to complete in the </a:t>
            </a:r>
            <a:r>
              <a:rPr lang="en-US" sz="2400" b="1" dirty="0"/>
              <a:t>background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Characteristics:</a:t>
            </a:r>
          </a:p>
          <a:p>
            <a:pPr lvl="1"/>
            <a:r>
              <a:rPr lang="en-US" sz="2400" b="1" dirty="0"/>
              <a:t>Non-blocking: </a:t>
            </a:r>
            <a:r>
              <a:rPr lang="en-US" sz="2400" dirty="0"/>
              <a:t>Other tasks are executed while the asynchronous operation runs.</a:t>
            </a:r>
          </a:p>
          <a:p>
            <a:pPr lvl="1"/>
            <a:r>
              <a:rPr lang="en-US" sz="2400" dirty="0"/>
              <a:t>Involves callbacks, promises, or async/await.</a:t>
            </a:r>
          </a:p>
          <a:p>
            <a:pPr lvl="1"/>
            <a:r>
              <a:rPr lang="en-US" sz="2400" dirty="0"/>
              <a:t>Often used for tasks involving external systems (e.g., servers, databases, file I/O, or timers).</a:t>
            </a:r>
          </a:p>
          <a:p>
            <a:pPr marL="0" indent="0">
              <a:buNone/>
            </a:pPr>
            <a:r>
              <a:rPr lang="en-US" sz="2400" b="1" dirty="0"/>
              <a:t>Examples of Asynchronous Code:</a:t>
            </a:r>
            <a:endParaRPr lang="en-US" sz="2400" dirty="0"/>
          </a:p>
          <a:p>
            <a:pPr lvl="1"/>
            <a:r>
              <a:rPr lang="en-US" sz="2400" dirty="0" err="1"/>
              <a:t>setTimeout</a:t>
            </a:r>
            <a:r>
              <a:rPr lang="en-US" sz="2400" dirty="0"/>
              <a:t>, </a:t>
            </a:r>
            <a:r>
              <a:rPr lang="en-US" sz="2400" dirty="0" err="1"/>
              <a:t>setInterval</a:t>
            </a:r>
            <a:r>
              <a:rPr lang="en-US" sz="2400" dirty="0"/>
              <a:t> (timers).</a:t>
            </a:r>
          </a:p>
          <a:p>
            <a:pPr lvl="1"/>
            <a:r>
              <a:rPr lang="en-US" sz="2400" dirty="0"/>
              <a:t>File system operations with callbacks (</a:t>
            </a:r>
            <a:r>
              <a:rPr lang="en-US" sz="2400" dirty="0" err="1"/>
              <a:t>fs.readFile</a:t>
            </a:r>
            <a:r>
              <a:rPr lang="en-US" sz="2400" dirty="0"/>
              <a:t>() in Node.js).</a:t>
            </a:r>
          </a:p>
          <a:p>
            <a:pPr lvl="1"/>
            <a:r>
              <a:rPr lang="en-US" sz="2400" dirty="0"/>
              <a:t>Fetching data from APIs (fetch(), </a:t>
            </a:r>
            <a:r>
              <a:rPr lang="en-US" sz="2400" dirty="0" err="1"/>
              <a:t>axios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DOM event listeners (</a:t>
            </a:r>
            <a:r>
              <a:rPr lang="en-US" sz="2400" dirty="0" err="1"/>
              <a:t>addEventListener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83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96ECB-4F79-2119-6EF3-9CB4ABBE7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62D1-9004-84BB-EA71-8A7A361E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How to Identify </a:t>
            </a:r>
            <a:r>
              <a:rPr lang="en-IN" sz="2400" b="1" dirty="0">
                <a:solidFill>
                  <a:srgbClr val="C00000"/>
                </a:solidFill>
              </a:rPr>
              <a:t>Asynchronous</a:t>
            </a:r>
            <a:r>
              <a:rPr lang="en-IN" sz="2400" b="1" dirty="0"/>
              <a:t> Code</a:t>
            </a:r>
            <a:r>
              <a:rPr lang="en-US" sz="2400" b="1" dirty="0"/>
              <a:t> :</a:t>
            </a:r>
          </a:p>
          <a:p>
            <a:pPr marL="0" indent="0">
              <a:buNone/>
            </a:pPr>
            <a:r>
              <a:rPr lang="en-US" sz="2400" dirty="0"/>
              <a:t>If the function involves:</a:t>
            </a:r>
          </a:p>
          <a:p>
            <a:pPr lvl="1"/>
            <a:r>
              <a:rPr lang="en-US" sz="2400" b="1" dirty="0"/>
              <a:t>External</a:t>
            </a:r>
            <a:r>
              <a:rPr lang="en-US" sz="2400" dirty="0"/>
              <a:t> I/O (e.g., network requests, file operations).</a:t>
            </a:r>
          </a:p>
          <a:p>
            <a:pPr lvl="1"/>
            <a:r>
              <a:rPr lang="en-US" sz="2400" b="1" dirty="0"/>
              <a:t>Timer delays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A return value of a </a:t>
            </a:r>
            <a:r>
              <a:rPr lang="en-US" sz="2400" b="1" dirty="0"/>
              <a:t>promise</a:t>
            </a:r>
            <a:r>
              <a:rPr lang="en-US" sz="2400" dirty="0"/>
              <a:t> or a </a:t>
            </a:r>
            <a:r>
              <a:rPr lang="en-US" sz="2400" b="1" dirty="0"/>
              <a:t>callback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0900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308F5-F142-E897-7FF9-FF78CEDD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E4BD-B5B6-1411-76B4-0EB2A4478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70996"/>
            <a:ext cx="10659110" cy="57535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 Answer the following: 7 Marks</a:t>
            </a:r>
          </a:p>
          <a:p>
            <a:pPr marL="0" indent="0">
              <a:buNone/>
            </a:pPr>
            <a:r>
              <a:rPr lang="en-US" sz="2400" dirty="0"/>
              <a:t> 1. Explain the </a:t>
            </a:r>
            <a:r>
              <a:rPr lang="en-US" sz="2400" b="1" dirty="0">
                <a:solidFill>
                  <a:srgbClr val="C00000"/>
                </a:solidFill>
              </a:rPr>
              <a:t>features of Node.js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make it suitable for building scalable web</a:t>
            </a:r>
          </a:p>
          <a:p>
            <a:pPr marL="0" indent="0">
              <a:buNone/>
            </a:pPr>
            <a:r>
              <a:rPr lang="en-US" sz="2400" dirty="0"/>
              <a:t> applications.</a:t>
            </a:r>
          </a:p>
          <a:p>
            <a:pPr marL="0" indent="0">
              <a:buNone/>
            </a:pPr>
            <a:r>
              <a:rPr lang="en-US" sz="2400" dirty="0"/>
              <a:t> 2. Compare the </a:t>
            </a:r>
            <a:r>
              <a:rPr lang="en-US" sz="2400" b="1" dirty="0">
                <a:solidFill>
                  <a:srgbClr val="C00000"/>
                </a:solidFill>
              </a:rPr>
              <a:t>traditional web server model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rgbClr val="C00000"/>
                </a:solidFill>
              </a:rPr>
              <a:t>Node.js process model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3. Give the </a:t>
            </a:r>
            <a:r>
              <a:rPr lang="en-US" sz="2400" b="1" dirty="0">
                <a:solidFill>
                  <a:srgbClr val="C00000"/>
                </a:solidFill>
              </a:rPr>
              <a:t>advantages of the Node.js model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4. Discuss the concept of </a:t>
            </a:r>
            <a:r>
              <a:rPr lang="en-US" sz="2400" b="1" dirty="0">
                <a:solidFill>
                  <a:srgbClr val="C00000"/>
                </a:solidFill>
              </a:rPr>
              <a:t>asynchronous programming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 Node.js and list its </a:t>
            </a:r>
            <a:r>
              <a:rPr lang="en-US" sz="2400" b="1" dirty="0">
                <a:solidFill>
                  <a:srgbClr val="C00000"/>
                </a:solidFill>
              </a:rPr>
              <a:t>advantages</a:t>
            </a:r>
          </a:p>
          <a:p>
            <a:pPr marL="0" indent="0">
              <a:buNone/>
            </a:pPr>
            <a:r>
              <a:rPr lang="en-US" sz="2400" dirty="0"/>
              <a:t> 5. Describe the steps to </a:t>
            </a:r>
            <a:r>
              <a:rPr lang="en-US" sz="2400" b="1" dirty="0">
                <a:solidFill>
                  <a:srgbClr val="C00000"/>
                </a:solidFill>
              </a:rPr>
              <a:t>install Node.js </a:t>
            </a:r>
            <a:r>
              <a:rPr lang="en-US" sz="2400" dirty="0"/>
              <a:t>on a Windows system. Include the process of</a:t>
            </a:r>
          </a:p>
          <a:p>
            <a:pPr marL="0" indent="0">
              <a:buNone/>
            </a:pPr>
            <a:r>
              <a:rPr lang="en-US" sz="2400" dirty="0"/>
              <a:t> setting up the development environment and running a simple Node.js file.</a:t>
            </a:r>
          </a:p>
          <a:p>
            <a:pPr marL="0" indent="0">
              <a:buNone/>
            </a:pPr>
            <a:r>
              <a:rPr lang="en-US" sz="2400" dirty="0"/>
              <a:t> 6. Explain the role of the </a:t>
            </a:r>
            <a:r>
              <a:rPr lang="en-US" sz="2400" b="1" dirty="0">
                <a:solidFill>
                  <a:srgbClr val="C00000"/>
                </a:solidFill>
              </a:rPr>
              <a:t>Node.js Console </a:t>
            </a:r>
            <a:r>
              <a:rPr lang="en-US" sz="2400" dirty="0"/>
              <a:t>in development. How can developers use it to</a:t>
            </a:r>
          </a:p>
          <a:p>
            <a:pPr marL="0" indent="0">
              <a:buNone/>
            </a:pPr>
            <a:r>
              <a:rPr lang="en-US" sz="2400" dirty="0"/>
              <a:t> debug and interact with Node.js applications?</a:t>
            </a:r>
          </a:p>
          <a:p>
            <a:pPr marL="0" indent="0">
              <a:buNone/>
            </a:pPr>
            <a:r>
              <a:rPr lang="en-US" sz="2400" dirty="0"/>
              <a:t> 7. Explain how the </a:t>
            </a:r>
            <a:r>
              <a:rPr lang="en-US" sz="2400" b="1" dirty="0">
                <a:solidFill>
                  <a:srgbClr val="C00000"/>
                </a:solidFill>
              </a:rPr>
              <a:t>event loop </a:t>
            </a:r>
            <a:r>
              <a:rPr lang="en-US" sz="2400" dirty="0"/>
              <a:t>works in Node.js and its significance in building scalable</a:t>
            </a:r>
          </a:p>
          <a:p>
            <a:pPr marL="0" indent="0">
              <a:buNone/>
            </a:pPr>
            <a:r>
              <a:rPr lang="en-US" sz="2400" dirty="0"/>
              <a:t> applications.</a:t>
            </a:r>
          </a:p>
          <a:p>
            <a:pPr marL="0" indent="0">
              <a:buNone/>
            </a:pPr>
            <a:r>
              <a:rPr lang="en-US" sz="2400" dirty="0"/>
              <a:t>8. Provide a step-by-step explanation of the </a:t>
            </a:r>
            <a:r>
              <a:rPr lang="en-US" sz="2400" b="1" dirty="0">
                <a:solidFill>
                  <a:srgbClr val="C00000"/>
                </a:solidFill>
              </a:rPr>
              <a:t>event loop's </a:t>
            </a:r>
            <a:r>
              <a:rPr lang="en-US" sz="2400" dirty="0"/>
              <a:t>processing of asynchronous tasks.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8822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2928C-4E81-0246-D16C-1F4B6072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FA6A-46F1-2F2B-13BB-63847D13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834538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10 marks:</a:t>
            </a:r>
          </a:p>
          <a:p>
            <a:pPr marL="0" indent="0">
              <a:buNone/>
            </a:pPr>
            <a:r>
              <a:rPr lang="en-US" sz="2400" dirty="0"/>
              <a:t> 9. How does Node.js leverage </a:t>
            </a:r>
            <a:r>
              <a:rPr lang="en-US" sz="2400" b="1" dirty="0">
                <a:solidFill>
                  <a:srgbClr val="C00000"/>
                </a:solidFill>
              </a:rPr>
              <a:t>non-blocking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event-driven architecture </a:t>
            </a:r>
            <a:r>
              <a:rPr lang="en-US" sz="2400" dirty="0"/>
              <a:t>to handle</a:t>
            </a:r>
          </a:p>
          <a:p>
            <a:pPr marL="0" indent="0">
              <a:buNone/>
            </a:pPr>
            <a:r>
              <a:rPr lang="en-US" sz="2400" dirty="0"/>
              <a:t> concurrent requests efficiently? Provide a detailed explanation with examples.</a:t>
            </a:r>
          </a:p>
          <a:p>
            <a:pPr marL="0" indent="0">
              <a:buNone/>
            </a:pPr>
            <a:r>
              <a:rPr lang="en-US" sz="2400" dirty="0"/>
              <a:t> 10. Describe the Node.js </a:t>
            </a:r>
            <a:r>
              <a:rPr lang="en-US" sz="2400" b="1" dirty="0"/>
              <a:t>module system</a:t>
            </a:r>
            <a:r>
              <a:rPr lang="en-US" sz="2400" dirty="0"/>
              <a:t>. How does it help in organizing and managing code in Node.js applications? Provide examples to demonstrate module creation, import, and export in Node.js.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4815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F6C5-9A3B-6CA4-78B5-168E86C48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een sign with colorful squares&#10;&#10;Description automatically generated">
            <a:extLst>
              <a:ext uri="{FF2B5EF4-FFF2-40B4-BE49-F238E27FC236}">
                <a16:creationId xmlns:a16="http://schemas.microsoft.com/office/drawing/2014/main" id="{553AC9AB-7211-609A-FBC5-343A2070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24" y="513318"/>
            <a:ext cx="7775152" cy="58313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16DB26-4B87-7B41-E0DC-41CEA27881AB}"/>
              </a:ext>
            </a:extLst>
          </p:cNvPr>
          <p:cNvSpPr txBox="1"/>
          <p:nvPr/>
        </p:nvSpPr>
        <p:spPr>
          <a:xfrm>
            <a:off x="2804711" y="1407271"/>
            <a:ext cx="6936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UNIT-I: </a:t>
            </a:r>
            <a:r>
              <a:rPr lang="en-US" sz="4000" b="1" dirty="0">
                <a:solidFill>
                  <a:srgbClr val="002060"/>
                </a:solidFill>
              </a:rPr>
              <a:t>Introduction to Node.js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27733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1EF5D-717B-60A5-6CE2-1BB29DF5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3FAC-C40C-D850-FDC2-56274F44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5232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8BEBE-30C1-0AB4-7E18-B4E12461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3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Modern vs Traditional Web Development.">
            <a:extLst>
              <a:ext uri="{FF2B5EF4-FFF2-40B4-BE49-F238E27FC236}">
                <a16:creationId xmlns:a16="http://schemas.microsoft.com/office/drawing/2014/main" id="{24A738E6-4772-26DF-3ADE-D85DCAAB2F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FCEBDFAC-E3E5-4883-8BE7-B43474AE3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0450" y="236341"/>
            <a:ext cx="11410891" cy="5901949"/>
            <a:chOff x="310450" y="236341"/>
            <a:chExt cx="11410891" cy="5901949"/>
          </a:xfrm>
        </p:grpSpPr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5328" y="1050301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0450" y="114446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7185" y="53809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98320" y="5269378"/>
              <a:ext cx="223021" cy="223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79878" y="583251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86119" y="5492399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41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83051-0FC8-FC88-9D9C-1236A5D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97B3-BA14-849C-133A-57BA605B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3. Resource-Intensive:</a:t>
            </a:r>
          </a:p>
          <a:p>
            <a:pPr marL="0" indent="0">
              <a:buNone/>
            </a:pPr>
            <a:r>
              <a:rPr lang="en-US" dirty="0"/>
              <a:t>Traditional web servers tend to consume significant memory and CPU resources due to their </a:t>
            </a:r>
            <a:r>
              <a:rPr lang="en-US" b="1" dirty="0"/>
              <a:t>multi-threaded</a:t>
            </a:r>
            <a:r>
              <a:rPr lang="en-US" dirty="0"/>
              <a:t> or </a:t>
            </a:r>
            <a:r>
              <a:rPr lang="en-US" b="1" dirty="0"/>
              <a:t>multi-process</a:t>
            </a:r>
            <a:r>
              <a:rPr lang="en-US" dirty="0"/>
              <a:t> model.</a:t>
            </a:r>
          </a:p>
          <a:p>
            <a:pPr marL="0" indent="0">
              <a:buNone/>
            </a:pPr>
            <a:r>
              <a:rPr lang="en-US" dirty="0"/>
              <a:t>These servers struggle with modern web use cases like real-time data streaming and APIs with high traffic.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4. Latency in Handling Requests:</a:t>
            </a:r>
          </a:p>
          <a:p>
            <a:pPr marL="0" indent="0">
              <a:buNone/>
            </a:pPr>
            <a:r>
              <a:rPr lang="en-US" dirty="0"/>
              <a:t>Due to synchronous execution, servers can face delays: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time-consuming request can block subsequent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Requests are often queued while waiting for resources to become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5. Lack of Real-Time Capability:</a:t>
            </a:r>
          </a:p>
          <a:p>
            <a:pPr marL="0" indent="0">
              <a:buNone/>
            </a:pPr>
            <a:r>
              <a:rPr lang="en-US" dirty="0"/>
              <a:t>Traditional web servers were not optimized for real-time, bidirectional communication: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WebSockets</a:t>
            </a:r>
            <a:r>
              <a:rPr lang="en-US" dirty="0"/>
              <a:t> and real-time streaming (e.g., chat apps, live updates) are difficult to implement.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5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64A9-336F-E382-9ADF-FE4748B42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324A-CFC5-6A07-E7C6-A7CB320D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6. Complexity in Handling Asynchronous Tasks: </a:t>
            </a:r>
          </a:p>
          <a:p>
            <a:r>
              <a:rPr lang="en-US" dirty="0"/>
              <a:t>Traditional web servers are primarily designed for synchronous request-response models.</a:t>
            </a:r>
          </a:p>
          <a:p>
            <a:r>
              <a:rPr lang="en-US" dirty="0"/>
              <a:t>Managing multiple I/O tasks asynchronously often requires additional libraries or workarounds.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b="1" dirty="0"/>
              <a:t>7. High Overhead for Small Requests: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lightweight or frequent requests (e.g., APIs or </a:t>
            </a:r>
            <a:r>
              <a:rPr lang="en-US" b="1" dirty="0"/>
              <a:t>microservices</a:t>
            </a:r>
            <a:r>
              <a:rPr lang="en-US" dirty="0"/>
              <a:t>), creating and managing threads introduces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makes the server inefficient for use cases requiring </a:t>
            </a:r>
            <a:r>
              <a:rPr lang="en-US" b="1" dirty="0"/>
              <a:t>high-frequency, low-latency</a:t>
            </a:r>
            <a:r>
              <a:rPr lang="en-US" dirty="0"/>
              <a:t> responses.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5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E29F-3A22-9B30-BFA2-81DECD5B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26D2-35CD-CF50-029F-9DF6CDD6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Before Node.js: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A36FC-2CEA-CE66-F451-2D5AB736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8776"/>
              </p:ext>
            </p:extLst>
          </p:nvPr>
        </p:nvGraphicFramePr>
        <p:xfrm>
          <a:off x="892629" y="1240971"/>
          <a:ext cx="10406741" cy="5116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1840154102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464302296"/>
                    </a:ext>
                  </a:extLst>
                </a:gridCol>
                <a:gridCol w="3298372">
                  <a:extLst>
                    <a:ext uri="{9D8B030D-6E8A-4147-A177-3AD203B41FA5}">
                      <a16:colId xmlns:a16="http://schemas.microsoft.com/office/drawing/2014/main" val="1111906507"/>
                    </a:ext>
                  </a:extLst>
                </a:gridCol>
                <a:gridCol w="3439884">
                  <a:extLst>
                    <a:ext uri="{9D8B030D-6E8A-4147-A177-3AD203B41FA5}">
                      <a16:colId xmlns:a16="http://schemas.microsoft.com/office/drawing/2014/main" val="63499496"/>
                    </a:ext>
                  </a:extLst>
                </a:gridCol>
              </a:tblGrid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Technology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Language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Key Usage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Limitations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674376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Apache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server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Blocking I/O, memory-heavy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34013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PHP + Apache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PHP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Dynamic websites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Synchronous execution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480677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Java Servlets/JSP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Java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Enterprise applications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Resource-intensive concurrency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87315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ASP.NET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C#, VB.NET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services (Windows)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Costly scalability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073195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Ruby on Rails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Ruby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applications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Performance limitations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162958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Python (Django)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Python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APIs, CMS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Blocking I/O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397566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Early dynamic content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Poor scalability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464609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 Servers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Custom high-performance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Development complexity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12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6A6B-DC62-0CA6-B762-25CCFD56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1C1-979C-5F08-5D99-C1A2FF98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Features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Advantages</a:t>
            </a:r>
            <a:r>
              <a:rPr lang="en-US" sz="2800" b="1" dirty="0"/>
              <a:t> of Node.js: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347467-CCE2-413C-552F-DA685208D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8828"/>
              </p:ext>
            </p:extLst>
          </p:nvPr>
        </p:nvGraphicFramePr>
        <p:xfrm>
          <a:off x="777239" y="1338539"/>
          <a:ext cx="10456818" cy="4838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5247">
                  <a:extLst>
                    <a:ext uri="{9D8B030D-6E8A-4147-A177-3AD203B41FA5}">
                      <a16:colId xmlns:a16="http://schemas.microsoft.com/office/drawing/2014/main" val="1964413661"/>
                    </a:ext>
                  </a:extLst>
                </a:gridCol>
                <a:gridCol w="6041571">
                  <a:extLst>
                    <a:ext uri="{9D8B030D-6E8A-4147-A177-3AD203B41FA5}">
                      <a16:colId xmlns:a16="http://schemas.microsoft.com/office/drawing/2014/main" val="3743124302"/>
                    </a:ext>
                  </a:extLst>
                </a:gridCol>
              </a:tblGrid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Feature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Advantage over the Feature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299422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Event-Driven Non-Blocking I/O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Efficient handling of concurrent requests.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994394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Single-Threaded Event Loop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Lightweight and fast execution.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624890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NPM Package Manager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Faster development with reusable modules.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994339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Built on V8 Engine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High performance and speed.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753011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Cross-Platform Support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Runs on Windows, Linux, and macOS.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811204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Full-Stack JavaScript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Unified language for frontend and backend.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384773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Scalability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Handles high traffic with minimal resources.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85577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Real-Time Capability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Ideal for chats, games, and live updates.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67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00184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4915</Words>
  <Application>Microsoft Office PowerPoint</Application>
  <PresentationFormat>Widescreen</PresentationFormat>
  <Paragraphs>500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Aptos</vt:lpstr>
      <vt:lpstr>Arial</vt:lpstr>
      <vt:lpstr>Calibri</vt:lpstr>
      <vt:lpstr>Courier New</vt:lpstr>
      <vt:lpstr>Gill Sans Nova</vt:lpstr>
      <vt:lpstr>Jost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239</cp:revision>
  <dcterms:created xsi:type="dcterms:W3CDTF">2024-11-25T17:19:06Z</dcterms:created>
  <dcterms:modified xsi:type="dcterms:W3CDTF">2024-12-22T18:03:54Z</dcterms:modified>
</cp:coreProperties>
</file>