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0" r:id="rId1"/>
  </p:sldMasterIdLst>
  <p:notesMasterIdLst>
    <p:notesMasterId r:id="rId22"/>
  </p:notesMasterIdLst>
  <p:sldIdLst>
    <p:sldId id="282" r:id="rId2"/>
    <p:sldId id="283" r:id="rId3"/>
    <p:sldId id="284" r:id="rId4"/>
    <p:sldId id="285" r:id="rId5"/>
    <p:sldId id="286" r:id="rId6"/>
    <p:sldId id="287" r:id="rId7"/>
    <p:sldId id="288" r:id="rId8"/>
    <p:sldId id="289" r:id="rId9"/>
    <p:sldId id="290" r:id="rId10"/>
    <p:sldId id="291" r:id="rId11"/>
    <p:sldId id="292" r:id="rId12"/>
    <p:sldId id="293" r:id="rId13"/>
    <p:sldId id="294" r:id="rId14"/>
    <p:sldId id="295" r:id="rId15"/>
    <p:sldId id="296" r:id="rId16"/>
    <p:sldId id="297" r:id="rId17"/>
    <p:sldId id="301" r:id="rId18"/>
    <p:sldId id="298" r:id="rId19"/>
    <p:sldId id="299" r:id="rId20"/>
    <p:sldId id="300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532AF1-4615-4667-912A-829B12F8C4D2}" type="datetimeFigureOut">
              <a:rPr lang="en-IN" smtClean="0"/>
              <a:t>29-12-2024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38A8E6-D4B7-4286-B37C-5D755B8E2C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64858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058BF-C5E1-4B52-BD8A-FD1AD57793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CD51F7-3CC3-4BB7-8291-B1789482E8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20447-D6C7-43E1-AE88-1FB66CC9C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76A3-ADC8-4477-8FC1-B9DD55D84908}" type="datetime1">
              <a:rPr lang="en-US" smtClean="0"/>
              <a:t>12/29/2024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E17B6-E7FC-473A-8D5F-0E6B838EA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AF4E0-FDDB-42B9-862C-7BBC501CD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523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E922F-6166-4009-A42D-027DC7180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7791CF-167D-446D-9F99-6976C986E2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CA422-E040-4DE1-9DA5-C8D37C116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62538-DC4D-4667-96E5-B3278DDF8B12}" type="datetime1">
              <a:rPr lang="en-US" smtClean="0"/>
              <a:t>12/29/2024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13B0B-60E7-494E-91CB-055BC2690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8C554-7C1B-4D8F-9B6B-044926569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035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C66EF0-6ED8-49A7-BDAD-E20A143FAE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FCE9CD-90A9-44BA-B293-0662E077DD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7DAE0-05C4-460B-B96D-BD183ED03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80548-5C08-4BE3-B63E-F2BB63B0B00C}" type="datetime1">
              <a:rPr lang="en-US" smtClean="0"/>
              <a:t>12/29/2024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3CA93-55C9-4AA3-89A0-55490F74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FD820-FF26-4325-816F-310C30F80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599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736C8-0B4F-4655-A630-0B1D2540B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8B888-85E0-4D92-903E-C3FE7E870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48916-250B-4232-BD7D-571FDE79F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F49BE-398D-479A-8A7E-5DDBCA61EDCB}" type="datetime1">
              <a:rPr lang="en-US" smtClean="0"/>
              <a:t>12/29/2024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8BFB4-647C-4104-B6D4-3346051C3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FA73F-2BE8-4370-AE90-58F4CE51F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027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1446D-9FAC-4157-A41A-51675C8BE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1709738"/>
            <a:ext cx="10570210" cy="275889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AF8D4A-8F93-4399-9546-64F286400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4589463"/>
            <a:ext cx="1057021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2FD4-BF96-470C-8247-20DFAE1CF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C193-4974-4A1F-9C63-07D595E30D66}" type="datetime1">
              <a:rPr lang="en-US" smtClean="0"/>
              <a:t>12/29/2024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75A2D-86C4-4467-BAB8-E9ED004D2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42A4D-D9B2-4C82-95E4-B86F9F5F3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474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6B3AA-8C30-429E-B934-AF1220438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5834E-691F-4728-88F5-A0C4696695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7240" y="1825625"/>
            <a:ext cx="52425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876374-880F-4E25-9F88-79E3C1AB1F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9BD69-B509-4FCE-95A8-ED03FFC8C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AA87F-28D4-4BF0-B81F-877A89DFD5AC}" type="datetime1">
              <a:rPr lang="en-US" smtClean="0"/>
              <a:t>12/29/2024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7C287B-AE5B-490B-BF81-A50D7A2E8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3C2246-303C-4A29-B6EA-E62CEDE6C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602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2FE79-D5BE-43E8-B6C5-2675B7F4D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57814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9D3A07-BA51-4113-902E-830A887D2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01812"/>
            <a:ext cx="5220335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E320A9-E274-4E1B-B02D-9A3F510A1F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77240" y="2825749"/>
            <a:ext cx="5220335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E80D3A-C2A8-4B78-B7E2-4908C74B1C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01812"/>
            <a:ext cx="5183188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5D84DD-9460-4B08-86AD-27486A9400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825749"/>
            <a:ext cx="5183188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B0B7F8-282C-4210-AE7D-F35228BA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F1F3-208B-49A3-B337-9C8ACEB3E0E1}" type="datetime1">
              <a:rPr lang="en-US" smtClean="0"/>
              <a:t>12/29/2024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E343A9-1067-4DCF-BACC-1F7F38050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84E471-04DB-4DB5-8CC5-16B3FC885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55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D87C0-272E-4E50-A316-78079B2B9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06C1C9-1F69-432A-858C-D828B56E1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F6CA6-7293-4AA2-A0E0-A3BF4416E786}" type="datetime1">
              <a:rPr lang="en-US" smtClean="0"/>
              <a:t>12/29/2024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6D9A1B-D149-4B97-B161-3D7C9ADBC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B3722F-8C88-4E54-8CD6-12D31A05F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784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E1B4EE-6DFC-45F3-9174-D913EB57C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87016-7BCD-46FB-8EE3-AB6C369108B4}" type="datetime1">
              <a:rPr lang="en-US" smtClean="0"/>
              <a:t>12/29/2024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F7F7DC-6DDE-4337-AD27-BBE7D5422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C58EA9-3AC4-421E-B133-1FA7757DF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262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035BB-74CC-43E9-B71F-A5C05D17E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19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ADC9E-7845-4DB1-87E3-6FBFB2B03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C925A8-2A07-43B9-B549-061F368498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92450"/>
            <a:ext cx="3994785" cy="27765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1A9037-0564-43A1-8156-1D9932E1F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47011-1FFC-4EF8-9A2E-53B4AD2ADBD4}" type="datetime1">
              <a:rPr lang="en-US" smtClean="0"/>
              <a:t>12/29/2024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FF0D40-D0E1-49C9-BE47-91BBC50AB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D129BD-890D-412E-9805-D29F4A0D3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523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8ADB4-BA7B-42C2-9C6C-58B2763F8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5456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519B58-B546-4E6B-BE00-3D1D64DA86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AA0AB8-41A9-4548-9B83-3EFF79A00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81275"/>
            <a:ext cx="3994785" cy="277977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BB33ED-A015-4992-A004-33D41CFFA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2EB47-45B4-4EF5-A743-B4885DD2F060}" type="datetime1">
              <a:rPr lang="en-US" smtClean="0"/>
              <a:t>12/29/2024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C29CDA-E85F-47D1-83B7-02A50DEBF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49625F-5352-4136-8AC4-F8899D00A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330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99B5B3C5-A599-465B-B2B9-866E8B2087CE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5C84982-7DD0-43B1-8A2D-BFA4DF1B4E60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8" name="Decorative Circles">
            <a:extLst>
              <a:ext uri="{FF2B5EF4-FFF2-40B4-BE49-F238E27FC236}">
                <a16:creationId xmlns:a16="http://schemas.microsoft.com/office/drawing/2014/main" id="{1D912E1C-3BBA-42F0-A3EE-FEC382E7230A}"/>
              </a:ext>
            </a:extLst>
          </p:cNvPr>
          <p:cNvGrpSpPr/>
          <p:nvPr/>
        </p:nvGrpSpPr>
        <p:grpSpPr>
          <a:xfrm>
            <a:off x="-1" y="-1"/>
            <a:ext cx="12192001" cy="6858001"/>
            <a:chOff x="-1" y="-1"/>
            <a:chExt cx="12192001" cy="6858001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FEEAC76-E273-46A8-8F8E-CE59860FE70D}"/>
                </a:ext>
              </a:extLst>
            </p:cNvPr>
            <p:cNvSpPr/>
            <p:nvPr/>
          </p:nvSpPr>
          <p:spPr>
            <a:xfrm>
              <a:off x="209098" y="727602"/>
              <a:ext cx="172408" cy="17240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6594A0E-9400-45AD-A431-1DA1C0B28966}"/>
                </a:ext>
              </a:extLst>
            </p:cNvPr>
            <p:cNvSpPr/>
            <p:nvPr/>
          </p:nvSpPr>
          <p:spPr>
            <a:xfrm>
              <a:off x="949947" y="136523"/>
              <a:ext cx="113367" cy="113367"/>
            </a:xfrm>
            <a:prstGeom prst="ellipse">
              <a:avLst/>
            </a:prstGeom>
            <a:solidFill>
              <a:srgbClr val="F39E2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20916D6C-D32F-42B6-8512-CD5EDB8F2B9B}"/>
                </a:ext>
              </a:extLst>
            </p:cNvPr>
            <p:cNvSpPr/>
            <p:nvPr/>
          </p:nvSpPr>
          <p:spPr>
            <a:xfrm>
              <a:off x="11575290" y="5859047"/>
              <a:ext cx="305780" cy="305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834846D-59C6-40F4-907C-F1A4689B58F1}"/>
                </a:ext>
              </a:extLst>
            </p:cNvPr>
            <p:cNvSpPr/>
            <p:nvPr/>
          </p:nvSpPr>
          <p:spPr>
            <a:xfrm>
              <a:off x="95730" y="1133938"/>
              <a:ext cx="226735" cy="22673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5A257CDF-2E36-4DC7-8EE4-5CD8F8ECAC87}"/>
                </a:ext>
              </a:extLst>
            </p:cNvPr>
            <p:cNvSpPr/>
            <p:nvPr/>
          </p:nvSpPr>
          <p:spPr>
            <a:xfrm>
              <a:off x="11536830" y="554419"/>
              <a:ext cx="382700" cy="3827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5B26E0E-A115-4AE2-82D8-76BB93CC494F}"/>
                </a:ext>
              </a:extLst>
            </p:cNvPr>
            <p:cNvSpPr/>
            <p:nvPr/>
          </p:nvSpPr>
          <p:spPr>
            <a:xfrm>
              <a:off x="1122430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755058DB-7E01-4E95-BF59-983AA1BBB38E}"/>
                </a:ext>
              </a:extLst>
            </p:cNvPr>
            <p:cNvSpPr/>
            <p:nvPr/>
          </p:nvSpPr>
          <p:spPr>
            <a:xfrm>
              <a:off x="11629630" y="5482355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810F7E2-23F3-44D6-B09E-71E556536052}"/>
                </a:ext>
              </a:extLst>
            </p:cNvPr>
            <p:cNvSpPr/>
            <p:nvPr/>
          </p:nvSpPr>
          <p:spPr>
            <a:xfrm>
              <a:off x="1041532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59D5C391-E1DB-410A-A78C-ED3BBDFF0758}"/>
                </a:ext>
              </a:extLst>
            </p:cNvPr>
            <p:cNvSpPr/>
            <p:nvPr/>
          </p:nvSpPr>
          <p:spPr>
            <a:xfrm>
              <a:off x="10120382" y="6255986"/>
              <a:ext cx="305780" cy="30578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77C4944D-9373-4283-BCAA-927A0316659E}"/>
                </a:ext>
              </a:extLst>
            </p:cNvPr>
            <p:cNvSpPr/>
            <p:nvPr/>
          </p:nvSpPr>
          <p:spPr>
            <a:xfrm>
              <a:off x="9934343" y="6204350"/>
              <a:ext cx="113367" cy="113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804C521-2D9F-4CE4-AFD3-D4F1551FEC6A}"/>
                </a:ext>
              </a:extLst>
            </p:cNvPr>
            <p:cNvSpPr/>
            <p:nvPr/>
          </p:nvSpPr>
          <p:spPr>
            <a:xfrm>
              <a:off x="11642244" y="6317718"/>
              <a:ext cx="549756" cy="540282"/>
            </a:xfrm>
            <a:custGeom>
              <a:avLst/>
              <a:gdLst>
                <a:gd name="connsiteX0" fmla="*/ 1224540 w 2115556"/>
                <a:gd name="connsiteY0" fmla="*/ 0 h 2079100"/>
                <a:gd name="connsiteX1" fmla="*/ 2090421 w 2115556"/>
                <a:gd name="connsiteY1" fmla="*/ 358660 h 2079100"/>
                <a:gd name="connsiteX2" fmla="*/ 2115556 w 2115556"/>
                <a:gd name="connsiteY2" fmla="*/ 386315 h 2079100"/>
                <a:gd name="connsiteX3" fmla="*/ 2115556 w 2115556"/>
                <a:gd name="connsiteY3" fmla="*/ 2062765 h 2079100"/>
                <a:gd name="connsiteX4" fmla="*/ 2100710 w 2115556"/>
                <a:gd name="connsiteY4" fmla="*/ 2079100 h 2079100"/>
                <a:gd name="connsiteX5" fmla="*/ 348370 w 2115556"/>
                <a:gd name="connsiteY5" fmla="*/ 2079100 h 2079100"/>
                <a:gd name="connsiteX6" fmla="*/ 279625 w 2115556"/>
                <a:gd name="connsiteY6" fmla="*/ 2003461 h 2079100"/>
                <a:gd name="connsiteX7" fmla="*/ 0 w 2115556"/>
                <a:gd name="connsiteY7" fmla="*/ 1224540 h 2079100"/>
                <a:gd name="connsiteX8" fmla="*/ 1224540 w 2115556"/>
                <a:gd name="connsiteY8" fmla="*/ 0 h 207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5556" h="2079100">
                  <a:moveTo>
                    <a:pt x="1224540" y="0"/>
                  </a:moveTo>
                  <a:cubicBezTo>
                    <a:pt x="1562687" y="0"/>
                    <a:pt x="1868823" y="137062"/>
                    <a:pt x="2090421" y="358660"/>
                  </a:cubicBezTo>
                  <a:lnTo>
                    <a:pt x="2115556" y="386315"/>
                  </a:lnTo>
                  <a:lnTo>
                    <a:pt x="2115556" y="2062765"/>
                  </a:lnTo>
                  <a:lnTo>
                    <a:pt x="2100710" y="2079100"/>
                  </a:lnTo>
                  <a:lnTo>
                    <a:pt x="348370" y="2079100"/>
                  </a:lnTo>
                  <a:lnTo>
                    <a:pt x="279625" y="2003461"/>
                  </a:lnTo>
                  <a:cubicBezTo>
                    <a:pt x="104938" y="1791789"/>
                    <a:pt x="0" y="1520419"/>
                    <a:pt x="0" y="1224540"/>
                  </a:cubicBezTo>
                  <a:cubicBezTo>
                    <a:pt x="0" y="548245"/>
                    <a:pt x="548245" y="0"/>
                    <a:pt x="1224540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755AC65C-13EF-4182-AA3C-62BE165CC033}"/>
                </a:ext>
              </a:extLst>
            </p:cNvPr>
            <p:cNvSpPr/>
            <p:nvPr/>
          </p:nvSpPr>
          <p:spPr>
            <a:xfrm>
              <a:off x="-1" y="-1"/>
              <a:ext cx="510196" cy="538336"/>
            </a:xfrm>
            <a:custGeom>
              <a:avLst/>
              <a:gdLst>
                <a:gd name="connsiteX0" fmla="*/ 0 w 510196"/>
                <a:gd name="connsiteY0" fmla="*/ 0 h 538336"/>
                <a:gd name="connsiteX1" fmla="*/ 459276 w 510196"/>
                <a:gd name="connsiteY1" fmla="*/ 0 h 538336"/>
                <a:gd name="connsiteX2" fmla="*/ 482126 w 510196"/>
                <a:gd name="connsiteY2" fmla="*/ 42098 h 538336"/>
                <a:gd name="connsiteX3" fmla="*/ 510196 w 510196"/>
                <a:gd name="connsiteY3" fmla="*/ 181136 h 538336"/>
                <a:gd name="connsiteX4" fmla="*/ 152996 w 510196"/>
                <a:gd name="connsiteY4" fmla="*/ 538336 h 538336"/>
                <a:gd name="connsiteX5" fmla="*/ 13958 w 510196"/>
                <a:gd name="connsiteY5" fmla="*/ 510266 h 538336"/>
                <a:gd name="connsiteX6" fmla="*/ 0 w 510196"/>
                <a:gd name="connsiteY6" fmla="*/ 502690 h 538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0196" h="538336">
                  <a:moveTo>
                    <a:pt x="0" y="0"/>
                  </a:moveTo>
                  <a:lnTo>
                    <a:pt x="459276" y="0"/>
                  </a:lnTo>
                  <a:lnTo>
                    <a:pt x="482126" y="42098"/>
                  </a:lnTo>
                  <a:cubicBezTo>
                    <a:pt x="500201" y="84833"/>
                    <a:pt x="510196" y="131817"/>
                    <a:pt x="510196" y="181136"/>
                  </a:cubicBezTo>
                  <a:cubicBezTo>
                    <a:pt x="510196" y="378412"/>
                    <a:pt x="350272" y="538336"/>
                    <a:pt x="152996" y="538336"/>
                  </a:cubicBezTo>
                  <a:cubicBezTo>
                    <a:pt x="103677" y="538336"/>
                    <a:pt x="56693" y="528341"/>
                    <a:pt x="13958" y="510266"/>
                  </a:cubicBezTo>
                  <a:lnTo>
                    <a:pt x="0" y="50269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E40DA8D2-FA4B-4282-9D44-48C27B63A153}"/>
                </a:ext>
              </a:extLst>
            </p:cNvPr>
            <p:cNvSpPr/>
            <p:nvPr/>
          </p:nvSpPr>
          <p:spPr>
            <a:xfrm>
              <a:off x="10528695" y="1"/>
              <a:ext cx="554074" cy="282754"/>
            </a:xfrm>
            <a:custGeom>
              <a:avLst/>
              <a:gdLst>
                <a:gd name="connsiteX0" fmla="*/ 644 w 309162"/>
                <a:gd name="connsiteY0" fmla="*/ 0 h 157771"/>
                <a:gd name="connsiteX1" fmla="*/ 308518 w 309162"/>
                <a:gd name="connsiteY1" fmla="*/ 0 h 157771"/>
                <a:gd name="connsiteX2" fmla="*/ 309162 w 309162"/>
                <a:gd name="connsiteY2" fmla="*/ 3190 h 157771"/>
                <a:gd name="connsiteX3" fmla="*/ 154581 w 309162"/>
                <a:gd name="connsiteY3" fmla="*/ 157771 h 157771"/>
                <a:gd name="connsiteX4" fmla="*/ 0 w 309162"/>
                <a:gd name="connsiteY4" fmla="*/ 3190 h 15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162" h="157771">
                  <a:moveTo>
                    <a:pt x="644" y="0"/>
                  </a:moveTo>
                  <a:lnTo>
                    <a:pt x="308518" y="0"/>
                  </a:lnTo>
                  <a:lnTo>
                    <a:pt x="309162" y="3190"/>
                  </a:lnTo>
                  <a:cubicBezTo>
                    <a:pt x="309162" y="88563"/>
                    <a:pt x="239954" y="157771"/>
                    <a:pt x="154581" y="157771"/>
                  </a:cubicBezTo>
                  <a:cubicBezTo>
                    <a:pt x="69208" y="157771"/>
                    <a:pt x="0" y="88563"/>
                    <a:pt x="0" y="319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9065014-CB18-414D-A527-31ECC45700AB}"/>
                </a:ext>
              </a:extLst>
            </p:cNvPr>
            <p:cNvSpPr/>
            <p:nvPr/>
          </p:nvSpPr>
          <p:spPr>
            <a:xfrm>
              <a:off x="504140" y="1132500"/>
              <a:ext cx="84680" cy="846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8F39E27A-56C1-4328-8DF1-2DA147C78483}"/>
                </a:ext>
              </a:extLst>
            </p:cNvPr>
            <p:cNvSpPr/>
            <p:nvPr/>
          </p:nvSpPr>
          <p:spPr>
            <a:xfrm>
              <a:off x="12051348" y="5576515"/>
              <a:ext cx="137603" cy="210490"/>
            </a:xfrm>
            <a:custGeom>
              <a:avLst/>
              <a:gdLst>
                <a:gd name="connsiteX0" fmla="*/ 105245 w 137603"/>
                <a:gd name="connsiteY0" fmla="*/ 0 h 210490"/>
                <a:gd name="connsiteX1" fmla="*/ 137603 w 137603"/>
                <a:gd name="connsiteY1" fmla="*/ 6533 h 210490"/>
                <a:gd name="connsiteX2" fmla="*/ 137603 w 137603"/>
                <a:gd name="connsiteY2" fmla="*/ 203957 h 210490"/>
                <a:gd name="connsiteX3" fmla="*/ 105245 w 137603"/>
                <a:gd name="connsiteY3" fmla="*/ 210490 h 210490"/>
                <a:gd name="connsiteX4" fmla="*/ 0 w 137603"/>
                <a:gd name="connsiteY4" fmla="*/ 105245 h 210490"/>
                <a:gd name="connsiteX5" fmla="*/ 105245 w 137603"/>
                <a:gd name="connsiteY5" fmla="*/ 0 h 21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603" h="210490">
                  <a:moveTo>
                    <a:pt x="105245" y="0"/>
                  </a:moveTo>
                  <a:lnTo>
                    <a:pt x="137603" y="6533"/>
                  </a:lnTo>
                  <a:lnTo>
                    <a:pt x="137603" y="203957"/>
                  </a:lnTo>
                  <a:lnTo>
                    <a:pt x="105245" y="210490"/>
                  </a:lnTo>
                  <a:cubicBezTo>
                    <a:pt x="47120" y="210490"/>
                    <a:pt x="0" y="163370"/>
                    <a:pt x="0" y="105245"/>
                  </a:cubicBezTo>
                  <a:cubicBezTo>
                    <a:pt x="0" y="47120"/>
                    <a:pt x="47120" y="0"/>
                    <a:pt x="105245" y="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C5EC6-E331-4312-AC12-56D55F7D2B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7724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D24A4-5FEC-4062-8995-EB21925B3B40}" type="datetime1">
              <a:rPr lang="en-US" smtClean="0"/>
              <a:t>12/29/2024</a:t>
            </a:fld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7FC5D-92B2-4B4D-8111-6EDEF28069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88268"/>
            <a:ext cx="41148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z="10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A104D-C777-4A6E-8A43-F94028E5E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9315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47434-7036-48DB-A148-6B3D8EE75CDA}" type="slidenum">
              <a:rPr lang="en-US" smtClean="0"/>
              <a:pPr/>
              <a:t>‹#›</a:t>
            </a:fld>
            <a:endParaRPr lang="en-US" sz="100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D3A74F-6169-4D30-A245-B46D738BE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877E64-7A05-44DA-81FA-6EF4806BB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25625"/>
            <a:ext cx="1065911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281849D-54CA-C13E-3D84-DB247AB9A268}"/>
              </a:ext>
            </a:extLst>
          </p:cNvPr>
          <p:cNvGrpSpPr/>
          <p:nvPr userDrawn="1"/>
        </p:nvGrpSpPr>
        <p:grpSpPr>
          <a:xfrm>
            <a:off x="130629" y="6291189"/>
            <a:ext cx="2743201" cy="495445"/>
            <a:chOff x="195943" y="6091967"/>
            <a:chExt cx="3506755" cy="629508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6401CC4C-E0EC-38D2-F7AA-61FC22E4D90D}"/>
                </a:ext>
              </a:extLst>
            </p:cNvPr>
            <p:cNvSpPr/>
            <p:nvPr userDrawn="1"/>
          </p:nvSpPr>
          <p:spPr>
            <a:xfrm>
              <a:off x="195943" y="6091967"/>
              <a:ext cx="642257" cy="629508"/>
            </a:xfrm>
            <a:prstGeom prst="ellipse">
              <a:avLst/>
            </a:prstGeom>
            <a:blipFill dpi="0" rotWithShape="1"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875BEBF-DA68-8945-6205-DE7DE602B3BD}"/>
                </a:ext>
              </a:extLst>
            </p:cNvPr>
            <p:cNvSpPr txBox="1"/>
            <p:nvPr userDrawn="1"/>
          </p:nvSpPr>
          <p:spPr>
            <a:xfrm>
              <a:off x="838200" y="6163561"/>
              <a:ext cx="28644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PRAMOD NAIK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02753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03" r:id="rId6"/>
    <p:sldLayoutId id="2147483699" r:id="rId7"/>
    <p:sldLayoutId id="2147483700" r:id="rId8"/>
    <p:sldLayoutId id="2147483701" r:id="rId9"/>
    <p:sldLayoutId id="2147483702" r:id="rId10"/>
    <p:sldLayoutId id="2147483704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D7D0D4-303F-BA27-A05B-03212D3836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9A19D-CD60-DB9B-2207-1128104381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853" y="719137"/>
            <a:ext cx="10900568" cy="53138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>
                <a:solidFill>
                  <a:srgbClr val="C00000"/>
                </a:solidFill>
              </a:rPr>
              <a:t>UNIT-II</a:t>
            </a:r>
            <a:r>
              <a:rPr lang="en-IN" sz="3200" b="1" dirty="0">
                <a:solidFill>
                  <a:srgbClr val="C00000"/>
                </a:solidFill>
              </a:rPr>
              <a:t>:</a:t>
            </a:r>
          </a:p>
          <a:p>
            <a:pPr marL="0" indent="0">
              <a:buNone/>
            </a:pPr>
            <a:r>
              <a:rPr lang="en-IN" sz="3200" b="1" dirty="0"/>
              <a:t>Node.JS Basics:</a:t>
            </a:r>
            <a:r>
              <a:rPr lang="en-IN" sz="3200" dirty="0"/>
              <a:t> Primitive Types, Object Literal, Functions, Buffer, Access Global Scope. </a:t>
            </a:r>
          </a:p>
          <a:p>
            <a:pPr marL="0" indent="0">
              <a:buNone/>
            </a:pPr>
            <a:r>
              <a:rPr lang="en-IN" sz="3200" b="1" dirty="0"/>
              <a:t>Node.JS Modules: </a:t>
            </a:r>
            <a:r>
              <a:rPr lang="en-IN" sz="3200" dirty="0"/>
              <a:t>Module, Module Types: Core Modules, Local Modules, Third Party Modules, Module Exports. Using Modules in a Node.js File, Using the Built in HTTP, URL, Query String Module, Creating a Custom Module.</a:t>
            </a:r>
          </a:p>
          <a:p>
            <a:pPr marL="0" indent="0">
              <a:buNone/>
            </a:pPr>
            <a:r>
              <a:rPr lang="en-IN" sz="3200" b="1" dirty="0"/>
              <a:t>Node Package Manager:</a:t>
            </a:r>
            <a:r>
              <a:rPr lang="en-IN" sz="3200" dirty="0"/>
              <a:t> NPM, Installing Packages Locally, Adding dependency in </a:t>
            </a:r>
            <a:r>
              <a:rPr lang="en-IN" sz="3200" dirty="0" err="1"/>
              <a:t>package.json</a:t>
            </a:r>
            <a:r>
              <a:rPr lang="en-IN" sz="3200" dirty="0"/>
              <a:t>, Installing packages globally, Updating packages. </a:t>
            </a:r>
          </a:p>
        </p:txBody>
      </p:sp>
    </p:spTree>
    <p:extLst>
      <p:ext uri="{BB962C8B-B14F-4D97-AF65-F5344CB8AC3E}">
        <p14:creationId xmlns:p14="http://schemas.microsoft.com/office/powerpoint/2010/main" val="9494216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4DFDDF-D6CC-240F-3C39-0EC167A8BC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DE54B4-01E0-6F3F-9086-3E2B027C90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674914"/>
            <a:ext cx="10659110" cy="5502049"/>
          </a:xfrm>
        </p:spPr>
        <p:txBody>
          <a:bodyPr>
            <a:normAutofit/>
          </a:bodyPr>
          <a:lstStyle/>
          <a:p>
            <a:pPr marL="0" indent="0" algn="l" fontAlgn="base">
              <a:buNone/>
            </a:pPr>
            <a:r>
              <a:rPr lang="en-US" sz="2800" b="1" i="0" dirty="0">
                <a:solidFill>
                  <a:srgbClr val="273239"/>
                </a:solidFill>
                <a:effectLst/>
                <a:latin typeface="Nunito" pitchFamily="2" charset="0"/>
              </a:rPr>
              <a:t>Non-primitive Data Types</a:t>
            </a:r>
          </a:p>
          <a:p>
            <a:pPr marL="0" indent="0" algn="l" rtl="0" fontAlgn="base">
              <a:spcAft>
                <a:spcPts val="750"/>
              </a:spcAft>
              <a:buNone/>
            </a:pPr>
            <a:r>
              <a:rPr lang="en-US" sz="2400" b="0" i="0" dirty="0">
                <a:solidFill>
                  <a:srgbClr val="273239"/>
                </a:solidFill>
                <a:effectLst/>
                <a:latin typeface="Nunito" pitchFamily="2" charset="0"/>
              </a:rPr>
              <a:t>Non-primitive data types, also known as </a:t>
            </a:r>
            <a:r>
              <a:rPr lang="en-US" sz="2400" b="1" i="0" dirty="0">
                <a:solidFill>
                  <a:srgbClr val="273239"/>
                </a:solidFill>
                <a:effectLst/>
                <a:latin typeface="Nunito" pitchFamily="2" charset="0"/>
              </a:rPr>
              <a:t>reference types</a:t>
            </a:r>
            <a:r>
              <a:rPr lang="en-US" sz="2400" b="0" i="0" dirty="0">
                <a:solidFill>
                  <a:srgbClr val="273239"/>
                </a:solidFill>
                <a:effectLst/>
                <a:latin typeface="Nunito" pitchFamily="2" charset="0"/>
              </a:rPr>
              <a:t>, are </a:t>
            </a:r>
            <a:r>
              <a:rPr lang="en-US" sz="2400" b="1" i="0" dirty="0">
                <a:solidFill>
                  <a:srgbClr val="C00000"/>
                </a:solidFill>
                <a:effectLst/>
                <a:latin typeface="Nunito" pitchFamily="2" charset="0"/>
              </a:rPr>
              <a:t>objects</a:t>
            </a:r>
            <a:r>
              <a:rPr lang="en-US" sz="2400" b="0" i="0" dirty="0">
                <a:solidFill>
                  <a:srgbClr val="273239"/>
                </a:solidFill>
                <a:effectLst/>
                <a:latin typeface="Nunito" pitchFamily="2" charset="0"/>
              </a:rPr>
              <a:t> and </a:t>
            </a:r>
            <a:r>
              <a:rPr lang="en-US" sz="2400" b="1" i="0" dirty="0">
                <a:solidFill>
                  <a:srgbClr val="C00000"/>
                </a:solidFill>
                <a:effectLst/>
                <a:latin typeface="Nunito" pitchFamily="2" charset="0"/>
              </a:rPr>
              <a:t>derived data types</a:t>
            </a:r>
            <a:r>
              <a:rPr lang="en-US" sz="2400" b="0" i="0" dirty="0">
                <a:solidFill>
                  <a:srgbClr val="273239"/>
                </a:solidFill>
                <a:effectLst/>
                <a:latin typeface="Nunito" pitchFamily="2" charset="0"/>
              </a:rPr>
              <a:t>. They can store collections of </a:t>
            </a:r>
            <a:r>
              <a:rPr lang="en-US" sz="2400" b="1" i="0" dirty="0">
                <a:solidFill>
                  <a:srgbClr val="273239"/>
                </a:solidFill>
                <a:effectLst/>
                <a:latin typeface="Nunito" pitchFamily="2" charset="0"/>
              </a:rPr>
              <a:t>values</a:t>
            </a:r>
            <a:r>
              <a:rPr lang="en-US" sz="2400" b="0" i="0" dirty="0">
                <a:solidFill>
                  <a:srgbClr val="273239"/>
                </a:solidFill>
                <a:effectLst/>
                <a:latin typeface="Nunito" pitchFamily="2" charset="0"/>
              </a:rPr>
              <a:t> or </a:t>
            </a:r>
            <a:r>
              <a:rPr lang="en-US" sz="2400" b="1" i="0" dirty="0">
                <a:solidFill>
                  <a:srgbClr val="273239"/>
                </a:solidFill>
                <a:effectLst/>
                <a:latin typeface="Nunito" pitchFamily="2" charset="0"/>
              </a:rPr>
              <a:t>more complex entities</a:t>
            </a:r>
            <a:r>
              <a:rPr lang="en-US" sz="2400" b="0" i="0" dirty="0">
                <a:solidFill>
                  <a:srgbClr val="273239"/>
                </a:solidFill>
                <a:effectLst/>
                <a:latin typeface="Nunito" pitchFamily="2" charset="0"/>
              </a:rPr>
              <a:t>. </a:t>
            </a:r>
            <a:r>
              <a:rPr lang="en-US" sz="2400" dirty="0"/>
              <a:t>They differ from primitive types in that they are </a:t>
            </a:r>
            <a:r>
              <a:rPr lang="en-US" sz="2400" b="1" dirty="0">
                <a:solidFill>
                  <a:srgbClr val="C00000"/>
                </a:solidFill>
              </a:rPr>
              <a:t>mutable</a:t>
            </a:r>
            <a:r>
              <a:rPr lang="en-US" sz="2400" dirty="0"/>
              <a:t> and </a:t>
            </a:r>
            <a:r>
              <a:rPr lang="en-US" sz="2400" b="1" dirty="0">
                <a:solidFill>
                  <a:srgbClr val="C00000"/>
                </a:solidFill>
              </a:rPr>
              <a:t>referenced by memory addresses</a:t>
            </a:r>
            <a:r>
              <a:rPr lang="en-US" sz="2400" dirty="0"/>
              <a:t>, not stored directly by value.</a:t>
            </a:r>
            <a:endParaRPr lang="en-US" sz="2400" b="0" i="0" dirty="0">
              <a:solidFill>
                <a:srgbClr val="273239"/>
              </a:solidFill>
              <a:effectLst/>
              <a:latin typeface="Nunito" pitchFamily="2" charset="0"/>
            </a:endParaRPr>
          </a:p>
          <a:p>
            <a:pPr marL="0" indent="0">
              <a:buNone/>
            </a:pPr>
            <a:r>
              <a:rPr lang="en-US" sz="2400" b="1" dirty="0"/>
              <a:t>Types of Non-Primitive Data Types</a:t>
            </a:r>
          </a:p>
          <a:p>
            <a:pPr marL="457200" indent="-457200">
              <a:buAutoNum type="arabicPeriod"/>
            </a:pPr>
            <a:r>
              <a:rPr lang="en-US" sz="2400" b="1" dirty="0"/>
              <a:t>Object</a:t>
            </a:r>
          </a:p>
          <a:p>
            <a:pPr marL="457200" indent="-457200">
              <a:buAutoNum type="arabicPeriod"/>
            </a:pPr>
            <a:r>
              <a:rPr lang="en-IN" sz="2400" b="1" dirty="0"/>
              <a:t>Array</a:t>
            </a:r>
            <a:endParaRPr lang="en-US" sz="2400" b="1" dirty="0"/>
          </a:p>
          <a:p>
            <a:pPr marL="457200" indent="-457200">
              <a:buAutoNum type="arabicPeriod"/>
            </a:pPr>
            <a:r>
              <a:rPr lang="en-IN" sz="2400" b="1" dirty="0"/>
              <a:t>Function</a:t>
            </a:r>
            <a:endParaRPr lang="en-US" sz="2400" b="1" dirty="0"/>
          </a:p>
          <a:p>
            <a:pPr marL="457200" indent="-457200">
              <a:buAutoNum type="arabicPeriod"/>
            </a:pPr>
            <a:endParaRPr lang="en-US" sz="2400" b="1" dirty="0"/>
          </a:p>
          <a:p>
            <a:pPr>
              <a:buFont typeface="+mj-lt"/>
              <a:buAutoNum type="arabicPeriod"/>
            </a:pPr>
            <a:endParaRPr lang="en-US" sz="2400" dirty="0"/>
          </a:p>
          <a:p>
            <a:pPr marL="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2238017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7A0EA1-CE48-3019-D735-47DD3DB0B1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7DFE60-8FAD-9EB8-4D90-42FF7943D1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674914"/>
            <a:ext cx="10659110" cy="55020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Object </a:t>
            </a:r>
            <a:r>
              <a:rPr lang="en-US" sz="2400" dirty="0"/>
              <a:t>or  </a:t>
            </a:r>
            <a:r>
              <a:rPr lang="en-US" sz="2400" b="1" dirty="0"/>
              <a:t>Object</a:t>
            </a:r>
            <a:r>
              <a:rPr lang="en-US" sz="2400" dirty="0"/>
              <a:t> </a:t>
            </a:r>
            <a:r>
              <a:rPr lang="en-US" sz="2400" b="1" dirty="0"/>
              <a:t>Literals:</a:t>
            </a:r>
          </a:p>
          <a:p>
            <a:r>
              <a:rPr lang="en-US" sz="2400" dirty="0"/>
              <a:t>An object in JavaScript is a </a:t>
            </a:r>
            <a:r>
              <a:rPr lang="en-US" sz="2400" b="1" dirty="0">
                <a:solidFill>
                  <a:srgbClr val="C00000"/>
                </a:solidFill>
              </a:rPr>
              <a:t>data structure </a:t>
            </a:r>
            <a:r>
              <a:rPr lang="en-US" sz="2400" dirty="0"/>
              <a:t>used to store collections of </a:t>
            </a:r>
            <a:r>
              <a:rPr lang="en-US" sz="2400" b="1" dirty="0">
                <a:solidFill>
                  <a:srgbClr val="C00000"/>
                </a:solidFill>
              </a:rPr>
              <a:t>key-value pairs.</a:t>
            </a:r>
          </a:p>
          <a:p>
            <a:r>
              <a:rPr lang="en-US" sz="2400" dirty="0"/>
              <a:t>Objects can be created in various ways, such as using </a:t>
            </a:r>
            <a:r>
              <a:rPr lang="en-US" sz="2400" b="1" dirty="0"/>
              <a:t>constructors</a:t>
            </a:r>
            <a:r>
              <a:rPr lang="en-US" sz="2400" dirty="0"/>
              <a:t>, the </a:t>
            </a:r>
            <a:r>
              <a:rPr lang="en-US" sz="2400" b="1" dirty="0"/>
              <a:t>Object</a:t>
            </a:r>
            <a:r>
              <a:rPr lang="en-US" sz="2400" dirty="0"/>
              <a:t> </a:t>
            </a:r>
            <a:r>
              <a:rPr lang="en-US" sz="2400" b="1" dirty="0"/>
              <a:t>class</a:t>
            </a:r>
            <a:r>
              <a:rPr lang="en-US" sz="2400" dirty="0"/>
              <a:t>, or </a:t>
            </a:r>
            <a:r>
              <a:rPr lang="en-US" sz="2400" b="1" dirty="0" err="1"/>
              <a:t>Object</a:t>
            </a:r>
            <a:r>
              <a:rPr lang="en-US" sz="2400" dirty="0" err="1"/>
              <a:t>.</a:t>
            </a:r>
            <a:r>
              <a:rPr lang="en-US" sz="2400" b="1" dirty="0" err="1"/>
              <a:t>create</a:t>
            </a:r>
            <a:r>
              <a:rPr lang="en-US" sz="2400" dirty="0"/>
              <a:t>.</a:t>
            </a:r>
          </a:p>
          <a:p>
            <a:pPr marL="0" indent="0">
              <a:buNone/>
            </a:pPr>
            <a:r>
              <a:rPr lang="en-US" sz="2400" b="1" dirty="0"/>
              <a:t>Examples:</a:t>
            </a:r>
          </a:p>
          <a:p>
            <a:pPr marL="457200" indent="-457200">
              <a:buAutoNum type="arabicPeriod"/>
            </a:pPr>
            <a:r>
              <a:rPr lang="en-US" sz="2400" b="1" dirty="0"/>
              <a:t>Using the Object constructor:</a:t>
            </a:r>
          </a:p>
          <a:p>
            <a:pPr marL="457200" indent="-457200">
              <a:buAutoNum type="arabicPeriod"/>
            </a:pPr>
            <a:endParaRPr lang="en-IN" sz="24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20CE843-2BC2-AFD0-CEB9-F9A1736355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924" y="3761867"/>
            <a:ext cx="8453561" cy="2615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6211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E547D8-A54C-488B-D226-409CA0C228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555746-64E1-A065-4E1C-601098B171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674914"/>
            <a:ext cx="10659110" cy="55020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2. Using </a:t>
            </a:r>
            <a:r>
              <a:rPr lang="en-US" sz="2400" b="1" dirty="0" err="1"/>
              <a:t>Object.create</a:t>
            </a:r>
            <a:r>
              <a:rPr lang="en-US" sz="2400" b="1" dirty="0"/>
              <a:t>:</a:t>
            </a:r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endParaRPr lang="en-US" sz="800" b="1" dirty="0"/>
          </a:p>
          <a:p>
            <a:pPr marL="0" indent="0">
              <a:buNone/>
            </a:pPr>
            <a:r>
              <a:rPr lang="en-US" sz="2400" b="1" dirty="0"/>
              <a:t>3. </a:t>
            </a:r>
            <a:r>
              <a:rPr lang="en-IN" sz="2400" b="1" dirty="0"/>
              <a:t>Object Literal</a:t>
            </a:r>
            <a:r>
              <a:rPr lang="en-US" sz="2400" b="1" dirty="0"/>
              <a:t>:</a:t>
            </a:r>
          </a:p>
          <a:p>
            <a:pPr marL="0" indent="0">
              <a:buNone/>
            </a:pPr>
            <a:endParaRPr lang="en-IN" sz="24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83E867-62D2-E70D-4291-3CDCDB1936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7724" y="4219368"/>
            <a:ext cx="5724676" cy="195759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CFF642F-9BEA-ED3C-6B71-717CA114B0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7724" y="1179567"/>
            <a:ext cx="8247270" cy="2151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8891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501D1B-6683-830B-60F8-1A47C62441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D1D679-7EDB-B455-988E-B99705D3BD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6445" y="566057"/>
            <a:ext cx="10659110" cy="5502049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/>
              <a:t>2. Array in JavaScript</a:t>
            </a:r>
          </a:p>
          <a:p>
            <a:pPr marL="0" indent="0">
              <a:buNone/>
            </a:pPr>
            <a:r>
              <a:rPr lang="en-US" dirty="0"/>
              <a:t>An </a:t>
            </a:r>
            <a:r>
              <a:rPr lang="en-US" b="1" dirty="0"/>
              <a:t>array</a:t>
            </a:r>
            <a:r>
              <a:rPr lang="en-US" dirty="0"/>
              <a:t> in JavaScript is a </a:t>
            </a:r>
            <a:r>
              <a:rPr lang="en-US" b="1" dirty="0"/>
              <a:t>special object </a:t>
            </a:r>
            <a:r>
              <a:rPr lang="en-US" dirty="0"/>
              <a:t>used to store </a:t>
            </a:r>
            <a:r>
              <a:rPr lang="en-US" b="1" dirty="0">
                <a:solidFill>
                  <a:srgbClr val="C00000"/>
                </a:solidFill>
              </a:rPr>
              <a:t>multiple values in a single variable</a:t>
            </a:r>
            <a:r>
              <a:rPr lang="en-US" dirty="0"/>
              <a:t>. Arrays are </a:t>
            </a:r>
            <a:r>
              <a:rPr lang="en-US" b="1" dirty="0"/>
              <a:t>ordered collections</a:t>
            </a:r>
            <a:r>
              <a:rPr lang="en-US" dirty="0"/>
              <a:t> of elements, where each element is </a:t>
            </a:r>
            <a:r>
              <a:rPr lang="en-US" b="1" dirty="0"/>
              <a:t>indexed</a:t>
            </a:r>
            <a:r>
              <a:rPr lang="en-US" dirty="0"/>
              <a:t> and can be accessed using its index number. JavaScript arrays are flexible, allowing you to store a </a:t>
            </a:r>
            <a:r>
              <a:rPr lang="en-US" b="1" dirty="0"/>
              <a:t>mix of data types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IN" b="1" dirty="0"/>
              <a:t>Example-1:</a:t>
            </a:r>
          </a:p>
          <a:p>
            <a:pPr marL="0" indent="0">
              <a:buNone/>
            </a:pPr>
            <a:endParaRPr lang="en-IN" b="1" dirty="0"/>
          </a:p>
          <a:p>
            <a:pPr marL="0" indent="0">
              <a:buNone/>
            </a:pPr>
            <a:endParaRPr lang="en-IN" b="1" dirty="0"/>
          </a:p>
          <a:p>
            <a:pPr marL="0" indent="0">
              <a:buNone/>
            </a:pPr>
            <a:endParaRPr lang="en-IN" b="1" dirty="0"/>
          </a:p>
          <a:p>
            <a:pPr marL="0" indent="0">
              <a:buNone/>
            </a:pPr>
            <a:endParaRPr lang="en-IN" b="1" dirty="0"/>
          </a:p>
          <a:p>
            <a:pPr marL="0" indent="0">
              <a:buNone/>
            </a:pPr>
            <a:r>
              <a:rPr lang="en-IN" b="1" dirty="0"/>
              <a:t>Example-2:</a:t>
            </a:r>
          </a:p>
          <a:p>
            <a:pPr marL="0" indent="0">
              <a:buNone/>
            </a:pPr>
            <a:endParaRPr lang="en-IN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8171D6-7B66-EC01-4662-879B63FC5D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8609" y="2319907"/>
            <a:ext cx="6002391" cy="123972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1ED294D-26E5-928E-C1F5-512E151A25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8609" y="4630011"/>
            <a:ext cx="8838095" cy="1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3581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AB77D5-F9A7-37F1-82C4-3306EBE204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7A191-8196-268C-1C8C-E977FC8979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6445" y="1023257"/>
            <a:ext cx="10659110" cy="32548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/>
              <a:t>Functions:</a:t>
            </a:r>
          </a:p>
          <a:p>
            <a:pPr marL="0" indent="0">
              <a:buNone/>
            </a:pPr>
            <a:r>
              <a:rPr lang="en-US" sz="2400" dirty="0"/>
              <a:t>Functions in JavaScript (and by extension, in Node.js) are </a:t>
            </a:r>
            <a:r>
              <a:rPr lang="en-US" sz="2400" b="1" dirty="0"/>
              <a:t>blocks of reusable code </a:t>
            </a:r>
            <a:r>
              <a:rPr lang="en-US" sz="2400" dirty="0"/>
              <a:t>designed to </a:t>
            </a:r>
            <a:r>
              <a:rPr lang="en-US" sz="2400" b="1" dirty="0"/>
              <a:t>perform</a:t>
            </a:r>
            <a:r>
              <a:rPr lang="en-US" sz="2400" dirty="0"/>
              <a:t> a </a:t>
            </a:r>
            <a:r>
              <a:rPr lang="en-US" sz="2400" b="1" dirty="0">
                <a:solidFill>
                  <a:srgbClr val="C00000"/>
                </a:solidFill>
              </a:rPr>
              <a:t>specific task</a:t>
            </a:r>
            <a:r>
              <a:rPr lang="en-US" sz="2400" dirty="0"/>
              <a:t>. They are fundamental in both client-side JavaScript (browsers) and server-side JavaScript (Node.js). Functions allow you to structure your code efficiently, manage logic, and create reusable components.</a:t>
            </a:r>
          </a:p>
          <a:p>
            <a:pPr marL="0" indent="0">
              <a:buNone/>
            </a:pPr>
            <a:r>
              <a:rPr lang="en-US" sz="2400" b="1" dirty="0"/>
              <a:t>Definition: </a:t>
            </a:r>
            <a:r>
              <a:rPr lang="en-US" sz="2400" dirty="0"/>
              <a:t>A Function is a </a:t>
            </a:r>
            <a:r>
              <a:rPr lang="en-US" sz="2400" b="1" dirty="0">
                <a:solidFill>
                  <a:srgbClr val="C00000"/>
                </a:solidFill>
              </a:rPr>
              <a:t>self-contained programming segment </a:t>
            </a:r>
            <a:r>
              <a:rPr lang="en-US" sz="2400" dirty="0"/>
              <a:t>which is used to perform </a:t>
            </a:r>
            <a:r>
              <a:rPr lang="en-US" sz="2400" b="1" dirty="0">
                <a:solidFill>
                  <a:srgbClr val="C00000"/>
                </a:solidFill>
              </a:rPr>
              <a:t>specific</a:t>
            </a:r>
            <a:r>
              <a:rPr lang="en-US" sz="2400" dirty="0"/>
              <a:t> and </a:t>
            </a:r>
            <a:r>
              <a:rPr lang="en-US" sz="2400" b="1" dirty="0">
                <a:solidFill>
                  <a:srgbClr val="C00000"/>
                </a:solidFill>
              </a:rPr>
              <a:t>well-defined task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065034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B6771E-DB27-998F-D8FC-083E578710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23986-119C-E715-14AD-2DCD677C7B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6445" y="509569"/>
            <a:ext cx="10659110" cy="5502049"/>
          </a:xfrm>
        </p:spPr>
        <p:txBody>
          <a:bodyPr/>
          <a:lstStyle/>
          <a:p>
            <a:pPr marL="0" indent="0">
              <a:buNone/>
            </a:pPr>
            <a:r>
              <a:rPr lang="en-IN" sz="2000" b="1" dirty="0"/>
              <a:t>Defining Functions in JavaScript / Node.js:</a:t>
            </a:r>
          </a:p>
          <a:p>
            <a:pPr marL="457200" indent="-457200">
              <a:buAutoNum type="arabicPeriod"/>
            </a:pPr>
            <a:r>
              <a:rPr lang="en-IN" b="1" dirty="0"/>
              <a:t>Using function Keyword:</a:t>
            </a:r>
          </a:p>
          <a:p>
            <a:pPr marL="0" indent="0">
              <a:buNone/>
            </a:pPr>
            <a:r>
              <a:rPr lang="en-US" dirty="0"/>
              <a:t>Functions in Node.js are similar to functions in JavaScript and can be defined using the </a:t>
            </a:r>
            <a:r>
              <a:rPr lang="en-US" b="1" dirty="0"/>
              <a:t>function</a:t>
            </a:r>
            <a:r>
              <a:rPr lang="en-US" dirty="0"/>
              <a:t> keyword: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2. Arrow Functions (ES6):</a:t>
            </a:r>
          </a:p>
          <a:p>
            <a:pPr marL="0" indent="0">
              <a:buNone/>
            </a:pPr>
            <a:r>
              <a:rPr lang="en-US" dirty="0"/>
              <a:t>Arrow functions provide a </a:t>
            </a:r>
            <a:r>
              <a:rPr lang="en-US" b="1" dirty="0">
                <a:solidFill>
                  <a:srgbClr val="C00000"/>
                </a:solidFill>
              </a:rPr>
              <a:t>shorter syntax </a:t>
            </a:r>
            <a:r>
              <a:rPr lang="en-US" dirty="0"/>
              <a:t>and do not have their own this context, which can be useful in certain cases (e.g., with callbacks).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4E6ACF-CBE7-38A3-AC8A-85DF8AB3BB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6287" y="1774428"/>
            <a:ext cx="5231902" cy="15980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FDA2B87-0CC6-C1FB-DAA4-41946F05205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13480"/>
          <a:stretch/>
        </p:blipFill>
        <p:spPr>
          <a:xfrm>
            <a:off x="2246287" y="4756463"/>
            <a:ext cx="5449913" cy="1711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2004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FF4B34-5B02-FB87-D657-E4E3DAB9A8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6B640C-D2E9-AAC3-AA16-40D1C819B8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8383" y="370114"/>
            <a:ext cx="10659110" cy="5502049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3. Function with Default Parameters (ES6):</a:t>
            </a:r>
          </a:p>
          <a:p>
            <a:r>
              <a:rPr lang="en-US" dirty="0"/>
              <a:t>Functions can have default values for parameters if no value is passed.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4. Function with Rest Parameters (ES6):</a:t>
            </a:r>
          </a:p>
          <a:p>
            <a:pPr marL="0" indent="0">
              <a:buNone/>
            </a:pPr>
            <a:r>
              <a:rPr lang="en-US" dirty="0"/>
              <a:t>The</a:t>
            </a:r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en-US" sz="2800" b="1" dirty="0">
                <a:solidFill>
                  <a:srgbClr val="C00000"/>
                </a:solidFill>
              </a:rPr>
              <a:t>...</a:t>
            </a:r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en-US" dirty="0"/>
              <a:t>syntax allows you to collect all remaining arguments into an array.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29BCFE-AB0D-C0CC-E5F4-0623BBD456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8713" y="1161953"/>
            <a:ext cx="5154601" cy="17445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C17587E-6E88-5B10-9282-F795595099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8713" y="4106191"/>
            <a:ext cx="8090257" cy="2022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0062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B2F3A6-D7FC-2AE3-DE01-A82EA23713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AD4EDA-98AC-2D1E-A2B9-32BBDDDB60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853" y="719137"/>
            <a:ext cx="10900568" cy="53138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>
                <a:solidFill>
                  <a:srgbClr val="C00000"/>
                </a:solidFill>
              </a:rPr>
              <a:t>UNIT-II</a:t>
            </a:r>
            <a:r>
              <a:rPr lang="en-IN" sz="3200" b="1" dirty="0">
                <a:solidFill>
                  <a:srgbClr val="C00000"/>
                </a:solidFill>
              </a:rPr>
              <a:t>:</a:t>
            </a:r>
          </a:p>
          <a:p>
            <a:pPr marL="0" indent="0">
              <a:buNone/>
            </a:pPr>
            <a:r>
              <a:rPr lang="en-IN" sz="3200" b="1" dirty="0"/>
              <a:t>Node.JS Basics:</a:t>
            </a:r>
            <a:r>
              <a:rPr lang="en-IN" sz="3200" dirty="0"/>
              <a:t> </a:t>
            </a:r>
            <a:r>
              <a:rPr lang="en-IN" sz="3200" b="1" dirty="0"/>
              <a:t>Primitive Types</a:t>
            </a:r>
            <a:r>
              <a:rPr lang="en-IN" sz="3200" dirty="0"/>
              <a:t>, </a:t>
            </a:r>
            <a:r>
              <a:rPr lang="en-IN" sz="3200" b="1" dirty="0"/>
              <a:t>Object Literal, Functions</a:t>
            </a:r>
            <a:r>
              <a:rPr lang="en-IN" sz="3200" dirty="0"/>
              <a:t>, Buffer, Access Global Scope. </a:t>
            </a:r>
          </a:p>
          <a:p>
            <a:pPr marL="0" indent="0">
              <a:buNone/>
            </a:pPr>
            <a:r>
              <a:rPr lang="en-IN" sz="3200" b="1" dirty="0"/>
              <a:t>Node.JS Modules: </a:t>
            </a:r>
            <a:r>
              <a:rPr lang="en-IN" sz="3200" dirty="0"/>
              <a:t>Module, Module Types: Core Modules, Local Modules, Third Party Modules, Module Exports. Using Modules in a Node.js File, Using the Built in HTTP, URL, Query String Module, Creating a Custom Module.</a:t>
            </a:r>
          </a:p>
          <a:p>
            <a:pPr marL="0" indent="0">
              <a:buNone/>
            </a:pPr>
            <a:r>
              <a:rPr lang="en-IN" sz="3200" b="1" dirty="0"/>
              <a:t>Node Package Manager:</a:t>
            </a:r>
            <a:r>
              <a:rPr lang="en-IN" sz="3200" dirty="0"/>
              <a:t> NPM, Installing Packages Locally, Adding dependency in </a:t>
            </a:r>
            <a:r>
              <a:rPr lang="en-IN" sz="3200" dirty="0" err="1"/>
              <a:t>package.json</a:t>
            </a:r>
            <a:r>
              <a:rPr lang="en-IN" sz="3200" dirty="0"/>
              <a:t>, Installing packages globally, Updating packages. </a:t>
            </a:r>
          </a:p>
        </p:txBody>
      </p:sp>
    </p:spTree>
    <p:extLst>
      <p:ext uri="{BB962C8B-B14F-4D97-AF65-F5344CB8AC3E}">
        <p14:creationId xmlns:p14="http://schemas.microsoft.com/office/powerpoint/2010/main" val="1607789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3CE4E6-2274-5A4A-0DB5-EF9AE8ADEE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3D3D28-9D72-7DDC-AACD-4B4324823A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674914"/>
            <a:ext cx="10659110" cy="5502049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4139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67397D-37BB-E9D4-5379-3F503CFA50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414DB-5DC6-CB10-EB8E-C3A10B0FC8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674914"/>
            <a:ext cx="10659110" cy="5502049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6624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0C8F98-4930-23D2-9DDA-D9889088C5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674914"/>
            <a:ext cx="10659110" cy="53122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Variable: ( Name given to the memory location):</a:t>
            </a:r>
          </a:p>
          <a:p>
            <a:pPr marL="0" indent="0">
              <a:buNone/>
            </a:pPr>
            <a:r>
              <a:rPr lang="en-US" sz="2400" dirty="0"/>
              <a:t>A </a:t>
            </a:r>
            <a:r>
              <a:rPr lang="en-US" sz="2400" b="1" dirty="0"/>
              <a:t>variable</a:t>
            </a:r>
            <a:r>
              <a:rPr lang="en-US" sz="2400" dirty="0"/>
              <a:t> is a </a:t>
            </a:r>
            <a:r>
              <a:rPr lang="en-US" sz="2400" b="1" dirty="0">
                <a:solidFill>
                  <a:srgbClr val="C00000"/>
                </a:solidFill>
              </a:rPr>
              <a:t>named location in memory </a:t>
            </a:r>
            <a:r>
              <a:rPr lang="en-US" sz="2400" dirty="0"/>
              <a:t>that stores data that can be modified during program execution. A variable is used to represent data that the program can manipulate.</a:t>
            </a:r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r>
              <a:rPr lang="en-US" sz="2400" b="1" dirty="0"/>
              <a:t>Data Types:</a:t>
            </a:r>
          </a:p>
          <a:p>
            <a:pPr marL="0" indent="0">
              <a:buNone/>
            </a:pPr>
            <a:r>
              <a:rPr lang="en-US" sz="2400" b="1" dirty="0"/>
              <a:t>Data Types </a:t>
            </a:r>
            <a:r>
              <a:rPr lang="en-US" sz="2400" dirty="0"/>
              <a:t>define the </a:t>
            </a:r>
            <a:r>
              <a:rPr lang="en-US" sz="2400" b="1" dirty="0">
                <a:solidFill>
                  <a:srgbClr val="C00000"/>
                </a:solidFill>
              </a:rPr>
              <a:t>type of data </a:t>
            </a:r>
            <a:r>
              <a:rPr lang="en-US" sz="2400" dirty="0"/>
              <a:t>a variable can hold. They are crucial for memory management, as they specify the </a:t>
            </a:r>
            <a:r>
              <a:rPr lang="en-US" sz="2400" b="1" dirty="0"/>
              <a:t>amount of memory to be allocated </a:t>
            </a:r>
            <a:r>
              <a:rPr lang="en-US" sz="2400" dirty="0"/>
              <a:t>and the operations that can be performed on the data.</a:t>
            </a:r>
          </a:p>
          <a:p>
            <a:pPr marL="0" indent="0">
              <a:buNone/>
            </a:pPr>
            <a:r>
              <a:rPr lang="en-US" sz="2400" dirty="0"/>
              <a:t>Data types are broadly classified into </a:t>
            </a:r>
            <a:r>
              <a:rPr lang="en-US" sz="2400" b="1" dirty="0">
                <a:solidFill>
                  <a:srgbClr val="00B050"/>
                </a:solidFill>
              </a:rPr>
              <a:t>primitive</a:t>
            </a:r>
            <a:r>
              <a:rPr lang="en-US" sz="2400" dirty="0"/>
              <a:t> (</a:t>
            </a:r>
            <a:r>
              <a:rPr lang="en-US" sz="2400" b="1" dirty="0"/>
              <a:t>basic</a:t>
            </a:r>
            <a:r>
              <a:rPr lang="en-US" sz="2400" dirty="0"/>
              <a:t>) and </a:t>
            </a:r>
            <a:r>
              <a:rPr lang="en-US" sz="2400" b="1" dirty="0">
                <a:solidFill>
                  <a:srgbClr val="00B050"/>
                </a:solidFill>
              </a:rPr>
              <a:t>non-primitive</a:t>
            </a:r>
            <a:r>
              <a:rPr lang="en-US" sz="2400" dirty="0"/>
              <a:t> (</a:t>
            </a:r>
            <a:r>
              <a:rPr lang="en-US" sz="2400" b="1" dirty="0"/>
              <a:t>derived or user-defined</a:t>
            </a:r>
            <a:r>
              <a:rPr lang="en-US" sz="2400" dirty="0"/>
              <a:t>) data types based on their complexity and usage.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046095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B1434C-D616-286D-193C-0E690E03D2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089D8A-885A-247C-0F69-70BF2E8B7D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674914"/>
            <a:ext cx="10659110" cy="5502049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67423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59A123-1DFA-C31F-CBFD-A2BDF96775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5D3BE3-52D6-EB6F-6755-1B2EB92DF9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489858"/>
            <a:ext cx="10659110" cy="580208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sz="2600" b="1" dirty="0"/>
              <a:t>Primitive Types: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Primitive data types are the </a:t>
            </a:r>
            <a:r>
              <a:rPr lang="en-US" b="1" i="0" dirty="0">
                <a:solidFill>
                  <a:srgbClr val="C00000"/>
                </a:solidFill>
                <a:effectLst/>
                <a:latin typeface="Nunito" pitchFamily="2" charset="0"/>
              </a:rPr>
              <a:t>built-in 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data types provided by JavaScript. They represent </a:t>
            </a:r>
            <a:r>
              <a:rPr lang="en-US" b="1" i="0" dirty="0">
                <a:solidFill>
                  <a:srgbClr val="0070C0"/>
                </a:solidFill>
                <a:effectLst/>
                <a:latin typeface="Nunito" pitchFamily="2" charset="0"/>
              </a:rPr>
              <a:t>single values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 and are </a:t>
            </a:r>
            <a:r>
              <a:rPr lang="en-US" b="1" i="0" dirty="0">
                <a:solidFill>
                  <a:srgbClr val="0070C0"/>
                </a:solidFill>
                <a:effectLst/>
                <a:latin typeface="Nunito" pitchFamily="2" charset="0"/>
              </a:rPr>
              <a:t>not mutable (Immutable)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. </a:t>
            </a:r>
            <a:r>
              <a:rPr lang="en-US" dirty="0"/>
              <a:t>These types are immutable, meaning their values </a:t>
            </a:r>
            <a:r>
              <a:rPr lang="en-US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cannot be changed directly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JavaScript supports the following primitive data types:</a:t>
            </a:r>
          </a:p>
          <a:p>
            <a:pPr marL="457200" indent="-457200">
              <a:buAutoNum type="arabicPeriod"/>
            </a:pPr>
            <a:r>
              <a:rPr lang="en-IN" sz="1900" b="1" i="0" dirty="0">
                <a:solidFill>
                  <a:srgbClr val="273239"/>
                </a:solidFill>
                <a:effectLst/>
                <a:latin typeface="Nunito" pitchFamily="2" charset="0"/>
              </a:rPr>
              <a:t>Number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IN" sz="1900" b="1" i="0" dirty="0" err="1">
                <a:solidFill>
                  <a:srgbClr val="273239"/>
                </a:solidFill>
                <a:effectLst/>
                <a:latin typeface="Nunito" pitchFamily="2" charset="0"/>
              </a:rPr>
              <a:t>BigInt</a:t>
            </a:r>
            <a:endParaRPr lang="en-IN" sz="1900" b="1" i="0" dirty="0">
              <a:solidFill>
                <a:srgbClr val="273239"/>
              </a:solidFill>
              <a:effectLst/>
              <a:latin typeface="Nunito" pitchFamily="2" charset="0"/>
            </a:endParaRP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IN" sz="1900" b="1" i="0" dirty="0">
                <a:solidFill>
                  <a:srgbClr val="273239"/>
                </a:solidFill>
                <a:effectLst/>
                <a:latin typeface="Nunito" pitchFamily="2" charset="0"/>
              </a:rPr>
              <a:t>String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IN" sz="1900" b="1" i="0" dirty="0">
                <a:solidFill>
                  <a:srgbClr val="273239"/>
                </a:solidFill>
                <a:effectLst/>
                <a:latin typeface="Nunito" pitchFamily="2" charset="0"/>
              </a:rPr>
              <a:t>Boolean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IN" sz="1900" b="1" i="0" dirty="0">
                <a:solidFill>
                  <a:srgbClr val="273239"/>
                </a:solidFill>
                <a:effectLst/>
                <a:latin typeface="Nunito" pitchFamily="2" charset="0"/>
              </a:rPr>
              <a:t>Undefined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IN" sz="1900" b="1" i="0" dirty="0">
                <a:solidFill>
                  <a:srgbClr val="273239"/>
                </a:solidFill>
                <a:effectLst/>
                <a:latin typeface="Nunito" pitchFamily="2" charset="0"/>
              </a:rPr>
              <a:t>Null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IN" sz="1900" b="1" i="0" dirty="0">
                <a:solidFill>
                  <a:srgbClr val="273239"/>
                </a:solidFill>
                <a:effectLst/>
                <a:latin typeface="Nunito" pitchFamily="2" charset="0"/>
              </a:rPr>
              <a:t>Symbol</a:t>
            </a:r>
          </a:p>
          <a:p>
            <a:pPr marL="457200" indent="-457200">
              <a:buAutoNum type="arabicPeriod"/>
            </a:pPr>
            <a:endParaRPr lang="en-IN" sz="900" dirty="0">
              <a:solidFill>
                <a:srgbClr val="273239"/>
              </a:solidFill>
              <a:latin typeface="Nunito" pitchFamily="2" charset="0"/>
            </a:endParaRPr>
          </a:p>
          <a:p>
            <a:pPr marL="0" indent="0">
              <a:buNone/>
            </a:pPr>
            <a:r>
              <a:rPr lang="en-IN" sz="1900" b="1" dirty="0">
                <a:solidFill>
                  <a:srgbClr val="273239"/>
                </a:solidFill>
                <a:latin typeface="Nunito" pitchFamily="2" charset="0"/>
              </a:rPr>
              <a:t>Note:</a:t>
            </a:r>
          </a:p>
          <a:p>
            <a:pPr marL="0" indent="0">
              <a:buNone/>
            </a:pPr>
            <a:r>
              <a:rPr lang="en-US" sz="1900" dirty="0"/>
              <a:t>When we say </a:t>
            </a:r>
            <a:r>
              <a:rPr lang="en-US" sz="1900" b="1" dirty="0"/>
              <a:t>primitive types are immutable</a:t>
            </a:r>
            <a:r>
              <a:rPr lang="en-US" sz="1900" dirty="0"/>
              <a:t>, it means their </a:t>
            </a:r>
            <a:r>
              <a:rPr lang="en-US" sz="1900" b="1" dirty="0">
                <a:solidFill>
                  <a:srgbClr val="C00000"/>
                </a:solidFill>
              </a:rPr>
              <a:t>values cannot be altered </a:t>
            </a:r>
            <a:r>
              <a:rPr lang="en-US" sz="1900" dirty="0"/>
              <a:t>once created. If you perform an operation on a primitive type, a new value is created, and the original value remains unchanged.</a:t>
            </a:r>
            <a:endParaRPr lang="en-IN" sz="1900" dirty="0">
              <a:solidFill>
                <a:srgbClr val="273239"/>
              </a:solidFill>
              <a:latin typeface="Nuni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991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C11378-26A1-9A42-4167-EFC41C61F0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11FF33-A364-BCCF-AEBC-87B1C5FC65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674914"/>
            <a:ext cx="10659110" cy="5502049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IN" sz="2400" b="1" i="0" dirty="0">
                <a:solidFill>
                  <a:srgbClr val="273239"/>
                </a:solidFill>
                <a:effectLst/>
                <a:latin typeface="Nunito" pitchFamily="2" charset="0"/>
              </a:rPr>
              <a:t>Number: </a:t>
            </a:r>
            <a:r>
              <a:rPr lang="en-US" sz="2400" dirty="0"/>
              <a:t>Represents both </a:t>
            </a:r>
            <a:r>
              <a:rPr lang="en-US" sz="2400" b="1" dirty="0">
                <a:solidFill>
                  <a:srgbClr val="C00000"/>
                </a:solidFill>
              </a:rPr>
              <a:t>integer</a:t>
            </a:r>
            <a:r>
              <a:rPr lang="en-US" sz="2400" dirty="0"/>
              <a:t> and </a:t>
            </a:r>
            <a:r>
              <a:rPr lang="en-US" sz="2400" b="1" dirty="0">
                <a:solidFill>
                  <a:srgbClr val="C00000"/>
                </a:solidFill>
              </a:rPr>
              <a:t>floating-point</a:t>
            </a:r>
            <a:r>
              <a:rPr lang="en-US" sz="2400" dirty="0"/>
              <a:t> numbers.</a:t>
            </a:r>
          </a:p>
          <a:p>
            <a:pPr marL="0" indent="0">
              <a:buNone/>
            </a:pPr>
            <a:endParaRPr lang="en-US" sz="2400" b="1" dirty="0">
              <a:solidFill>
                <a:srgbClr val="273239"/>
              </a:solidFill>
              <a:latin typeface="Nunito" pitchFamily="2" charset="0"/>
            </a:endParaRPr>
          </a:p>
          <a:p>
            <a:pPr marL="0" indent="0">
              <a:buNone/>
            </a:pPr>
            <a:r>
              <a:rPr lang="en-US" sz="2400" b="1" i="0" dirty="0">
                <a:solidFill>
                  <a:srgbClr val="273239"/>
                </a:solidFill>
                <a:effectLst/>
                <a:latin typeface="Nunito" pitchFamily="2" charset="0"/>
              </a:rPr>
              <a:t>Example: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273239"/>
                </a:solidFill>
                <a:latin typeface="Nunito" pitchFamily="2" charset="0"/>
              </a:rPr>
              <a:t>	</a:t>
            </a:r>
            <a:endParaRPr lang="en-IN" sz="2400" b="1" i="0" dirty="0">
              <a:solidFill>
                <a:srgbClr val="273239"/>
              </a:solidFill>
              <a:effectLst/>
              <a:latin typeface="Nunito" pitchFamily="2" charset="0"/>
            </a:endParaRPr>
          </a:p>
          <a:p>
            <a:pPr marL="0" indent="0">
              <a:buNone/>
            </a:pPr>
            <a:endParaRPr lang="en-IN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10131D-9E4B-A1DB-2958-2BF7A08E5D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1026" y="2154936"/>
            <a:ext cx="8369948" cy="2548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2063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E222DB-905F-F4BC-EB1D-9D01614E5E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129949-EF75-8FA0-417B-4A405D04A3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674914"/>
            <a:ext cx="10659110" cy="55020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/>
              <a:t>2. </a:t>
            </a:r>
            <a:r>
              <a:rPr lang="en-US" sz="2800" b="1" dirty="0" err="1"/>
              <a:t>BigInt</a:t>
            </a:r>
            <a:r>
              <a:rPr lang="en-US" sz="2800" b="1" dirty="0"/>
              <a:t>:</a:t>
            </a:r>
          </a:p>
          <a:p>
            <a:r>
              <a:rPr lang="en-US" sz="2400" dirty="0"/>
              <a:t>Used to represent integers that are larger than </a:t>
            </a:r>
            <a:r>
              <a:rPr lang="en-US" sz="2400" b="1" dirty="0" err="1"/>
              <a:t>Number.MAX_SAFE_INTEGER</a:t>
            </a:r>
            <a:r>
              <a:rPr lang="en-US" sz="2400" b="1" dirty="0"/>
              <a:t> </a:t>
            </a:r>
            <a:r>
              <a:rPr lang="en-US" sz="2400" dirty="0"/>
              <a:t>(</a:t>
            </a:r>
            <a:r>
              <a:rPr lang="en-US" sz="2400" b="1" dirty="0"/>
              <a:t>2^53 - 1</a:t>
            </a:r>
            <a:r>
              <a:rPr lang="en-US" sz="2400" dirty="0"/>
              <a:t>).</a:t>
            </a:r>
          </a:p>
          <a:p>
            <a:r>
              <a:rPr lang="en-US" sz="2400" dirty="0" err="1"/>
              <a:t>BigInts</a:t>
            </a:r>
            <a:r>
              <a:rPr lang="en-US" sz="2400" dirty="0"/>
              <a:t> are created by appending </a:t>
            </a:r>
            <a:r>
              <a:rPr lang="en-US" sz="2400" b="1" dirty="0">
                <a:solidFill>
                  <a:srgbClr val="C00000"/>
                </a:solidFill>
              </a:rPr>
              <a:t>n</a:t>
            </a:r>
            <a:r>
              <a:rPr lang="en-US" sz="2400" dirty="0"/>
              <a:t> to the end of an integer.</a:t>
            </a:r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r>
              <a:rPr lang="en-US" sz="2400" b="1" dirty="0"/>
              <a:t>Examples:</a:t>
            </a:r>
          </a:p>
          <a:p>
            <a:pPr marL="0" indent="0">
              <a:buNone/>
            </a:pPr>
            <a:endParaRPr lang="en-IN" sz="24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C67131-5888-CE66-C080-07BB39C506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4433" y="3739980"/>
            <a:ext cx="9563134" cy="853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7404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D40E34-C8C9-B12F-0A0E-AB56E7B108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B7A24F-8860-FB72-ECC7-7432257BA7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674914"/>
            <a:ext cx="10659110" cy="55020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3. String:</a:t>
            </a: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Represents a sequence of characters (text).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Strings are immutable.</a:t>
            </a:r>
          </a:p>
          <a:p>
            <a:pPr marL="0" indent="0">
              <a:buNone/>
            </a:pPr>
            <a:r>
              <a:rPr lang="en-IN" sz="2400" b="1" dirty="0"/>
              <a:t>Example-1:</a:t>
            </a:r>
          </a:p>
          <a:p>
            <a:pPr marL="0" indent="0">
              <a:buNone/>
            </a:pPr>
            <a:endParaRPr lang="en-IN" sz="2400" b="1" dirty="0"/>
          </a:p>
          <a:p>
            <a:pPr marL="0" indent="0">
              <a:buNone/>
            </a:pPr>
            <a:endParaRPr lang="en-IN" sz="2400" b="1" dirty="0"/>
          </a:p>
          <a:p>
            <a:pPr marL="0" indent="0">
              <a:buNone/>
            </a:pPr>
            <a:endParaRPr lang="en-IN" sz="2400" b="1" dirty="0"/>
          </a:p>
          <a:p>
            <a:pPr marL="0" indent="0">
              <a:buNone/>
            </a:pPr>
            <a:r>
              <a:rPr lang="en-IN" sz="2400" b="1" dirty="0"/>
              <a:t>Example-2:</a:t>
            </a:r>
          </a:p>
          <a:p>
            <a:pPr marL="0" indent="0">
              <a:buNone/>
            </a:pPr>
            <a:endParaRPr lang="en-IN" sz="2400" b="1" dirty="0"/>
          </a:p>
          <a:p>
            <a:pPr marL="0" indent="0">
              <a:buNone/>
            </a:pPr>
            <a:endParaRPr lang="en-IN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91B2A9-E888-C3A3-B765-FE061385B1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1515" y="2491571"/>
            <a:ext cx="5112428" cy="116282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1CDB957-3E7F-3327-07DF-61C4DFD004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1515" y="4393623"/>
            <a:ext cx="6707042" cy="1783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296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810B41-EC51-0D4D-5CC4-5C307F68B4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6CCC3-1A6B-4525-8429-A3FDC21E4B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674914"/>
            <a:ext cx="10659110" cy="55020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4. Boolean: </a:t>
            </a:r>
            <a:r>
              <a:rPr lang="en-US" sz="2400" dirty="0"/>
              <a:t>Represents logical values: true or false.</a:t>
            </a:r>
          </a:p>
          <a:p>
            <a:pPr marL="0" indent="0">
              <a:buNone/>
            </a:pPr>
            <a:r>
              <a:rPr lang="en-US" sz="2400" b="1" dirty="0"/>
              <a:t>Examples: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b="1" dirty="0"/>
              <a:t>5. Undefined</a:t>
            </a: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Indicates that a variable has been </a:t>
            </a:r>
            <a:r>
              <a:rPr lang="en-US" sz="2400" b="1" dirty="0"/>
              <a:t>declared</a:t>
            </a:r>
            <a:r>
              <a:rPr lang="en-US" sz="2400" dirty="0"/>
              <a:t> but has </a:t>
            </a:r>
            <a:r>
              <a:rPr lang="en-US" sz="2400" b="1" dirty="0"/>
              <a:t>not been assigned a value</a:t>
            </a:r>
            <a:r>
              <a:rPr lang="en-US" sz="2400" dirty="0"/>
              <a:t>.</a:t>
            </a:r>
          </a:p>
          <a:p>
            <a:pPr marL="0" indent="0">
              <a:buNone/>
            </a:pPr>
            <a:r>
              <a:rPr lang="en-IN" sz="2400" b="1" dirty="0"/>
              <a:t>Example:</a:t>
            </a:r>
            <a:endParaRPr lang="en-US" sz="2400" b="1" dirty="0"/>
          </a:p>
          <a:p>
            <a:pPr marL="0" indent="0">
              <a:buNone/>
            </a:pPr>
            <a:endParaRPr lang="en-IN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F43AF3-092F-507F-DF20-F41EDBF3B3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2343" y="1792152"/>
            <a:ext cx="4210372" cy="10752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944AF08-CF21-3267-FAA9-7174ABE23E1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9136"/>
          <a:stretch/>
        </p:blipFill>
        <p:spPr>
          <a:xfrm>
            <a:off x="1722343" y="4806780"/>
            <a:ext cx="4210372" cy="1075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4422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2CC4E1-BAF1-1C15-A991-4CDE0F7C83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D65710-9A5F-FE4B-17B3-DAFCAB88DB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674914"/>
            <a:ext cx="10659110" cy="55020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6. Null:</a:t>
            </a: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Represents the </a:t>
            </a:r>
            <a:r>
              <a:rPr lang="en-US" sz="2400" b="1" dirty="0"/>
              <a:t>intentional absence </a:t>
            </a:r>
            <a:r>
              <a:rPr lang="en-US" sz="2400" dirty="0"/>
              <a:t>of any value.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This data type can hold only one possible value that is </a:t>
            </a:r>
            <a:r>
              <a:rPr lang="en-US" sz="2400" b="1" dirty="0">
                <a:solidFill>
                  <a:srgbClr val="C00000"/>
                </a:solidFill>
              </a:rPr>
              <a:t>null</a:t>
            </a:r>
            <a:r>
              <a:rPr lang="en-US" sz="2400" dirty="0"/>
              <a:t>.</a:t>
            </a:r>
          </a:p>
          <a:p>
            <a:pPr marL="0" indent="0">
              <a:buNone/>
            </a:pPr>
            <a:r>
              <a:rPr lang="en-US" sz="2400" b="1" dirty="0"/>
              <a:t>Example: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IN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396509-CD7B-6C63-FDAB-66DEF7A570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2200" y="2720799"/>
            <a:ext cx="4880779" cy="1241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8041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4F00B1-D29D-30E1-7204-B1077093B3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E4B74A-8494-545F-D223-3BD65CF3FF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726" y="413657"/>
            <a:ext cx="10659110" cy="5502049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7. Symbol: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Introduced in ES6, represents a </a:t>
            </a:r>
            <a:r>
              <a:rPr lang="en-US" b="1" dirty="0"/>
              <a:t>unique</a:t>
            </a:r>
            <a:r>
              <a:rPr lang="en-US" dirty="0"/>
              <a:t> and </a:t>
            </a:r>
            <a:r>
              <a:rPr lang="en-US" b="1" dirty="0"/>
              <a:t>immutable</a:t>
            </a:r>
            <a:r>
              <a:rPr lang="en-US" dirty="0"/>
              <a:t> </a:t>
            </a:r>
            <a:r>
              <a:rPr lang="en-US" b="1" dirty="0"/>
              <a:t>value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Symbol data type </a:t>
            </a:r>
            <a:r>
              <a:rPr lang="en-US" b="1" dirty="0"/>
              <a:t>is used to </a:t>
            </a:r>
            <a:r>
              <a:rPr lang="en-US" b="1" dirty="0">
                <a:solidFill>
                  <a:srgbClr val="C00000"/>
                </a:solidFill>
              </a:rPr>
              <a:t>create objects </a:t>
            </a:r>
            <a:r>
              <a:rPr lang="en-US" dirty="0"/>
              <a:t>which will always be unique. these objects can be created using Symbol constructor.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Used primarily as unique object property keys.</a:t>
            </a:r>
          </a:p>
          <a:p>
            <a:pPr marL="0" indent="0">
              <a:buNone/>
            </a:pPr>
            <a:r>
              <a:rPr lang="en-US" b="1" dirty="0"/>
              <a:t>Example</a:t>
            </a:r>
            <a:r>
              <a:rPr lang="en-US" dirty="0"/>
              <a:t>: Here, even though both objects use Symbol('</a:t>
            </a:r>
            <a:r>
              <a:rPr lang="en-US" dirty="0" err="1"/>
              <a:t>uniqueKey</a:t>
            </a:r>
            <a:r>
              <a:rPr lang="en-US" dirty="0"/>
              <a:t>') as a key, the Symbol ensures that the </a:t>
            </a:r>
            <a:r>
              <a:rPr lang="en-US" b="1" dirty="0"/>
              <a:t>property keys </a:t>
            </a:r>
            <a:r>
              <a:rPr lang="en-US" dirty="0"/>
              <a:t>are different and don't conflict.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396940-9B6F-A9A6-C333-28EF886829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5929" y="3055153"/>
            <a:ext cx="8034256" cy="3683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851674"/>
      </p:ext>
    </p:extLst>
  </p:cSld>
  <p:clrMapOvr>
    <a:masterClrMapping/>
  </p:clrMapOvr>
</p:sld>
</file>

<file path=ppt/theme/theme1.xml><?xml version="1.0" encoding="utf-8"?>
<a:theme xmlns:a="http://schemas.openxmlformats.org/drawingml/2006/main" name="ConfettiVTI">
  <a:themeElements>
    <a:clrScheme name="Custom 30">
      <a:dk1>
        <a:sysClr val="windowText" lastClr="000000"/>
      </a:dk1>
      <a:lt1>
        <a:sysClr val="window" lastClr="FFFFFF"/>
      </a:lt1>
      <a:dk2>
        <a:srgbClr val="420023"/>
      </a:dk2>
      <a:lt2>
        <a:srgbClr val="FDFBF9"/>
      </a:lt2>
      <a:accent1>
        <a:srgbClr val="97446E"/>
      </a:accent1>
      <a:accent2>
        <a:srgbClr val="A40056"/>
      </a:accent2>
      <a:accent3>
        <a:srgbClr val="24BEEE"/>
      </a:accent3>
      <a:accent4>
        <a:srgbClr val="91274F"/>
      </a:accent4>
      <a:accent5>
        <a:srgbClr val="F39E29"/>
      </a:accent5>
      <a:accent6>
        <a:srgbClr val="E87450"/>
      </a:accent6>
      <a:hlink>
        <a:srgbClr val="F55D5D"/>
      </a:hlink>
      <a:folHlink>
        <a:srgbClr val="EA3A60"/>
      </a:folHlink>
    </a:clrScheme>
    <a:fontScheme name="Custom 10">
      <a:majorFont>
        <a:latin typeface="Gill Sans Nov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nfettiVTI" id="{B5618F7C-B4F0-4D28-83B4-440D0519681F}" vid="{5F84EFDF-E14E-48C6-955C-990A32085A7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457</TotalTime>
  <Words>986</Words>
  <Application>Microsoft Office PowerPoint</Application>
  <PresentationFormat>Widescreen</PresentationFormat>
  <Paragraphs>111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Aptos</vt:lpstr>
      <vt:lpstr>Arial</vt:lpstr>
      <vt:lpstr>Calibri</vt:lpstr>
      <vt:lpstr>Gill Sans Nova</vt:lpstr>
      <vt:lpstr>Nunito</vt:lpstr>
      <vt:lpstr>ConfettiVTI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PRAMOD NAIK</dc:creator>
  <cp:lastModifiedBy>PRAMOD NAIK</cp:lastModifiedBy>
  <cp:revision>113</cp:revision>
  <dcterms:created xsi:type="dcterms:W3CDTF">2024-11-25T17:19:06Z</dcterms:created>
  <dcterms:modified xsi:type="dcterms:W3CDTF">2024-12-29T15:38:41Z</dcterms:modified>
</cp:coreProperties>
</file>