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5"/>
  </p:notesMasterIdLst>
  <p:sldIdLst>
    <p:sldId id="418" r:id="rId2"/>
    <p:sldId id="456" r:id="rId3"/>
    <p:sldId id="444" r:id="rId4"/>
    <p:sldId id="445" r:id="rId5"/>
    <p:sldId id="446" r:id="rId6"/>
    <p:sldId id="463" r:id="rId7"/>
    <p:sldId id="447" r:id="rId8"/>
    <p:sldId id="448" r:id="rId9"/>
    <p:sldId id="449" r:id="rId10"/>
    <p:sldId id="424" r:id="rId11"/>
    <p:sldId id="457" r:id="rId12"/>
    <p:sldId id="458" r:id="rId13"/>
    <p:sldId id="459" r:id="rId14"/>
    <p:sldId id="460" r:id="rId15"/>
    <p:sldId id="461" r:id="rId16"/>
    <p:sldId id="462" r:id="rId17"/>
    <p:sldId id="464" r:id="rId18"/>
    <p:sldId id="465" r:id="rId19"/>
    <p:sldId id="466" r:id="rId20"/>
    <p:sldId id="467" r:id="rId21"/>
    <p:sldId id="468" r:id="rId22"/>
    <p:sldId id="469" r:id="rId23"/>
    <p:sldId id="4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12/15/2024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2"/>
                </a:solidFill>
              </a:rPr>
              <a:t>Module-1: </a:t>
            </a:r>
          </a:p>
          <a:p>
            <a:pPr marL="0" indent="0" algn="ctr">
              <a:buNone/>
            </a:pPr>
            <a:r>
              <a:rPr lang="en-IN" sz="6600" b="1" dirty="0">
                <a:solidFill>
                  <a:srgbClr val="C00000"/>
                </a:solidFill>
              </a:rPr>
              <a:t>BASICS OF C PROGRAMMING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6A6B-DC62-0CA6-B762-25CCFD5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1C1-979C-5F08-5D99-C1A2FF98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Features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Advantages</a:t>
            </a:r>
            <a:r>
              <a:rPr lang="en-US" sz="2800" b="1" dirty="0"/>
              <a:t> of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347467-CCE2-413C-552F-DA685208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98828"/>
              </p:ext>
            </p:extLst>
          </p:nvPr>
        </p:nvGraphicFramePr>
        <p:xfrm>
          <a:off x="777239" y="1338539"/>
          <a:ext cx="10456818" cy="4838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5247">
                  <a:extLst>
                    <a:ext uri="{9D8B030D-6E8A-4147-A177-3AD203B41FA5}">
                      <a16:colId xmlns:a16="http://schemas.microsoft.com/office/drawing/2014/main" val="1964413661"/>
                    </a:ext>
                  </a:extLst>
                </a:gridCol>
                <a:gridCol w="6041571">
                  <a:extLst>
                    <a:ext uri="{9D8B030D-6E8A-4147-A177-3AD203B41FA5}">
                      <a16:colId xmlns:a16="http://schemas.microsoft.com/office/drawing/2014/main" val="3743124302"/>
                    </a:ext>
                  </a:extLst>
                </a:gridCol>
              </a:tblGrid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Advantage over the Feature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99422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Event-Driven Non-Blocking I/O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Efficient handling of concurrent requests.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99439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Single-Threaded Event Loop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Lightweight and fast execution.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624890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NPM Package Manager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Faster development with reusable modules.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994339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Built on V8 Engine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High performance and speed.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753011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Cross-Platform Support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Runs on Windows, Linux, and macOS.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811204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Full-Stack JavaScript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Unified language for frontend and backend.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6384773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Scalability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Handles high traffic with minimal resources.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785577"/>
                  </a:ext>
                </a:extLst>
              </a:tr>
              <a:tr h="5376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>
                          <a:effectLst/>
                        </a:rPr>
                        <a:t>Real-Time Capability</a:t>
                      </a:r>
                      <a:endParaRPr lang="en-IN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200" kern="100" dirty="0">
                          <a:effectLst/>
                        </a:rPr>
                        <a:t>Ideal for chats, games, and live updates.</a:t>
                      </a:r>
                      <a:endParaRPr lang="en-IN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67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E42E-3FA2-E874-4BF0-6EF1CE55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26A-3C4F-05A8-CA01-671D993E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Features of Node.js: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Event-Driven and Non-Blocking I/O Model:</a:t>
            </a:r>
            <a:endParaRPr lang="en-US" dirty="0"/>
          </a:p>
          <a:p>
            <a:pPr lvl="1"/>
            <a:r>
              <a:rPr lang="en-US" sz="2000" dirty="0"/>
              <a:t>Node.js uses an </a:t>
            </a:r>
            <a:r>
              <a:rPr lang="en-US" sz="2000" b="1" dirty="0"/>
              <a:t>asynchronous, event-driven</a:t>
            </a:r>
            <a:r>
              <a:rPr lang="en-US" sz="2000" dirty="0"/>
              <a:t> architecture.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non-blocking I/O</a:t>
            </a:r>
            <a:r>
              <a:rPr lang="en-US" sz="2000" dirty="0"/>
              <a:t> allows handling multiple operations (like file reads, network requests) simultaneously without waiting for each to complete.</a:t>
            </a:r>
          </a:p>
          <a:p>
            <a:pPr lvl="1"/>
            <a:r>
              <a:rPr lang="en-US" sz="2000" dirty="0"/>
              <a:t>This improves efficiency for I/O-bound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Single-Threaded with Event Loop:</a:t>
            </a:r>
            <a:endParaRPr lang="en-US" dirty="0"/>
          </a:p>
          <a:p>
            <a:pPr lvl="1"/>
            <a:r>
              <a:rPr lang="en-US" sz="2000" dirty="0"/>
              <a:t>Node.js operates on a </a:t>
            </a:r>
            <a:r>
              <a:rPr lang="en-US" sz="2000" b="1" dirty="0"/>
              <a:t>single-threaded event loop</a:t>
            </a:r>
            <a:r>
              <a:rPr lang="en-US" sz="2000" dirty="0"/>
              <a:t> that efficiently manages multiple concurrent connections.</a:t>
            </a:r>
          </a:p>
          <a:p>
            <a:pPr lvl="1"/>
            <a:r>
              <a:rPr lang="en-US" sz="2000" dirty="0"/>
              <a:t>This eliminates the overhead of </a:t>
            </a:r>
            <a:r>
              <a:rPr lang="en-US" sz="2000" b="1" dirty="0"/>
              <a:t>creating threads for every request</a:t>
            </a:r>
            <a:r>
              <a:rPr lang="en-US" sz="2000" dirty="0"/>
              <a:t>, as seen in traditional servers.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Built on V8 JavaScript Engine:</a:t>
            </a:r>
            <a:endParaRPr lang="en-US" dirty="0"/>
          </a:p>
          <a:p>
            <a:pPr lvl="1"/>
            <a:r>
              <a:rPr lang="en-US" sz="2000" dirty="0"/>
              <a:t>Node.js is powered by Google’s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V8 JavaScript engine</a:t>
            </a:r>
            <a:r>
              <a:rPr lang="en-US" sz="2000" dirty="0"/>
              <a:t>, which compiles JavaScript code into </a:t>
            </a:r>
            <a:r>
              <a:rPr lang="en-US" sz="2000" b="1" dirty="0"/>
              <a:t>machine code</a:t>
            </a:r>
            <a:r>
              <a:rPr lang="en-US" sz="2000" dirty="0"/>
              <a:t> for faster execution.</a:t>
            </a:r>
          </a:p>
          <a:p>
            <a:pPr lvl="1"/>
            <a:r>
              <a:rPr lang="en-US" sz="2000" dirty="0"/>
              <a:t>It makes Node.js </a:t>
            </a:r>
            <a:r>
              <a:rPr lang="en-US" sz="2000" b="1" dirty="0"/>
              <a:t>lightweight</a:t>
            </a:r>
            <a:r>
              <a:rPr lang="en-US" sz="2000" dirty="0"/>
              <a:t> and </a:t>
            </a:r>
            <a:r>
              <a:rPr lang="en-US" sz="2000" b="1" dirty="0"/>
              <a:t>extremely fast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7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B80D-E541-3433-23EE-C70455B6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67A2-E56F-853E-6398-12025A2D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NPM (Node Package Manager):</a:t>
            </a:r>
          </a:p>
          <a:p>
            <a:r>
              <a:rPr lang="en-US" dirty="0"/>
              <a:t>Node.js comes with NPM, the world’s largest package ecosystem, with thousands of open-source libraries and tools.</a:t>
            </a:r>
          </a:p>
          <a:p>
            <a:r>
              <a:rPr lang="en-US" dirty="0"/>
              <a:t>Developers can easily install, share, and manage project dependencies.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Cross-Platform:</a:t>
            </a:r>
            <a:endParaRPr lang="en-US" dirty="0"/>
          </a:p>
          <a:p>
            <a:r>
              <a:rPr lang="en-US" dirty="0"/>
              <a:t>Node.js runs seamlessly on all major platforms, including Windows, Linux, and macOS.</a:t>
            </a:r>
          </a:p>
          <a:p>
            <a:r>
              <a:rPr lang="en-US" dirty="0"/>
              <a:t>It also supports containerization tools like Docker.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Real-Time Data Streaming:</a:t>
            </a:r>
          </a:p>
          <a:p>
            <a:r>
              <a:rPr lang="en-US" dirty="0"/>
              <a:t>Node.js excels at handling real-time, bidirectional communication between server and client.</a:t>
            </a:r>
          </a:p>
          <a:p>
            <a:r>
              <a:rPr lang="en-US" dirty="0"/>
              <a:t>It is widely used for applications like chats, gaming, and live updates.</a:t>
            </a:r>
          </a:p>
        </p:txBody>
      </p:sp>
    </p:spTree>
    <p:extLst>
      <p:ext uri="{BB962C8B-B14F-4D97-AF65-F5344CB8AC3E}">
        <p14:creationId xmlns:p14="http://schemas.microsoft.com/office/powerpoint/2010/main" val="305187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6AE-AAAF-61E1-3041-D2D33A3C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8DE1-D634-88B7-FBAD-395AB21C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 Scalable and Lightweight:</a:t>
            </a:r>
          </a:p>
          <a:p>
            <a:r>
              <a:rPr lang="en-US" dirty="0"/>
              <a:t>The non-blocking event loop allows Node.js to efficiently handle a high volume of concurrent requests without consuming large amounts of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8. Microservices Architecture Support:</a:t>
            </a:r>
            <a:endParaRPr lang="en-US" dirty="0"/>
          </a:p>
          <a:p>
            <a:r>
              <a:rPr lang="en-US" dirty="0"/>
              <a:t>Node.js is ideal for building microservices due to its modular and lightweight nature.</a:t>
            </a:r>
          </a:p>
          <a:p>
            <a:r>
              <a:rPr lang="en-US" dirty="0"/>
              <a:t>Applications can be split into smaller, manageable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9. Full-Stack JavaScript:</a:t>
            </a:r>
          </a:p>
          <a:p>
            <a:r>
              <a:rPr lang="en-US" dirty="0"/>
              <a:t>With Node.js, JavaScript can be used on both the frontend and backend, enabling a unified development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10. JSON Support:</a:t>
            </a:r>
          </a:p>
          <a:p>
            <a:r>
              <a:rPr lang="en-US" dirty="0"/>
              <a:t>Native support for JSON (JavaScript Object Notation) makes Node.js an excellent choice for API-based applications and data transfer.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4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B461-B2F6-813F-06BC-3CACA896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349D-BF52-D68B-BB18-4508E7A8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Advantages of Node.js:</a:t>
            </a:r>
          </a:p>
          <a:p>
            <a:pPr marL="0" indent="0">
              <a:buNone/>
            </a:pPr>
            <a:r>
              <a:rPr lang="en-US" b="1" dirty="0"/>
              <a:t>1. High Performance:</a:t>
            </a:r>
          </a:p>
          <a:p>
            <a:pPr marL="0" indent="0">
              <a:buNone/>
            </a:pPr>
            <a:r>
              <a:rPr lang="en-US" dirty="0"/>
              <a:t>Thanks to the </a:t>
            </a:r>
            <a:r>
              <a:rPr lang="en-US" b="1" dirty="0"/>
              <a:t>V8 engine </a:t>
            </a:r>
            <a:r>
              <a:rPr lang="en-US" dirty="0"/>
              <a:t>and event-driven architecture, Node.js can handle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thousands of concurrent requests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Scalability:</a:t>
            </a:r>
          </a:p>
          <a:p>
            <a:pPr marL="0" indent="0">
              <a:buNone/>
            </a:pPr>
            <a:r>
              <a:rPr lang="en-US" dirty="0"/>
              <a:t>Node.js can </a:t>
            </a:r>
            <a:r>
              <a:rPr lang="en-US" b="1" dirty="0"/>
              <a:t>scale horizontally </a:t>
            </a:r>
            <a:r>
              <a:rPr lang="en-US" dirty="0"/>
              <a:t>by adding more nodes (servers) and vertically by handling more I/O-bound requests on the same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Reduced Development Time:</a:t>
            </a:r>
          </a:p>
          <a:p>
            <a:pPr marL="0" indent="0">
              <a:buNone/>
            </a:pPr>
            <a:r>
              <a:rPr lang="en-US" dirty="0"/>
              <a:t>NPM and the vast library ecosystem enable developers to use pre-built modules instead of coding from scratch, speeding up development.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4. Cost-Efficient:</a:t>
            </a:r>
          </a:p>
          <a:p>
            <a:pPr marL="0" indent="0">
              <a:buNone/>
            </a:pPr>
            <a:r>
              <a:rPr lang="en-US" dirty="0"/>
              <a:t>Node.js consumes fewer server resources, making it a cost-effective choice for applications that handle high traffic.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08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5760-CBD7-7959-A558-35665837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F2D9-3A89-9AA5-32A6-82ADA9FA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Real-Time Applications:</a:t>
            </a:r>
          </a:p>
          <a:p>
            <a:pPr marL="0" indent="0">
              <a:buNone/>
            </a:pPr>
            <a:r>
              <a:rPr lang="en-US" dirty="0"/>
              <a:t>Node.js is ideal for real-time applications such as:</a:t>
            </a:r>
          </a:p>
          <a:p>
            <a:r>
              <a:rPr lang="en-US" dirty="0"/>
              <a:t>Chat applications.</a:t>
            </a:r>
          </a:p>
          <a:p>
            <a:r>
              <a:rPr lang="en-US" dirty="0"/>
              <a:t>Gaming servers.</a:t>
            </a:r>
          </a:p>
          <a:p>
            <a:r>
              <a:rPr lang="en-US" dirty="0"/>
              <a:t>Live video streaming.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Unified Language: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JavaScript is used on both the frontend (e.g., React, Angular, Vue) and backend (Node.js).</a:t>
            </a:r>
          </a:p>
          <a:p>
            <a:pPr marL="0" indent="0">
              <a:buNone/>
            </a:pPr>
            <a:r>
              <a:rPr lang="en-US" dirty="0"/>
              <a:t>This reduces the complexity of learning multiple programming languages.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Community and Support:</a:t>
            </a:r>
          </a:p>
          <a:p>
            <a:pPr marL="0" indent="0">
              <a:buNone/>
            </a:pPr>
            <a:r>
              <a:rPr lang="en-US" dirty="0"/>
              <a:t>Node.js has a huge and active developer community.</a:t>
            </a:r>
          </a:p>
          <a:p>
            <a:pPr marL="0" indent="0">
              <a:buNone/>
            </a:pPr>
            <a:r>
              <a:rPr lang="en-US" dirty="0"/>
              <a:t>Thousands of open-source libraries and regular updates improve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175042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DB21-E518-A5B4-6849-4CA839B3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1622-E459-BCB6-5AFD-1213F645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Lightweight and Fast:</a:t>
            </a:r>
          </a:p>
          <a:p>
            <a:pPr marL="0" indent="0">
              <a:buNone/>
            </a:pPr>
            <a:r>
              <a:rPr lang="en-US" dirty="0"/>
              <a:t>Node.js uses a single-threaded model with a non-blocking event loop, ensuring minimal resource usage while handling thousands of connections.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9. Easy Integration:</a:t>
            </a:r>
          </a:p>
          <a:p>
            <a:pPr marL="0" indent="0">
              <a:buNone/>
            </a:pPr>
            <a:r>
              <a:rPr lang="en-IN" dirty="0"/>
              <a:t>Node.js easily integrates with databases like:</a:t>
            </a:r>
          </a:p>
          <a:p>
            <a:pPr lvl="1"/>
            <a:r>
              <a:rPr lang="en-IN" dirty="0"/>
              <a:t>NoSQL databases (MongoDB, CouchDB).</a:t>
            </a:r>
          </a:p>
          <a:p>
            <a:pPr lvl="1"/>
            <a:r>
              <a:rPr lang="en-IN" dirty="0"/>
              <a:t>SQL databases (PostgreSQL, MySQL).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10. Great for API Development:</a:t>
            </a:r>
          </a:p>
          <a:p>
            <a:pPr marL="0" indent="0">
              <a:buNone/>
            </a:pPr>
            <a:r>
              <a:rPr lang="en-IN" dirty="0"/>
              <a:t>Node.js is excellent for building RESTful APIs or </a:t>
            </a:r>
            <a:r>
              <a:rPr lang="en-IN" dirty="0" err="1"/>
              <a:t>GraphQL</a:t>
            </a:r>
            <a:r>
              <a:rPr lang="en-IN" dirty="0"/>
              <a:t> APIs, supporting modern architectures like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36716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9D146-D0A7-BAA7-5FCE-9FE17E04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9E78-7D94-1307-828D-F6E7A0A9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91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DE83-33C7-D238-BEE6-B33B1B47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D254-FE83-D9AD-46BB-4AFF510B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63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654A6-DCB1-3D53-A7AA-BFB9D85B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E138-D53F-2EF4-2CA4-4272D37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38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8E85-8426-4AB7-AD5A-5C275C2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UNIT-I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3200" b="1" dirty="0"/>
              <a:t>Introduction:</a:t>
            </a:r>
            <a:r>
              <a:rPr lang="en-IN" sz="3200" dirty="0"/>
              <a:t> Features and advantages of Node JS, Traditional Web Server Model, Node.js Process Model, Asynchronous programming with Node.js, Types of applications that can be developed using Node.js. </a:t>
            </a:r>
          </a:p>
          <a:p>
            <a:pPr marL="0" indent="0">
              <a:buNone/>
            </a:pPr>
            <a:r>
              <a:rPr lang="en-IN" sz="3200" b="1" dirty="0"/>
              <a:t>Setup Development Environment:</a:t>
            </a:r>
            <a:r>
              <a:rPr lang="en-IN" sz="3200" dirty="0"/>
              <a:t> Install Node.js on Windows, working in REPL, Node JS Console, Creating a Node File with JavaScript, Accessing a Node.js File Through the Command Line Interface, Using Node.js in Net- Beans IDE. </a:t>
            </a:r>
          </a:p>
        </p:txBody>
      </p:sp>
    </p:spTree>
    <p:extLst>
      <p:ext uri="{BB962C8B-B14F-4D97-AF65-F5344CB8AC3E}">
        <p14:creationId xmlns:p14="http://schemas.microsoft.com/office/powerpoint/2010/main" val="4158340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D42A-C0AA-C151-2895-9B0BF84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1661-C725-FAC6-8506-3CCC7657D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09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8E74-2DA3-F98D-8AA3-FA58997A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134D-F2E8-F286-C1E2-F84FA89A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69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FC38-12EE-9F28-25E8-22F91FA6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1514-5826-6FD9-274F-C8967807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29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8BEBE-30C1-0AB4-7E18-B4E12461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3DC0-F3A6-BFEA-C767-C752D80F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1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3029-3EAF-D082-B238-96F38184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14A6-1060-3895-DF46-30B850A2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886097"/>
            <a:ext cx="10659110" cy="4926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What is Node.js :</a:t>
            </a:r>
          </a:p>
          <a:p>
            <a:pPr marL="0" indent="0">
              <a:buNone/>
            </a:pPr>
            <a:r>
              <a:rPr lang="en-IN" sz="2400" dirty="0"/>
              <a:t>Node.js is an </a:t>
            </a:r>
            <a:r>
              <a:rPr lang="en-IN" sz="2400" b="1" dirty="0"/>
              <a:t>open-source</a:t>
            </a:r>
            <a:r>
              <a:rPr lang="en-IN" sz="2400" dirty="0"/>
              <a:t>, </a:t>
            </a:r>
            <a:r>
              <a:rPr lang="en-IN" sz="2400" b="1" dirty="0"/>
              <a:t>cross-platform</a:t>
            </a:r>
            <a:r>
              <a:rPr lang="en-IN" sz="2400" dirty="0"/>
              <a:t> JavaScript runtime environment that executes JavaScript code outside of a web browser </a:t>
            </a:r>
            <a:r>
              <a:rPr lang="en-US" sz="2400" dirty="0"/>
              <a:t>primarily on the server side</a:t>
            </a:r>
            <a:r>
              <a:rPr lang="en-IN" sz="2400" dirty="0"/>
              <a:t>. It uses the </a:t>
            </a:r>
            <a:r>
              <a:rPr lang="en-IN" sz="2400" b="1" dirty="0"/>
              <a:t>V8 JavaScript engine </a:t>
            </a:r>
            <a:r>
              <a:rPr lang="en-IN" sz="2400" dirty="0"/>
              <a:t>from Google to compile JavaScript code into native machine code, allowing it to run at near-native speeds.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/>
              <a:t>What is .</a:t>
            </a:r>
            <a:r>
              <a:rPr lang="en-US" sz="2800" b="1" dirty="0" err="1"/>
              <a:t>js</a:t>
            </a:r>
            <a:r>
              <a:rPr lang="en-US" sz="2800" b="1" dirty="0"/>
              <a:t> (JavaScript):</a:t>
            </a:r>
          </a:p>
          <a:p>
            <a:pPr marL="0" indent="0">
              <a:buNone/>
            </a:pPr>
            <a:r>
              <a:rPr lang="en-US" sz="2400" dirty="0"/>
              <a:t>JavaScript</a:t>
            </a:r>
            <a:r>
              <a:rPr lang="en-US" sz="2400" b="1" dirty="0"/>
              <a:t> </a:t>
            </a:r>
            <a:r>
              <a:rPr lang="en-US" sz="2400" dirty="0"/>
              <a:t>is a </a:t>
            </a:r>
            <a:r>
              <a:rPr lang="en-US" sz="2400" b="1" dirty="0"/>
              <a:t>lightweight</a:t>
            </a:r>
            <a:r>
              <a:rPr lang="en-US" sz="2400" dirty="0"/>
              <a:t>, </a:t>
            </a:r>
            <a:r>
              <a:rPr lang="en-US" sz="2400" b="1" dirty="0"/>
              <a:t>interpreted</a:t>
            </a:r>
            <a:r>
              <a:rPr lang="en-US" sz="2400" dirty="0"/>
              <a:t>, or </a:t>
            </a:r>
            <a:r>
              <a:rPr lang="en-US" sz="2400" b="1" dirty="0"/>
              <a:t>just-in-time</a:t>
            </a:r>
            <a:r>
              <a:rPr lang="en-US" sz="2400" dirty="0"/>
              <a:t> compiled programming language primarily used to create </a:t>
            </a:r>
            <a:r>
              <a:rPr lang="en-US" sz="2400" b="1" dirty="0"/>
              <a:t>interactive</a:t>
            </a:r>
            <a:r>
              <a:rPr lang="en-US" sz="2400" dirty="0"/>
              <a:t> and </a:t>
            </a:r>
            <a:r>
              <a:rPr lang="en-US" sz="2400" b="1" dirty="0"/>
              <a:t>dynamic</a:t>
            </a:r>
            <a:r>
              <a:rPr lang="en-US" sz="2400" dirty="0"/>
              <a:t> features on </a:t>
            </a:r>
            <a:r>
              <a:rPr lang="en-US" sz="2400" b="1" dirty="0"/>
              <a:t>websites</a:t>
            </a:r>
            <a:r>
              <a:rPr lang="en-US" sz="2400" dirty="0"/>
              <a:t>. It is one of the core technologies of the web, alongside HTML and CSS. JavaScript is versatile and can be used for both client-side and server-side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95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067D-BD3F-29F3-49A1-0D2451E2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3C7E-C3D9-0A77-AAA2-3B602D10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History and Evolution of Node.js:</a:t>
            </a:r>
          </a:p>
          <a:p>
            <a:pPr marL="0" indent="0">
              <a:buNone/>
            </a:pPr>
            <a:r>
              <a:rPr lang="en-US" sz="2400" dirty="0"/>
              <a:t>Node.js was created by </a:t>
            </a:r>
            <a:r>
              <a:rPr lang="en-US" sz="2400" b="1" dirty="0"/>
              <a:t>Ryan Dahl </a:t>
            </a:r>
            <a:r>
              <a:rPr lang="en-US" sz="2400" dirty="0"/>
              <a:t>in 2009. It was </a:t>
            </a:r>
            <a:r>
              <a:rPr lang="en-US" sz="2400" b="1" dirty="0"/>
              <a:t>inspired</a:t>
            </a:r>
            <a:r>
              <a:rPr lang="en-US" sz="2400" dirty="0"/>
              <a:t> by the </a:t>
            </a:r>
            <a:r>
              <a:rPr lang="en-US" sz="2400" b="1" dirty="0">
                <a:solidFill>
                  <a:srgbClr val="C00000"/>
                </a:solidFill>
              </a:rPr>
              <a:t>limitations</a:t>
            </a:r>
            <a:r>
              <a:rPr lang="en-US" sz="2400" b="1" dirty="0"/>
              <a:t> of traditional web servers</a:t>
            </a:r>
            <a:r>
              <a:rPr lang="en-US" sz="2400" dirty="0"/>
              <a:t>, which were not well-suited for handling large number of concurrent connections. Node.js was designed to be lightweight and efficient, making it ideal for building scalable network applications.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26" name="Picture 2" descr="Client-Server Architecture | Components, Types, Examples">
            <a:extLst>
              <a:ext uri="{FF2B5EF4-FFF2-40B4-BE49-F238E27FC236}">
                <a16:creationId xmlns:a16="http://schemas.microsoft.com/office/drawing/2014/main" id="{B0520CA6-271F-B44C-906E-C0DBE5073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836817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5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33E0-1012-F5CF-D364-DCE4FF46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D653-B56B-8AAF-4973-489B9FFC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29640"/>
            <a:ext cx="10659110" cy="389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Traditional Web Servers:</a:t>
            </a:r>
          </a:p>
          <a:p>
            <a:pPr marL="0" indent="0">
              <a:buNone/>
            </a:pPr>
            <a:r>
              <a:rPr lang="en-US" sz="2400" dirty="0"/>
              <a:t>In the traditional web server model, each client request is handled by a </a:t>
            </a:r>
            <a:r>
              <a:rPr lang="en-US" sz="2400" b="1" dirty="0"/>
              <a:t>separate</a:t>
            </a:r>
            <a:r>
              <a:rPr lang="en-US" sz="2400" dirty="0"/>
              <a:t> </a:t>
            </a:r>
            <a:r>
              <a:rPr lang="en-US" sz="2400" b="1" dirty="0"/>
              <a:t>thread</a:t>
            </a:r>
            <a:r>
              <a:rPr lang="en-US" sz="2400" dirty="0"/>
              <a:t> or </a:t>
            </a:r>
            <a:r>
              <a:rPr lang="en-US" sz="2400" b="1" dirty="0"/>
              <a:t>process</a:t>
            </a:r>
            <a:r>
              <a:rPr lang="en-US" sz="2400" dirty="0"/>
              <a:t>. This can lead to scalability issues when handling large number of concurrent connections, as each thread or process consumes system resources.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dirty="0"/>
              <a:t>The traditional web server model can be </a:t>
            </a:r>
            <a:r>
              <a:rPr lang="en-US" sz="2400" b="1" dirty="0"/>
              <a:t>inefficient</a:t>
            </a:r>
            <a:r>
              <a:rPr lang="en-US" sz="2400" dirty="0"/>
              <a:t> and </a:t>
            </a:r>
            <a:r>
              <a:rPr lang="en-US" sz="2400" b="1" dirty="0"/>
              <a:t>resource-intensive</a:t>
            </a:r>
            <a:r>
              <a:rPr lang="en-US" sz="2400" dirty="0"/>
              <a:t>, especially for I/O bound applications that spend a significant amount of time waiting for I/O operations to complete. This can lead to poor performance and scalability issues.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681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E631-2C73-32E8-1AD6-90FADD7DC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F12C-E6C8-8BCC-F163-7DDC7C80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Limitations of Traditional Web Servers:</a:t>
            </a:r>
          </a:p>
          <a:p>
            <a:pPr marL="0" indent="0">
              <a:buNone/>
            </a:pPr>
            <a:r>
              <a:rPr lang="en-US" sz="2400" b="1" dirty="0"/>
              <a:t>1. Thread-Based Handling:</a:t>
            </a:r>
          </a:p>
          <a:p>
            <a:pPr marL="0" indent="0">
              <a:buNone/>
            </a:pPr>
            <a:r>
              <a:rPr lang="en-US" b="1" dirty="0"/>
              <a:t>Model:</a:t>
            </a:r>
            <a:r>
              <a:rPr lang="en-US" dirty="0"/>
              <a:t> Traditional servers </a:t>
            </a:r>
            <a:r>
              <a:rPr lang="en-US" b="1" dirty="0"/>
              <a:t>spawn a new thread </a:t>
            </a:r>
            <a:r>
              <a:rPr lang="en-US" dirty="0"/>
              <a:t>or </a:t>
            </a:r>
            <a:r>
              <a:rPr lang="en-US" b="1" dirty="0"/>
              <a:t>process</a:t>
            </a:r>
            <a:r>
              <a:rPr lang="en-US" dirty="0"/>
              <a:t> for each incoming connection.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High memory consumption as each thread/process requires a dedicated memory space.</a:t>
            </a:r>
          </a:p>
          <a:p>
            <a:pPr lvl="1"/>
            <a:r>
              <a:rPr lang="en-US" dirty="0"/>
              <a:t>Increased CPU overhead when managing thousands of threads.</a:t>
            </a:r>
          </a:p>
          <a:p>
            <a:pPr lvl="1"/>
            <a:r>
              <a:rPr lang="en-US" dirty="0"/>
              <a:t>Poor scalability when handling a large number of concurrent connections.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2. Blocking I/O Operations:</a:t>
            </a:r>
          </a:p>
          <a:p>
            <a:pPr marL="0" indent="0">
              <a:buNone/>
            </a:pPr>
            <a:r>
              <a:rPr lang="en-US" b="1" dirty="0"/>
              <a:t>Nature:</a:t>
            </a:r>
            <a:r>
              <a:rPr lang="en-US" dirty="0"/>
              <a:t> Many traditional servers use a blocking I/O model, where a thread waits for disk or network operations to complete.</a:t>
            </a:r>
          </a:p>
          <a:p>
            <a:pPr marL="0" indent="0">
              <a:buNone/>
            </a:pPr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Wastes server resources by keeping threads idle.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overall throughput for applications requiring high concurrency.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Slower response times for I/O-heavy workloads.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3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83051-0FC8-FC88-9D9C-1236A5D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7B3-BA14-849C-133A-57BA605B9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Resource-Intensive:</a:t>
            </a:r>
          </a:p>
          <a:p>
            <a:pPr marL="0" indent="0">
              <a:buNone/>
            </a:pPr>
            <a:r>
              <a:rPr lang="en-US" dirty="0"/>
              <a:t>Traditional web servers tend to consume significant memory and CPU resources due to their </a:t>
            </a:r>
            <a:r>
              <a:rPr lang="en-US" b="1" dirty="0"/>
              <a:t>multi-threaded</a:t>
            </a:r>
            <a:r>
              <a:rPr lang="en-US" dirty="0"/>
              <a:t> or </a:t>
            </a:r>
            <a:r>
              <a:rPr lang="en-US" b="1" dirty="0"/>
              <a:t>multi-process</a:t>
            </a:r>
            <a:r>
              <a:rPr lang="en-US" dirty="0"/>
              <a:t> model.</a:t>
            </a:r>
          </a:p>
          <a:p>
            <a:pPr marL="0" indent="0">
              <a:buNone/>
            </a:pPr>
            <a:r>
              <a:rPr lang="en-US" dirty="0"/>
              <a:t>These servers struggle with modern web use cases like real-time data streaming and APIs with high traffic.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4. Latency in Handling Requests:</a:t>
            </a:r>
          </a:p>
          <a:p>
            <a:pPr marL="0" indent="0">
              <a:buNone/>
            </a:pPr>
            <a:r>
              <a:rPr lang="en-US" dirty="0"/>
              <a:t>Due to synchronous execution, servers can face delays: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time-consuming request can block subsequent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Requests are often queued while waiting for resources to become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5. Lack of Real-Time Capability:</a:t>
            </a:r>
          </a:p>
          <a:p>
            <a:pPr marL="0" indent="0">
              <a:buNone/>
            </a:pPr>
            <a:r>
              <a:rPr lang="en-US" dirty="0"/>
              <a:t>Traditional web servers were not optimized for real-time, bidirectional communication: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WebSockets</a:t>
            </a:r>
            <a:r>
              <a:rPr lang="en-US" dirty="0"/>
              <a:t> and real-time streaming (e.g., chat apps, live updates) are difficult to implement.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2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64A9-336F-E382-9ADF-FE4748B4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324A-CFC5-6A07-E7C6-A7CB320DA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6. Complexity in Handling Asynchronous Tasks: </a:t>
            </a:r>
          </a:p>
          <a:p>
            <a:r>
              <a:rPr lang="en-US" dirty="0"/>
              <a:t>Traditional web servers are primarily designed for synchronous request-response models.</a:t>
            </a:r>
          </a:p>
          <a:p>
            <a:r>
              <a:rPr lang="en-US" dirty="0"/>
              <a:t>Managing multiple I/O tasks asynchronously often requires additional libraries or workarounds.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2400" b="1" dirty="0"/>
              <a:t>7. High Overhead for Small Requests: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lightweight or frequent requests (e.g., APIs or </a:t>
            </a:r>
            <a:r>
              <a:rPr lang="en-US" b="1" dirty="0"/>
              <a:t>microservices</a:t>
            </a:r>
            <a:r>
              <a:rPr lang="en-US" dirty="0"/>
              <a:t>), creating and managing threads introduces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makes the server inefficient for use cases requiring </a:t>
            </a:r>
            <a:r>
              <a:rPr lang="en-US" b="1" dirty="0"/>
              <a:t>high-frequency, low-latency</a:t>
            </a:r>
            <a:r>
              <a:rPr lang="en-US" dirty="0"/>
              <a:t>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75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29F-3A22-9B30-BFA2-81DECD5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26D2-35CD-CF50-029F-9DF6CDD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92183"/>
            <a:ext cx="10659110" cy="55847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Before Node.js: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A36FC-2CEA-CE66-F451-2D5AB7361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776"/>
              </p:ext>
            </p:extLst>
          </p:nvPr>
        </p:nvGraphicFramePr>
        <p:xfrm>
          <a:off x="892629" y="1240971"/>
          <a:ext cx="10406741" cy="5116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1840154102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1464302296"/>
                    </a:ext>
                  </a:extLst>
                </a:gridCol>
                <a:gridCol w="3298372">
                  <a:extLst>
                    <a:ext uri="{9D8B030D-6E8A-4147-A177-3AD203B41FA5}">
                      <a16:colId xmlns:a16="http://schemas.microsoft.com/office/drawing/2014/main" val="1111906507"/>
                    </a:ext>
                  </a:extLst>
                </a:gridCol>
                <a:gridCol w="3439884">
                  <a:extLst>
                    <a:ext uri="{9D8B030D-6E8A-4147-A177-3AD203B41FA5}">
                      <a16:colId xmlns:a16="http://schemas.microsoft.com/office/drawing/2014/main" val="63499496"/>
                    </a:ext>
                  </a:extLst>
                </a:gridCol>
              </a:tblGrid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Technology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Language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Key Usage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67437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Apache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I/O, memory-heavy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34013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 + Apache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PHP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Dynamic websites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Synchronous execution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480677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 Servlets/JSP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Java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Enterprise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Resource-intensive concurrency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487315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ASP.NET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C#, VB.NET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services (Windows)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Costly scalability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073195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 on Rails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Ruby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applications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Performance limitations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62958"/>
                  </a:ext>
                </a:extLst>
              </a:tr>
              <a:tr h="360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 (Django)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Python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Web APIs, CMS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Blocking I/O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6397566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Perl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Early dynamic content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Poor scalability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64609"/>
                  </a:ext>
                </a:extLst>
              </a:tr>
              <a:tr h="734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 Servers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C/C++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>
                          <a:effectLst/>
                        </a:rPr>
                        <a:t>Custom high-performance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</a:rPr>
                        <a:t>Development complexity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123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7949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1514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103</cp:revision>
  <dcterms:created xsi:type="dcterms:W3CDTF">2024-11-25T17:19:06Z</dcterms:created>
  <dcterms:modified xsi:type="dcterms:W3CDTF">2024-12-15T14:41:33Z</dcterms:modified>
</cp:coreProperties>
</file>