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3"/>
  </p:notesMasterIdLst>
  <p:sldIdLst>
    <p:sldId id="281" r:id="rId2"/>
    <p:sldId id="425" r:id="rId3"/>
    <p:sldId id="272" r:id="rId4"/>
    <p:sldId id="280" r:id="rId5"/>
    <p:sldId id="258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12/15/2024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9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111" name="Rectangle 1110">
            <a:extLst>
              <a:ext uri="{FF2B5EF4-FFF2-40B4-BE49-F238E27FC236}">
                <a16:creationId xmlns:a16="http://schemas.microsoft.com/office/drawing/2014/main" id="{EC8FF138-280F-4FD2-AFAA-06956B9D4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D165393F-82AC-4AAB-B9F7-2FD6DFFD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A81580-6B7A-CA0A-CC88-56501D4F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85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Web Application Framework</a:t>
            </a:r>
            <a:endParaRPr lang="en-US" b="1" dirty="0"/>
          </a:p>
        </p:txBody>
      </p:sp>
      <p:grpSp>
        <p:nvGrpSpPr>
          <p:cNvPr id="1115" name="Decorative Circles">
            <a:extLst>
              <a:ext uri="{FF2B5EF4-FFF2-40B4-BE49-F238E27FC236}">
                <a16:creationId xmlns:a16="http://schemas.microsoft.com/office/drawing/2014/main" id="{79A9B7D7-8D17-46EF-9979-F06FFD49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82868" y="310026"/>
            <a:ext cx="2210470" cy="6016634"/>
            <a:chOff x="2882868" y="310026"/>
            <a:chExt cx="2210470" cy="6016634"/>
          </a:xfrm>
        </p:grpSpPr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BF1057C0-D999-4DBE-8FD0-7F168CC44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85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Oval 1116">
              <a:extLst>
                <a:ext uri="{FF2B5EF4-FFF2-40B4-BE49-F238E27FC236}">
                  <a16:creationId xmlns:a16="http://schemas.microsoft.com/office/drawing/2014/main" id="{CA888E67-1431-4936-A231-F7869CAD0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79971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686AEAEE-660F-4945-9AE0-195D4814B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82868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29F3F62-13EF-42AD-9A5E-FC3CA4568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9603" y="735547"/>
              <a:ext cx="466441" cy="4664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1" name="Oval 3">
            <a:extLst>
              <a:ext uri="{FF2B5EF4-FFF2-40B4-BE49-F238E27FC236}">
                <a16:creationId xmlns:a16="http://schemas.microsoft.com/office/drawing/2014/main" id="{89B2D94D-D27F-49D5-A920-06F34ABD9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392" y="284085"/>
            <a:ext cx="1571298" cy="15712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Node.js Creator Blasts Node.js, Offers a Secure TypeScript-Based  Alternative - The New Stack">
            <a:extLst>
              <a:ext uri="{FF2B5EF4-FFF2-40B4-BE49-F238E27FC236}">
                <a16:creationId xmlns:a16="http://schemas.microsoft.com/office/drawing/2014/main" id="{02CA9EFD-425F-BDB3-17B5-33AC96E9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4" r="17376" b="1"/>
          <a:stretch/>
        </p:blipFill>
        <p:spPr bwMode="auto">
          <a:xfrm>
            <a:off x="1947782" y="1937785"/>
            <a:ext cx="3588262" cy="358826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reating a Secure Node.js REST API | Toptal®">
            <a:extLst>
              <a:ext uri="{FF2B5EF4-FFF2-40B4-BE49-F238E27FC236}">
                <a16:creationId xmlns:a16="http://schemas.microsoft.com/office/drawing/2014/main" id="{A056DBDD-F12E-E572-F43C-E7DE9E5EB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r="39287" b="-12"/>
          <a:stretch/>
        </p:blipFill>
        <p:spPr bwMode="auto">
          <a:xfrm>
            <a:off x="240377" y="433214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Graphic 1122">
            <a:extLst>
              <a:ext uri="{FF2B5EF4-FFF2-40B4-BE49-F238E27FC236}">
                <a16:creationId xmlns:a16="http://schemas.microsoft.com/office/drawing/2014/main" id="{39377263-035A-4105-B9B7-6F0A94EA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4696" y="284084"/>
            <a:ext cx="1571299" cy="1571299"/>
          </a:xfrm>
          <a:prstGeom prst="rect">
            <a:avLst/>
          </a:prstGeom>
        </p:spPr>
      </p:pic>
      <p:pic>
        <p:nvPicPr>
          <p:cNvPr id="1028" name="Picture 4" descr="Study Node JS Courses Online | NodeJS Tutorials | Academy Class UK">
            <a:extLst>
              <a:ext uri="{FF2B5EF4-FFF2-40B4-BE49-F238E27FC236}">
                <a16:creationId xmlns:a16="http://schemas.microsoft.com/office/drawing/2014/main" id="{C8EE23DA-673E-BBBA-4A6E-BA6FD8AA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249004" y="4336086"/>
            <a:ext cx="1990577" cy="19905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C7E81-314E-E3F8-7AD5-37A4FBFA00C0}"/>
              </a:ext>
            </a:extLst>
          </p:cNvPr>
          <p:cNvSpPr txBox="1"/>
          <p:nvPr/>
        </p:nvSpPr>
        <p:spPr>
          <a:xfrm>
            <a:off x="3135241" y="5526047"/>
            <a:ext cx="1209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Ryan Dahl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653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8CC9A-8C62-7A68-A51A-C32D1C584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54C4-E15F-717D-BBAE-D35FFFA9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996" y="958622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00B050"/>
                </a:solidFill>
              </a:rPr>
              <a:t>Course Objectives: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Understand </a:t>
            </a:r>
            <a:r>
              <a:rPr lang="en-IN" sz="3200" b="1" dirty="0"/>
              <a:t>Node JS </a:t>
            </a:r>
            <a:r>
              <a:rPr lang="en-IN" sz="3200" dirty="0"/>
              <a:t>and </a:t>
            </a:r>
            <a:r>
              <a:rPr lang="en-IN" sz="3200" b="1" dirty="0"/>
              <a:t>REPL</a:t>
            </a:r>
            <a:r>
              <a:rPr lang="en-IN" sz="3200" dirty="0"/>
              <a:t> terminal.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Experiment with Node JS </a:t>
            </a:r>
            <a:r>
              <a:rPr lang="en-IN" sz="3200" b="1" dirty="0"/>
              <a:t>Modules</a:t>
            </a:r>
            <a:r>
              <a:rPr lang="en-IN" sz="3200" dirty="0"/>
              <a:t> and </a:t>
            </a:r>
            <a:r>
              <a:rPr lang="en-IN" sz="3200" b="1" dirty="0"/>
              <a:t>Node Package Manager</a:t>
            </a:r>
            <a:r>
              <a:rPr lang="en-IN" sz="32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Develop applications to handle </a:t>
            </a:r>
            <a:r>
              <a:rPr lang="en-IN" sz="3200" b="1" dirty="0"/>
              <a:t>events</a:t>
            </a:r>
            <a:r>
              <a:rPr lang="en-IN" sz="3200" dirty="0"/>
              <a:t> in Node JS.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Make use of </a:t>
            </a:r>
            <a:r>
              <a:rPr lang="en-IN" sz="3200" b="1" dirty="0"/>
              <a:t>Web Server </a:t>
            </a:r>
            <a:r>
              <a:rPr lang="en-IN" sz="3200" dirty="0"/>
              <a:t>to manage </a:t>
            </a:r>
            <a:r>
              <a:rPr lang="en-IN" sz="3200" b="1" dirty="0"/>
              <a:t>database</a:t>
            </a:r>
            <a:r>
              <a:rPr lang="en-IN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Demonstrate </a:t>
            </a:r>
            <a:r>
              <a:rPr lang="en-IN" sz="3200" b="1" dirty="0"/>
              <a:t>Express</a:t>
            </a:r>
            <a:r>
              <a:rPr lang="en-IN" sz="3200" dirty="0"/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182238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F891-28DA-53FC-D882-C937AC820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7DAD-6A0F-13DA-FA31-E5035C93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996" y="958622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Course </a:t>
            </a: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Outcomes</a:t>
            </a:r>
            <a:r>
              <a:rPr lang="en-IN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sz="3200" dirty="0"/>
              <a:t>After the completion of the course, students will be able to:</a:t>
            </a:r>
          </a:p>
          <a:p>
            <a:pPr marL="0" indent="0">
              <a:buNone/>
            </a:pPr>
            <a:r>
              <a:rPr lang="en-US" sz="3200" b="1" dirty="0"/>
              <a:t>CO1: </a:t>
            </a:r>
            <a:r>
              <a:rPr lang="en-US" sz="3200" dirty="0"/>
              <a:t>Construct </a:t>
            </a:r>
            <a:r>
              <a:rPr lang="en-US" sz="3200" b="1" dirty="0"/>
              <a:t>Node File </a:t>
            </a:r>
            <a:r>
              <a:rPr lang="en-US" sz="3200" dirty="0"/>
              <a:t>with JavaScript, Accessing a Node.js </a:t>
            </a:r>
          </a:p>
          <a:p>
            <a:pPr marL="0" indent="0">
              <a:buNone/>
            </a:pPr>
            <a:r>
              <a:rPr lang="en-US" sz="3200" b="1" dirty="0"/>
              <a:t>CO2: </a:t>
            </a:r>
            <a:r>
              <a:rPr lang="en-US" sz="3200" dirty="0"/>
              <a:t>Explain and Develop Node JS </a:t>
            </a:r>
            <a:r>
              <a:rPr lang="en-US" sz="3200" b="1" dirty="0"/>
              <a:t>Modules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b="1" dirty="0"/>
              <a:t>CO3: </a:t>
            </a:r>
            <a:r>
              <a:rPr lang="en-US" sz="3200" dirty="0"/>
              <a:t>Build </a:t>
            </a:r>
            <a:r>
              <a:rPr lang="en-US" sz="3200" b="1" dirty="0"/>
              <a:t>Web Server </a:t>
            </a:r>
          </a:p>
          <a:p>
            <a:pPr marL="0" indent="0">
              <a:buNone/>
            </a:pPr>
            <a:r>
              <a:rPr lang="en-US" sz="3200" b="1" dirty="0"/>
              <a:t>CO4: </a:t>
            </a:r>
            <a:r>
              <a:rPr lang="en-US" sz="3200" dirty="0"/>
              <a:t>Extend Node.js to work with </a:t>
            </a:r>
            <a:r>
              <a:rPr lang="en-US" sz="3200" b="1" dirty="0"/>
              <a:t>Database.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04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854-EDDF-1D72-2A23-29F0256D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734" y="1322615"/>
            <a:ext cx="9455331" cy="3608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400" b="1" dirty="0">
                <a:solidFill>
                  <a:srgbClr val="C00000"/>
                </a:solidFill>
              </a:rPr>
              <a:t>Classroom Etiquette and Guidelines:</a:t>
            </a:r>
            <a:endParaRPr lang="en-US" sz="34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Let me know if the </a:t>
            </a:r>
            <a:r>
              <a:rPr lang="en-US" sz="3200" b="1" dirty="0"/>
              <a:t>pace of the class </a:t>
            </a:r>
            <a:r>
              <a:rPr lang="en-US" sz="3200" dirty="0"/>
              <a:t>is too fast.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Feel free to </a:t>
            </a:r>
            <a:r>
              <a:rPr lang="en-US" sz="3200" b="1" dirty="0"/>
              <a:t>ask questions </a:t>
            </a:r>
            <a:r>
              <a:rPr lang="en-US" sz="3200" dirty="0"/>
              <a:t>if you have any doubts.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Try to Answer </a:t>
            </a:r>
            <a:r>
              <a:rPr lang="en-US" sz="3200" dirty="0"/>
              <a:t>the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Always </a:t>
            </a:r>
            <a:r>
              <a:rPr lang="en-US" sz="3200" b="1" dirty="0"/>
              <a:t>arrive on time</a:t>
            </a:r>
            <a:r>
              <a:rPr lang="en-US" sz="3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Do not talk </a:t>
            </a:r>
            <a:r>
              <a:rPr lang="en-US" sz="3200" dirty="0"/>
              <a:t>while the class is in session.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2023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What is Programming?</a:t>
            </a:r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What is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283386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899"/>
            <a:ext cx="10567219" cy="16056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What is Programming? : </a:t>
            </a:r>
            <a:r>
              <a:rPr lang="en-IN" sz="3200" dirty="0"/>
              <a:t>Writing a Program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What is Programming Language? : </a:t>
            </a:r>
            <a:r>
              <a:rPr lang="en-IN" sz="3200" dirty="0"/>
              <a:t>Is a language used to give </a:t>
            </a:r>
            <a:r>
              <a:rPr lang="en-IN" sz="3200" b="1" dirty="0">
                <a:solidFill>
                  <a:srgbClr val="C00000"/>
                </a:solidFill>
              </a:rPr>
              <a:t>Instruction</a:t>
            </a:r>
            <a:r>
              <a:rPr lang="en-IN" sz="3200" dirty="0"/>
              <a:t> to the Machine.</a:t>
            </a:r>
            <a:endParaRPr lang="en-IN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3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Introduction:</a:t>
            </a:r>
            <a:r>
              <a:rPr lang="en-IN" sz="3200" dirty="0"/>
              <a:t> Features and advantages of Node JS, Traditional Web Server Model, Node.js Process Model, Asynchronous programming with Node.js, Types of applications that can be developed using Node.js. </a:t>
            </a:r>
          </a:p>
          <a:p>
            <a:pPr marL="0" indent="0">
              <a:buNone/>
            </a:pPr>
            <a:r>
              <a:rPr lang="en-IN" sz="3200" b="1" dirty="0"/>
              <a:t>Setup Development Environment:</a:t>
            </a:r>
            <a:r>
              <a:rPr lang="en-IN" sz="3200" dirty="0"/>
              <a:t> Install Node.js on Windows, working in REPL, Node JS Console, Creating a Node File with JavaScript, Accessing a Node.js File Through the Command Line Interface, Using Node.js in Net- Beans IDE. </a:t>
            </a:r>
          </a:p>
        </p:txBody>
      </p:sp>
    </p:spTree>
    <p:extLst>
      <p:ext uri="{BB962C8B-B14F-4D97-AF65-F5344CB8AC3E}">
        <p14:creationId xmlns:p14="http://schemas.microsoft.com/office/powerpoint/2010/main" val="70759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7D0D4-303F-BA27-A05B-03212D3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19D-CD60-DB9B-2207-11281043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Node.JS Basics:</a:t>
            </a:r>
            <a:r>
              <a:rPr lang="en-IN" sz="3200" dirty="0"/>
              <a:t> Primitive Types, Object Literal, Functions, Buffer, Access Global Scope. </a:t>
            </a:r>
          </a:p>
          <a:p>
            <a:pPr marL="0" indent="0">
              <a:buNone/>
            </a:pPr>
            <a:r>
              <a:rPr lang="en-IN" sz="3200" b="1" dirty="0"/>
              <a:t>Node.JS Modules: </a:t>
            </a:r>
            <a:r>
              <a:rPr lang="en-IN" sz="3200" dirty="0"/>
              <a:t>Module, Module Types: Core Modules, Local Modules, Third Party Modules, Module Exports. Using Modules in a Node.js File, Using the Built in HTTP, URL, Query String Module, Creating a Custom Module.</a:t>
            </a:r>
          </a:p>
          <a:p>
            <a:pPr marL="0" indent="0">
              <a:buNone/>
            </a:pPr>
            <a:r>
              <a:rPr lang="en-IN" sz="3200" b="1" dirty="0"/>
              <a:t>Node Package Manager:</a:t>
            </a:r>
            <a:r>
              <a:rPr lang="en-IN" sz="3200" dirty="0"/>
              <a:t> NPM, Installing Packages Locally, Adding dependency in </a:t>
            </a:r>
            <a:r>
              <a:rPr lang="en-IN" sz="3200" dirty="0" err="1"/>
              <a:t>package.json</a:t>
            </a:r>
            <a:r>
              <a:rPr lang="en-IN" sz="3200" dirty="0"/>
              <a:t>, Installing packages globally, Updating packages. </a:t>
            </a:r>
          </a:p>
        </p:txBody>
      </p:sp>
    </p:spTree>
    <p:extLst>
      <p:ext uri="{BB962C8B-B14F-4D97-AF65-F5344CB8AC3E}">
        <p14:creationId xmlns:p14="http://schemas.microsoft.com/office/powerpoint/2010/main" val="9494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83721-03E9-5423-BFF5-9D45077E3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AE36-0612-DF50-1BC4-3D9C2E3D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UNIT-III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Creating Web Server: </a:t>
            </a:r>
            <a:r>
              <a:rPr lang="en-US" sz="3200" dirty="0"/>
              <a:t>Handling HTTP requests, Sending requests.</a:t>
            </a:r>
          </a:p>
          <a:p>
            <a:pPr marL="0" indent="0">
              <a:buNone/>
            </a:pPr>
            <a:r>
              <a:rPr lang="en-IN" sz="3200" b="1" dirty="0"/>
              <a:t>System: </a:t>
            </a:r>
            <a:r>
              <a:rPr lang="en-IN" sz="3200" dirty="0"/>
              <a:t>Reading, Writing a File, Writing a file asynchronously, Opening a file, deleting a file, Other IO Operations: Append, Rename, Truncate. File System Module with URL Module Create, Read, Remove a Directory.</a:t>
            </a:r>
          </a:p>
          <a:p>
            <a:pPr marL="0" indent="0">
              <a:buNone/>
            </a:pPr>
            <a:r>
              <a:rPr lang="en-IN" sz="3200" b="1" dirty="0"/>
              <a:t>Debugging Node JS Application : </a:t>
            </a:r>
            <a:r>
              <a:rPr lang="en-IN" sz="3200" dirty="0"/>
              <a:t>Core Node.js debugger, Node Inspector, Built-in debugger in IDEs</a:t>
            </a:r>
          </a:p>
        </p:txBody>
      </p:sp>
    </p:spTree>
    <p:extLst>
      <p:ext uri="{BB962C8B-B14F-4D97-AF65-F5344CB8AC3E}">
        <p14:creationId xmlns:p14="http://schemas.microsoft.com/office/powerpoint/2010/main" val="338599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AA5F0-DE24-A3DC-9529-0C188CE9F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956C-73AF-3201-BE18-DB5F3C0D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UNIT-IV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Events:</a:t>
            </a:r>
            <a:r>
              <a:rPr lang="en-US" sz="3200" dirty="0"/>
              <a:t> Event Emitter class, Methods and Events of </a:t>
            </a:r>
            <a:r>
              <a:rPr lang="en-US" sz="3200" dirty="0" err="1"/>
              <a:t>EvenEmitter</a:t>
            </a:r>
            <a:r>
              <a:rPr lang="en-US" sz="3200" dirty="0"/>
              <a:t> Class, Returning event emitter, Extend </a:t>
            </a:r>
            <a:r>
              <a:rPr lang="en-US" sz="3200" dirty="0" err="1"/>
              <a:t>EventEmitter</a:t>
            </a:r>
            <a:r>
              <a:rPr lang="en-US" sz="3200" dirty="0"/>
              <a:t> Class, Passing Arguments and ‘this’ to listeners, Asynchronous and Synchronous call, Handle Events only Once, Error Events. </a:t>
            </a:r>
          </a:p>
          <a:p>
            <a:pPr marL="0" indent="0">
              <a:buNone/>
            </a:pPr>
            <a:r>
              <a:rPr lang="en-US" sz="3200" b="1" dirty="0"/>
              <a:t>Database Connectivity:</a:t>
            </a:r>
            <a:r>
              <a:rPr lang="en-US" sz="3200" dirty="0"/>
              <a:t> Connection string, Configuring, Working with insert, select command, Updating records, Deleting records, Drop tables, Ordered Result Set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842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5E356-CFBB-F4D3-0EBB-65183F4F0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A036-ED2D-19EC-85CF-A5658B5C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UNIT-V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b="1" dirty="0"/>
              <a:t>Express and Node JS:</a:t>
            </a:r>
            <a:r>
              <a:rPr lang="en-US" sz="2800" dirty="0"/>
              <a:t> Introduction to Express Framework, Express Server Request-Response Routes, Route Parameters, Multiple Route Callback/Handler Functions, Methods of Response Object, Chaining Route Handlers, Send Static Files, Accept User Input, File Upload with Express, Manage Cookies, Send file as a response, Templates and Express. </a:t>
            </a:r>
          </a:p>
          <a:p>
            <a:pPr marL="0" indent="0">
              <a:buNone/>
            </a:pPr>
            <a:r>
              <a:rPr lang="en-US" sz="2800" b="1" dirty="0" err="1"/>
              <a:t>RestFul</a:t>
            </a:r>
            <a:r>
              <a:rPr lang="en-US" sz="2800" b="1" dirty="0"/>
              <a:t> API:</a:t>
            </a:r>
            <a:r>
              <a:rPr lang="en-US" sz="2800" dirty="0"/>
              <a:t> What is REST, Install </a:t>
            </a:r>
            <a:r>
              <a:rPr lang="en-US" sz="2800" dirty="0" err="1"/>
              <a:t>PostMan</a:t>
            </a:r>
            <a:r>
              <a:rPr lang="en-US" sz="2800" dirty="0"/>
              <a:t>, Get all articles, Post a new article, Delete request, Make a specific Get request, put operation on a specific record, patch request, deleting a specific record. </a:t>
            </a:r>
          </a:p>
          <a:p>
            <a:pPr marL="0" indent="0">
              <a:buNone/>
            </a:pPr>
            <a:r>
              <a:rPr lang="en-US" sz="2800" b="1" dirty="0"/>
              <a:t>Authentication and Security:</a:t>
            </a:r>
            <a:r>
              <a:rPr lang="en-US" sz="2800" dirty="0"/>
              <a:t> Introduction, register and logic, encryption, cookies and session.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5618855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634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Gill Sans Nova</vt:lpstr>
      <vt:lpstr>Google Sans</vt:lpstr>
      <vt:lpstr>ConfettiVTI</vt:lpstr>
      <vt:lpstr>Web Application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50</cp:revision>
  <dcterms:created xsi:type="dcterms:W3CDTF">2024-11-25T17:19:06Z</dcterms:created>
  <dcterms:modified xsi:type="dcterms:W3CDTF">2024-12-15T12:09:58Z</dcterms:modified>
</cp:coreProperties>
</file>