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1"/>
  </p:notesMasterIdLst>
  <p:sldIdLst>
    <p:sldId id="257" r:id="rId2"/>
    <p:sldId id="272" r:id="rId3"/>
    <p:sldId id="280" r:id="rId4"/>
    <p:sldId id="258" r:id="rId5"/>
    <p:sldId id="425" r:id="rId6"/>
    <p:sldId id="426" r:id="rId7"/>
    <p:sldId id="423" r:id="rId8"/>
    <p:sldId id="424" r:id="rId9"/>
    <p:sldId id="4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SJ7bEILPJ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62" name="Rectangle 326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6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266" name="Oval 326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7" name="Oval 326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8" name="Oval 326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9" name="Oval 326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0" name="Oval 326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1" name="Oval 327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Oval 327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3" name="Oval 327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5" name="Oval 327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6" name="Freeform: Shape 327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77" name="Freeform: Shape 327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78" name="Freeform: Shape 327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79" name="Oval 327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0" name="Freeform: Shape 327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82" name="Rectangle 3281">
            <a:extLst>
              <a:ext uri="{FF2B5EF4-FFF2-40B4-BE49-F238E27FC236}">
                <a16:creationId xmlns:a16="http://schemas.microsoft.com/office/drawing/2014/main" id="{CE538CC0-A323-48F4-856C-EEB645F98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4" name="Rectangle 3283">
            <a:extLst>
              <a:ext uri="{FF2B5EF4-FFF2-40B4-BE49-F238E27FC236}">
                <a16:creationId xmlns:a16="http://schemas.microsoft.com/office/drawing/2014/main" id="{15053DB5-A19D-42A0-8AC2-D8F6F2C11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85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Analytics using Python.</a:t>
            </a:r>
            <a:endParaRPr lang="en-US" b="1"/>
          </a:p>
        </p:txBody>
      </p:sp>
      <p:grpSp>
        <p:nvGrpSpPr>
          <p:cNvPr id="3286" name="Decorative Circles">
            <a:extLst>
              <a:ext uri="{FF2B5EF4-FFF2-40B4-BE49-F238E27FC236}">
                <a16:creationId xmlns:a16="http://schemas.microsoft.com/office/drawing/2014/main" id="{DCCA682E-0633-45DE-8809-03E84BF25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3287" name="Oval 3286">
              <a:extLst>
                <a:ext uri="{FF2B5EF4-FFF2-40B4-BE49-F238E27FC236}">
                  <a16:creationId xmlns:a16="http://schemas.microsoft.com/office/drawing/2014/main" id="{A480F2C0-08B4-48D0-8C47-2A8377504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8" name="Oval 3287">
              <a:extLst>
                <a:ext uri="{FF2B5EF4-FFF2-40B4-BE49-F238E27FC236}">
                  <a16:creationId xmlns:a16="http://schemas.microsoft.com/office/drawing/2014/main" id="{12D86A8A-291B-4590-AAF1-247A563D3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Oval 3288">
              <a:extLst>
                <a:ext uri="{FF2B5EF4-FFF2-40B4-BE49-F238E27FC236}">
                  <a16:creationId xmlns:a16="http://schemas.microsoft.com/office/drawing/2014/main" id="{09944D47-DAD5-46EB-B286-DB8193754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Oval 3289">
              <a:extLst>
                <a:ext uri="{FF2B5EF4-FFF2-40B4-BE49-F238E27FC236}">
                  <a16:creationId xmlns:a16="http://schemas.microsoft.com/office/drawing/2014/main" id="{1D366592-CBFD-4AEF-9F21-A36B239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8" r="22433" b="2"/>
          <a:stretch/>
        </p:blipFill>
        <p:spPr bwMode="auto">
          <a:xfrm>
            <a:off x="1947780" y="1937783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Python Coding? | Juni Learning">
            <a:extLst>
              <a:ext uri="{FF2B5EF4-FFF2-40B4-BE49-F238E27FC236}">
                <a16:creationId xmlns:a16="http://schemas.microsoft.com/office/drawing/2014/main" id="{0ACCF86E-E298-8310-C844-B4C43188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240377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analytics is the process of examining, cleaning, transforming, and  interpreting data in order to extract valuable insights and make informed  decisions. Python is a popular programming language for data analytics due">
            <a:extLst>
              <a:ext uri="{FF2B5EF4-FFF2-40B4-BE49-F238E27FC236}">
                <a16:creationId xmlns:a16="http://schemas.microsoft.com/office/drawing/2014/main" id="{3CE2C5A9-DC03-0154-B456-D33AE147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/>
          <a:stretch/>
        </p:blipFill>
        <p:spPr bwMode="auto">
          <a:xfrm>
            <a:off x="5622670" y="4016231"/>
            <a:ext cx="5715000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do van Rossum (@gvanrossum) / X">
            <a:extLst>
              <a:ext uri="{FF2B5EF4-FFF2-40B4-BE49-F238E27FC236}">
                <a16:creationId xmlns:a16="http://schemas.microsoft.com/office/drawing/2014/main" id="{03DE085D-56AE-FC98-521F-72EFE9BD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4334521" y="283183"/>
            <a:ext cx="1571299" cy="157129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72DB0-B6E1-E406-460E-F68A1D77F3CF}"/>
              </a:ext>
            </a:extLst>
          </p:cNvPr>
          <p:cNvSpPr txBox="1"/>
          <p:nvPr/>
        </p:nvSpPr>
        <p:spPr>
          <a:xfrm>
            <a:off x="7500837" y="1360673"/>
            <a:ext cx="1958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Google Sans"/>
              </a:rPr>
              <a:t>Guido Van Rossum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/>
              <a:t>Interpreter, Parts of Python Programming Language, Identifiers, Keywords, Statements and Expressions,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FCB0-6476-02E3-0D76-1FB0A3BE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C178-FCBD-FE57-740D-FC35B75E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5" y="969509"/>
            <a:ext cx="10900568" cy="463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Module-2: </a:t>
            </a:r>
            <a:r>
              <a:rPr lang="en-IN" sz="2800" b="1" dirty="0">
                <a:solidFill>
                  <a:srgbClr val="002060"/>
                </a:solidFill>
              </a:rPr>
              <a:t>Python Collection Objects, Classes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Strings- Creating and Storing Strings, Basic String Operations, Accessing Characters in String by Index Number, String Slicing and Joining, String Methods, Formatting Strings, Lists-Creating Lists, Basic List Operations, Indexing and Slicing in Lists, Built-In Functions Used on Lists, List Methods. Sets, Tuples and Dictionaries. Files: reading and writing files. Class Definition – Constructors – Inheritance – Overloading.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Module-3: </a:t>
            </a:r>
            <a:r>
              <a:rPr lang="en-IN" sz="2800" b="1" dirty="0">
                <a:solidFill>
                  <a:srgbClr val="002060"/>
                </a:solidFill>
              </a:rPr>
              <a:t>Data Pre-processing and Data Wrangling Acquiring Data with Python</a:t>
            </a:r>
            <a:r>
              <a:rPr lang="en-IN" sz="2800" b="1" dirty="0"/>
              <a:t>: </a:t>
            </a:r>
            <a:r>
              <a:rPr lang="en-IN" sz="2400" dirty="0"/>
              <a:t>Loading from CSV files, Accessing SQL databases. Cleansing Data with Python: Stripping out extraneous information, Normalizing data AND Formatting data. Combining and Merging Data Sets – Reshaping and Pivoting – Data Transformation – String Manipulation, Regular Expressions.</a:t>
            </a:r>
          </a:p>
        </p:txBody>
      </p:sp>
    </p:spTree>
    <p:extLst>
      <p:ext uri="{BB962C8B-B14F-4D97-AF65-F5344CB8AC3E}">
        <p14:creationId xmlns:p14="http://schemas.microsoft.com/office/powerpoint/2010/main" val="282701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08D48-CA2F-3E9B-A2BB-E38851E2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4B85-6599-79F9-1BEC-7FE431E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5" y="1002166"/>
            <a:ext cx="10900568" cy="3656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</a:t>
            </a:r>
            <a:r>
              <a:rPr lang="en-IN" sz="2800" b="1" dirty="0">
                <a:solidFill>
                  <a:srgbClr val="002060"/>
                </a:solidFill>
              </a:rPr>
              <a:t>Web Scraping And Numerical Analysis</a:t>
            </a:r>
            <a:r>
              <a:rPr lang="en-IN" sz="3200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dirty="0"/>
              <a:t>Data Acquisition by Scraping web applications –Submitting a form - Fetching web pages – Downloading web pages through form submission – CSS Selectors. NumPy Essentials: </a:t>
            </a:r>
            <a:r>
              <a:rPr lang="en-IN" sz="2400" dirty="0" err="1"/>
              <a:t>TheNumPy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Module-5: </a:t>
            </a:r>
            <a:r>
              <a:rPr lang="en-IN" sz="2800" b="1" dirty="0">
                <a:solidFill>
                  <a:srgbClr val="002060"/>
                </a:solidFill>
              </a:rPr>
              <a:t>Data Visualization with NumPy Arrays, Matplotlib, and Seaborn: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Data Visualization: Matplotlib package – Plotting Graphs – Controlling Graph – Adding Text – More Graph Types – Getting and setting values – Patches. Advanced data visualization with Seaborn.- Time series analysis with Pandas. </a:t>
            </a:r>
          </a:p>
        </p:txBody>
      </p:sp>
    </p:spTree>
    <p:extLst>
      <p:ext uri="{BB962C8B-B14F-4D97-AF65-F5344CB8AC3E}">
        <p14:creationId xmlns:p14="http://schemas.microsoft.com/office/powerpoint/2010/main" val="6871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B4E5-FB4E-FC4C-EB67-4372B5E0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962296"/>
            <a:ext cx="10970623" cy="2847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Course Learning objectives: </a:t>
            </a:r>
          </a:p>
          <a:p>
            <a:r>
              <a:rPr lang="en-US" sz="2800" dirty="0"/>
              <a:t>Explain the </a:t>
            </a:r>
            <a:r>
              <a:rPr lang="en-US" sz="2800" b="1" dirty="0">
                <a:solidFill>
                  <a:srgbClr val="002060"/>
                </a:solidFill>
              </a:rPr>
              <a:t>basic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of Python programming</a:t>
            </a:r>
          </a:p>
          <a:p>
            <a:r>
              <a:rPr lang="en-US" sz="2800" dirty="0"/>
              <a:t>Design real time application using Python </a:t>
            </a:r>
            <a:r>
              <a:rPr lang="en-US" sz="2800" b="1" dirty="0">
                <a:solidFill>
                  <a:srgbClr val="002060"/>
                </a:solidFill>
              </a:rPr>
              <a:t>collection Objects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2060"/>
                </a:solidFill>
              </a:rPr>
              <a:t>classes</a:t>
            </a:r>
          </a:p>
          <a:p>
            <a:r>
              <a:rPr lang="en-US" sz="2800" dirty="0"/>
              <a:t>Familiarize the concept of </a:t>
            </a:r>
            <a:r>
              <a:rPr lang="en-US" sz="2800" b="1" dirty="0"/>
              <a:t>Data Visualization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rgbClr val="002060"/>
                </a:solidFill>
              </a:rPr>
              <a:t>NumPy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2060"/>
                </a:solidFill>
              </a:rPr>
              <a:t>Seaborn</a:t>
            </a:r>
          </a:p>
          <a:p>
            <a:r>
              <a:rPr lang="en-US" sz="2800" dirty="0"/>
              <a:t>Define the </a:t>
            </a:r>
            <a:r>
              <a:rPr lang="en-US" sz="2800" b="1" dirty="0">
                <a:solidFill>
                  <a:srgbClr val="002060"/>
                </a:solidFill>
              </a:rPr>
              <a:t>Web Scraping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2060"/>
                </a:solidFill>
              </a:rPr>
              <a:t>Numerical Analysis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1F6B-2D82-C33B-C288-064FC8CF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6ABE-3C2B-D301-7CF5-E678BAF6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4" y="391885"/>
            <a:ext cx="10970623" cy="593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Course outcome (Course Skill Set):</a:t>
            </a:r>
          </a:p>
          <a:p>
            <a:pPr marL="0" indent="0">
              <a:buNone/>
            </a:pPr>
            <a:r>
              <a:rPr lang="en-US" sz="2400" dirty="0"/>
              <a:t>At the end of the course the student should be able to :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7AB8D-FB7A-2E4A-C527-29215C91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85282"/>
              </p:ext>
            </p:extLst>
          </p:nvPr>
        </p:nvGraphicFramePr>
        <p:xfrm>
          <a:off x="1036319" y="1532709"/>
          <a:ext cx="9971317" cy="3700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687">
                  <a:extLst>
                    <a:ext uri="{9D8B030D-6E8A-4147-A177-3AD203B41FA5}">
                      <a16:colId xmlns:a16="http://schemas.microsoft.com/office/drawing/2014/main" val="2855909682"/>
                    </a:ext>
                  </a:extLst>
                </a:gridCol>
                <a:gridCol w="7053799">
                  <a:extLst>
                    <a:ext uri="{9D8B030D-6E8A-4147-A177-3AD203B41FA5}">
                      <a16:colId xmlns:a16="http://schemas.microsoft.com/office/drawing/2014/main" val="3950942496"/>
                    </a:ext>
                  </a:extLst>
                </a:gridCol>
                <a:gridCol w="1824831">
                  <a:extLst>
                    <a:ext uri="{9D8B030D-6E8A-4147-A177-3AD203B41FA5}">
                      <a16:colId xmlns:a16="http://schemas.microsoft.com/office/drawing/2014/main" val="2153824267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Sl. No.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Description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Bloom's Level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080932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Understand and comprehend the basics of Python programming.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L2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744861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Apply knowledge in real time applications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L3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1929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Apply the Data Pre-processing &amp; Data Wrapping 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L3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541148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Demonstrate the Web Scraping And Numerical Analysis 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L3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7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7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6254-3E4D-3040-8E3F-6F8984CC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16429"/>
            <a:ext cx="10659110" cy="536053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Suggested Learning Resources: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Books</a:t>
            </a:r>
          </a:p>
          <a:p>
            <a:pPr lvl="1"/>
            <a:r>
              <a:rPr lang="en-IN" dirty="0"/>
              <a:t>Allen B. Downey, “Think Python: How to Think Like a Computer Scientist„„, 2nd </a:t>
            </a:r>
            <a:r>
              <a:rPr lang="en-IN" dirty="0" err="1"/>
              <a:t>edition,Updated</a:t>
            </a:r>
            <a:r>
              <a:rPr lang="en-IN" dirty="0"/>
              <a:t> for Python 3, Shroff/</a:t>
            </a:r>
            <a:r>
              <a:rPr lang="en-IN" dirty="0" err="1"/>
              <a:t>O„Reilly</a:t>
            </a:r>
            <a:r>
              <a:rPr lang="en-IN" dirty="0"/>
              <a:t> Publishers, 2016 (http://greenteapress.com/wp/thinkpython/) </a:t>
            </a:r>
          </a:p>
          <a:p>
            <a:pPr lvl="1"/>
            <a:r>
              <a:rPr lang="en-IN" dirty="0"/>
              <a:t>Guido van Rossum and Fred L. Drake Jr, ―An Introduction to Python – Revised and updated for Python 3.2, Network Theory Ltd., 2011. </a:t>
            </a:r>
          </a:p>
          <a:p>
            <a:pPr lvl="1"/>
            <a:r>
              <a:rPr lang="en-IN" dirty="0"/>
              <a:t>Jake Vander </a:t>
            </a:r>
            <a:r>
              <a:rPr lang="en-IN" dirty="0" err="1"/>
              <a:t>plas</a:t>
            </a:r>
            <a:r>
              <a:rPr lang="en-IN" dirty="0"/>
              <a:t>, “Python Data Science Handbook: Essential tools for working with data”, </a:t>
            </a:r>
            <a:r>
              <a:rPr lang="en-IN" dirty="0" err="1"/>
              <a:t>O„Reilly</a:t>
            </a:r>
            <a:r>
              <a:rPr lang="en-IN" dirty="0"/>
              <a:t> Publishers, I Edition.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Reference Books</a:t>
            </a:r>
          </a:p>
          <a:p>
            <a:pPr lvl="1"/>
            <a:r>
              <a:rPr lang="en-IN" dirty="0"/>
              <a:t>Mark Lutz, “Programming Python”, O'Reilly Media, 4th edition, 2010.</a:t>
            </a:r>
          </a:p>
          <a:p>
            <a:pPr lvl="1"/>
            <a:r>
              <a:rPr lang="en-IN" dirty="0"/>
              <a:t>Tim Hall and J-P Stacey, “Python 3 for Absolute Beginners”, </a:t>
            </a:r>
            <a:r>
              <a:rPr lang="en-IN" dirty="0" err="1"/>
              <a:t>Apress</a:t>
            </a:r>
            <a:r>
              <a:rPr lang="en-IN" dirty="0"/>
              <a:t>, 1st edition, 2009. </a:t>
            </a:r>
          </a:p>
          <a:p>
            <a:pPr lvl="1"/>
            <a:r>
              <a:rPr lang="en-IN" dirty="0"/>
              <a:t> Magnus Lie Hetland, “Beginning Python: From Novice to Professional”, </a:t>
            </a:r>
            <a:r>
              <a:rPr lang="en-IN" dirty="0" err="1"/>
              <a:t>Apress</a:t>
            </a:r>
            <a:r>
              <a:rPr lang="en-IN" dirty="0"/>
              <a:t>, Second Edition, 2005. </a:t>
            </a:r>
          </a:p>
          <a:p>
            <a:pPr lvl="1"/>
            <a:r>
              <a:rPr lang="en-IN" dirty="0"/>
              <a:t>4. Shai </a:t>
            </a:r>
            <a:r>
              <a:rPr lang="en-IN" dirty="0" err="1"/>
              <a:t>Vaingast</a:t>
            </a:r>
            <a:r>
              <a:rPr lang="en-IN" dirty="0"/>
              <a:t>, “Beginning Python Visualization Crafting Visual Transformation Scripts”, </a:t>
            </a:r>
            <a:r>
              <a:rPr lang="en-IN" dirty="0" err="1"/>
              <a:t>Apress</a:t>
            </a:r>
            <a:r>
              <a:rPr lang="en-IN" dirty="0"/>
              <a:t>, 2nd edition, 2014. 6. Wes Mc Kinney, “Python for Data Analysis”, O'Reilly Media, 2012.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Web links and Video Lectures (e-Resources): </a:t>
            </a:r>
            <a:r>
              <a:rPr lang="en-US" sz="2000" dirty="0">
                <a:hlinkClick r:id="rId2"/>
              </a:rPr>
              <a:t>https://youtu.be/4SJ7bEILPJk</a:t>
            </a:r>
            <a:r>
              <a:rPr lang="en-US" sz="2000" dirty="0"/>
              <a:t>. </a:t>
            </a:r>
            <a:endParaRPr lang="en-IN" sz="20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61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734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Gill Sans Nova</vt:lpstr>
      <vt:lpstr>Google Sans</vt:lpstr>
      <vt:lpstr>ConfettiVTI</vt:lpstr>
      <vt:lpstr>Data Analytics using Python.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54</cp:revision>
  <dcterms:created xsi:type="dcterms:W3CDTF">2024-11-25T17:19:06Z</dcterms:created>
  <dcterms:modified xsi:type="dcterms:W3CDTF">2025-01-06T12:18:18Z</dcterms:modified>
</cp:coreProperties>
</file>