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51"/>
  </p:notesMasterIdLst>
  <p:sldIdLst>
    <p:sldId id="418" r:id="rId2"/>
    <p:sldId id="544" r:id="rId3"/>
    <p:sldId id="550" r:id="rId4"/>
    <p:sldId id="543" r:id="rId5"/>
    <p:sldId id="546" r:id="rId6"/>
    <p:sldId id="545" r:id="rId7"/>
    <p:sldId id="547" r:id="rId8"/>
    <p:sldId id="548" r:id="rId9"/>
    <p:sldId id="549" r:id="rId10"/>
    <p:sldId id="552" r:id="rId11"/>
    <p:sldId id="553" r:id="rId12"/>
    <p:sldId id="554" r:id="rId13"/>
    <p:sldId id="555" r:id="rId14"/>
    <p:sldId id="556" r:id="rId15"/>
    <p:sldId id="557" r:id="rId16"/>
    <p:sldId id="558" r:id="rId17"/>
    <p:sldId id="559" r:id="rId18"/>
    <p:sldId id="560" r:id="rId19"/>
    <p:sldId id="562" r:id="rId20"/>
    <p:sldId id="563" r:id="rId21"/>
    <p:sldId id="564" r:id="rId22"/>
    <p:sldId id="565" r:id="rId23"/>
    <p:sldId id="566" r:id="rId24"/>
    <p:sldId id="567" r:id="rId25"/>
    <p:sldId id="568" r:id="rId26"/>
    <p:sldId id="569" r:id="rId27"/>
    <p:sldId id="570" r:id="rId28"/>
    <p:sldId id="571" r:id="rId29"/>
    <p:sldId id="572" r:id="rId30"/>
    <p:sldId id="465" r:id="rId31"/>
    <p:sldId id="466" r:id="rId32"/>
    <p:sldId id="356" r:id="rId33"/>
    <p:sldId id="357" r:id="rId34"/>
    <p:sldId id="358" r:id="rId35"/>
    <p:sldId id="359" r:id="rId36"/>
    <p:sldId id="360" r:id="rId37"/>
    <p:sldId id="363" r:id="rId38"/>
    <p:sldId id="364" r:id="rId39"/>
    <p:sldId id="579" r:id="rId40"/>
    <p:sldId id="580" r:id="rId41"/>
    <p:sldId id="581" r:id="rId42"/>
    <p:sldId id="361" r:id="rId43"/>
    <p:sldId id="574" r:id="rId44"/>
    <p:sldId id="468" r:id="rId45"/>
    <p:sldId id="575" r:id="rId46"/>
    <p:sldId id="366" r:id="rId47"/>
    <p:sldId id="365" r:id="rId48"/>
    <p:sldId id="367" r:id="rId49"/>
    <p:sldId id="576" r:id="rId50"/>
    <p:sldId id="577" r:id="rId51"/>
    <p:sldId id="583" r:id="rId52"/>
    <p:sldId id="584" r:id="rId53"/>
    <p:sldId id="585" r:id="rId54"/>
    <p:sldId id="586" r:id="rId55"/>
    <p:sldId id="587" r:id="rId56"/>
    <p:sldId id="588" r:id="rId57"/>
    <p:sldId id="589" r:id="rId58"/>
    <p:sldId id="578" r:id="rId59"/>
    <p:sldId id="590" r:id="rId60"/>
    <p:sldId id="591" r:id="rId61"/>
    <p:sldId id="592" r:id="rId62"/>
    <p:sldId id="593" r:id="rId63"/>
    <p:sldId id="594" r:id="rId64"/>
    <p:sldId id="595" r:id="rId65"/>
    <p:sldId id="596" r:id="rId66"/>
    <p:sldId id="598" r:id="rId67"/>
    <p:sldId id="607" r:id="rId68"/>
    <p:sldId id="608" r:id="rId69"/>
    <p:sldId id="609" r:id="rId70"/>
    <p:sldId id="610" r:id="rId71"/>
    <p:sldId id="611" r:id="rId72"/>
    <p:sldId id="597" r:id="rId73"/>
    <p:sldId id="612" r:id="rId74"/>
    <p:sldId id="599" r:id="rId75"/>
    <p:sldId id="600" r:id="rId76"/>
    <p:sldId id="601" r:id="rId77"/>
    <p:sldId id="602" r:id="rId78"/>
    <p:sldId id="603" r:id="rId79"/>
    <p:sldId id="604" r:id="rId80"/>
    <p:sldId id="605" r:id="rId81"/>
    <p:sldId id="606" r:id="rId82"/>
    <p:sldId id="613" r:id="rId83"/>
    <p:sldId id="614" r:id="rId84"/>
    <p:sldId id="615" r:id="rId85"/>
    <p:sldId id="618" r:id="rId86"/>
    <p:sldId id="616" r:id="rId87"/>
    <p:sldId id="617" r:id="rId88"/>
    <p:sldId id="619" r:id="rId89"/>
    <p:sldId id="620" r:id="rId90"/>
    <p:sldId id="621" r:id="rId91"/>
    <p:sldId id="622" r:id="rId92"/>
    <p:sldId id="623" r:id="rId93"/>
    <p:sldId id="624" r:id="rId94"/>
    <p:sldId id="625" r:id="rId95"/>
    <p:sldId id="626" r:id="rId96"/>
    <p:sldId id="627" r:id="rId97"/>
    <p:sldId id="628" r:id="rId98"/>
    <p:sldId id="340" r:id="rId99"/>
    <p:sldId id="318" r:id="rId100"/>
    <p:sldId id="341" r:id="rId101"/>
    <p:sldId id="515" r:id="rId102"/>
    <p:sldId id="516" r:id="rId103"/>
    <p:sldId id="322" r:id="rId104"/>
    <p:sldId id="517" r:id="rId105"/>
    <p:sldId id="630" r:id="rId106"/>
    <p:sldId id="631" r:id="rId107"/>
    <p:sldId id="329" r:id="rId108"/>
    <p:sldId id="632" r:id="rId109"/>
    <p:sldId id="321" r:id="rId110"/>
    <p:sldId id="637" r:id="rId111"/>
    <p:sldId id="633" r:id="rId112"/>
    <p:sldId id="336" r:id="rId113"/>
    <p:sldId id="635" r:id="rId114"/>
    <p:sldId id="634" r:id="rId115"/>
    <p:sldId id="636" r:id="rId116"/>
    <p:sldId id="638" r:id="rId117"/>
    <p:sldId id="639" r:id="rId118"/>
    <p:sldId id="640" r:id="rId119"/>
    <p:sldId id="641" r:id="rId120"/>
    <p:sldId id="642" r:id="rId121"/>
    <p:sldId id="643" r:id="rId122"/>
    <p:sldId id="561" r:id="rId123"/>
    <p:sldId id="644" r:id="rId124"/>
    <p:sldId id="645" r:id="rId125"/>
    <p:sldId id="646" r:id="rId126"/>
    <p:sldId id="647" r:id="rId127"/>
    <p:sldId id="648" r:id="rId128"/>
    <p:sldId id="649" r:id="rId129"/>
    <p:sldId id="650" r:id="rId130"/>
    <p:sldId id="651" r:id="rId131"/>
    <p:sldId id="652" r:id="rId132"/>
    <p:sldId id="653" r:id="rId133"/>
    <p:sldId id="654" r:id="rId134"/>
    <p:sldId id="655" r:id="rId135"/>
    <p:sldId id="656" r:id="rId136"/>
    <p:sldId id="657" r:id="rId137"/>
    <p:sldId id="658" r:id="rId138"/>
    <p:sldId id="659" r:id="rId139"/>
    <p:sldId id="660" r:id="rId140"/>
    <p:sldId id="661" r:id="rId141"/>
    <p:sldId id="662" r:id="rId142"/>
    <p:sldId id="663" r:id="rId143"/>
    <p:sldId id="664" r:id="rId144"/>
    <p:sldId id="665" r:id="rId145"/>
    <p:sldId id="666" r:id="rId146"/>
    <p:sldId id="667" r:id="rId147"/>
    <p:sldId id="668" r:id="rId148"/>
    <p:sldId id="669" r:id="rId149"/>
    <p:sldId id="670" r:id="rId1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14-01-2025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1/14/2025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1/14/2025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1/14/2025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1/14/2025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1/14/2025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1/14/2025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1/14/2025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1/14/2025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1/14/2025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1/14/2025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1/14/2025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1/14/2025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10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10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11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1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fontScale="92500" lnSpcReduction="20000"/>
          </a:bodyPr>
          <a:lstStyle/>
          <a:p>
            <a:pPr marL="0" indent="0" algn="ctr">
              <a:buNone/>
            </a:pPr>
            <a:r>
              <a:rPr lang="en-US" sz="6600" b="1" dirty="0">
                <a:solidFill>
                  <a:schemeClr val="tx2"/>
                </a:solidFill>
              </a:rPr>
              <a:t>Module-1: </a:t>
            </a:r>
          </a:p>
          <a:p>
            <a:pPr marL="0" indent="0" algn="ctr">
              <a:buNone/>
            </a:pPr>
            <a:r>
              <a:rPr lang="en-US" sz="6600" b="1" dirty="0">
                <a:solidFill>
                  <a:srgbClr val="C00000"/>
                </a:solidFill>
              </a:rPr>
              <a:t>Python Basic Concepts and Programming</a:t>
            </a:r>
            <a:endParaRPr lang="en-IN" sz="6600" dirty="0">
              <a:solidFill>
                <a:srgbClr val="C00000"/>
              </a:solidFill>
            </a:endParaRPr>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08F4D-3DB6-8107-9331-EF6A47B575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4BE2D9-EE56-2522-1B16-3F7171343FE9}"/>
              </a:ext>
            </a:extLst>
          </p:cNvPr>
          <p:cNvSpPr>
            <a:spLocks noGrp="1"/>
          </p:cNvSpPr>
          <p:nvPr>
            <p:ph idx="1"/>
          </p:nvPr>
        </p:nvSpPr>
        <p:spPr>
          <a:xfrm>
            <a:off x="766445" y="831668"/>
            <a:ext cx="10659110" cy="4970417"/>
          </a:xfrm>
        </p:spPr>
        <p:txBody>
          <a:bodyPr>
            <a:normAutofit/>
          </a:bodyPr>
          <a:lstStyle/>
          <a:p>
            <a:pPr marL="0" indent="0">
              <a:buNone/>
            </a:pPr>
            <a:r>
              <a:rPr lang="en-US" sz="2800" b="1" dirty="0">
                <a:solidFill>
                  <a:srgbClr val="002060"/>
                </a:solidFill>
              </a:rPr>
              <a:t>Identifiers:</a:t>
            </a:r>
          </a:p>
          <a:p>
            <a:pPr marL="0" indent="0">
              <a:buNone/>
            </a:pPr>
            <a:r>
              <a:rPr lang="en-US" sz="2400" dirty="0"/>
              <a:t>Identifiers in Python are </a:t>
            </a:r>
            <a:r>
              <a:rPr lang="en-IN" sz="2400" b="1" dirty="0">
                <a:solidFill>
                  <a:srgbClr val="C00000"/>
                </a:solidFill>
              </a:rPr>
              <a:t>name given to the programming elements </a:t>
            </a:r>
            <a:r>
              <a:rPr lang="en-US" sz="2400" dirty="0"/>
              <a:t>such as variables, functions, classes, or other objects. They serve as </a:t>
            </a:r>
            <a:r>
              <a:rPr lang="en-US" sz="2400" b="1" dirty="0"/>
              <a:t>labels</a:t>
            </a:r>
            <a:r>
              <a:rPr lang="en-US" sz="2400" dirty="0"/>
              <a:t> to </a:t>
            </a:r>
            <a:r>
              <a:rPr lang="en-US" sz="2400" b="1" dirty="0">
                <a:solidFill>
                  <a:srgbClr val="C00000"/>
                </a:solidFill>
              </a:rPr>
              <a:t>reference </a:t>
            </a:r>
            <a:r>
              <a:rPr lang="en-US" sz="2400" dirty="0"/>
              <a:t>these objects in code. </a:t>
            </a:r>
          </a:p>
          <a:p>
            <a:pPr marL="0" indent="0">
              <a:buNone/>
            </a:pPr>
            <a:r>
              <a:rPr lang="en-US" sz="2400" dirty="0"/>
              <a:t>Python has specific rules and conventions for creating identifiers.</a:t>
            </a:r>
          </a:p>
          <a:p>
            <a:pPr marL="0" indent="0">
              <a:buNone/>
            </a:pPr>
            <a:r>
              <a:rPr lang="en-US" sz="2400" b="1" dirty="0"/>
              <a:t>Example for Identifiers: </a:t>
            </a:r>
            <a:r>
              <a:rPr lang="en-IN" sz="2400" dirty="0"/>
              <a:t>Valid Identifiers:</a:t>
            </a:r>
          </a:p>
          <a:p>
            <a:r>
              <a:rPr lang="en-IN" sz="2400" dirty="0" err="1"/>
              <a:t>my_variable</a:t>
            </a:r>
            <a:endParaRPr lang="en-IN" sz="2400" dirty="0"/>
          </a:p>
          <a:p>
            <a:r>
              <a:rPr lang="en-IN" sz="2400" dirty="0"/>
              <a:t>Variable123</a:t>
            </a:r>
          </a:p>
          <a:p>
            <a:r>
              <a:rPr lang="en-IN" sz="2400" dirty="0"/>
              <a:t>_</a:t>
            </a:r>
            <a:r>
              <a:rPr lang="en-IN" sz="2400" dirty="0" err="1"/>
              <a:t>privateVar</a:t>
            </a:r>
            <a:endParaRPr lang="en-IN" sz="2400" dirty="0"/>
          </a:p>
          <a:p>
            <a:r>
              <a:rPr lang="en-IN" sz="2400" dirty="0" err="1"/>
              <a:t>MyClass</a:t>
            </a:r>
            <a:endParaRPr lang="en-IN" sz="2400" dirty="0"/>
          </a:p>
        </p:txBody>
      </p:sp>
    </p:spTree>
    <p:extLst>
      <p:ext uri="{BB962C8B-B14F-4D97-AF65-F5344CB8AC3E}">
        <p14:creationId xmlns:p14="http://schemas.microsoft.com/office/powerpoint/2010/main" val="18033053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92495-41CF-B50A-0605-C5C042F358AB}"/>
              </a:ext>
            </a:extLst>
          </p:cNvPr>
          <p:cNvSpPr>
            <a:spLocks noGrp="1"/>
          </p:cNvSpPr>
          <p:nvPr>
            <p:ph idx="1"/>
          </p:nvPr>
        </p:nvSpPr>
        <p:spPr>
          <a:xfrm>
            <a:off x="263209" y="2938013"/>
            <a:ext cx="3888528" cy="660593"/>
          </a:xfrm>
        </p:spPr>
        <p:txBody>
          <a:bodyPr>
            <a:normAutofit/>
          </a:bodyPr>
          <a:lstStyle/>
          <a:p>
            <a:pPr marL="0" indent="0">
              <a:buNone/>
            </a:pPr>
            <a:r>
              <a:rPr lang="en-US" sz="4000" b="1" dirty="0">
                <a:solidFill>
                  <a:schemeClr val="accent2">
                    <a:lumMod val="75000"/>
                  </a:schemeClr>
                </a:solidFill>
              </a:rPr>
              <a:t>if-else</a:t>
            </a:r>
            <a:r>
              <a:rPr lang="en-US" sz="4000" b="1" dirty="0"/>
              <a:t> Flow Chart</a:t>
            </a:r>
            <a:endParaRPr lang="en-IN" sz="4000" b="1" dirty="0"/>
          </a:p>
        </p:txBody>
      </p:sp>
      <p:pic>
        <p:nvPicPr>
          <p:cNvPr id="3074" name="Picture 2" descr="PHP If Else - javatpoint">
            <a:extLst>
              <a:ext uri="{FF2B5EF4-FFF2-40B4-BE49-F238E27FC236}">
                <a16:creationId xmlns:a16="http://schemas.microsoft.com/office/drawing/2014/main" id="{6F3ECD34-67BB-58E5-ABAA-A15B607D6C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7667" y="237931"/>
            <a:ext cx="5322703" cy="638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34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10E29-6D61-B866-B5CC-D219C2E74D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AA820-0A34-52ED-FADE-619BC979A565}"/>
              </a:ext>
            </a:extLst>
          </p:cNvPr>
          <p:cNvSpPr>
            <a:spLocks noGrp="1"/>
          </p:cNvSpPr>
          <p:nvPr>
            <p:ph idx="1"/>
          </p:nvPr>
        </p:nvSpPr>
        <p:spPr>
          <a:xfrm>
            <a:off x="777240" y="592183"/>
            <a:ext cx="10659110" cy="5584780"/>
          </a:xfrm>
        </p:spPr>
        <p:txBody>
          <a:bodyPr>
            <a:normAutofit/>
          </a:bodyPr>
          <a:lstStyle/>
          <a:p>
            <a:pPr marL="0" indent="0">
              <a:buNone/>
            </a:pPr>
            <a:r>
              <a:rPr lang="en-IN" sz="2400" b="1" dirty="0">
                <a:solidFill>
                  <a:schemeClr val="accent6">
                    <a:lumMod val="50000"/>
                  </a:schemeClr>
                </a:solidFill>
              </a:rPr>
              <a:t>3. if-</a:t>
            </a:r>
            <a:r>
              <a:rPr lang="en-IN" sz="2400" b="1" dirty="0" err="1">
                <a:solidFill>
                  <a:schemeClr val="accent6">
                    <a:lumMod val="50000"/>
                  </a:schemeClr>
                </a:solidFill>
              </a:rPr>
              <a:t>elif</a:t>
            </a:r>
            <a:r>
              <a:rPr lang="en-IN" sz="2400" b="1" dirty="0">
                <a:solidFill>
                  <a:schemeClr val="accent6">
                    <a:lumMod val="50000"/>
                  </a:schemeClr>
                </a:solidFill>
              </a:rPr>
              <a:t>-else Statement</a:t>
            </a:r>
            <a:r>
              <a:rPr lang="en-IN" sz="2400" dirty="0">
                <a:solidFill>
                  <a:schemeClr val="accent6">
                    <a:lumMod val="50000"/>
                  </a:schemeClr>
                </a:solidFill>
              </a:rPr>
              <a:t>:</a:t>
            </a:r>
          </a:p>
          <a:p>
            <a:pPr marL="0" indent="0">
              <a:buNone/>
            </a:pPr>
            <a:r>
              <a:rPr lang="en-US" sz="2400" dirty="0"/>
              <a:t>The if-</a:t>
            </a:r>
            <a:r>
              <a:rPr lang="en-US" sz="2400" dirty="0" err="1"/>
              <a:t>elif</a:t>
            </a:r>
            <a:r>
              <a:rPr lang="en-US" sz="2400" dirty="0"/>
              <a:t>-else allows for </a:t>
            </a:r>
            <a:r>
              <a:rPr lang="en-US" sz="2400" b="1" dirty="0"/>
              <a:t>multiple conditions</a:t>
            </a:r>
            <a:r>
              <a:rPr lang="en-US" sz="2400" dirty="0"/>
              <a:t> to be evaluated </a:t>
            </a:r>
            <a:r>
              <a:rPr lang="en-US" sz="2400" b="1" dirty="0">
                <a:solidFill>
                  <a:srgbClr val="C00000"/>
                </a:solidFill>
              </a:rPr>
              <a:t>sequentially</a:t>
            </a:r>
            <a:r>
              <a:rPr lang="en-US" sz="2400" dirty="0"/>
              <a:t>. The </a:t>
            </a:r>
            <a:r>
              <a:rPr lang="en-US" sz="2400" b="1" dirty="0"/>
              <a:t>first condition that evaluates to true will have its corresponding block executed, </a:t>
            </a:r>
            <a:r>
              <a:rPr lang="en-US" sz="2400" dirty="0"/>
              <a:t>and the rest of the ladder will be skipped. If none of the conditions are true, the </a:t>
            </a:r>
            <a:r>
              <a:rPr lang="en-US" sz="2400" b="1" dirty="0">
                <a:solidFill>
                  <a:srgbClr val="C00000"/>
                </a:solidFill>
              </a:rPr>
              <a:t>else</a:t>
            </a:r>
            <a:r>
              <a:rPr lang="en-US" sz="2400" dirty="0"/>
              <a:t> block (</a:t>
            </a:r>
            <a:r>
              <a:rPr lang="en-US" sz="2400" b="1" dirty="0">
                <a:solidFill>
                  <a:srgbClr val="C00000"/>
                </a:solidFill>
              </a:rPr>
              <a:t>if present</a:t>
            </a:r>
            <a:r>
              <a:rPr lang="en-US" sz="2400" dirty="0"/>
              <a:t>) will be executed.</a:t>
            </a:r>
            <a:endParaRPr lang="en-IN" sz="2400" b="1" dirty="0"/>
          </a:p>
          <a:p>
            <a:pPr marL="0" indent="0">
              <a:buNone/>
            </a:pPr>
            <a:r>
              <a:rPr lang="en-IN" sz="2400" b="1" dirty="0"/>
              <a:t>Syntax:</a:t>
            </a:r>
          </a:p>
          <a:p>
            <a:pPr marL="0" indent="0">
              <a:buNone/>
            </a:pPr>
            <a:endParaRPr lang="en-IN" sz="2400" dirty="0"/>
          </a:p>
        </p:txBody>
      </p:sp>
      <p:pic>
        <p:nvPicPr>
          <p:cNvPr id="4" name="Picture 3">
            <a:extLst>
              <a:ext uri="{FF2B5EF4-FFF2-40B4-BE49-F238E27FC236}">
                <a16:creationId xmlns:a16="http://schemas.microsoft.com/office/drawing/2014/main" id="{4743C2B5-E214-C7FF-955F-5EFD0591D92C}"/>
              </a:ext>
            </a:extLst>
          </p:cNvPr>
          <p:cNvPicPr>
            <a:picLocks noChangeAspect="1"/>
          </p:cNvPicPr>
          <p:nvPr/>
        </p:nvPicPr>
        <p:blipFill>
          <a:blip r:embed="rId2"/>
          <a:stretch>
            <a:fillRect/>
          </a:stretch>
        </p:blipFill>
        <p:spPr>
          <a:xfrm>
            <a:off x="1668829" y="3028457"/>
            <a:ext cx="9485714" cy="3000000"/>
          </a:xfrm>
          <a:prstGeom prst="rect">
            <a:avLst/>
          </a:prstGeom>
        </p:spPr>
      </p:pic>
    </p:spTree>
    <p:extLst>
      <p:ext uri="{BB962C8B-B14F-4D97-AF65-F5344CB8AC3E}">
        <p14:creationId xmlns:p14="http://schemas.microsoft.com/office/powerpoint/2010/main" val="24500559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BB23B-B3C8-1CE2-D852-DEE69D8F34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4CC4C-451D-C453-E0D5-C8D97549FD8B}"/>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p>
          <a:p>
            <a:pPr marL="0" indent="0">
              <a:buNone/>
            </a:pPr>
            <a:endParaRPr lang="en-IN" sz="2800" b="1" dirty="0"/>
          </a:p>
        </p:txBody>
      </p:sp>
      <p:pic>
        <p:nvPicPr>
          <p:cNvPr id="5" name="Picture 4">
            <a:extLst>
              <a:ext uri="{FF2B5EF4-FFF2-40B4-BE49-F238E27FC236}">
                <a16:creationId xmlns:a16="http://schemas.microsoft.com/office/drawing/2014/main" id="{797456C5-FD6D-E99C-173D-7B6AD51BEE56}"/>
              </a:ext>
            </a:extLst>
          </p:cNvPr>
          <p:cNvPicPr>
            <a:picLocks noChangeAspect="1"/>
          </p:cNvPicPr>
          <p:nvPr/>
        </p:nvPicPr>
        <p:blipFill>
          <a:blip r:embed="rId2"/>
          <a:stretch>
            <a:fillRect/>
          </a:stretch>
        </p:blipFill>
        <p:spPr>
          <a:xfrm>
            <a:off x="1791238" y="1377266"/>
            <a:ext cx="8609524" cy="3580952"/>
          </a:xfrm>
          <a:prstGeom prst="rect">
            <a:avLst/>
          </a:prstGeom>
        </p:spPr>
      </p:pic>
    </p:spTree>
    <p:extLst>
      <p:ext uri="{BB962C8B-B14F-4D97-AF65-F5344CB8AC3E}">
        <p14:creationId xmlns:p14="http://schemas.microsoft.com/office/powerpoint/2010/main" val="14394708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400" b="1" dirty="0">
                <a:solidFill>
                  <a:schemeClr val="accent6">
                    <a:lumMod val="50000"/>
                  </a:schemeClr>
                </a:solidFill>
              </a:rPr>
              <a:t>4. Nested if statement</a:t>
            </a:r>
            <a:r>
              <a:rPr lang="en-IN" sz="2400" dirty="0">
                <a:solidFill>
                  <a:schemeClr val="accent6">
                    <a:lumMod val="50000"/>
                  </a:schemeClr>
                </a:solidFill>
              </a:rPr>
              <a:t>:</a:t>
            </a:r>
          </a:p>
          <a:p>
            <a:pPr marL="0" indent="0">
              <a:buNone/>
            </a:pPr>
            <a:r>
              <a:rPr lang="en-US" sz="2400" dirty="0"/>
              <a:t>Nested if statements allow an </a:t>
            </a:r>
            <a:r>
              <a:rPr lang="en-US" sz="2400" b="1" dirty="0">
                <a:solidFill>
                  <a:srgbClr val="C00000"/>
                </a:solidFill>
              </a:rPr>
              <a:t>if statement </a:t>
            </a:r>
            <a:r>
              <a:rPr lang="en-US" sz="2400" dirty="0"/>
              <a:t>to be placed </a:t>
            </a:r>
            <a:r>
              <a:rPr lang="en-US" sz="2400" b="1" dirty="0">
                <a:solidFill>
                  <a:srgbClr val="C00000"/>
                </a:solidFill>
              </a:rPr>
              <a:t>inside another if statement</a:t>
            </a:r>
            <a:r>
              <a:rPr lang="en-US" sz="2400" dirty="0"/>
              <a:t>. This allows for </a:t>
            </a:r>
            <a:r>
              <a:rPr lang="en-US" sz="2400" b="1" dirty="0"/>
              <a:t>more complex decision-making </a:t>
            </a:r>
            <a:r>
              <a:rPr lang="en-US" sz="2400" dirty="0"/>
              <a:t>processes where multiple conditions must be true for a block of code to execute.</a:t>
            </a:r>
          </a:p>
          <a:p>
            <a:pPr marL="0" indent="0">
              <a:buNone/>
            </a:pPr>
            <a:r>
              <a:rPr lang="en-IN" sz="2400" b="1" dirty="0"/>
              <a:t>Syntax:</a:t>
            </a:r>
          </a:p>
        </p:txBody>
      </p:sp>
      <p:pic>
        <p:nvPicPr>
          <p:cNvPr id="4" name="Picture 3">
            <a:extLst>
              <a:ext uri="{FF2B5EF4-FFF2-40B4-BE49-F238E27FC236}">
                <a16:creationId xmlns:a16="http://schemas.microsoft.com/office/drawing/2014/main" id="{F1F44B66-05C5-E9B9-133A-0F14AE5588A4}"/>
              </a:ext>
            </a:extLst>
          </p:cNvPr>
          <p:cNvPicPr>
            <a:picLocks noChangeAspect="1"/>
          </p:cNvPicPr>
          <p:nvPr/>
        </p:nvPicPr>
        <p:blipFill>
          <a:blip r:embed="rId2"/>
          <a:stretch>
            <a:fillRect/>
          </a:stretch>
        </p:blipFill>
        <p:spPr>
          <a:xfrm>
            <a:off x="1002172" y="2977400"/>
            <a:ext cx="10188343" cy="2334829"/>
          </a:xfrm>
          <a:prstGeom prst="rect">
            <a:avLst/>
          </a:prstGeom>
        </p:spPr>
      </p:pic>
    </p:spTree>
    <p:extLst>
      <p:ext uri="{BB962C8B-B14F-4D97-AF65-F5344CB8AC3E}">
        <p14:creationId xmlns:p14="http://schemas.microsoft.com/office/powerpoint/2010/main" val="34628525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06B42-10F1-8756-54A2-9BC7D8D181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61C25-0ADA-163F-8CCA-38687EC2075C}"/>
              </a:ext>
            </a:extLst>
          </p:cNvPr>
          <p:cNvSpPr>
            <a:spLocks noGrp="1"/>
          </p:cNvSpPr>
          <p:nvPr>
            <p:ph idx="1"/>
          </p:nvPr>
        </p:nvSpPr>
        <p:spPr>
          <a:xfrm>
            <a:off x="766445" y="940526"/>
            <a:ext cx="10659110" cy="5584780"/>
          </a:xfrm>
        </p:spPr>
        <p:txBody>
          <a:bodyPr>
            <a:normAutofit/>
          </a:bodyPr>
          <a:lstStyle/>
          <a:p>
            <a:pPr marL="0" indent="0">
              <a:buNone/>
            </a:pPr>
            <a:r>
              <a:rPr lang="en-US" sz="2400" b="1" dirty="0"/>
              <a:t>Example:</a:t>
            </a:r>
          </a:p>
          <a:p>
            <a:pPr marL="0" indent="0">
              <a:buNone/>
            </a:pPr>
            <a:endParaRPr lang="en-IN" sz="2400" b="1" dirty="0"/>
          </a:p>
        </p:txBody>
      </p:sp>
      <p:pic>
        <p:nvPicPr>
          <p:cNvPr id="5" name="Picture 4">
            <a:extLst>
              <a:ext uri="{FF2B5EF4-FFF2-40B4-BE49-F238E27FC236}">
                <a16:creationId xmlns:a16="http://schemas.microsoft.com/office/drawing/2014/main" id="{6C7168F5-6B09-84FB-A753-E92E95FBF8BB}"/>
              </a:ext>
            </a:extLst>
          </p:cNvPr>
          <p:cNvPicPr>
            <a:picLocks noChangeAspect="1"/>
          </p:cNvPicPr>
          <p:nvPr/>
        </p:nvPicPr>
        <p:blipFill>
          <a:blip r:embed="rId2"/>
          <a:stretch>
            <a:fillRect/>
          </a:stretch>
        </p:blipFill>
        <p:spPr>
          <a:xfrm>
            <a:off x="1766001" y="1863590"/>
            <a:ext cx="8029038" cy="3130820"/>
          </a:xfrm>
          <a:prstGeom prst="rect">
            <a:avLst/>
          </a:prstGeom>
        </p:spPr>
      </p:pic>
    </p:spTree>
    <p:extLst>
      <p:ext uri="{BB962C8B-B14F-4D97-AF65-F5344CB8AC3E}">
        <p14:creationId xmlns:p14="http://schemas.microsoft.com/office/powerpoint/2010/main" val="31116506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A3CBD-2C17-C772-9AC4-2E6D47945F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C2B50-98B4-ED26-2D28-63DDBA6E1FAB}"/>
              </a:ext>
            </a:extLst>
          </p:cNvPr>
          <p:cNvSpPr>
            <a:spLocks noGrp="1"/>
          </p:cNvSpPr>
          <p:nvPr>
            <p:ph idx="1"/>
          </p:nvPr>
        </p:nvSpPr>
        <p:spPr>
          <a:xfrm>
            <a:off x="777240" y="674914"/>
            <a:ext cx="10659110" cy="5502049"/>
          </a:xfrm>
        </p:spPr>
        <p:txBody>
          <a:bodyPr/>
          <a:lstStyle/>
          <a:p>
            <a:r>
              <a:rPr lang="en-US" b="1" dirty="0">
                <a:solidFill>
                  <a:srgbClr val="002060"/>
                </a:solidFill>
              </a:rPr>
              <a:t>One-Liner if Statement: </a:t>
            </a:r>
            <a:r>
              <a:rPr lang="en-US" dirty="0"/>
              <a:t>Python allows simple if statements to be written in a </a:t>
            </a:r>
            <a:r>
              <a:rPr lang="en-US" b="1" dirty="0">
                <a:solidFill>
                  <a:srgbClr val="C00000"/>
                </a:solidFill>
              </a:rPr>
              <a:t>single line</a:t>
            </a:r>
            <a:r>
              <a:rPr lang="en-US" dirty="0"/>
              <a:t>.</a:t>
            </a:r>
          </a:p>
          <a:p>
            <a:pPr marL="0" indent="0">
              <a:buNone/>
            </a:pPr>
            <a:r>
              <a:rPr lang="en-US" b="1" dirty="0"/>
              <a:t>Example:</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en-US" b="1" dirty="0">
                <a:solidFill>
                  <a:srgbClr val="002060"/>
                </a:solidFill>
              </a:rPr>
              <a:t>One-Liner if-else Statement (Ternary Operator): </a:t>
            </a:r>
            <a:r>
              <a:rPr lang="en-US" dirty="0"/>
              <a:t>The if-else statement can also be written as a one-liner using the </a:t>
            </a:r>
            <a:r>
              <a:rPr lang="en-US" b="1" dirty="0">
                <a:solidFill>
                  <a:srgbClr val="C00000"/>
                </a:solidFill>
              </a:rPr>
              <a:t>ternary operator</a:t>
            </a:r>
            <a:r>
              <a:rPr lang="en-US" dirty="0"/>
              <a:t>.</a:t>
            </a:r>
          </a:p>
          <a:p>
            <a:pPr marL="0" indent="0">
              <a:buNone/>
            </a:pPr>
            <a:r>
              <a:rPr lang="en-US" b="1" dirty="0"/>
              <a:t>Syntax:</a:t>
            </a:r>
          </a:p>
          <a:p>
            <a:pPr marL="0" indent="0">
              <a:buNone/>
            </a:pPr>
            <a:endParaRPr lang="en-US" b="1" dirty="0"/>
          </a:p>
          <a:p>
            <a:pPr marL="0" indent="0">
              <a:buNone/>
            </a:pPr>
            <a:endParaRPr lang="en-US" b="1" dirty="0"/>
          </a:p>
          <a:p>
            <a:pPr marL="0" indent="0">
              <a:buNone/>
            </a:pPr>
            <a:r>
              <a:rPr lang="en-US" b="1" dirty="0"/>
              <a:t>Example: </a:t>
            </a:r>
          </a:p>
          <a:p>
            <a:pPr marL="0" indent="0">
              <a:buNone/>
            </a:pPr>
            <a:endParaRPr lang="en-IN" dirty="0"/>
          </a:p>
        </p:txBody>
      </p:sp>
      <p:pic>
        <p:nvPicPr>
          <p:cNvPr id="4" name="Picture 3">
            <a:extLst>
              <a:ext uri="{FF2B5EF4-FFF2-40B4-BE49-F238E27FC236}">
                <a16:creationId xmlns:a16="http://schemas.microsoft.com/office/drawing/2014/main" id="{4C8A01EA-8F1F-34DF-1E80-98978991B68B}"/>
              </a:ext>
            </a:extLst>
          </p:cNvPr>
          <p:cNvPicPr>
            <a:picLocks noChangeAspect="1"/>
          </p:cNvPicPr>
          <p:nvPr/>
        </p:nvPicPr>
        <p:blipFill>
          <a:blip r:embed="rId2"/>
          <a:stretch>
            <a:fillRect/>
          </a:stretch>
        </p:blipFill>
        <p:spPr>
          <a:xfrm>
            <a:off x="1817038" y="1592799"/>
            <a:ext cx="7752381" cy="1342857"/>
          </a:xfrm>
          <a:prstGeom prst="rect">
            <a:avLst/>
          </a:prstGeom>
        </p:spPr>
      </p:pic>
      <p:pic>
        <p:nvPicPr>
          <p:cNvPr id="6" name="Picture 5">
            <a:extLst>
              <a:ext uri="{FF2B5EF4-FFF2-40B4-BE49-F238E27FC236}">
                <a16:creationId xmlns:a16="http://schemas.microsoft.com/office/drawing/2014/main" id="{91680103-0D5D-0534-6E6A-B75463FB06DE}"/>
              </a:ext>
            </a:extLst>
          </p:cNvPr>
          <p:cNvPicPr>
            <a:picLocks noChangeAspect="1"/>
          </p:cNvPicPr>
          <p:nvPr/>
        </p:nvPicPr>
        <p:blipFill>
          <a:blip r:embed="rId3"/>
          <a:stretch>
            <a:fillRect/>
          </a:stretch>
        </p:blipFill>
        <p:spPr>
          <a:xfrm>
            <a:off x="1817038" y="3979990"/>
            <a:ext cx="8652076" cy="576319"/>
          </a:xfrm>
          <a:prstGeom prst="rect">
            <a:avLst/>
          </a:prstGeom>
        </p:spPr>
      </p:pic>
      <p:pic>
        <p:nvPicPr>
          <p:cNvPr id="8" name="Picture 7">
            <a:extLst>
              <a:ext uri="{FF2B5EF4-FFF2-40B4-BE49-F238E27FC236}">
                <a16:creationId xmlns:a16="http://schemas.microsoft.com/office/drawing/2014/main" id="{AFBBD35E-974F-9C56-9D2F-4ED0B3DE2B2B}"/>
              </a:ext>
            </a:extLst>
          </p:cNvPr>
          <p:cNvPicPr>
            <a:picLocks noChangeAspect="1"/>
          </p:cNvPicPr>
          <p:nvPr/>
        </p:nvPicPr>
        <p:blipFill>
          <a:blip r:embed="rId4"/>
          <a:stretch>
            <a:fillRect/>
          </a:stretch>
        </p:blipFill>
        <p:spPr>
          <a:xfrm>
            <a:off x="2590047" y="5061242"/>
            <a:ext cx="6206362" cy="1425879"/>
          </a:xfrm>
          <a:prstGeom prst="rect">
            <a:avLst/>
          </a:prstGeom>
        </p:spPr>
      </p:pic>
    </p:spTree>
    <p:extLst>
      <p:ext uri="{BB962C8B-B14F-4D97-AF65-F5344CB8AC3E}">
        <p14:creationId xmlns:p14="http://schemas.microsoft.com/office/powerpoint/2010/main" val="30235463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3D06A-55D7-4B26-5DE0-AAEF2EB3D8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B0121-76B9-F6C9-589A-4236EDD4893B}"/>
              </a:ext>
            </a:extLst>
          </p:cNvPr>
          <p:cNvSpPr>
            <a:spLocks noGrp="1"/>
          </p:cNvSpPr>
          <p:nvPr>
            <p:ph idx="1"/>
          </p:nvPr>
        </p:nvSpPr>
        <p:spPr>
          <a:xfrm>
            <a:off x="766445" y="1023257"/>
            <a:ext cx="10659110" cy="4005943"/>
          </a:xfrm>
        </p:spPr>
        <p:txBody>
          <a:bodyPr>
            <a:normAutofit/>
          </a:bodyPr>
          <a:lstStyle/>
          <a:p>
            <a:pPr marL="0" indent="0">
              <a:buNone/>
            </a:pPr>
            <a:r>
              <a:rPr lang="en-US" sz="2400" b="1" dirty="0"/>
              <a:t>2. Looping Statements:</a:t>
            </a:r>
          </a:p>
          <a:p>
            <a:pPr marL="0" indent="0">
              <a:buNone/>
            </a:pPr>
            <a:r>
              <a:rPr lang="en-US" sz="2400" dirty="0"/>
              <a:t>Looping statements in Python allow you to </a:t>
            </a:r>
            <a:r>
              <a:rPr lang="en-US" sz="2400" b="1" dirty="0">
                <a:solidFill>
                  <a:srgbClr val="C00000"/>
                </a:solidFill>
              </a:rPr>
              <a:t>execute a block of code multiple times</a:t>
            </a:r>
            <a:r>
              <a:rPr lang="en-US" sz="2400" dirty="0"/>
              <a:t>, either for a </a:t>
            </a:r>
            <a:r>
              <a:rPr lang="en-US" sz="2400" b="1" dirty="0">
                <a:solidFill>
                  <a:srgbClr val="002060"/>
                </a:solidFill>
              </a:rPr>
              <a:t>specific number of iterations </a:t>
            </a:r>
            <a:r>
              <a:rPr lang="en-US" sz="2400" dirty="0"/>
              <a:t>or </a:t>
            </a:r>
            <a:r>
              <a:rPr lang="en-US" sz="2400" b="1" dirty="0">
                <a:solidFill>
                  <a:srgbClr val="002060"/>
                </a:solidFill>
              </a:rPr>
              <a:t>until a certain condition is met</a:t>
            </a:r>
            <a:r>
              <a:rPr lang="en-US" sz="2400" dirty="0"/>
              <a:t>. </a:t>
            </a:r>
          </a:p>
          <a:p>
            <a:pPr marL="0" indent="0">
              <a:buNone/>
            </a:pPr>
            <a:r>
              <a:rPr lang="en-US" sz="2400" b="1" dirty="0"/>
              <a:t>Python provides two main types of loops:</a:t>
            </a:r>
          </a:p>
          <a:p>
            <a:pPr marL="457200" indent="-457200">
              <a:buFont typeface="+mj-lt"/>
              <a:buAutoNum type="arabicPeriod"/>
            </a:pPr>
            <a:r>
              <a:rPr lang="en-US" sz="2400" dirty="0"/>
              <a:t>for Loop</a:t>
            </a:r>
          </a:p>
          <a:p>
            <a:pPr marL="457200" indent="-457200">
              <a:buFont typeface="+mj-lt"/>
              <a:buAutoNum type="arabicPeriod"/>
            </a:pPr>
            <a:r>
              <a:rPr lang="en-US" sz="2400" dirty="0"/>
              <a:t>while Loop</a:t>
            </a:r>
          </a:p>
          <a:p>
            <a:pPr marL="0" indent="0">
              <a:buNone/>
            </a:pPr>
            <a:endParaRPr lang="en-US" sz="2400" dirty="0"/>
          </a:p>
          <a:p>
            <a:pPr marL="0" indent="0">
              <a:buNone/>
            </a:pPr>
            <a:r>
              <a:rPr lang="en-US" sz="2400" b="1" dirty="0"/>
              <a:t>Additionally</a:t>
            </a:r>
            <a:r>
              <a:rPr lang="en-US" sz="2400" dirty="0"/>
              <a:t>, Python supports </a:t>
            </a:r>
            <a:r>
              <a:rPr lang="en-US" sz="2400" b="1" dirty="0">
                <a:solidFill>
                  <a:srgbClr val="C00000"/>
                </a:solidFill>
              </a:rPr>
              <a:t>jump</a:t>
            </a:r>
            <a:r>
              <a:rPr lang="en-US" sz="2400" dirty="0"/>
              <a:t> </a:t>
            </a:r>
            <a:r>
              <a:rPr lang="en-US" sz="2400" b="1" dirty="0">
                <a:solidFill>
                  <a:srgbClr val="C00000"/>
                </a:solidFill>
              </a:rPr>
              <a:t>statements</a:t>
            </a:r>
            <a:r>
              <a:rPr lang="en-US" sz="2400" dirty="0"/>
              <a:t> (</a:t>
            </a:r>
            <a:r>
              <a:rPr lang="en-US" sz="2400" b="1" dirty="0"/>
              <a:t>break</a:t>
            </a:r>
            <a:r>
              <a:rPr lang="en-US" sz="2400" dirty="0"/>
              <a:t>, </a:t>
            </a:r>
            <a:r>
              <a:rPr lang="en-US" sz="2400" b="1" dirty="0"/>
              <a:t>continue</a:t>
            </a:r>
            <a:r>
              <a:rPr lang="en-US" sz="2400" dirty="0"/>
              <a:t>, and </a:t>
            </a:r>
            <a:r>
              <a:rPr lang="en-US" sz="2400" b="1" dirty="0"/>
              <a:t>pass</a:t>
            </a:r>
            <a:r>
              <a:rPr lang="en-US" sz="2400" dirty="0"/>
              <a:t>) </a:t>
            </a:r>
            <a:r>
              <a:rPr lang="en-US" sz="2400" b="1" dirty="0">
                <a:solidFill>
                  <a:srgbClr val="C00000"/>
                </a:solidFill>
              </a:rPr>
              <a:t>to control the flow within loops.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15441800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400" b="1" dirty="0">
                <a:solidFill>
                  <a:srgbClr val="002060"/>
                </a:solidFill>
              </a:rPr>
              <a:t>1. for loop:</a:t>
            </a:r>
          </a:p>
          <a:p>
            <a:pPr marL="0" indent="0">
              <a:buNone/>
            </a:pPr>
            <a:r>
              <a:rPr lang="en-US" sz="2400" dirty="0"/>
              <a:t>The for loop provides a </a:t>
            </a:r>
            <a:r>
              <a:rPr lang="en-US" sz="2400" b="1" dirty="0"/>
              <a:t>concise</a:t>
            </a:r>
            <a:r>
              <a:rPr lang="en-US" sz="2400" dirty="0"/>
              <a:t> </a:t>
            </a:r>
            <a:r>
              <a:rPr lang="en-US" sz="2400" b="1" dirty="0"/>
              <a:t>way</a:t>
            </a:r>
            <a:r>
              <a:rPr lang="en-US" sz="2400" dirty="0"/>
              <a:t> of writing the loop structure. It is used when the </a:t>
            </a:r>
            <a:r>
              <a:rPr lang="en-US" sz="2400" b="1" dirty="0"/>
              <a:t>number of iterations is known </a:t>
            </a:r>
            <a:r>
              <a:rPr lang="en-IN" sz="2400" b="1" dirty="0">
                <a:solidFill>
                  <a:srgbClr val="C00000"/>
                </a:solidFill>
              </a:rPr>
              <a:t>advance</a:t>
            </a:r>
            <a:r>
              <a:rPr lang="en-IN" sz="2400" dirty="0"/>
              <a:t> or</a:t>
            </a:r>
            <a:r>
              <a:rPr lang="en-US" sz="2400" b="1" dirty="0"/>
              <a:t> </a:t>
            </a:r>
            <a:r>
              <a:rPr lang="en-US" sz="2400" b="1" dirty="0">
                <a:solidFill>
                  <a:srgbClr val="C00000"/>
                </a:solidFill>
              </a:rPr>
              <a:t>beforehand</a:t>
            </a:r>
            <a:r>
              <a:rPr lang="en-US" sz="2400" dirty="0"/>
              <a:t>.</a:t>
            </a:r>
          </a:p>
          <a:p>
            <a:pPr marL="0" indent="0">
              <a:buNone/>
            </a:pPr>
            <a:r>
              <a:rPr lang="en-US" sz="2400" dirty="0"/>
              <a:t>The for loop is used to iterate over a </a:t>
            </a:r>
            <a:r>
              <a:rPr lang="en-US" sz="2400" b="1" dirty="0">
                <a:solidFill>
                  <a:srgbClr val="C00000"/>
                </a:solidFill>
              </a:rPr>
              <a:t>sequence</a:t>
            </a:r>
            <a:r>
              <a:rPr lang="en-US" sz="2400" dirty="0"/>
              <a:t> (e.g., </a:t>
            </a:r>
            <a:r>
              <a:rPr lang="en-US" sz="2400" b="1" dirty="0"/>
              <a:t>list</a:t>
            </a:r>
            <a:r>
              <a:rPr lang="en-US" sz="2400" dirty="0"/>
              <a:t>, </a:t>
            </a:r>
            <a:r>
              <a:rPr lang="en-US" sz="2400" b="1" dirty="0"/>
              <a:t>tuple</a:t>
            </a:r>
            <a:r>
              <a:rPr lang="en-US" sz="2400" dirty="0"/>
              <a:t>, </a:t>
            </a:r>
            <a:r>
              <a:rPr lang="en-US" sz="2400" b="1" dirty="0"/>
              <a:t>dictionary</a:t>
            </a:r>
            <a:r>
              <a:rPr lang="en-US" sz="2400" dirty="0"/>
              <a:t>, </a:t>
            </a:r>
            <a:r>
              <a:rPr lang="en-US" sz="2400" b="1" dirty="0"/>
              <a:t>string</a:t>
            </a:r>
            <a:r>
              <a:rPr lang="en-US" sz="2400" dirty="0"/>
              <a:t>, or </a:t>
            </a:r>
            <a:r>
              <a:rPr lang="en-US" sz="2400" b="1" dirty="0"/>
              <a:t>range</a:t>
            </a:r>
            <a:r>
              <a:rPr lang="en-US" sz="2400" dirty="0"/>
              <a:t>). It executes the block of code </a:t>
            </a:r>
            <a:r>
              <a:rPr lang="en-US" sz="2400" b="1" dirty="0"/>
              <a:t>once for each element </a:t>
            </a:r>
            <a:r>
              <a:rPr lang="en-US" sz="2400" dirty="0"/>
              <a:t>in the sequence.</a:t>
            </a:r>
          </a:p>
          <a:p>
            <a:pPr marL="0" indent="0">
              <a:buNone/>
            </a:pPr>
            <a:r>
              <a:rPr lang="en-US" sz="2400" b="1" dirty="0"/>
              <a:t>Syntax:</a:t>
            </a:r>
          </a:p>
          <a:p>
            <a:pPr marL="0" indent="0">
              <a:buNone/>
            </a:pPr>
            <a:endParaRPr lang="en-US" sz="2400" dirty="0"/>
          </a:p>
          <a:p>
            <a:pPr marL="0" indent="0">
              <a:buNone/>
            </a:pPr>
            <a:endParaRPr lang="en-US" sz="2400" b="1" dirty="0"/>
          </a:p>
          <a:p>
            <a:pPr marL="0" indent="0">
              <a:buNone/>
            </a:pPr>
            <a:endParaRPr lang="en-US" sz="2400" b="1" dirty="0"/>
          </a:p>
          <a:p>
            <a:pPr marL="0" indent="0">
              <a:buNone/>
            </a:pPr>
            <a:r>
              <a:rPr lang="en-US" sz="2400" b="1" dirty="0"/>
              <a:t>Example: </a:t>
            </a:r>
            <a:r>
              <a:rPr lang="en-US" sz="2400" b="1" dirty="0">
                <a:solidFill>
                  <a:srgbClr val="0070C0"/>
                </a:solidFill>
              </a:rPr>
              <a:t>a) Iterating Over a List:					     </a:t>
            </a:r>
            <a:r>
              <a:rPr lang="en-US" sz="2400" b="1" dirty="0">
                <a:solidFill>
                  <a:srgbClr val="C00000"/>
                </a:solidFill>
              </a:rPr>
              <a:t>Output:</a:t>
            </a:r>
          </a:p>
          <a:p>
            <a:pPr marL="0" indent="0">
              <a:buNone/>
            </a:pPr>
            <a:endParaRPr lang="en-IN" sz="2400" dirty="0"/>
          </a:p>
        </p:txBody>
      </p:sp>
      <p:pic>
        <p:nvPicPr>
          <p:cNvPr id="5" name="Picture 4">
            <a:extLst>
              <a:ext uri="{FF2B5EF4-FFF2-40B4-BE49-F238E27FC236}">
                <a16:creationId xmlns:a16="http://schemas.microsoft.com/office/drawing/2014/main" id="{4B1E2207-322D-BD7B-1804-71FDFFB87EAE}"/>
              </a:ext>
            </a:extLst>
          </p:cNvPr>
          <p:cNvPicPr>
            <a:picLocks noChangeAspect="1"/>
          </p:cNvPicPr>
          <p:nvPr/>
        </p:nvPicPr>
        <p:blipFill>
          <a:blip r:embed="rId2"/>
          <a:stretch>
            <a:fillRect/>
          </a:stretch>
        </p:blipFill>
        <p:spPr>
          <a:xfrm>
            <a:off x="2371487" y="2816253"/>
            <a:ext cx="6533028" cy="1225494"/>
          </a:xfrm>
          <a:prstGeom prst="rect">
            <a:avLst/>
          </a:prstGeom>
        </p:spPr>
      </p:pic>
      <p:pic>
        <p:nvPicPr>
          <p:cNvPr id="8" name="Picture 7">
            <a:extLst>
              <a:ext uri="{FF2B5EF4-FFF2-40B4-BE49-F238E27FC236}">
                <a16:creationId xmlns:a16="http://schemas.microsoft.com/office/drawing/2014/main" id="{0EE0289D-8B15-BC50-DE72-1BDFAA42BB9C}"/>
              </a:ext>
            </a:extLst>
          </p:cNvPr>
          <p:cNvPicPr>
            <a:picLocks noChangeAspect="1"/>
          </p:cNvPicPr>
          <p:nvPr/>
        </p:nvPicPr>
        <p:blipFill>
          <a:blip r:embed="rId3"/>
          <a:stretch>
            <a:fillRect/>
          </a:stretch>
        </p:blipFill>
        <p:spPr>
          <a:xfrm>
            <a:off x="2257187" y="5044698"/>
            <a:ext cx="6761627" cy="1466582"/>
          </a:xfrm>
          <a:prstGeom prst="rect">
            <a:avLst/>
          </a:prstGeom>
        </p:spPr>
      </p:pic>
      <p:pic>
        <p:nvPicPr>
          <p:cNvPr id="10" name="Picture 9">
            <a:extLst>
              <a:ext uri="{FF2B5EF4-FFF2-40B4-BE49-F238E27FC236}">
                <a16:creationId xmlns:a16="http://schemas.microsoft.com/office/drawing/2014/main" id="{A7CEA332-31DF-DB3C-9507-B9E584274525}"/>
              </a:ext>
            </a:extLst>
          </p:cNvPr>
          <p:cNvPicPr>
            <a:picLocks noChangeAspect="1"/>
          </p:cNvPicPr>
          <p:nvPr/>
        </p:nvPicPr>
        <p:blipFill>
          <a:blip r:embed="rId4"/>
          <a:stretch>
            <a:fillRect/>
          </a:stretch>
        </p:blipFill>
        <p:spPr>
          <a:xfrm>
            <a:off x="9490398" y="4858941"/>
            <a:ext cx="1571429" cy="1838095"/>
          </a:xfrm>
          <a:prstGeom prst="rect">
            <a:avLst/>
          </a:prstGeom>
        </p:spPr>
      </p:pic>
    </p:spTree>
    <p:extLst>
      <p:ext uri="{BB962C8B-B14F-4D97-AF65-F5344CB8AC3E}">
        <p14:creationId xmlns:p14="http://schemas.microsoft.com/office/powerpoint/2010/main" val="10476857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C93D4-3039-1A0C-FD5E-4A0FE3A85A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05116-F1F8-666E-5654-5820075801B4}"/>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B0F0"/>
                </a:solidFill>
              </a:rPr>
              <a:t>b) Using range(): </a:t>
            </a:r>
            <a:r>
              <a:rPr lang="en-US" sz="2400" dirty="0"/>
              <a:t>The </a:t>
            </a:r>
            <a:r>
              <a:rPr lang="en-US" sz="2400" b="1" dirty="0">
                <a:solidFill>
                  <a:srgbClr val="C00000"/>
                </a:solidFill>
              </a:rPr>
              <a:t>range() function </a:t>
            </a:r>
            <a:r>
              <a:rPr lang="en-US" sz="2400" b="1" dirty="0"/>
              <a:t>generates a sequence of numbers</a:t>
            </a:r>
            <a:r>
              <a:rPr lang="en-US" sz="2400" dirty="0"/>
              <a:t>.</a:t>
            </a:r>
          </a:p>
          <a:p>
            <a:pPr marL="0" indent="0">
              <a:buNone/>
            </a:pPr>
            <a:r>
              <a:rPr lang="en-IN" sz="2400" dirty="0"/>
              <a:t>						</a:t>
            </a:r>
            <a:r>
              <a:rPr lang="en-IN" sz="2400" b="1" dirty="0">
                <a:solidFill>
                  <a:srgbClr val="002060"/>
                </a:solidFill>
              </a:rPr>
              <a:t>Output:</a:t>
            </a:r>
          </a:p>
          <a:p>
            <a:pPr marL="0" indent="0">
              <a:buNone/>
            </a:pPr>
            <a:endParaRPr lang="en-IN" sz="2400" b="1" dirty="0">
              <a:solidFill>
                <a:srgbClr val="002060"/>
              </a:solidFill>
            </a:endParaRPr>
          </a:p>
          <a:p>
            <a:pPr marL="0" indent="0">
              <a:buNone/>
            </a:pPr>
            <a:endParaRPr lang="en-IN" sz="2400" b="1" dirty="0">
              <a:solidFill>
                <a:srgbClr val="002060"/>
              </a:solidFill>
            </a:endParaRPr>
          </a:p>
          <a:p>
            <a:pPr marL="0" indent="0">
              <a:buNone/>
            </a:pPr>
            <a:endParaRPr lang="en-IN" sz="2400" b="1" dirty="0">
              <a:solidFill>
                <a:srgbClr val="002060"/>
              </a:solidFill>
            </a:endParaRPr>
          </a:p>
          <a:p>
            <a:pPr marL="0" indent="0">
              <a:buNone/>
            </a:pPr>
            <a:endParaRPr lang="en-IN" sz="2400" b="1" dirty="0">
              <a:solidFill>
                <a:srgbClr val="002060"/>
              </a:solidFill>
            </a:endParaRPr>
          </a:p>
          <a:p>
            <a:pPr marL="0" indent="0">
              <a:buNone/>
            </a:pPr>
            <a:r>
              <a:rPr lang="en-IN" sz="2400" b="1" dirty="0">
                <a:solidFill>
                  <a:srgbClr val="002060"/>
                </a:solidFill>
              </a:rPr>
              <a:t>c) Iterating Over a String: </a:t>
            </a:r>
          </a:p>
          <a:p>
            <a:pPr marL="0" indent="0">
              <a:buNone/>
            </a:pPr>
            <a:r>
              <a:rPr lang="en-IN" sz="2400" b="1" dirty="0">
                <a:solidFill>
                  <a:srgbClr val="002060"/>
                </a:solidFill>
              </a:rPr>
              <a:t>						Output:</a:t>
            </a:r>
          </a:p>
        </p:txBody>
      </p:sp>
      <p:pic>
        <p:nvPicPr>
          <p:cNvPr id="4" name="Picture 3">
            <a:extLst>
              <a:ext uri="{FF2B5EF4-FFF2-40B4-BE49-F238E27FC236}">
                <a16:creationId xmlns:a16="http://schemas.microsoft.com/office/drawing/2014/main" id="{1161544E-F46D-31B1-EE92-F3C5F3A015EE}"/>
              </a:ext>
            </a:extLst>
          </p:cNvPr>
          <p:cNvPicPr>
            <a:picLocks noChangeAspect="1"/>
          </p:cNvPicPr>
          <p:nvPr/>
        </p:nvPicPr>
        <p:blipFill>
          <a:blip r:embed="rId2"/>
          <a:stretch>
            <a:fillRect/>
          </a:stretch>
        </p:blipFill>
        <p:spPr>
          <a:xfrm>
            <a:off x="1699771" y="1621371"/>
            <a:ext cx="3828571" cy="1285714"/>
          </a:xfrm>
          <a:prstGeom prst="rect">
            <a:avLst/>
          </a:prstGeom>
        </p:spPr>
      </p:pic>
      <p:pic>
        <p:nvPicPr>
          <p:cNvPr id="6" name="Picture 5">
            <a:extLst>
              <a:ext uri="{FF2B5EF4-FFF2-40B4-BE49-F238E27FC236}">
                <a16:creationId xmlns:a16="http://schemas.microsoft.com/office/drawing/2014/main" id="{BA69234B-77E0-B608-F843-DABD9CCD575B}"/>
              </a:ext>
            </a:extLst>
          </p:cNvPr>
          <p:cNvPicPr>
            <a:picLocks noChangeAspect="1"/>
          </p:cNvPicPr>
          <p:nvPr/>
        </p:nvPicPr>
        <p:blipFill>
          <a:blip r:embed="rId3"/>
          <a:stretch>
            <a:fillRect/>
          </a:stretch>
        </p:blipFill>
        <p:spPr>
          <a:xfrm>
            <a:off x="6775066" y="1621371"/>
            <a:ext cx="640359" cy="1633458"/>
          </a:xfrm>
          <a:prstGeom prst="rect">
            <a:avLst/>
          </a:prstGeom>
        </p:spPr>
      </p:pic>
      <p:pic>
        <p:nvPicPr>
          <p:cNvPr id="8" name="Picture 7">
            <a:extLst>
              <a:ext uri="{FF2B5EF4-FFF2-40B4-BE49-F238E27FC236}">
                <a16:creationId xmlns:a16="http://schemas.microsoft.com/office/drawing/2014/main" id="{D1C6114C-F448-7D7F-45C4-106C9E7E6F3D}"/>
              </a:ext>
            </a:extLst>
          </p:cNvPr>
          <p:cNvPicPr>
            <a:picLocks noChangeAspect="1"/>
          </p:cNvPicPr>
          <p:nvPr/>
        </p:nvPicPr>
        <p:blipFill>
          <a:blip r:embed="rId4"/>
          <a:stretch>
            <a:fillRect/>
          </a:stretch>
        </p:blipFill>
        <p:spPr>
          <a:xfrm>
            <a:off x="1754414" y="4195838"/>
            <a:ext cx="4352381" cy="1209524"/>
          </a:xfrm>
          <a:prstGeom prst="rect">
            <a:avLst/>
          </a:prstGeom>
        </p:spPr>
      </p:pic>
      <p:pic>
        <p:nvPicPr>
          <p:cNvPr id="10" name="Picture 9">
            <a:extLst>
              <a:ext uri="{FF2B5EF4-FFF2-40B4-BE49-F238E27FC236}">
                <a16:creationId xmlns:a16="http://schemas.microsoft.com/office/drawing/2014/main" id="{EA21683B-8BEB-CB98-9FB4-47EAC1519283}"/>
              </a:ext>
            </a:extLst>
          </p:cNvPr>
          <p:cNvPicPr>
            <a:picLocks noChangeAspect="1"/>
          </p:cNvPicPr>
          <p:nvPr/>
        </p:nvPicPr>
        <p:blipFill>
          <a:blip r:embed="rId5"/>
          <a:stretch>
            <a:fillRect/>
          </a:stretch>
        </p:blipFill>
        <p:spPr>
          <a:xfrm>
            <a:off x="6775066" y="4245888"/>
            <a:ext cx="640358" cy="2619646"/>
          </a:xfrm>
          <a:prstGeom prst="rect">
            <a:avLst/>
          </a:prstGeom>
        </p:spPr>
      </p:pic>
    </p:spTree>
    <p:extLst>
      <p:ext uri="{BB962C8B-B14F-4D97-AF65-F5344CB8AC3E}">
        <p14:creationId xmlns:p14="http://schemas.microsoft.com/office/powerpoint/2010/main" val="33066530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r Loop in Java - GeeksforGeeks">
            <a:extLst>
              <a:ext uri="{FF2B5EF4-FFF2-40B4-BE49-F238E27FC236}">
                <a16:creationId xmlns:a16="http://schemas.microsoft.com/office/drawing/2014/main" id="{AD35F7C7-4897-872D-7199-64ABBD54C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69322"/>
            <a:ext cx="10905066" cy="422571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470CB0-53C1-824A-39FC-54588850B1CD}"/>
              </a:ext>
            </a:extLst>
          </p:cNvPr>
          <p:cNvSpPr txBox="1"/>
          <p:nvPr/>
        </p:nvSpPr>
        <p:spPr>
          <a:xfrm>
            <a:off x="1587640" y="1072043"/>
            <a:ext cx="3758083" cy="584775"/>
          </a:xfrm>
          <a:prstGeom prst="rect">
            <a:avLst/>
          </a:prstGeom>
          <a:noFill/>
        </p:spPr>
        <p:txBody>
          <a:bodyPr wrap="square" rtlCol="0">
            <a:spAutoFit/>
          </a:bodyPr>
          <a:lstStyle/>
          <a:p>
            <a:r>
              <a:rPr lang="en-US" sz="3200" b="1" dirty="0">
                <a:solidFill>
                  <a:srgbClr val="C00000"/>
                </a:solidFill>
              </a:rPr>
              <a:t>for</a:t>
            </a:r>
            <a:r>
              <a:rPr lang="en-US" sz="3200" b="1" dirty="0">
                <a:solidFill>
                  <a:schemeClr val="accent2">
                    <a:lumMod val="75000"/>
                  </a:schemeClr>
                </a:solidFill>
              </a:rPr>
              <a:t> Loop Flow Chart:</a:t>
            </a:r>
            <a:endParaRPr lang="en-IN" sz="3200" b="1" dirty="0">
              <a:solidFill>
                <a:schemeClr val="accent2">
                  <a:lumMod val="75000"/>
                </a:schemeClr>
              </a:solidFill>
            </a:endParaRPr>
          </a:p>
        </p:txBody>
      </p:sp>
    </p:spTree>
    <p:extLst>
      <p:ext uri="{BB962C8B-B14F-4D97-AF65-F5344CB8AC3E}">
        <p14:creationId xmlns:p14="http://schemas.microsoft.com/office/powerpoint/2010/main" val="413995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56747-29E1-0120-BE28-F09D2DCACB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776A4-FCBD-A2BE-FA6D-AAC223A248A3}"/>
              </a:ext>
            </a:extLst>
          </p:cNvPr>
          <p:cNvSpPr>
            <a:spLocks noGrp="1"/>
          </p:cNvSpPr>
          <p:nvPr>
            <p:ph idx="1"/>
          </p:nvPr>
        </p:nvSpPr>
        <p:spPr>
          <a:xfrm>
            <a:off x="777240" y="592183"/>
            <a:ext cx="10659110" cy="5584780"/>
          </a:xfrm>
        </p:spPr>
        <p:txBody>
          <a:bodyPr>
            <a:normAutofit lnSpcReduction="10000"/>
          </a:bodyPr>
          <a:lstStyle/>
          <a:p>
            <a:pPr marL="0" indent="0">
              <a:buNone/>
            </a:pPr>
            <a:r>
              <a:rPr lang="en-US" sz="2200" b="1" dirty="0"/>
              <a:t>Rules for Creating Identifiers</a:t>
            </a:r>
          </a:p>
          <a:p>
            <a:pPr marL="0" indent="0">
              <a:buNone/>
            </a:pPr>
            <a:r>
              <a:rPr lang="en-US" sz="2200" b="1" dirty="0"/>
              <a:t>1. Allowed Characters: </a:t>
            </a:r>
          </a:p>
          <a:p>
            <a:pPr lvl="1"/>
            <a:r>
              <a:rPr lang="en-US" dirty="0"/>
              <a:t>Identifiers can only contain </a:t>
            </a:r>
            <a:r>
              <a:rPr lang="en-US" b="1" dirty="0"/>
              <a:t>letters</a:t>
            </a:r>
            <a:r>
              <a:rPr lang="en-US" dirty="0"/>
              <a:t> </a:t>
            </a:r>
            <a:r>
              <a:rPr lang="en-US" b="1" dirty="0">
                <a:solidFill>
                  <a:srgbClr val="C00000"/>
                </a:solidFill>
              </a:rPr>
              <a:t>(a-z, A-Z), </a:t>
            </a:r>
            <a:r>
              <a:rPr lang="en-US" b="1" dirty="0"/>
              <a:t>digits</a:t>
            </a:r>
            <a:r>
              <a:rPr lang="en-US" dirty="0"/>
              <a:t> </a:t>
            </a:r>
            <a:r>
              <a:rPr lang="en-US" b="1" dirty="0">
                <a:solidFill>
                  <a:srgbClr val="C00000"/>
                </a:solidFill>
              </a:rPr>
              <a:t>(0-9), </a:t>
            </a:r>
            <a:r>
              <a:rPr lang="en-US" dirty="0"/>
              <a:t>and </a:t>
            </a:r>
            <a:r>
              <a:rPr lang="en-US" b="1" dirty="0"/>
              <a:t>underscores</a:t>
            </a:r>
            <a:r>
              <a:rPr lang="en-US" dirty="0"/>
              <a:t> </a:t>
            </a:r>
            <a:r>
              <a:rPr lang="en-US" b="1" dirty="0">
                <a:solidFill>
                  <a:schemeClr val="tx1"/>
                </a:solidFill>
              </a:rPr>
              <a:t>(</a:t>
            </a:r>
            <a:r>
              <a:rPr lang="en-US" sz="3200" b="1" dirty="0">
                <a:solidFill>
                  <a:srgbClr val="C00000"/>
                </a:solidFill>
              </a:rPr>
              <a:t>_</a:t>
            </a:r>
            <a:r>
              <a:rPr lang="en-US" b="1" dirty="0">
                <a:solidFill>
                  <a:schemeClr val="tx1"/>
                </a:solidFill>
              </a:rPr>
              <a:t>)</a:t>
            </a:r>
            <a:r>
              <a:rPr lang="en-US" b="1" dirty="0">
                <a:solidFill>
                  <a:srgbClr val="C00000"/>
                </a:solidFill>
              </a:rPr>
              <a:t>.</a:t>
            </a:r>
          </a:p>
          <a:p>
            <a:pPr lvl="1"/>
            <a:r>
              <a:rPr lang="en-US" dirty="0"/>
              <a:t>They cannot start with a digit. For example, 123abc is invalid, but abc123 is valid.</a:t>
            </a:r>
          </a:p>
          <a:p>
            <a:pPr marL="0" indent="0">
              <a:buNone/>
            </a:pPr>
            <a:r>
              <a:rPr lang="en-US" sz="2200" b="1" dirty="0"/>
              <a:t>2. Case Sensitivity: </a:t>
            </a:r>
            <a:r>
              <a:rPr lang="en-US" sz="2200" dirty="0"/>
              <a:t>Identifiers </a:t>
            </a:r>
            <a:r>
              <a:rPr lang="en-US" sz="2200" b="1" dirty="0"/>
              <a:t>are case-sensitive</a:t>
            </a:r>
            <a:r>
              <a:rPr lang="en-US" sz="2200" dirty="0"/>
              <a:t>. For example, </a:t>
            </a:r>
            <a:r>
              <a:rPr lang="en-US" sz="2200" b="1" dirty="0" err="1">
                <a:solidFill>
                  <a:srgbClr val="0070C0"/>
                </a:solidFill>
              </a:rPr>
              <a:t>MyVariable</a:t>
            </a:r>
            <a:r>
              <a:rPr lang="en-US" sz="2200" dirty="0"/>
              <a:t> and </a:t>
            </a:r>
            <a:r>
              <a:rPr lang="en-US" sz="2200" b="1" dirty="0" err="1">
                <a:solidFill>
                  <a:srgbClr val="0070C0"/>
                </a:solidFill>
              </a:rPr>
              <a:t>myvariable</a:t>
            </a:r>
            <a:r>
              <a:rPr lang="en-US" sz="2200" dirty="0"/>
              <a:t> are treated as </a:t>
            </a:r>
            <a:r>
              <a:rPr lang="en-US" sz="2200" b="1" dirty="0"/>
              <a:t>distinct identifiers</a:t>
            </a:r>
            <a:r>
              <a:rPr lang="en-US" sz="2200" dirty="0"/>
              <a:t>.</a:t>
            </a:r>
          </a:p>
          <a:p>
            <a:pPr marL="0" indent="0">
              <a:buNone/>
            </a:pPr>
            <a:r>
              <a:rPr lang="en-US" sz="2200" b="1" dirty="0"/>
              <a:t>3. Keywords:  </a:t>
            </a:r>
            <a:r>
              <a:rPr lang="en-US" sz="2200" dirty="0"/>
              <a:t>Identifiers </a:t>
            </a:r>
            <a:r>
              <a:rPr lang="en-US" sz="2200" b="1" dirty="0">
                <a:solidFill>
                  <a:srgbClr val="002060"/>
                </a:solidFill>
              </a:rPr>
              <a:t>cannot be the same as Python's reserved keywords </a:t>
            </a:r>
            <a:r>
              <a:rPr lang="en-US" sz="2200" dirty="0"/>
              <a:t>(e.g., if, while, class, def, etc.). Use the </a:t>
            </a:r>
            <a:r>
              <a:rPr lang="en-US" sz="2200" b="1" dirty="0"/>
              <a:t>keyword</a:t>
            </a:r>
            <a:r>
              <a:rPr lang="en-US" sz="2200" dirty="0"/>
              <a:t> </a:t>
            </a:r>
            <a:r>
              <a:rPr lang="en-US" sz="2200" b="1" dirty="0"/>
              <a:t>module</a:t>
            </a:r>
            <a:r>
              <a:rPr lang="en-US" sz="2200" dirty="0"/>
              <a:t> to view the list of reserved keywords in Python</a:t>
            </a:r>
          </a:p>
          <a:p>
            <a:pPr marL="0" indent="0">
              <a:buNone/>
            </a:pPr>
            <a:r>
              <a:rPr lang="en-US" sz="2200" b="1" dirty="0"/>
              <a:t>4. Special Characters: </a:t>
            </a:r>
            <a:r>
              <a:rPr lang="en-US" sz="2200" dirty="0"/>
              <a:t>Identifiers </a:t>
            </a:r>
            <a:r>
              <a:rPr lang="en-US" sz="2200" b="1" dirty="0"/>
              <a:t>cannot include special characters </a:t>
            </a:r>
            <a:r>
              <a:rPr lang="en-US" sz="2200" dirty="0"/>
              <a:t>like </a:t>
            </a:r>
            <a:r>
              <a:rPr lang="en-US" sz="2200" b="1" dirty="0"/>
              <a:t>@</a:t>
            </a:r>
            <a:r>
              <a:rPr lang="en-US" sz="2200" dirty="0"/>
              <a:t>, $, %, or spaces.</a:t>
            </a:r>
          </a:p>
          <a:p>
            <a:pPr marL="0" indent="0">
              <a:buNone/>
            </a:pPr>
            <a:r>
              <a:rPr lang="en-US" sz="2200" b="1" dirty="0"/>
              <a:t>5. Length: </a:t>
            </a:r>
            <a:r>
              <a:rPr lang="en-US" sz="2200" dirty="0"/>
              <a:t>Identifiers </a:t>
            </a:r>
            <a:r>
              <a:rPr lang="en-US" sz="2200" b="1" dirty="0">
                <a:solidFill>
                  <a:srgbClr val="002060"/>
                </a:solidFill>
              </a:rPr>
              <a:t>can be of any length</a:t>
            </a:r>
            <a:r>
              <a:rPr lang="en-US" sz="2200" dirty="0"/>
              <a:t>, but it’s good practice to keep them concise and meaningful.</a:t>
            </a:r>
          </a:p>
          <a:p>
            <a:pPr marL="0" indent="0">
              <a:buNone/>
            </a:pPr>
            <a:r>
              <a:rPr lang="en-US" sz="2200" b="1" dirty="0"/>
              <a:t>6. Underscore Usage: </a:t>
            </a:r>
          </a:p>
          <a:p>
            <a:pPr lvl="1"/>
            <a:r>
              <a:rPr lang="en-US" b="1" dirty="0"/>
              <a:t>A single leading underscore (_var): </a:t>
            </a:r>
            <a:r>
              <a:rPr lang="en-US" dirty="0"/>
              <a:t>Used to indicate a private variable (not enforced by Python, but by convention).</a:t>
            </a:r>
          </a:p>
          <a:p>
            <a:pPr lvl="1"/>
            <a:r>
              <a:rPr lang="en-US" b="1" dirty="0"/>
              <a:t>Double leading underscores (__var): </a:t>
            </a:r>
            <a:r>
              <a:rPr lang="en-US" dirty="0"/>
              <a:t>Used for name </a:t>
            </a:r>
            <a:r>
              <a:rPr lang="en-US" b="1" dirty="0">
                <a:solidFill>
                  <a:srgbClr val="C00000"/>
                </a:solidFill>
              </a:rPr>
              <a:t>mangling in classes </a:t>
            </a:r>
            <a:r>
              <a:rPr lang="en-US" dirty="0"/>
              <a:t>to avoid name conflicts in child.</a:t>
            </a:r>
          </a:p>
          <a:p>
            <a:pPr lvl="1"/>
            <a:r>
              <a:rPr lang="en-US" b="1" dirty="0"/>
              <a:t>Double underscores at both ends (__</a:t>
            </a:r>
            <a:r>
              <a:rPr lang="en-US" b="1" dirty="0" err="1"/>
              <a:t>init</a:t>
            </a:r>
            <a:r>
              <a:rPr lang="en-US" b="1" dirty="0"/>
              <a:t>__): </a:t>
            </a:r>
            <a:r>
              <a:rPr lang="en-US" dirty="0"/>
              <a:t>Reserved for </a:t>
            </a:r>
            <a:r>
              <a:rPr lang="en-US" b="1" dirty="0">
                <a:solidFill>
                  <a:srgbClr val="C00000"/>
                </a:solidFill>
              </a:rPr>
              <a:t>special methods </a:t>
            </a:r>
            <a:r>
              <a:rPr lang="en-US" dirty="0"/>
              <a:t>or </a:t>
            </a:r>
            <a:r>
              <a:rPr lang="en-US" b="1" dirty="0">
                <a:solidFill>
                  <a:srgbClr val="C00000"/>
                </a:solidFill>
              </a:rPr>
              <a:t>magic methods </a:t>
            </a:r>
            <a:r>
              <a:rPr lang="en-US" dirty="0"/>
              <a:t>in Python.</a:t>
            </a:r>
            <a:endParaRPr lang="en-IN" dirty="0"/>
          </a:p>
        </p:txBody>
      </p:sp>
    </p:spTree>
    <p:extLst>
      <p:ext uri="{BB962C8B-B14F-4D97-AF65-F5344CB8AC3E}">
        <p14:creationId xmlns:p14="http://schemas.microsoft.com/office/powerpoint/2010/main" val="30163758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E3524-9608-1748-6BEE-6292D3D1DF9B}"/>
              </a:ext>
            </a:extLst>
          </p:cNvPr>
          <p:cNvSpPr>
            <a:spLocks noGrp="1"/>
          </p:cNvSpPr>
          <p:nvPr>
            <p:ph idx="1"/>
          </p:nvPr>
        </p:nvSpPr>
        <p:spPr>
          <a:xfrm>
            <a:off x="777240" y="413658"/>
            <a:ext cx="10659110" cy="5763306"/>
          </a:xfrm>
        </p:spPr>
        <p:txBody>
          <a:bodyPr>
            <a:normAutofit/>
          </a:bodyPr>
          <a:lstStyle/>
          <a:p>
            <a:pPr marL="0" indent="0">
              <a:buNone/>
            </a:pPr>
            <a:r>
              <a:rPr lang="en-US" sz="2400" b="1" dirty="0">
                <a:solidFill>
                  <a:srgbClr val="002060"/>
                </a:solidFill>
              </a:rPr>
              <a:t>2. while loop:</a:t>
            </a:r>
          </a:p>
          <a:p>
            <a:pPr marL="0" indent="0">
              <a:buNone/>
            </a:pPr>
            <a:r>
              <a:rPr lang="en-US" sz="2400" dirty="0"/>
              <a:t>The while loop continually executes a block of code </a:t>
            </a:r>
            <a:r>
              <a:rPr lang="en-US" sz="2400" b="1" dirty="0"/>
              <a:t>as long as a specified </a:t>
            </a:r>
            <a:r>
              <a:rPr lang="en-US" sz="2400" b="1" dirty="0">
                <a:solidFill>
                  <a:srgbClr val="C00000"/>
                </a:solidFill>
              </a:rPr>
              <a:t>condition</a:t>
            </a:r>
            <a:r>
              <a:rPr lang="en-US" sz="2400" b="1" dirty="0"/>
              <a:t> </a:t>
            </a:r>
            <a:r>
              <a:rPr lang="en-US" sz="2400" b="1" dirty="0">
                <a:solidFill>
                  <a:srgbClr val="C00000"/>
                </a:solidFill>
              </a:rPr>
              <a:t>is true</a:t>
            </a:r>
            <a:r>
              <a:rPr lang="en-US" sz="2400" dirty="0"/>
              <a:t>. The condition is checked before the execution of the loop body, making it a </a:t>
            </a:r>
            <a:r>
              <a:rPr lang="en-US" sz="2400" b="1" dirty="0">
                <a:solidFill>
                  <a:srgbClr val="C00000"/>
                </a:solidFill>
              </a:rPr>
              <a:t>pre-test loop</a:t>
            </a:r>
            <a:r>
              <a:rPr lang="en-US" sz="2400" dirty="0"/>
              <a:t>.</a:t>
            </a:r>
          </a:p>
          <a:p>
            <a:pPr marL="0" indent="0">
              <a:buNone/>
            </a:pPr>
            <a:r>
              <a:rPr lang="en-US" sz="2400" dirty="0"/>
              <a:t>The while loop is used when the number of iterations is </a:t>
            </a:r>
            <a:r>
              <a:rPr lang="en-US" sz="2400" b="1" dirty="0">
                <a:solidFill>
                  <a:srgbClr val="002060"/>
                </a:solidFill>
              </a:rPr>
              <a:t>not known in advance</a:t>
            </a:r>
            <a:r>
              <a:rPr lang="en-US" sz="2400" dirty="0"/>
              <a:t>, but the condition is checked before the loop body executes.</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Example: </a:t>
            </a:r>
            <a:r>
              <a:rPr lang="en-US" sz="2400" b="1" dirty="0">
                <a:solidFill>
                  <a:srgbClr val="002060"/>
                </a:solidFill>
              </a:rPr>
              <a:t>Print Num from 0-4</a:t>
            </a:r>
            <a:r>
              <a:rPr lang="en-US" sz="2400" b="1" dirty="0"/>
              <a:t>:</a:t>
            </a:r>
          </a:p>
          <a:p>
            <a:pPr marL="0" indent="0">
              <a:buNone/>
            </a:pPr>
            <a:endParaRPr lang="en-IN" sz="2400" dirty="0"/>
          </a:p>
        </p:txBody>
      </p:sp>
      <p:pic>
        <p:nvPicPr>
          <p:cNvPr id="5" name="Picture 4">
            <a:extLst>
              <a:ext uri="{FF2B5EF4-FFF2-40B4-BE49-F238E27FC236}">
                <a16:creationId xmlns:a16="http://schemas.microsoft.com/office/drawing/2014/main" id="{8346B2CD-BDC0-30EB-92FD-18C206AD43EB}"/>
              </a:ext>
            </a:extLst>
          </p:cNvPr>
          <p:cNvPicPr>
            <a:picLocks noChangeAspect="1"/>
          </p:cNvPicPr>
          <p:nvPr/>
        </p:nvPicPr>
        <p:blipFill>
          <a:blip r:embed="rId2"/>
          <a:stretch>
            <a:fillRect/>
          </a:stretch>
        </p:blipFill>
        <p:spPr>
          <a:xfrm>
            <a:off x="2171571" y="2979625"/>
            <a:ext cx="8169857" cy="1295544"/>
          </a:xfrm>
          <a:prstGeom prst="rect">
            <a:avLst/>
          </a:prstGeom>
        </p:spPr>
      </p:pic>
      <p:pic>
        <p:nvPicPr>
          <p:cNvPr id="6" name="Picture 5">
            <a:extLst>
              <a:ext uri="{FF2B5EF4-FFF2-40B4-BE49-F238E27FC236}">
                <a16:creationId xmlns:a16="http://schemas.microsoft.com/office/drawing/2014/main" id="{9098EAC7-75B6-4764-1FFB-55137FEF2528}"/>
              </a:ext>
            </a:extLst>
          </p:cNvPr>
          <p:cNvPicPr>
            <a:picLocks noChangeAspect="1"/>
          </p:cNvPicPr>
          <p:nvPr/>
        </p:nvPicPr>
        <p:blipFill>
          <a:blip r:embed="rId3"/>
          <a:stretch>
            <a:fillRect/>
          </a:stretch>
        </p:blipFill>
        <p:spPr>
          <a:xfrm>
            <a:off x="5558802" y="4691854"/>
            <a:ext cx="3400142" cy="1872230"/>
          </a:xfrm>
          <a:prstGeom prst="rect">
            <a:avLst/>
          </a:prstGeom>
        </p:spPr>
      </p:pic>
    </p:spTree>
    <p:extLst>
      <p:ext uri="{BB962C8B-B14F-4D97-AF65-F5344CB8AC3E}">
        <p14:creationId xmlns:p14="http://schemas.microsoft.com/office/powerpoint/2010/main" val="23896938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56A71-ACD6-FB75-B16D-62AE554CA2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8956F-D1DB-8AD3-C64A-3987D545D54B}"/>
              </a:ext>
            </a:extLst>
          </p:cNvPr>
          <p:cNvSpPr>
            <a:spLocks noGrp="1"/>
          </p:cNvSpPr>
          <p:nvPr>
            <p:ph idx="1"/>
          </p:nvPr>
        </p:nvSpPr>
        <p:spPr>
          <a:xfrm>
            <a:off x="777240" y="674914"/>
            <a:ext cx="10659110" cy="5502049"/>
          </a:xfrm>
        </p:spPr>
        <p:txBody>
          <a:bodyPr>
            <a:normAutofit/>
          </a:bodyPr>
          <a:lstStyle/>
          <a:p>
            <a:r>
              <a:rPr lang="en-US" sz="2400" b="1" dirty="0"/>
              <a:t>Using a while Loop with </a:t>
            </a:r>
            <a:r>
              <a:rPr lang="en-US" sz="2400" b="1" dirty="0">
                <a:solidFill>
                  <a:srgbClr val="C00000"/>
                </a:solidFill>
              </a:rPr>
              <a:t>else</a:t>
            </a:r>
            <a:r>
              <a:rPr lang="en-US" sz="2400" b="1" dirty="0"/>
              <a:t>:</a:t>
            </a:r>
          </a:p>
          <a:p>
            <a:pPr marL="0" indent="0">
              <a:buNone/>
            </a:pPr>
            <a:r>
              <a:rPr lang="en-US" sz="2400" dirty="0"/>
              <a:t>The else block in a while loop executes </a:t>
            </a:r>
            <a:r>
              <a:rPr lang="en-US" sz="2400" b="1" dirty="0"/>
              <a:t>if the loop completes </a:t>
            </a:r>
            <a:r>
              <a:rPr lang="en-US" sz="2400" b="1" dirty="0">
                <a:solidFill>
                  <a:srgbClr val="C00000"/>
                </a:solidFill>
              </a:rPr>
              <a:t>normally</a:t>
            </a:r>
            <a:r>
              <a:rPr lang="en-US" sz="2400" b="1" dirty="0"/>
              <a:t> </a:t>
            </a:r>
            <a:r>
              <a:rPr lang="en-US" sz="2400" dirty="0"/>
              <a:t>(i.e., not terminated by a break).</a:t>
            </a:r>
          </a:p>
          <a:p>
            <a:pPr marL="0" indent="0">
              <a:buNone/>
            </a:pPr>
            <a:r>
              <a:rPr lang="en-US" sz="2400" b="1" dirty="0"/>
              <a:t>Example:							Output:</a:t>
            </a:r>
          </a:p>
          <a:p>
            <a:pPr marL="0" indent="0">
              <a:buNone/>
            </a:pPr>
            <a:endParaRPr lang="en-IN" sz="2400" dirty="0"/>
          </a:p>
        </p:txBody>
      </p:sp>
      <p:pic>
        <p:nvPicPr>
          <p:cNvPr id="5" name="Picture 4">
            <a:extLst>
              <a:ext uri="{FF2B5EF4-FFF2-40B4-BE49-F238E27FC236}">
                <a16:creationId xmlns:a16="http://schemas.microsoft.com/office/drawing/2014/main" id="{9CD7875C-9279-7E85-7A7C-C4CC0F6CB4B3}"/>
              </a:ext>
            </a:extLst>
          </p:cNvPr>
          <p:cNvPicPr>
            <a:picLocks noChangeAspect="1"/>
          </p:cNvPicPr>
          <p:nvPr/>
        </p:nvPicPr>
        <p:blipFill>
          <a:blip r:embed="rId2"/>
          <a:stretch>
            <a:fillRect/>
          </a:stretch>
        </p:blipFill>
        <p:spPr>
          <a:xfrm>
            <a:off x="1852982" y="2410350"/>
            <a:ext cx="5895238" cy="2923809"/>
          </a:xfrm>
          <a:prstGeom prst="rect">
            <a:avLst/>
          </a:prstGeom>
        </p:spPr>
      </p:pic>
      <p:pic>
        <p:nvPicPr>
          <p:cNvPr id="7" name="Picture 6">
            <a:extLst>
              <a:ext uri="{FF2B5EF4-FFF2-40B4-BE49-F238E27FC236}">
                <a16:creationId xmlns:a16="http://schemas.microsoft.com/office/drawing/2014/main" id="{B242ED91-922C-69DA-5244-F3E2E93DA8A4}"/>
              </a:ext>
            </a:extLst>
          </p:cNvPr>
          <p:cNvPicPr>
            <a:picLocks noChangeAspect="1"/>
          </p:cNvPicPr>
          <p:nvPr/>
        </p:nvPicPr>
        <p:blipFill>
          <a:blip r:embed="rId3"/>
          <a:srcRect r="12954"/>
          <a:stretch/>
        </p:blipFill>
        <p:spPr>
          <a:xfrm>
            <a:off x="8113115" y="2410350"/>
            <a:ext cx="3730543" cy="2066667"/>
          </a:xfrm>
          <a:prstGeom prst="rect">
            <a:avLst/>
          </a:prstGeom>
        </p:spPr>
      </p:pic>
    </p:spTree>
    <p:extLst>
      <p:ext uri="{BB962C8B-B14F-4D97-AF65-F5344CB8AC3E}">
        <p14:creationId xmlns:p14="http://schemas.microsoft.com/office/powerpoint/2010/main" val="20259899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 Loop Flowchart - A Visual Guide">
            <a:extLst>
              <a:ext uri="{FF2B5EF4-FFF2-40B4-BE49-F238E27FC236}">
                <a16:creationId xmlns:a16="http://schemas.microsoft.com/office/drawing/2014/main" id="{89526F42-EE59-CB0F-D5E7-239309157F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21443" y="311871"/>
            <a:ext cx="4813989" cy="6132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298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4E9E8-E69D-B7F2-00A5-A4EABB7F45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63B84-D91B-947C-6656-D871F058511B}"/>
              </a:ext>
            </a:extLst>
          </p:cNvPr>
          <p:cNvSpPr>
            <a:spLocks noGrp="1"/>
          </p:cNvSpPr>
          <p:nvPr>
            <p:ph idx="1"/>
          </p:nvPr>
        </p:nvSpPr>
        <p:spPr>
          <a:xfrm>
            <a:off x="777240" y="674914"/>
            <a:ext cx="10659110" cy="5502049"/>
          </a:xfrm>
        </p:spPr>
        <p:txBody>
          <a:bodyPr>
            <a:normAutofit/>
          </a:bodyPr>
          <a:lstStyle/>
          <a:p>
            <a:r>
              <a:rPr lang="en-US" sz="2400" b="1" dirty="0"/>
              <a:t>Loops with else</a:t>
            </a:r>
          </a:p>
          <a:p>
            <a:pPr marL="0" indent="0">
              <a:buNone/>
            </a:pPr>
            <a:r>
              <a:rPr lang="en-US" sz="2400" dirty="0"/>
              <a:t>Both </a:t>
            </a:r>
            <a:r>
              <a:rPr lang="en-US" sz="2400" b="1" dirty="0">
                <a:solidFill>
                  <a:srgbClr val="C00000"/>
                </a:solidFill>
              </a:rPr>
              <a:t>for</a:t>
            </a:r>
            <a:r>
              <a:rPr lang="en-US" sz="2400" dirty="0"/>
              <a:t> and </a:t>
            </a:r>
            <a:r>
              <a:rPr lang="en-US" sz="2400" b="1" dirty="0">
                <a:solidFill>
                  <a:srgbClr val="C00000"/>
                </a:solidFill>
              </a:rPr>
              <a:t>while</a:t>
            </a:r>
            <a:r>
              <a:rPr lang="en-US" sz="2400" dirty="0"/>
              <a:t> loops can have an </a:t>
            </a:r>
            <a:r>
              <a:rPr lang="en-US" sz="2400" b="1" dirty="0">
                <a:solidFill>
                  <a:srgbClr val="C00000"/>
                </a:solidFill>
              </a:rPr>
              <a:t>optional else block </a:t>
            </a:r>
            <a:r>
              <a:rPr lang="en-US" sz="2400" dirty="0"/>
              <a:t>that executes if the loop finishes without encountering a break.</a:t>
            </a:r>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D8D2D554-4895-491E-983D-FBFE2064ACF0}"/>
              </a:ext>
            </a:extLst>
          </p:cNvPr>
          <p:cNvPicPr>
            <a:picLocks noChangeAspect="1"/>
          </p:cNvPicPr>
          <p:nvPr/>
        </p:nvPicPr>
        <p:blipFill>
          <a:blip r:embed="rId2"/>
          <a:srcRect r="8647"/>
          <a:stretch/>
        </p:blipFill>
        <p:spPr>
          <a:xfrm>
            <a:off x="174172" y="2451594"/>
            <a:ext cx="5749933" cy="1868071"/>
          </a:xfrm>
          <a:prstGeom prst="rect">
            <a:avLst/>
          </a:prstGeom>
        </p:spPr>
      </p:pic>
      <p:pic>
        <p:nvPicPr>
          <p:cNvPr id="8" name="Picture 7">
            <a:extLst>
              <a:ext uri="{FF2B5EF4-FFF2-40B4-BE49-F238E27FC236}">
                <a16:creationId xmlns:a16="http://schemas.microsoft.com/office/drawing/2014/main" id="{1D372D74-C3D8-1FB0-B16B-CF18B53850D8}"/>
              </a:ext>
            </a:extLst>
          </p:cNvPr>
          <p:cNvPicPr>
            <a:picLocks noChangeAspect="1"/>
          </p:cNvPicPr>
          <p:nvPr/>
        </p:nvPicPr>
        <p:blipFill>
          <a:blip r:embed="rId3"/>
          <a:stretch>
            <a:fillRect/>
          </a:stretch>
        </p:blipFill>
        <p:spPr>
          <a:xfrm>
            <a:off x="6096000" y="2127699"/>
            <a:ext cx="5831357" cy="2335444"/>
          </a:xfrm>
          <a:prstGeom prst="rect">
            <a:avLst/>
          </a:prstGeom>
        </p:spPr>
      </p:pic>
    </p:spTree>
    <p:extLst>
      <p:ext uri="{BB962C8B-B14F-4D97-AF65-F5344CB8AC3E}">
        <p14:creationId xmlns:p14="http://schemas.microsoft.com/office/powerpoint/2010/main" val="12608902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9C5AC-FF16-08BF-8605-464310AA0C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0951E-67F9-5A39-48D5-CE31D9A80A38}"/>
              </a:ext>
            </a:extLst>
          </p:cNvPr>
          <p:cNvSpPr>
            <a:spLocks noGrp="1"/>
          </p:cNvSpPr>
          <p:nvPr>
            <p:ph idx="1"/>
          </p:nvPr>
        </p:nvSpPr>
        <p:spPr>
          <a:xfrm>
            <a:off x="766445" y="1039585"/>
            <a:ext cx="10659110" cy="4778829"/>
          </a:xfrm>
        </p:spPr>
        <p:txBody>
          <a:bodyPr>
            <a:normAutofit/>
          </a:bodyPr>
          <a:lstStyle/>
          <a:p>
            <a:pPr marL="0" indent="0">
              <a:buNone/>
            </a:pPr>
            <a:r>
              <a:rPr lang="en-US" sz="2800" b="1" dirty="0">
                <a:solidFill>
                  <a:srgbClr val="0070C0"/>
                </a:solidFill>
              </a:rPr>
              <a:t>3. Jump Statements:</a:t>
            </a:r>
          </a:p>
          <a:p>
            <a:pPr marL="0" indent="0">
              <a:buNone/>
            </a:pPr>
            <a:r>
              <a:rPr lang="en-US" sz="2400" dirty="0"/>
              <a:t>Jump statements in Python are used to control the </a:t>
            </a:r>
            <a:r>
              <a:rPr lang="en-US" sz="2400" b="1" dirty="0"/>
              <a:t>flow of loops </a:t>
            </a:r>
            <a:r>
              <a:rPr lang="en-US" sz="2400" b="1" dirty="0">
                <a:solidFill>
                  <a:srgbClr val="C00000"/>
                </a:solidFill>
              </a:rPr>
              <a:t>by altering their default behavior</a:t>
            </a:r>
            <a:r>
              <a:rPr lang="en-US" sz="2400" dirty="0"/>
              <a:t>. </a:t>
            </a:r>
          </a:p>
          <a:p>
            <a:pPr marL="0" indent="0">
              <a:buNone/>
            </a:pPr>
            <a:r>
              <a:rPr lang="en-US" sz="2400" dirty="0"/>
              <a:t>Python provides the following jump statements:</a:t>
            </a:r>
          </a:p>
          <a:p>
            <a:pPr marL="457200" indent="-457200">
              <a:buFont typeface="+mj-lt"/>
              <a:buAutoNum type="arabicPeriod"/>
            </a:pPr>
            <a:r>
              <a:rPr lang="en-US" sz="2400" dirty="0"/>
              <a:t>break Statement</a:t>
            </a:r>
          </a:p>
          <a:p>
            <a:pPr marL="457200" indent="-457200">
              <a:buFont typeface="+mj-lt"/>
              <a:buAutoNum type="arabicPeriod"/>
            </a:pPr>
            <a:r>
              <a:rPr lang="en-US" sz="2400" dirty="0"/>
              <a:t>continue Statement</a:t>
            </a:r>
          </a:p>
          <a:p>
            <a:pPr marL="457200" indent="-457200">
              <a:buFont typeface="+mj-lt"/>
              <a:buAutoNum type="arabicPeriod"/>
            </a:pPr>
            <a:r>
              <a:rPr lang="en-US" sz="2400" dirty="0"/>
              <a:t>pass Statement</a:t>
            </a:r>
          </a:p>
          <a:p>
            <a:pPr marL="0" indent="0">
              <a:buNone/>
            </a:pPr>
            <a:endParaRPr lang="en-US" sz="2400" dirty="0"/>
          </a:p>
          <a:p>
            <a:r>
              <a:rPr lang="en-US" sz="2400" dirty="0"/>
              <a:t>These statements </a:t>
            </a:r>
            <a:r>
              <a:rPr lang="en-US" sz="2400" b="1" dirty="0"/>
              <a:t>allow you </a:t>
            </a:r>
            <a:r>
              <a:rPr lang="en-US" sz="2400" dirty="0"/>
              <a:t>to </a:t>
            </a:r>
            <a:r>
              <a:rPr lang="en-US" sz="2400" b="1" dirty="0">
                <a:solidFill>
                  <a:srgbClr val="C00000"/>
                </a:solidFill>
              </a:rPr>
              <a:t>exit a loop</a:t>
            </a:r>
            <a:r>
              <a:rPr lang="en-US" sz="2400" dirty="0"/>
              <a:t>, </a:t>
            </a:r>
            <a:r>
              <a:rPr lang="en-US" sz="2400" b="1" dirty="0">
                <a:solidFill>
                  <a:srgbClr val="C00000"/>
                </a:solidFill>
              </a:rPr>
              <a:t>skip</a:t>
            </a:r>
            <a:r>
              <a:rPr lang="en-US" sz="2400" dirty="0"/>
              <a:t> </a:t>
            </a:r>
            <a:r>
              <a:rPr lang="en-US" sz="2400" b="1" dirty="0">
                <a:solidFill>
                  <a:srgbClr val="C00000"/>
                </a:solidFill>
              </a:rPr>
              <a:t>an</a:t>
            </a:r>
            <a:r>
              <a:rPr lang="en-US" sz="2400" dirty="0"/>
              <a:t> </a:t>
            </a:r>
            <a:r>
              <a:rPr lang="en-US" sz="2400" b="1" dirty="0">
                <a:solidFill>
                  <a:srgbClr val="C00000"/>
                </a:solidFill>
              </a:rPr>
              <a:t>iteration</a:t>
            </a:r>
            <a:r>
              <a:rPr lang="en-US" sz="2400" dirty="0"/>
              <a:t>, or </a:t>
            </a:r>
            <a:r>
              <a:rPr lang="en-US" sz="2400" b="1" dirty="0">
                <a:solidFill>
                  <a:srgbClr val="C00000"/>
                </a:solidFill>
              </a:rPr>
              <a:t>do</a:t>
            </a:r>
            <a:r>
              <a:rPr lang="en-US" sz="2400" dirty="0"/>
              <a:t> </a:t>
            </a:r>
            <a:r>
              <a:rPr lang="en-US" sz="2400" b="1" dirty="0">
                <a:solidFill>
                  <a:srgbClr val="C00000"/>
                </a:solidFill>
              </a:rPr>
              <a:t>nothing</a:t>
            </a:r>
            <a:r>
              <a:rPr lang="en-US" sz="2400" dirty="0"/>
              <a:t>, respectively.</a:t>
            </a:r>
          </a:p>
        </p:txBody>
      </p:sp>
    </p:spTree>
    <p:extLst>
      <p:ext uri="{BB962C8B-B14F-4D97-AF65-F5344CB8AC3E}">
        <p14:creationId xmlns:p14="http://schemas.microsoft.com/office/powerpoint/2010/main" val="2733220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59715-32A3-7AEC-7222-9BF860CBB36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AD8EA-4DDB-ECD3-7339-1FE159B16D53}"/>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70C0"/>
                </a:solidFill>
              </a:rPr>
              <a:t>1. break Statement:</a:t>
            </a:r>
          </a:p>
          <a:p>
            <a:pPr marL="0" indent="0">
              <a:buNone/>
            </a:pPr>
            <a:r>
              <a:rPr lang="en-US" sz="2400" dirty="0"/>
              <a:t>The break statement is used to </a:t>
            </a:r>
            <a:r>
              <a:rPr lang="en-US" sz="2400" b="1" dirty="0">
                <a:solidFill>
                  <a:srgbClr val="C00000"/>
                </a:solidFill>
              </a:rPr>
              <a:t>exit a loop prematurely</a:t>
            </a:r>
            <a:r>
              <a:rPr lang="en-US" sz="2400" dirty="0"/>
              <a:t>, </a:t>
            </a:r>
            <a:r>
              <a:rPr lang="en-US" sz="2400" b="1" dirty="0"/>
              <a:t>regardless of the loop's condition.</a:t>
            </a:r>
            <a:r>
              <a:rPr lang="en-US" sz="2400" dirty="0"/>
              <a:t> Once the break statement is executed, the </a:t>
            </a:r>
            <a:r>
              <a:rPr lang="en-US" sz="2400" b="1" dirty="0">
                <a:solidFill>
                  <a:srgbClr val="C00000"/>
                </a:solidFill>
              </a:rPr>
              <a:t>loop terminates</a:t>
            </a:r>
            <a:r>
              <a:rPr lang="en-US" sz="2400" dirty="0"/>
              <a:t>, and control moves to the </a:t>
            </a:r>
            <a:r>
              <a:rPr lang="en-US" sz="2400" b="1" dirty="0"/>
              <a:t>code following the loop</a:t>
            </a:r>
            <a:r>
              <a:rPr lang="en-US" sz="2400" dirty="0"/>
              <a:t>.</a:t>
            </a:r>
          </a:p>
          <a:p>
            <a:pPr marL="0" indent="0">
              <a:buNone/>
            </a:pPr>
            <a:r>
              <a:rPr lang="en-US" sz="2400" b="1" dirty="0"/>
              <a:t>Syntax:</a:t>
            </a:r>
            <a:endParaRPr lang="en-IN" sz="2400" b="1" dirty="0"/>
          </a:p>
        </p:txBody>
      </p:sp>
      <p:pic>
        <p:nvPicPr>
          <p:cNvPr id="4" name="Picture 3">
            <a:extLst>
              <a:ext uri="{FF2B5EF4-FFF2-40B4-BE49-F238E27FC236}">
                <a16:creationId xmlns:a16="http://schemas.microsoft.com/office/drawing/2014/main" id="{CBCACD2B-3905-3480-0353-E44784F711AF}"/>
              </a:ext>
            </a:extLst>
          </p:cNvPr>
          <p:cNvPicPr>
            <a:picLocks noChangeAspect="1"/>
          </p:cNvPicPr>
          <p:nvPr/>
        </p:nvPicPr>
        <p:blipFill>
          <a:blip r:embed="rId2"/>
          <a:stretch>
            <a:fillRect/>
          </a:stretch>
        </p:blipFill>
        <p:spPr>
          <a:xfrm>
            <a:off x="2130409" y="2845005"/>
            <a:ext cx="4231995" cy="1835852"/>
          </a:xfrm>
          <a:prstGeom prst="rect">
            <a:avLst/>
          </a:prstGeom>
        </p:spPr>
      </p:pic>
    </p:spTree>
    <p:extLst>
      <p:ext uri="{BB962C8B-B14F-4D97-AF65-F5344CB8AC3E}">
        <p14:creationId xmlns:p14="http://schemas.microsoft.com/office/powerpoint/2010/main" val="8440819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F1707-05D7-E69C-C190-4E1DB9F1E0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652A2-A171-A13F-C69B-78F638900F60}"/>
              </a:ext>
            </a:extLst>
          </p:cNvPr>
          <p:cNvSpPr>
            <a:spLocks noGrp="1"/>
          </p:cNvSpPr>
          <p:nvPr>
            <p:ph idx="1"/>
          </p:nvPr>
        </p:nvSpPr>
        <p:spPr>
          <a:xfrm>
            <a:off x="766445" y="272143"/>
            <a:ext cx="10659110" cy="5502049"/>
          </a:xfrm>
        </p:spPr>
        <p:txBody>
          <a:bodyPr>
            <a:normAutofit/>
          </a:bodyPr>
          <a:lstStyle/>
          <a:p>
            <a:pPr marL="0" indent="0">
              <a:buNone/>
            </a:pPr>
            <a:r>
              <a:rPr lang="en-US" sz="2400" b="1" dirty="0"/>
              <a:t>Examples:</a:t>
            </a:r>
          </a:p>
          <a:p>
            <a:pPr marL="457200" indent="-457200">
              <a:buAutoNum type="alphaLcParenR"/>
            </a:pPr>
            <a:r>
              <a:rPr lang="en-US" sz="2400" b="1" dirty="0">
                <a:solidFill>
                  <a:srgbClr val="002060"/>
                </a:solidFill>
              </a:rPr>
              <a:t>Breaking a for Loop:			Output:</a:t>
            </a:r>
          </a:p>
          <a:p>
            <a:pPr marL="457200" indent="-457200">
              <a:buAutoNum type="alphaLcParenR"/>
            </a:pPr>
            <a:endParaRPr lang="en-US" sz="2400" b="1" dirty="0">
              <a:solidFill>
                <a:srgbClr val="002060"/>
              </a:solidFill>
            </a:endParaRPr>
          </a:p>
          <a:p>
            <a:pPr marL="457200" indent="-457200">
              <a:buAutoNum type="alphaLcParenR"/>
            </a:pPr>
            <a:endParaRPr lang="en-US" sz="2400" b="1" dirty="0">
              <a:solidFill>
                <a:srgbClr val="002060"/>
              </a:solidFill>
            </a:endParaRPr>
          </a:p>
          <a:p>
            <a:pPr marL="457200" indent="-457200">
              <a:buAutoNum type="alphaLcParenR"/>
            </a:pPr>
            <a:endParaRPr lang="en-US" sz="2400" b="1" dirty="0">
              <a:solidFill>
                <a:srgbClr val="002060"/>
              </a:solidFill>
            </a:endParaRPr>
          </a:p>
          <a:p>
            <a:pPr marL="457200" indent="-457200">
              <a:buAutoNum type="alphaLcParenR"/>
            </a:pPr>
            <a:endParaRPr lang="en-US" sz="2400" b="1" dirty="0">
              <a:solidFill>
                <a:srgbClr val="002060"/>
              </a:solidFill>
            </a:endParaRPr>
          </a:p>
          <a:p>
            <a:pPr marL="457200" indent="-457200">
              <a:buAutoNum type="alphaLcParenR"/>
            </a:pPr>
            <a:endParaRPr lang="en-US" sz="2400" b="1" dirty="0">
              <a:solidFill>
                <a:srgbClr val="002060"/>
              </a:solidFill>
            </a:endParaRPr>
          </a:p>
          <a:p>
            <a:pPr marL="457200" indent="-457200">
              <a:buAutoNum type="alphaLcParenR"/>
            </a:pPr>
            <a:r>
              <a:rPr lang="en-US" sz="2400" b="1" dirty="0">
                <a:solidFill>
                  <a:srgbClr val="002060"/>
                </a:solidFill>
              </a:rPr>
              <a:t>Breaking a while Loop:</a:t>
            </a:r>
          </a:p>
          <a:p>
            <a:pPr marL="457200" indent="-457200">
              <a:buAutoNum type="alphaLcParenR"/>
            </a:pPr>
            <a:endParaRPr lang="en-US" sz="2400" b="1" dirty="0">
              <a:solidFill>
                <a:srgbClr val="002060"/>
              </a:solidFill>
            </a:endParaRPr>
          </a:p>
          <a:p>
            <a:pPr marL="457200" indent="-457200">
              <a:buAutoNum type="alphaLcParenR"/>
            </a:pPr>
            <a:endParaRPr lang="en-IN" sz="2400" b="1" dirty="0">
              <a:solidFill>
                <a:srgbClr val="002060"/>
              </a:solidFill>
            </a:endParaRPr>
          </a:p>
        </p:txBody>
      </p:sp>
      <p:pic>
        <p:nvPicPr>
          <p:cNvPr id="5" name="Picture 4">
            <a:extLst>
              <a:ext uri="{FF2B5EF4-FFF2-40B4-BE49-F238E27FC236}">
                <a16:creationId xmlns:a16="http://schemas.microsoft.com/office/drawing/2014/main" id="{F025F91F-B616-FCFE-D982-CA7C964D3246}"/>
              </a:ext>
            </a:extLst>
          </p:cNvPr>
          <p:cNvPicPr>
            <a:picLocks noChangeAspect="1"/>
          </p:cNvPicPr>
          <p:nvPr/>
        </p:nvPicPr>
        <p:blipFill>
          <a:blip r:embed="rId2"/>
          <a:stretch>
            <a:fillRect/>
          </a:stretch>
        </p:blipFill>
        <p:spPr>
          <a:xfrm>
            <a:off x="1548815" y="1223400"/>
            <a:ext cx="3895452" cy="1987885"/>
          </a:xfrm>
          <a:prstGeom prst="rect">
            <a:avLst/>
          </a:prstGeom>
        </p:spPr>
      </p:pic>
      <p:pic>
        <p:nvPicPr>
          <p:cNvPr id="7" name="Picture 6">
            <a:extLst>
              <a:ext uri="{FF2B5EF4-FFF2-40B4-BE49-F238E27FC236}">
                <a16:creationId xmlns:a16="http://schemas.microsoft.com/office/drawing/2014/main" id="{8869DDE9-D201-42F6-C45C-A8F83C27446A}"/>
              </a:ext>
            </a:extLst>
          </p:cNvPr>
          <p:cNvPicPr>
            <a:picLocks noChangeAspect="1"/>
          </p:cNvPicPr>
          <p:nvPr/>
        </p:nvPicPr>
        <p:blipFill>
          <a:blip r:embed="rId3"/>
          <a:stretch>
            <a:fillRect/>
          </a:stretch>
        </p:blipFill>
        <p:spPr>
          <a:xfrm>
            <a:off x="7880719" y="864886"/>
            <a:ext cx="828571" cy="2428571"/>
          </a:xfrm>
          <a:prstGeom prst="rect">
            <a:avLst/>
          </a:prstGeom>
        </p:spPr>
      </p:pic>
      <p:pic>
        <p:nvPicPr>
          <p:cNvPr id="9" name="Picture 8">
            <a:extLst>
              <a:ext uri="{FF2B5EF4-FFF2-40B4-BE49-F238E27FC236}">
                <a16:creationId xmlns:a16="http://schemas.microsoft.com/office/drawing/2014/main" id="{4B618626-A58F-1405-BC12-3EFD3370C50B}"/>
              </a:ext>
            </a:extLst>
          </p:cNvPr>
          <p:cNvPicPr>
            <a:picLocks noChangeAspect="1"/>
          </p:cNvPicPr>
          <p:nvPr/>
        </p:nvPicPr>
        <p:blipFill>
          <a:blip r:embed="rId4"/>
          <a:stretch>
            <a:fillRect/>
          </a:stretch>
        </p:blipFill>
        <p:spPr>
          <a:xfrm>
            <a:off x="2378008" y="3944497"/>
            <a:ext cx="3228571" cy="2780952"/>
          </a:xfrm>
          <a:prstGeom prst="rect">
            <a:avLst/>
          </a:prstGeom>
        </p:spPr>
      </p:pic>
    </p:spTree>
    <p:extLst>
      <p:ext uri="{BB962C8B-B14F-4D97-AF65-F5344CB8AC3E}">
        <p14:creationId xmlns:p14="http://schemas.microsoft.com/office/powerpoint/2010/main" val="27113995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B2341-1D88-2991-C3C9-52BD6CCF5A3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91F613-EF4B-C17E-84AA-F18DF61CDB72}"/>
              </a:ext>
            </a:extLst>
          </p:cNvPr>
          <p:cNvSpPr>
            <a:spLocks noGrp="1"/>
          </p:cNvSpPr>
          <p:nvPr>
            <p:ph idx="1"/>
          </p:nvPr>
        </p:nvSpPr>
        <p:spPr>
          <a:xfrm>
            <a:off x="875212" y="968829"/>
            <a:ext cx="10659110" cy="4735286"/>
          </a:xfrm>
        </p:spPr>
        <p:txBody>
          <a:bodyPr>
            <a:normAutofit/>
          </a:bodyPr>
          <a:lstStyle/>
          <a:p>
            <a:pPr marL="0" indent="0">
              <a:buNone/>
            </a:pPr>
            <a:r>
              <a:rPr lang="en-US" sz="2400" b="1" dirty="0"/>
              <a:t>2. continue Statement:</a:t>
            </a:r>
          </a:p>
          <a:p>
            <a:pPr marL="0" indent="0">
              <a:buNone/>
            </a:pPr>
            <a:r>
              <a:rPr lang="en-US" sz="2400" dirty="0"/>
              <a:t>The continue statement is used to </a:t>
            </a:r>
            <a:r>
              <a:rPr lang="en-US" sz="2400" b="1" dirty="0">
                <a:solidFill>
                  <a:srgbClr val="002060"/>
                </a:solidFill>
              </a:rPr>
              <a:t>skip the rest of the code </a:t>
            </a:r>
            <a:r>
              <a:rPr lang="en-US" sz="2400" b="1" dirty="0">
                <a:solidFill>
                  <a:srgbClr val="C00000"/>
                </a:solidFill>
              </a:rPr>
              <a:t>in the current iteration </a:t>
            </a:r>
            <a:r>
              <a:rPr lang="en-US" sz="2400" dirty="0"/>
              <a:t>and </a:t>
            </a:r>
            <a:r>
              <a:rPr lang="en-US" sz="2400" b="1" dirty="0">
                <a:solidFill>
                  <a:srgbClr val="002060"/>
                </a:solidFill>
              </a:rPr>
              <a:t>proceed to the next iteration of the loop</a:t>
            </a:r>
            <a:r>
              <a:rPr lang="en-US" sz="2400" dirty="0"/>
              <a:t>. The </a:t>
            </a:r>
            <a:r>
              <a:rPr lang="en-US" sz="2400" b="1" dirty="0"/>
              <a:t>loop does not </a:t>
            </a:r>
            <a:r>
              <a:rPr lang="en-US" sz="2400" b="1" dirty="0">
                <a:solidFill>
                  <a:srgbClr val="C00000"/>
                </a:solidFill>
              </a:rPr>
              <a:t>terminate</a:t>
            </a:r>
            <a:r>
              <a:rPr lang="en-US" sz="2400" b="1" dirty="0"/>
              <a:t> </a:t>
            </a:r>
            <a:r>
              <a:rPr lang="en-US" sz="2400" dirty="0"/>
              <a:t>but </a:t>
            </a:r>
            <a:r>
              <a:rPr lang="en-US" sz="2400" b="1" dirty="0"/>
              <a:t>continues with the next iteration</a:t>
            </a:r>
            <a:r>
              <a:rPr lang="en-US" sz="2400" dirty="0"/>
              <a:t>.</a:t>
            </a:r>
          </a:p>
          <a:p>
            <a:pPr marL="0" indent="0">
              <a:buNone/>
            </a:pPr>
            <a:r>
              <a:rPr lang="en-US" sz="2400" b="1" dirty="0"/>
              <a:t>Syntax:</a:t>
            </a:r>
          </a:p>
          <a:p>
            <a:pPr marL="0" indent="0">
              <a:buNone/>
            </a:pPr>
            <a:endParaRPr lang="en-IN" sz="2400" b="1" dirty="0"/>
          </a:p>
        </p:txBody>
      </p:sp>
      <p:pic>
        <p:nvPicPr>
          <p:cNvPr id="6" name="Picture 5">
            <a:extLst>
              <a:ext uri="{FF2B5EF4-FFF2-40B4-BE49-F238E27FC236}">
                <a16:creationId xmlns:a16="http://schemas.microsoft.com/office/drawing/2014/main" id="{84C054E6-88A5-4B84-5B14-8D36C425E6AB}"/>
              </a:ext>
            </a:extLst>
          </p:cNvPr>
          <p:cNvPicPr>
            <a:picLocks noChangeAspect="1"/>
          </p:cNvPicPr>
          <p:nvPr/>
        </p:nvPicPr>
        <p:blipFill>
          <a:blip r:embed="rId2"/>
          <a:stretch>
            <a:fillRect/>
          </a:stretch>
        </p:blipFill>
        <p:spPr>
          <a:xfrm>
            <a:off x="2565153" y="3067826"/>
            <a:ext cx="4112940" cy="1961373"/>
          </a:xfrm>
          <a:prstGeom prst="rect">
            <a:avLst/>
          </a:prstGeom>
        </p:spPr>
      </p:pic>
    </p:spTree>
    <p:extLst>
      <p:ext uri="{BB962C8B-B14F-4D97-AF65-F5344CB8AC3E}">
        <p14:creationId xmlns:p14="http://schemas.microsoft.com/office/powerpoint/2010/main" val="178526559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FD2FC-A0BF-7E0B-255B-D6E8A20176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9E581-C619-555F-F864-B7ACE4F62686}"/>
              </a:ext>
            </a:extLst>
          </p:cNvPr>
          <p:cNvSpPr>
            <a:spLocks noGrp="1"/>
          </p:cNvSpPr>
          <p:nvPr>
            <p:ph idx="1"/>
          </p:nvPr>
        </p:nvSpPr>
        <p:spPr>
          <a:xfrm>
            <a:off x="1332411" y="511628"/>
            <a:ext cx="9683932" cy="5502049"/>
          </a:xfrm>
        </p:spPr>
        <p:txBody>
          <a:bodyPr>
            <a:normAutofit/>
          </a:bodyPr>
          <a:lstStyle/>
          <a:p>
            <a:pPr marL="0" indent="0">
              <a:buNone/>
            </a:pPr>
            <a:r>
              <a:rPr lang="en-US" sz="2400" b="1" dirty="0"/>
              <a:t>Example: </a:t>
            </a:r>
          </a:p>
          <a:p>
            <a:pPr marL="457200" indent="-457200">
              <a:buAutoNum type="alphaLcParenR"/>
            </a:pPr>
            <a:r>
              <a:rPr lang="en-US" sz="2400" b="1" dirty="0"/>
              <a:t>Skipping an Iteration in a for Loop:</a:t>
            </a:r>
          </a:p>
          <a:p>
            <a:pPr marL="0" indent="0">
              <a:buNone/>
            </a:pPr>
            <a:r>
              <a:rPr lang="en-IN" sz="2400" b="1" dirty="0"/>
              <a:t>						Output:</a:t>
            </a:r>
          </a:p>
          <a:p>
            <a:pPr marL="457200" indent="-457200">
              <a:buAutoNum type="alphaLcParenR"/>
            </a:pPr>
            <a:endParaRPr lang="en-IN" sz="2400" b="1" dirty="0"/>
          </a:p>
          <a:p>
            <a:pPr marL="457200" indent="-457200">
              <a:buAutoNum type="alphaLcParenR"/>
            </a:pPr>
            <a:endParaRPr lang="en-IN" sz="2400" b="1" dirty="0"/>
          </a:p>
          <a:p>
            <a:pPr marL="457200" indent="-457200">
              <a:buAutoNum type="alphaLcParenR"/>
            </a:pPr>
            <a:endParaRPr lang="en-IN" sz="2400" b="1" dirty="0"/>
          </a:p>
          <a:p>
            <a:pPr marL="457200" indent="-457200">
              <a:buAutoNum type="alphaLcParenR"/>
            </a:pPr>
            <a:endParaRPr lang="en-IN" sz="2400" b="1" dirty="0"/>
          </a:p>
          <a:p>
            <a:pPr marL="0" indent="0">
              <a:buNone/>
            </a:pPr>
            <a:r>
              <a:rPr lang="en-US" sz="2400" b="1" dirty="0"/>
              <a:t>b) Skipping an Iteration in a while Loop:</a:t>
            </a:r>
            <a:endParaRPr lang="en-IN" sz="2400" b="1" dirty="0"/>
          </a:p>
        </p:txBody>
      </p:sp>
      <p:pic>
        <p:nvPicPr>
          <p:cNvPr id="5" name="Picture 4">
            <a:extLst>
              <a:ext uri="{FF2B5EF4-FFF2-40B4-BE49-F238E27FC236}">
                <a16:creationId xmlns:a16="http://schemas.microsoft.com/office/drawing/2014/main" id="{D0AF1F92-16E5-85B6-9CB1-C758762156BA}"/>
              </a:ext>
            </a:extLst>
          </p:cNvPr>
          <p:cNvPicPr>
            <a:picLocks noChangeAspect="1"/>
          </p:cNvPicPr>
          <p:nvPr/>
        </p:nvPicPr>
        <p:blipFill>
          <a:blip r:embed="rId2"/>
          <a:stretch>
            <a:fillRect/>
          </a:stretch>
        </p:blipFill>
        <p:spPr>
          <a:xfrm>
            <a:off x="2460380" y="1552695"/>
            <a:ext cx="3352381" cy="1923810"/>
          </a:xfrm>
          <a:prstGeom prst="rect">
            <a:avLst/>
          </a:prstGeom>
        </p:spPr>
      </p:pic>
      <p:pic>
        <p:nvPicPr>
          <p:cNvPr id="7" name="Picture 6">
            <a:extLst>
              <a:ext uri="{FF2B5EF4-FFF2-40B4-BE49-F238E27FC236}">
                <a16:creationId xmlns:a16="http://schemas.microsoft.com/office/drawing/2014/main" id="{6D2CCD29-ACD0-C173-AFCF-695426F1146D}"/>
              </a:ext>
            </a:extLst>
          </p:cNvPr>
          <p:cNvPicPr>
            <a:picLocks noChangeAspect="1"/>
          </p:cNvPicPr>
          <p:nvPr/>
        </p:nvPicPr>
        <p:blipFill>
          <a:blip r:embed="rId3"/>
          <a:stretch>
            <a:fillRect/>
          </a:stretch>
        </p:blipFill>
        <p:spPr>
          <a:xfrm>
            <a:off x="8718142" y="1390791"/>
            <a:ext cx="742857" cy="2085714"/>
          </a:xfrm>
          <a:prstGeom prst="rect">
            <a:avLst/>
          </a:prstGeom>
        </p:spPr>
      </p:pic>
      <p:pic>
        <p:nvPicPr>
          <p:cNvPr id="9" name="Picture 8">
            <a:extLst>
              <a:ext uri="{FF2B5EF4-FFF2-40B4-BE49-F238E27FC236}">
                <a16:creationId xmlns:a16="http://schemas.microsoft.com/office/drawing/2014/main" id="{4BC28A68-29D7-DDDD-D4D7-F044331D9CE0}"/>
              </a:ext>
            </a:extLst>
          </p:cNvPr>
          <p:cNvPicPr>
            <a:picLocks noChangeAspect="1"/>
          </p:cNvPicPr>
          <p:nvPr/>
        </p:nvPicPr>
        <p:blipFill>
          <a:blip r:embed="rId4"/>
          <a:stretch>
            <a:fillRect/>
          </a:stretch>
        </p:blipFill>
        <p:spPr>
          <a:xfrm>
            <a:off x="2769056" y="4198896"/>
            <a:ext cx="3043705" cy="2474073"/>
          </a:xfrm>
          <a:prstGeom prst="rect">
            <a:avLst/>
          </a:prstGeom>
        </p:spPr>
      </p:pic>
    </p:spTree>
    <p:extLst>
      <p:ext uri="{BB962C8B-B14F-4D97-AF65-F5344CB8AC3E}">
        <p14:creationId xmlns:p14="http://schemas.microsoft.com/office/powerpoint/2010/main" val="12372821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FD78C-1D24-2137-D3D8-FB07ABC90F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35BEB-398B-FC4A-EE41-A3A57E44715B}"/>
              </a:ext>
            </a:extLst>
          </p:cNvPr>
          <p:cNvSpPr>
            <a:spLocks noGrp="1"/>
          </p:cNvSpPr>
          <p:nvPr>
            <p:ph idx="1"/>
          </p:nvPr>
        </p:nvSpPr>
        <p:spPr>
          <a:xfrm>
            <a:off x="777240" y="674914"/>
            <a:ext cx="10659110" cy="5502049"/>
          </a:xfrm>
        </p:spPr>
        <p:txBody>
          <a:bodyPr>
            <a:normAutofit/>
          </a:bodyPr>
          <a:lstStyle/>
          <a:p>
            <a:pPr marL="0" indent="0">
              <a:buNone/>
            </a:pPr>
            <a:r>
              <a:rPr lang="en-US" sz="2400" b="1" dirty="0"/>
              <a:t>3. pass Statement:</a:t>
            </a:r>
          </a:p>
          <a:p>
            <a:pPr marL="0" indent="0">
              <a:buNone/>
            </a:pPr>
            <a:r>
              <a:rPr lang="en-US" sz="2400" dirty="0"/>
              <a:t>The pass statement is a </a:t>
            </a:r>
            <a:r>
              <a:rPr lang="en-US" sz="2400" b="1" dirty="0">
                <a:solidFill>
                  <a:srgbClr val="C00000"/>
                </a:solidFill>
              </a:rPr>
              <a:t>placeholder</a:t>
            </a:r>
            <a:r>
              <a:rPr lang="en-US" sz="2400" b="1" dirty="0"/>
              <a:t> that </a:t>
            </a:r>
            <a:r>
              <a:rPr lang="en-US" sz="2400" b="1" dirty="0">
                <a:solidFill>
                  <a:srgbClr val="C00000"/>
                </a:solidFill>
              </a:rPr>
              <a:t>does nothing when executed</a:t>
            </a:r>
            <a:r>
              <a:rPr lang="en-US" sz="2400" dirty="0"/>
              <a:t>. It is often used when a statement is </a:t>
            </a:r>
            <a:r>
              <a:rPr lang="en-US" sz="2400" b="1" dirty="0">
                <a:solidFill>
                  <a:srgbClr val="C00000"/>
                </a:solidFill>
              </a:rPr>
              <a:t>syntactically required </a:t>
            </a:r>
            <a:r>
              <a:rPr lang="en-US" sz="2400" dirty="0"/>
              <a:t>but </a:t>
            </a:r>
            <a:r>
              <a:rPr lang="en-US" sz="2400" b="1" dirty="0"/>
              <a:t>no action is desired</a:t>
            </a:r>
            <a:r>
              <a:rPr lang="en-US" sz="2400" dirty="0"/>
              <a:t>.</a:t>
            </a:r>
          </a:p>
          <a:p>
            <a:pPr marL="0" indent="0">
              <a:buNone/>
            </a:pPr>
            <a:r>
              <a:rPr lang="en-US" sz="2400" b="1" dirty="0"/>
              <a:t>Syntax:</a:t>
            </a:r>
          </a:p>
          <a:p>
            <a:pPr marL="0" indent="0">
              <a:buNone/>
            </a:pPr>
            <a:endParaRPr lang="en-IN" sz="2400" b="1" dirty="0"/>
          </a:p>
        </p:txBody>
      </p:sp>
      <p:pic>
        <p:nvPicPr>
          <p:cNvPr id="6" name="Picture 5">
            <a:extLst>
              <a:ext uri="{FF2B5EF4-FFF2-40B4-BE49-F238E27FC236}">
                <a16:creationId xmlns:a16="http://schemas.microsoft.com/office/drawing/2014/main" id="{12EFEE40-8EF8-8A8D-CE5A-861DF952C800}"/>
              </a:ext>
            </a:extLst>
          </p:cNvPr>
          <p:cNvPicPr>
            <a:picLocks noChangeAspect="1"/>
          </p:cNvPicPr>
          <p:nvPr/>
        </p:nvPicPr>
        <p:blipFill>
          <a:blip r:embed="rId2"/>
          <a:stretch>
            <a:fillRect/>
          </a:stretch>
        </p:blipFill>
        <p:spPr>
          <a:xfrm>
            <a:off x="2284114" y="2307567"/>
            <a:ext cx="3215477" cy="1404461"/>
          </a:xfrm>
          <a:prstGeom prst="rect">
            <a:avLst/>
          </a:prstGeom>
        </p:spPr>
      </p:pic>
    </p:spTree>
    <p:extLst>
      <p:ext uri="{BB962C8B-B14F-4D97-AF65-F5344CB8AC3E}">
        <p14:creationId xmlns:p14="http://schemas.microsoft.com/office/powerpoint/2010/main" val="59326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B5111-21EA-3F69-29DC-B7BDF7E25B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8786C-F2A1-5516-10B8-D4FD2A9D5834}"/>
              </a:ext>
            </a:extLst>
          </p:cNvPr>
          <p:cNvSpPr>
            <a:spLocks noGrp="1"/>
          </p:cNvSpPr>
          <p:nvPr>
            <p:ph idx="1"/>
          </p:nvPr>
        </p:nvSpPr>
        <p:spPr>
          <a:xfrm>
            <a:off x="886097" y="1005840"/>
            <a:ext cx="10659110" cy="2423160"/>
          </a:xfrm>
        </p:spPr>
        <p:txBody>
          <a:bodyPr>
            <a:normAutofit/>
          </a:bodyPr>
          <a:lstStyle/>
          <a:p>
            <a:pPr marL="0" indent="0">
              <a:buNone/>
            </a:pPr>
            <a:r>
              <a:rPr lang="en-US" sz="2400" b="1" dirty="0"/>
              <a:t>Example for </a:t>
            </a:r>
            <a:r>
              <a:rPr lang="en-US" sz="2400" b="1" dirty="0">
                <a:solidFill>
                  <a:srgbClr val="C00000"/>
                </a:solidFill>
              </a:rPr>
              <a:t>Invalid</a:t>
            </a:r>
            <a:r>
              <a:rPr lang="en-US" sz="2400" b="1" dirty="0"/>
              <a:t> Identifiers:</a:t>
            </a:r>
          </a:p>
          <a:p>
            <a:r>
              <a:rPr lang="en-US" sz="2400" dirty="0"/>
              <a:t>123abc (Starts with a digit)</a:t>
            </a:r>
          </a:p>
          <a:p>
            <a:r>
              <a:rPr lang="en-US" sz="2400" dirty="0"/>
              <a:t>my-variable (Contains a hyphen)</a:t>
            </a:r>
          </a:p>
          <a:p>
            <a:r>
              <a:rPr lang="en-US" sz="2400" dirty="0"/>
              <a:t>class (Reserved keyword)</a:t>
            </a:r>
          </a:p>
          <a:p>
            <a:r>
              <a:rPr lang="en-US" sz="2400" dirty="0"/>
              <a:t>my variable (Contains a space)</a:t>
            </a:r>
            <a:endParaRPr lang="en-IN" sz="2400" dirty="0"/>
          </a:p>
        </p:txBody>
      </p:sp>
    </p:spTree>
    <p:extLst>
      <p:ext uri="{BB962C8B-B14F-4D97-AF65-F5344CB8AC3E}">
        <p14:creationId xmlns:p14="http://schemas.microsoft.com/office/powerpoint/2010/main" val="19225286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E998-26CA-5AC8-F3C1-F69CD8608F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8AB53-C289-7D0C-E87E-9BB76C379FFC}"/>
              </a:ext>
            </a:extLst>
          </p:cNvPr>
          <p:cNvSpPr>
            <a:spLocks noGrp="1"/>
          </p:cNvSpPr>
          <p:nvPr>
            <p:ph idx="1"/>
          </p:nvPr>
        </p:nvSpPr>
        <p:spPr>
          <a:xfrm>
            <a:off x="777240" y="674914"/>
            <a:ext cx="10659110" cy="5502049"/>
          </a:xfrm>
        </p:spPr>
        <p:txBody>
          <a:bodyPr>
            <a:normAutofit/>
          </a:bodyPr>
          <a:lstStyle/>
          <a:p>
            <a:pPr marL="0" indent="0">
              <a:buNone/>
            </a:pPr>
            <a:r>
              <a:rPr lang="en-US" sz="2400" b="1" dirty="0"/>
              <a:t>Examples</a:t>
            </a:r>
          </a:p>
          <a:p>
            <a:pPr marL="457200" indent="-457200">
              <a:buAutoNum type="alphaLcParenR"/>
            </a:pPr>
            <a:r>
              <a:rPr lang="en-US" sz="2400" b="1" dirty="0"/>
              <a:t>Using pass in an </a:t>
            </a:r>
            <a:r>
              <a:rPr lang="en-US" sz="2400" b="1" dirty="0">
                <a:solidFill>
                  <a:srgbClr val="C00000"/>
                </a:solidFill>
              </a:rPr>
              <a:t>if Statement</a:t>
            </a:r>
            <a:r>
              <a:rPr lang="en-US" sz="2400" b="1" dirty="0"/>
              <a:t>:</a:t>
            </a:r>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r>
              <a:rPr lang="en-US" sz="2400" b="1" dirty="0"/>
              <a:t>Using pass in a Loop:</a:t>
            </a:r>
          </a:p>
          <a:p>
            <a:pPr marL="457200" indent="-457200">
              <a:buAutoNum type="alphaLcParenR"/>
            </a:pPr>
            <a:endParaRPr lang="en-IN" sz="2400" b="1" dirty="0"/>
          </a:p>
        </p:txBody>
      </p:sp>
      <p:pic>
        <p:nvPicPr>
          <p:cNvPr id="4" name="Picture 3">
            <a:extLst>
              <a:ext uri="{FF2B5EF4-FFF2-40B4-BE49-F238E27FC236}">
                <a16:creationId xmlns:a16="http://schemas.microsoft.com/office/drawing/2014/main" id="{90F3D5CC-D3A6-6DF9-D4A6-E6CE44A6F031}"/>
              </a:ext>
            </a:extLst>
          </p:cNvPr>
          <p:cNvPicPr>
            <a:picLocks noChangeAspect="1"/>
          </p:cNvPicPr>
          <p:nvPr/>
        </p:nvPicPr>
        <p:blipFill>
          <a:blip r:embed="rId2"/>
          <a:stretch>
            <a:fillRect/>
          </a:stretch>
        </p:blipFill>
        <p:spPr>
          <a:xfrm>
            <a:off x="1718267" y="1756125"/>
            <a:ext cx="5509847" cy="1842608"/>
          </a:xfrm>
          <a:prstGeom prst="rect">
            <a:avLst/>
          </a:prstGeom>
        </p:spPr>
      </p:pic>
      <p:pic>
        <p:nvPicPr>
          <p:cNvPr id="6" name="Picture 5">
            <a:extLst>
              <a:ext uri="{FF2B5EF4-FFF2-40B4-BE49-F238E27FC236}">
                <a16:creationId xmlns:a16="http://schemas.microsoft.com/office/drawing/2014/main" id="{35B5B23F-392F-03DC-F907-18EB77CEF06F}"/>
              </a:ext>
            </a:extLst>
          </p:cNvPr>
          <p:cNvPicPr>
            <a:picLocks noChangeAspect="1"/>
          </p:cNvPicPr>
          <p:nvPr/>
        </p:nvPicPr>
        <p:blipFill>
          <a:blip r:embed="rId3"/>
          <a:stretch>
            <a:fillRect/>
          </a:stretch>
        </p:blipFill>
        <p:spPr>
          <a:xfrm>
            <a:off x="2396428" y="4349637"/>
            <a:ext cx="3699572" cy="2016998"/>
          </a:xfrm>
          <a:prstGeom prst="rect">
            <a:avLst/>
          </a:prstGeom>
        </p:spPr>
      </p:pic>
    </p:spTree>
    <p:extLst>
      <p:ext uri="{BB962C8B-B14F-4D97-AF65-F5344CB8AC3E}">
        <p14:creationId xmlns:p14="http://schemas.microsoft.com/office/powerpoint/2010/main" val="299663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FFF5E-69F0-99C8-8D75-3B2E3761246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20E97-01CA-C4A9-5F97-73A608B7005E}"/>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894086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B0317-D55A-B051-B978-3ABC8F2AD3A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10A5B-D905-EA16-37DD-5FD66DF9E834}"/>
              </a:ext>
            </a:extLst>
          </p:cNvPr>
          <p:cNvSpPr>
            <a:spLocks noGrp="1"/>
          </p:cNvSpPr>
          <p:nvPr>
            <p:ph idx="1"/>
          </p:nvPr>
        </p:nvSpPr>
        <p:spPr>
          <a:xfrm>
            <a:off x="702853" y="719137"/>
            <a:ext cx="10900568" cy="5313801"/>
          </a:xfrm>
        </p:spPr>
        <p:txBody>
          <a:bodyPr>
            <a:normAutofit lnSpcReduction="10000"/>
          </a:bodyPr>
          <a:lstStyle/>
          <a:p>
            <a:pPr marL="0" indent="0">
              <a:buNone/>
            </a:pPr>
            <a:r>
              <a:rPr lang="en-US" sz="3200" b="1" dirty="0">
                <a:solidFill>
                  <a:srgbClr val="C00000"/>
                </a:solidFill>
              </a:rPr>
              <a:t>Module-1: </a:t>
            </a:r>
            <a:r>
              <a:rPr lang="en-US" sz="3200" b="1" dirty="0">
                <a:solidFill>
                  <a:srgbClr val="002060"/>
                </a:solidFill>
              </a:rPr>
              <a:t>Python Basic Concepts and Programming </a:t>
            </a:r>
            <a:r>
              <a:rPr lang="en-IN" sz="3200" b="1" dirty="0">
                <a:solidFill>
                  <a:srgbClr val="C00000"/>
                </a:solidFill>
              </a:rPr>
              <a:t>:</a:t>
            </a:r>
          </a:p>
          <a:p>
            <a:pPr marL="0" indent="0">
              <a:buNone/>
            </a:pPr>
            <a:r>
              <a:rPr lang="en-US" sz="2800" b="1" dirty="0"/>
              <a:t>Interpreter, Parts of Python Programming Language</a:t>
            </a:r>
            <a:r>
              <a:rPr lang="en-US" sz="2800" dirty="0"/>
              <a:t>, </a:t>
            </a:r>
            <a:r>
              <a:rPr lang="en-US" sz="2800" b="1" dirty="0"/>
              <a:t>Identifiers</a:t>
            </a:r>
            <a:r>
              <a:rPr lang="en-US" sz="2800" dirty="0"/>
              <a:t>, </a:t>
            </a:r>
            <a:r>
              <a:rPr lang="en-US" sz="2800" b="1" dirty="0"/>
              <a:t>Keywords</a:t>
            </a:r>
            <a:r>
              <a:rPr lang="en-US" sz="2800" dirty="0"/>
              <a:t>, </a:t>
            </a:r>
            <a:r>
              <a:rPr lang="en-US" sz="2800" b="1" dirty="0"/>
              <a:t>Statements and Expressions</a:t>
            </a:r>
            <a:r>
              <a:rPr lang="en-US" sz="2800" dirty="0"/>
              <a:t>, </a:t>
            </a:r>
            <a:r>
              <a:rPr lang="en-US" sz="2800" b="1" dirty="0"/>
              <a:t>Variables</a:t>
            </a:r>
            <a:r>
              <a:rPr lang="en-US" sz="2800" dirty="0"/>
              <a:t>, </a:t>
            </a:r>
            <a:r>
              <a:rPr lang="en-US" sz="2800" b="1" dirty="0"/>
              <a:t>Operators</a:t>
            </a:r>
            <a:r>
              <a:rPr lang="en-US" sz="2800" dirty="0"/>
              <a:t>, </a:t>
            </a:r>
            <a:r>
              <a:rPr lang="en-US" sz="2800" b="1" dirty="0"/>
              <a:t>Precedence and Associativity</a:t>
            </a:r>
            <a:r>
              <a:rPr lang="en-US" sz="2800" dirty="0"/>
              <a:t>, </a:t>
            </a:r>
            <a:r>
              <a:rPr lang="en-US" sz="2800" b="1" dirty="0"/>
              <a:t>Data Types</a:t>
            </a:r>
            <a:r>
              <a:rPr lang="en-US" sz="2800" dirty="0"/>
              <a:t>, </a:t>
            </a:r>
            <a:r>
              <a:rPr lang="en-US" sz="2800" b="1" dirty="0"/>
              <a:t>Indentation</a:t>
            </a:r>
            <a:r>
              <a:rPr lang="en-US" sz="2800" dirty="0"/>
              <a:t>, </a:t>
            </a:r>
            <a:r>
              <a:rPr lang="en-US" sz="2800" b="1" dirty="0"/>
              <a:t>Comments</a:t>
            </a:r>
            <a:r>
              <a:rPr lang="en-US" sz="2800" dirty="0"/>
              <a:t>, </a:t>
            </a:r>
            <a:r>
              <a:rPr lang="en-US" sz="2800" b="1" dirty="0"/>
              <a:t>Program Execution</a:t>
            </a:r>
            <a:r>
              <a:rPr lang="en-US" sz="2800" dirty="0"/>
              <a:t>, </a:t>
            </a:r>
            <a:r>
              <a:rPr lang="en-US" sz="2800" b="1" dirty="0"/>
              <a:t>Reading Input</a:t>
            </a:r>
            <a:r>
              <a:rPr lang="en-US" sz="2800" dirty="0"/>
              <a:t>, </a:t>
            </a:r>
            <a:r>
              <a:rPr lang="en-US" sz="2800" b="1" dirty="0"/>
              <a:t>Print Output</a:t>
            </a:r>
            <a:r>
              <a:rPr lang="en-US" sz="2800" dirty="0"/>
              <a:t>, </a:t>
            </a:r>
            <a:r>
              <a:rPr lang="en-US" sz="2800" b="1" dirty="0"/>
              <a:t>Type Conversions</a:t>
            </a:r>
            <a:r>
              <a:rPr lang="en-US" sz="2800" dirty="0"/>
              <a:t>, </a:t>
            </a:r>
            <a:r>
              <a:rPr lang="en-US" sz="2800" b="1" dirty="0"/>
              <a:t>The type( ) Function and Is Operator</a:t>
            </a:r>
            <a:r>
              <a:rPr lang="en-US" sz="2800" dirty="0"/>
              <a:t>, </a:t>
            </a:r>
            <a:r>
              <a:rPr lang="en-US" sz="2800" b="1" dirty="0"/>
              <a:t>Control Flow Statements:</a:t>
            </a:r>
            <a:r>
              <a:rPr lang="en-US" sz="2800" dirty="0"/>
              <a:t> </a:t>
            </a:r>
            <a:r>
              <a:rPr lang="en-US" sz="2800" b="1" dirty="0"/>
              <a:t>The if Decision Control Flow Statement, The if…else Decision Control Flow Statement, The if…</a:t>
            </a:r>
            <a:r>
              <a:rPr lang="en-US" sz="2800" b="1" dirty="0" err="1"/>
              <a:t>elif</a:t>
            </a:r>
            <a:r>
              <a:rPr lang="en-US" sz="2800" b="1" dirty="0"/>
              <a:t>…else Decision Control Statement, Nested if Statement</a:t>
            </a:r>
            <a:r>
              <a:rPr lang="en-US" sz="2800" dirty="0"/>
              <a:t>, </a:t>
            </a:r>
            <a:r>
              <a:rPr lang="en-US" sz="2800" b="1" dirty="0"/>
              <a:t>The while Loop, The for Loop</a:t>
            </a:r>
            <a:r>
              <a:rPr lang="en-US" sz="2800" dirty="0"/>
              <a:t>, </a:t>
            </a:r>
            <a:r>
              <a:rPr lang="en-US" sz="2800" b="1" dirty="0"/>
              <a:t>The continue and break Statements</a:t>
            </a:r>
            <a:r>
              <a:rPr lang="en-US" sz="2800" dirty="0"/>
              <a:t>, Sequences – Strings, Built-In Functions, Commonly Used Modules, Function Definition and Calling the Function, The return Statement and void Function, Scope and Lifetime of Variables, Default Parameters, Keyword Arguments, *</a:t>
            </a:r>
            <a:r>
              <a:rPr lang="en-US" sz="2800" dirty="0" err="1"/>
              <a:t>args</a:t>
            </a:r>
            <a:r>
              <a:rPr lang="en-US" sz="2800" dirty="0"/>
              <a:t> and **</a:t>
            </a:r>
            <a:r>
              <a:rPr lang="en-US" sz="2800" dirty="0" err="1"/>
              <a:t>kwargs</a:t>
            </a:r>
            <a:r>
              <a:rPr lang="en-US" sz="2800" dirty="0"/>
              <a:t>, Command Line Arguments. </a:t>
            </a:r>
            <a:endParaRPr lang="en-IN" sz="3200" dirty="0"/>
          </a:p>
        </p:txBody>
      </p:sp>
    </p:spTree>
    <p:extLst>
      <p:ext uri="{BB962C8B-B14F-4D97-AF65-F5344CB8AC3E}">
        <p14:creationId xmlns:p14="http://schemas.microsoft.com/office/powerpoint/2010/main" val="33666069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3F753-6B18-B663-9F21-78EA22228C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1FE30-8D64-3B69-FCD1-04CF4F96BFEE}"/>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7998776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0B466-514F-221E-C43F-00598DBABF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2CDF7-3623-B8F8-D224-7C120E27C3B2}"/>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614555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2D2C2-CDD4-F672-5BD9-DBA887B17F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46853-483E-2ED0-11B1-45A813F922E0}"/>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9934948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C2EAF-063C-CF81-0487-8350935528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B77F9-445A-B8FF-30D3-AED88EF88F2B}"/>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7774307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59B95-6C17-8B42-0D9E-E3871854A1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8724B-0258-D165-0DD9-F81F47769A32}"/>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36892577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193D3-3BFE-012F-EE73-B5D727DA06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DDD83-EE22-6B80-E2BF-B16320BF7688}"/>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8518876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1650F-69AF-D914-8468-5CC4B8C261C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6365F-0051-8ACC-7CFF-2F6113809E75}"/>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17127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05574-7F29-CFBF-9B19-1571B50B8A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FDFE4-53F1-7EA1-EF3D-7624A61125F0}"/>
              </a:ext>
            </a:extLst>
          </p:cNvPr>
          <p:cNvSpPr>
            <a:spLocks noGrp="1"/>
          </p:cNvSpPr>
          <p:nvPr>
            <p:ph idx="1"/>
          </p:nvPr>
        </p:nvSpPr>
        <p:spPr>
          <a:xfrm>
            <a:off x="777240" y="592183"/>
            <a:ext cx="10659110" cy="5584780"/>
          </a:xfrm>
        </p:spPr>
        <p:txBody>
          <a:bodyPr>
            <a:normAutofit/>
          </a:bodyPr>
          <a:lstStyle/>
          <a:p>
            <a:pPr marL="0" indent="0">
              <a:buNone/>
            </a:pPr>
            <a:r>
              <a:rPr lang="en-US" sz="2400" b="1" dirty="0">
                <a:solidFill>
                  <a:srgbClr val="002060"/>
                </a:solidFill>
              </a:rPr>
              <a:t>Keywords:</a:t>
            </a:r>
          </a:p>
          <a:p>
            <a:pPr marL="0" indent="0">
              <a:buNone/>
            </a:pPr>
            <a:r>
              <a:rPr lang="en-US" sz="2400" dirty="0"/>
              <a:t>Keywords in Python are </a:t>
            </a:r>
            <a:r>
              <a:rPr lang="en-US" sz="2400" b="1" dirty="0">
                <a:solidFill>
                  <a:srgbClr val="C00000"/>
                </a:solidFill>
              </a:rPr>
              <a:t>reserved words </a:t>
            </a:r>
            <a:r>
              <a:rPr lang="en-US" sz="2400" dirty="0"/>
              <a:t>that have a </a:t>
            </a:r>
            <a:r>
              <a:rPr lang="en-US" sz="2400" b="1" dirty="0">
                <a:solidFill>
                  <a:srgbClr val="002060"/>
                </a:solidFill>
              </a:rPr>
              <a:t>specific meaning</a:t>
            </a:r>
            <a:r>
              <a:rPr lang="en-US" sz="2400" dirty="0">
                <a:solidFill>
                  <a:srgbClr val="002060"/>
                </a:solidFill>
              </a:rPr>
              <a:t> </a:t>
            </a:r>
            <a:r>
              <a:rPr lang="en-US" sz="2400" dirty="0"/>
              <a:t>and </a:t>
            </a:r>
            <a:r>
              <a:rPr lang="en-US" sz="2400" b="1" dirty="0">
                <a:solidFill>
                  <a:srgbClr val="002060"/>
                </a:solidFill>
              </a:rPr>
              <a:t>purpose</a:t>
            </a:r>
            <a:r>
              <a:rPr lang="en-US" sz="2400" dirty="0"/>
              <a:t> in the language. They are part of </a:t>
            </a:r>
            <a:r>
              <a:rPr lang="en-US" sz="2400" b="1" dirty="0"/>
              <a:t>Python's syntax </a:t>
            </a:r>
            <a:r>
              <a:rPr lang="en-US" sz="2400" dirty="0"/>
              <a:t>and </a:t>
            </a:r>
            <a:r>
              <a:rPr lang="en-US" sz="2400" b="1" dirty="0">
                <a:solidFill>
                  <a:srgbClr val="C00000"/>
                </a:solidFill>
              </a:rPr>
              <a:t>cannot be used as identifiers </a:t>
            </a:r>
            <a:r>
              <a:rPr lang="en-US" sz="2400" dirty="0"/>
              <a:t>(e.g., variable names, function names, or class names).</a:t>
            </a:r>
          </a:p>
          <a:p>
            <a:pPr marL="0" indent="0">
              <a:buNone/>
            </a:pPr>
            <a:r>
              <a:rPr lang="en-US" sz="2400" dirty="0"/>
              <a:t>Python keywords are </a:t>
            </a:r>
            <a:r>
              <a:rPr lang="en-US" sz="2400" b="1" dirty="0"/>
              <a:t>case-sensitive</a:t>
            </a:r>
            <a:r>
              <a:rPr lang="en-US" sz="2400" dirty="0"/>
              <a:t> and </a:t>
            </a:r>
            <a:r>
              <a:rPr lang="en-US" sz="2400" b="1" dirty="0"/>
              <a:t>must be used exactly as defined</a:t>
            </a:r>
            <a:r>
              <a:rPr lang="en-US" sz="2400" dirty="0"/>
              <a:t>.</a:t>
            </a:r>
          </a:p>
          <a:p>
            <a:pPr marL="0" indent="0">
              <a:buNone/>
            </a:pPr>
            <a:endParaRPr lang="en-US" sz="2400" dirty="0"/>
          </a:p>
          <a:p>
            <a:pPr marL="0" indent="0">
              <a:buNone/>
            </a:pPr>
            <a:r>
              <a:rPr lang="en-US" sz="2400" b="1" dirty="0"/>
              <a:t>Characteristics of Keywords:</a:t>
            </a:r>
          </a:p>
          <a:p>
            <a:pPr marL="457200" indent="-457200">
              <a:buFont typeface="+mj-lt"/>
              <a:buAutoNum type="arabicPeriod"/>
            </a:pPr>
            <a:r>
              <a:rPr lang="en-US" sz="2400" b="1" dirty="0"/>
              <a:t>Fixed Meaning:</a:t>
            </a:r>
            <a:r>
              <a:rPr lang="en-US" sz="2400" dirty="0"/>
              <a:t> The </a:t>
            </a:r>
            <a:r>
              <a:rPr lang="en-US" sz="2400" b="1" dirty="0">
                <a:solidFill>
                  <a:srgbClr val="002060"/>
                </a:solidFill>
              </a:rPr>
              <a:t>meaning of a keyword </a:t>
            </a:r>
            <a:r>
              <a:rPr lang="en-US" sz="2400" dirty="0"/>
              <a:t>is predefined and cannot be changed.</a:t>
            </a:r>
          </a:p>
          <a:p>
            <a:pPr marL="457200" indent="-457200">
              <a:buFont typeface="+mj-lt"/>
              <a:buAutoNum type="arabicPeriod"/>
            </a:pPr>
            <a:r>
              <a:rPr lang="en-US" sz="2400" b="1" dirty="0"/>
              <a:t>Case-Sensitive: </a:t>
            </a:r>
            <a:r>
              <a:rPr lang="en-US" sz="2400" dirty="0"/>
              <a:t>Keywords must be used in </a:t>
            </a:r>
            <a:r>
              <a:rPr lang="en-US" sz="2400" b="1" dirty="0">
                <a:solidFill>
                  <a:srgbClr val="002060"/>
                </a:solidFill>
              </a:rPr>
              <a:t>lowercase</a:t>
            </a:r>
            <a:r>
              <a:rPr lang="en-US" sz="2400" dirty="0"/>
              <a:t> (e.g., if is valid, but If is not).</a:t>
            </a:r>
          </a:p>
          <a:p>
            <a:pPr marL="457200" indent="-457200">
              <a:buFont typeface="+mj-lt"/>
              <a:buAutoNum type="arabicPeriod"/>
            </a:pPr>
            <a:r>
              <a:rPr lang="en-US" sz="2400" b="1" dirty="0"/>
              <a:t>Reserved: </a:t>
            </a:r>
            <a:r>
              <a:rPr lang="en-US" sz="2400" dirty="0"/>
              <a:t>They cannot be used for </a:t>
            </a:r>
            <a:r>
              <a:rPr lang="en-US" sz="2400" b="1" dirty="0"/>
              <a:t>naming variables</a:t>
            </a:r>
            <a:r>
              <a:rPr lang="en-US" sz="2400" dirty="0"/>
              <a:t>, </a:t>
            </a:r>
            <a:r>
              <a:rPr lang="en-US" sz="2400" b="1" dirty="0"/>
              <a:t>functions</a:t>
            </a:r>
            <a:r>
              <a:rPr lang="en-US" sz="2400" dirty="0"/>
              <a:t>, or any other </a:t>
            </a:r>
            <a:r>
              <a:rPr lang="en-US" sz="2400" b="1" dirty="0"/>
              <a:t>identifiers</a:t>
            </a:r>
            <a:r>
              <a:rPr lang="en-US" sz="2400" dirty="0"/>
              <a:t>.</a:t>
            </a:r>
            <a:endParaRPr lang="en-IN" sz="2400" dirty="0"/>
          </a:p>
        </p:txBody>
      </p:sp>
    </p:spTree>
    <p:extLst>
      <p:ext uri="{BB962C8B-B14F-4D97-AF65-F5344CB8AC3E}">
        <p14:creationId xmlns:p14="http://schemas.microsoft.com/office/powerpoint/2010/main" val="33266730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0C74A-E993-CA6D-71FE-CC6AFF6560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AA595-ADC1-F85F-BBC4-E1AFF53BC726}"/>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54961499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FE2F8-B391-1027-4B49-3FB8441E954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DC97A-5526-BBBA-22BE-A626318FEBF4}"/>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4359024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F3C53-BD86-BA2A-5941-7762EF3B01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72D7A-EA57-B3A7-01E7-E9E489041C8B}"/>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9060325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AE4F-4D59-6D0B-5CF1-64C29AB882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88397-E15D-9AE7-A716-8BE5F5C51A44}"/>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2124183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A291A-9D02-2985-8967-FD1E65BDB38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7145A-EEE0-13CF-E449-FFCFC71EDA39}"/>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7712686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3BBE4-16E1-D48A-D18F-3B6EFAF4E9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D8879-9283-E0CF-2CA8-AFCDAA055A62}"/>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68813265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4918F-AF13-68C6-0FC5-3AF022CA37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E9651-94A8-416D-5544-95CEFF98BBD4}"/>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9462444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9C40F-F1AA-8FD6-CF1E-BF0C3B4516A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B4B39-705A-8573-01C1-4EE23A09CF9E}"/>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5075176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2419B-7DCB-8F30-62AF-4E98B64B31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0DE98-0D84-5766-20F3-1B7535C32E89}"/>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4405561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2E4C9-1DB4-C455-F603-BA062E4D8E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19698-522F-1B6C-DA79-D8671C55F870}"/>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26898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DBDE7-7429-0E85-B75F-30371142B85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5E8E3-139C-C5EE-3D7C-631B6B34BF33}"/>
              </a:ext>
            </a:extLst>
          </p:cNvPr>
          <p:cNvSpPr>
            <a:spLocks noGrp="1"/>
          </p:cNvSpPr>
          <p:nvPr>
            <p:ph idx="1"/>
          </p:nvPr>
        </p:nvSpPr>
        <p:spPr>
          <a:xfrm>
            <a:off x="777240" y="592183"/>
            <a:ext cx="10659110" cy="5584780"/>
          </a:xfrm>
        </p:spPr>
        <p:txBody>
          <a:bodyPr>
            <a:normAutofit/>
          </a:bodyPr>
          <a:lstStyle/>
          <a:p>
            <a:pPr marL="0" indent="0">
              <a:buNone/>
            </a:pPr>
            <a:r>
              <a:rPr lang="en-US" sz="2400" b="1" dirty="0"/>
              <a:t>List of Keywords:</a:t>
            </a:r>
          </a:p>
          <a:p>
            <a:pPr marL="0" indent="0">
              <a:buNone/>
            </a:pPr>
            <a:r>
              <a:rPr lang="en-US" sz="2400" dirty="0"/>
              <a:t>Python has a predefined set of keywords. You can get the current </a:t>
            </a:r>
            <a:r>
              <a:rPr lang="en-US" sz="2400" b="1" dirty="0"/>
              <a:t>list of keywords </a:t>
            </a:r>
            <a:r>
              <a:rPr lang="en-US" sz="2400" dirty="0"/>
              <a:t>using the </a:t>
            </a:r>
            <a:r>
              <a:rPr lang="en-US" sz="2400" b="1" dirty="0">
                <a:solidFill>
                  <a:srgbClr val="C00000"/>
                </a:solidFill>
              </a:rPr>
              <a:t>keyword module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58A2129C-02CD-553A-DA50-235021D4CA16}"/>
              </a:ext>
            </a:extLst>
          </p:cNvPr>
          <p:cNvPicPr>
            <a:picLocks noChangeAspect="1"/>
          </p:cNvPicPr>
          <p:nvPr/>
        </p:nvPicPr>
        <p:blipFill>
          <a:blip r:embed="rId2"/>
          <a:stretch>
            <a:fillRect/>
          </a:stretch>
        </p:blipFill>
        <p:spPr>
          <a:xfrm>
            <a:off x="1534802" y="1942727"/>
            <a:ext cx="3638095" cy="1123810"/>
          </a:xfrm>
          <a:prstGeom prst="rect">
            <a:avLst/>
          </a:prstGeom>
        </p:spPr>
      </p:pic>
      <p:pic>
        <p:nvPicPr>
          <p:cNvPr id="3076" name="Picture 4" descr="35 Python Keywords Explained in 6 Minutes | by EmilDev | Medium">
            <a:extLst>
              <a:ext uri="{FF2B5EF4-FFF2-40B4-BE49-F238E27FC236}">
                <a16:creationId xmlns:a16="http://schemas.microsoft.com/office/drawing/2014/main" id="{242C6EE5-6258-0AE1-D08C-4E186C550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9147" y="1801213"/>
            <a:ext cx="5893898" cy="4464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4635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85C90-FE4F-CBE9-380D-78F91612543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11667-B9F4-A580-8080-908E7E3198FA}"/>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21319110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67326-FF06-39D6-0A17-EB3B032F71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C2978D-D39F-6A60-8AF9-96A013924D56}"/>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84718111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18F06-7A60-C940-8353-030F032220D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BF9D2-01E9-0745-FF45-043EE70C7A48}"/>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533585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55985-266C-D46F-F892-837644D753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8219B-09C0-4465-CBE5-8C1879B4EAA2}"/>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36327299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B80CB-E287-14B6-B07B-B2D8895520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58CE0-4E3E-2624-0A33-F8F8725944D4}"/>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92309172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BB5CF-0899-FEA2-ED00-F02B2F1BBE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CBDA7-AE4B-5449-3FF3-420FE1C2489B}"/>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42144097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164C7-7373-3B33-7BE1-EDD88AA83F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4EC23-4672-4209-D572-39FD47E4AAB9}"/>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80052889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9FA8-C109-0359-5CE9-98FC4503BB3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6215B-1D0A-E81E-718B-C77157EE1F42}"/>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51432943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44DBB-9525-DCC7-D36E-A176A25991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139CC-2857-DE17-5F86-E8F53D15C4A3}"/>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2363961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C19A0-7827-6110-6FE8-086447E146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A7A45-DAD8-6BB8-3571-E03E1723BF2C}"/>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50730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E1EA7-A003-AE39-11D2-744CCBF208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1701D-DB83-F94F-30B0-C1BC0C127C30}"/>
              </a:ext>
            </a:extLst>
          </p:cNvPr>
          <p:cNvSpPr>
            <a:spLocks noGrp="1"/>
          </p:cNvSpPr>
          <p:nvPr>
            <p:ph idx="1"/>
          </p:nvPr>
        </p:nvSpPr>
        <p:spPr>
          <a:xfrm>
            <a:off x="777240" y="592183"/>
            <a:ext cx="10659110" cy="5584780"/>
          </a:xfrm>
        </p:spPr>
        <p:txBody>
          <a:bodyPr>
            <a:normAutofit/>
          </a:bodyPr>
          <a:lstStyle/>
          <a:p>
            <a:pPr marL="0" indent="0">
              <a:buNone/>
            </a:pPr>
            <a:r>
              <a:rPr lang="en-US" sz="2400" b="1" dirty="0"/>
              <a:t>Statements and Expressions:</a:t>
            </a:r>
          </a:p>
          <a:p>
            <a:pPr marL="0" indent="0">
              <a:buNone/>
            </a:pPr>
            <a:r>
              <a:rPr lang="en-US" sz="2400" dirty="0"/>
              <a:t>In Python, statements and expressions are </a:t>
            </a:r>
            <a:r>
              <a:rPr lang="en-US" sz="2400" b="1" dirty="0">
                <a:solidFill>
                  <a:srgbClr val="C00000"/>
                </a:solidFill>
              </a:rPr>
              <a:t>fundamental building blocks </a:t>
            </a:r>
            <a:r>
              <a:rPr lang="en-US" sz="2400" dirty="0"/>
              <a:t>of the language. They serve different purposes and are essential for writing functional and efficient code.</a:t>
            </a:r>
          </a:p>
          <a:p>
            <a:pPr marL="0" indent="0">
              <a:buNone/>
            </a:pPr>
            <a:endParaRPr lang="en-US" sz="2400" dirty="0"/>
          </a:p>
          <a:p>
            <a:pPr marL="0" indent="0">
              <a:buNone/>
            </a:pPr>
            <a:r>
              <a:rPr lang="en-US" sz="2400" b="1" dirty="0"/>
              <a:t>Expressions:</a:t>
            </a:r>
          </a:p>
          <a:p>
            <a:pPr marL="0" indent="0">
              <a:buNone/>
            </a:pPr>
            <a:r>
              <a:rPr lang="en-US" sz="2400" dirty="0"/>
              <a:t>An expression is a </a:t>
            </a:r>
            <a:r>
              <a:rPr lang="en-US" sz="2400" b="1" dirty="0"/>
              <a:t>combination of </a:t>
            </a:r>
            <a:r>
              <a:rPr lang="en-US" sz="2400" b="1" dirty="0">
                <a:solidFill>
                  <a:srgbClr val="C00000"/>
                </a:solidFill>
              </a:rPr>
              <a:t>values</a:t>
            </a:r>
            <a:r>
              <a:rPr lang="en-US" sz="2400" dirty="0"/>
              <a:t>, </a:t>
            </a:r>
            <a:r>
              <a:rPr lang="en-US" sz="2400" b="1" dirty="0">
                <a:solidFill>
                  <a:srgbClr val="C00000"/>
                </a:solidFill>
              </a:rPr>
              <a:t>variables</a:t>
            </a:r>
            <a:r>
              <a:rPr lang="en-US" sz="2400" dirty="0"/>
              <a:t>, and </a:t>
            </a:r>
            <a:r>
              <a:rPr lang="en-US" sz="2400" b="1" dirty="0">
                <a:solidFill>
                  <a:srgbClr val="C00000"/>
                </a:solidFill>
              </a:rPr>
              <a:t>operators</a:t>
            </a:r>
            <a:r>
              <a:rPr lang="en-US" sz="2400" dirty="0"/>
              <a:t>. </a:t>
            </a:r>
            <a:r>
              <a:rPr lang="en-US" sz="2400" b="1" dirty="0">
                <a:solidFill>
                  <a:srgbClr val="0070C0"/>
                </a:solidFill>
              </a:rPr>
              <a:t>A value all by itself is considered an expression</a:t>
            </a:r>
            <a:r>
              <a:rPr lang="en-US" sz="2400" dirty="0"/>
              <a:t>, and </a:t>
            </a:r>
            <a:r>
              <a:rPr lang="en-US" sz="2400" b="1" dirty="0"/>
              <a:t>so is a variable</a:t>
            </a:r>
            <a:r>
              <a:rPr lang="en-US" sz="2400" dirty="0"/>
              <a:t>.</a:t>
            </a:r>
          </a:p>
          <a:p>
            <a:pPr marL="0" indent="0">
              <a:buNone/>
            </a:pPr>
            <a:r>
              <a:rPr lang="en-US" sz="2400" b="1" dirty="0"/>
              <a:t>Characteristics of Expressions:</a:t>
            </a:r>
          </a:p>
          <a:p>
            <a:pPr lvl="1"/>
            <a:r>
              <a:rPr lang="en-US" sz="2400" b="1" dirty="0">
                <a:solidFill>
                  <a:srgbClr val="002060"/>
                </a:solidFill>
              </a:rPr>
              <a:t>Always return a value</a:t>
            </a:r>
            <a:r>
              <a:rPr lang="en-US" sz="2400" dirty="0"/>
              <a:t>.</a:t>
            </a:r>
          </a:p>
          <a:p>
            <a:pPr lvl="1"/>
            <a:r>
              <a:rPr lang="en-US" sz="2400" dirty="0"/>
              <a:t>Can be </a:t>
            </a:r>
            <a:r>
              <a:rPr lang="en-US" sz="2400" b="1" dirty="0">
                <a:solidFill>
                  <a:srgbClr val="002060"/>
                </a:solidFill>
              </a:rPr>
              <a:t>part of a larger statement</a:t>
            </a:r>
            <a:r>
              <a:rPr lang="en-US" sz="2400" dirty="0"/>
              <a:t>.</a:t>
            </a:r>
          </a:p>
          <a:p>
            <a:pPr lvl="1"/>
            <a:r>
              <a:rPr lang="en-US" sz="2400" b="1" dirty="0"/>
              <a:t>Examples</a:t>
            </a:r>
            <a:r>
              <a:rPr lang="en-US" sz="2400" dirty="0"/>
              <a:t> include mathematical operations, function calls, or logical comparisons.</a:t>
            </a:r>
            <a:endParaRPr lang="en-IN" sz="2400" dirty="0"/>
          </a:p>
        </p:txBody>
      </p:sp>
    </p:spTree>
    <p:extLst>
      <p:ext uri="{BB962C8B-B14F-4D97-AF65-F5344CB8AC3E}">
        <p14:creationId xmlns:p14="http://schemas.microsoft.com/office/powerpoint/2010/main" val="41781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5A4BE-7968-A822-BC87-288E1E391C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F0065-F5D5-D49E-30DC-B4F30FC84BE2}"/>
              </a:ext>
            </a:extLst>
          </p:cNvPr>
          <p:cNvSpPr>
            <a:spLocks noGrp="1"/>
          </p:cNvSpPr>
          <p:nvPr>
            <p:ph idx="1"/>
          </p:nvPr>
        </p:nvSpPr>
        <p:spPr>
          <a:xfrm>
            <a:off x="777240" y="592183"/>
            <a:ext cx="4637629" cy="5584780"/>
          </a:xfrm>
        </p:spPr>
        <p:txBody>
          <a:bodyPr>
            <a:normAutofit/>
          </a:bodyPr>
          <a:lstStyle/>
          <a:p>
            <a:pPr marL="0" indent="0">
              <a:buNone/>
            </a:pPr>
            <a:r>
              <a:rPr lang="en-US" sz="2400" b="1" dirty="0"/>
              <a:t>Example: </a:t>
            </a:r>
          </a:p>
          <a:p>
            <a:pPr marL="0" indent="0">
              <a:buNone/>
            </a:pPr>
            <a:r>
              <a:rPr lang="en-US" sz="2400" dirty="0"/>
              <a:t>When you type an </a:t>
            </a:r>
            <a:r>
              <a:rPr lang="en-US" sz="2400" b="1" dirty="0"/>
              <a:t>expression</a:t>
            </a:r>
            <a:r>
              <a:rPr lang="en-US" sz="2400" dirty="0"/>
              <a:t> at the prompt, the </a:t>
            </a:r>
            <a:r>
              <a:rPr lang="en-US" sz="2400" b="1" dirty="0"/>
              <a:t>interpreter </a:t>
            </a:r>
            <a:r>
              <a:rPr lang="en-US" sz="2400" b="1" dirty="0">
                <a:solidFill>
                  <a:srgbClr val="C00000"/>
                </a:solidFill>
              </a:rPr>
              <a:t>evaluates</a:t>
            </a:r>
            <a:r>
              <a:rPr lang="en-US" sz="2400" b="1" dirty="0"/>
              <a:t> it</a:t>
            </a:r>
            <a:r>
              <a:rPr lang="en-US" sz="2400" dirty="0"/>
              <a:t>, which means that it finds the value of the expression. </a:t>
            </a:r>
          </a:p>
          <a:p>
            <a:pPr marL="0" indent="0">
              <a:buNone/>
            </a:pPr>
            <a:r>
              <a:rPr lang="en-US" sz="2400" dirty="0"/>
              <a:t>In this </a:t>
            </a:r>
            <a:r>
              <a:rPr lang="en-US" sz="2400" b="1" dirty="0"/>
              <a:t>example</a:t>
            </a:r>
            <a:r>
              <a:rPr lang="en-US" sz="2400" dirty="0"/>
              <a:t>, x has the value 10 and x * 2 has the value 20.</a:t>
            </a:r>
            <a:endParaRPr lang="en-IN" sz="2400" dirty="0"/>
          </a:p>
        </p:txBody>
      </p:sp>
      <p:pic>
        <p:nvPicPr>
          <p:cNvPr id="4" name="Picture 3">
            <a:extLst>
              <a:ext uri="{FF2B5EF4-FFF2-40B4-BE49-F238E27FC236}">
                <a16:creationId xmlns:a16="http://schemas.microsoft.com/office/drawing/2014/main" id="{AE6FE163-5DEA-280C-D5E6-76AA8EA7B258}"/>
              </a:ext>
            </a:extLst>
          </p:cNvPr>
          <p:cNvPicPr>
            <a:picLocks noChangeAspect="1"/>
          </p:cNvPicPr>
          <p:nvPr/>
        </p:nvPicPr>
        <p:blipFill>
          <a:blip r:embed="rId2"/>
          <a:stretch>
            <a:fillRect/>
          </a:stretch>
        </p:blipFill>
        <p:spPr>
          <a:xfrm>
            <a:off x="5690291" y="824238"/>
            <a:ext cx="5857143" cy="5209524"/>
          </a:xfrm>
          <a:prstGeom prst="rect">
            <a:avLst/>
          </a:prstGeom>
        </p:spPr>
      </p:pic>
    </p:spTree>
    <p:extLst>
      <p:ext uri="{BB962C8B-B14F-4D97-AF65-F5344CB8AC3E}">
        <p14:creationId xmlns:p14="http://schemas.microsoft.com/office/powerpoint/2010/main" val="2406192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3F040-6A07-3E45-7C82-1755F9ECB7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C01B2-C10A-4A10-6F09-B8C84EFADFF7}"/>
              </a:ext>
            </a:extLst>
          </p:cNvPr>
          <p:cNvSpPr>
            <a:spLocks noGrp="1"/>
          </p:cNvSpPr>
          <p:nvPr>
            <p:ph idx="1"/>
          </p:nvPr>
        </p:nvSpPr>
        <p:spPr>
          <a:xfrm>
            <a:off x="777240" y="592183"/>
            <a:ext cx="10659110" cy="5584780"/>
          </a:xfrm>
        </p:spPr>
        <p:txBody>
          <a:bodyPr>
            <a:noAutofit/>
          </a:bodyPr>
          <a:lstStyle/>
          <a:p>
            <a:pPr marL="0" indent="0">
              <a:buNone/>
            </a:pPr>
            <a:r>
              <a:rPr lang="en-US" sz="2400" b="1" dirty="0"/>
              <a:t>Statements: </a:t>
            </a:r>
          </a:p>
          <a:p>
            <a:pPr marL="0" indent="0">
              <a:buNone/>
            </a:pPr>
            <a:r>
              <a:rPr lang="en-US" sz="2200" dirty="0"/>
              <a:t>A statement is an </a:t>
            </a:r>
            <a:r>
              <a:rPr lang="en-US" sz="2200" b="1" dirty="0">
                <a:solidFill>
                  <a:srgbClr val="C00000"/>
                </a:solidFill>
              </a:rPr>
              <a:t>instruction</a:t>
            </a:r>
            <a:r>
              <a:rPr lang="en-US" sz="2200" dirty="0"/>
              <a:t> </a:t>
            </a:r>
            <a:r>
              <a:rPr lang="en-US" sz="2200" b="1" dirty="0"/>
              <a:t>that Python </a:t>
            </a:r>
            <a:r>
              <a:rPr lang="en-US" sz="2200" b="1" dirty="0">
                <a:solidFill>
                  <a:srgbClr val="002060"/>
                </a:solidFill>
              </a:rPr>
              <a:t>executes</a:t>
            </a:r>
            <a:r>
              <a:rPr lang="en-US" sz="2200" dirty="0"/>
              <a:t>. Statements </a:t>
            </a:r>
            <a:r>
              <a:rPr lang="en-US" sz="2200" b="1" dirty="0">
                <a:solidFill>
                  <a:srgbClr val="002060"/>
                </a:solidFill>
              </a:rPr>
              <a:t>may</a:t>
            </a:r>
            <a:r>
              <a:rPr lang="en-US" sz="2200" dirty="0"/>
              <a:t> or </a:t>
            </a:r>
            <a:r>
              <a:rPr lang="en-US" sz="2200" b="1" dirty="0">
                <a:solidFill>
                  <a:srgbClr val="002060"/>
                </a:solidFill>
              </a:rPr>
              <a:t>may</a:t>
            </a:r>
            <a:r>
              <a:rPr lang="en-US" sz="2200" dirty="0"/>
              <a:t> </a:t>
            </a:r>
            <a:r>
              <a:rPr lang="en-US" sz="2200" b="1" dirty="0">
                <a:solidFill>
                  <a:srgbClr val="002060"/>
                </a:solidFill>
              </a:rPr>
              <a:t>not</a:t>
            </a:r>
            <a:r>
              <a:rPr lang="en-US" sz="2200" dirty="0"/>
              <a:t> produce a </a:t>
            </a:r>
            <a:r>
              <a:rPr lang="en-US" sz="2200" b="1" dirty="0"/>
              <a:t>result</a:t>
            </a:r>
            <a:r>
              <a:rPr lang="en-US" sz="2200" dirty="0"/>
              <a:t>, and they define the flow of a program.</a:t>
            </a:r>
          </a:p>
          <a:p>
            <a:pPr marL="0" indent="0">
              <a:buNone/>
            </a:pPr>
            <a:r>
              <a:rPr lang="en-US" sz="2200" dirty="0"/>
              <a:t>A statement is a </a:t>
            </a:r>
            <a:r>
              <a:rPr lang="en-US" sz="2200" b="1" dirty="0"/>
              <a:t>unit of code </a:t>
            </a:r>
            <a:r>
              <a:rPr lang="en-US" sz="2200" dirty="0"/>
              <a:t>that has an </a:t>
            </a:r>
            <a:r>
              <a:rPr lang="en-US" sz="2200" b="1" dirty="0">
                <a:solidFill>
                  <a:srgbClr val="C00000"/>
                </a:solidFill>
              </a:rPr>
              <a:t>effect</a:t>
            </a:r>
            <a:r>
              <a:rPr lang="en-US" sz="2200" dirty="0"/>
              <a:t>, like </a:t>
            </a:r>
            <a:r>
              <a:rPr lang="en-US" sz="2200" b="1" dirty="0">
                <a:solidFill>
                  <a:srgbClr val="002060"/>
                </a:solidFill>
              </a:rPr>
              <a:t>creating a variable </a:t>
            </a:r>
            <a:r>
              <a:rPr lang="en-US" sz="2200" dirty="0"/>
              <a:t>or </a:t>
            </a:r>
            <a:r>
              <a:rPr lang="en-US" sz="2200" b="1" dirty="0">
                <a:solidFill>
                  <a:srgbClr val="002060"/>
                </a:solidFill>
              </a:rPr>
              <a:t>displaying</a:t>
            </a:r>
            <a:r>
              <a:rPr lang="en-US" sz="2200" dirty="0"/>
              <a:t> </a:t>
            </a:r>
            <a:r>
              <a:rPr lang="en-US" sz="2200" b="1" dirty="0">
                <a:solidFill>
                  <a:srgbClr val="002060"/>
                </a:solidFill>
              </a:rPr>
              <a:t>a  value</a:t>
            </a:r>
            <a:r>
              <a:rPr lang="en-US" sz="2200" dirty="0"/>
              <a:t>.</a:t>
            </a:r>
          </a:p>
          <a:p>
            <a:pPr marL="0" indent="0">
              <a:buNone/>
            </a:pPr>
            <a:r>
              <a:rPr lang="en-US" sz="2200" b="1" dirty="0"/>
              <a:t>Characteristics of Statements:</a:t>
            </a:r>
          </a:p>
          <a:p>
            <a:pPr lvl="1"/>
            <a:r>
              <a:rPr lang="en-US" sz="2200" dirty="0"/>
              <a:t>Do not necessarily return a value.</a:t>
            </a:r>
          </a:p>
          <a:p>
            <a:pPr lvl="1"/>
            <a:r>
              <a:rPr lang="en-US" sz="2200" b="1" dirty="0">
                <a:solidFill>
                  <a:srgbClr val="C00000"/>
                </a:solidFill>
              </a:rPr>
              <a:t>Perform actions </a:t>
            </a:r>
            <a:r>
              <a:rPr lang="en-US" sz="2200" dirty="0"/>
              <a:t>such as </a:t>
            </a:r>
            <a:r>
              <a:rPr lang="en-US" sz="2200" b="1" dirty="0"/>
              <a:t>defining</a:t>
            </a:r>
            <a:r>
              <a:rPr lang="en-US" sz="2200" dirty="0"/>
              <a:t> </a:t>
            </a:r>
            <a:r>
              <a:rPr lang="en-US" sz="2200" b="1" dirty="0"/>
              <a:t>variables</a:t>
            </a:r>
            <a:r>
              <a:rPr lang="en-US" sz="2200" dirty="0"/>
              <a:t>, </a:t>
            </a:r>
            <a:r>
              <a:rPr lang="en-US" sz="2200" b="1" dirty="0"/>
              <a:t>loops</a:t>
            </a:r>
            <a:r>
              <a:rPr lang="en-US" sz="2200" dirty="0"/>
              <a:t>, or </a:t>
            </a:r>
            <a:r>
              <a:rPr lang="en-US" sz="2200" b="1" dirty="0"/>
              <a:t>conditionals</a:t>
            </a:r>
            <a:r>
              <a:rPr lang="en-US" sz="2200" dirty="0"/>
              <a:t>.</a:t>
            </a:r>
          </a:p>
          <a:p>
            <a:pPr lvl="1"/>
            <a:r>
              <a:rPr lang="en-US" sz="2200" b="1" dirty="0">
                <a:solidFill>
                  <a:srgbClr val="C00000"/>
                </a:solidFill>
              </a:rPr>
              <a:t>Can include expressions </a:t>
            </a:r>
            <a:r>
              <a:rPr lang="en-US" sz="2200" dirty="0"/>
              <a:t>as part of their structure.</a:t>
            </a:r>
          </a:p>
          <a:p>
            <a:pPr marL="0" indent="0">
              <a:buNone/>
            </a:pPr>
            <a:endParaRPr lang="en-US" sz="800" dirty="0"/>
          </a:p>
          <a:p>
            <a:pPr marL="0" indent="0">
              <a:buNone/>
            </a:pPr>
            <a:r>
              <a:rPr lang="en-US" sz="2200" b="1" dirty="0"/>
              <a:t>Types of Statements:</a:t>
            </a:r>
          </a:p>
          <a:p>
            <a:pPr lvl="1"/>
            <a:r>
              <a:rPr lang="en-US" sz="2200" b="1" dirty="0"/>
              <a:t>Assignment Statement:</a:t>
            </a:r>
            <a:r>
              <a:rPr lang="en-US" sz="2200" dirty="0"/>
              <a:t> Assigns a value to a variable.</a:t>
            </a:r>
          </a:p>
          <a:p>
            <a:pPr lvl="1"/>
            <a:r>
              <a:rPr lang="en-US" sz="2200" b="1" dirty="0"/>
              <a:t>Control Flow Statements: </a:t>
            </a:r>
            <a:r>
              <a:rPr lang="en-US" sz="2200" dirty="0"/>
              <a:t>Includes if, for, while, etc.</a:t>
            </a:r>
          </a:p>
          <a:p>
            <a:pPr lvl="1"/>
            <a:r>
              <a:rPr lang="en-US" sz="2200" b="1" dirty="0"/>
              <a:t>Function</a:t>
            </a:r>
            <a:r>
              <a:rPr lang="en-US" sz="2200" dirty="0"/>
              <a:t> and </a:t>
            </a:r>
            <a:r>
              <a:rPr lang="en-US" sz="2200" b="1" dirty="0"/>
              <a:t>Class</a:t>
            </a:r>
            <a:r>
              <a:rPr lang="en-US" sz="2200" dirty="0"/>
              <a:t> </a:t>
            </a:r>
            <a:r>
              <a:rPr lang="en-US" sz="2200" b="1" dirty="0"/>
              <a:t>Definitions</a:t>
            </a:r>
            <a:r>
              <a:rPr lang="en-US" sz="2200" dirty="0"/>
              <a:t>: def, class.</a:t>
            </a:r>
          </a:p>
          <a:p>
            <a:pPr lvl="1"/>
            <a:r>
              <a:rPr lang="en-US" sz="2200" b="1" dirty="0"/>
              <a:t>Import</a:t>
            </a:r>
            <a:r>
              <a:rPr lang="en-US" sz="2200" dirty="0"/>
              <a:t> </a:t>
            </a:r>
            <a:r>
              <a:rPr lang="en-US" sz="2200" b="1" dirty="0"/>
              <a:t>Statements</a:t>
            </a:r>
            <a:r>
              <a:rPr lang="en-US" sz="2200" dirty="0"/>
              <a:t>: import, from.</a:t>
            </a:r>
            <a:endParaRPr lang="en-IN" sz="2200" dirty="0"/>
          </a:p>
        </p:txBody>
      </p:sp>
    </p:spTree>
    <p:extLst>
      <p:ext uri="{BB962C8B-B14F-4D97-AF65-F5344CB8AC3E}">
        <p14:creationId xmlns:p14="http://schemas.microsoft.com/office/powerpoint/2010/main" val="1771490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351AB-D974-27D5-1424-D67C1FA411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C9839-273A-CCA9-D99A-C9F1062BC572}"/>
              </a:ext>
            </a:extLst>
          </p:cNvPr>
          <p:cNvSpPr>
            <a:spLocks noGrp="1"/>
          </p:cNvSpPr>
          <p:nvPr>
            <p:ph idx="1"/>
          </p:nvPr>
        </p:nvSpPr>
        <p:spPr>
          <a:xfrm>
            <a:off x="777240" y="592183"/>
            <a:ext cx="10659110" cy="5584780"/>
          </a:xfrm>
        </p:spPr>
        <p:txBody>
          <a:bodyPr>
            <a:normAutofit/>
          </a:bodyPr>
          <a:lstStyle/>
          <a:p>
            <a:pPr marL="0" indent="0">
              <a:buNone/>
            </a:pPr>
            <a:r>
              <a:rPr lang="en-US" sz="2400" b="1" dirty="0"/>
              <a:t>Example: </a:t>
            </a:r>
            <a:endParaRPr lang="en-IN" sz="2400" b="1" dirty="0"/>
          </a:p>
        </p:txBody>
      </p:sp>
      <p:pic>
        <p:nvPicPr>
          <p:cNvPr id="4" name="Picture 3">
            <a:extLst>
              <a:ext uri="{FF2B5EF4-FFF2-40B4-BE49-F238E27FC236}">
                <a16:creationId xmlns:a16="http://schemas.microsoft.com/office/drawing/2014/main" id="{1B05B661-E38A-518E-350D-8B337A6285A9}"/>
              </a:ext>
            </a:extLst>
          </p:cNvPr>
          <p:cNvPicPr>
            <a:picLocks noChangeAspect="1"/>
          </p:cNvPicPr>
          <p:nvPr/>
        </p:nvPicPr>
        <p:blipFill>
          <a:blip r:embed="rId2"/>
          <a:stretch>
            <a:fillRect/>
          </a:stretch>
        </p:blipFill>
        <p:spPr>
          <a:xfrm>
            <a:off x="2443332" y="703912"/>
            <a:ext cx="8971428" cy="5561905"/>
          </a:xfrm>
          <a:prstGeom prst="rect">
            <a:avLst/>
          </a:prstGeom>
        </p:spPr>
      </p:pic>
    </p:spTree>
    <p:extLst>
      <p:ext uri="{BB962C8B-B14F-4D97-AF65-F5344CB8AC3E}">
        <p14:creationId xmlns:p14="http://schemas.microsoft.com/office/powerpoint/2010/main" val="318047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945AA-14D4-3769-1F15-AB92DD4DE3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1EC17-E103-1059-A755-9C22330E30DC}"/>
              </a:ext>
            </a:extLst>
          </p:cNvPr>
          <p:cNvSpPr>
            <a:spLocks noGrp="1"/>
          </p:cNvSpPr>
          <p:nvPr>
            <p:ph idx="1"/>
          </p:nvPr>
        </p:nvSpPr>
        <p:spPr>
          <a:xfrm>
            <a:off x="777240" y="592183"/>
            <a:ext cx="10659110" cy="5584780"/>
          </a:xfrm>
        </p:spPr>
        <p:txBody>
          <a:bodyPr>
            <a:normAutofit/>
          </a:bodyPr>
          <a:lstStyle/>
          <a:p>
            <a:pPr marL="0" indent="0">
              <a:buNone/>
            </a:pPr>
            <a:r>
              <a:rPr lang="en-US" sz="2400" b="1" dirty="0"/>
              <a:t>Key Differences Between Statements and Expressions:</a:t>
            </a:r>
          </a:p>
          <a:p>
            <a:pPr marL="0" indent="0">
              <a:buNone/>
            </a:pPr>
            <a:endParaRPr lang="en-IN" sz="2400" b="1" dirty="0"/>
          </a:p>
        </p:txBody>
      </p:sp>
      <p:graphicFrame>
        <p:nvGraphicFramePr>
          <p:cNvPr id="2" name="Table 1">
            <a:extLst>
              <a:ext uri="{FF2B5EF4-FFF2-40B4-BE49-F238E27FC236}">
                <a16:creationId xmlns:a16="http://schemas.microsoft.com/office/drawing/2014/main" id="{4F9BF5DC-897F-559A-77CA-AF01342EB9BE}"/>
              </a:ext>
            </a:extLst>
          </p:cNvPr>
          <p:cNvGraphicFramePr>
            <a:graphicFrameLocks noGrp="1"/>
          </p:cNvGraphicFramePr>
          <p:nvPr>
            <p:extLst>
              <p:ext uri="{D42A27DB-BD31-4B8C-83A1-F6EECF244321}">
                <p14:modId xmlns:p14="http://schemas.microsoft.com/office/powerpoint/2010/main" val="1142057094"/>
              </p:ext>
            </p:extLst>
          </p:nvPr>
        </p:nvGraphicFramePr>
        <p:xfrm>
          <a:off x="969484" y="1233889"/>
          <a:ext cx="10003316" cy="4656634"/>
        </p:xfrm>
        <a:graphic>
          <a:graphicData uri="http://schemas.openxmlformats.org/drawingml/2006/table">
            <a:tbl>
              <a:tblPr firstRow="1" firstCol="1" bandRow="1">
                <a:tableStyleId>{5C22544A-7EE6-4342-B048-85BDC9FD1C3A}</a:tableStyleId>
              </a:tblPr>
              <a:tblGrid>
                <a:gridCol w="2610998">
                  <a:extLst>
                    <a:ext uri="{9D8B030D-6E8A-4147-A177-3AD203B41FA5}">
                      <a16:colId xmlns:a16="http://schemas.microsoft.com/office/drawing/2014/main" val="2543097617"/>
                    </a:ext>
                  </a:extLst>
                </a:gridCol>
                <a:gridCol w="3866920">
                  <a:extLst>
                    <a:ext uri="{9D8B030D-6E8A-4147-A177-3AD203B41FA5}">
                      <a16:colId xmlns:a16="http://schemas.microsoft.com/office/drawing/2014/main" val="407177550"/>
                    </a:ext>
                  </a:extLst>
                </a:gridCol>
                <a:gridCol w="3525398">
                  <a:extLst>
                    <a:ext uri="{9D8B030D-6E8A-4147-A177-3AD203B41FA5}">
                      <a16:colId xmlns:a16="http://schemas.microsoft.com/office/drawing/2014/main" val="2996787785"/>
                    </a:ext>
                  </a:extLst>
                </a:gridCol>
              </a:tblGrid>
              <a:tr h="729991">
                <a:tc>
                  <a:txBody>
                    <a:bodyPr/>
                    <a:lstStyle/>
                    <a:p>
                      <a:pPr>
                        <a:lnSpc>
                          <a:spcPct val="107000"/>
                        </a:lnSpc>
                        <a:spcAft>
                          <a:spcPts val="800"/>
                        </a:spcAft>
                      </a:pPr>
                      <a:r>
                        <a:rPr lang="en-IN" sz="2400" kern="100">
                          <a:effectLst/>
                        </a:rPr>
                        <a:t>Aspect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Expression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Statement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2535193"/>
                  </a:ext>
                </a:extLst>
              </a:tr>
              <a:tr h="1487607">
                <a:tc>
                  <a:txBody>
                    <a:bodyPr/>
                    <a:lstStyle/>
                    <a:p>
                      <a:pPr>
                        <a:lnSpc>
                          <a:spcPct val="107000"/>
                        </a:lnSpc>
                        <a:spcAft>
                          <a:spcPts val="800"/>
                        </a:spcAft>
                      </a:pPr>
                      <a:r>
                        <a:rPr lang="en-IN" sz="2400" kern="100">
                          <a:effectLst/>
                        </a:rPr>
                        <a:t>Definition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 </a:t>
                      </a:r>
                      <a:r>
                        <a:rPr lang="en-IN" sz="2400" b="1" kern="100" dirty="0">
                          <a:solidFill>
                            <a:srgbClr val="C00000"/>
                          </a:solidFill>
                          <a:effectLst/>
                        </a:rPr>
                        <a:t>combination</a:t>
                      </a:r>
                      <a:r>
                        <a:rPr lang="en-IN" sz="2400" kern="100" dirty="0">
                          <a:effectLst/>
                        </a:rPr>
                        <a:t> of </a:t>
                      </a:r>
                      <a:r>
                        <a:rPr lang="en-IN" sz="2400" b="1" kern="100" dirty="0">
                          <a:effectLst/>
                        </a:rPr>
                        <a:t>values</a:t>
                      </a:r>
                      <a:r>
                        <a:rPr lang="en-IN" sz="2400" kern="100" dirty="0">
                          <a:effectLst/>
                        </a:rPr>
                        <a:t> and </a:t>
                      </a:r>
                      <a:r>
                        <a:rPr lang="en-IN" sz="2400" b="1" kern="100" dirty="0">
                          <a:effectLst/>
                        </a:rPr>
                        <a:t>operators</a:t>
                      </a:r>
                      <a:r>
                        <a:rPr lang="en-IN" sz="2400" kern="100" dirty="0">
                          <a:effectLst/>
                        </a:rPr>
                        <a: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 </a:t>
                      </a:r>
                      <a:r>
                        <a:rPr lang="en-IN" sz="2400" b="1" kern="100" dirty="0">
                          <a:solidFill>
                            <a:srgbClr val="C00000"/>
                          </a:solidFill>
                          <a:effectLst/>
                        </a:rPr>
                        <a:t>complete instruction</a:t>
                      </a:r>
                      <a:r>
                        <a:rPr lang="en-IN" sz="2400" b="1" kern="100" dirty="0">
                          <a:effectLst/>
                        </a:rPr>
                        <a:t> </a:t>
                      </a:r>
                      <a:r>
                        <a:rPr lang="en-IN" sz="2400" kern="100" dirty="0">
                          <a:effectLst/>
                        </a:rPr>
                        <a:t>or </a:t>
                      </a:r>
                      <a:r>
                        <a:rPr lang="en-IN" sz="2400" b="1" kern="100" dirty="0">
                          <a:solidFill>
                            <a:srgbClr val="C00000"/>
                          </a:solidFill>
                          <a:effectLst/>
                        </a:rPr>
                        <a:t>action</a:t>
                      </a:r>
                      <a:r>
                        <a:rPr lang="en-IN" sz="2400" kern="100" dirty="0">
                          <a:effectLst/>
                        </a:rPr>
                        <a: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879686"/>
                  </a:ext>
                </a:extLst>
              </a:tr>
              <a:tr h="979054">
                <a:tc>
                  <a:txBody>
                    <a:bodyPr/>
                    <a:lstStyle/>
                    <a:p>
                      <a:pPr>
                        <a:lnSpc>
                          <a:spcPct val="107000"/>
                        </a:lnSpc>
                        <a:spcAft>
                          <a:spcPts val="800"/>
                        </a:spcAft>
                      </a:pPr>
                      <a:r>
                        <a:rPr lang="en-IN" sz="2400" kern="100">
                          <a:effectLst/>
                        </a:rPr>
                        <a:t>Returns a Value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b="1" kern="100" dirty="0">
                          <a:solidFill>
                            <a:srgbClr val="C00000"/>
                          </a:solidFill>
                          <a:effectLst/>
                        </a:rPr>
                        <a:t>Always</a:t>
                      </a:r>
                      <a:r>
                        <a:rPr lang="en-IN" sz="2400" kern="100" dirty="0">
                          <a:effectLst/>
                        </a:rPr>
                        <a:t> returns a value.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b="1" kern="100" dirty="0">
                          <a:solidFill>
                            <a:srgbClr val="C00000"/>
                          </a:solidFill>
                          <a:effectLst/>
                        </a:rPr>
                        <a:t>May</a:t>
                      </a:r>
                      <a:r>
                        <a:rPr lang="en-IN" sz="2400" kern="100" dirty="0">
                          <a:effectLst/>
                        </a:rPr>
                        <a:t> or </a:t>
                      </a:r>
                      <a:r>
                        <a:rPr lang="en-IN" sz="2400" b="1" kern="100" dirty="0">
                          <a:solidFill>
                            <a:srgbClr val="C00000"/>
                          </a:solidFill>
                          <a:effectLst/>
                        </a:rPr>
                        <a:t>may</a:t>
                      </a:r>
                      <a:r>
                        <a:rPr lang="en-IN" sz="2400" kern="100" dirty="0">
                          <a:effectLst/>
                        </a:rPr>
                        <a:t> </a:t>
                      </a:r>
                      <a:r>
                        <a:rPr lang="en-IN" sz="2400" b="1" kern="100" dirty="0">
                          <a:solidFill>
                            <a:srgbClr val="C00000"/>
                          </a:solidFill>
                          <a:effectLst/>
                        </a:rPr>
                        <a:t>not</a:t>
                      </a:r>
                      <a:r>
                        <a:rPr lang="en-IN" sz="2400" kern="100" dirty="0">
                          <a:effectLst/>
                        </a:rPr>
                        <a:t> return a value.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7608624"/>
                  </a:ext>
                </a:extLst>
              </a:tr>
              <a:tr h="729991">
                <a:tc>
                  <a:txBody>
                    <a:bodyPr/>
                    <a:lstStyle/>
                    <a:p>
                      <a:pPr>
                        <a:lnSpc>
                          <a:spcPct val="107000"/>
                        </a:lnSpc>
                        <a:spcAft>
                          <a:spcPts val="800"/>
                        </a:spcAft>
                      </a:pPr>
                      <a:r>
                        <a:rPr lang="en-IN" sz="2400" kern="100">
                          <a:effectLst/>
                        </a:rPr>
                        <a:t>Examples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5 + 3, x * 2, </a:t>
                      </a:r>
                      <a:r>
                        <a:rPr lang="en-IN" sz="2400" kern="100" dirty="0" err="1">
                          <a:effectLst/>
                        </a:rPr>
                        <a:t>len</a:t>
                      </a:r>
                      <a:r>
                        <a:rPr lang="en-IN" sz="2400" kern="100" dirty="0">
                          <a:effectLst/>
                        </a:rPr>
                        <a:t>("text")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5, if, for, def, print()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925881"/>
                  </a:ext>
                </a:extLst>
              </a:tr>
              <a:tr h="729991">
                <a:tc>
                  <a:txBody>
                    <a:bodyPr/>
                    <a:lstStyle/>
                    <a:p>
                      <a:pPr>
                        <a:lnSpc>
                          <a:spcPct val="107000"/>
                        </a:lnSpc>
                        <a:spcAft>
                          <a:spcPts val="800"/>
                        </a:spcAft>
                      </a:pPr>
                      <a:r>
                        <a:rPr lang="en-IN" sz="2400" kern="100">
                          <a:effectLst/>
                        </a:rPr>
                        <a:t>Purpose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b="1" kern="100" dirty="0">
                          <a:solidFill>
                            <a:srgbClr val="C00000"/>
                          </a:solidFill>
                          <a:effectLst/>
                        </a:rPr>
                        <a:t>Produces</a:t>
                      </a:r>
                      <a:r>
                        <a:rPr lang="en-IN" sz="2400" kern="100" dirty="0">
                          <a:effectLst/>
                        </a:rPr>
                        <a:t> a value.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b="1" kern="100" dirty="0">
                          <a:solidFill>
                            <a:srgbClr val="C00000"/>
                          </a:solidFill>
                          <a:effectLst/>
                        </a:rPr>
                        <a:t>Performs</a:t>
                      </a:r>
                      <a:r>
                        <a:rPr lang="en-IN" sz="2400" kern="100" dirty="0">
                          <a:effectLst/>
                        </a:rPr>
                        <a:t> an action.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5302008"/>
                  </a:ext>
                </a:extLst>
              </a:tr>
            </a:tbl>
          </a:graphicData>
        </a:graphic>
      </p:graphicFrame>
    </p:spTree>
    <p:extLst>
      <p:ext uri="{BB962C8B-B14F-4D97-AF65-F5344CB8AC3E}">
        <p14:creationId xmlns:p14="http://schemas.microsoft.com/office/powerpoint/2010/main" val="219481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900568" cy="5313801"/>
          </a:xfrm>
        </p:spPr>
        <p:txBody>
          <a:bodyPr>
            <a:normAutofit/>
          </a:bodyPr>
          <a:lstStyle/>
          <a:p>
            <a:pPr marL="0" indent="0">
              <a:buNone/>
            </a:pPr>
            <a:r>
              <a:rPr lang="en-US" sz="3200" b="1" dirty="0">
                <a:solidFill>
                  <a:srgbClr val="C00000"/>
                </a:solidFill>
              </a:rPr>
              <a:t>Module-1: </a:t>
            </a:r>
            <a:r>
              <a:rPr lang="en-US" sz="3200" b="1" dirty="0">
                <a:solidFill>
                  <a:srgbClr val="002060"/>
                </a:solidFill>
              </a:rPr>
              <a:t>Python Basic Concepts and Programming </a:t>
            </a:r>
            <a:r>
              <a:rPr lang="en-IN" sz="3200" b="1" dirty="0">
                <a:solidFill>
                  <a:srgbClr val="C00000"/>
                </a:solidFill>
              </a:rPr>
              <a:t>:</a:t>
            </a:r>
          </a:p>
          <a:p>
            <a:pPr marL="0" indent="0">
              <a:buNone/>
            </a:pPr>
            <a:r>
              <a:rPr lang="en-US" sz="2800" dirty="0"/>
              <a:t>Interpreter, Parts of Python Programming Language, Identifiers, Keywords, Statements and Expressions, Variables, Operators, Precedence and Associativity, Data Types, Indentation, Comments, Program Execution, Reading Input, Print Output, Type Conversions, The type( ) Function and Is Operator, Control Flow Statements, The if Decision Control Flow Statement, The if…else Decision Control Flow Statement, The if…</a:t>
            </a:r>
            <a:r>
              <a:rPr lang="en-US" sz="2800" dirty="0" err="1"/>
              <a:t>elif</a:t>
            </a:r>
            <a:r>
              <a:rPr lang="en-US" sz="2800" dirty="0"/>
              <a:t>…else Decision Control Statement, Nested if Statement, The while Loop, The for Loop, The continue and break Statements, Sequences – Strings, Built-In Functions, Commonly Used Modules, Function Definition and Calling the Function, The return Statement and void Function, Scope and Lifetime of Variables, Default Parameters, Keyword Arguments, *</a:t>
            </a:r>
            <a:r>
              <a:rPr lang="en-US" sz="2800" dirty="0" err="1"/>
              <a:t>args</a:t>
            </a:r>
            <a:r>
              <a:rPr lang="en-US" sz="2800" dirty="0"/>
              <a:t> and **</a:t>
            </a:r>
            <a:r>
              <a:rPr lang="en-US" sz="2800" dirty="0" err="1"/>
              <a:t>kwargs</a:t>
            </a:r>
            <a:r>
              <a:rPr lang="en-US" sz="2800" dirty="0"/>
              <a:t>, Command Line Arguments. </a:t>
            </a:r>
            <a:endParaRPr lang="en-IN" sz="3200" dirty="0"/>
          </a:p>
        </p:txBody>
      </p:sp>
    </p:spTree>
    <p:extLst>
      <p:ext uri="{BB962C8B-B14F-4D97-AF65-F5344CB8AC3E}">
        <p14:creationId xmlns:p14="http://schemas.microsoft.com/office/powerpoint/2010/main" val="142667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F0A12-0659-F999-9BCE-2A61D2A0407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2F8E0-DEAE-66A6-119A-554783D1A3DA}"/>
              </a:ext>
            </a:extLst>
          </p:cNvPr>
          <p:cNvSpPr>
            <a:spLocks noGrp="1"/>
          </p:cNvSpPr>
          <p:nvPr>
            <p:ph idx="1"/>
          </p:nvPr>
        </p:nvSpPr>
        <p:spPr>
          <a:xfrm>
            <a:off x="766445" y="966756"/>
            <a:ext cx="10659110" cy="5584780"/>
          </a:xfrm>
        </p:spPr>
        <p:txBody>
          <a:bodyPr>
            <a:normAutofit/>
          </a:bodyPr>
          <a:lstStyle/>
          <a:p>
            <a:pPr marL="0" indent="0">
              <a:buNone/>
            </a:pPr>
            <a:r>
              <a:rPr lang="en-US" sz="2400" b="1" dirty="0"/>
              <a:t>Expressions as Part of Statements: </a:t>
            </a:r>
            <a:r>
              <a:rPr lang="en-US" sz="2400" dirty="0"/>
              <a:t>Expressions are often </a:t>
            </a:r>
            <a:r>
              <a:rPr lang="en-US" sz="2400" b="1" dirty="0">
                <a:solidFill>
                  <a:srgbClr val="C00000"/>
                </a:solidFill>
              </a:rPr>
              <a:t>embedded</a:t>
            </a:r>
            <a:r>
              <a:rPr lang="en-US" sz="2400" dirty="0"/>
              <a:t> </a:t>
            </a:r>
            <a:r>
              <a:rPr lang="en-US" sz="2400" b="1" dirty="0">
                <a:solidFill>
                  <a:srgbClr val="C00000"/>
                </a:solidFill>
              </a:rPr>
              <a:t>within</a:t>
            </a:r>
            <a:r>
              <a:rPr lang="en-US" sz="2400" dirty="0"/>
              <a:t> </a:t>
            </a:r>
            <a:r>
              <a:rPr lang="en-US" sz="2400" b="1" dirty="0"/>
              <a:t>statements</a:t>
            </a:r>
            <a:r>
              <a:rPr lang="en-US" sz="2400" dirty="0"/>
              <a:t>. </a:t>
            </a:r>
          </a:p>
          <a:p>
            <a:pPr marL="0" indent="0">
              <a:buNone/>
            </a:pPr>
            <a:r>
              <a:rPr lang="en-US" sz="2400" b="1" dirty="0"/>
              <a:t>For example: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Summary: </a:t>
            </a:r>
          </a:p>
          <a:p>
            <a:r>
              <a:rPr lang="en-US" sz="2400" b="1" dirty="0"/>
              <a:t>Expressions: Produce values </a:t>
            </a:r>
            <a:r>
              <a:rPr lang="en-US" sz="2400" dirty="0"/>
              <a:t>and </a:t>
            </a:r>
            <a:r>
              <a:rPr lang="en-US" sz="2400" b="1" dirty="0">
                <a:solidFill>
                  <a:srgbClr val="C00000"/>
                </a:solidFill>
              </a:rPr>
              <a:t>can be part of </a:t>
            </a:r>
            <a:r>
              <a:rPr lang="en-US" sz="2400" dirty="0"/>
              <a:t>a </a:t>
            </a:r>
            <a:r>
              <a:rPr lang="en-US" sz="2400" b="1" dirty="0"/>
              <a:t>larger statement</a:t>
            </a:r>
            <a:r>
              <a:rPr lang="en-US" sz="2400" dirty="0"/>
              <a:t>.</a:t>
            </a:r>
          </a:p>
          <a:p>
            <a:r>
              <a:rPr lang="en-US" sz="2400" b="1" dirty="0"/>
              <a:t>Statements: </a:t>
            </a:r>
            <a:r>
              <a:rPr lang="en-US" sz="2400" b="1" dirty="0">
                <a:solidFill>
                  <a:srgbClr val="C00000"/>
                </a:solidFill>
              </a:rPr>
              <a:t>Perform actions </a:t>
            </a:r>
            <a:r>
              <a:rPr lang="en-US" sz="2400" dirty="0"/>
              <a:t>and </a:t>
            </a:r>
            <a:r>
              <a:rPr lang="en-US" sz="2400" b="1" dirty="0">
                <a:solidFill>
                  <a:srgbClr val="C00000"/>
                </a:solidFill>
              </a:rPr>
              <a:t>may contain expressions </a:t>
            </a:r>
            <a:r>
              <a:rPr lang="en-US" sz="2400" dirty="0"/>
              <a:t>within them. </a:t>
            </a:r>
            <a:endParaRPr lang="en-IN" sz="2400" dirty="0"/>
          </a:p>
        </p:txBody>
      </p:sp>
      <p:pic>
        <p:nvPicPr>
          <p:cNvPr id="4" name="Picture 3">
            <a:extLst>
              <a:ext uri="{FF2B5EF4-FFF2-40B4-BE49-F238E27FC236}">
                <a16:creationId xmlns:a16="http://schemas.microsoft.com/office/drawing/2014/main" id="{F2048AF7-BA2C-DC29-D8B7-BE59C216032B}"/>
              </a:ext>
            </a:extLst>
          </p:cNvPr>
          <p:cNvPicPr>
            <a:picLocks noChangeAspect="1"/>
          </p:cNvPicPr>
          <p:nvPr/>
        </p:nvPicPr>
        <p:blipFill>
          <a:blip r:embed="rId2"/>
          <a:stretch>
            <a:fillRect/>
          </a:stretch>
        </p:blipFill>
        <p:spPr>
          <a:xfrm>
            <a:off x="918243" y="2449134"/>
            <a:ext cx="10355514" cy="1627107"/>
          </a:xfrm>
          <a:prstGeom prst="rect">
            <a:avLst/>
          </a:prstGeom>
        </p:spPr>
      </p:pic>
    </p:spTree>
    <p:extLst>
      <p:ext uri="{BB962C8B-B14F-4D97-AF65-F5344CB8AC3E}">
        <p14:creationId xmlns:p14="http://schemas.microsoft.com/office/powerpoint/2010/main" val="195106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D037-7060-4172-FCF7-E61C2479F84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F0B85F-5C6B-DDC6-EF9E-4522968607DB}"/>
              </a:ext>
            </a:extLst>
          </p:cNvPr>
          <p:cNvSpPr>
            <a:spLocks noGrp="1"/>
          </p:cNvSpPr>
          <p:nvPr>
            <p:ph idx="1"/>
          </p:nvPr>
        </p:nvSpPr>
        <p:spPr>
          <a:xfrm>
            <a:off x="777240" y="592183"/>
            <a:ext cx="10659110" cy="5584780"/>
          </a:xfrm>
        </p:spPr>
        <p:txBody>
          <a:bodyPr>
            <a:normAutofit/>
          </a:bodyPr>
          <a:lstStyle/>
          <a:p>
            <a:pPr marL="0" indent="0">
              <a:buNone/>
            </a:pPr>
            <a:r>
              <a:rPr lang="en-US" sz="2800" b="1" dirty="0"/>
              <a:t>Variables:</a:t>
            </a:r>
          </a:p>
          <a:p>
            <a:pPr marL="0" indent="0">
              <a:buNone/>
            </a:pPr>
            <a:r>
              <a:rPr lang="en-US" sz="2400" dirty="0"/>
              <a:t>In Python, </a:t>
            </a:r>
            <a:r>
              <a:rPr lang="en-US" sz="2400" b="1" dirty="0"/>
              <a:t>variables</a:t>
            </a:r>
            <a:r>
              <a:rPr lang="en-US" sz="2400" dirty="0"/>
              <a:t> are </a:t>
            </a:r>
            <a:r>
              <a:rPr lang="en-US" sz="2400" b="1" dirty="0">
                <a:solidFill>
                  <a:srgbClr val="C00000"/>
                </a:solidFill>
              </a:rPr>
              <a:t>symbolic names </a:t>
            </a:r>
            <a:r>
              <a:rPr lang="en-US" sz="2400" dirty="0"/>
              <a:t>that are </a:t>
            </a:r>
            <a:r>
              <a:rPr lang="en-US" sz="2400" b="1" dirty="0">
                <a:solidFill>
                  <a:srgbClr val="002060"/>
                </a:solidFill>
              </a:rPr>
              <a:t>used to reference objects in memory</a:t>
            </a:r>
            <a:r>
              <a:rPr lang="en-US" sz="2400" dirty="0"/>
              <a:t>. </a:t>
            </a:r>
          </a:p>
          <a:p>
            <a:pPr marL="0" indent="0">
              <a:buNone/>
            </a:pPr>
            <a:r>
              <a:rPr lang="en-US" sz="2400" dirty="0"/>
              <a:t>They are </a:t>
            </a:r>
            <a:r>
              <a:rPr lang="en-US" sz="2400" b="1" dirty="0">
                <a:solidFill>
                  <a:srgbClr val="C00000"/>
                </a:solidFill>
              </a:rPr>
              <a:t>essentially labels </a:t>
            </a:r>
            <a:r>
              <a:rPr lang="en-US" sz="2400" dirty="0"/>
              <a:t>that </a:t>
            </a:r>
            <a:r>
              <a:rPr lang="en-US" sz="2400" b="1" dirty="0"/>
              <a:t>point to data stored in memory</a:t>
            </a:r>
            <a:r>
              <a:rPr lang="en-US" sz="2400" dirty="0"/>
              <a:t>, enabling you to </a:t>
            </a:r>
            <a:r>
              <a:rPr lang="en-US" sz="2400" b="1" dirty="0">
                <a:solidFill>
                  <a:srgbClr val="002060"/>
                </a:solidFill>
              </a:rPr>
              <a:t>access</a:t>
            </a:r>
            <a:r>
              <a:rPr lang="en-US" sz="2400" dirty="0"/>
              <a:t> and </a:t>
            </a:r>
            <a:r>
              <a:rPr lang="en-US" sz="2400" b="1" dirty="0">
                <a:solidFill>
                  <a:srgbClr val="002060"/>
                </a:solidFill>
              </a:rPr>
              <a:t>manipulate</a:t>
            </a:r>
            <a:r>
              <a:rPr lang="en-US" sz="2400" dirty="0"/>
              <a:t> </a:t>
            </a:r>
            <a:r>
              <a:rPr lang="en-US" sz="2400" b="1" dirty="0"/>
              <a:t>that data</a:t>
            </a:r>
            <a:r>
              <a:rPr lang="en-US" sz="2400" dirty="0"/>
              <a:t>. </a:t>
            </a:r>
          </a:p>
          <a:p>
            <a:pPr marL="0" indent="0">
              <a:buNone/>
            </a:pPr>
            <a:r>
              <a:rPr lang="en-US" sz="2400" dirty="0"/>
              <a:t>Variables are </a:t>
            </a:r>
            <a:r>
              <a:rPr lang="en-US" sz="2400" b="1" dirty="0"/>
              <a:t>fundamental in programming </a:t>
            </a:r>
            <a:r>
              <a:rPr lang="en-US" sz="2400" dirty="0"/>
              <a:t>and are </a:t>
            </a:r>
            <a:r>
              <a:rPr lang="en-US" sz="2400" b="1" dirty="0"/>
              <a:t>used to </a:t>
            </a:r>
            <a:r>
              <a:rPr lang="en-US" sz="2400" b="1" dirty="0">
                <a:solidFill>
                  <a:srgbClr val="C00000"/>
                </a:solidFill>
              </a:rPr>
              <a:t>store information </a:t>
            </a:r>
            <a:r>
              <a:rPr lang="en-US" sz="2400" dirty="0"/>
              <a:t>that can be </a:t>
            </a:r>
            <a:r>
              <a:rPr lang="en-US" sz="2400" b="1" dirty="0">
                <a:solidFill>
                  <a:srgbClr val="C00000"/>
                </a:solidFill>
              </a:rPr>
              <a:t>retrieved</a:t>
            </a:r>
            <a:r>
              <a:rPr lang="en-US" sz="2400" dirty="0"/>
              <a:t> or </a:t>
            </a:r>
            <a:r>
              <a:rPr lang="en-US" sz="2400" b="1" dirty="0">
                <a:solidFill>
                  <a:srgbClr val="C00000"/>
                </a:solidFill>
              </a:rPr>
              <a:t>modified</a:t>
            </a:r>
            <a:r>
              <a:rPr lang="en-US" sz="2400" dirty="0"/>
              <a:t> </a:t>
            </a:r>
            <a:r>
              <a:rPr lang="en-US" sz="2400" b="1" dirty="0">
                <a:solidFill>
                  <a:srgbClr val="002060"/>
                </a:solidFill>
              </a:rPr>
              <a:t>during program execution</a:t>
            </a:r>
            <a:r>
              <a:rPr lang="en-US" sz="2400" dirty="0"/>
              <a:t>.</a:t>
            </a:r>
            <a:endParaRPr lang="en-IN" sz="2400" dirty="0"/>
          </a:p>
        </p:txBody>
      </p:sp>
    </p:spTree>
    <p:extLst>
      <p:ext uri="{BB962C8B-B14F-4D97-AF65-F5344CB8AC3E}">
        <p14:creationId xmlns:p14="http://schemas.microsoft.com/office/powerpoint/2010/main" val="959308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05E67-8B08-BDB3-B04E-DFC973F6AB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C11B3-0032-CF25-59CF-97D5E4990804}"/>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Key Characteristics of Variables in Python:</a:t>
            </a:r>
          </a:p>
          <a:p>
            <a:pPr marL="0" indent="0">
              <a:buNone/>
            </a:pPr>
            <a:r>
              <a:rPr lang="en-US" b="1" dirty="0"/>
              <a:t>1. Dynamic Typing:</a:t>
            </a:r>
          </a:p>
          <a:p>
            <a:pPr marL="0" indent="0">
              <a:buNone/>
            </a:pPr>
            <a:r>
              <a:rPr lang="en-US" dirty="0"/>
              <a:t>Python is a dynamically-typed language, meaning </a:t>
            </a:r>
            <a:r>
              <a:rPr lang="en-US" b="1" dirty="0">
                <a:solidFill>
                  <a:srgbClr val="002060"/>
                </a:solidFill>
              </a:rPr>
              <a:t>you do not need to declare the </a:t>
            </a:r>
            <a:r>
              <a:rPr lang="en-US" b="1" dirty="0">
                <a:solidFill>
                  <a:srgbClr val="C00000"/>
                </a:solidFill>
              </a:rPr>
              <a:t>type of a variable </a:t>
            </a:r>
            <a:r>
              <a:rPr lang="en-US" b="1" dirty="0">
                <a:solidFill>
                  <a:srgbClr val="002060"/>
                </a:solidFill>
              </a:rPr>
              <a:t>explicitly</a:t>
            </a:r>
            <a:r>
              <a:rPr lang="en-US" dirty="0"/>
              <a:t>. The type is </a:t>
            </a:r>
            <a:r>
              <a:rPr lang="en-US" b="1" dirty="0">
                <a:solidFill>
                  <a:srgbClr val="C00000"/>
                </a:solidFill>
              </a:rPr>
              <a:t>inferred</a:t>
            </a:r>
            <a:r>
              <a:rPr lang="en-US" dirty="0"/>
              <a:t> </a:t>
            </a:r>
            <a:r>
              <a:rPr lang="en-US" b="1" dirty="0"/>
              <a:t>based on the </a:t>
            </a:r>
            <a:r>
              <a:rPr lang="en-US" b="1" dirty="0">
                <a:solidFill>
                  <a:srgbClr val="C00000"/>
                </a:solidFill>
              </a:rPr>
              <a:t>value assigned to the variable.</a:t>
            </a:r>
          </a:p>
          <a:p>
            <a:pPr marL="0" indent="0">
              <a:buNone/>
            </a:pPr>
            <a:r>
              <a:rPr lang="en-US" b="1" dirty="0"/>
              <a:t>Example:</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2. No Explicit Declaration: </a:t>
            </a:r>
            <a:r>
              <a:rPr lang="en-US" dirty="0"/>
              <a:t>Variables are </a:t>
            </a:r>
            <a:r>
              <a:rPr lang="en-US" b="1" dirty="0">
                <a:solidFill>
                  <a:srgbClr val="002060"/>
                </a:solidFill>
              </a:rPr>
              <a:t>created</a:t>
            </a:r>
            <a:r>
              <a:rPr lang="en-US" dirty="0"/>
              <a:t> when you </a:t>
            </a:r>
            <a:r>
              <a:rPr lang="en-US" b="1" dirty="0">
                <a:solidFill>
                  <a:srgbClr val="C00000"/>
                </a:solidFill>
              </a:rPr>
              <a:t>assign a value </a:t>
            </a:r>
            <a:r>
              <a:rPr lang="en-US" dirty="0"/>
              <a:t>to them as Python is </a:t>
            </a:r>
            <a:r>
              <a:rPr lang="en-US" b="1" dirty="0">
                <a:solidFill>
                  <a:srgbClr val="00B050"/>
                </a:solidFill>
              </a:rPr>
              <a:t>Dynamically Typed </a:t>
            </a:r>
            <a:r>
              <a:rPr lang="en-US" dirty="0"/>
              <a:t>Language as compared to C and Java as they are </a:t>
            </a:r>
            <a:r>
              <a:rPr lang="en-US" b="1" dirty="0">
                <a:solidFill>
                  <a:srgbClr val="00B050"/>
                </a:solidFill>
              </a:rPr>
              <a:t>statically Typed </a:t>
            </a:r>
            <a:r>
              <a:rPr lang="en-US" dirty="0"/>
              <a:t>Languages.</a:t>
            </a:r>
          </a:p>
          <a:p>
            <a:pPr marL="0" indent="0">
              <a:buNone/>
            </a:pPr>
            <a:endParaRPr lang="en-IN" sz="900" b="1" dirty="0">
              <a:solidFill>
                <a:srgbClr val="C00000"/>
              </a:solidFill>
            </a:endParaRPr>
          </a:p>
          <a:p>
            <a:pPr marL="0" indent="0">
              <a:buNone/>
            </a:pPr>
            <a:r>
              <a:rPr lang="en-US" b="1" dirty="0"/>
              <a:t>3. Variable Naming Convention</a:t>
            </a:r>
            <a:r>
              <a:rPr lang="en-US" dirty="0"/>
              <a:t>: As Variable is an Identifier, So it should follow the </a:t>
            </a:r>
            <a:r>
              <a:rPr lang="en-US" sz="2000" b="1" dirty="0"/>
              <a:t>Rules for Creating Identifiers.</a:t>
            </a:r>
          </a:p>
          <a:p>
            <a:pPr marL="0" indent="0">
              <a:buNone/>
            </a:pPr>
            <a:endParaRPr lang="en-IN" sz="800" b="1" dirty="0">
              <a:solidFill>
                <a:srgbClr val="C00000"/>
              </a:solidFill>
            </a:endParaRPr>
          </a:p>
          <a:p>
            <a:pPr marL="0" indent="0">
              <a:buNone/>
            </a:pPr>
            <a:r>
              <a:rPr lang="en-US" b="1" dirty="0"/>
              <a:t>4. Memory Management</a:t>
            </a:r>
            <a:r>
              <a:rPr lang="en-US" dirty="0"/>
              <a:t>: Python uses a </a:t>
            </a:r>
            <a:r>
              <a:rPr lang="en-US" b="1" dirty="0">
                <a:solidFill>
                  <a:srgbClr val="C00000"/>
                </a:solidFill>
              </a:rPr>
              <a:t>garbage collector </a:t>
            </a:r>
            <a:r>
              <a:rPr lang="en-US" dirty="0"/>
              <a:t>to </a:t>
            </a:r>
            <a:r>
              <a:rPr lang="en-US" b="1" dirty="0">
                <a:solidFill>
                  <a:srgbClr val="002060"/>
                </a:solidFill>
              </a:rPr>
              <a:t>manage memory automatically</a:t>
            </a:r>
            <a:r>
              <a:rPr lang="en-US" dirty="0"/>
              <a:t>. Variables point to objects in memory, and when an object is </a:t>
            </a:r>
            <a:r>
              <a:rPr lang="en-US" b="1" dirty="0">
                <a:solidFill>
                  <a:srgbClr val="C00000"/>
                </a:solidFill>
              </a:rPr>
              <a:t>no longer referenced</a:t>
            </a:r>
            <a:r>
              <a:rPr lang="en-US" b="1" dirty="0">
                <a:solidFill>
                  <a:srgbClr val="002060"/>
                </a:solidFill>
              </a:rPr>
              <a:t>, it is garbage collected.</a:t>
            </a:r>
          </a:p>
          <a:p>
            <a:pPr marL="0" indent="0">
              <a:buNone/>
            </a:pPr>
            <a:endParaRPr lang="en-IN" b="1" dirty="0">
              <a:solidFill>
                <a:srgbClr val="C00000"/>
              </a:solidFill>
            </a:endParaRPr>
          </a:p>
        </p:txBody>
      </p:sp>
      <p:pic>
        <p:nvPicPr>
          <p:cNvPr id="4" name="Picture 3">
            <a:extLst>
              <a:ext uri="{FF2B5EF4-FFF2-40B4-BE49-F238E27FC236}">
                <a16:creationId xmlns:a16="http://schemas.microsoft.com/office/drawing/2014/main" id="{DD1EFA18-E745-4AD3-66BD-2896E71FFD32}"/>
              </a:ext>
            </a:extLst>
          </p:cNvPr>
          <p:cNvPicPr>
            <a:picLocks noChangeAspect="1"/>
          </p:cNvPicPr>
          <p:nvPr/>
        </p:nvPicPr>
        <p:blipFill>
          <a:blip r:embed="rId2"/>
          <a:stretch>
            <a:fillRect/>
          </a:stretch>
        </p:blipFill>
        <p:spPr>
          <a:xfrm>
            <a:off x="2097323" y="2253437"/>
            <a:ext cx="4815105" cy="990253"/>
          </a:xfrm>
          <a:prstGeom prst="rect">
            <a:avLst/>
          </a:prstGeom>
        </p:spPr>
      </p:pic>
    </p:spTree>
    <p:extLst>
      <p:ext uri="{BB962C8B-B14F-4D97-AF65-F5344CB8AC3E}">
        <p14:creationId xmlns:p14="http://schemas.microsoft.com/office/powerpoint/2010/main" val="2391863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60DFB-B0F5-14A8-F186-F7F67A2B37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3C5C7-9CE1-8B3B-A876-F5B53DAA8F4A}"/>
              </a:ext>
            </a:extLst>
          </p:cNvPr>
          <p:cNvSpPr>
            <a:spLocks noGrp="1"/>
          </p:cNvSpPr>
          <p:nvPr>
            <p:ph idx="1"/>
          </p:nvPr>
        </p:nvSpPr>
        <p:spPr>
          <a:xfrm>
            <a:off x="777240" y="592183"/>
            <a:ext cx="10659110" cy="5584780"/>
          </a:xfrm>
        </p:spPr>
        <p:txBody>
          <a:bodyPr>
            <a:normAutofit/>
          </a:bodyPr>
          <a:lstStyle/>
          <a:p>
            <a:pPr marL="0" indent="0">
              <a:buNone/>
            </a:pPr>
            <a:r>
              <a:rPr lang="en-US" sz="2400" b="1" dirty="0"/>
              <a:t>Global and Local Variables:</a:t>
            </a:r>
          </a:p>
          <a:p>
            <a:pPr marL="457200" indent="-457200">
              <a:buFont typeface="+mj-lt"/>
              <a:buAutoNum type="arabicPeriod"/>
            </a:pPr>
            <a:r>
              <a:rPr lang="en-US" sz="2400" b="1" dirty="0"/>
              <a:t>Global Variables</a:t>
            </a:r>
            <a:r>
              <a:rPr lang="en-US" sz="2400" dirty="0"/>
              <a:t>: Defined </a:t>
            </a:r>
            <a:r>
              <a:rPr lang="en-US" sz="2400" b="1" dirty="0">
                <a:solidFill>
                  <a:srgbClr val="C00000"/>
                </a:solidFill>
              </a:rPr>
              <a:t>outside a function </a:t>
            </a:r>
            <a:r>
              <a:rPr lang="en-US" sz="2400" dirty="0"/>
              <a:t>and accessible </a:t>
            </a:r>
            <a:r>
              <a:rPr lang="en-US" sz="2400" b="1" dirty="0">
                <a:solidFill>
                  <a:srgbClr val="C00000"/>
                </a:solidFill>
              </a:rPr>
              <a:t>throughout</a:t>
            </a:r>
            <a:r>
              <a:rPr lang="en-US" sz="2400" dirty="0"/>
              <a:t> the program.</a:t>
            </a:r>
          </a:p>
          <a:p>
            <a:pPr marL="457200" indent="-457200">
              <a:buFont typeface="+mj-lt"/>
              <a:buAutoNum type="arabicPeriod"/>
            </a:pPr>
            <a:r>
              <a:rPr lang="en-US" sz="2400" b="1" dirty="0"/>
              <a:t>Local Variables</a:t>
            </a:r>
            <a:r>
              <a:rPr lang="en-US" sz="2400" dirty="0"/>
              <a:t>: Defined </a:t>
            </a:r>
            <a:r>
              <a:rPr lang="en-US" sz="2400" b="1" dirty="0">
                <a:solidFill>
                  <a:srgbClr val="C00000"/>
                </a:solidFill>
              </a:rPr>
              <a:t>inside a function </a:t>
            </a:r>
            <a:r>
              <a:rPr lang="en-US" sz="2400" dirty="0"/>
              <a:t>and accessible </a:t>
            </a:r>
            <a:r>
              <a:rPr lang="en-US" sz="2400" b="1" dirty="0"/>
              <a:t>only within that function</a:t>
            </a:r>
            <a:r>
              <a:rPr lang="en-US" sz="2400" dirty="0"/>
              <a:t>.</a:t>
            </a:r>
          </a:p>
          <a:p>
            <a:pPr marL="0" indent="0">
              <a:buNone/>
            </a:pPr>
            <a:r>
              <a:rPr lang="en-IN" sz="2400" b="1" dirty="0"/>
              <a:t>Example:</a:t>
            </a:r>
          </a:p>
          <a:p>
            <a:pPr marL="0" indent="0">
              <a:buNone/>
            </a:pPr>
            <a:endParaRPr lang="en-IN" sz="2400" dirty="0"/>
          </a:p>
        </p:txBody>
      </p:sp>
      <p:pic>
        <p:nvPicPr>
          <p:cNvPr id="4" name="Picture 3">
            <a:extLst>
              <a:ext uri="{FF2B5EF4-FFF2-40B4-BE49-F238E27FC236}">
                <a16:creationId xmlns:a16="http://schemas.microsoft.com/office/drawing/2014/main" id="{4F78ED52-B154-0600-72F0-E674B6383132}"/>
              </a:ext>
            </a:extLst>
          </p:cNvPr>
          <p:cNvPicPr>
            <a:picLocks noChangeAspect="1"/>
          </p:cNvPicPr>
          <p:nvPr/>
        </p:nvPicPr>
        <p:blipFill>
          <a:blip r:embed="rId2"/>
          <a:stretch>
            <a:fillRect/>
          </a:stretch>
        </p:blipFill>
        <p:spPr>
          <a:xfrm>
            <a:off x="3036008" y="2857695"/>
            <a:ext cx="4702009" cy="3586648"/>
          </a:xfrm>
          <a:prstGeom prst="rect">
            <a:avLst/>
          </a:prstGeom>
        </p:spPr>
      </p:pic>
    </p:spTree>
    <p:extLst>
      <p:ext uri="{BB962C8B-B14F-4D97-AF65-F5344CB8AC3E}">
        <p14:creationId xmlns:p14="http://schemas.microsoft.com/office/powerpoint/2010/main" val="3326684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8EE3D-7B00-EB60-A146-7F335F216C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ABAE7-AEC5-2425-81DC-E39CBBADD837}"/>
              </a:ext>
            </a:extLst>
          </p:cNvPr>
          <p:cNvSpPr>
            <a:spLocks noGrp="1"/>
          </p:cNvSpPr>
          <p:nvPr>
            <p:ph idx="1"/>
          </p:nvPr>
        </p:nvSpPr>
        <p:spPr>
          <a:xfrm>
            <a:off x="777240" y="592183"/>
            <a:ext cx="10659110" cy="5584780"/>
          </a:xfrm>
        </p:spPr>
        <p:txBody>
          <a:bodyPr>
            <a:normAutofit/>
          </a:bodyPr>
          <a:lstStyle/>
          <a:p>
            <a:pPr marL="0" indent="0">
              <a:buNone/>
            </a:pPr>
            <a:r>
              <a:rPr lang="en-US" sz="2400" b="1" dirty="0"/>
              <a:t>Comments:</a:t>
            </a:r>
          </a:p>
          <a:p>
            <a:pPr marL="0" indent="0">
              <a:buNone/>
            </a:pPr>
            <a:r>
              <a:rPr lang="en-US" sz="2400" dirty="0"/>
              <a:t>In Python, comments are </a:t>
            </a:r>
            <a:r>
              <a:rPr lang="en-US" sz="2400" b="1" dirty="0"/>
              <a:t>lines of text </a:t>
            </a:r>
            <a:r>
              <a:rPr lang="en-US" sz="2400" dirty="0"/>
              <a:t>within the code that are </a:t>
            </a:r>
            <a:r>
              <a:rPr lang="en-US" sz="2400" b="1" dirty="0">
                <a:solidFill>
                  <a:srgbClr val="C00000"/>
                </a:solidFill>
              </a:rPr>
              <a:t>ignored</a:t>
            </a:r>
            <a:r>
              <a:rPr lang="en-US" sz="2400" dirty="0"/>
              <a:t> by the </a:t>
            </a:r>
            <a:r>
              <a:rPr lang="en-US" sz="2400" b="1" dirty="0"/>
              <a:t>Python interpreter</a:t>
            </a:r>
            <a:r>
              <a:rPr lang="en-US" sz="2400" dirty="0"/>
              <a:t>. They are used to </a:t>
            </a:r>
            <a:r>
              <a:rPr lang="en-US" sz="2400" b="1" dirty="0">
                <a:solidFill>
                  <a:srgbClr val="002060"/>
                </a:solidFill>
              </a:rPr>
              <a:t>explain</a:t>
            </a:r>
            <a:r>
              <a:rPr lang="en-US" sz="2400" dirty="0"/>
              <a:t>, </a:t>
            </a:r>
            <a:r>
              <a:rPr lang="en-US" sz="2400" b="1" dirty="0">
                <a:solidFill>
                  <a:srgbClr val="002060"/>
                </a:solidFill>
              </a:rPr>
              <a:t>document</a:t>
            </a:r>
            <a:r>
              <a:rPr lang="en-US" sz="2400" dirty="0"/>
              <a:t>, and </a:t>
            </a:r>
            <a:r>
              <a:rPr lang="en-US" sz="2400" b="1" dirty="0">
                <a:solidFill>
                  <a:srgbClr val="002060"/>
                </a:solidFill>
              </a:rPr>
              <a:t>improve</a:t>
            </a:r>
            <a:r>
              <a:rPr lang="en-US" sz="2400" dirty="0"/>
              <a:t> the </a:t>
            </a:r>
            <a:r>
              <a:rPr lang="en-US" sz="2400" b="1" dirty="0">
                <a:solidFill>
                  <a:srgbClr val="002060"/>
                </a:solidFill>
              </a:rPr>
              <a:t>readability</a:t>
            </a:r>
            <a:r>
              <a:rPr lang="en-US" sz="2400" dirty="0"/>
              <a:t> of the code, making it easier for </a:t>
            </a:r>
            <a:r>
              <a:rPr lang="en-US" sz="2400" b="1" dirty="0">
                <a:solidFill>
                  <a:srgbClr val="C00000"/>
                </a:solidFill>
              </a:rPr>
              <a:t>others</a:t>
            </a:r>
            <a:r>
              <a:rPr lang="en-US" sz="2400" dirty="0"/>
              <a:t> (and yourself) to understand what the code does.</a:t>
            </a:r>
          </a:p>
          <a:p>
            <a:pPr marL="0" indent="0">
              <a:buNone/>
            </a:pPr>
            <a:r>
              <a:rPr lang="en-US" sz="2400" dirty="0"/>
              <a:t>As </a:t>
            </a:r>
            <a:r>
              <a:rPr lang="en-US" sz="2400" b="1" dirty="0"/>
              <a:t>programs get bigger </a:t>
            </a:r>
            <a:r>
              <a:rPr lang="en-US" sz="2400" dirty="0"/>
              <a:t>and </a:t>
            </a:r>
            <a:r>
              <a:rPr lang="en-US" sz="2400" b="1" dirty="0"/>
              <a:t>more complicated</a:t>
            </a:r>
            <a:r>
              <a:rPr lang="en-US" sz="2400" dirty="0"/>
              <a:t>, they get </a:t>
            </a:r>
            <a:r>
              <a:rPr lang="en-US" sz="2400" b="1" dirty="0">
                <a:solidFill>
                  <a:srgbClr val="C00000"/>
                </a:solidFill>
              </a:rPr>
              <a:t>more difficult to read</a:t>
            </a:r>
            <a:r>
              <a:rPr lang="en-US" sz="2400" dirty="0"/>
              <a:t>. </a:t>
            </a:r>
            <a:r>
              <a:rPr lang="en-US" sz="2400" b="1" dirty="0"/>
              <a:t>Formal languages are dense</a:t>
            </a:r>
            <a:r>
              <a:rPr lang="en-US" sz="2400" dirty="0"/>
              <a:t>, and it is often </a:t>
            </a:r>
            <a:r>
              <a:rPr lang="en-US" sz="2400" b="1" dirty="0">
                <a:solidFill>
                  <a:srgbClr val="C00000"/>
                </a:solidFill>
              </a:rPr>
              <a:t>difficult</a:t>
            </a:r>
            <a:r>
              <a:rPr lang="en-US" sz="2400" dirty="0"/>
              <a:t> to look at a piece of code and figure out </a:t>
            </a:r>
            <a:r>
              <a:rPr lang="en-US" sz="2400" b="1" dirty="0">
                <a:solidFill>
                  <a:srgbClr val="C00000"/>
                </a:solidFill>
              </a:rPr>
              <a:t>what it is doing</a:t>
            </a:r>
            <a:r>
              <a:rPr lang="en-US" sz="2400" dirty="0"/>
              <a:t>, or </a:t>
            </a:r>
            <a:r>
              <a:rPr lang="en-US" sz="2400" b="1" dirty="0">
                <a:solidFill>
                  <a:srgbClr val="C00000"/>
                </a:solidFill>
              </a:rPr>
              <a:t>why</a:t>
            </a:r>
            <a:r>
              <a:rPr lang="en-US" sz="2400" dirty="0"/>
              <a:t>.</a:t>
            </a:r>
          </a:p>
          <a:p>
            <a:pPr marL="0" indent="0">
              <a:buNone/>
            </a:pPr>
            <a:r>
              <a:rPr lang="en-US" sz="2400" dirty="0"/>
              <a:t>For this reason, it is a good idea to </a:t>
            </a:r>
            <a:r>
              <a:rPr lang="en-US" sz="2400" b="1" dirty="0">
                <a:solidFill>
                  <a:srgbClr val="C00000"/>
                </a:solidFill>
              </a:rPr>
              <a:t>add notes </a:t>
            </a:r>
            <a:r>
              <a:rPr lang="en-US" sz="2400" dirty="0"/>
              <a:t>to your programs to</a:t>
            </a:r>
            <a:r>
              <a:rPr lang="en-US" sz="2400" b="1" dirty="0"/>
              <a:t> explain in natural language </a:t>
            </a:r>
            <a:r>
              <a:rPr lang="en-US" sz="2400" dirty="0"/>
              <a:t>what the program is doing. These notes are called </a:t>
            </a:r>
            <a:r>
              <a:rPr lang="en-US" sz="2400" b="1" dirty="0">
                <a:solidFill>
                  <a:srgbClr val="00B0F0"/>
                </a:solidFill>
              </a:rPr>
              <a:t>comments</a:t>
            </a:r>
            <a:r>
              <a:rPr lang="en-US" sz="2400" dirty="0"/>
              <a:t>, and they start with the </a:t>
            </a:r>
            <a:r>
              <a:rPr lang="en-US" sz="2400" b="1" dirty="0">
                <a:solidFill>
                  <a:srgbClr val="C00000"/>
                </a:solidFill>
              </a:rPr>
              <a:t># symbol</a:t>
            </a:r>
            <a:r>
              <a:rPr lang="en-US" sz="2400" dirty="0"/>
              <a:t>:</a:t>
            </a:r>
            <a:endParaRPr lang="en-IN" sz="2400" dirty="0"/>
          </a:p>
        </p:txBody>
      </p:sp>
    </p:spTree>
    <p:extLst>
      <p:ext uri="{BB962C8B-B14F-4D97-AF65-F5344CB8AC3E}">
        <p14:creationId xmlns:p14="http://schemas.microsoft.com/office/powerpoint/2010/main" val="2204104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2E58E-6A4C-3059-B538-874A99DEC6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C7C21-9519-2672-957A-EDC99E19A39A}"/>
              </a:ext>
            </a:extLst>
          </p:cNvPr>
          <p:cNvSpPr>
            <a:spLocks noGrp="1"/>
          </p:cNvSpPr>
          <p:nvPr>
            <p:ph idx="1"/>
          </p:nvPr>
        </p:nvSpPr>
        <p:spPr>
          <a:xfrm>
            <a:off x="777240" y="592183"/>
            <a:ext cx="10659110" cy="5584780"/>
          </a:xfrm>
        </p:spPr>
        <p:txBody>
          <a:bodyPr>
            <a:normAutofit/>
          </a:bodyPr>
          <a:lstStyle/>
          <a:p>
            <a:pPr marL="0" indent="0">
              <a:buNone/>
            </a:pPr>
            <a:r>
              <a:rPr lang="en-US" sz="2800" b="1" dirty="0"/>
              <a:t>Types of Comments in Python</a:t>
            </a:r>
          </a:p>
          <a:p>
            <a:pPr marL="0" indent="0">
              <a:buNone/>
            </a:pPr>
            <a:r>
              <a:rPr lang="en-US" sz="2400" b="1" dirty="0"/>
              <a:t>1. Single-Line Comments: </a:t>
            </a:r>
          </a:p>
          <a:p>
            <a:pPr lvl="1"/>
            <a:r>
              <a:rPr lang="en-US" sz="2400" dirty="0"/>
              <a:t>Begin with a hash symbol (#) and extend to the end of the line.</a:t>
            </a:r>
          </a:p>
          <a:p>
            <a:pPr lvl="1"/>
            <a:r>
              <a:rPr lang="en-US" sz="2400" dirty="0"/>
              <a:t>Used for brief explanations or notes.</a:t>
            </a:r>
          </a:p>
          <a:p>
            <a:pPr marL="457200" lvl="1" indent="0">
              <a:buNone/>
            </a:pPr>
            <a:endParaRPr lang="en-US" sz="2400" dirty="0"/>
          </a:p>
          <a:p>
            <a:pPr marL="0" indent="0">
              <a:buNone/>
            </a:pPr>
            <a:r>
              <a:rPr lang="en-US" sz="2600" b="1" dirty="0"/>
              <a:t>Example:</a:t>
            </a:r>
          </a:p>
          <a:p>
            <a:pPr lvl="1"/>
            <a:endParaRPr lang="en-US" sz="2400" dirty="0"/>
          </a:p>
          <a:p>
            <a:pPr marL="457200" lvl="1" indent="0">
              <a:buNone/>
            </a:pPr>
            <a:endParaRPr lang="en-IN" sz="2400" dirty="0"/>
          </a:p>
          <a:p>
            <a:pPr marL="457200" lvl="1" indent="0">
              <a:buNone/>
            </a:pPr>
            <a:endParaRPr lang="en-IN" sz="2400" dirty="0"/>
          </a:p>
        </p:txBody>
      </p:sp>
      <p:pic>
        <p:nvPicPr>
          <p:cNvPr id="5" name="Picture 4">
            <a:extLst>
              <a:ext uri="{FF2B5EF4-FFF2-40B4-BE49-F238E27FC236}">
                <a16:creationId xmlns:a16="http://schemas.microsoft.com/office/drawing/2014/main" id="{2EC428DF-5994-395C-5718-3129E5E12F48}"/>
              </a:ext>
            </a:extLst>
          </p:cNvPr>
          <p:cNvPicPr>
            <a:picLocks noChangeAspect="1"/>
          </p:cNvPicPr>
          <p:nvPr/>
        </p:nvPicPr>
        <p:blipFill>
          <a:blip r:embed="rId2"/>
          <a:stretch>
            <a:fillRect/>
          </a:stretch>
        </p:blipFill>
        <p:spPr>
          <a:xfrm>
            <a:off x="2236108" y="3583659"/>
            <a:ext cx="5822990" cy="1042770"/>
          </a:xfrm>
          <a:prstGeom prst="rect">
            <a:avLst/>
          </a:prstGeom>
        </p:spPr>
      </p:pic>
    </p:spTree>
    <p:extLst>
      <p:ext uri="{BB962C8B-B14F-4D97-AF65-F5344CB8AC3E}">
        <p14:creationId xmlns:p14="http://schemas.microsoft.com/office/powerpoint/2010/main" val="3068138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1A2BA-6F33-5A86-3BDB-6A6186C46F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F0069-F751-80AC-CA3A-FD50E9A35DDF}"/>
              </a:ext>
            </a:extLst>
          </p:cNvPr>
          <p:cNvSpPr>
            <a:spLocks noGrp="1"/>
          </p:cNvSpPr>
          <p:nvPr>
            <p:ph idx="1"/>
          </p:nvPr>
        </p:nvSpPr>
        <p:spPr>
          <a:xfrm>
            <a:off x="766445" y="439783"/>
            <a:ext cx="10659110" cy="5584780"/>
          </a:xfrm>
        </p:spPr>
        <p:txBody>
          <a:bodyPr>
            <a:normAutofit/>
          </a:bodyPr>
          <a:lstStyle/>
          <a:p>
            <a:pPr marL="0" indent="0">
              <a:buNone/>
            </a:pPr>
            <a:r>
              <a:rPr lang="en-US" sz="2400" b="1" dirty="0"/>
              <a:t>2. Multi-Line Comments:</a:t>
            </a:r>
          </a:p>
          <a:p>
            <a:r>
              <a:rPr lang="en-US" sz="2400" dirty="0"/>
              <a:t>Python </a:t>
            </a:r>
            <a:r>
              <a:rPr lang="en-US" sz="2400" b="1" dirty="0">
                <a:solidFill>
                  <a:srgbClr val="C00000"/>
                </a:solidFill>
              </a:rPr>
              <a:t>does not have </a:t>
            </a:r>
            <a:r>
              <a:rPr lang="en-US" sz="2400" dirty="0"/>
              <a:t>a </a:t>
            </a:r>
            <a:r>
              <a:rPr lang="en-US" sz="2400" b="1" dirty="0"/>
              <a:t>special syntax for multi-line comments</a:t>
            </a:r>
            <a:r>
              <a:rPr lang="en-US" sz="2400" dirty="0"/>
              <a:t>.</a:t>
            </a:r>
          </a:p>
          <a:p>
            <a:r>
              <a:rPr lang="en-US" sz="2400" dirty="0"/>
              <a:t>Instead, multi-line comments are </a:t>
            </a:r>
            <a:r>
              <a:rPr lang="en-US" sz="2400" b="1" dirty="0"/>
              <a:t>achieved by using</a:t>
            </a:r>
            <a:r>
              <a:rPr lang="en-US" sz="2400" dirty="0"/>
              <a:t>:</a:t>
            </a:r>
          </a:p>
          <a:p>
            <a:pPr lvl="1"/>
            <a:r>
              <a:rPr lang="en-US" sz="2400" dirty="0"/>
              <a:t>Multiple single-line comments.</a:t>
            </a:r>
          </a:p>
          <a:p>
            <a:pPr lvl="1"/>
            <a:r>
              <a:rPr lang="en-US" sz="2400" dirty="0"/>
              <a:t>Triple-quoted strings (''' or """) that are not assigned to any variable.</a:t>
            </a:r>
          </a:p>
          <a:p>
            <a:r>
              <a:rPr lang="en-US" sz="2400" dirty="0"/>
              <a:t>These are often used for </a:t>
            </a:r>
            <a:r>
              <a:rPr lang="en-US" sz="2400" b="1" dirty="0">
                <a:solidFill>
                  <a:srgbClr val="C00000"/>
                </a:solidFill>
              </a:rPr>
              <a:t>longer explanations </a:t>
            </a:r>
            <a:r>
              <a:rPr lang="en-US" sz="2400" dirty="0"/>
              <a:t>or </a:t>
            </a:r>
            <a:r>
              <a:rPr lang="en-US" sz="2400" b="1" dirty="0">
                <a:solidFill>
                  <a:srgbClr val="C00000"/>
                </a:solidFill>
              </a:rPr>
              <a:t>temporary disabling of blocks of code.</a:t>
            </a:r>
            <a:endParaRPr lang="en-IN" sz="2400" b="1" dirty="0">
              <a:solidFill>
                <a:srgbClr val="C00000"/>
              </a:solidFill>
            </a:endParaRPr>
          </a:p>
          <a:p>
            <a:pPr marL="0" indent="0">
              <a:buNone/>
            </a:pPr>
            <a:r>
              <a:rPr lang="en-IN" sz="2400" b="1" dirty="0"/>
              <a:t>Example:</a:t>
            </a:r>
          </a:p>
        </p:txBody>
      </p:sp>
      <p:pic>
        <p:nvPicPr>
          <p:cNvPr id="4" name="Picture 3">
            <a:extLst>
              <a:ext uri="{FF2B5EF4-FFF2-40B4-BE49-F238E27FC236}">
                <a16:creationId xmlns:a16="http://schemas.microsoft.com/office/drawing/2014/main" id="{EA6C76E3-E9AF-DD0A-B4F7-1AF519F21266}"/>
              </a:ext>
            </a:extLst>
          </p:cNvPr>
          <p:cNvPicPr>
            <a:picLocks noChangeAspect="1"/>
          </p:cNvPicPr>
          <p:nvPr/>
        </p:nvPicPr>
        <p:blipFill>
          <a:blip r:embed="rId2"/>
          <a:stretch>
            <a:fillRect/>
          </a:stretch>
        </p:blipFill>
        <p:spPr>
          <a:xfrm>
            <a:off x="2852206" y="3232173"/>
            <a:ext cx="6487588" cy="3321027"/>
          </a:xfrm>
          <a:prstGeom prst="rect">
            <a:avLst/>
          </a:prstGeom>
        </p:spPr>
      </p:pic>
    </p:spTree>
    <p:extLst>
      <p:ext uri="{BB962C8B-B14F-4D97-AF65-F5344CB8AC3E}">
        <p14:creationId xmlns:p14="http://schemas.microsoft.com/office/powerpoint/2010/main" val="586651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064A6-13FB-C677-5034-819E53FEA52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834DE4-D593-5E3D-0F2C-E3053B9622D4}"/>
              </a:ext>
            </a:extLst>
          </p:cNvPr>
          <p:cNvSpPr>
            <a:spLocks noGrp="1"/>
          </p:cNvSpPr>
          <p:nvPr>
            <p:ph idx="1"/>
          </p:nvPr>
        </p:nvSpPr>
        <p:spPr>
          <a:xfrm>
            <a:off x="777240" y="592183"/>
            <a:ext cx="10659110" cy="5584780"/>
          </a:xfrm>
        </p:spPr>
        <p:txBody>
          <a:bodyPr>
            <a:normAutofit/>
          </a:bodyPr>
          <a:lstStyle/>
          <a:p>
            <a:pPr marL="0" indent="0">
              <a:buNone/>
            </a:pPr>
            <a:r>
              <a:rPr lang="en-US" sz="2400" b="1" dirty="0"/>
              <a:t>3. Documentation Strings (Docstrings):</a:t>
            </a:r>
          </a:p>
          <a:p>
            <a:r>
              <a:rPr lang="en-US" sz="2400" b="1" dirty="0">
                <a:solidFill>
                  <a:srgbClr val="C00000"/>
                </a:solidFill>
              </a:rPr>
              <a:t>Triple-quoted strings  </a:t>
            </a:r>
            <a:r>
              <a:rPr lang="en-US" sz="2400" b="1" dirty="0">
                <a:solidFill>
                  <a:srgbClr val="002060"/>
                </a:solidFill>
              </a:rPr>
              <a:t>(</a:t>
            </a:r>
            <a:r>
              <a:rPr lang="en-US" sz="2400" b="1" dirty="0">
                <a:solidFill>
                  <a:srgbClr val="C00000"/>
                </a:solidFill>
              </a:rPr>
              <a:t>“””</a:t>
            </a:r>
            <a:r>
              <a:rPr lang="en-US" sz="2400" b="1" dirty="0">
                <a:solidFill>
                  <a:srgbClr val="002060"/>
                </a:solidFill>
              </a:rPr>
              <a:t> or </a:t>
            </a:r>
            <a:r>
              <a:rPr lang="en-US" sz="2400" b="1" dirty="0">
                <a:solidFill>
                  <a:srgbClr val="C00000"/>
                </a:solidFill>
              </a:rPr>
              <a:t>‘’’</a:t>
            </a:r>
            <a:r>
              <a:rPr lang="en-US" sz="2400" b="1" dirty="0">
                <a:solidFill>
                  <a:srgbClr val="002060"/>
                </a:solidFill>
              </a:rPr>
              <a:t>)</a:t>
            </a:r>
            <a:r>
              <a:rPr lang="en-US" sz="2400" dirty="0"/>
              <a:t>placed at the </a:t>
            </a:r>
            <a:r>
              <a:rPr lang="en-US" sz="2400" b="1" dirty="0"/>
              <a:t>beginning of a </a:t>
            </a:r>
            <a:r>
              <a:rPr lang="en-US" sz="2400" b="1" dirty="0">
                <a:solidFill>
                  <a:srgbClr val="C00000"/>
                </a:solidFill>
              </a:rPr>
              <a:t>module</a:t>
            </a:r>
            <a:r>
              <a:rPr lang="en-US" sz="2400" dirty="0"/>
              <a:t>, </a:t>
            </a:r>
            <a:r>
              <a:rPr lang="en-US" sz="2400" b="1" dirty="0">
                <a:solidFill>
                  <a:srgbClr val="C00000"/>
                </a:solidFill>
              </a:rPr>
              <a:t>class</a:t>
            </a:r>
            <a:r>
              <a:rPr lang="en-US" sz="2400" dirty="0"/>
              <a:t>, or </a:t>
            </a:r>
            <a:r>
              <a:rPr lang="en-US" sz="2400" b="1" dirty="0">
                <a:solidFill>
                  <a:srgbClr val="C00000"/>
                </a:solidFill>
              </a:rPr>
              <a:t>function</a:t>
            </a:r>
            <a:r>
              <a:rPr lang="en-US" sz="2400" dirty="0"/>
              <a:t> to </a:t>
            </a:r>
            <a:r>
              <a:rPr lang="en-US" sz="2400" b="1" dirty="0"/>
              <a:t>describe its purpose.</a:t>
            </a:r>
          </a:p>
          <a:p>
            <a:r>
              <a:rPr lang="en-US" sz="2400" dirty="0"/>
              <a:t>These are </a:t>
            </a:r>
            <a:r>
              <a:rPr lang="en-US" sz="2400" b="1" dirty="0">
                <a:solidFill>
                  <a:srgbClr val="C00000"/>
                </a:solidFill>
              </a:rPr>
              <a:t>not technically comments </a:t>
            </a:r>
            <a:r>
              <a:rPr lang="en-US" sz="2400" dirty="0"/>
              <a:t>but serve a similar purpose.</a:t>
            </a:r>
          </a:p>
          <a:p>
            <a:r>
              <a:rPr lang="en-US" sz="2400" dirty="0"/>
              <a:t>Accessible via the help() function in Python.</a:t>
            </a:r>
          </a:p>
          <a:p>
            <a:pPr marL="0" indent="0">
              <a:buNone/>
            </a:pPr>
            <a:r>
              <a:rPr lang="en-US" sz="2400" b="1" dirty="0"/>
              <a:t>Example:</a:t>
            </a:r>
            <a:endParaRPr lang="en-IN" sz="2400" b="1" dirty="0"/>
          </a:p>
        </p:txBody>
      </p:sp>
      <p:pic>
        <p:nvPicPr>
          <p:cNvPr id="4" name="Picture 3">
            <a:extLst>
              <a:ext uri="{FF2B5EF4-FFF2-40B4-BE49-F238E27FC236}">
                <a16:creationId xmlns:a16="http://schemas.microsoft.com/office/drawing/2014/main" id="{01378895-28BE-5C34-729D-A2169FE10B45}"/>
              </a:ext>
            </a:extLst>
          </p:cNvPr>
          <p:cNvPicPr>
            <a:picLocks noChangeAspect="1"/>
          </p:cNvPicPr>
          <p:nvPr/>
        </p:nvPicPr>
        <p:blipFill>
          <a:blip r:embed="rId2"/>
          <a:stretch>
            <a:fillRect/>
          </a:stretch>
        </p:blipFill>
        <p:spPr>
          <a:xfrm>
            <a:off x="1123268" y="3416808"/>
            <a:ext cx="8848048" cy="2760155"/>
          </a:xfrm>
          <a:prstGeom prst="rect">
            <a:avLst/>
          </a:prstGeom>
        </p:spPr>
      </p:pic>
    </p:spTree>
    <p:extLst>
      <p:ext uri="{BB962C8B-B14F-4D97-AF65-F5344CB8AC3E}">
        <p14:creationId xmlns:p14="http://schemas.microsoft.com/office/powerpoint/2010/main" val="3982238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CB929-2F72-745A-BC6D-FBF3F62818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98AB8-82A6-E445-3EEA-92A8AAB44077}"/>
              </a:ext>
            </a:extLst>
          </p:cNvPr>
          <p:cNvSpPr>
            <a:spLocks noGrp="1"/>
          </p:cNvSpPr>
          <p:nvPr>
            <p:ph idx="1"/>
          </p:nvPr>
        </p:nvSpPr>
        <p:spPr>
          <a:xfrm>
            <a:off x="777240" y="592183"/>
            <a:ext cx="10659110" cy="5584780"/>
          </a:xfrm>
        </p:spPr>
        <p:txBody>
          <a:bodyPr/>
          <a:lstStyle/>
          <a:p>
            <a:pPr marL="0" indent="0">
              <a:buNone/>
            </a:pPr>
            <a:r>
              <a:rPr lang="en-US" sz="2400" b="1" dirty="0"/>
              <a:t>How to generate doc string using </a:t>
            </a:r>
            <a:r>
              <a:rPr lang="en-US" sz="2400" b="1" dirty="0">
                <a:solidFill>
                  <a:srgbClr val="C00000"/>
                </a:solidFill>
              </a:rPr>
              <a:t>help</a:t>
            </a:r>
            <a:r>
              <a:rPr lang="en-US" sz="2400" b="1" dirty="0"/>
              <a:t>:</a:t>
            </a:r>
          </a:p>
          <a:p>
            <a:pPr marL="0" indent="0">
              <a:buNone/>
            </a:pPr>
            <a:r>
              <a:rPr lang="en-US" sz="2400" dirty="0"/>
              <a:t>In Python, you can generate and view docstrings using the help() function. A docstring is a special string that documents a module, class, method, or function. It is enclosed within triple quotes (""" or ''') and is the first statement inside the function, class, or module.</a:t>
            </a:r>
          </a:p>
          <a:p>
            <a:pPr marL="0" indent="0">
              <a:buNone/>
            </a:pPr>
            <a:endParaRPr lang="en-US" sz="800" dirty="0"/>
          </a:p>
          <a:p>
            <a:pPr marL="0" indent="0">
              <a:buNone/>
            </a:pPr>
            <a:r>
              <a:rPr lang="en-US" sz="2400" b="1" dirty="0"/>
              <a:t>Steps to Generate Docstrings Using help():</a:t>
            </a:r>
          </a:p>
          <a:p>
            <a:r>
              <a:rPr lang="en-US" sz="2400" dirty="0"/>
              <a:t>Write a docstring for your </a:t>
            </a:r>
            <a:r>
              <a:rPr lang="en-US" sz="2400" b="1" dirty="0">
                <a:solidFill>
                  <a:srgbClr val="C00000"/>
                </a:solidFill>
              </a:rPr>
              <a:t>function</a:t>
            </a:r>
            <a:r>
              <a:rPr lang="en-US" sz="2400" dirty="0"/>
              <a:t>, </a:t>
            </a:r>
            <a:r>
              <a:rPr lang="en-US" sz="2400" b="1" dirty="0">
                <a:solidFill>
                  <a:srgbClr val="C00000"/>
                </a:solidFill>
              </a:rPr>
              <a:t>class</a:t>
            </a:r>
            <a:r>
              <a:rPr lang="en-US" sz="2400" dirty="0"/>
              <a:t>, or </a:t>
            </a:r>
            <a:r>
              <a:rPr lang="en-US" sz="2400" b="1" dirty="0">
                <a:solidFill>
                  <a:srgbClr val="C00000"/>
                </a:solidFill>
              </a:rPr>
              <a:t>module</a:t>
            </a:r>
            <a:r>
              <a:rPr lang="en-US" sz="2400" dirty="0"/>
              <a:t>.</a:t>
            </a:r>
          </a:p>
          <a:p>
            <a:r>
              <a:rPr lang="en-US" sz="2400" dirty="0"/>
              <a:t>Call the </a:t>
            </a:r>
            <a:r>
              <a:rPr lang="en-US" sz="2400" b="1" dirty="0"/>
              <a:t>help() </a:t>
            </a:r>
            <a:r>
              <a:rPr lang="en-US" sz="2400" dirty="0"/>
              <a:t>function </a:t>
            </a:r>
            <a:r>
              <a:rPr lang="en-US" sz="2400" b="1" dirty="0"/>
              <a:t>with the </a:t>
            </a:r>
            <a:r>
              <a:rPr lang="en-US" sz="2400" b="1" dirty="0">
                <a:solidFill>
                  <a:srgbClr val="C00000"/>
                </a:solidFill>
              </a:rPr>
              <a:t>object</a:t>
            </a:r>
            <a:r>
              <a:rPr lang="en-US" sz="2400" dirty="0"/>
              <a:t> (function, class, or module) as an argument to display the docstring.</a:t>
            </a:r>
            <a:endParaRPr lang="en-IN" sz="2400" dirty="0"/>
          </a:p>
        </p:txBody>
      </p:sp>
    </p:spTree>
    <p:extLst>
      <p:ext uri="{BB962C8B-B14F-4D97-AF65-F5344CB8AC3E}">
        <p14:creationId xmlns:p14="http://schemas.microsoft.com/office/powerpoint/2010/main" val="364058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F7AE9-59A5-89DF-CE6F-9F96754DF3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C186B-2F47-E981-6BAB-F63A38B4EE24}"/>
              </a:ext>
            </a:extLst>
          </p:cNvPr>
          <p:cNvSpPr>
            <a:spLocks noGrp="1"/>
          </p:cNvSpPr>
          <p:nvPr>
            <p:ph idx="1"/>
          </p:nvPr>
        </p:nvSpPr>
        <p:spPr>
          <a:xfrm>
            <a:off x="462605" y="488011"/>
            <a:ext cx="10659110" cy="5584780"/>
          </a:xfrm>
        </p:spPr>
        <p:txBody>
          <a:bodyPr>
            <a:normAutofit/>
          </a:bodyPr>
          <a:lstStyle/>
          <a:p>
            <a:pPr marL="0" indent="0">
              <a:buNone/>
            </a:pPr>
            <a:r>
              <a:rPr lang="en-IN" sz="2400" b="1" dirty="0">
                <a:solidFill>
                  <a:srgbClr val="C00000"/>
                </a:solidFill>
              </a:rPr>
              <a:t>Example: </a:t>
            </a:r>
          </a:p>
          <a:p>
            <a:pPr marL="0" indent="0">
              <a:buNone/>
            </a:pPr>
            <a:endParaRPr lang="en-IN" sz="2400" b="1" dirty="0">
              <a:solidFill>
                <a:srgbClr val="C00000"/>
              </a:solidFill>
            </a:endParaRPr>
          </a:p>
          <a:p>
            <a:pPr marL="0" indent="0">
              <a:buNone/>
            </a:pPr>
            <a:r>
              <a:rPr lang="en-IN" sz="2400" b="1" dirty="0">
                <a:solidFill>
                  <a:srgbClr val="C00000"/>
                </a:solidFill>
              </a:rPr>
              <a:t>							    Output: </a:t>
            </a:r>
          </a:p>
          <a:p>
            <a:pPr marL="0" indent="0">
              <a:buNone/>
            </a:pPr>
            <a:endParaRPr lang="en-IN" sz="2400" b="1" dirty="0">
              <a:solidFill>
                <a:srgbClr val="C00000"/>
              </a:solidFill>
            </a:endParaRPr>
          </a:p>
        </p:txBody>
      </p:sp>
      <p:pic>
        <p:nvPicPr>
          <p:cNvPr id="4" name="Picture 3">
            <a:extLst>
              <a:ext uri="{FF2B5EF4-FFF2-40B4-BE49-F238E27FC236}">
                <a16:creationId xmlns:a16="http://schemas.microsoft.com/office/drawing/2014/main" id="{ACE59972-72CB-4BDD-99EC-8A69C12B613B}"/>
              </a:ext>
            </a:extLst>
          </p:cNvPr>
          <p:cNvPicPr>
            <a:picLocks noChangeAspect="1"/>
          </p:cNvPicPr>
          <p:nvPr/>
        </p:nvPicPr>
        <p:blipFill>
          <a:blip r:embed="rId2"/>
          <a:stretch>
            <a:fillRect/>
          </a:stretch>
        </p:blipFill>
        <p:spPr>
          <a:xfrm>
            <a:off x="462605" y="1176963"/>
            <a:ext cx="6428571" cy="5000000"/>
          </a:xfrm>
          <a:prstGeom prst="rect">
            <a:avLst/>
          </a:prstGeom>
        </p:spPr>
      </p:pic>
      <p:pic>
        <p:nvPicPr>
          <p:cNvPr id="6" name="Picture 5">
            <a:extLst>
              <a:ext uri="{FF2B5EF4-FFF2-40B4-BE49-F238E27FC236}">
                <a16:creationId xmlns:a16="http://schemas.microsoft.com/office/drawing/2014/main" id="{50918925-9AFC-7508-943C-7C825DB8EDD0}"/>
              </a:ext>
            </a:extLst>
          </p:cNvPr>
          <p:cNvPicPr>
            <a:picLocks noChangeAspect="1"/>
          </p:cNvPicPr>
          <p:nvPr/>
        </p:nvPicPr>
        <p:blipFill>
          <a:blip r:embed="rId3"/>
          <a:stretch>
            <a:fillRect/>
          </a:stretch>
        </p:blipFill>
        <p:spPr>
          <a:xfrm>
            <a:off x="7046966" y="2000290"/>
            <a:ext cx="5006138" cy="2857420"/>
          </a:xfrm>
          <a:prstGeom prst="rect">
            <a:avLst/>
          </a:prstGeom>
        </p:spPr>
      </p:pic>
    </p:spTree>
    <p:extLst>
      <p:ext uri="{BB962C8B-B14F-4D97-AF65-F5344CB8AC3E}">
        <p14:creationId xmlns:p14="http://schemas.microsoft.com/office/powerpoint/2010/main" val="162702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2CEF0-84DA-C349-BECB-951397357F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7AC5D-D562-6CB0-A46A-D66053D9749D}"/>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Python Tokens:</a:t>
            </a:r>
          </a:p>
          <a:p>
            <a:pPr marL="0" indent="0">
              <a:buNone/>
            </a:pPr>
            <a:r>
              <a:rPr lang="en-US" sz="2400" dirty="0"/>
              <a:t>In Python, </a:t>
            </a:r>
            <a:r>
              <a:rPr lang="en-US" sz="2400" b="1" dirty="0"/>
              <a:t>tokens</a:t>
            </a:r>
            <a:r>
              <a:rPr lang="en-US" sz="2400" dirty="0"/>
              <a:t> are the smallest units of the program that have a meaningful role. Python breaks every program into these tokens during the lexical analysis phase.</a:t>
            </a:r>
          </a:p>
          <a:p>
            <a:pPr marL="0" indent="0">
              <a:buNone/>
            </a:pPr>
            <a:r>
              <a:rPr lang="en-US" sz="2400" dirty="0"/>
              <a:t>There are </a:t>
            </a:r>
            <a:r>
              <a:rPr lang="en-US" sz="2400" b="1" dirty="0"/>
              <a:t>5 types of Python tokens</a:t>
            </a:r>
            <a:r>
              <a:rPr lang="en-US" sz="2400" dirty="0"/>
              <a:t>:</a:t>
            </a:r>
          </a:p>
          <a:p>
            <a:pPr marL="457200" indent="-457200">
              <a:buAutoNum type="arabicPeriod"/>
            </a:pPr>
            <a:r>
              <a:rPr lang="en-IN" sz="2400" dirty="0"/>
              <a:t>Keywords</a:t>
            </a:r>
            <a:endParaRPr lang="en-US" sz="2400" dirty="0"/>
          </a:p>
          <a:p>
            <a:pPr marL="457200" indent="-457200">
              <a:buAutoNum type="arabicPeriod"/>
            </a:pPr>
            <a:r>
              <a:rPr lang="en-IN" sz="2400" dirty="0"/>
              <a:t>Identifiers</a:t>
            </a:r>
            <a:endParaRPr lang="en-US" sz="2400" dirty="0"/>
          </a:p>
          <a:p>
            <a:pPr marL="457200" indent="-457200">
              <a:buAutoNum type="arabicPeriod"/>
            </a:pPr>
            <a:r>
              <a:rPr lang="en-IN" sz="2400" dirty="0"/>
              <a:t>Literals</a:t>
            </a:r>
          </a:p>
          <a:p>
            <a:pPr lvl="1"/>
            <a:r>
              <a:rPr lang="en-IN" sz="2000" dirty="0"/>
              <a:t>String Literals</a:t>
            </a:r>
          </a:p>
          <a:p>
            <a:pPr lvl="1"/>
            <a:r>
              <a:rPr lang="en-IN" sz="2000" dirty="0"/>
              <a:t>Numeric Literals</a:t>
            </a:r>
          </a:p>
          <a:p>
            <a:pPr lvl="1"/>
            <a:r>
              <a:rPr lang="en-IN" sz="2000" dirty="0"/>
              <a:t>Boolean Literals</a:t>
            </a:r>
          </a:p>
          <a:p>
            <a:pPr lvl="1"/>
            <a:r>
              <a:rPr lang="en-IN" sz="2000" dirty="0"/>
              <a:t>Special Literal (None)</a:t>
            </a:r>
          </a:p>
          <a:p>
            <a:pPr lvl="1"/>
            <a:r>
              <a:rPr lang="en-IN" sz="2000" dirty="0"/>
              <a:t>Collection Literals</a:t>
            </a:r>
          </a:p>
          <a:p>
            <a:pPr marL="457200" indent="-457200">
              <a:buAutoNum type="arabicPeriod"/>
            </a:pPr>
            <a:r>
              <a:rPr lang="en-IN" sz="2400" dirty="0"/>
              <a:t>Operators</a:t>
            </a:r>
          </a:p>
          <a:p>
            <a:pPr marL="457200" indent="-457200">
              <a:buAutoNum type="arabicPeriod"/>
            </a:pPr>
            <a:r>
              <a:rPr lang="en-IN" sz="2400" dirty="0"/>
              <a:t>Punctuators</a:t>
            </a:r>
          </a:p>
          <a:p>
            <a:pPr marL="457200" indent="-457200">
              <a:buAutoNum type="arabicPeriod"/>
            </a:pPr>
            <a:endParaRPr lang="en-IN" sz="2600" dirty="0"/>
          </a:p>
        </p:txBody>
      </p:sp>
    </p:spTree>
    <p:extLst>
      <p:ext uri="{BB962C8B-B14F-4D97-AF65-F5344CB8AC3E}">
        <p14:creationId xmlns:p14="http://schemas.microsoft.com/office/powerpoint/2010/main" val="859050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432B5-130E-FADA-5897-01CBAE9A91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FBDE2-85D7-819F-63B4-63B10022A433}"/>
              </a:ext>
            </a:extLst>
          </p:cNvPr>
          <p:cNvSpPr>
            <a:spLocks noGrp="1"/>
          </p:cNvSpPr>
          <p:nvPr>
            <p:ph idx="1"/>
          </p:nvPr>
        </p:nvSpPr>
        <p:spPr>
          <a:xfrm>
            <a:off x="777240" y="592183"/>
            <a:ext cx="10659110" cy="5584780"/>
          </a:xfrm>
        </p:spPr>
        <p:txBody>
          <a:bodyPr>
            <a:normAutofit lnSpcReduction="10000"/>
          </a:bodyPr>
          <a:lstStyle/>
          <a:p>
            <a:pPr marL="0" indent="0">
              <a:buNone/>
            </a:pPr>
            <a:r>
              <a:rPr lang="en-US" sz="3200" b="1" dirty="0">
                <a:solidFill>
                  <a:srgbClr val="00B0F0"/>
                </a:solidFill>
              </a:rPr>
              <a:t>Operators in Python:</a:t>
            </a:r>
          </a:p>
          <a:p>
            <a:pPr marL="0" indent="0">
              <a:buNone/>
            </a:pPr>
            <a:r>
              <a:rPr lang="en-US" sz="2400" dirty="0"/>
              <a:t>In Python, an operator is a </a:t>
            </a:r>
            <a:r>
              <a:rPr lang="en-US" sz="2400" b="1" dirty="0">
                <a:solidFill>
                  <a:srgbClr val="C00000"/>
                </a:solidFill>
              </a:rPr>
              <a:t>symbol</a:t>
            </a:r>
            <a:r>
              <a:rPr lang="en-US" sz="2400" dirty="0"/>
              <a:t> </a:t>
            </a:r>
            <a:r>
              <a:rPr lang="en-US" sz="2400" b="1" dirty="0"/>
              <a:t>that performs operations on one or more </a:t>
            </a:r>
            <a:r>
              <a:rPr lang="en-US" sz="2400" b="1" dirty="0">
                <a:solidFill>
                  <a:srgbClr val="C00000"/>
                </a:solidFill>
              </a:rPr>
              <a:t>operands</a:t>
            </a:r>
            <a:r>
              <a:rPr lang="en-US" sz="2400" b="1" dirty="0"/>
              <a:t>. Operands</a:t>
            </a:r>
            <a:r>
              <a:rPr lang="en-US" sz="2400" dirty="0"/>
              <a:t> are the values on which the operator </a:t>
            </a:r>
            <a:r>
              <a:rPr lang="en-US" sz="2400" b="1" dirty="0">
                <a:solidFill>
                  <a:srgbClr val="C00000"/>
                </a:solidFill>
              </a:rPr>
              <a:t>operates</a:t>
            </a:r>
            <a:r>
              <a:rPr lang="en-US" sz="2400" dirty="0"/>
              <a:t>. Operators are used to manipulate data and variables. </a:t>
            </a:r>
          </a:p>
          <a:p>
            <a:pPr marL="0" indent="0">
              <a:buNone/>
            </a:pPr>
            <a:r>
              <a:rPr lang="en-US" sz="2400" dirty="0"/>
              <a:t>In Python, operators are categorized </a:t>
            </a:r>
            <a:r>
              <a:rPr lang="en-US" sz="2400" b="1" dirty="0"/>
              <a:t>based on the </a:t>
            </a:r>
            <a:r>
              <a:rPr lang="en-US" sz="2400" b="1" dirty="0">
                <a:solidFill>
                  <a:srgbClr val="C00000"/>
                </a:solidFill>
              </a:rPr>
              <a:t>number of operands </a:t>
            </a:r>
            <a:r>
              <a:rPr lang="en-US" sz="2400" b="1" dirty="0"/>
              <a:t>they </a:t>
            </a:r>
            <a:r>
              <a:rPr lang="en-US" sz="2400" b="1" dirty="0">
                <a:solidFill>
                  <a:srgbClr val="C00000"/>
                </a:solidFill>
              </a:rPr>
              <a:t>operate</a:t>
            </a:r>
            <a:r>
              <a:rPr lang="en-US" sz="2400" b="1" dirty="0"/>
              <a:t> on</a:t>
            </a:r>
            <a:r>
              <a:rPr lang="en-US" sz="2400" dirty="0"/>
              <a:t>, including:</a:t>
            </a:r>
          </a:p>
          <a:p>
            <a:pPr marL="514350" indent="-514350">
              <a:buFont typeface="Arial" panose="020B0604020202020204" pitchFamily="34" charset="0"/>
              <a:buAutoNum type="arabicPeriod"/>
            </a:pPr>
            <a:r>
              <a:rPr lang="en-IN" sz="2400" b="1" dirty="0"/>
              <a:t>Unary Operators: </a:t>
            </a:r>
            <a:r>
              <a:rPr lang="en-IN" sz="2400" dirty="0"/>
              <a:t>An operator which operates on only 1 operand is called </a:t>
            </a:r>
            <a:r>
              <a:rPr lang="en-IN" sz="2400" b="1" dirty="0"/>
              <a:t>Unary</a:t>
            </a:r>
            <a:r>
              <a:rPr lang="en-IN" sz="2400" dirty="0"/>
              <a:t>.</a:t>
            </a:r>
            <a:endParaRPr lang="en-IN" sz="2400" b="1" dirty="0"/>
          </a:p>
          <a:p>
            <a:pPr marL="514350" indent="-514350">
              <a:buFont typeface="Arial" panose="020B0604020202020204" pitchFamily="34" charset="0"/>
              <a:buAutoNum type="arabicPeriod"/>
            </a:pPr>
            <a:r>
              <a:rPr lang="en-IN" sz="2400" b="1" dirty="0"/>
              <a:t>Binary Operators: </a:t>
            </a:r>
            <a:r>
              <a:rPr lang="en-IN" sz="2400" dirty="0"/>
              <a:t>An operator which operates on 2 operands is called </a:t>
            </a:r>
            <a:r>
              <a:rPr lang="en-IN" sz="2400" b="1" dirty="0"/>
              <a:t>Binary</a:t>
            </a:r>
          </a:p>
          <a:p>
            <a:pPr marL="971550" lvl="1" indent="-514350">
              <a:buAutoNum type="arabicPeriod"/>
            </a:pPr>
            <a:r>
              <a:rPr lang="en-IN" sz="2400" dirty="0"/>
              <a:t>Arithmetic Operators</a:t>
            </a:r>
            <a:endParaRPr lang="en-US" sz="2400" dirty="0"/>
          </a:p>
          <a:p>
            <a:pPr marL="971550" lvl="1" indent="-514350">
              <a:buAutoNum type="arabicPeriod"/>
            </a:pPr>
            <a:r>
              <a:rPr lang="en-IN" sz="2400" dirty="0"/>
              <a:t>Relational Operators</a:t>
            </a:r>
            <a:endParaRPr lang="en-US" sz="2400" dirty="0"/>
          </a:p>
          <a:p>
            <a:pPr marL="971550" lvl="1" indent="-514350">
              <a:buAutoNum type="arabicPeriod"/>
            </a:pPr>
            <a:r>
              <a:rPr lang="en-IN" sz="2400" dirty="0"/>
              <a:t>Logical Operators</a:t>
            </a:r>
            <a:endParaRPr lang="en-US" sz="2400" dirty="0"/>
          </a:p>
          <a:p>
            <a:pPr marL="971550" lvl="1" indent="-514350">
              <a:buAutoNum type="arabicPeriod"/>
            </a:pPr>
            <a:r>
              <a:rPr lang="en-IN" sz="2400" dirty="0"/>
              <a:t>Assignment Operators</a:t>
            </a:r>
          </a:p>
          <a:p>
            <a:pPr marL="971550" lvl="1" indent="-514350">
              <a:buAutoNum type="arabicPeriod"/>
            </a:pPr>
            <a:r>
              <a:rPr lang="en-IN" sz="2400" dirty="0"/>
              <a:t>Bitwise Operators</a:t>
            </a:r>
          </a:p>
          <a:p>
            <a:pPr marL="514350" indent="-514350">
              <a:buAutoNum type="arabicPeriod"/>
            </a:pPr>
            <a:r>
              <a:rPr lang="en-IN" sz="2400" b="1" dirty="0"/>
              <a:t>Ternary Operator: </a:t>
            </a:r>
            <a:r>
              <a:rPr lang="en-IN" sz="2400" dirty="0"/>
              <a:t>An operator which operates on 3 operand is called </a:t>
            </a:r>
            <a:r>
              <a:rPr lang="en-IN" sz="2400" b="1" dirty="0"/>
              <a:t>Ternary</a:t>
            </a:r>
            <a:r>
              <a:rPr lang="en-IN" sz="2400" dirty="0"/>
              <a:t>.</a:t>
            </a:r>
            <a:endParaRPr lang="en-US" sz="2400" b="1" dirty="0"/>
          </a:p>
        </p:txBody>
      </p:sp>
    </p:spTree>
    <p:extLst>
      <p:ext uri="{BB962C8B-B14F-4D97-AF65-F5344CB8AC3E}">
        <p14:creationId xmlns:p14="http://schemas.microsoft.com/office/powerpoint/2010/main" val="20946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C767-CEE1-90D3-1876-7093226BAB2E}"/>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C5E7BA-C26D-357A-0224-22AE679D2AC5}"/>
              </a:ext>
            </a:extLst>
          </p:cNvPr>
          <p:cNvSpPr>
            <a:spLocks noGrp="1"/>
          </p:cNvSpPr>
          <p:nvPr>
            <p:ph idx="1"/>
          </p:nvPr>
        </p:nvSpPr>
        <p:spPr>
          <a:xfrm>
            <a:off x="631722" y="508102"/>
            <a:ext cx="10803193" cy="5646891"/>
          </a:xfrm>
        </p:spPr>
        <p:txBody>
          <a:bodyPr>
            <a:normAutofit/>
          </a:bodyPr>
          <a:lstStyle/>
          <a:p>
            <a:pPr marL="514350" indent="-514350">
              <a:buAutoNum type="arabicPeriod"/>
            </a:pPr>
            <a:r>
              <a:rPr lang="en-IN" sz="2400" b="1" dirty="0"/>
              <a:t>Unary Operators: </a:t>
            </a:r>
            <a:r>
              <a:rPr lang="en-IN" sz="2400" dirty="0"/>
              <a:t>Which operates on only </a:t>
            </a:r>
            <a:r>
              <a:rPr lang="en-IN" sz="2400" b="1" dirty="0">
                <a:solidFill>
                  <a:srgbClr val="C00000"/>
                </a:solidFill>
              </a:rPr>
              <a:t>one single Operand</a:t>
            </a:r>
            <a:r>
              <a:rPr lang="en-IN" sz="2400" dirty="0"/>
              <a:t>.</a:t>
            </a:r>
          </a:p>
          <a:p>
            <a:pPr marL="0" indent="0">
              <a:buNone/>
            </a:pPr>
            <a:endParaRPr lang="en-IN" sz="2400" dirty="0"/>
          </a:p>
          <a:p>
            <a:pPr marL="0" indent="0">
              <a:buNone/>
            </a:pPr>
            <a:endParaRPr lang="en-IN" sz="2400" dirty="0"/>
          </a:p>
        </p:txBody>
      </p:sp>
      <p:graphicFrame>
        <p:nvGraphicFramePr>
          <p:cNvPr id="2" name="Table 1">
            <a:extLst>
              <a:ext uri="{FF2B5EF4-FFF2-40B4-BE49-F238E27FC236}">
                <a16:creationId xmlns:a16="http://schemas.microsoft.com/office/drawing/2014/main" id="{BBE804D0-8672-41EA-4595-640354FBC5CA}"/>
              </a:ext>
            </a:extLst>
          </p:cNvPr>
          <p:cNvGraphicFramePr>
            <a:graphicFrameLocks noGrp="1"/>
          </p:cNvGraphicFramePr>
          <p:nvPr>
            <p:extLst>
              <p:ext uri="{D42A27DB-BD31-4B8C-83A1-F6EECF244321}">
                <p14:modId xmlns:p14="http://schemas.microsoft.com/office/powerpoint/2010/main" val="640906612"/>
              </p:ext>
            </p:extLst>
          </p:nvPr>
        </p:nvGraphicFramePr>
        <p:xfrm>
          <a:off x="859970" y="1447800"/>
          <a:ext cx="10428514" cy="4615545"/>
        </p:xfrm>
        <a:graphic>
          <a:graphicData uri="http://schemas.openxmlformats.org/drawingml/2006/table">
            <a:tbl>
              <a:tblPr firstRow="1" firstCol="1" bandRow="1">
                <a:tableStyleId>{5C22544A-7EE6-4342-B048-85BDC9FD1C3A}</a:tableStyleId>
              </a:tblPr>
              <a:tblGrid>
                <a:gridCol w="1992087">
                  <a:extLst>
                    <a:ext uri="{9D8B030D-6E8A-4147-A177-3AD203B41FA5}">
                      <a16:colId xmlns:a16="http://schemas.microsoft.com/office/drawing/2014/main" val="239535702"/>
                    </a:ext>
                  </a:extLst>
                </a:gridCol>
                <a:gridCol w="4959485">
                  <a:extLst>
                    <a:ext uri="{9D8B030D-6E8A-4147-A177-3AD203B41FA5}">
                      <a16:colId xmlns:a16="http://schemas.microsoft.com/office/drawing/2014/main" val="4139087507"/>
                    </a:ext>
                  </a:extLst>
                </a:gridCol>
                <a:gridCol w="3476942">
                  <a:extLst>
                    <a:ext uri="{9D8B030D-6E8A-4147-A177-3AD203B41FA5}">
                      <a16:colId xmlns:a16="http://schemas.microsoft.com/office/drawing/2014/main" val="1988424631"/>
                    </a:ext>
                  </a:extLst>
                </a:gridCol>
              </a:tblGrid>
              <a:tr h="923109">
                <a:tc>
                  <a:txBody>
                    <a:bodyPr/>
                    <a:lstStyle/>
                    <a:p>
                      <a:pPr algn="ctr">
                        <a:lnSpc>
                          <a:spcPct val="107000"/>
                        </a:lnSpc>
                        <a:spcAft>
                          <a:spcPts val="800"/>
                        </a:spcAft>
                      </a:pPr>
                      <a:r>
                        <a:rPr lang="en-US" sz="2400" kern="100" dirty="0">
                          <a:effectLst/>
                        </a:rPr>
                        <a:t>Operator</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Description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4233383"/>
                  </a:ext>
                </a:extLst>
              </a:tr>
              <a:tr h="923109">
                <a:tc>
                  <a:txBody>
                    <a:bodyPr/>
                    <a:lstStyle/>
                    <a:p>
                      <a:pPr algn="ctr">
                        <a:lnSpc>
                          <a:spcPct val="107000"/>
                        </a:lnSpc>
                        <a:spcAft>
                          <a:spcPts val="800"/>
                        </a:spcAft>
                      </a:pPr>
                      <a:r>
                        <a:rPr lang="en-US" sz="2800" kern="100" dirty="0">
                          <a:effectLst/>
                        </a:rPr>
                        <a: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Unary positive (identity)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+5 → 5</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6335720"/>
                  </a:ext>
                </a:extLst>
              </a:tr>
              <a:tr h="923109">
                <a:tc>
                  <a:txBody>
                    <a:bodyPr/>
                    <a:lstStyle/>
                    <a:p>
                      <a:pPr algn="ctr">
                        <a:lnSpc>
                          <a:spcPct val="107000"/>
                        </a:lnSpc>
                        <a:spcAft>
                          <a:spcPts val="800"/>
                        </a:spcAft>
                      </a:pPr>
                      <a:r>
                        <a:rPr lang="en-US" sz="2800" kern="100" dirty="0">
                          <a:effectLst/>
                        </a:rPr>
                        <a: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Unary negation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-5 → -5</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9475237"/>
                  </a:ext>
                </a:extLst>
              </a:tr>
              <a:tr h="923109">
                <a:tc>
                  <a:txBody>
                    <a:bodyPr/>
                    <a:lstStyle/>
                    <a:p>
                      <a:pPr algn="ctr">
                        <a:lnSpc>
                          <a:spcPct val="107000"/>
                        </a:lnSpc>
                        <a:spcAft>
                          <a:spcPts val="800"/>
                        </a:spcAft>
                      </a:pPr>
                      <a:r>
                        <a:rPr lang="en-US" sz="2800" kern="100" dirty="0">
                          <a:effectLst/>
                        </a:rPr>
                        <a: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Bitwise NOT (1's complement)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~5 → -6</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2396839"/>
                  </a:ext>
                </a:extLst>
              </a:tr>
              <a:tr h="923109">
                <a:tc>
                  <a:txBody>
                    <a:bodyPr/>
                    <a:lstStyle/>
                    <a:p>
                      <a:pPr algn="ctr">
                        <a:lnSpc>
                          <a:spcPct val="107000"/>
                        </a:lnSpc>
                        <a:spcAft>
                          <a:spcPts val="800"/>
                        </a:spcAft>
                      </a:pPr>
                      <a:r>
                        <a:rPr lang="en-US" sz="2800" kern="100" dirty="0">
                          <a:effectLst/>
                        </a:rPr>
                        <a:t>not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Logical negation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not True → False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7627284"/>
                  </a:ext>
                </a:extLst>
              </a:tr>
            </a:tbl>
          </a:graphicData>
        </a:graphic>
      </p:graphicFrame>
    </p:spTree>
    <p:extLst>
      <p:ext uri="{BB962C8B-B14F-4D97-AF65-F5344CB8AC3E}">
        <p14:creationId xmlns:p14="http://schemas.microsoft.com/office/powerpoint/2010/main" val="3751429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31238" y="528199"/>
            <a:ext cx="10803193" cy="5646891"/>
          </a:xfrm>
        </p:spPr>
        <p:txBody>
          <a:bodyPr>
            <a:normAutofit/>
          </a:bodyPr>
          <a:lstStyle/>
          <a:p>
            <a:pPr marL="0" indent="0">
              <a:buNone/>
            </a:pPr>
            <a:r>
              <a:rPr lang="en-IN" sz="2400" b="1" dirty="0"/>
              <a:t>2. Binary Operators</a:t>
            </a:r>
            <a:r>
              <a:rPr lang="en-US" sz="2400" b="1" dirty="0"/>
              <a:t>: </a:t>
            </a:r>
            <a:r>
              <a:rPr lang="en-IN" sz="2400" dirty="0"/>
              <a:t>Operates on </a:t>
            </a:r>
            <a:r>
              <a:rPr lang="en-IN" sz="2400" b="1" dirty="0">
                <a:solidFill>
                  <a:srgbClr val="C00000"/>
                </a:solidFill>
              </a:rPr>
              <a:t>two</a:t>
            </a:r>
            <a:r>
              <a:rPr lang="en-IN" sz="2400" dirty="0"/>
              <a:t> operands</a:t>
            </a:r>
            <a:endParaRPr lang="en-US" sz="2400" dirty="0"/>
          </a:p>
          <a:p>
            <a:pPr marL="0" indent="0">
              <a:buNone/>
            </a:pPr>
            <a:r>
              <a:rPr lang="en-IN" sz="2400" b="1" dirty="0"/>
              <a:t>1. Arithmetic Operators</a:t>
            </a:r>
            <a:r>
              <a:rPr lang="en-IN" sz="2400" dirty="0"/>
              <a:t>:  </a:t>
            </a:r>
            <a:r>
              <a:rPr lang="en-US" sz="2400" dirty="0"/>
              <a:t>These are used for performing </a:t>
            </a:r>
            <a:r>
              <a:rPr lang="en-US" sz="2400" b="1" dirty="0"/>
              <a:t>mathematical calculations</a:t>
            </a:r>
            <a:r>
              <a:rPr lang="en-US" sz="2400" dirty="0"/>
              <a:t>.</a:t>
            </a:r>
            <a:r>
              <a:rPr lang="en-IN" sz="2400" dirty="0"/>
              <a:t>								</a:t>
            </a:r>
            <a:endParaRPr lang="en-IN" sz="2400" b="1" dirty="0">
              <a:solidFill>
                <a:srgbClr val="002060"/>
              </a:solidFill>
            </a:endParaRPr>
          </a:p>
        </p:txBody>
      </p:sp>
      <p:graphicFrame>
        <p:nvGraphicFramePr>
          <p:cNvPr id="2" name="Table 1">
            <a:extLst>
              <a:ext uri="{FF2B5EF4-FFF2-40B4-BE49-F238E27FC236}">
                <a16:creationId xmlns:a16="http://schemas.microsoft.com/office/drawing/2014/main" id="{456743AA-57AD-0F3D-DD3B-76FBC855B73F}"/>
              </a:ext>
            </a:extLst>
          </p:cNvPr>
          <p:cNvGraphicFramePr>
            <a:graphicFrameLocks noGrp="1"/>
          </p:cNvGraphicFramePr>
          <p:nvPr>
            <p:extLst>
              <p:ext uri="{D42A27DB-BD31-4B8C-83A1-F6EECF244321}">
                <p14:modId xmlns:p14="http://schemas.microsoft.com/office/powerpoint/2010/main" val="238615636"/>
              </p:ext>
            </p:extLst>
          </p:nvPr>
        </p:nvGraphicFramePr>
        <p:xfrm>
          <a:off x="761999" y="1534886"/>
          <a:ext cx="10572432" cy="4794912"/>
        </p:xfrm>
        <a:graphic>
          <a:graphicData uri="http://schemas.openxmlformats.org/drawingml/2006/table">
            <a:tbl>
              <a:tblPr firstRow="1" firstCol="1" bandRow="1">
                <a:tableStyleId>{5C22544A-7EE6-4342-B048-85BDC9FD1C3A}</a:tableStyleId>
              </a:tblPr>
              <a:tblGrid>
                <a:gridCol w="1611087">
                  <a:extLst>
                    <a:ext uri="{9D8B030D-6E8A-4147-A177-3AD203B41FA5}">
                      <a16:colId xmlns:a16="http://schemas.microsoft.com/office/drawing/2014/main" val="1486230480"/>
                    </a:ext>
                  </a:extLst>
                </a:gridCol>
                <a:gridCol w="2536371">
                  <a:extLst>
                    <a:ext uri="{9D8B030D-6E8A-4147-A177-3AD203B41FA5}">
                      <a16:colId xmlns:a16="http://schemas.microsoft.com/office/drawing/2014/main" val="2310812743"/>
                    </a:ext>
                  </a:extLst>
                </a:gridCol>
                <a:gridCol w="2046514">
                  <a:extLst>
                    <a:ext uri="{9D8B030D-6E8A-4147-A177-3AD203B41FA5}">
                      <a16:colId xmlns:a16="http://schemas.microsoft.com/office/drawing/2014/main" val="907149810"/>
                    </a:ext>
                  </a:extLst>
                </a:gridCol>
                <a:gridCol w="4378460">
                  <a:extLst>
                    <a:ext uri="{9D8B030D-6E8A-4147-A177-3AD203B41FA5}">
                      <a16:colId xmlns:a16="http://schemas.microsoft.com/office/drawing/2014/main" val="3600846139"/>
                    </a:ext>
                  </a:extLst>
                </a:gridCol>
              </a:tblGrid>
              <a:tr h="431448">
                <a:tc>
                  <a:txBody>
                    <a:bodyPr/>
                    <a:lstStyle/>
                    <a:p>
                      <a:pPr algn="ctr">
                        <a:lnSpc>
                          <a:spcPct val="107000"/>
                        </a:lnSpc>
                        <a:spcAft>
                          <a:spcPts val="800"/>
                        </a:spcAft>
                      </a:pPr>
                      <a:r>
                        <a:rPr lang="en-IN" sz="2200" kern="100">
                          <a:effectLst/>
                        </a:rPr>
                        <a:t>Operator</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Name</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Example</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Description (</a:t>
                      </a:r>
                      <a:r>
                        <a:rPr lang="en-US" sz="2000" b="1" kern="100" dirty="0">
                          <a:solidFill>
                            <a:schemeClr val="bg1"/>
                          </a:solidFill>
                          <a:effectLst/>
                        </a:rPr>
                        <a:t>a = 5  b = 3)</a:t>
                      </a:r>
                      <a:endParaRPr lang="en-IN" sz="2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2912845"/>
                  </a:ext>
                </a:extLst>
              </a:tr>
              <a:tr h="431448">
                <a:tc>
                  <a:txBody>
                    <a:bodyPr/>
                    <a:lstStyle/>
                    <a:p>
                      <a:pPr algn="ctr">
                        <a:lnSpc>
                          <a:spcPct val="107000"/>
                        </a:lnSpc>
                        <a:spcAft>
                          <a:spcPts val="800"/>
                        </a:spcAft>
                      </a:pPr>
                      <a:r>
                        <a:rPr lang="en-IN" sz="2200" kern="100">
                          <a:effectLst/>
                        </a:rPr>
                        <a: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Addition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8</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Adds two values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8931334"/>
                  </a:ext>
                </a:extLst>
              </a:tr>
              <a:tr h="879224">
                <a:tc>
                  <a:txBody>
                    <a:bodyPr/>
                    <a:lstStyle/>
                    <a:p>
                      <a:pPr algn="ctr">
                        <a:lnSpc>
                          <a:spcPct val="107000"/>
                        </a:lnSpc>
                        <a:spcAft>
                          <a:spcPts val="800"/>
                        </a:spcAft>
                      </a:pPr>
                      <a:r>
                        <a:rPr lang="en-IN" sz="2200" kern="100">
                          <a:effectLst/>
                        </a:rPr>
                        <a: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Subtraction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a - b → 2</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Subtracts second from first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1293488"/>
                  </a:ext>
                </a:extLst>
              </a:tr>
              <a:tr h="431448">
                <a:tc>
                  <a:txBody>
                    <a:bodyPr/>
                    <a:lstStyle/>
                    <a:p>
                      <a:pPr algn="ctr">
                        <a:lnSpc>
                          <a:spcPct val="107000"/>
                        </a:lnSpc>
                        <a:spcAft>
                          <a:spcPts val="800"/>
                        </a:spcAft>
                      </a:pPr>
                      <a:r>
                        <a:rPr lang="en-IN" sz="2200" kern="100">
                          <a:effectLst/>
                        </a:rPr>
                        <a: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Multiplication</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15</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Multiplies two values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9768429"/>
                  </a:ext>
                </a:extLst>
              </a:tr>
              <a:tr h="431448">
                <a:tc>
                  <a:txBody>
                    <a:bodyPr/>
                    <a:lstStyle/>
                    <a:p>
                      <a:pPr algn="ctr">
                        <a:lnSpc>
                          <a:spcPct val="107000"/>
                        </a:lnSpc>
                        <a:spcAft>
                          <a:spcPts val="800"/>
                        </a:spcAft>
                      </a:pPr>
                      <a:r>
                        <a:rPr lang="en-IN" sz="2200" kern="100" dirty="0">
                          <a:effectLst/>
                        </a:rPr>
                        <a: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Division</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2.5</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Divides first by second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784192"/>
                  </a:ext>
                </a:extLst>
              </a:tr>
              <a:tr h="431448">
                <a:tc>
                  <a:txBody>
                    <a:bodyPr/>
                    <a:lstStyle/>
                    <a:p>
                      <a:pPr algn="ctr">
                        <a:lnSpc>
                          <a:spcPct val="107000"/>
                        </a:lnSpc>
                        <a:spcAft>
                          <a:spcPts val="800"/>
                        </a:spcAft>
                      </a:pPr>
                      <a:r>
                        <a:rPr lang="en-IN" sz="2200" kern="100">
                          <a:effectLst/>
                        </a:rPr>
                        <a: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Modulus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2</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Returns the remainder</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0301757"/>
                  </a:ext>
                </a:extLst>
              </a:tr>
              <a:tr h="879224">
                <a:tc>
                  <a:txBody>
                    <a:bodyPr/>
                    <a:lstStyle/>
                    <a:p>
                      <a:pPr algn="ctr">
                        <a:lnSpc>
                          <a:spcPct val="107000"/>
                        </a:lnSpc>
                        <a:spcAft>
                          <a:spcPts val="800"/>
                        </a:spcAft>
                      </a:pPr>
                      <a:r>
                        <a:rPr lang="en-IN" sz="2200" kern="100">
                          <a:effectLst/>
                        </a:rPr>
                        <a: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Exponentiation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125</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Raises first to power of second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7578117"/>
                  </a:ext>
                </a:extLst>
              </a:tr>
              <a:tr h="879224">
                <a:tc>
                  <a:txBody>
                    <a:bodyPr/>
                    <a:lstStyle/>
                    <a:p>
                      <a:pPr algn="ctr">
                        <a:lnSpc>
                          <a:spcPct val="107000"/>
                        </a:lnSpc>
                        <a:spcAft>
                          <a:spcPts val="800"/>
                        </a:spcAft>
                      </a:pPr>
                      <a:r>
                        <a:rPr lang="en-IN" sz="2200" kern="100" dirty="0">
                          <a:effectLst/>
                        </a:rPr>
                        <a: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Floor Division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2</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Returns quotient without remainder</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651472"/>
                  </a:ext>
                </a:extLst>
              </a:tr>
            </a:tbl>
          </a:graphicData>
        </a:graphic>
      </p:graphicFrame>
    </p:spTree>
    <p:extLst>
      <p:ext uri="{BB962C8B-B14F-4D97-AF65-F5344CB8AC3E}">
        <p14:creationId xmlns:p14="http://schemas.microsoft.com/office/powerpoint/2010/main" val="3137782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56750" y="321289"/>
            <a:ext cx="11281289" cy="5646891"/>
          </a:xfrm>
        </p:spPr>
        <p:txBody>
          <a:bodyPr>
            <a:normAutofit/>
          </a:bodyPr>
          <a:lstStyle/>
          <a:p>
            <a:pPr marL="0" indent="0">
              <a:buNone/>
            </a:pPr>
            <a:r>
              <a:rPr lang="en-US" sz="2400" b="1" dirty="0"/>
              <a:t>2. </a:t>
            </a:r>
            <a:r>
              <a:rPr lang="en-IN" sz="2400" b="1" dirty="0">
                <a:solidFill>
                  <a:srgbClr val="C00000"/>
                </a:solidFill>
              </a:rPr>
              <a:t>Relational</a:t>
            </a:r>
            <a:r>
              <a:rPr lang="en-IN" sz="2400" b="1" dirty="0"/>
              <a:t> or </a:t>
            </a:r>
            <a:r>
              <a:rPr lang="en-IN" sz="2400" b="1" dirty="0">
                <a:solidFill>
                  <a:srgbClr val="C00000"/>
                </a:solidFill>
              </a:rPr>
              <a:t>Comparison</a:t>
            </a:r>
            <a:r>
              <a:rPr lang="en-IN" sz="2400" b="1" dirty="0"/>
              <a:t> Operators:</a:t>
            </a:r>
          </a:p>
          <a:p>
            <a:pPr marL="0" indent="0">
              <a:buNone/>
            </a:pPr>
            <a:r>
              <a:rPr lang="en-US" sz="2400" dirty="0"/>
              <a:t>Relational operators in Python are used to </a:t>
            </a:r>
            <a:r>
              <a:rPr lang="en-US" sz="2400" b="1" dirty="0"/>
              <a:t>compare two values </a:t>
            </a:r>
            <a:r>
              <a:rPr lang="en-US" sz="2400" dirty="0"/>
              <a:t>and </a:t>
            </a:r>
            <a:r>
              <a:rPr lang="en-US" sz="2400" b="1" dirty="0"/>
              <a:t>return</a:t>
            </a:r>
            <a:r>
              <a:rPr lang="en-US" sz="2400" dirty="0"/>
              <a:t> a </a:t>
            </a:r>
            <a:r>
              <a:rPr lang="en-US" sz="2400" b="1" dirty="0" err="1">
                <a:solidFill>
                  <a:srgbClr val="0070C0"/>
                </a:solidFill>
              </a:rPr>
              <a:t>boolean</a:t>
            </a:r>
            <a:r>
              <a:rPr lang="en-US" sz="2400" dirty="0"/>
              <a:t> </a:t>
            </a:r>
            <a:r>
              <a:rPr lang="en-US" sz="2400" b="1" dirty="0">
                <a:solidFill>
                  <a:srgbClr val="0070C0"/>
                </a:solidFill>
              </a:rPr>
              <a:t>result</a:t>
            </a:r>
            <a:r>
              <a:rPr lang="en-US" sz="2400" dirty="0"/>
              <a:t> (</a:t>
            </a:r>
            <a:r>
              <a:rPr lang="en-US" sz="2400" b="1" dirty="0">
                <a:solidFill>
                  <a:srgbClr val="C00000"/>
                </a:solidFill>
              </a:rPr>
              <a:t>true</a:t>
            </a:r>
            <a:r>
              <a:rPr lang="en-US" sz="2400" dirty="0"/>
              <a:t> or </a:t>
            </a:r>
            <a:r>
              <a:rPr lang="en-US" sz="2400" b="1" dirty="0">
                <a:solidFill>
                  <a:srgbClr val="C00000"/>
                </a:solidFill>
              </a:rPr>
              <a:t>false</a:t>
            </a:r>
            <a:r>
              <a:rPr lang="en-US" sz="2400" dirty="0"/>
              <a:t>).</a:t>
            </a:r>
            <a:r>
              <a:rPr lang="en-IN" sz="2400" dirty="0"/>
              <a:t>							</a:t>
            </a:r>
            <a:endParaRPr lang="en-IN" sz="2400" b="1" dirty="0"/>
          </a:p>
        </p:txBody>
      </p:sp>
      <p:graphicFrame>
        <p:nvGraphicFramePr>
          <p:cNvPr id="4" name="Table 3">
            <a:extLst>
              <a:ext uri="{FF2B5EF4-FFF2-40B4-BE49-F238E27FC236}">
                <a16:creationId xmlns:a16="http://schemas.microsoft.com/office/drawing/2014/main" id="{7A319602-56D1-084D-DA0C-ECE1DD6E3614}"/>
              </a:ext>
            </a:extLst>
          </p:cNvPr>
          <p:cNvGraphicFramePr>
            <a:graphicFrameLocks noGrp="1"/>
          </p:cNvGraphicFramePr>
          <p:nvPr>
            <p:extLst>
              <p:ext uri="{D42A27DB-BD31-4B8C-83A1-F6EECF244321}">
                <p14:modId xmlns:p14="http://schemas.microsoft.com/office/powerpoint/2010/main" val="3400066908"/>
              </p:ext>
            </p:extLst>
          </p:nvPr>
        </p:nvGraphicFramePr>
        <p:xfrm>
          <a:off x="653731" y="1648517"/>
          <a:ext cx="10896012" cy="4798468"/>
        </p:xfrm>
        <a:graphic>
          <a:graphicData uri="http://schemas.openxmlformats.org/drawingml/2006/table">
            <a:tbl>
              <a:tblPr firstRow="1" firstCol="1" bandRow="1">
                <a:tableStyleId>{5C22544A-7EE6-4342-B048-85BDC9FD1C3A}</a:tableStyleId>
              </a:tblPr>
              <a:tblGrid>
                <a:gridCol w="1882640">
                  <a:extLst>
                    <a:ext uri="{9D8B030D-6E8A-4147-A177-3AD203B41FA5}">
                      <a16:colId xmlns:a16="http://schemas.microsoft.com/office/drawing/2014/main" val="4043482435"/>
                    </a:ext>
                  </a:extLst>
                </a:gridCol>
                <a:gridCol w="2775858">
                  <a:extLst>
                    <a:ext uri="{9D8B030D-6E8A-4147-A177-3AD203B41FA5}">
                      <a16:colId xmlns:a16="http://schemas.microsoft.com/office/drawing/2014/main" val="4178982118"/>
                    </a:ext>
                  </a:extLst>
                </a:gridCol>
                <a:gridCol w="2068285">
                  <a:extLst>
                    <a:ext uri="{9D8B030D-6E8A-4147-A177-3AD203B41FA5}">
                      <a16:colId xmlns:a16="http://schemas.microsoft.com/office/drawing/2014/main" val="2782725609"/>
                    </a:ext>
                  </a:extLst>
                </a:gridCol>
                <a:gridCol w="4169229">
                  <a:extLst>
                    <a:ext uri="{9D8B030D-6E8A-4147-A177-3AD203B41FA5}">
                      <a16:colId xmlns:a16="http://schemas.microsoft.com/office/drawing/2014/main" val="2088251621"/>
                    </a:ext>
                  </a:extLst>
                </a:gridCol>
              </a:tblGrid>
              <a:tr h="352701">
                <a:tc>
                  <a:txBody>
                    <a:bodyPr/>
                    <a:lstStyle/>
                    <a:p>
                      <a:pPr algn="ct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Name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2400" kern="100" dirty="0">
                          <a:effectLst/>
                        </a:rPr>
                        <a:t>Description </a:t>
                      </a:r>
                      <a:r>
                        <a:rPr lang="en-IN" sz="2800" kern="100" dirty="0">
                          <a:effectLst/>
                        </a:rPr>
                        <a:t>(</a:t>
                      </a:r>
                      <a:r>
                        <a:rPr lang="en-US" sz="2400" b="1" kern="100" dirty="0">
                          <a:solidFill>
                            <a:schemeClr val="bg1"/>
                          </a:solidFill>
                          <a:effectLst/>
                        </a:rPr>
                        <a:t>a = 5  b = 3)</a:t>
                      </a:r>
                      <a:endParaRPr lang="en-IN"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807215"/>
                  </a:ext>
                </a:extLst>
              </a:tr>
              <a:tr h="718749">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Equal to</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 → False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Checks if values are equal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9871996"/>
                  </a:ext>
                </a:extLst>
              </a:tr>
              <a:tr h="718749">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Not equal to</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Checks if values are not equal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5653798"/>
                  </a:ext>
                </a:extLst>
              </a:tr>
              <a:tr h="718749">
                <a:tc>
                  <a:txBody>
                    <a:bodyPr/>
                    <a:lstStyle/>
                    <a:p>
                      <a:pPr algn="ctr">
                        <a:lnSpc>
                          <a:spcPct val="107000"/>
                        </a:lnSpc>
                        <a:spcAft>
                          <a:spcPts val="800"/>
                        </a:spcAft>
                      </a:pPr>
                      <a:r>
                        <a:rPr lang="en-IN" sz="2400" kern="100">
                          <a:effectLst/>
                        </a:rPr>
                        <a:t>&gt;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Greater than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 &gt; b → True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Checks if first is greater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506951"/>
                  </a:ext>
                </a:extLst>
              </a:tr>
              <a:tr h="718749">
                <a:tc>
                  <a:txBody>
                    <a:bodyPr/>
                    <a:lstStyle/>
                    <a:p>
                      <a:pPr algn="ctr">
                        <a:lnSpc>
                          <a:spcPct val="107000"/>
                        </a:lnSpc>
                        <a:spcAft>
                          <a:spcPts val="800"/>
                        </a:spcAft>
                      </a:pPr>
                      <a:r>
                        <a:rPr lang="en-IN" sz="2400" kern="100">
                          <a:effectLst/>
                        </a:rPr>
                        <a:t>&lt;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Less than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&lt; b → False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Checks if first is smaller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17459"/>
                  </a:ext>
                </a:extLst>
              </a:tr>
              <a:tr h="718749">
                <a:tc>
                  <a:txBody>
                    <a:bodyPr/>
                    <a:lstStyle/>
                    <a:p>
                      <a:pPr algn="ctr">
                        <a:lnSpc>
                          <a:spcPct val="107000"/>
                        </a:lnSpc>
                        <a:spcAft>
                          <a:spcPts val="800"/>
                        </a:spcAft>
                      </a:pPr>
                      <a:r>
                        <a:rPr lang="en-IN" sz="2400" kern="100">
                          <a:effectLst/>
                        </a:rPr>
                        <a:t>&gt;=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Greater than or equal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&gt;= b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Checks if first is greater or equal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7154593"/>
                  </a:ext>
                </a:extLst>
              </a:tr>
              <a:tr h="718749">
                <a:tc>
                  <a:txBody>
                    <a:bodyPr/>
                    <a:lstStyle/>
                    <a:p>
                      <a:pPr algn="ctr">
                        <a:lnSpc>
                          <a:spcPct val="107000"/>
                        </a:lnSpc>
                        <a:spcAft>
                          <a:spcPts val="800"/>
                        </a:spcAft>
                      </a:pPr>
                      <a:r>
                        <a:rPr lang="en-IN" sz="2400" kern="100" dirty="0">
                          <a:effectLst/>
                        </a:rPr>
                        <a:t>&lt;=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Less than or equal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&lt;= b → False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Checks if first is smaller or equal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5046314"/>
                  </a:ext>
                </a:extLst>
              </a:tr>
            </a:tbl>
          </a:graphicData>
        </a:graphic>
      </p:graphicFrame>
    </p:spTree>
    <p:extLst>
      <p:ext uri="{BB962C8B-B14F-4D97-AF65-F5344CB8AC3E}">
        <p14:creationId xmlns:p14="http://schemas.microsoft.com/office/powerpoint/2010/main" val="105732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43231" y="329264"/>
            <a:ext cx="10803193" cy="5646891"/>
          </a:xfrm>
        </p:spPr>
        <p:txBody>
          <a:bodyPr/>
          <a:lstStyle/>
          <a:p>
            <a:pPr marL="0" indent="0">
              <a:buNone/>
            </a:pPr>
            <a:r>
              <a:rPr lang="en-US" sz="2400" b="1" dirty="0"/>
              <a:t>3. </a:t>
            </a:r>
            <a:r>
              <a:rPr lang="en-IN" sz="2400" b="1" dirty="0"/>
              <a:t>Logical Operators:</a:t>
            </a:r>
          </a:p>
          <a:p>
            <a:pPr marL="0" indent="0">
              <a:buNone/>
            </a:pPr>
            <a:r>
              <a:rPr lang="en-US" sz="2400" dirty="0"/>
              <a:t>Logical operators in Python are used to </a:t>
            </a:r>
            <a:r>
              <a:rPr lang="en-US" sz="2400" b="1" dirty="0"/>
              <a:t>perform logical operations </a:t>
            </a:r>
            <a:r>
              <a:rPr lang="en-US" sz="2400" b="1" dirty="0">
                <a:solidFill>
                  <a:srgbClr val="C00000"/>
                </a:solidFill>
              </a:rPr>
              <a:t>on </a:t>
            </a:r>
            <a:r>
              <a:rPr lang="en-US" sz="2400" b="1" dirty="0" err="1">
                <a:solidFill>
                  <a:srgbClr val="C00000"/>
                </a:solidFill>
              </a:rPr>
              <a:t>boolean</a:t>
            </a:r>
            <a:r>
              <a:rPr lang="en-US" sz="2400" b="1" dirty="0">
                <a:solidFill>
                  <a:srgbClr val="C00000"/>
                </a:solidFill>
              </a:rPr>
              <a:t> expressions. </a:t>
            </a:r>
            <a:r>
              <a:rPr lang="en-US" sz="2400" dirty="0"/>
              <a:t>They are commonly used in conditional statements to </a:t>
            </a:r>
            <a:r>
              <a:rPr lang="en-US" sz="2400" b="1" dirty="0">
                <a:solidFill>
                  <a:srgbClr val="C00000"/>
                </a:solidFill>
              </a:rPr>
              <a:t>combine multiple conditions.</a:t>
            </a:r>
            <a:endParaRPr lang="en-IN" sz="2400" b="1" dirty="0">
              <a:solidFill>
                <a:srgbClr val="C00000"/>
              </a:solidFill>
            </a:endParaRPr>
          </a:p>
        </p:txBody>
      </p:sp>
      <p:graphicFrame>
        <p:nvGraphicFramePr>
          <p:cNvPr id="4" name="Table 3">
            <a:extLst>
              <a:ext uri="{FF2B5EF4-FFF2-40B4-BE49-F238E27FC236}">
                <a16:creationId xmlns:a16="http://schemas.microsoft.com/office/drawing/2014/main" id="{12B44513-4117-4815-38E9-7CFC720FA3E3}"/>
              </a:ext>
            </a:extLst>
          </p:cNvPr>
          <p:cNvGraphicFramePr>
            <a:graphicFrameLocks noGrp="1"/>
          </p:cNvGraphicFramePr>
          <p:nvPr>
            <p:extLst>
              <p:ext uri="{D42A27DB-BD31-4B8C-83A1-F6EECF244321}">
                <p14:modId xmlns:p14="http://schemas.microsoft.com/office/powerpoint/2010/main" val="1141889258"/>
              </p:ext>
            </p:extLst>
          </p:nvPr>
        </p:nvGraphicFramePr>
        <p:xfrm>
          <a:off x="719045" y="1977585"/>
          <a:ext cx="10803192" cy="3998569"/>
        </p:xfrm>
        <a:graphic>
          <a:graphicData uri="http://schemas.openxmlformats.org/drawingml/2006/table">
            <a:tbl>
              <a:tblPr firstRow="1" firstCol="1" bandRow="1">
                <a:tableStyleId>{5C22544A-7EE6-4342-B048-85BDC9FD1C3A}</a:tableStyleId>
              </a:tblPr>
              <a:tblGrid>
                <a:gridCol w="1817326">
                  <a:extLst>
                    <a:ext uri="{9D8B030D-6E8A-4147-A177-3AD203B41FA5}">
                      <a16:colId xmlns:a16="http://schemas.microsoft.com/office/drawing/2014/main" val="520707199"/>
                    </a:ext>
                  </a:extLst>
                </a:gridCol>
                <a:gridCol w="1883229">
                  <a:extLst>
                    <a:ext uri="{9D8B030D-6E8A-4147-A177-3AD203B41FA5}">
                      <a16:colId xmlns:a16="http://schemas.microsoft.com/office/drawing/2014/main" val="1169860072"/>
                    </a:ext>
                  </a:extLst>
                </a:gridCol>
                <a:gridCol w="3189514">
                  <a:extLst>
                    <a:ext uri="{9D8B030D-6E8A-4147-A177-3AD203B41FA5}">
                      <a16:colId xmlns:a16="http://schemas.microsoft.com/office/drawing/2014/main" val="314937547"/>
                    </a:ext>
                  </a:extLst>
                </a:gridCol>
                <a:gridCol w="3913123">
                  <a:extLst>
                    <a:ext uri="{9D8B030D-6E8A-4147-A177-3AD203B41FA5}">
                      <a16:colId xmlns:a16="http://schemas.microsoft.com/office/drawing/2014/main" val="1441440468"/>
                    </a:ext>
                  </a:extLst>
                </a:gridCol>
              </a:tblGrid>
              <a:tr h="562108">
                <a:tc>
                  <a:txBody>
                    <a:bodyPr/>
                    <a:lstStyle/>
                    <a:p>
                      <a:pPr algn="ct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Name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Description </a:t>
                      </a:r>
                      <a:r>
                        <a:rPr lang="en-IN" sz="2800" kern="100" dirty="0">
                          <a:effectLst/>
                        </a:rPr>
                        <a:t>(</a:t>
                      </a:r>
                      <a:r>
                        <a:rPr lang="en-US" sz="2400" b="1" kern="100" dirty="0">
                          <a:solidFill>
                            <a:schemeClr val="bg1"/>
                          </a:solidFill>
                          <a:effectLst/>
                        </a:rPr>
                        <a:t>a = 5  b = 3)</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9954979"/>
                  </a:ext>
                </a:extLst>
              </a:tr>
              <a:tr h="1145487">
                <a:tc>
                  <a:txBody>
                    <a:bodyPr/>
                    <a:lstStyle/>
                    <a:p>
                      <a:pPr algn="ctr">
                        <a:lnSpc>
                          <a:spcPct val="107000"/>
                        </a:lnSpc>
                        <a:spcAft>
                          <a:spcPts val="800"/>
                        </a:spcAft>
                      </a:pPr>
                      <a:r>
                        <a:rPr lang="en-IN" sz="2400" kern="100">
                          <a:effectLst/>
                        </a:rPr>
                        <a:t>and</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Logical AND</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&gt; 1 and b &lt; 5)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Returns True if both conditions are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1293269"/>
                  </a:ext>
                </a:extLst>
              </a:tr>
              <a:tr h="1145487">
                <a:tc>
                  <a:txBody>
                    <a:bodyPr/>
                    <a:lstStyle/>
                    <a:p>
                      <a:pPr algn="ctr">
                        <a:lnSpc>
                          <a:spcPct val="107000"/>
                        </a:lnSpc>
                        <a:spcAft>
                          <a:spcPts val="800"/>
                        </a:spcAft>
                      </a:pPr>
                      <a:r>
                        <a:rPr lang="en-IN" sz="2400" kern="100">
                          <a:effectLst/>
                        </a:rPr>
                        <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Logical 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&gt; 1 or b &gt; 5)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Returns True if one condition is True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365615"/>
                  </a:ext>
                </a:extLst>
              </a:tr>
              <a:tr h="1145487">
                <a:tc>
                  <a:txBody>
                    <a:bodyPr/>
                    <a:lstStyle/>
                    <a:p>
                      <a:pPr algn="ctr">
                        <a:lnSpc>
                          <a:spcPct val="107000"/>
                        </a:lnSpc>
                        <a:spcAft>
                          <a:spcPts val="800"/>
                        </a:spcAft>
                      </a:pPr>
                      <a:r>
                        <a:rPr lang="en-IN" sz="2400" kern="100" dirty="0">
                          <a:effectLst/>
                        </a:rPr>
                        <a:t>not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Logical NOT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not(a &gt; 5)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Negates the result of the condition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2230929"/>
                  </a:ext>
                </a:extLst>
              </a:tr>
            </a:tbl>
          </a:graphicData>
        </a:graphic>
      </p:graphicFrame>
    </p:spTree>
    <p:extLst>
      <p:ext uri="{BB962C8B-B14F-4D97-AF65-F5344CB8AC3E}">
        <p14:creationId xmlns:p14="http://schemas.microsoft.com/office/powerpoint/2010/main" val="1903853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sz="2400" b="1" dirty="0"/>
              <a:t>4. </a:t>
            </a:r>
            <a:r>
              <a:rPr lang="en-IN" sz="2400" b="1" dirty="0"/>
              <a:t>Assignment Operators: </a:t>
            </a:r>
            <a:r>
              <a:rPr lang="en-US" sz="2400" dirty="0"/>
              <a:t>These are used to </a:t>
            </a:r>
            <a:r>
              <a:rPr lang="en-US" sz="2400" b="1" dirty="0">
                <a:solidFill>
                  <a:srgbClr val="C00000"/>
                </a:solidFill>
              </a:rPr>
              <a:t>assign values to variables </a:t>
            </a:r>
            <a:r>
              <a:rPr lang="en-US" sz="2400" dirty="0"/>
              <a:t>and can combine with </a:t>
            </a:r>
            <a:r>
              <a:rPr lang="en-US" sz="2400" b="1" dirty="0"/>
              <a:t>arithmetic</a:t>
            </a:r>
            <a:r>
              <a:rPr lang="en-US" sz="2400" dirty="0"/>
              <a:t>/</a:t>
            </a:r>
            <a:r>
              <a:rPr lang="en-US" sz="2400" b="1" dirty="0"/>
              <a:t>bitwise</a:t>
            </a:r>
            <a:r>
              <a:rPr lang="en-US" sz="2400" dirty="0"/>
              <a:t> operators.</a:t>
            </a:r>
            <a:endParaRPr lang="en-IN" sz="2400" dirty="0"/>
          </a:p>
        </p:txBody>
      </p:sp>
      <p:graphicFrame>
        <p:nvGraphicFramePr>
          <p:cNvPr id="4" name="Table 3">
            <a:extLst>
              <a:ext uri="{FF2B5EF4-FFF2-40B4-BE49-F238E27FC236}">
                <a16:creationId xmlns:a16="http://schemas.microsoft.com/office/drawing/2014/main" id="{F7FE2A1C-03FD-0F6A-C66B-8EE5AD1F9643}"/>
              </a:ext>
            </a:extLst>
          </p:cNvPr>
          <p:cNvGraphicFramePr>
            <a:graphicFrameLocks noGrp="1"/>
          </p:cNvGraphicFramePr>
          <p:nvPr>
            <p:extLst>
              <p:ext uri="{D42A27DB-BD31-4B8C-83A1-F6EECF244321}">
                <p14:modId xmlns:p14="http://schemas.microsoft.com/office/powerpoint/2010/main" val="30206594"/>
              </p:ext>
            </p:extLst>
          </p:nvPr>
        </p:nvGraphicFramePr>
        <p:xfrm>
          <a:off x="757085" y="1520044"/>
          <a:ext cx="10677832" cy="4194956"/>
        </p:xfrm>
        <a:graphic>
          <a:graphicData uri="http://schemas.openxmlformats.org/drawingml/2006/table">
            <a:tbl>
              <a:tblPr firstRow="1" firstCol="1" bandRow="1">
                <a:tableStyleId>{5C22544A-7EE6-4342-B048-85BDC9FD1C3A}</a:tableStyleId>
              </a:tblPr>
              <a:tblGrid>
                <a:gridCol w="1648658">
                  <a:extLst>
                    <a:ext uri="{9D8B030D-6E8A-4147-A177-3AD203B41FA5}">
                      <a16:colId xmlns:a16="http://schemas.microsoft.com/office/drawing/2014/main" val="489495348"/>
                    </a:ext>
                  </a:extLst>
                </a:gridCol>
                <a:gridCol w="4049486">
                  <a:extLst>
                    <a:ext uri="{9D8B030D-6E8A-4147-A177-3AD203B41FA5}">
                      <a16:colId xmlns:a16="http://schemas.microsoft.com/office/drawing/2014/main" val="2332826172"/>
                    </a:ext>
                  </a:extLst>
                </a:gridCol>
                <a:gridCol w="2310230">
                  <a:extLst>
                    <a:ext uri="{9D8B030D-6E8A-4147-A177-3AD203B41FA5}">
                      <a16:colId xmlns:a16="http://schemas.microsoft.com/office/drawing/2014/main" val="1065159095"/>
                    </a:ext>
                  </a:extLst>
                </a:gridCol>
                <a:gridCol w="2669458">
                  <a:extLst>
                    <a:ext uri="{9D8B030D-6E8A-4147-A177-3AD203B41FA5}">
                      <a16:colId xmlns:a16="http://schemas.microsoft.com/office/drawing/2014/main" val="3564444158"/>
                    </a:ext>
                  </a:extLst>
                </a:gridCol>
              </a:tblGrid>
              <a:tr h="586121">
                <a:tc>
                  <a:txBody>
                    <a:bodyPr/>
                    <a:lstStyle/>
                    <a:p>
                      <a:pPr algn="ct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Name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Equivalent To</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2648421"/>
                  </a:ext>
                </a:extLst>
              </a:tr>
              <a:tr h="586121">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Assign or Simple Assignment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 = b</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8944694"/>
                  </a:ext>
                </a:extLst>
              </a:tr>
              <a:tr h="586121">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Add and assign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2533720"/>
                  </a:ext>
                </a:extLst>
              </a:tr>
              <a:tr h="586121">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Subtract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1525647"/>
                  </a:ext>
                </a:extLst>
              </a:tr>
              <a:tr h="586121">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Multiply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7544541"/>
                  </a:ext>
                </a:extLst>
              </a:tr>
              <a:tr h="586121">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Divide and assign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6829413"/>
                  </a:ext>
                </a:extLst>
              </a:tr>
              <a:tr h="678230">
                <a:tc>
                  <a:txBody>
                    <a:bodyPr/>
                    <a:lstStyle/>
                    <a:p>
                      <a:pPr algn="ctr">
                        <a:lnSpc>
                          <a:spcPct val="107000"/>
                        </a:lnSpc>
                        <a:spcAft>
                          <a:spcPts val="800"/>
                        </a:spcAft>
                      </a:pPr>
                      <a:r>
                        <a:rPr lang="en-IN" sz="2400" kern="100" dirty="0">
                          <a:effectLst/>
                        </a:rPr>
                        <a:t>&amp;=</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Bitwise AND </a:t>
                      </a:r>
                      <a:r>
                        <a:rPr lang="en-IN" sz="2400" kern="100" dirty="0" err="1">
                          <a:effectLst/>
                        </a:rPr>
                        <a:t>and</a:t>
                      </a:r>
                      <a:r>
                        <a:rPr lang="en-IN" sz="2400" kern="100" dirty="0">
                          <a:effectLst/>
                        </a:rPr>
                        <a:t> assign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&amp;=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 = a &amp; b</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1021098"/>
                  </a:ext>
                </a:extLst>
              </a:tr>
            </a:tbl>
          </a:graphicData>
        </a:graphic>
      </p:graphicFrame>
    </p:spTree>
    <p:extLst>
      <p:ext uri="{BB962C8B-B14F-4D97-AF65-F5344CB8AC3E}">
        <p14:creationId xmlns:p14="http://schemas.microsoft.com/office/powerpoint/2010/main" val="4241730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74406" y="262296"/>
            <a:ext cx="11206317" cy="6143907"/>
          </a:xfrm>
        </p:spPr>
        <p:txBody>
          <a:bodyPr>
            <a:normAutofit/>
          </a:bodyPr>
          <a:lstStyle/>
          <a:p>
            <a:pPr marL="0" indent="0">
              <a:buNone/>
            </a:pPr>
            <a:r>
              <a:rPr lang="en-US" sz="2400" b="1" dirty="0"/>
              <a:t>5. </a:t>
            </a:r>
            <a:r>
              <a:rPr lang="en-IN" sz="2400" b="1" dirty="0"/>
              <a:t>Bitwise Operators:</a:t>
            </a:r>
          </a:p>
          <a:p>
            <a:pPr marL="0" indent="0">
              <a:buNone/>
            </a:pPr>
            <a:r>
              <a:rPr lang="en-US" sz="2400" dirty="0"/>
              <a:t>Bitwise operators in Python perform </a:t>
            </a:r>
            <a:r>
              <a:rPr lang="en-US" sz="2400" b="1" dirty="0">
                <a:solidFill>
                  <a:srgbClr val="C00000"/>
                </a:solidFill>
              </a:rPr>
              <a:t>bit-level </a:t>
            </a:r>
            <a:r>
              <a:rPr lang="en-US" sz="2400" b="1" dirty="0"/>
              <a:t>operations</a:t>
            </a:r>
            <a:r>
              <a:rPr lang="en-US" sz="2400" dirty="0"/>
              <a:t> on integer types (int, long, short, char, byte). These operators work directly on the </a:t>
            </a:r>
            <a:r>
              <a:rPr lang="en-US" sz="2400" b="1" dirty="0">
                <a:solidFill>
                  <a:srgbClr val="C00000"/>
                </a:solidFill>
              </a:rPr>
              <a:t>binary representation </a:t>
            </a:r>
            <a:r>
              <a:rPr lang="en-US" sz="2400" dirty="0"/>
              <a:t>of </a:t>
            </a:r>
            <a:r>
              <a:rPr lang="en-US" sz="2400" b="1" dirty="0"/>
              <a:t>numbers</a:t>
            </a:r>
            <a:r>
              <a:rPr lang="en-US" sz="2400" dirty="0"/>
              <a:t>.</a:t>
            </a:r>
            <a:endParaRPr lang="en-IN" sz="2400" dirty="0"/>
          </a:p>
        </p:txBody>
      </p:sp>
      <p:graphicFrame>
        <p:nvGraphicFramePr>
          <p:cNvPr id="2" name="Table 1">
            <a:extLst>
              <a:ext uri="{FF2B5EF4-FFF2-40B4-BE49-F238E27FC236}">
                <a16:creationId xmlns:a16="http://schemas.microsoft.com/office/drawing/2014/main" id="{70D057A0-D5FC-D2F2-00D7-1D1F4CC5B64D}"/>
              </a:ext>
            </a:extLst>
          </p:cNvPr>
          <p:cNvGraphicFramePr>
            <a:graphicFrameLocks noGrp="1"/>
          </p:cNvGraphicFramePr>
          <p:nvPr>
            <p:extLst>
              <p:ext uri="{D42A27DB-BD31-4B8C-83A1-F6EECF244321}">
                <p14:modId xmlns:p14="http://schemas.microsoft.com/office/powerpoint/2010/main" val="659724306"/>
              </p:ext>
            </p:extLst>
          </p:nvPr>
        </p:nvGraphicFramePr>
        <p:xfrm>
          <a:off x="610189" y="1838792"/>
          <a:ext cx="10874240" cy="4371209"/>
        </p:xfrm>
        <a:graphic>
          <a:graphicData uri="http://schemas.openxmlformats.org/drawingml/2006/table">
            <a:tbl>
              <a:tblPr firstRow="1" firstCol="1" bandRow="1">
                <a:tableStyleId>{5C22544A-7EE6-4342-B048-85BDC9FD1C3A}</a:tableStyleId>
              </a:tblPr>
              <a:tblGrid>
                <a:gridCol w="1643154">
                  <a:extLst>
                    <a:ext uri="{9D8B030D-6E8A-4147-A177-3AD203B41FA5}">
                      <a16:colId xmlns:a16="http://schemas.microsoft.com/office/drawing/2014/main" val="2478144447"/>
                    </a:ext>
                  </a:extLst>
                </a:gridCol>
                <a:gridCol w="2373086">
                  <a:extLst>
                    <a:ext uri="{9D8B030D-6E8A-4147-A177-3AD203B41FA5}">
                      <a16:colId xmlns:a16="http://schemas.microsoft.com/office/drawing/2014/main" val="1873026713"/>
                    </a:ext>
                  </a:extLst>
                </a:gridCol>
                <a:gridCol w="2460171">
                  <a:extLst>
                    <a:ext uri="{9D8B030D-6E8A-4147-A177-3AD203B41FA5}">
                      <a16:colId xmlns:a16="http://schemas.microsoft.com/office/drawing/2014/main" val="1532029168"/>
                    </a:ext>
                  </a:extLst>
                </a:gridCol>
                <a:gridCol w="4397829">
                  <a:extLst>
                    <a:ext uri="{9D8B030D-6E8A-4147-A177-3AD203B41FA5}">
                      <a16:colId xmlns:a16="http://schemas.microsoft.com/office/drawing/2014/main" val="250966186"/>
                    </a:ext>
                  </a:extLst>
                </a:gridCol>
              </a:tblGrid>
              <a:tr h="387622">
                <a:tc>
                  <a:txBody>
                    <a:bodyPr/>
                    <a:lstStyle/>
                    <a:p>
                      <a:pP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Name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Description </a:t>
                      </a:r>
                      <a:r>
                        <a:rPr lang="en-IN" sz="2800" kern="100" dirty="0">
                          <a:effectLst/>
                        </a:rPr>
                        <a:t>(</a:t>
                      </a:r>
                      <a:r>
                        <a:rPr lang="en-US" sz="2400" b="1" kern="100" dirty="0">
                          <a:solidFill>
                            <a:schemeClr val="bg1"/>
                          </a:solidFill>
                          <a:effectLst/>
                        </a:rPr>
                        <a:t>a = 5  b = 3)</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414915"/>
                  </a:ext>
                </a:extLst>
              </a:tr>
              <a:tr h="789914">
                <a:tc>
                  <a:txBody>
                    <a:bodyPr/>
                    <a:lstStyle/>
                    <a:p>
                      <a:pPr>
                        <a:lnSpc>
                          <a:spcPct val="107000"/>
                        </a:lnSpc>
                        <a:spcAft>
                          <a:spcPts val="800"/>
                        </a:spcAft>
                      </a:pPr>
                      <a:r>
                        <a:rPr lang="en-IN" sz="2400" kern="100">
                          <a:effectLst/>
                        </a:rPr>
                        <a:t>&amp;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AND</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&amp; b → 1</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Sets bit to 1 if both bits are 1</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661452"/>
                  </a:ext>
                </a:extLst>
              </a:tr>
              <a:tr h="387622">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9207438"/>
                  </a:ext>
                </a:extLst>
              </a:tr>
              <a:tr h="789914">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XOR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 → 6</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Sets bit to 1 if bits are different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9092104"/>
                  </a:ext>
                </a:extLst>
              </a:tr>
              <a:tr h="387622">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NOT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-6</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Inverts all bits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6895613"/>
                  </a:ext>
                </a:extLst>
              </a:tr>
              <a:tr h="789914">
                <a:tc>
                  <a:txBody>
                    <a:bodyPr/>
                    <a:lstStyle/>
                    <a:p>
                      <a:pPr>
                        <a:lnSpc>
                          <a:spcPct val="107000"/>
                        </a:lnSpc>
                        <a:spcAft>
                          <a:spcPts val="800"/>
                        </a:spcAft>
                      </a:pPr>
                      <a:r>
                        <a:rPr lang="en-IN" sz="2400" kern="100">
                          <a:effectLst/>
                        </a:rPr>
                        <a:t>&lt;&lt;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Left Shift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&lt;&lt; 1 → 10</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Shifts bits to the left by n places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4771716"/>
                  </a:ext>
                </a:extLst>
              </a:tr>
              <a:tr h="789914">
                <a:tc>
                  <a:txBody>
                    <a:bodyPr/>
                    <a:lstStyle/>
                    <a:p>
                      <a:pPr>
                        <a:lnSpc>
                          <a:spcPct val="107000"/>
                        </a:lnSpc>
                        <a:spcAft>
                          <a:spcPts val="800"/>
                        </a:spcAft>
                      </a:pPr>
                      <a:r>
                        <a:rPr lang="en-IN" sz="2400" kern="100">
                          <a:effectLst/>
                        </a:rPr>
                        <a:t>&gt;&gt;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Right Shift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&gt;&gt; 1 → 2</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Shifts bits to the right by n places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3088485"/>
                  </a:ext>
                </a:extLst>
              </a:tr>
            </a:tbl>
          </a:graphicData>
        </a:graphic>
      </p:graphicFrame>
    </p:spTree>
    <p:extLst>
      <p:ext uri="{BB962C8B-B14F-4D97-AF65-F5344CB8AC3E}">
        <p14:creationId xmlns:p14="http://schemas.microsoft.com/office/powerpoint/2010/main" val="2683679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4451555" cy="5646891"/>
          </a:xfrm>
        </p:spPr>
        <p:txBody>
          <a:bodyPr/>
          <a:lstStyle/>
          <a:p>
            <a:pPr marL="0" indent="0">
              <a:buNone/>
            </a:pPr>
            <a:r>
              <a:rPr lang="en-US" sz="2400" b="1" dirty="0"/>
              <a:t>Truth Table:</a:t>
            </a:r>
          </a:p>
          <a:p>
            <a:pPr marL="457200" indent="-457200">
              <a:buAutoNum type="arabicPeriod"/>
            </a:pPr>
            <a:r>
              <a:rPr lang="en-US" sz="2400" b="1" dirty="0"/>
              <a:t>&amp;</a:t>
            </a:r>
          </a:p>
          <a:p>
            <a:pPr marL="457200" indent="-457200">
              <a:buAutoNum type="arabicPeriod"/>
            </a:pPr>
            <a:endParaRPr lang="en-US" dirty="0"/>
          </a:p>
          <a:p>
            <a:pPr marL="457200" indent="-457200">
              <a:buAutoNum type="arabicPeriod"/>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2. </a:t>
            </a:r>
            <a:r>
              <a:rPr lang="en-IN" sz="2400" b="1" dirty="0"/>
              <a:t>| </a:t>
            </a:r>
          </a:p>
          <a:p>
            <a:pPr marL="0" indent="0">
              <a:buNone/>
            </a:pP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DBAFB13C-AB6A-956D-4140-1C7C9F438B38}"/>
              </a:ext>
            </a:extLst>
          </p:cNvPr>
          <p:cNvGraphicFramePr>
            <a:graphicFrameLocks noGrp="1"/>
          </p:cNvGraphicFramePr>
          <p:nvPr/>
        </p:nvGraphicFramePr>
        <p:xfrm>
          <a:off x="757085" y="1457166"/>
          <a:ext cx="3765754" cy="1994855"/>
        </p:xfrm>
        <a:graphic>
          <a:graphicData uri="http://schemas.openxmlformats.org/drawingml/2006/table">
            <a:tbl>
              <a:tblPr firstRow="1" firstCol="1" bandRow="1">
                <a:tableStyleId>{5940675A-B579-460E-94D1-54222C63F5DA}</a:tableStyleId>
              </a:tblPr>
              <a:tblGrid>
                <a:gridCol w="1158585">
                  <a:extLst>
                    <a:ext uri="{9D8B030D-6E8A-4147-A177-3AD203B41FA5}">
                      <a16:colId xmlns:a16="http://schemas.microsoft.com/office/drawing/2014/main" val="4282748584"/>
                    </a:ext>
                  </a:extLst>
                </a:gridCol>
                <a:gridCol w="1146765">
                  <a:extLst>
                    <a:ext uri="{9D8B030D-6E8A-4147-A177-3AD203B41FA5}">
                      <a16:colId xmlns:a16="http://schemas.microsoft.com/office/drawing/2014/main" val="2685341943"/>
                    </a:ext>
                  </a:extLst>
                </a:gridCol>
                <a:gridCol w="1460404">
                  <a:extLst>
                    <a:ext uri="{9D8B030D-6E8A-4147-A177-3AD203B41FA5}">
                      <a16:colId xmlns:a16="http://schemas.microsoft.com/office/drawing/2014/main" val="573453352"/>
                    </a:ext>
                  </a:extLst>
                </a:gridCol>
              </a:tblGrid>
              <a:tr h="357496">
                <a:tc>
                  <a:txBody>
                    <a:bodyPr/>
                    <a:lstStyle/>
                    <a:p>
                      <a:pPr marL="457200">
                        <a:lnSpc>
                          <a:spcPct val="115000"/>
                        </a:lnSpc>
                      </a:pPr>
                      <a:r>
                        <a:rPr lang="pt-BR"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b="1" kern="100" dirty="0">
                          <a:effectLst/>
                        </a:rPr>
                        <a:t>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b="1" kern="100" dirty="0">
                          <a:effectLst/>
                        </a:rPr>
                        <a:t>A &amp; 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3078756"/>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50521747"/>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26698106"/>
                  </a:ext>
                </a:extLst>
              </a:tr>
              <a:tr h="357496">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5037208"/>
                  </a:ext>
                </a:extLst>
              </a:tr>
              <a:tr h="357496">
                <a:tc>
                  <a:txBody>
                    <a:bodyPr/>
                    <a:lstStyle/>
                    <a:p>
                      <a:pPr marL="457200">
                        <a:lnSpc>
                          <a:spcPct val="115000"/>
                        </a:lnSpc>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42984681"/>
                  </a:ext>
                </a:extLst>
              </a:tr>
            </a:tbl>
          </a:graphicData>
        </a:graphic>
      </p:graphicFrame>
      <p:graphicFrame>
        <p:nvGraphicFramePr>
          <p:cNvPr id="4" name="Table 3">
            <a:extLst>
              <a:ext uri="{FF2B5EF4-FFF2-40B4-BE49-F238E27FC236}">
                <a16:creationId xmlns:a16="http://schemas.microsoft.com/office/drawing/2014/main" id="{03101EDA-0788-5894-0145-35849E4878CF}"/>
              </a:ext>
            </a:extLst>
          </p:cNvPr>
          <p:cNvGraphicFramePr>
            <a:graphicFrameLocks noGrp="1"/>
          </p:cNvGraphicFramePr>
          <p:nvPr/>
        </p:nvGraphicFramePr>
        <p:xfrm>
          <a:off x="757085" y="4280796"/>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
        <p:nvSpPr>
          <p:cNvPr id="5" name="Content Placeholder 2">
            <a:extLst>
              <a:ext uri="{FF2B5EF4-FFF2-40B4-BE49-F238E27FC236}">
                <a16:creationId xmlns:a16="http://schemas.microsoft.com/office/drawing/2014/main" id="{3BE585BE-E3E4-6AD3-217E-102FE327D455}"/>
              </a:ext>
            </a:extLst>
          </p:cNvPr>
          <p:cNvSpPr txBox="1">
            <a:spLocks/>
          </p:cNvSpPr>
          <p:nvPr/>
        </p:nvSpPr>
        <p:spPr>
          <a:xfrm>
            <a:off x="5795787" y="1065465"/>
            <a:ext cx="4451555" cy="5646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3. </a:t>
            </a:r>
            <a:r>
              <a:rPr lang="en-IN" b="1" dirty="0"/>
              <a:t>~</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r>
              <a:rPr lang="en-IN" dirty="0"/>
              <a:t>4. </a:t>
            </a:r>
            <a:r>
              <a:rPr lang="en-IN" b="1" dirty="0"/>
              <a:t>^</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p:txBody>
      </p:sp>
      <p:graphicFrame>
        <p:nvGraphicFramePr>
          <p:cNvPr id="9" name="Table 8">
            <a:extLst>
              <a:ext uri="{FF2B5EF4-FFF2-40B4-BE49-F238E27FC236}">
                <a16:creationId xmlns:a16="http://schemas.microsoft.com/office/drawing/2014/main" id="{A2F49035-FBF9-36B6-2498-FE76342810B5}"/>
              </a:ext>
            </a:extLst>
          </p:cNvPr>
          <p:cNvGraphicFramePr>
            <a:graphicFrameLocks noGrp="1"/>
          </p:cNvGraphicFramePr>
          <p:nvPr/>
        </p:nvGraphicFramePr>
        <p:xfrm>
          <a:off x="6007512" y="1638516"/>
          <a:ext cx="3456367" cy="1196913"/>
        </p:xfrm>
        <a:graphic>
          <a:graphicData uri="http://schemas.openxmlformats.org/drawingml/2006/table">
            <a:tbl>
              <a:tblPr firstRow="1" firstCol="1" bandRow="1">
                <a:tableStyleId>{5940675A-B579-460E-94D1-54222C63F5DA}</a:tableStyleId>
              </a:tblPr>
              <a:tblGrid>
                <a:gridCol w="1445968">
                  <a:extLst>
                    <a:ext uri="{9D8B030D-6E8A-4147-A177-3AD203B41FA5}">
                      <a16:colId xmlns:a16="http://schemas.microsoft.com/office/drawing/2014/main" val="937346331"/>
                    </a:ext>
                  </a:extLst>
                </a:gridCol>
                <a:gridCol w="2010399">
                  <a:extLst>
                    <a:ext uri="{9D8B030D-6E8A-4147-A177-3AD203B41FA5}">
                      <a16:colId xmlns:a16="http://schemas.microsoft.com/office/drawing/2014/main" val="2157143529"/>
                    </a:ext>
                  </a:extLst>
                </a:gridCol>
              </a:tblGrid>
              <a:tr h="332476">
                <a:tc>
                  <a:txBody>
                    <a:bodyPr/>
                    <a:lstStyle/>
                    <a:p>
                      <a:pPr marL="457200">
                        <a:lnSpc>
                          <a:spcPct val="115000"/>
                        </a:lnSpc>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90152968"/>
                  </a:ext>
                </a:extLst>
              </a:tr>
              <a:tr h="332476">
                <a:tc>
                  <a:txBody>
                    <a:bodyPr/>
                    <a:lstStyle/>
                    <a:p>
                      <a:pPr marL="457200">
                        <a:lnSpc>
                          <a:spcPct val="115000"/>
                        </a:lnSpc>
                      </a:pPr>
                      <a:r>
                        <a:rPr lang="en-US"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58101228"/>
                  </a:ext>
                </a:extLst>
              </a:tr>
              <a:tr h="332476">
                <a:tc>
                  <a:txBody>
                    <a:bodyPr/>
                    <a:lstStyle/>
                    <a:p>
                      <a:pPr marL="457200">
                        <a:lnSpc>
                          <a:spcPct val="115000"/>
                        </a:lnSpc>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94913739"/>
                  </a:ext>
                </a:extLst>
              </a:tr>
            </a:tbl>
          </a:graphicData>
        </a:graphic>
      </p:graphicFrame>
      <p:graphicFrame>
        <p:nvGraphicFramePr>
          <p:cNvPr id="10" name="Table 9">
            <a:extLst>
              <a:ext uri="{FF2B5EF4-FFF2-40B4-BE49-F238E27FC236}">
                <a16:creationId xmlns:a16="http://schemas.microsoft.com/office/drawing/2014/main" id="{F0C84065-FB09-A936-4375-007DD5523162}"/>
              </a:ext>
            </a:extLst>
          </p:cNvPr>
          <p:cNvGraphicFramePr>
            <a:graphicFrameLocks noGrp="1"/>
          </p:cNvGraphicFramePr>
          <p:nvPr/>
        </p:nvGraphicFramePr>
        <p:xfrm>
          <a:off x="6096000" y="4193708"/>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Tree>
    <p:extLst>
      <p:ext uri="{BB962C8B-B14F-4D97-AF65-F5344CB8AC3E}">
        <p14:creationId xmlns:p14="http://schemas.microsoft.com/office/powerpoint/2010/main" val="4102024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181829" y="291950"/>
            <a:ext cx="10803193" cy="5646891"/>
          </a:xfrm>
        </p:spPr>
        <p:txBody>
          <a:bodyPr/>
          <a:lstStyle/>
          <a:p>
            <a:pPr marL="0" indent="0">
              <a:buNone/>
            </a:pPr>
            <a:r>
              <a:rPr lang="en-US" b="1" dirty="0"/>
              <a:t>Example:</a:t>
            </a:r>
          </a:p>
          <a:p>
            <a:pPr marL="0" indent="0">
              <a:buNone/>
            </a:pPr>
            <a:endParaRPr lang="en-IN" dirty="0"/>
          </a:p>
          <a:p>
            <a:pPr marL="514350" indent="-514350">
              <a:buAutoNum type="arabicPeriod"/>
            </a:pPr>
            <a:r>
              <a:rPr lang="en-IN" b="1" dirty="0"/>
              <a:t>&amp;</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p:txBody>
      </p:sp>
      <p:pic>
        <p:nvPicPr>
          <p:cNvPr id="5" name="Picture 4">
            <a:extLst>
              <a:ext uri="{FF2B5EF4-FFF2-40B4-BE49-F238E27FC236}">
                <a16:creationId xmlns:a16="http://schemas.microsoft.com/office/drawing/2014/main" id="{A1CA3443-05F9-8A4F-0BF8-2DE4EC99E042}"/>
              </a:ext>
            </a:extLst>
          </p:cNvPr>
          <p:cNvPicPr>
            <a:picLocks noChangeAspect="1"/>
          </p:cNvPicPr>
          <p:nvPr/>
        </p:nvPicPr>
        <p:blipFill>
          <a:blip r:embed="rId2"/>
          <a:stretch>
            <a:fillRect/>
          </a:stretch>
        </p:blipFill>
        <p:spPr>
          <a:xfrm>
            <a:off x="3790330" y="352827"/>
            <a:ext cx="4954344" cy="2016121"/>
          </a:xfrm>
          <a:prstGeom prst="rect">
            <a:avLst/>
          </a:prstGeom>
        </p:spPr>
      </p:pic>
      <p:pic>
        <p:nvPicPr>
          <p:cNvPr id="9" name="Picture 8">
            <a:extLst>
              <a:ext uri="{FF2B5EF4-FFF2-40B4-BE49-F238E27FC236}">
                <a16:creationId xmlns:a16="http://schemas.microsoft.com/office/drawing/2014/main" id="{2D1DDFEC-E334-10B4-F66A-C0970D48F89D}"/>
              </a:ext>
            </a:extLst>
          </p:cNvPr>
          <p:cNvPicPr>
            <a:picLocks noChangeAspect="1"/>
          </p:cNvPicPr>
          <p:nvPr/>
        </p:nvPicPr>
        <p:blipFill>
          <a:blip r:embed="rId3"/>
          <a:stretch>
            <a:fillRect/>
          </a:stretch>
        </p:blipFill>
        <p:spPr>
          <a:xfrm>
            <a:off x="3790330" y="2434718"/>
            <a:ext cx="4954344" cy="1980275"/>
          </a:xfrm>
          <a:prstGeom prst="rect">
            <a:avLst/>
          </a:prstGeom>
        </p:spPr>
      </p:pic>
      <p:pic>
        <p:nvPicPr>
          <p:cNvPr id="11" name="Picture 10">
            <a:extLst>
              <a:ext uri="{FF2B5EF4-FFF2-40B4-BE49-F238E27FC236}">
                <a16:creationId xmlns:a16="http://schemas.microsoft.com/office/drawing/2014/main" id="{CA5710E3-5D97-F90C-8B81-C7453392D74E}"/>
              </a:ext>
            </a:extLst>
          </p:cNvPr>
          <p:cNvPicPr>
            <a:picLocks noChangeAspect="1"/>
          </p:cNvPicPr>
          <p:nvPr/>
        </p:nvPicPr>
        <p:blipFill>
          <a:blip r:embed="rId4"/>
          <a:stretch>
            <a:fillRect/>
          </a:stretch>
        </p:blipFill>
        <p:spPr>
          <a:xfrm>
            <a:off x="3790329" y="4491483"/>
            <a:ext cx="4963593" cy="2074567"/>
          </a:xfrm>
          <a:prstGeom prst="rect">
            <a:avLst/>
          </a:prstGeom>
        </p:spPr>
      </p:pic>
    </p:spTree>
    <p:extLst>
      <p:ext uri="{BB962C8B-B14F-4D97-AF65-F5344CB8AC3E}">
        <p14:creationId xmlns:p14="http://schemas.microsoft.com/office/powerpoint/2010/main" val="1854143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CCCE6-5A8C-0A6C-1BDE-BFAF333F7768}"/>
              </a:ext>
            </a:extLst>
          </p:cNvPr>
          <p:cNvSpPr>
            <a:spLocks noGrp="1"/>
          </p:cNvSpPr>
          <p:nvPr>
            <p:ph idx="1"/>
          </p:nvPr>
        </p:nvSpPr>
        <p:spPr>
          <a:xfrm>
            <a:off x="777240" y="500744"/>
            <a:ext cx="10659110" cy="5676220"/>
          </a:xfrm>
        </p:spPr>
        <p:txBody>
          <a:bodyPr>
            <a:normAutofit/>
          </a:bodyPr>
          <a:lstStyle/>
          <a:p>
            <a:pPr marL="0" indent="0">
              <a:buNone/>
            </a:pPr>
            <a:r>
              <a:rPr lang="en-US" sz="2400" b="1" dirty="0"/>
              <a:t>6. Membership Operators: </a:t>
            </a:r>
            <a:r>
              <a:rPr lang="en-US" sz="2400" dirty="0"/>
              <a:t>These are used to test </a:t>
            </a:r>
            <a:r>
              <a:rPr lang="en-US" sz="2400" b="1" dirty="0">
                <a:solidFill>
                  <a:srgbClr val="C00000"/>
                </a:solidFill>
              </a:rPr>
              <a:t>membership in sequences </a:t>
            </a:r>
            <a:r>
              <a:rPr lang="en-US" sz="2400" dirty="0"/>
              <a:t>(e.g., strings, lists, tuples).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Example:</a:t>
            </a:r>
          </a:p>
          <a:p>
            <a:pPr marL="0" indent="0">
              <a:buNone/>
            </a:pPr>
            <a:endParaRPr lang="en-IN" sz="2400" dirty="0"/>
          </a:p>
          <a:p>
            <a:pPr marL="0" indent="0">
              <a:buNone/>
            </a:pPr>
            <a:endParaRPr lang="en-IN" sz="2400" dirty="0"/>
          </a:p>
        </p:txBody>
      </p:sp>
      <p:graphicFrame>
        <p:nvGraphicFramePr>
          <p:cNvPr id="4" name="Table 3">
            <a:extLst>
              <a:ext uri="{FF2B5EF4-FFF2-40B4-BE49-F238E27FC236}">
                <a16:creationId xmlns:a16="http://schemas.microsoft.com/office/drawing/2014/main" id="{5586069D-8F12-9837-A27F-93868DCDFDB0}"/>
              </a:ext>
            </a:extLst>
          </p:cNvPr>
          <p:cNvGraphicFramePr>
            <a:graphicFrameLocks noGrp="1"/>
          </p:cNvGraphicFramePr>
          <p:nvPr>
            <p:extLst>
              <p:ext uri="{D42A27DB-BD31-4B8C-83A1-F6EECF244321}">
                <p14:modId xmlns:p14="http://schemas.microsoft.com/office/powerpoint/2010/main" val="1553792013"/>
              </p:ext>
            </p:extLst>
          </p:nvPr>
        </p:nvGraphicFramePr>
        <p:xfrm>
          <a:off x="903808" y="1307097"/>
          <a:ext cx="10384384" cy="1913891"/>
        </p:xfrm>
        <a:graphic>
          <a:graphicData uri="http://schemas.openxmlformats.org/drawingml/2006/table">
            <a:tbl>
              <a:tblPr firstRow="1" firstCol="1" bandRow="1">
                <a:tableStyleId>{5C22544A-7EE6-4342-B048-85BDC9FD1C3A}</a:tableStyleId>
              </a:tblPr>
              <a:tblGrid>
                <a:gridCol w="1643155">
                  <a:extLst>
                    <a:ext uri="{9D8B030D-6E8A-4147-A177-3AD203B41FA5}">
                      <a16:colId xmlns:a16="http://schemas.microsoft.com/office/drawing/2014/main" val="4006846612"/>
                    </a:ext>
                  </a:extLst>
                </a:gridCol>
                <a:gridCol w="2438400">
                  <a:extLst>
                    <a:ext uri="{9D8B030D-6E8A-4147-A177-3AD203B41FA5}">
                      <a16:colId xmlns:a16="http://schemas.microsoft.com/office/drawing/2014/main" val="1700459466"/>
                    </a:ext>
                  </a:extLst>
                </a:gridCol>
                <a:gridCol w="3058886">
                  <a:extLst>
                    <a:ext uri="{9D8B030D-6E8A-4147-A177-3AD203B41FA5}">
                      <a16:colId xmlns:a16="http://schemas.microsoft.com/office/drawing/2014/main" val="2609437791"/>
                    </a:ext>
                  </a:extLst>
                </a:gridCol>
                <a:gridCol w="3243943">
                  <a:extLst>
                    <a:ext uri="{9D8B030D-6E8A-4147-A177-3AD203B41FA5}">
                      <a16:colId xmlns:a16="http://schemas.microsoft.com/office/drawing/2014/main" val="189646935"/>
                    </a:ext>
                  </a:extLst>
                </a:gridCol>
              </a:tblGrid>
              <a:tr h="224712">
                <a:tc>
                  <a:txBody>
                    <a:bodyPr/>
                    <a:lstStyle/>
                    <a:p>
                      <a:pPr algn="ct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Name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Description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630956"/>
                  </a:ext>
                </a:extLst>
              </a:tr>
              <a:tr h="457927">
                <a:tc>
                  <a:txBody>
                    <a:bodyPr/>
                    <a:lstStyle/>
                    <a:p>
                      <a:pPr algn="ctr">
                        <a:lnSpc>
                          <a:spcPct val="107000"/>
                        </a:lnSpc>
                        <a:spcAft>
                          <a:spcPts val="800"/>
                        </a:spcAft>
                      </a:pPr>
                      <a:r>
                        <a:rPr lang="en-IN" sz="2400" kern="100">
                          <a:effectLst/>
                        </a:rPr>
                        <a:t>in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Membership</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in 'apple'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Returns True if value is in the sequence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8544279"/>
                  </a:ext>
                </a:extLst>
              </a:tr>
              <a:tr h="457927">
                <a:tc>
                  <a:txBody>
                    <a:bodyPr/>
                    <a:lstStyle/>
                    <a:p>
                      <a:pPr algn="ctr">
                        <a:lnSpc>
                          <a:spcPct val="107000"/>
                        </a:lnSpc>
                        <a:spcAft>
                          <a:spcPts val="800"/>
                        </a:spcAft>
                      </a:pPr>
                      <a:r>
                        <a:rPr lang="en-IN" sz="2400" kern="100" dirty="0">
                          <a:effectLst/>
                        </a:rPr>
                        <a:t>not in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Not Membership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'x' not in 'apple' → True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Returns True if value is not in sequence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7089564"/>
                  </a:ext>
                </a:extLst>
              </a:tr>
            </a:tbl>
          </a:graphicData>
        </a:graphic>
      </p:graphicFrame>
      <p:pic>
        <p:nvPicPr>
          <p:cNvPr id="6" name="Picture 5">
            <a:extLst>
              <a:ext uri="{FF2B5EF4-FFF2-40B4-BE49-F238E27FC236}">
                <a16:creationId xmlns:a16="http://schemas.microsoft.com/office/drawing/2014/main" id="{13C90ACB-D281-8CE3-D252-07ECAACB1B1B}"/>
              </a:ext>
            </a:extLst>
          </p:cNvPr>
          <p:cNvPicPr>
            <a:picLocks noChangeAspect="1"/>
          </p:cNvPicPr>
          <p:nvPr/>
        </p:nvPicPr>
        <p:blipFill>
          <a:blip r:embed="rId2"/>
          <a:stretch>
            <a:fillRect/>
          </a:stretch>
        </p:blipFill>
        <p:spPr>
          <a:xfrm>
            <a:off x="2154572" y="4027340"/>
            <a:ext cx="8327684" cy="2068660"/>
          </a:xfrm>
          <a:prstGeom prst="rect">
            <a:avLst/>
          </a:prstGeom>
        </p:spPr>
      </p:pic>
    </p:spTree>
    <p:extLst>
      <p:ext uri="{BB962C8B-B14F-4D97-AF65-F5344CB8AC3E}">
        <p14:creationId xmlns:p14="http://schemas.microsoft.com/office/powerpoint/2010/main" val="57547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AA02A-FFD0-5514-BCA3-3D15A7B577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0BB45-8FFC-FEB4-4F65-C9D94D8142D9}"/>
              </a:ext>
            </a:extLst>
          </p:cNvPr>
          <p:cNvSpPr>
            <a:spLocks noGrp="1"/>
          </p:cNvSpPr>
          <p:nvPr>
            <p:ph idx="1"/>
          </p:nvPr>
        </p:nvSpPr>
        <p:spPr>
          <a:xfrm>
            <a:off x="777240" y="592183"/>
            <a:ext cx="10659110" cy="5584780"/>
          </a:xfrm>
        </p:spPr>
        <p:txBody>
          <a:bodyPr>
            <a:normAutofit/>
          </a:bodyPr>
          <a:lstStyle/>
          <a:p>
            <a:pPr marL="0" indent="0">
              <a:buNone/>
            </a:pPr>
            <a:r>
              <a:rPr lang="en-US" sz="2400" b="1" dirty="0"/>
              <a:t>What is Python:</a:t>
            </a:r>
          </a:p>
          <a:p>
            <a:pPr marL="0" indent="0">
              <a:buNone/>
            </a:pPr>
            <a:r>
              <a:rPr lang="en-US" sz="2400" dirty="0"/>
              <a:t>Python is an general purpose, </a:t>
            </a:r>
            <a:r>
              <a:rPr lang="en-US" sz="2400" b="1" dirty="0">
                <a:solidFill>
                  <a:srgbClr val="C00000"/>
                </a:solidFill>
              </a:rPr>
              <a:t>Object-oriented</a:t>
            </a:r>
            <a:r>
              <a:rPr lang="en-US" sz="2400" dirty="0"/>
              <a:t>, </a:t>
            </a:r>
            <a:r>
              <a:rPr lang="en-US" sz="2400" b="1" dirty="0">
                <a:solidFill>
                  <a:srgbClr val="C00000"/>
                </a:solidFill>
              </a:rPr>
              <a:t>High-level, </a:t>
            </a:r>
            <a:r>
              <a:rPr lang="en-IN" sz="2400" b="1" dirty="0">
                <a:solidFill>
                  <a:srgbClr val="C00000"/>
                </a:solidFill>
              </a:rPr>
              <a:t>Dynamically Typed</a:t>
            </a:r>
            <a:r>
              <a:rPr lang="en-IN" sz="2400" dirty="0"/>
              <a:t>,</a:t>
            </a:r>
            <a:r>
              <a:rPr lang="en-US" sz="2400" b="1" dirty="0">
                <a:solidFill>
                  <a:srgbClr val="C00000"/>
                </a:solidFill>
              </a:rPr>
              <a:t> Compiled and Interpreted </a:t>
            </a:r>
            <a:r>
              <a:rPr lang="en-US" sz="2400" b="1" dirty="0"/>
              <a:t>programming language </a:t>
            </a:r>
            <a:r>
              <a:rPr lang="en-US" sz="2400" dirty="0"/>
              <a:t>known for its </a:t>
            </a:r>
            <a:r>
              <a:rPr lang="en-US" sz="2400" b="1" dirty="0"/>
              <a:t>simplicity</a:t>
            </a:r>
            <a:r>
              <a:rPr lang="en-US" sz="2400" dirty="0"/>
              <a:t> and </a:t>
            </a:r>
            <a:r>
              <a:rPr lang="en-US" sz="2400" b="1" dirty="0"/>
              <a:t>readability</a:t>
            </a:r>
            <a:r>
              <a:rPr lang="en-US" sz="2400" dirty="0"/>
              <a:t>.</a:t>
            </a:r>
          </a:p>
          <a:p>
            <a:pPr marL="0" indent="0">
              <a:buNone/>
            </a:pPr>
            <a:r>
              <a:rPr lang="en-US" sz="2200" b="1" dirty="0"/>
              <a:t>Common Uses of Python:</a:t>
            </a:r>
          </a:p>
          <a:p>
            <a:pPr marL="457200" indent="-457200">
              <a:buFont typeface="+mj-lt"/>
              <a:buAutoNum type="arabicPeriod"/>
            </a:pPr>
            <a:r>
              <a:rPr lang="en-US" sz="2200" b="1" dirty="0"/>
              <a:t>Web Development</a:t>
            </a:r>
            <a:r>
              <a:rPr lang="en-US" sz="2200" dirty="0"/>
              <a:t>: Using frameworks like </a:t>
            </a:r>
            <a:r>
              <a:rPr lang="en-US" sz="2200" b="1" dirty="0">
                <a:solidFill>
                  <a:srgbClr val="002060"/>
                </a:solidFill>
              </a:rPr>
              <a:t>Django</a:t>
            </a:r>
            <a:r>
              <a:rPr lang="en-US" sz="2200" dirty="0"/>
              <a:t> and </a:t>
            </a:r>
            <a:r>
              <a:rPr lang="en-US" sz="2200" b="1" dirty="0">
                <a:solidFill>
                  <a:srgbClr val="002060"/>
                </a:solidFill>
              </a:rPr>
              <a:t>Flask</a:t>
            </a:r>
            <a:r>
              <a:rPr lang="en-US" sz="2200" dirty="0"/>
              <a:t>.</a:t>
            </a:r>
          </a:p>
          <a:p>
            <a:pPr marL="457200" indent="-457200">
              <a:buFont typeface="+mj-lt"/>
              <a:buAutoNum type="arabicPeriod"/>
            </a:pPr>
            <a:r>
              <a:rPr lang="en-US" sz="2200" b="1" dirty="0"/>
              <a:t>Data Analysis and Visualization</a:t>
            </a:r>
            <a:r>
              <a:rPr lang="en-US" sz="2200" dirty="0"/>
              <a:t>: With libraries like </a:t>
            </a:r>
            <a:r>
              <a:rPr lang="en-US" sz="2200" b="1" dirty="0">
                <a:solidFill>
                  <a:srgbClr val="002060"/>
                </a:solidFill>
              </a:rPr>
              <a:t>Pandas</a:t>
            </a:r>
            <a:r>
              <a:rPr lang="en-US" sz="2200" dirty="0"/>
              <a:t>, </a:t>
            </a:r>
            <a:r>
              <a:rPr lang="en-US" sz="2200" b="1" dirty="0">
                <a:solidFill>
                  <a:srgbClr val="002060"/>
                </a:solidFill>
              </a:rPr>
              <a:t>Matplotlib</a:t>
            </a:r>
            <a:r>
              <a:rPr lang="en-US" sz="2200" dirty="0"/>
              <a:t>, and </a:t>
            </a:r>
            <a:r>
              <a:rPr lang="en-US" sz="2200" b="1" dirty="0">
                <a:solidFill>
                  <a:srgbClr val="002060"/>
                </a:solidFill>
              </a:rPr>
              <a:t>Seaborn</a:t>
            </a:r>
            <a:r>
              <a:rPr lang="en-US" sz="2200" dirty="0"/>
              <a:t>.</a:t>
            </a:r>
          </a:p>
          <a:p>
            <a:pPr marL="457200" indent="-457200">
              <a:buFont typeface="+mj-lt"/>
              <a:buAutoNum type="arabicPeriod"/>
            </a:pPr>
            <a:r>
              <a:rPr lang="en-US" sz="2200" b="1" dirty="0"/>
              <a:t>Artificial Intelligence and Machine Learning</a:t>
            </a:r>
            <a:r>
              <a:rPr lang="en-US" sz="2200" dirty="0"/>
              <a:t>: Leveraging tools like </a:t>
            </a:r>
            <a:r>
              <a:rPr lang="en-US" sz="2200" b="1" dirty="0">
                <a:solidFill>
                  <a:srgbClr val="002060"/>
                </a:solidFill>
              </a:rPr>
              <a:t>TensorFlow</a:t>
            </a:r>
            <a:r>
              <a:rPr lang="en-US" sz="2200" dirty="0"/>
              <a:t>, </a:t>
            </a:r>
            <a:r>
              <a:rPr lang="en-US" sz="2200" b="1" dirty="0" err="1">
                <a:solidFill>
                  <a:srgbClr val="002060"/>
                </a:solidFill>
              </a:rPr>
              <a:t>PyTorch</a:t>
            </a:r>
            <a:r>
              <a:rPr lang="en-US" sz="2200" dirty="0"/>
              <a:t>, and </a:t>
            </a:r>
            <a:r>
              <a:rPr lang="en-US" sz="2200" b="1" dirty="0">
                <a:solidFill>
                  <a:srgbClr val="002060"/>
                </a:solidFill>
              </a:rPr>
              <a:t>Scikit-learn</a:t>
            </a:r>
            <a:r>
              <a:rPr lang="en-US" sz="2200" dirty="0"/>
              <a:t>.</a:t>
            </a:r>
          </a:p>
          <a:p>
            <a:pPr marL="457200" indent="-457200">
              <a:buFont typeface="+mj-lt"/>
              <a:buAutoNum type="arabicPeriod"/>
            </a:pPr>
            <a:r>
              <a:rPr lang="en-US" sz="2200" b="1" dirty="0"/>
              <a:t>Automation/Scripting</a:t>
            </a:r>
            <a:r>
              <a:rPr lang="en-US" sz="2200" dirty="0"/>
              <a:t>: </a:t>
            </a:r>
            <a:r>
              <a:rPr lang="en-US" sz="2200" b="1" dirty="0">
                <a:solidFill>
                  <a:srgbClr val="002060"/>
                </a:solidFill>
              </a:rPr>
              <a:t>Automating repetitive tasks </a:t>
            </a:r>
            <a:r>
              <a:rPr lang="en-US" sz="2200" dirty="0"/>
              <a:t>using Python scripts.</a:t>
            </a:r>
          </a:p>
          <a:p>
            <a:pPr marL="457200" indent="-457200">
              <a:buFont typeface="+mj-lt"/>
              <a:buAutoNum type="arabicPeriod"/>
            </a:pPr>
            <a:r>
              <a:rPr lang="en-US" sz="2200" b="1" dirty="0"/>
              <a:t>Game Development</a:t>
            </a:r>
            <a:r>
              <a:rPr lang="en-US" sz="2200" dirty="0"/>
              <a:t>: Using libraries like </a:t>
            </a:r>
            <a:r>
              <a:rPr lang="en-US" sz="2200" b="1" dirty="0" err="1">
                <a:solidFill>
                  <a:srgbClr val="002060"/>
                </a:solidFill>
              </a:rPr>
              <a:t>Pygame</a:t>
            </a:r>
            <a:r>
              <a:rPr lang="en-US" sz="2200" dirty="0"/>
              <a:t>.</a:t>
            </a:r>
          </a:p>
          <a:p>
            <a:pPr marL="457200" indent="-457200">
              <a:buFont typeface="+mj-lt"/>
              <a:buAutoNum type="arabicPeriod"/>
            </a:pPr>
            <a:r>
              <a:rPr lang="en-US" sz="2200" b="1" dirty="0"/>
              <a:t>Scientific Computing</a:t>
            </a:r>
            <a:r>
              <a:rPr lang="en-US" sz="2200" dirty="0"/>
              <a:t>: Libraries like </a:t>
            </a:r>
            <a:r>
              <a:rPr lang="en-US" sz="2200" b="1" dirty="0">
                <a:solidFill>
                  <a:srgbClr val="002060"/>
                </a:solidFill>
              </a:rPr>
              <a:t>SciPy</a:t>
            </a:r>
            <a:r>
              <a:rPr lang="en-US" sz="2200" dirty="0"/>
              <a:t> and </a:t>
            </a:r>
            <a:r>
              <a:rPr lang="en-US" sz="2200" b="1" dirty="0" err="1">
                <a:solidFill>
                  <a:srgbClr val="002060"/>
                </a:solidFill>
              </a:rPr>
              <a:t>SymPy</a:t>
            </a:r>
            <a:r>
              <a:rPr lang="en-US" sz="2200" dirty="0"/>
              <a:t> are used for simulations and computations.</a:t>
            </a:r>
          </a:p>
          <a:p>
            <a:pPr marL="457200" indent="-457200">
              <a:buFont typeface="+mj-lt"/>
              <a:buAutoNum type="arabicPeriod"/>
            </a:pPr>
            <a:r>
              <a:rPr lang="en-US" sz="2200" b="1" dirty="0"/>
              <a:t>Software Development</a:t>
            </a:r>
            <a:r>
              <a:rPr lang="en-US" sz="2200" dirty="0"/>
              <a:t>: For prototyping and backend development.</a:t>
            </a:r>
          </a:p>
          <a:p>
            <a:pPr marL="0" indent="0">
              <a:buNone/>
            </a:pPr>
            <a:endParaRPr lang="en-IN" sz="2400" dirty="0"/>
          </a:p>
        </p:txBody>
      </p:sp>
    </p:spTree>
    <p:extLst>
      <p:ext uri="{BB962C8B-B14F-4D97-AF65-F5344CB8AC3E}">
        <p14:creationId xmlns:p14="http://schemas.microsoft.com/office/powerpoint/2010/main" val="3288260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5C1B8-D7CF-5CEF-8E79-8E84C795A15B}"/>
              </a:ext>
            </a:extLst>
          </p:cNvPr>
          <p:cNvSpPr>
            <a:spLocks noGrp="1"/>
          </p:cNvSpPr>
          <p:nvPr>
            <p:ph idx="1"/>
          </p:nvPr>
        </p:nvSpPr>
        <p:spPr>
          <a:xfrm>
            <a:off x="777240" y="661012"/>
            <a:ext cx="10659110" cy="5515951"/>
          </a:xfrm>
        </p:spPr>
        <p:txBody>
          <a:bodyPr>
            <a:normAutofit/>
          </a:bodyPr>
          <a:lstStyle/>
          <a:p>
            <a:pPr marL="0" indent="0">
              <a:buNone/>
            </a:pPr>
            <a:r>
              <a:rPr lang="en-US" sz="2400" b="1" dirty="0"/>
              <a:t>7. Identity Operators: </a:t>
            </a:r>
            <a:r>
              <a:rPr lang="en-US" sz="2400" dirty="0"/>
              <a:t>These are used to </a:t>
            </a:r>
            <a:r>
              <a:rPr lang="en-US" sz="2400" b="1" dirty="0">
                <a:solidFill>
                  <a:srgbClr val="C00000"/>
                </a:solidFill>
              </a:rPr>
              <a:t>compare</a:t>
            </a:r>
            <a:r>
              <a:rPr lang="en-US" sz="2400" dirty="0"/>
              <a:t> </a:t>
            </a:r>
            <a:r>
              <a:rPr lang="en-US" sz="2400" b="1" dirty="0">
                <a:solidFill>
                  <a:srgbClr val="C00000"/>
                </a:solidFill>
              </a:rPr>
              <a:t>memory</a:t>
            </a:r>
            <a:r>
              <a:rPr lang="en-US" sz="2400" dirty="0"/>
              <a:t> </a:t>
            </a:r>
            <a:r>
              <a:rPr lang="en-US" sz="2400" b="1" dirty="0">
                <a:solidFill>
                  <a:srgbClr val="C00000"/>
                </a:solidFill>
              </a:rPr>
              <a:t>locations</a:t>
            </a:r>
            <a:r>
              <a:rPr lang="en-US" sz="2400" dirty="0"/>
              <a:t> of </a:t>
            </a:r>
            <a:r>
              <a:rPr lang="en-US" sz="2400" b="1" dirty="0">
                <a:solidFill>
                  <a:srgbClr val="0070C0"/>
                </a:solidFill>
              </a:rPr>
              <a:t>two</a:t>
            </a:r>
            <a:r>
              <a:rPr lang="en-US" sz="2400" dirty="0"/>
              <a:t> </a:t>
            </a:r>
            <a:r>
              <a:rPr lang="en-US" sz="2400" b="1" dirty="0">
                <a:solidFill>
                  <a:srgbClr val="0070C0"/>
                </a:solidFill>
              </a:rPr>
              <a:t>objects</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Example:</a:t>
            </a:r>
            <a:endParaRPr lang="en-IN" sz="2400" b="1" dirty="0"/>
          </a:p>
        </p:txBody>
      </p:sp>
      <p:graphicFrame>
        <p:nvGraphicFramePr>
          <p:cNvPr id="4" name="Table 3">
            <a:extLst>
              <a:ext uri="{FF2B5EF4-FFF2-40B4-BE49-F238E27FC236}">
                <a16:creationId xmlns:a16="http://schemas.microsoft.com/office/drawing/2014/main" id="{25FF9C17-61FB-1498-CB5A-BA9BBA902A49}"/>
              </a:ext>
            </a:extLst>
          </p:cNvPr>
          <p:cNvGraphicFramePr>
            <a:graphicFrameLocks noGrp="1"/>
          </p:cNvGraphicFramePr>
          <p:nvPr>
            <p:extLst>
              <p:ext uri="{D42A27DB-BD31-4B8C-83A1-F6EECF244321}">
                <p14:modId xmlns:p14="http://schemas.microsoft.com/office/powerpoint/2010/main" val="4184554182"/>
              </p:ext>
            </p:extLst>
          </p:nvPr>
        </p:nvGraphicFramePr>
        <p:xfrm>
          <a:off x="942005" y="1235946"/>
          <a:ext cx="10041812" cy="1768319"/>
        </p:xfrm>
        <a:graphic>
          <a:graphicData uri="http://schemas.openxmlformats.org/drawingml/2006/table">
            <a:tbl>
              <a:tblPr firstRow="1" firstCol="1" bandRow="1">
                <a:tableStyleId>{5C22544A-7EE6-4342-B048-85BDC9FD1C3A}</a:tableStyleId>
              </a:tblPr>
              <a:tblGrid>
                <a:gridCol w="1580857">
                  <a:extLst>
                    <a:ext uri="{9D8B030D-6E8A-4147-A177-3AD203B41FA5}">
                      <a16:colId xmlns:a16="http://schemas.microsoft.com/office/drawing/2014/main" val="968475232"/>
                    </a:ext>
                  </a:extLst>
                </a:gridCol>
                <a:gridCol w="1861851">
                  <a:extLst>
                    <a:ext uri="{9D8B030D-6E8A-4147-A177-3AD203B41FA5}">
                      <a16:colId xmlns:a16="http://schemas.microsoft.com/office/drawing/2014/main" val="2365777596"/>
                    </a:ext>
                  </a:extLst>
                </a:gridCol>
                <a:gridCol w="1839817">
                  <a:extLst>
                    <a:ext uri="{9D8B030D-6E8A-4147-A177-3AD203B41FA5}">
                      <a16:colId xmlns:a16="http://schemas.microsoft.com/office/drawing/2014/main" val="3753885874"/>
                    </a:ext>
                  </a:extLst>
                </a:gridCol>
                <a:gridCol w="4759287">
                  <a:extLst>
                    <a:ext uri="{9D8B030D-6E8A-4147-A177-3AD203B41FA5}">
                      <a16:colId xmlns:a16="http://schemas.microsoft.com/office/drawing/2014/main" val="1682540803"/>
                    </a:ext>
                  </a:extLst>
                </a:gridCol>
              </a:tblGrid>
              <a:tr h="305638">
                <a:tc>
                  <a:txBody>
                    <a:bodyPr/>
                    <a:lstStyle/>
                    <a:p>
                      <a:pPr algn="ct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Name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Description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8160859"/>
                  </a:ext>
                </a:extLst>
              </a:tr>
              <a:tr h="622842">
                <a:tc>
                  <a:txBody>
                    <a:bodyPr/>
                    <a:lstStyle/>
                    <a:p>
                      <a:pPr algn="ctr">
                        <a:lnSpc>
                          <a:spcPct val="107000"/>
                        </a:lnSpc>
                        <a:spcAft>
                          <a:spcPts val="800"/>
                        </a:spcAft>
                      </a:pPr>
                      <a:r>
                        <a:rPr lang="en-IN" sz="2400" kern="100">
                          <a:effectLst/>
                        </a:rPr>
                        <a:t>is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Identity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is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Returns True if objects are identical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6083546"/>
                  </a:ext>
                </a:extLst>
              </a:tr>
              <a:tr h="622842">
                <a:tc>
                  <a:txBody>
                    <a:bodyPr/>
                    <a:lstStyle/>
                    <a:p>
                      <a:pPr algn="ctr">
                        <a:lnSpc>
                          <a:spcPct val="107000"/>
                        </a:lnSpc>
                        <a:spcAft>
                          <a:spcPts val="800"/>
                        </a:spcAft>
                      </a:pPr>
                      <a:r>
                        <a:rPr lang="en-IN" sz="2400" kern="100" dirty="0">
                          <a:effectLst/>
                        </a:rPr>
                        <a:t>is not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Not Identity</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is not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Returns True if objects are not identical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9345851"/>
                  </a:ext>
                </a:extLst>
              </a:tr>
            </a:tbl>
          </a:graphicData>
        </a:graphic>
      </p:graphicFrame>
      <p:pic>
        <p:nvPicPr>
          <p:cNvPr id="6" name="Picture 5">
            <a:extLst>
              <a:ext uri="{FF2B5EF4-FFF2-40B4-BE49-F238E27FC236}">
                <a16:creationId xmlns:a16="http://schemas.microsoft.com/office/drawing/2014/main" id="{6AE6AEE9-2DDC-9C6F-517B-6BF70A04204E}"/>
              </a:ext>
            </a:extLst>
          </p:cNvPr>
          <p:cNvPicPr>
            <a:picLocks noChangeAspect="1"/>
          </p:cNvPicPr>
          <p:nvPr/>
        </p:nvPicPr>
        <p:blipFill>
          <a:blip r:embed="rId2"/>
          <a:stretch>
            <a:fillRect/>
          </a:stretch>
        </p:blipFill>
        <p:spPr>
          <a:xfrm>
            <a:off x="2302524" y="3769191"/>
            <a:ext cx="7588831" cy="2407771"/>
          </a:xfrm>
          <a:prstGeom prst="rect">
            <a:avLst/>
          </a:prstGeom>
        </p:spPr>
      </p:pic>
    </p:spTree>
    <p:extLst>
      <p:ext uri="{BB962C8B-B14F-4D97-AF65-F5344CB8AC3E}">
        <p14:creationId xmlns:p14="http://schemas.microsoft.com/office/powerpoint/2010/main" val="824751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EB24A-EC1A-3229-E3B3-E7673A5B82F7}"/>
              </a:ext>
            </a:extLst>
          </p:cNvPr>
          <p:cNvSpPr>
            <a:spLocks noGrp="1"/>
          </p:cNvSpPr>
          <p:nvPr>
            <p:ph idx="1"/>
          </p:nvPr>
        </p:nvSpPr>
        <p:spPr>
          <a:xfrm>
            <a:off x="777240" y="738130"/>
            <a:ext cx="10659110" cy="5438833"/>
          </a:xfrm>
        </p:spPr>
        <p:txBody>
          <a:bodyPr>
            <a:normAutofit/>
          </a:bodyPr>
          <a:lstStyle/>
          <a:p>
            <a:pPr marL="0" indent="0">
              <a:buNone/>
            </a:pPr>
            <a:r>
              <a:rPr lang="en-US" sz="2400" b="1" dirty="0"/>
              <a:t>Summary:</a:t>
            </a:r>
          </a:p>
        </p:txBody>
      </p:sp>
      <p:graphicFrame>
        <p:nvGraphicFramePr>
          <p:cNvPr id="5" name="Table 4">
            <a:extLst>
              <a:ext uri="{FF2B5EF4-FFF2-40B4-BE49-F238E27FC236}">
                <a16:creationId xmlns:a16="http://schemas.microsoft.com/office/drawing/2014/main" id="{E0589817-C24E-906F-BD62-806330503408}"/>
              </a:ext>
            </a:extLst>
          </p:cNvPr>
          <p:cNvGraphicFramePr>
            <a:graphicFrameLocks noGrp="1"/>
          </p:cNvGraphicFramePr>
          <p:nvPr>
            <p:extLst>
              <p:ext uri="{D42A27DB-BD31-4B8C-83A1-F6EECF244321}">
                <p14:modId xmlns:p14="http://schemas.microsoft.com/office/powerpoint/2010/main" val="3368569293"/>
              </p:ext>
            </p:extLst>
          </p:nvPr>
        </p:nvGraphicFramePr>
        <p:xfrm>
          <a:off x="1382681" y="1512632"/>
          <a:ext cx="9083342" cy="3566144"/>
        </p:xfrm>
        <a:graphic>
          <a:graphicData uri="http://schemas.openxmlformats.org/drawingml/2006/table">
            <a:tbl>
              <a:tblPr firstRow="1" firstCol="1" bandRow="1">
                <a:tableStyleId>{5C22544A-7EE6-4342-B048-85BDC9FD1C3A}</a:tableStyleId>
              </a:tblPr>
              <a:tblGrid>
                <a:gridCol w="3332538">
                  <a:extLst>
                    <a:ext uri="{9D8B030D-6E8A-4147-A177-3AD203B41FA5}">
                      <a16:colId xmlns:a16="http://schemas.microsoft.com/office/drawing/2014/main" val="4251144626"/>
                    </a:ext>
                  </a:extLst>
                </a:gridCol>
                <a:gridCol w="5750804">
                  <a:extLst>
                    <a:ext uri="{9D8B030D-6E8A-4147-A177-3AD203B41FA5}">
                      <a16:colId xmlns:a16="http://schemas.microsoft.com/office/drawing/2014/main" val="3701954375"/>
                    </a:ext>
                  </a:extLst>
                </a:gridCol>
              </a:tblGrid>
              <a:tr h="445768">
                <a:tc>
                  <a:txBody>
                    <a:bodyPr/>
                    <a:lstStyle/>
                    <a:p>
                      <a:pPr>
                        <a:lnSpc>
                          <a:spcPct val="107000"/>
                        </a:lnSpc>
                        <a:spcAft>
                          <a:spcPts val="800"/>
                        </a:spcAft>
                      </a:pPr>
                      <a:r>
                        <a:rPr lang="en-IN" sz="2400" kern="100" dirty="0">
                          <a:effectLst/>
                        </a:rPr>
                        <a:t>Category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077018"/>
                  </a:ext>
                </a:extLst>
              </a:tr>
              <a:tr h="445768">
                <a:tc>
                  <a:txBody>
                    <a:bodyPr/>
                    <a:lstStyle/>
                    <a:p>
                      <a:pPr>
                        <a:lnSpc>
                          <a:spcPct val="107000"/>
                        </a:lnSpc>
                        <a:spcAft>
                          <a:spcPts val="800"/>
                        </a:spcAft>
                      </a:pPr>
                      <a:r>
                        <a:rPr lang="en-IN" sz="2400" kern="100">
                          <a:effectLst/>
                        </a:rPr>
                        <a:t>Arithmetic</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 -, *, /, %, **,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9611349"/>
                  </a:ext>
                </a:extLst>
              </a:tr>
              <a:tr h="445768">
                <a:tc>
                  <a:txBody>
                    <a:bodyPr/>
                    <a:lstStyle/>
                    <a:p>
                      <a:pPr>
                        <a:lnSpc>
                          <a:spcPct val="107000"/>
                        </a:lnSpc>
                        <a:spcAft>
                          <a:spcPts val="800"/>
                        </a:spcAft>
                      </a:pPr>
                      <a:r>
                        <a:rPr lang="en-IN" sz="2400" kern="100">
                          <a:effectLst/>
                        </a:rPr>
                        <a:t>Comparison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 !=, &gt;, &lt;, &gt;=, &lt;=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0902821"/>
                  </a:ext>
                </a:extLst>
              </a:tr>
              <a:tr h="445768">
                <a:tc>
                  <a:txBody>
                    <a:bodyPr/>
                    <a:lstStyle/>
                    <a:p>
                      <a:pPr>
                        <a:lnSpc>
                          <a:spcPct val="107000"/>
                        </a:lnSpc>
                        <a:spcAft>
                          <a:spcPts val="800"/>
                        </a:spcAft>
                      </a:pPr>
                      <a:r>
                        <a:rPr lang="en-IN" sz="2400" kern="100" dirty="0">
                          <a:effectLst/>
                        </a:rPr>
                        <a:t>Logical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and, or, not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2208236"/>
                  </a:ext>
                </a:extLst>
              </a:tr>
              <a:tr h="445768">
                <a:tc>
                  <a:txBody>
                    <a:bodyPr/>
                    <a:lstStyle/>
                    <a:p>
                      <a:pPr>
                        <a:lnSpc>
                          <a:spcPct val="107000"/>
                        </a:lnSpc>
                        <a:spcAft>
                          <a:spcPts val="800"/>
                        </a:spcAft>
                      </a:pPr>
                      <a:r>
                        <a:rPr lang="en-IN" sz="2400" kern="100">
                          <a:effectLst/>
                        </a:rPr>
                        <a:t>Bitwise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&amp;,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6209617"/>
                  </a:ext>
                </a:extLst>
              </a:tr>
              <a:tr h="445768">
                <a:tc>
                  <a:txBody>
                    <a:bodyPr/>
                    <a:lstStyle/>
                    <a:p>
                      <a:pPr>
                        <a:lnSpc>
                          <a:spcPct val="107000"/>
                        </a:lnSpc>
                        <a:spcAft>
                          <a:spcPts val="800"/>
                        </a:spcAft>
                      </a:pPr>
                      <a:r>
                        <a:rPr lang="en-IN" sz="2400" kern="100">
                          <a:effectLst/>
                        </a:rPr>
                        <a:t>Assignment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 +=, -=, *=, /=, &amp;=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016742"/>
                  </a:ext>
                </a:extLst>
              </a:tr>
              <a:tr h="445768">
                <a:tc>
                  <a:txBody>
                    <a:bodyPr/>
                    <a:lstStyle/>
                    <a:p>
                      <a:pPr>
                        <a:lnSpc>
                          <a:spcPct val="107000"/>
                        </a:lnSpc>
                        <a:spcAft>
                          <a:spcPts val="800"/>
                        </a:spcAft>
                      </a:pPr>
                      <a:r>
                        <a:rPr lang="en-IN" sz="2400" kern="100">
                          <a:effectLst/>
                        </a:rPr>
                        <a:t>Membership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 not in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974067"/>
                  </a:ext>
                </a:extLst>
              </a:tr>
              <a:tr h="445768">
                <a:tc>
                  <a:txBody>
                    <a:bodyPr/>
                    <a:lstStyle/>
                    <a:p>
                      <a:pPr>
                        <a:lnSpc>
                          <a:spcPct val="107000"/>
                        </a:lnSpc>
                        <a:spcAft>
                          <a:spcPts val="800"/>
                        </a:spcAft>
                      </a:pPr>
                      <a:r>
                        <a:rPr lang="en-IN" sz="2400" kern="100">
                          <a:effectLst/>
                        </a:rPr>
                        <a:t>Identity</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is, is not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022242"/>
                  </a:ext>
                </a:extLst>
              </a:tr>
            </a:tbl>
          </a:graphicData>
        </a:graphic>
      </p:graphicFrame>
    </p:spTree>
    <p:extLst>
      <p:ext uri="{BB962C8B-B14F-4D97-AF65-F5344CB8AC3E}">
        <p14:creationId xmlns:p14="http://schemas.microsoft.com/office/powerpoint/2010/main" val="67633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355962" cy="5646891"/>
          </a:xfrm>
        </p:spPr>
        <p:txBody>
          <a:bodyPr>
            <a:normAutofit/>
          </a:bodyPr>
          <a:lstStyle/>
          <a:p>
            <a:pPr marL="0" indent="0">
              <a:buNone/>
            </a:pPr>
            <a:r>
              <a:rPr lang="en-US" sz="2400" b="1" dirty="0"/>
              <a:t>3. </a:t>
            </a:r>
            <a:r>
              <a:rPr lang="en-IN" sz="2400" b="1" dirty="0"/>
              <a:t>Ternary Operator</a:t>
            </a:r>
            <a:endParaRPr lang="en-US" sz="2400" b="1" dirty="0"/>
          </a:p>
          <a:p>
            <a:pPr marL="0" indent="0">
              <a:buNone/>
            </a:pPr>
            <a:r>
              <a:rPr lang="en-US" sz="2400" dirty="0"/>
              <a:t>The ternary operator in Python, also known as the </a:t>
            </a:r>
            <a:r>
              <a:rPr lang="en-US" sz="2400" b="1" dirty="0">
                <a:solidFill>
                  <a:srgbClr val="002060"/>
                </a:solidFill>
              </a:rPr>
              <a:t>conditional operator</a:t>
            </a:r>
            <a:r>
              <a:rPr lang="en-US" sz="2400" dirty="0"/>
              <a:t>, is a </a:t>
            </a:r>
            <a:r>
              <a:rPr lang="en-US" sz="2400" b="1" dirty="0"/>
              <a:t>shorthand</a:t>
            </a:r>
            <a:r>
              <a:rPr lang="en-US" sz="2400" dirty="0"/>
              <a:t> for an if-else statement. It has three operands and is used to evaluate a condition and return one of two values, depending on whether the condition is true or false.</a:t>
            </a:r>
          </a:p>
          <a:p>
            <a:pPr marL="0" indent="0">
              <a:buNone/>
            </a:pPr>
            <a:r>
              <a:rPr lang="en-US" sz="2400" dirty="0"/>
              <a:t>Ternary operators operate on three operands. Python supports the ternary operator through a </a:t>
            </a:r>
            <a:r>
              <a:rPr lang="en-US" sz="2400" b="1" dirty="0">
                <a:solidFill>
                  <a:srgbClr val="C00000"/>
                </a:solidFill>
              </a:rPr>
              <a:t>concise if-else </a:t>
            </a:r>
            <a:r>
              <a:rPr lang="en-US" sz="2400" dirty="0"/>
              <a:t>conditional expression.</a:t>
            </a:r>
          </a:p>
          <a:p>
            <a:pPr marL="0" indent="0">
              <a:buNone/>
            </a:pPr>
            <a:r>
              <a:rPr lang="en-IN" sz="2400" b="1" dirty="0"/>
              <a:t>Syntax</a:t>
            </a:r>
            <a:r>
              <a:rPr lang="en-US" sz="2400" b="1" dirty="0"/>
              <a:t>:</a:t>
            </a:r>
          </a:p>
          <a:p>
            <a:pPr marL="0" indent="0">
              <a:buNone/>
            </a:pPr>
            <a:endParaRPr lang="en-IN" sz="2400" dirty="0"/>
          </a:p>
          <a:p>
            <a:pPr marL="0" indent="0">
              <a:buNone/>
            </a:pPr>
            <a:endParaRPr lang="en-IN" sz="2400" dirty="0"/>
          </a:p>
          <a:p>
            <a:pPr marL="0" indent="0">
              <a:buNone/>
            </a:pPr>
            <a:r>
              <a:rPr lang="en-IN" sz="2400" dirty="0"/>
              <a:t>Where,</a:t>
            </a:r>
          </a:p>
          <a:p>
            <a:pPr marL="0" indent="0">
              <a:buNone/>
            </a:pPr>
            <a:r>
              <a:rPr lang="en-US" sz="2400" b="1" dirty="0"/>
              <a:t>condition</a:t>
            </a:r>
            <a:r>
              <a:rPr lang="en-US" sz="2400" dirty="0"/>
              <a:t>: This is a </a:t>
            </a:r>
            <a:r>
              <a:rPr lang="en-US" sz="2400" dirty="0" err="1"/>
              <a:t>boolean</a:t>
            </a:r>
            <a:r>
              <a:rPr lang="en-US" sz="2400" dirty="0"/>
              <a:t> expression that evaluates to either true or false.</a:t>
            </a:r>
          </a:p>
          <a:p>
            <a:pPr marL="0" indent="0">
              <a:buNone/>
            </a:pPr>
            <a:r>
              <a:rPr lang="en-US" sz="2400" b="1" dirty="0" err="1"/>
              <a:t>Value_if_true</a:t>
            </a:r>
            <a:r>
              <a:rPr lang="en-US" sz="2400" b="1" dirty="0"/>
              <a:t>: </a:t>
            </a:r>
            <a:r>
              <a:rPr lang="en-US" sz="2400" dirty="0"/>
              <a:t>This is the value returned if the condition is true.</a:t>
            </a:r>
          </a:p>
          <a:p>
            <a:pPr marL="0" indent="0">
              <a:buNone/>
            </a:pPr>
            <a:r>
              <a:rPr lang="en-US" sz="2400" b="1" dirty="0" err="1"/>
              <a:t>Value_if_false</a:t>
            </a:r>
            <a:r>
              <a:rPr lang="en-US" sz="2400" b="1" dirty="0"/>
              <a:t>: </a:t>
            </a:r>
            <a:r>
              <a:rPr lang="en-US" sz="2400" dirty="0"/>
              <a:t>This is the value returned if the condition is false.</a:t>
            </a:r>
            <a:endParaRPr lang="en-IN" sz="2400" dirty="0"/>
          </a:p>
        </p:txBody>
      </p:sp>
      <p:pic>
        <p:nvPicPr>
          <p:cNvPr id="4" name="Picture 3">
            <a:extLst>
              <a:ext uri="{FF2B5EF4-FFF2-40B4-BE49-F238E27FC236}">
                <a16:creationId xmlns:a16="http://schemas.microsoft.com/office/drawing/2014/main" id="{EBC9B904-4CB5-EF87-8798-3AAC95CA662A}"/>
              </a:ext>
            </a:extLst>
          </p:cNvPr>
          <p:cNvPicPr>
            <a:picLocks noChangeAspect="1"/>
          </p:cNvPicPr>
          <p:nvPr/>
        </p:nvPicPr>
        <p:blipFill>
          <a:blip r:embed="rId2"/>
          <a:stretch>
            <a:fillRect/>
          </a:stretch>
        </p:blipFill>
        <p:spPr>
          <a:xfrm>
            <a:off x="2076952" y="3331547"/>
            <a:ext cx="8038095" cy="666667"/>
          </a:xfrm>
          <a:prstGeom prst="rect">
            <a:avLst/>
          </a:prstGeom>
        </p:spPr>
      </p:pic>
    </p:spTree>
    <p:extLst>
      <p:ext uri="{BB962C8B-B14F-4D97-AF65-F5344CB8AC3E}">
        <p14:creationId xmlns:p14="http://schemas.microsoft.com/office/powerpoint/2010/main" val="1334970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C21B1-04AA-EDE1-D27E-9BA74DCC9744}"/>
              </a:ext>
            </a:extLst>
          </p:cNvPr>
          <p:cNvSpPr>
            <a:spLocks noGrp="1"/>
          </p:cNvSpPr>
          <p:nvPr>
            <p:ph idx="1"/>
          </p:nvPr>
        </p:nvSpPr>
        <p:spPr>
          <a:xfrm>
            <a:off x="777240" y="620486"/>
            <a:ext cx="10659110" cy="5556477"/>
          </a:xfrm>
        </p:spPr>
        <p:txBody>
          <a:bodyPr>
            <a:normAutofit/>
          </a:bodyPr>
          <a:lstStyle/>
          <a:p>
            <a:pPr marL="0" indent="0">
              <a:buNone/>
            </a:pPr>
            <a:r>
              <a:rPr lang="en-US" sz="2400" b="1" dirty="0"/>
              <a:t>Example:</a:t>
            </a:r>
          </a:p>
          <a:p>
            <a:pPr marL="0" indent="0">
              <a:buNone/>
            </a:pPr>
            <a:endParaRPr lang="en-IN" sz="2400" b="1" dirty="0"/>
          </a:p>
        </p:txBody>
      </p:sp>
      <p:graphicFrame>
        <p:nvGraphicFramePr>
          <p:cNvPr id="4" name="Table 3">
            <a:extLst>
              <a:ext uri="{FF2B5EF4-FFF2-40B4-BE49-F238E27FC236}">
                <a16:creationId xmlns:a16="http://schemas.microsoft.com/office/drawing/2014/main" id="{B009AC04-267A-5464-CD16-D352CF3ED704}"/>
              </a:ext>
            </a:extLst>
          </p:cNvPr>
          <p:cNvGraphicFramePr>
            <a:graphicFrameLocks noGrp="1"/>
          </p:cNvGraphicFramePr>
          <p:nvPr>
            <p:extLst>
              <p:ext uri="{D42A27DB-BD31-4B8C-83A1-F6EECF244321}">
                <p14:modId xmlns:p14="http://schemas.microsoft.com/office/powerpoint/2010/main" val="1539253264"/>
              </p:ext>
            </p:extLst>
          </p:nvPr>
        </p:nvGraphicFramePr>
        <p:xfrm>
          <a:off x="777240" y="1246414"/>
          <a:ext cx="10413274" cy="4642756"/>
        </p:xfrm>
        <a:graphic>
          <a:graphicData uri="http://schemas.openxmlformats.org/drawingml/2006/table">
            <a:tbl>
              <a:tblPr firstRow="1" firstCol="1" bandRow="1">
                <a:tableStyleId>{5C22544A-7EE6-4342-B048-85BDC9FD1C3A}</a:tableStyleId>
              </a:tblPr>
              <a:tblGrid>
                <a:gridCol w="2719157">
                  <a:extLst>
                    <a:ext uri="{9D8B030D-6E8A-4147-A177-3AD203B41FA5}">
                      <a16:colId xmlns:a16="http://schemas.microsoft.com/office/drawing/2014/main" val="1442084922"/>
                    </a:ext>
                  </a:extLst>
                </a:gridCol>
                <a:gridCol w="4820289">
                  <a:extLst>
                    <a:ext uri="{9D8B030D-6E8A-4147-A177-3AD203B41FA5}">
                      <a16:colId xmlns:a16="http://schemas.microsoft.com/office/drawing/2014/main" val="2587529083"/>
                    </a:ext>
                  </a:extLst>
                </a:gridCol>
                <a:gridCol w="2873828">
                  <a:extLst>
                    <a:ext uri="{9D8B030D-6E8A-4147-A177-3AD203B41FA5}">
                      <a16:colId xmlns:a16="http://schemas.microsoft.com/office/drawing/2014/main" val="1757221527"/>
                    </a:ext>
                  </a:extLst>
                </a:gridCol>
              </a:tblGrid>
              <a:tr h="914706">
                <a:tc>
                  <a:txBody>
                    <a:bodyPr/>
                    <a:lstStyle/>
                    <a:p>
                      <a:pPr algn="ctr">
                        <a:lnSpc>
                          <a:spcPct val="107000"/>
                        </a:lnSpc>
                        <a:spcAft>
                          <a:spcPts val="800"/>
                        </a:spcAft>
                      </a:pPr>
                      <a:r>
                        <a:rPr lang="en-IN" sz="2400" kern="100" dirty="0">
                          <a:effectLst/>
                        </a:rPr>
                        <a:t>Condition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dirty="0">
                          <a:effectLst/>
                        </a:rPr>
                        <a:t>Ternary Expression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rPr>
                        <a:t>Result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3501963"/>
                  </a:ext>
                </a:extLst>
              </a:tr>
              <a:tr h="1864025">
                <a:tc>
                  <a:txBody>
                    <a:bodyPr/>
                    <a:lstStyle/>
                    <a:p>
                      <a:pPr algn="ctr">
                        <a:lnSpc>
                          <a:spcPct val="107000"/>
                        </a:lnSpc>
                        <a:spcAft>
                          <a:spcPts val="800"/>
                        </a:spcAft>
                      </a:pPr>
                      <a:r>
                        <a:rPr lang="en-IN" sz="2400" kern="100">
                          <a:effectLst/>
                        </a:rPr>
                        <a:t>x &gt; 5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"Greater" if x &gt; 5 else "Smaller"</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rPr>
                        <a:t>Greater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2417127"/>
                  </a:ext>
                </a:extLst>
              </a:tr>
              <a:tr h="1864025">
                <a:tc>
                  <a:txBody>
                    <a:bodyPr/>
                    <a:lstStyle/>
                    <a:p>
                      <a:pPr algn="ctr">
                        <a:lnSpc>
                          <a:spcPct val="107000"/>
                        </a:lnSpc>
                        <a:spcAft>
                          <a:spcPts val="800"/>
                        </a:spcAft>
                      </a:pPr>
                      <a:r>
                        <a:rPr lang="en-IN" sz="2400" kern="100" dirty="0">
                          <a:effectLst/>
                        </a:rPr>
                        <a:t>x == 5 (False)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"Equal" if x == 5 else "Not Equal"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dirty="0">
                          <a:effectLst/>
                        </a:rPr>
                        <a:t>Not Equal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3887318"/>
                  </a:ext>
                </a:extLst>
              </a:tr>
            </a:tbl>
          </a:graphicData>
        </a:graphic>
      </p:graphicFrame>
    </p:spTree>
    <p:extLst>
      <p:ext uri="{BB962C8B-B14F-4D97-AF65-F5344CB8AC3E}">
        <p14:creationId xmlns:p14="http://schemas.microsoft.com/office/powerpoint/2010/main" val="1705401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776D-1F82-F2CC-3416-D09A155CF3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745C3-23C1-B265-2110-DFF875D204A7}"/>
              </a:ext>
            </a:extLst>
          </p:cNvPr>
          <p:cNvSpPr>
            <a:spLocks noGrp="1"/>
          </p:cNvSpPr>
          <p:nvPr>
            <p:ph idx="1"/>
          </p:nvPr>
        </p:nvSpPr>
        <p:spPr>
          <a:xfrm>
            <a:off x="679269" y="472440"/>
            <a:ext cx="10659110" cy="5584780"/>
          </a:xfrm>
        </p:spPr>
        <p:txBody>
          <a:bodyPr>
            <a:normAutofit/>
          </a:bodyPr>
          <a:lstStyle/>
          <a:p>
            <a:pPr marL="0" indent="0">
              <a:buNone/>
            </a:pPr>
            <a:endParaRPr lang="en-US" sz="2400" b="1" dirty="0"/>
          </a:p>
          <a:p>
            <a:pPr marL="0" indent="0">
              <a:buNone/>
            </a:pPr>
            <a:r>
              <a:rPr lang="en-US" sz="2400" b="1" dirty="0"/>
              <a:t>Example:</a:t>
            </a:r>
            <a:endParaRPr lang="en-IN" sz="2400" b="1" dirty="0"/>
          </a:p>
        </p:txBody>
      </p:sp>
      <p:pic>
        <p:nvPicPr>
          <p:cNvPr id="6" name="Picture 5">
            <a:extLst>
              <a:ext uri="{FF2B5EF4-FFF2-40B4-BE49-F238E27FC236}">
                <a16:creationId xmlns:a16="http://schemas.microsoft.com/office/drawing/2014/main" id="{145610C9-58B9-61E7-EAAD-45A2B6F95CE2}"/>
              </a:ext>
            </a:extLst>
          </p:cNvPr>
          <p:cNvPicPr>
            <a:picLocks noChangeAspect="1"/>
          </p:cNvPicPr>
          <p:nvPr/>
        </p:nvPicPr>
        <p:blipFill>
          <a:blip r:embed="rId2"/>
          <a:stretch>
            <a:fillRect/>
          </a:stretch>
        </p:blipFill>
        <p:spPr>
          <a:xfrm>
            <a:off x="1106795" y="1851239"/>
            <a:ext cx="10000000" cy="3066667"/>
          </a:xfrm>
          <a:prstGeom prst="rect">
            <a:avLst/>
          </a:prstGeom>
        </p:spPr>
      </p:pic>
    </p:spTree>
    <p:extLst>
      <p:ext uri="{BB962C8B-B14F-4D97-AF65-F5344CB8AC3E}">
        <p14:creationId xmlns:p14="http://schemas.microsoft.com/office/powerpoint/2010/main" val="1110947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66809-C155-A6CA-160E-0DDB2DBE43D7}"/>
              </a:ext>
            </a:extLst>
          </p:cNvPr>
          <p:cNvSpPr>
            <a:spLocks noGrp="1"/>
          </p:cNvSpPr>
          <p:nvPr>
            <p:ph idx="1"/>
          </p:nvPr>
        </p:nvSpPr>
        <p:spPr>
          <a:xfrm>
            <a:off x="766445" y="2554601"/>
            <a:ext cx="10659110" cy="1748797"/>
          </a:xfrm>
        </p:spPr>
        <p:txBody>
          <a:bodyPr>
            <a:normAutofit/>
          </a:bodyPr>
          <a:lstStyle/>
          <a:p>
            <a:pPr marL="0" indent="0" algn="ctr">
              <a:buNone/>
            </a:pPr>
            <a:r>
              <a:rPr lang="en-IN" sz="4800" b="1" dirty="0">
                <a:solidFill>
                  <a:srgbClr val="C00000"/>
                </a:solidFill>
              </a:rPr>
              <a:t>Operator</a:t>
            </a:r>
            <a:r>
              <a:rPr lang="en-IN" sz="4800" dirty="0">
                <a:solidFill>
                  <a:srgbClr val="C00000"/>
                </a:solidFill>
              </a:rPr>
              <a:t> H</a:t>
            </a:r>
            <a:r>
              <a:rPr lang="en-IN" sz="4800" b="1" dirty="0">
                <a:solidFill>
                  <a:srgbClr val="C00000"/>
                </a:solidFill>
              </a:rPr>
              <a:t>ierarchy</a:t>
            </a:r>
            <a:endParaRPr lang="en-US" sz="4800" b="1" dirty="0">
              <a:solidFill>
                <a:schemeClr val="tx2">
                  <a:lumMod val="90000"/>
                  <a:lumOff val="10000"/>
                </a:schemeClr>
              </a:solidFill>
            </a:endParaRPr>
          </a:p>
          <a:p>
            <a:pPr marL="0" indent="0" algn="ctr">
              <a:buNone/>
            </a:pPr>
            <a:r>
              <a:rPr lang="en-US" sz="4800" b="1" dirty="0">
                <a:solidFill>
                  <a:schemeClr val="tx2">
                    <a:lumMod val="90000"/>
                    <a:lumOff val="10000"/>
                  </a:schemeClr>
                </a:solidFill>
              </a:rPr>
              <a:t>Precedence and Associativity</a:t>
            </a:r>
            <a:endParaRPr lang="en-IN" sz="4800" b="1" dirty="0">
              <a:solidFill>
                <a:schemeClr val="tx2">
                  <a:lumMod val="90000"/>
                  <a:lumOff val="10000"/>
                </a:schemeClr>
              </a:solidFill>
            </a:endParaRPr>
          </a:p>
        </p:txBody>
      </p:sp>
    </p:spTree>
    <p:extLst>
      <p:ext uri="{BB962C8B-B14F-4D97-AF65-F5344CB8AC3E}">
        <p14:creationId xmlns:p14="http://schemas.microsoft.com/office/powerpoint/2010/main" val="4147390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62116" y="297426"/>
            <a:ext cx="11267767" cy="6263147"/>
          </a:xfrm>
        </p:spPr>
        <p:txBody>
          <a:bodyPr>
            <a:normAutofit/>
          </a:bodyPr>
          <a:lstStyle/>
          <a:p>
            <a:pPr marL="0" indent="0">
              <a:buNone/>
            </a:pPr>
            <a:r>
              <a:rPr lang="en-US" sz="2400" b="1" dirty="0">
                <a:solidFill>
                  <a:schemeClr val="tx2">
                    <a:lumMod val="90000"/>
                    <a:lumOff val="10000"/>
                  </a:schemeClr>
                </a:solidFill>
              </a:rPr>
              <a:t>Precedence and Associativity:</a:t>
            </a:r>
            <a:endParaRPr lang="en-US" sz="2200" b="1" dirty="0"/>
          </a:p>
          <a:p>
            <a:pPr marL="0" indent="0">
              <a:buNone/>
            </a:pPr>
            <a:r>
              <a:rPr lang="en-US" sz="2200" b="1" dirty="0"/>
              <a:t>Precedence:</a:t>
            </a:r>
          </a:p>
          <a:p>
            <a:pPr marL="0" indent="0">
              <a:buNone/>
            </a:pPr>
            <a:r>
              <a:rPr lang="en-US" sz="2200" b="1" dirty="0"/>
              <a:t>Precedence or Hierarchy</a:t>
            </a:r>
            <a:r>
              <a:rPr lang="en-US" sz="2200" dirty="0"/>
              <a:t> </a:t>
            </a:r>
            <a:r>
              <a:rPr lang="en-US" dirty="0"/>
              <a:t>refers to the </a:t>
            </a:r>
            <a:r>
              <a:rPr lang="en-US" b="1" dirty="0">
                <a:solidFill>
                  <a:srgbClr val="C00000"/>
                </a:solidFill>
              </a:rPr>
              <a:t>order in which operators are evaluated </a:t>
            </a:r>
            <a:r>
              <a:rPr lang="en-US" dirty="0"/>
              <a:t>in an </a:t>
            </a:r>
            <a:r>
              <a:rPr lang="en-US" b="1" dirty="0"/>
              <a:t>expression</a:t>
            </a:r>
            <a:r>
              <a:rPr lang="en-US" dirty="0"/>
              <a:t> when there are </a:t>
            </a:r>
            <a:r>
              <a:rPr lang="en-US" b="1" dirty="0"/>
              <a:t>multiple operators present</a:t>
            </a:r>
            <a:r>
              <a:rPr lang="en-US" dirty="0"/>
              <a:t>. So, it determines the </a:t>
            </a:r>
            <a:r>
              <a:rPr lang="en-US" b="1" dirty="0"/>
              <a:t>order in which operators are evaluated in an expression</a:t>
            </a:r>
            <a:r>
              <a:rPr lang="en-US" dirty="0"/>
              <a:t>. Operators with </a:t>
            </a:r>
            <a:r>
              <a:rPr lang="en-US" b="1" dirty="0">
                <a:solidFill>
                  <a:srgbClr val="C00000"/>
                </a:solidFill>
              </a:rPr>
              <a:t>higher precedence </a:t>
            </a:r>
            <a:r>
              <a:rPr lang="en-US" dirty="0"/>
              <a:t>are evaluated before operators with lower precedence. </a:t>
            </a:r>
          </a:p>
          <a:p>
            <a:pPr marL="0" indent="0">
              <a:buNone/>
            </a:pPr>
            <a:endParaRPr lang="en-US" sz="800" dirty="0"/>
          </a:p>
          <a:p>
            <a:pPr marL="0" indent="0">
              <a:buNone/>
            </a:pPr>
            <a:r>
              <a:rPr lang="en-US" sz="2200" b="1" dirty="0"/>
              <a:t>Associativity:</a:t>
            </a:r>
          </a:p>
          <a:p>
            <a:pPr marL="0" indent="0">
              <a:buNone/>
            </a:pPr>
            <a:r>
              <a:rPr lang="en-US" dirty="0"/>
              <a:t>Associativity defines the </a:t>
            </a:r>
            <a:r>
              <a:rPr lang="en-US" b="1" dirty="0">
                <a:solidFill>
                  <a:srgbClr val="C00000"/>
                </a:solidFill>
              </a:rPr>
              <a:t>direction</a:t>
            </a:r>
            <a:r>
              <a:rPr lang="en-US" dirty="0"/>
              <a:t> </a:t>
            </a:r>
            <a:r>
              <a:rPr lang="en-US" b="1" dirty="0"/>
              <a:t>in which operators </a:t>
            </a:r>
            <a:r>
              <a:rPr lang="en-US" dirty="0"/>
              <a:t>of the </a:t>
            </a:r>
            <a:r>
              <a:rPr lang="en-US" b="1" dirty="0">
                <a:solidFill>
                  <a:srgbClr val="C00000"/>
                </a:solidFill>
              </a:rPr>
              <a:t>same precedence</a:t>
            </a:r>
            <a:r>
              <a:rPr lang="en-US" b="1" dirty="0"/>
              <a:t> </a:t>
            </a:r>
            <a:r>
              <a:rPr lang="en-US" b="1" dirty="0">
                <a:solidFill>
                  <a:srgbClr val="C00000"/>
                </a:solidFill>
              </a:rPr>
              <a:t>level</a:t>
            </a:r>
            <a:r>
              <a:rPr lang="en-US" dirty="0"/>
              <a:t> are evaluated in an expression. If operators have the same precedence, their </a:t>
            </a:r>
            <a:r>
              <a:rPr lang="en-US" b="1" dirty="0">
                <a:solidFill>
                  <a:srgbClr val="C00000"/>
                </a:solidFill>
              </a:rPr>
              <a:t>associativity</a:t>
            </a:r>
            <a:r>
              <a:rPr lang="en-US" dirty="0"/>
              <a:t> determines the order of evaluation.</a:t>
            </a:r>
            <a:endParaRPr lang="en-IN" dirty="0"/>
          </a:p>
          <a:p>
            <a:pPr marL="0" indent="0">
              <a:buNone/>
            </a:pPr>
            <a:r>
              <a:rPr lang="en-US" b="1" dirty="0"/>
              <a:t> Associativity can be either:</a:t>
            </a:r>
          </a:p>
          <a:p>
            <a:pPr marL="514350" indent="-514350">
              <a:buAutoNum type="arabicPeriod"/>
            </a:pPr>
            <a:r>
              <a:rPr lang="en-US" b="1" dirty="0"/>
              <a:t>Left-to-Right Associativity: </a:t>
            </a:r>
            <a:r>
              <a:rPr lang="en-US" dirty="0"/>
              <a:t>Operators are evaluated from left to right. This is common for most operators.        </a:t>
            </a:r>
          </a:p>
          <a:p>
            <a:pPr marL="457200" lvl="1" indent="0">
              <a:buNone/>
            </a:pPr>
            <a:r>
              <a:rPr lang="en-US" sz="2000" dirty="0"/>
              <a:t>For example, in the expression </a:t>
            </a:r>
            <a:r>
              <a:rPr lang="en-US" sz="2000" b="1" dirty="0">
                <a:solidFill>
                  <a:srgbClr val="C00000"/>
                </a:solidFill>
              </a:rPr>
              <a:t>a - b - c, </a:t>
            </a:r>
            <a:r>
              <a:rPr lang="en-US" sz="2000" dirty="0"/>
              <a:t>subtraction is evaluated as </a:t>
            </a:r>
            <a:r>
              <a:rPr lang="en-US" sz="2000" b="1" dirty="0"/>
              <a:t>(a - b) - c.</a:t>
            </a:r>
            <a:endParaRPr lang="en-US" sz="2000" dirty="0"/>
          </a:p>
          <a:p>
            <a:pPr marL="457200" indent="-457200">
              <a:buFont typeface="+mj-lt"/>
              <a:buAutoNum type="arabicPeriod"/>
            </a:pPr>
            <a:r>
              <a:rPr lang="en-US" b="1" dirty="0"/>
              <a:t>Right-to-Left Associativity: </a:t>
            </a:r>
            <a:r>
              <a:rPr lang="en-US" dirty="0"/>
              <a:t>Operators are evaluated from right to left. This is less common and is typically seen with assignment </a:t>
            </a:r>
            <a:r>
              <a:rPr lang="en-US" b="1" dirty="0">
                <a:solidFill>
                  <a:srgbClr val="C00000"/>
                </a:solidFill>
              </a:rPr>
              <a:t>(=)</a:t>
            </a:r>
            <a:r>
              <a:rPr lang="en-US" dirty="0"/>
              <a:t> and ternary </a:t>
            </a:r>
            <a:r>
              <a:rPr lang="en-US" b="1" dirty="0">
                <a:solidFill>
                  <a:srgbClr val="C00000"/>
                </a:solidFill>
              </a:rPr>
              <a:t>(?:)</a:t>
            </a:r>
            <a:r>
              <a:rPr lang="en-US" dirty="0"/>
              <a:t> operators. </a:t>
            </a:r>
          </a:p>
          <a:p>
            <a:pPr marL="457200" lvl="1" indent="0">
              <a:buNone/>
            </a:pPr>
            <a:r>
              <a:rPr lang="en-US" sz="2000" dirty="0"/>
              <a:t>For example, in the expression </a:t>
            </a:r>
            <a:r>
              <a:rPr lang="en-US" sz="2000" b="1" dirty="0">
                <a:solidFill>
                  <a:srgbClr val="C00000"/>
                </a:solidFill>
              </a:rPr>
              <a:t>a = b = c</a:t>
            </a:r>
            <a:r>
              <a:rPr lang="en-US" sz="2000" dirty="0"/>
              <a:t>, the assignment is evaluated as a = (b = c).</a:t>
            </a:r>
          </a:p>
        </p:txBody>
      </p:sp>
    </p:spTree>
    <p:extLst>
      <p:ext uri="{BB962C8B-B14F-4D97-AF65-F5344CB8AC3E}">
        <p14:creationId xmlns:p14="http://schemas.microsoft.com/office/powerpoint/2010/main" val="1320782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CB895C-D924-1668-0D06-C2553B282109}"/>
              </a:ext>
            </a:extLst>
          </p:cNvPr>
          <p:cNvSpPr txBox="1"/>
          <p:nvPr/>
        </p:nvSpPr>
        <p:spPr>
          <a:xfrm>
            <a:off x="629264" y="191732"/>
            <a:ext cx="6096000" cy="461665"/>
          </a:xfrm>
          <a:prstGeom prst="rect">
            <a:avLst/>
          </a:prstGeom>
          <a:noFill/>
        </p:spPr>
        <p:txBody>
          <a:bodyPr wrap="square">
            <a:spAutoFit/>
          </a:bodyPr>
          <a:lstStyle/>
          <a:p>
            <a:r>
              <a:rPr lang="en-IN" sz="2400" b="1" dirty="0">
                <a:solidFill>
                  <a:srgbClr val="C00000"/>
                </a:solidFill>
              </a:rPr>
              <a:t>Precedence and Associativity: </a:t>
            </a:r>
            <a:endParaRPr lang="en-IN" sz="2400" dirty="0">
              <a:solidFill>
                <a:srgbClr val="C00000"/>
              </a:solidFill>
            </a:endParaRPr>
          </a:p>
        </p:txBody>
      </p:sp>
      <p:graphicFrame>
        <p:nvGraphicFramePr>
          <p:cNvPr id="6" name="Table 5">
            <a:extLst>
              <a:ext uri="{FF2B5EF4-FFF2-40B4-BE49-F238E27FC236}">
                <a16:creationId xmlns:a16="http://schemas.microsoft.com/office/drawing/2014/main" id="{CE490E79-9F34-8732-CA27-65897BAE6258}"/>
              </a:ext>
            </a:extLst>
          </p:cNvPr>
          <p:cNvGraphicFramePr>
            <a:graphicFrameLocks noGrp="1"/>
          </p:cNvGraphicFramePr>
          <p:nvPr>
            <p:extLst>
              <p:ext uri="{D42A27DB-BD31-4B8C-83A1-F6EECF244321}">
                <p14:modId xmlns:p14="http://schemas.microsoft.com/office/powerpoint/2010/main" val="1592810038"/>
              </p:ext>
            </p:extLst>
          </p:nvPr>
        </p:nvGraphicFramePr>
        <p:xfrm>
          <a:off x="710652" y="653397"/>
          <a:ext cx="10713840" cy="5597606"/>
        </p:xfrm>
        <a:graphic>
          <a:graphicData uri="http://schemas.openxmlformats.org/drawingml/2006/table">
            <a:tbl>
              <a:tblPr firstRow="1" firstCol="1" bandRow="1">
                <a:tableStyleId>{5C22544A-7EE6-4342-B048-85BDC9FD1C3A}</a:tableStyleId>
              </a:tblPr>
              <a:tblGrid>
                <a:gridCol w="1410388">
                  <a:extLst>
                    <a:ext uri="{9D8B030D-6E8A-4147-A177-3AD203B41FA5}">
                      <a16:colId xmlns:a16="http://schemas.microsoft.com/office/drawing/2014/main" val="4089105737"/>
                    </a:ext>
                  </a:extLst>
                </a:gridCol>
                <a:gridCol w="2632843">
                  <a:extLst>
                    <a:ext uri="{9D8B030D-6E8A-4147-A177-3AD203B41FA5}">
                      <a16:colId xmlns:a16="http://schemas.microsoft.com/office/drawing/2014/main" val="1084010673"/>
                    </a:ext>
                  </a:extLst>
                </a:gridCol>
                <a:gridCol w="5000191">
                  <a:extLst>
                    <a:ext uri="{9D8B030D-6E8A-4147-A177-3AD203B41FA5}">
                      <a16:colId xmlns:a16="http://schemas.microsoft.com/office/drawing/2014/main" val="2314604660"/>
                    </a:ext>
                  </a:extLst>
                </a:gridCol>
                <a:gridCol w="1670418">
                  <a:extLst>
                    <a:ext uri="{9D8B030D-6E8A-4147-A177-3AD203B41FA5}">
                      <a16:colId xmlns:a16="http://schemas.microsoft.com/office/drawing/2014/main" val="3749955182"/>
                    </a:ext>
                  </a:extLst>
                </a:gridCol>
              </a:tblGrid>
              <a:tr h="280312">
                <a:tc>
                  <a:txBody>
                    <a:bodyPr/>
                    <a:lstStyle/>
                    <a:p>
                      <a:pPr algn="ctr">
                        <a:lnSpc>
                          <a:spcPct val="107000"/>
                        </a:lnSpc>
                        <a:spcAft>
                          <a:spcPts val="800"/>
                        </a:spcAft>
                      </a:pPr>
                      <a:r>
                        <a:rPr lang="en-IN" sz="2000" kern="100">
                          <a:effectLst/>
                        </a:rPr>
                        <a:t>Precedence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Operators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Description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Associativity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2695080"/>
                  </a:ext>
                </a:extLst>
              </a:tr>
              <a:tr h="280312">
                <a:tc>
                  <a:txBody>
                    <a:bodyPr/>
                    <a:lstStyle/>
                    <a:p>
                      <a:pPr algn="ctr">
                        <a:lnSpc>
                          <a:spcPct val="107000"/>
                        </a:lnSpc>
                        <a:spcAft>
                          <a:spcPts val="800"/>
                        </a:spcAft>
                      </a:pPr>
                      <a:r>
                        <a:rPr lang="en-IN" sz="2000" kern="100">
                          <a:effectLst/>
                        </a:rPr>
                        <a:t>1</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Parentheses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4397706"/>
                  </a:ext>
                </a:extLst>
              </a:tr>
              <a:tr h="280312">
                <a:tc>
                  <a:txBody>
                    <a:bodyPr/>
                    <a:lstStyle/>
                    <a:p>
                      <a:pPr algn="ctr">
                        <a:lnSpc>
                          <a:spcPct val="107000"/>
                        </a:lnSpc>
                        <a:spcAft>
                          <a:spcPts val="800"/>
                        </a:spcAft>
                      </a:pPr>
                      <a:r>
                        <a:rPr lang="en-IN" sz="2000" kern="100">
                          <a:effectLst/>
                        </a:rPr>
                        <a:t>2</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Exponentiation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Right-to-left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3066597"/>
                  </a:ext>
                </a:extLst>
              </a:tr>
              <a:tr h="662467">
                <a:tc>
                  <a:txBody>
                    <a:bodyPr/>
                    <a:lstStyle/>
                    <a:p>
                      <a:pPr algn="ctr">
                        <a:lnSpc>
                          <a:spcPct val="107000"/>
                        </a:lnSpc>
                        <a:spcAft>
                          <a:spcPts val="800"/>
                        </a:spcAft>
                      </a:pPr>
                      <a:r>
                        <a:rPr lang="en-IN" sz="2000" kern="100">
                          <a:effectLst/>
                        </a:rPr>
                        <a:t>3</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+x, -x, ~x</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Unary operators (positive, negative, bitwise NOT)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Right-to-left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7731965"/>
                  </a:ext>
                </a:extLst>
              </a:tr>
              <a:tr h="593532">
                <a:tc>
                  <a:txBody>
                    <a:bodyPr/>
                    <a:lstStyle/>
                    <a:p>
                      <a:pPr algn="ctr">
                        <a:lnSpc>
                          <a:spcPct val="107000"/>
                        </a:lnSpc>
                        <a:spcAft>
                          <a:spcPts val="800"/>
                        </a:spcAft>
                      </a:pPr>
                      <a:r>
                        <a:rPr lang="en-IN" sz="2000" kern="100">
                          <a:effectLst/>
                        </a:rPr>
                        <a:t>4</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 /, //, %</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Multiplication, division, floor division, modulus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2352240"/>
                  </a:ext>
                </a:extLst>
              </a:tr>
              <a:tr h="280312">
                <a:tc>
                  <a:txBody>
                    <a:bodyPr/>
                    <a:lstStyle/>
                    <a:p>
                      <a:pPr algn="ctr">
                        <a:lnSpc>
                          <a:spcPct val="107000"/>
                        </a:lnSpc>
                        <a:spcAft>
                          <a:spcPts val="800"/>
                        </a:spcAft>
                      </a:pPr>
                      <a:r>
                        <a:rPr lang="en-IN" sz="2000" kern="100">
                          <a:effectLst/>
                        </a:rPr>
                        <a:t>5</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 -</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Addition, subtraction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3198814"/>
                  </a:ext>
                </a:extLst>
              </a:tr>
              <a:tr h="280312">
                <a:tc>
                  <a:txBody>
                    <a:bodyPr/>
                    <a:lstStyle/>
                    <a:p>
                      <a:pPr algn="ctr">
                        <a:lnSpc>
                          <a:spcPct val="107000"/>
                        </a:lnSpc>
                        <a:spcAft>
                          <a:spcPts val="800"/>
                        </a:spcAft>
                      </a:pPr>
                      <a:r>
                        <a:rPr lang="en-IN" sz="2000" kern="100">
                          <a:effectLst/>
                        </a:rPr>
                        <a:t>6</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&lt;&lt;, &gt;&gt;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Bitwise shift operators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380302"/>
                  </a:ext>
                </a:extLst>
              </a:tr>
              <a:tr h="280312">
                <a:tc>
                  <a:txBody>
                    <a:bodyPr/>
                    <a:lstStyle/>
                    <a:p>
                      <a:pPr algn="ctr">
                        <a:lnSpc>
                          <a:spcPct val="107000"/>
                        </a:lnSpc>
                        <a:spcAft>
                          <a:spcPts val="800"/>
                        </a:spcAft>
                      </a:pPr>
                      <a:r>
                        <a:rPr lang="en-IN" sz="2000" kern="100">
                          <a:effectLst/>
                        </a:rPr>
                        <a:t>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&amp;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Bitwise AND</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0481933"/>
                  </a:ext>
                </a:extLst>
              </a:tr>
              <a:tr h="280312">
                <a:tc>
                  <a:txBody>
                    <a:bodyPr/>
                    <a:lstStyle/>
                    <a:p>
                      <a:pPr algn="ctr">
                        <a:lnSpc>
                          <a:spcPct val="107000"/>
                        </a:lnSpc>
                        <a:spcAft>
                          <a:spcPts val="800"/>
                        </a:spcAft>
                      </a:pPr>
                      <a:r>
                        <a:rPr lang="en-IN" sz="2000" kern="100">
                          <a:effectLst/>
                        </a:rPr>
                        <a:t>8</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Bitwise XOR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0726448"/>
                  </a:ext>
                </a:extLst>
              </a:tr>
              <a:tr h="280312">
                <a:tc>
                  <a:txBody>
                    <a:bodyPr/>
                    <a:lstStyle/>
                    <a:p>
                      <a:pPr algn="ctr">
                        <a:lnSpc>
                          <a:spcPct val="107000"/>
                        </a:lnSpc>
                        <a:spcAft>
                          <a:spcPts val="800"/>
                        </a:spcAft>
                      </a:pPr>
                      <a:r>
                        <a:rPr lang="en-IN" sz="2000" kern="100">
                          <a:effectLst/>
                        </a:rPr>
                        <a:t>9</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Bitwise OR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5481771"/>
                  </a:ext>
                </a:extLst>
              </a:tr>
              <a:tr h="280312">
                <a:tc>
                  <a:txBody>
                    <a:bodyPr/>
                    <a:lstStyle/>
                    <a:p>
                      <a:pPr algn="ctr">
                        <a:lnSpc>
                          <a:spcPct val="107000"/>
                        </a:lnSpc>
                        <a:spcAft>
                          <a:spcPts val="800"/>
                        </a:spcAft>
                      </a:pPr>
                      <a:r>
                        <a:rPr lang="en-IN" sz="2000" kern="100">
                          <a:effectLst/>
                        </a:rPr>
                        <a:t>10</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 !=, &gt;, &lt;, &gt;=, &lt;=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Comparison operators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3720286"/>
                  </a:ext>
                </a:extLst>
              </a:tr>
              <a:tr h="280312">
                <a:tc>
                  <a:txBody>
                    <a:bodyPr/>
                    <a:lstStyle/>
                    <a:p>
                      <a:pPr algn="ctr">
                        <a:lnSpc>
                          <a:spcPct val="107000"/>
                        </a:lnSpc>
                        <a:spcAft>
                          <a:spcPts val="800"/>
                        </a:spcAft>
                      </a:pPr>
                      <a:r>
                        <a:rPr lang="en-IN" sz="2000" kern="100">
                          <a:effectLst/>
                        </a:rPr>
                        <a:t>11</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not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Logical NOT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Right-to-left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9669254"/>
                  </a:ext>
                </a:extLst>
              </a:tr>
              <a:tr h="280312">
                <a:tc>
                  <a:txBody>
                    <a:bodyPr/>
                    <a:lstStyle/>
                    <a:p>
                      <a:pPr algn="ctr">
                        <a:lnSpc>
                          <a:spcPct val="107000"/>
                        </a:lnSpc>
                        <a:spcAft>
                          <a:spcPts val="800"/>
                        </a:spcAft>
                      </a:pPr>
                      <a:r>
                        <a:rPr lang="en-IN" sz="2000" kern="100">
                          <a:effectLst/>
                        </a:rPr>
                        <a:t>12</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and</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Logical AND</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313342"/>
                  </a:ext>
                </a:extLst>
              </a:tr>
              <a:tr h="280312">
                <a:tc>
                  <a:txBody>
                    <a:bodyPr/>
                    <a:lstStyle/>
                    <a:p>
                      <a:pPr algn="ctr">
                        <a:lnSpc>
                          <a:spcPct val="107000"/>
                        </a:lnSpc>
                        <a:spcAft>
                          <a:spcPts val="800"/>
                        </a:spcAft>
                      </a:pPr>
                      <a:r>
                        <a:rPr lang="en-IN" sz="2000" kern="100">
                          <a:effectLst/>
                        </a:rPr>
                        <a:t>13</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or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Logical OR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8144930"/>
                  </a:ext>
                </a:extLst>
              </a:tr>
              <a:tr h="571231">
                <a:tc>
                  <a:txBody>
                    <a:bodyPr/>
                    <a:lstStyle/>
                    <a:p>
                      <a:pPr algn="ctr">
                        <a:lnSpc>
                          <a:spcPct val="107000"/>
                        </a:lnSpc>
                        <a:spcAft>
                          <a:spcPts val="800"/>
                        </a:spcAft>
                      </a:pPr>
                      <a:r>
                        <a:rPr lang="en-IN" sz="2000" kern="100" dirty="0">
                          <a:effectLst/>
                        </a:rPr>
                        <a:t>14</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 +=, -=, *=, /=, //=, %=</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Assignment operators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rPr>
                        <a:t>Right-to-left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5322060"/>
                  </a:ext>
                </a:extLst>
              </a:tr>
            </a:tbl>
          </a:graphicData>
        </a:graphic>
      </p:graphicFrame>
    </p:spTree>
    <p:extLst>
      <p:ext uri="{BB962C8B-B14F-4D97-AF65-F5344CB8AC3E}">
        <p14:creationId xmlns:p14="http://schemas.microsoft.com/office/powerpoint/2010/main" val="2608867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Example:</a:t>
            </a:r>
          </a:p>
          <a:p>
            <a:pPr marL="514350" indent="-514350">
              <a:buAutoNum type="arabicPeriod"/>
            </a:pPr>
            <a:r>
              <a:rPr lang="en-US" dirty="0"/>
              <a:t>result = </a:t>
            </a:r>
            <a:r>
              <a:rPr lang="en-US" b="1" dirty="0"/>
              <a:t>10 + 20 * 2 / 4;</a:t>
            </a:r>
            <a:r>
              <a:rPr lang="en-US" dirty="0"/>
              <a:t>	  // Result will be </a:t>
            </a:r>
            <a:r>
              <a:rPr lang="en-US" b="1" dirty="0">
                <a:solidFill>
                  <a:srgbClr val="C00000"/>
                </a:solidFill>
              </a:rPr>
              <a:t>20</a:t>
            </a:r>
          </a:p>
          <a:p>
            <a:pPr marL="514350" indent="-514350">
              <a:buAutoNum type="arabicPeriod"/>
            </a:pPr>
            <a:endParaRPr lang="en-US" dirty="0"/>
          </a:p>
          <a:p>
            <a:pPr marL="514350" indent="-514350">
              <a:buAutoNum type="arabicPeriod"/>
            </a:pPr>
            <a:r>
              <a:rPr lang="en-US" dirty="0"/>
              <a:t>result = </a:t>
            </a:r>
            <a:r>
              <a:rPr lang="en-US" b="1" dirty="0"/>
              <a:t>(10 + 20) * (2 / 4);</a:t>
            </a:r>
            <a:r>
              <a:rPr lang="en-US" dirty="0"/>
              <a:t>   // Result will be </a:t>
            </a:r>
            <a:r>
              <a:rPr lang="en-US" b="1" dirty="0">
                <a:solidFill>
                  <a:srgbClr val="C00000"/>
                </a:solidFill>
              </a:rPr>
              <a:t>15</a:t>
            </a:r>
          </a:p>
          <a:p>
            <a:pPr marL="514350" indent="-514350">
              <a:buAutoNum type="arabicPeriod"/>
            </a:pPr>
            <a:endParaRPr lang="en-US" b="1" dirty="0">
              <a:solidFill>
                <a:srgbClr val="C00000"/>
              </a:solidFill>
            </a:endParaRPr>
          </a:p>
          <a:p>
            <a:pPr marL="514350" indent="-514350">
              <a:buAutoNum type="arabicPeriod"/>
            </a:pPr>
            <a:r>
              <a:rPr lang="en-US" dirty="0"/>
              <a:t>result = </a:t>
            </a:r>
            <a:r>
              <a:rPr lang="en-US" b="1" dirty="0"/>
              <a:t>10 &gt; 5 == 5 &lt; 3;</a:t>
            </a:r>
          </a:p>
          <a:p>
            <a:pPr marL="514350" indent="-514350">
              <a:buAutoNum type="arabicPeriod"/>
            </a:pPr>
            <a:endParaRPr lang="en-US" b="1" dirty="0"/>
          </a:p>
          <a:p>
            <a:pPr marL="514350" indent="-514350">
              <a:buAutoNum type="arabicPeriod"/>
            </a:pPr>
            <a:r>
              <a:rPr lang="en-US" dirty="0"/>
              <a:t>result = </a:t>
            </a:r>
            <a:r>
              <a:rPr lang="en-US" b="1" dirty="0"/>
              <a:t>(10 == 10) &amp; (5 &lt; 3);</a:t>
            </a:r>
          </a:p>
          <a:p>
            <a:pPr marL="514350" indent="-514350">
              <a:buAutoNum type="arabicPeriod"/>
            </a:pPr>
            <a:endParaRPr lang="en-US" b="1" dirty="0"/>
          </a:p>
          <a:p>
            <a:pPr marL="514350" indent="-514350">
              <a:buAutoNum type="arabicPeriod"/>
            </a:pPr>
            <a:r>
              <a:rPr lang="en-US" dirty="0"/>
              <a:t>int a = 10;</a:t>
            </a:r>
          </a:p>
          <a:p>
            <a:pPr marL="457200" lvl="1" indent="0">
              <a:buNone/>
            </a:pPr>
            <a:r>
              <a:rPr lang="en-US" dirty="0"/>
              <a:t> </a:t>
            </a:r>
            <a:r>
              <a:rPr lang="en-US" sz="2000" dirty="0"/>
              <a:t>int b = 5;</a:t>
            </a:r>
          </a:p>
          <a:p>
            <a:pPr marL="457200" lvl="1" indent="0">
              <a:buNone/>
            </a:pPr>
            <a:endParaRPr lang="en-US" sz="2000" dirty="0"/>
          </a:p>
          <a:p>
            <a:pPr marL="457200" lvl="1" indent="0">
              <a:buNone/>
            </a:pPr>
            <a:r>
              <a:rPr lang="en-US" sz="2000" dirty="0"/>
              <a:t> int result = a += b * 2;</a:t>
            </a:r>
          </a:p>
          <a:p>
            <a:pPr marL="514350" indent="-514350">
              <a:buAutoNum type="arabicPeriod"/>
            </a:pPr>
            <a:endParaRPr lang="en-US" dirty="0"/>
          </a:p>
          <a:p>
            <a:pPr marL="514350" indent="-514350">
              <a:buAutoNum type="arabicPeriod"/>
            </a:pPr>
            <a:endParaRPr lang="en-US" dirty="0"/>
          </a:p>
          <a:p>
            <a:pPr marL="0" indent="0">
              <a:buNone/>
            </a:pPr>
            <a:endParaRPr lang="en-IN" dirty="0"/>
          </a:p>
        </p:txBody>
      </p:sp>
    </p:spTree>
    <p:extLst>
      <p:ext uri="{BB962C8B-B14F-4D97-AF65-F5344CB8AC3E}">
        <p14:creationId xmlns:p14="http://schemas.microsoft.com/office/powerpoint/2010/main" val="820391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52A10-47CF-763E-7281-2F612803D1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856E8-BA04-1BB3-4DB6-B3F404B342A0}"/>
              </a:ext>
            </a:extLst>
          </p:cNvPr>
          <p:cNvSpPr>
            <a:spLocks noGrp="1"/>
          </p:cNvSpPr>
          <p:nvPr>
            <p:ph idx="1"/>
          </p:nvPr>
        </p:nvSpPr>
        <p:spPr>
          <a:xfrm>
            <a:off x="777240" y="674914"/>
            <a:ext cx="10659110" cy="5502049"/>
          </a:xfrm>
        </p:spPr>
        <p:txBody>
          <a:bodyPr>
            <a:normAutofit/>
          </a:bodyPr>
          <a:lstStyle/>
          <a:p>
            <a:pPr marL="0" indent="0">
              <a:buNone/>
            </a:pPr>
            <a:r>
              <a:rPr lang="en-US" sz="3200" b="1" dirty="0">
                <a:solidFill>
                  <a:srgbClr val="002060"/>
                </a:solidFill>
              </a:rPr>
              <a:t>Data Types:</a:t>
            </a:r>
          </a:p>
          <a:p>
            <a:pPr marL="0" indent="0">
              <a:buNone/>
            </a:pPr>
            <a:r>
              <a:rPr lang="en-US" sz="2400" dirty="0"/>
              <a:t>In Python, data types represent the </a:t>
            </a:r>
            <a:r>
              <a:rPr lang="en-US" sz="2400" b="1" dirty="0"/>
              <a:t>kind or type of value stored in a variable</a:t>
            </a:r>
            <a:r>
              <a:rPr lang="en-US" sz="2400" dirty="0"/>
              <a:t>. Python is </a:t>
            </a:r>
            <a:r>
              <a:rPr lang="en-US" sz="2400" b="1" dirty="0">
                <a:solidFill>
                  <a:srgbClr val="C00000"/>
                </a:solidFill>
              </a:rPr>
              <a:t>Dynamically Typed </a:t>
            </a:r>
            <a:r>
              <a:rPr lang="en-US" sz="2400" dirty="0"/>
              <a:t>Language, meaning </a:t>
            </a:r>
            <a:r>
              <a:rPr lang="en-US" sz="2400" b="1" dirty="0"/>
              <a:t>variables don’t need explicit type declarations</a:t>
            </a:r>
            <a:r>
              <a:rPr lang="en-US" sz="2400" dirty="0"/>
              <a:t>—they </a:t>
            </a:r>
            <a:r>
              <a:rPr lang="en-US" sz="2400" b="1" dirty="0">
                <a:solidFill>
                  <a:srgbClr val="C00000"/>
                </a:solidFill>
              </a:rPr>
              <a:t>infer</a:t>
            </a:r>
            <a:r>
              <a:rPr lang="en-US" sz="2400" dirty="0"/>
              <a:t> the type </a:t>
            </a:r>
            <a:r>
              <a:rPr lang="en-US" sz="2400" b="1" dirty="0"/>
              <a:t>from the </a:t>
            </a:r>
            <a:r>
              <a:rPr lang="en-US" sz="2400" b="1" dirty="0">
                <a:solidFill>
                  <a:srgbClr val="C00000"/>
                </a:solidFill>
              </a:rPr>
              <a:t>assigned value</a:t>
            </a:r>
            <a:r>
              <a:rPr lang="en-US" sz="2400" dirty="0">
                <a:solidFill>
                  <a:srgbClr val="C00000"/>
                </a:solidFill>
              </a:rPr>
              <a:t>.</a:t>
            </a:r>
          </a:p>
          <a:p>
            <a:pPr marL="0" indent="0">
              <a:buNone/>
            </a:pPr>
            <a:r>
              <a:rPr lang="en-US" sz="2400" dirty="0"/>
              <a:t>In Python, data types can be </a:t>
            </a:r>
            <a:r>
              <a:rPr lang="en-US" sz="2400" b="1" dirty="0"/>
              <a:t>broadly categorized </a:t>
            </a:r>
            <a:r>
              <a:rPr lang="en-US" sz="2400" dirty="0"/>
              <a:t>into:</a:t>
            </a:r>
          </a:p>
          <a:p>
            <a:pPr marL="457200" indent="-457200">
              <a:buAutoNum type="arabicPeriod"/>
            </a:pPr>
            <a:r>
              <a:rPr lang="en-US" sz="2400" b="1" dirty="0"/>
              <a:t>Primitive</a:t>
            </a:r>
            <a:r>
              <a:rPr lang="en-US" sz="2400" dirty="0"/>
              <a:t> or </a:t>
            </a:r>
            <a:r>
              <a:rPr lang="en-US" sz="2400" b="1" dirty="0"/>
              <a:t>Built-In</a:t>
            </a:r>
            <a:r>
              <a:rPr lang="en-US" sz="2400" dirty="0"/>
              <a:t> (Basic) types</a:t>
            </a:r>
          </a:p>
          <a:p>
            <a:pPr marL="457200" indent="-457200">
              <a:buAutoNum type="arabicPeriod"/>
            </a:pPr>
            <a:r>
              <a:rPr lang="en-US" sz="2400" dirty="0"/>
              <a:t>Non-Primitive (</a:t>
            </a:r>
            <a:r>
              <a:rPr lang="en-US" sz="2400" b="1" dirty="0"/>
              <a:t>Derived</a:t>
            </a:r>
            <a:r>
              <a:rPr lang="en-US" sz="2400" dirty="0"/>
              <a:t> or </a:t>
            </a:r>
            <a:r>
              <a:rPr lang="en-US" sz="2400" b="1" dirty="0"/>
              <a:t>Composite</a:t>
            </a:r>
            <a:r>
              <a:rPr lang="en-US" sz="2400" dirty="0"/>
              <a:t>) types</a:t>
            </a:r>
            <a:endParaRPr lang="en-IN" sz="2400" dirty="0"/>
          </a:p>
        </p:txBody>
      </p:sp>
    </p:spTree>
    <p:extLst>
      <p:ext uri="{BB962C8B-B14F-4D97-AF65-F5344CB8AC3E}">
        <p14:creationId xmlns:p14="http://schemas.microsoft.com/office/powerpoint/2010/main" val="174081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1CFDC-81BF-F55E-A740-4707463AF6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3A04F-47FF-27F1-31D5-1BCBA181FBCB}"/>
              </a:ext>
            </a:extLst>
          </p:cNvPr>
          <p:cNvSpPr>
            <a:spLocks noGrp="1"/>
          </p:cNvSpPr>
          <p:nvPr>
            <p:ph idx="1"/>
          </p:nvPr>
        </p:nvSpPr>
        <p:spPr>
          <a:xfrm>
            <a:off x="777240" y="592183"/>
            <a:ext cx="10659110" cy="5584780"/>
          </a:xfrm>
        </p:spPr>
        <p:txBody>
          <a:bodyPr>
            <a:normAutofit/>
          </a:bodyPr>
          <a:lstStyle/>
          <a:p>
            <a:pPr marL="0" indent="0">
              <a:buNone/>
            </a:pPr>
            <a:r>
              <a:rPr lang="en-US" sz="2400" b="1" dirty="0"/>
              <a:t>Interpretation in Python</a:t>
            </a:r>
          </a:p>
          <a:p>
            <a:pPr marL="0" indent="0">
              <a:buNone/>
            </a:pPr>
            <a:r>
              <a:rPr lang="en-US" sz="2400" dirty="0"/>
              <a:t>The </a:t>
            </a:r>
            <a:r>
              <a:rPr lang="en-US" sz="2400" b="1" dirty="0">
                <a:solidFill>
                  <a:srgbClr val="C00000"/>
                </a:solidFill>
              </a:rPr>
              <a:t>bytecode</a:t>
            </a:r>
            <a:r>
              <a:rPr lang="en-US" sz="2400" dirty="0"/>
              <a:t> produced by the compilation step is executed by the </a:t>
            </a:r>
            <a:r>
              <a:rPr lang="en-US" sz="2400" b="1" dirty="0"/>
              <a:t>Python Virtual Machine (</a:t>
            </a:r>
            <a:r>
              <a:rPr lang="en-US" sz="2400" b="1" dirty="0">
                <a:solidFill>
                  <a:srgbClr val="C00000"/>
                </a:solidFill>
              </a:rPr>
              <a:t>PVM</a:t>
            </a:r>
            <a:r>
              <a:rPr lang="en-US" sz="2400" b="1" dirty="0"/>
              <a:t>)</a:t>
            </a:r>
            <a:r>
              <a:rPr lang="en-US" sz="2400" dirty="0"/>
              <a:t>. The PVM </a:t>
            </a:r>
            <a:r>
              <a:rPr lang="en-US" sz="2400" b="1" dirty="0"/>
              <a:t>interprets the bytecode </a:t>
            </a:r>
            <a:r>
              <a:rPr lang="en-US" sz="2400" b="1" dirty="0">
                <a:solidFill>
                  <a:srgbClr val="C00000"/>
                </a:solidFill>
              </a:rPr>
              <a:t>line by line</a:t>
            </a:r>
            <a:r>
              <a:rPr lang="en-US" sz="2400" dirty="0">
                <a:solidFill>
                  <a:srgbClr val="C00000"/>
                </a:solidFill>
              </a:rPr>
              <a:t> </a:t>
            </a:r>
            <a:r>
              <a:rPr lang="en-US" sz="2400" dirty="0"/>
              <a:t>and </a:t>
            </a:r>
            <a:r>
              <a:rPr lang="en-US" sz="2400" b="1" dirty="0">
                <a:solidFill>
                  <a:srgbClr val="C00000"/>
                </a:solidFill>
              </a:rPr>
              <a:t>executes it</a:t>
            </a:r>
            <a:r>
              <a:rPr lang="en-US" sz="2400" dirty="0"/>
              <a:t>. This is what gives Python its </a:t>
            </a:r>
            <a:r>
              <a:rPr lang="en-US" sz="2400" b="1" dirty="0">
                <a:solidFill>
                  <a:srgbClr val="C00000"/>
                </a:solidFill>
              </a:rPr>
              <a:t>"interpreted" </a:t>
            </a:r>
            <a:r>
              <a:rPr lang="en-US" sz="2400" dirty="0"/>
              <a:t>behavior.</a:t>
            </a:r>
          </a:p>
          <a:p>
            <a:pPr marL="0" indent="0">
              <a:buNone/>
            </a:pPr>
            <a:endParaRPr lang="en-US" sz="2000" b="1" dirty="0"/>
          </a:p>
          <a:p>
            <a:pPr marL="0" indent="0">
              <a:buNone/>
            </a:pPr>
            <a:r>
              <a:rPr lang="en-US" sz="2400" b="1" dirty="0"/>
              <a:t>Key Points</a:t>
            </a:r>
          </a:p>
          <a:p>
            <a:pPr>
              <a:buFont typeface="Arial" panose="020B0604020202020204" pitchFamily="34" charset="0"/>
              <a:buChar char="•"/>
            </a:pPr>
            <a:r>
              <a:rPr lang="en-US" sz="2400" dirty="0"/>
              <a:t>Python is </a:t>
            </a:r>
            <a:r>
              <a:rPr lang="en-US" sz="2400" b="1" dirty="0">
                <a:solidFill>
                  <a:srgbClr val="C00000"/>
                </a:solidFill>
              </a:rPr>
              <a:t>not a purely compiled language</a:t>
            </a:r>
            <a:r>
              <a:rPr lang="en-US" sz="2400" dirty="0">
                <a:solidFill>
                  <a:srgbClr val="C00000"/>
                </a:solidFill>
              </a:rPr>
              <a:t> </a:t>
            </a:r>
            <a:r>
              <a:rPr lang="en-US" sz="2400" dirty="0"/>
              <a:t>like C or C++, where code is compiled into machine code before execution.</a:t>
            </a:r>
          </a:p>
          <a:p>
            <a:pPr>
              <a:buFont typeface="Arial" panose="020B0604020202020204" pitchFamily="34" charset="0"/>
              <a:buChar char="•"/>
            </a:pPr>
            <a:r>
              <a:rPr lang="en-US" sz="2400" dirty="0"/>
              <a:t>Python is </a:t>
            </a:r>
            <a:r>
              <a:rPr lang="en-US" sz="2400" b="1" dirty="0">
                <a:solidFill>
                  <a:srgbClr val="C00000"/>
                </a:solidFill>
              </a:rPr>
              <a:t>not a purely interpreted language</a:t>
            </a:r>
            <a:r>
              <a:rPr lang="en-US" sz="2400" dirty="0">
                <a:solidFill>
                  <a:srgbClr val="C00000"/>
                </a:solidFill>
              </a:rPr>
              <a:t> </a:t>
            </a:r>
            <a:r>
              <a:rPr lang="en-US" sz="2400" dirty="0"/>
              <a:t>like early versions of BASIC, which execute source code directly without compiling it.</a:t>
            </a:r>
          </a:p>
          <a:p>
            <a:pPr>
              <a:buFont typeface="Arial" panose="020B0604020202020204" pitchFamily="34" charset="0"/>
              <a:buChar char="•"/>
            </a:pPr>
            <a:r>
              <a:rPr lang="en-US" sz="2400" dirty="0"/>
              <a:t>Instead, Python uses a </a:t>
            </a:r>
            <a:r>
              <a:rPr lang="en-US" sz="2400" b="1" dirty="0">
                <a:solidFill>
                  <a:srgbClr val="002060"/>
                </a:solidFill>
              </a:rPr>
              <a:t>hybrid model</a:t>
            </a:r>
            <a:r>
              <a:rPr lang="en-US" sz="2400" dirty="0"/>
              <a:t>: it compiles source code to bytecode (a form of intermediate code), which is then interpreted.</a:t>
            </a:r>
          </a:p>
          <a:p>
            <a:pPr marL="0" indent="0">
              <a:buNone/>
            </a:pPr>
            <a:endParaRPr lang="en-IN" sz="2400" dirty="0"/>
          </a:p>
        </p:txBody>
      </p:sp>
    </p:spTree>
    <p:extLst>
      <p:ext uri="{BB962C8B-B14F-4D97-AF65-F5344CB8AC3E}">
        <p14:creationId xmlns:p14="http://schemas.microsoft.com/office/powerpoint/2010/main" val="448902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1DA60-ECCB-320D-50B4-D6586B536C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28FC-4050-DE5F-ED85-AA4295EF89F9}"/>
              </a:ext>
            </a:extLst>
          </p:cNvPr>
          <p:cNvSpPr>
            <a:spLocks noGrp="1"/>
          </p:cNvSpPr>
          <p:nvPr>
            <p:ph idx="1"/>
          </p:nvPr>
        </p:nvSpPr>
        <p:spPr>
          <a:xfrm>
            <a:off x="777240" y="674914"/>
            <a:ext cx="10659110" cy="5502049"/>
          </a:xfrm>
        </p:spPr>
        <p:txBody>
          <a:bodyPr>
            <a:normAutofit/>
          </a:bodyPr>
          <a:lstStyle/>
          <a:p>
            <a:pPr marL="0" indent="0">
              <a:buNone/>
            </a:pPr>
            <a:r>
              <a:rPr lang="en-US" sz="2400" b="1" dirty="0"/>
              <a:t>1. Primitive Data Types (Basic Types):</a:t>
            </a:r>
          </a:p>
          <a:p>
            <a:pPr marL="0" indent="0">
              <a:buNone/>
            </a:pPr>
            <a:r>
              <a:rPr lang="en-US" sz="2400" dirty="0"/>
              <a:t>Primitive data types are the </a:t>
            </a:r>
            <a:r>
              <a:rPr lang="en-US" sz="2400" b="1" dirty="0">
                <a:solidFill>
                  <a:srgbClr val="C00000"/>
                </a:solidFill>
              </a:rPr>
              <a:t>most basic</a:t>
            </a:r>
            <a:r>
              <a:rPr lang="en-US" sz="2400" dirty="0"/>
              <a:t>, </a:t>
            </a:r>
            <a:r>
              <a:rPr lang="en-US" sz="2400" b="1" dirty="0">
                <a:solidFill>
                  <a:srgbClr val="C00000"/>
                </a:solidFill>
              </a:rPr>
              <a:t>built-in</a:t>
            </a:r>
            <a:r>
              <a:rPr lang="en-US" sz="2400" dirty="0"/>
              <a:t> </a:t>
            </a:r>
            <a:r>
              <a:rPr lang="en-US" sz="2400" b="1" dirty="0"/>
              <a:t>types</a:t>
            </a:r>
            <a:r>
              <a:rPr lang="en-US" sz="2400" dirty="0"/>
              <a:t> that serve as the </a:t>
            </a:r>
            <a:r>
              <a:rPr lang="en-US" sz="2400" b="1" dirty="0">
                <a:solidFill>
                  <a:srgbClr val="C00000"/>
                </a:solidFill>
              </a:rPr>
              <a:t>building blocks</a:t>
            </a:r>
            <a:r>
              <a:rPr lang="en-US" sz="2400" dirty="0"/>
              <a:t> for </a:t>
            </a:r>
            <a:r>
              <a:rPr lang="en-US" sz="2400" b="1" dirty="0"/>
              <a:t>data manipulation</a:t>
            </a:r>
            <a:r>
              <a:rPr lang="en-US" sz="2400" dirty="0"/>
              <a:t>. These are immutable (cannot be changed after creation).</a:t>
            </a:r>
          </a:p>
          <a:p>
            <a:pPr marL="0" indent="0">
              <a:buNone/>
            </a:pPr>
            <a:r>
              <a:rPr lang="en-US" sz="2400" b="1" dirty="0"/>
              <a:t>These Includes:</a:t>
            </a:r>
          </a:p>
          <a:p>
            <a:pPr marL="457200" indent="-457200">
              <a:buAutoNum type="arabicPeriod"/>
            </a:pPr>
            <a:r>
              <a:rPr lang="en-US" sz="2400" dirty="0"/>
              <a:t>Numeric or Number Type</a:t>
            </a:r>
          </a:p>
          <a:p>
            <a:pPr lvl="1"/>
            <a:r>
              <a:rPr lang="en-US" sz="2400" dirty="0"/>
              <a:t>int</a:t>
            </a:r>
          </a:p>
          <a:p>
            <a:pPr lvl="1"/>
            <a:r>
              <a:rPr lang="en-US" sz="2400" dirty="0"/>
              <a:t>float</a:t>
            </a:r>
          </a:p>
          <a:p>
            <a:pPr lvl="1"/>
            <a:r>
              <a:rPr lang="en-US" sz="2400" dirty="0"/>
              <a:t>complex</a:t>
            </a:r>
          </a:p>
          <a:p>
            <a:pPr marL="457200" indent="-457200">
              <a:buAutoNum type="arabicPeriod"/>
            </a:pPr>
            <a:r>
              <a:rPr lang="en-US" sz="2400" dirty="0"/>
              <a:t>Text Type (</a:t>
            </a:r>
            <a:r>
              <a:rPr lang="en-US" sz="2400" b="1" dirty="0"/>
              <a:t>String</a:t>
            </a:r>
            <a:r>
              <a:rPr lang="en-US" sz="2400" dirty="0"/>
              <a:t>)</a:t>
            </a:r>
          </a:p>
          <a:p>
            <a:pPr marL="457200" indent="-457200">
              <a:buAutoNum type="arabicPeriod"/>
            </a:pPr>
            <a:r>
              <a:rPr lang="en-US" sz="2400" dirty="0"/>
              <a:t>Boolean Type (</a:t>
            </a:r>
            <a:r>
              <a:rPr lang="en-US" sz="2400" b="1" dirty="0"/>
              <a:t>True</a:t>
            </a:r>
            <a:r>
              <a:rPr lang="en-US" sz="2400" dirty="0"/>
              <a:t> or </a:t>
            </a:r>
            <a:r>
              <a:rPr lang="en-US" sz="2400" b="1" dirty="0"/>
              <a:t>False</a:t>
            </a:r>
            <a:r>
              <a:rPr lang="en-US" sz="2400" dirty="0"/>
              <a:t>)</a:t>
            </a:r>
          </a:p>
          <a:p>
            <a:pPr marL="457200" indent="-457200">
              <a:buAutoNum type="arabicPeriod"/>
            </a:pPr>
            <a:r>
              <a:rPr lang="en-US" sz="2400" dirty="0"/>
              <a:t>None Type (</a:t>
            </a:r>
            <a:r>
              <a:rPr lang="en-US" sz="2400" b="1" dirty="0"/>
              <a:t>None</a:t>
            </a:r>
            <a:r>
              <a:rPr lang="en-US" sz="2400" dirty="0"/>
              <a:t>)</a:t>
            </a:r>
          </a:p>
          <a:p>
            <a:pPr marL="457200" indent="-457200">
              <a:buAutoNum type="arabicPeriod"/>
            </a:pPr>
            <a:endParaRPr lang="en-US" sz="2400" dirty="0"/>
          </a:p>
          <a:p>
            <a:pPr marL="457200" indent="-457200">
              <a:buAutoNum type="arabicPeriod"/>
            </a:pPr>
            <a:endParaRPr lang="en-US" sz="2400" dirty="0"/>
          </a:p>
          <a:p>
            <a:pPr marL="0" indent="0">
              <a:buNone/>
            </a:pPr>
            <a:endParaRPr lang="en-IN" sz="2400" dirty="0"/>
          </a:p>
        </p:txBody>
      </p:sp>
    </p:spTree>
    <p:extLst>
      <p:ext uri="{BB962C8B-B14F-4D97-AF65-F5344CB8AC3E}">
        <p14:creationId xmlns:p14="http://schemas.microsoft.com/office/powerpoint/2010/main" val="2025697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688FE-9671-44C8-53A8-38AFF9B28B3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0CAB7-B3C6-2BD1-6DC1-924C7F511F7E}"/>
              </a:ext>
            </a:extLst>
          </p:cNvPr>
          <p:cNvSpPr>
            <a:spLocks noGrp="1"/>
          </p:cNvSpPr>
          <p:nvPr>
            <p:ph idx="1"/>
          </p:nvPr>
        </p:nvSpPr>
        <p:spPr>
          <a:xfrm>
            <a:off x="777240" y="674914"/>
            <a:ext cx="10659110" cy="5502049"/>
          </a:xfrm>
        </p:spPr>
        <p:txBody>
          <a:bodyPr>
            <a:normAutofit/>
          </a:bodyPr>
          <a:lstStyle/>
          <a:p>
            <a:pPr marL="0" indent="0">
              <a:buNone/>
            </a:pPr>
            <a:r>
              <a:rPr lang="en-US" sz="2400" b="1" dirty="0"/>
              <a:t>1. Numeric Types: </a:t>
            </a:r>
            <a:r>
              <a:rPr lang="en-US" sz="2400" dirty="0"/>
              <a:t>Python provides </a:t>
            </a:r>
            <a:r>
              <a:rPr lang="en-US" sz="2400" b="1" dirty="0">
                <a:solidFill>
                  <a:srgbClr val="C00000"/>
                </a:solidFill>
              </a:rPr>
              <a:t>3 basic types </a:t>
            </a:r>
            <a:r>
              <a:rPr lang="en-US" sz="2400" dirty="0"/>
              <a:t>for working with </a:t>
            </a:r>
            <a:r>
              <a:rPr lang="en-US" sz="2400" b="1" dirty="0"/>
              <a:t>numbers</a:t>
            </a:r>
            <a:r>
              <a:rPr lang="en-US" sz="2400" dirty="0"/>
              <a:t>:</a:t>
            </a:r>
          </a:p>
          <a:p>
            <a:pPr marL="0" indent="0">
              <a:buNone/>
            </a:pPr>
            <a:r>
              <a:rPr lang="en-US" sz="2400" b="1" dirty="0">
                <a:solidFill>
                  <a:srgbClr val="002060"/>
                </a:solidFill>
              </a:rPr>
              <a:t>a) int (Integer)</a:t>
            </a:r>
          </a:p>
          <a:p>
            <a:r>
              <a:rPr lang="en-US" sz="2400" dirty="0"/>
              <a:t>Represents </a:t>
            </a:r>
            <a:r>
              <a:rPr lang="en-US" sz="2400" b="1" dirty="0">
                <a:solidFill>
                  <a:srgbClr val="C00000"/>
                </a:solidFill>
              </a:rPr>
              <a:t>whole numbers </a:t>
            </a:r>
            <a:r>
              <a:rPr lang="en-US" sz="2400" dirty="0"/>
              <a:t>(</a:t>
            </a:r>
            <a:r>
              <a:rPr lang="en-US" sz="2400" b="1" dirty="0"/>
              <a:t>positive</a:t>
            </a:r>
            <a:r>
              <a:rPr lang="en-US" sz="2400" dirty="0"/>
              <a:t>, </a:t>
            </a:r>
            <a:r>
              <a:rPr lang="en-US" sz="2400" b="1" dirty="0"/>
              <a:t>negative</a:t>
            </a:r>
            <a:r>
              <a:rPr lang="en-US" sz="2400" dirty="0"/>
              <a:t>, or </a:t>
            </a:r>
            <a:r>
              <a:rPr lang="en-US" sz="2400" b="1" dirty="0"/>
              <a:t>zero</a:t>
            </a:r>
            <a:r>
              <a:rPr lang="en-US" sz="2400" dirty="0"/>
              <a:t>) </a:t>
            </a:r>
            <a:r>
              <a:rPr lang="en-US" sz="2400" b="1" dirty="0">
                <a:solidFill>
                  <a:srgbClr val="C00000"/>
                </a:solidFill>
              </a:rPr>
              <a:t>without fractional parts.</a:t>
            </a:r>
          </a:p>
          <a:p>
            <a:r>
              <a:rPr lang="en-US" sz="2400" dirty="0"/>
              <a:t>Unlimited precision (size only limited by memory).</a:t>
            </a:r>
          </a:p>
          <a:p>
            <a:pPr marL="0" indent="0">
              <a:buNone/>
            </a:pPr>
            <a:r>
              <a:rPr lang="en-US" sz="2400" b="1" dirty="0"/>
              <a:t>Examples:</a:t>
            </a: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71B8395F-2CA4-C2D8-CF15-4A075BD2338B}"/>
              </a:ext>
            </a:extLst>
          </p:cNvPr>
          <p:cNvPicPr>
            <a:picLocks noChangeAspect="1"/>
          </p:cNvPicPr>
          <p:nvPr/>
        </p:nvPicPr>
        <p:blipFill>
          <a:blip r:embed="rId2"/>
          <a:stretch>
            <a:fillRect/>
          </a:stretch>
        </p:blipFill>
        <p:spPr>
          <a:xfrm>
            <a:off x="2103951" y="3275319"/>
            <a:ext cx="7609524" cy="2466667"/>
          </a:xfrm>
          <a:prstGeom prst="rect">
            <a:avLst/>
          </a:prstGeom>
        </p:spPr>
      </p:pic>
    </p:spTree>
    <p:extLst>
      <p:ext uri="{BB962C8B-B14F-4D97-AF65-F5344CB8AC3E}">
        <p14:creationId xmlns:p14="http://schemas.microsoft.com/office/powerpoint/2010/main" val="3957112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12F57-9B48-2BD7-600A-CE039089F3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3D28F8-D319-C4E0-ED4A-A27BCD329368}"/>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b) float (Floating-Point Number):</a:t>
            </a:r>
          </a:p>
          <a:p>
            <a:r>
              <a:rPr lang="en-US" sz="2400" dirty="0"/>
              <a:t>Represents </a:t>
            </a:r>
            <a:r>
              <a:rPr lang="en-US" sz="2400" b="1" dirty="0">
                <a:solidFill>
                  <a:srgbClr val="C00000"/>
                </a:solidFill>
              </a:rPr>
              <a:t>numbers with a decimal point </a:t>
            </a:r>
            <a:r>
              <a:rPr lang="en-US" sz="2400" dirty="0"/>
              <a:t>or in </a:t>
            </a:r>
            <a:r>
              <a:rPr lang="en-US" sz="2400" b="1" dirty="0">
                <a:solidFill>
                  <a:srgbClr val="C00000"/>
                </a:solidFill>
              </a:rPr>
              <a:t>exponential notation </a:t>
            </a:r>
            <a:r>
              <a:rPr lang="en-US" sz="2400" dirty="0"/>
              <a:t>(</a:t>
            </a:r>
            <a:r>
              <a:rPr lang="en-US" sz="2400" b="1" dirty="0"/>
              <a:t>scientific notation</a:t>
            </a:r>
            <a:r>
              <a:rPr lang="en-US" sz="2400" dirty="0"/>
              <a:t>).</a:t>
            </a:r>
          </a:p>
          <a:p>
            <a:r>
              <a:rPr lang="en-US" sz="2400" dirty="0"/>
              <a:t>Approximation to real numbers, with a fixed precision.</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09D0AB20-4F6B-D0F5-1D43-489656F9A584}"/>
              </a:ext>
            </a:extLst>
          </p:cNvPr>
          <p:cNvPicPr>
            <a:picLocks noChangeAspect="1"/>
          </p:cNvPicPr>
          <p:nvPr/>
        </p:nvPicPr>
        <p:blipFill>
          <a:blip r:embed="rId2"/>
          <a:stretch>
            <a:fillRect/>
          </a:stretch>
        </p:blipFill>
        <p:spPr>
          <a:xfrm>
            <a:off x="1641481" y="3116887"/>
            <a:ext cx="8666667" cy="2342857"/>
          </a:xfrm>
          <a:prstGeom prst="rect">
            <a:avLst/>
          </a:prstGeom>
        </p:spPr>
      </p:pic>
    </p:spTree>
    <p:extLst>
      <p:ext uri="{BB962C8B-B14F-4D97-AF65-F5344CB8AC3E}">
        <p14:creationId xmlns:p14="http://schemas.microsoft.com/office/powerpoint/2010/main" val="2252835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8F79D-6967-DF0E-3B6B-B8A937BB62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90DEB-694B-DDBE-87F4-A1EDD94C0414}"/>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c) complex (Complex Number): </a:t>
            </a:r>
            <a:r>
              <a:rPr lang="en-US" sz="2400" dirty="0">
                <a:solidFill>
                  <a:srgbClr val="002060"/>
                </a:solidFill>
              </a:rPr>
              <a:t>complex type makes it easy to work with complex numbers.</a:t>
            </a:r>
          </a:p>
          <a:p>
            <a:r>
              <a:rPr lang="en-US" sz="2400" dirty="0"/>
              <a:t>It Represents numbers in the form </a:t>
            </a:r>
            <a:r>
              <a:rPr lang="en-US" sz="2400" b="1" dirty="0">
                <a:solidFill>
                  <a:srgbClr val="C00000"/>
                </a:solidFill>
              </a:rPr>
              <a:t>a + </a:t>
            </a:r>
            <a:r>
              <a:rPr lang="en-US" sz="2400" b="1" dirty="0" err="1">
                <a:solidFill>
                  <a:srgbClr val="C00000"/>
                </a:solidFill>
              </a:rPr>
              <a:t>bj</a:t>
            </a:r>
            <a:r>
              <a:rPr lang="en-US" sz="2400" dirty="0"/>
              <a:t>, where:</a:t>
            </a:r>
          </a:p>
          <a:p>
            <a:pPr lvl="1">
              <a:buFont typeface="Courier New" panose="02070309020205020404" pitchFamily="49" charset="0"/>
              <a:buChar char="o"/>
            </a:pPr>
            <a:r>
              <a:rPr lang="en-US" sz="2400" dirty="0"/>
              <a:t>a is the </a:t>
            </a:r>
            <a:r>
              <a:rPr lang="en-US" sz="2400" b="1" dirty="0">
                <a:solidFill>
                  <a:srgbClr val="C00000"/>
                </a:solidFill>
              </a:rPr>
              <a:t>real part </a:t>
            </a:r>
            <a:r>
              <a:rPr lang="en-US" sz="2400" dirty="0"/>
              <a:t>(float).</a:t>
            </a:r>
          </a:p>
          <a:p>
            <a:pPr lvl="1">
              <a:buFont typeface="Courier New" panose="02070309020205020404" pitchFamily="49" charset="0"/>
              <a:buChar char="o"/>
            </a:pPr>
            <a:r>
              <a:rPr lang="en-US" sz="2400" dirty="0"/>
              <a:t>b is the </a:t>
            </a:r>
            <a:r>
              <a:rPr lang="en-US" sz="2400" b="1" dirty="0">
                <a:solidFill>
                  <a:srgbClr val="C00000"/>
                </a:solidFill>
              </a:rPr>
              <a:t>imaginary part </a:t>
            </a:r>
            <a:r>
              <a:rPr lang="en-US" sz="2400" dirty="0"/>
              <a:t>(float).</a:t>
            </a:r>
          </a:p>
          <a:p>
            <a:r>
              <a:rPr lang="en-US" sz="2400" dirty="0"/>
              <a:t>Used for mathematical computations.</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A534D79E-E2D7-1C81-5E42-F0C457CF7D2D}"/>
              </a:ext>
            </a:extLst>
          </p:cNvPr>
          <p:cNvPicPr>
            <a:picLocks noChangeAspect="1"/>
          </p:cNvPicPr>
          <p:nvPr/>
        </p:nvPicPr>
        <p:blipFill>
          <a:blip r:embed="rId2"/>
          <a:stretch>
            <a:fillRect/>
          </a:stretch>
        </p:blipFill>
        <p:spPr>
          <a:xfrm>
            <a:off x="1671282" y="3671441"/>
            <a:ext cx="8849435" cy="2354785"/>
          </a:xfrm>
          <a:prstGeom prst="rect">
            <a:avLst/>
          </a:prstGeom>
        </p:spPr>
      </p:pic>
    </p:spTree>
    <p:extLst>
      <p:ext uri="{BB962C8B-B14F-4D97-AF65-F5344CB8AC3E}">
        <p14:creationId xmlns:p14="http://schemas.microsoft.com/office/powerpoint/2010/main" val="2352015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FC536-EE24-FF2F-805C-AF4549D333E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DFD21-8E09-CC01-58A5-4578A1A7B864}"/>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2. Text Type (String or Char): str</a:t>
            </a:r>
          </a:p>
          <a:p>
            <a:r>
              <a:rPr lang="en-US" sz="2400" dirty="0"/>
              <a:t>Represents </a:t>
            </a:r>
            <a:r>
              <a:rPr lang="en-US" sz="2400" b="1" dirty="0">
                <a:solidFill>
                  <a:srgbClr val="C00000"/>
                </a:solidFill>
              </a:rPr>
              <a:t>sequences of characters </a:t>
            </a:r>
            <a:r>
              <a:rPr lang="en-US" sz="2400" dirty="0"/>
              <a:t>(text data).</a:t>
            </a:r>
          </a:p>
          <a:p>
            <a:r>
              <a:rPr lang="en-US" sz="2400" dirty="0"/>
              <a:t>Enclosed in </a:t>
            </a:r>
            <a:r>
              <a:rPr lang="en-US" sz="2400" b="1" dirty="0">
                <a:solidFill>
                  <a:srgbClr val="C00000"/>
                </a:solidFill>
              </a:rPr>
              <a:t>single</a:t>
            </a:r>
            <a:r>
              <a:rPr lang="en-US" sz="2400" dirty="0"/>
              <a:t> ('), </a:t>
            </a:r>
            <a:r>
              <a:rPr lang="en-US" sz="2400" b="1" dirty="0">
                <a:solidFill>
                  <a:srgbClr val="C00000"/>
                </a:solidFill>
              </a:rPr>
              <a:t>double</a:t>
            </a:r>
            <a:r>
              <a:rPr lang="en-US" sz="2400" dirty="0"/>
              <a:t> ("), or </a:t>
            </a:r>
            <a:r>
              <a:rPr lang="en-US" sz="2400" b="1" dirty="0">
                <a:solidFill>
                  <a:srgbClr val="C00000"/>
                </a:solidFill>
              </a:rPr>
              <a:t>triple</a:t>
            </a:r>
            <a:r>
              <a:rPr lang="en-US" sz="2400" dirty="0"/>
              <a:t> </a:t>
            </a:r>
            <a:r>
              <a:rPr lang="en-US" sz="2400" b="1" dirty="0">
                <a:solidFill>
                  <a:srgbClr val="C00000"/>
                </a:solidFill>
              </a:rPr>
              <a:t>quotes</a:t>
            </a:r>
            <a:r>
              <a:rPr lang="en-US" sz="2400" dirty="0"/>
              <a:t> (''' or """).</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955E2874-0BDA-4206-0424-7C304BE39393}"/>
              </a:ext>
            </a:extLst>
          </p:cNvPr>
          <p:cNvPicPr>
            <a:picLocks noChangeAspect="1"/>
          </p:cNvPicPr>
          <p:nvPr/>
        </p:nvPicPr>
        <p:blipFill>
          <a:blip r:embed="rId2"/>
          <a:stretch>
            <a:fillRect/>
          </a:stretch>
        </p:blipFill>
        <p:spPr>
          <a:xfrm>
            <a:off x="1782404" y="2747720"/>
            <a:ext cx="7723809" cy="2552381"/>
          </a:xfrm>
          <a:prstGeom prst="rect">
            <a:avLst/>
          </a:prstGeom>
        </p:spPr>
      </p:pic>
    </p:spTree>
    <p:extLst>
      <p:ext uri="{BB962C8B-B14F-4D97-AF65-F5344CB8AC3E}">
        <p14:creationId xmlns:p14="http://schemas.microsoft.com/office/powerpoint/2010/main" val="2591294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FB75F-58A8-C15A-3426-2A3895B6C4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00E7C-EC10-F45A-CA32-85F7AE1B7C01}"/>
              </a:ext>
            </a:extLst>
          </p:cNvPr>
          <p:cNvSpPr>
            <a:spLocks noGrp="1"/>
          </p:cNvSpPr>
          <p:nvPr>
            <p:ph idx="1"/>
          </p:nvPr>
        </p:nvSpPr>
        <p:spPr>
          <a:xfrm>
            <a:off x="777240" y="674914"/>
            <a:ext cx="10659110" cy="5502049"/>
          </a:xfrm>
        </p:spPr>
        <p:txBody>
          <a:bodyPr>
            <a:normAutofit/>
          </a:bodyPr>
          <a:lstStyle/>
          <a:p>
            <a:pPr marL="0" indent="0">
              <a:buNone/>
            </a:pPr>
            <a:r>
              <a:rPr lang="en-US" sz="2400" b="1" dirty="0"/>
              <a:t>3. Boolean Type (bool):</a:t>
            </a:r>
          </a:p>
          <a:p>
            <a:r>
              <a:rPr lang="en-US" sz="2400" dirty="0"/>
              <a:t>Represents </a:t>
            </a:r>
            <a:r>
              <a:rPr lang="en-US" sz="2400" b="1" dirty="0"/>
              <a:t>logical values</a:t>
            </a:r>
            <a:r>
              <a:rPr lang="en-US" sz="2400" dirty="0"/>
              <a:t>: </a:t>
            </a:r>
            <a:r>
              <a:rPr lang="en-US" sz="2400" b="1" dirty="0">
                <a:solidFill>
                  <a:srgbClr val="C00000"/>
                </a:solidFill>
              </a:rPr>
              <a:t>True</a:t>
            </a:r>
            <a:r>
              <a:rPr lang="en-US" sz="2400" dirty="0"/>
              <a:t> or </a:t>
            </a:r>
            <a:r>
              <a:rPr lang="en-US" sz="2400" b="1" dirty="0">
                <a:solidFill>
                  <a:srgbClr val="C00000"/>
                </a:solidFill>
              </a:rPr>
              <a:t>False</a:t>
            </a:r>
            <a:r>
              <a:rPr lang="en-US" sz="2400" dirty="0"/>
              <a:t>.</a:t>
            </a:r>
          </a:p>
          <a:p>
            <a:r>
              <a:rPr lang="en-US" sz="2400" dirty="0"/>
              <a:t>Often used in </a:t>
            </a:r>
            <a:r>
              <a:rPr lang="en-US" sz="2400" b="1" dirty="0">
                <a:solidFill>
                  <a:srgbClr val="C00000"/>
                </a:solidFill>
              </a:rPr>
              <a:t>conditional statements </a:t>
            </a:r>
            <a:r>
              <a:rPr lang="en-US" sz="2400" dirty="0"/>
              <a:t>and </a:t>
            </a:r>
            <a:r>
              <a:rPr lang="en-US" sz="2400" b="1" dirty="0">
                <a:solidFill>
                  <a:srgbClr val="C00000"/>
                </a:solidFill>
              </a:rPr>
              <a:t>logical operations.</a:t>
            </a:r>
          </a:p>
          <a:p>
            <a:pPr marL="0" indent="0">
              <a:buNone/>
            </a:pPr>
            <a:r>
              <a:rPr lang="en-US" sz="2400" b="1" dirty="0"/>
              <a:t>Examples:</a:t>
            </a:r>
            <a:endParaRPr lang="en-IN" sz="2400" b="1" dirty="0"/>
          </a:p>
        </p:txBody>
      </p:sp>
      <p:pic>
        <p:nvPicPr>
          <p:cNvPr id="5" name="Picture 4">
            <a:extLst>
              <a:ext uri="{FF2B5EF4-FFF2-40B4-BE49-F238E27FC236}">
                <a16:creationId xmlns:a16="http://schemas.microsoft.com/office/drawing/2014/main" id="{41B39B7B-B72E-3F95-6EBD-ADDD46D1227F}"/>
              </a:ext>
            </a:extLst>
          </p:cNvPr>
          <p:cNvPicPr>
            <a:picLocks noChangeAspect="1"/>
          </p:cNvPicPr>
          <p:nvPr/>
        </p:nvPicPr>
        <p:blipFill>
          <a:blip r:embed="rId2"/>
          <a:stretch>
            <a:fillRect/>
          </a:stretch>
        </p:blipFill>
        <p:spPr>
          <a:xfrm>
            <a:off x="1871060" y="2489857"/>
            <a:ext cx="7845818" cy="3687106"/>
          </a:xfrm>
          <a:prstGeom prst="rect">
            <a:avLst/>
          </a:prstGeom>
        </p:spPr>
      </p:pic>
    </p:spTree>
    <p:extLst>
      <p:ext uri="{BB962C8B-B14F-4D97-AF65-F5344CB8AC3E}">
        <p14:creationId xmlns:p14="http://schemas.microsoft.com/office/powerpoint/2010/main" val="3801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FC36D-CC6E-D2B8-3FA6-4CF55679F8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B00D1-5386-F0B4-0154-EB1036959A0F}"/>
              </a:ext>
            </a:extLst>
          </p:cNvPr>
          <p:cNvSpPr>
            <a:spLocks noGrp="1"/>
          </p:cNvSpPr>
          <p:nvPr>
            <p:ph idx="1"/>
          </p:nvPr>
        </p:nvSpPr>
        <p:spPr>
          <a:xfrm>
            <a:off x="777240" y="674914"/>
            <a:ext cx="10659110" cy="5502049"/>
          </a:xfrm>
        </p:spPr>
        <p:txBody>
          <a:bodyPr>
            <a:normAutofit/>
          </a:bodyPr>
          <a:lstStyle/>
          <a:p>
            <a:pPr marL="0" indent="0">
              <a:buNone/>
            </a:pPr>
            <a:r>
              <a:rPr lang="en-US" sz="2400" b="1">
                <a:solidFill>
                  <a:srgbClr val="002060"/>
                </a:solidFill>
              </a:rPr>
              <a:t>4. None Type</a:t>
            </a:r>
          </a:p>
          <a:p>
            <a:r>
              <a:rPr lang="en-US" sz="2400"/>
              <a:t>Represents the </a:t>
            </a:r>
            <a:r>
              <a:rPr lang="en-US" sz="2400" b="1">
                <a:solidFill>
                  <a:srgbClr val="C00000"/>
                </a:solidFill>
              </a:rPr>
              <a:t>absence</a:t>
            </a:r>
            <a:r>
              <a:rPr lang="en-US" sz="2400"/>
              <a:t> </a:t>
            </a:r>
            <a:r>
              <a:rPr lang="en-US" sz="2400" b="1">
                <a:solidFill>
                  <a:srgbClr val="C00000"/>
                </a:solidFill>
              </a:rPr>
              <a:t>of</a:t>
            </a:r>
            <a:r>
              <a:rPr lang="en-US" sz="2400"/>
              <a:t> a </a:t>
            </a:r>
            <a:r>
              <a:rPr lang="en-US" sz="2400" b="1">
                <a:solidFill>
                  <a:srgbClr val="C00000"/>
                </a:solidFill>
              </a:rPr>
              <a:t>value</a:t>
            </a:r>
            <a:r>
              <a:rPr lang="en-US" sz="2400"/>
              <a:t> or a </a:t>
            </a:r>
            <a:r>
              <a:rPr lang="en-US" sz="2400" b="1">
                <a:solidFill>
                  <a:srgbClr val="C00000"/>
                </a:solidFill>
              </a:rPr>
              <a:t>null</a:t>
            </a:r>
            <a:r>
              <a:rPr lang="en-US" sz="2400"/>
              <a:t> </a:t>
            </a:r>
            <a:r>
              <a:rPr lang="en-US" sz="2400" b="1">
                <a:solidFill>
                  <a:srgbClr val="C00000"/>
                </a:solidFill>
              </a:rPr>
              <a:t>value</a:t>
            </a:r>
            <a:r>
              <a:rPr lang="en-US" sz="2400"/>
              <a:t>.</a:t>
            </a:r>
          </a:p>
          <a:p>
            <a:r>
              <a:rPr lang="en-US" sz="2400"/>
              <a:t>Denoted by the </a:t>
            </a:r>
            <a:r>
              <a:rPr lang="en-US" sz="2400" b="1"/>
              <a:t>keyword</a:t>
            </a:r>
            <a:r>
              <a:rPr lang="en-US" sz="2400"/>
              <a:t> </a:t>
            </a:r>
            <a:r>
              <a:rPr lang="en-US" sz="2400" b="1">
                <a:solidFill>
                  <a:srgbClr val="C00000"/>
                </a:solidFill>
              </a:rPr>
              <a:t>None</a:t>
            </a:r>
            <a:r>
              <a:rPr lang="en-US" sz="2400"/>
              <a:t>.</a:t>
            </a:r>
          </a:p>
          <a:p>
            <a:pPr marL="0" indent="0">
              <a:buNone/>
            </a:pPr>
            <a:r>
              <a:rPr lang="en-US" sz="2400" b="1"/>
              <a:t>Examples:</a:t>
            </a:r>
            <a:endParaRPr lang="en-IN" sz="2400" b="1" dirty="0"/>
          </a:p>
        </p:txBody>
      </p:sp>
      <p:pic>
        <p:nvPicPr>
          <p:cNvPr id="4" name="Picture 3">
            <a:extLst>
              <a:ext uri="{FF2B5EF4-FFF2-40B4-BE49-F238E27FC236}">
                <a16:creationId xmlns:a16="http://schemas.microsoft.com/office/drawing/2014/main" id="{128746D3-2AF2-A588-0D1D-2ABB460C97AA}"/>
              </a:ext>
            </a:extLst>
          </p:cNvPr>
          <p:cNvPicPr>
            <a:picLocks noChangeAspect="1"/>
          </p:cNvPicPr>
          <p:nvPr/>
        </p:nvPicPr>
        <p:blipFill>
          <a:blip r:embed="rId2"/>
          <a:stretch>
            <a:fillRect/>
          </a:stretch>
        </p:blipFill>
        <p:spPr>
          <a:xfrm>
            <a:off x="1533361" y="2938401"/>
            <a:ext cx="8778427" cy="1379360"/>
          </a:xfrm>
          <a:prstGeom prst="rect">
            <a:avLst/>
          </a:prstGeom>
        </p:spPr>
      </p:pic>
    </p:spTree>
    <p:extLst>
      <p:ext uri="{BB962C8B-B14F-4D97-AF65-F5344CB8AC3E}">
        <p14:creationId xmlns:p14="http://schemas.microsoft.com/office/powerpoint/2010/main" val="3822681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59FEB-0B78-E6D2-43CE-FA84158061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35DE8-DCA9-332E-92D8-E52017EF389F}"/>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Key Characteristics of Primitive Types:</a:t>
            </a:r>
          </a:p>
          <a:p>
            <a:pPr marL="457200" indent="-457200">
              <a:buFont typeface="+mj-lt"/>
              <a:buAutoNum type="arabicPeriod"/>
            </a:pPr>
            <a:r>
              <a:rPr lang="en-US" sz="2400" b="1" dirty="0"/>
              <a:t>Immutable: </a:t>
            </a:r>
            <a:r>
              <a:rPr lang="en-US" sz="2400" dirty="0"/>
              <a:t>Once created, their value cannot be changed (e.g., changing a string or number </a:t>
            </a:r>
            <a:r>
              <a:rPr lang="en-US" sz="2400" b="1" dirty="0">
                <a:solidFill>
                  <a:srgbClr val="C00000"/>
                </a:solidFill>
              </a:rPr>
              <a:t>creates a new object in memory</a:t>
            </a:r>
            <a:r>
              <a:rPr lang="en-US" sz="2400" dirty="0"/>
              <a:t>).</a:t>
            </a:r>
          </a:p>
          <a:p>
            <a:pPr marL="457200" indent="-457200">
              <a:buFont typeface="+mj-lt"/>
              <a:buAutoNum type="arabicPeriod"/>
            </a:pPr>
            <a:r>
              <a:rPr lang="en-US" sz="2400" b="1" dirty="0"/>
              <a:t>Type Inference: </a:t>
            </a:r>
            <a:r>
              <a:rPr lang="en-US" sz="2400" dirty="0"/>
              <a:t>Python automatically detects the type when a value is assigned to a variable.</a:t>
            </a:r>
          </a:p>
          <a:p>
            <a:pPr marL="457200" indent="-457200">
              <a:buFont typeface="+mj-lt"/>
              <a:buAutoNum type="arabicPeriod"/>
            </a:pPr>
            <a:r>
              <a:rPr lang="en-US" sz="2400" b="1" dirty="0"/>
              <a:t>Dynamic Typing</a:t>
            </a:r>
            <a:r>
              <a:rPr lang="en-US" sz="2400" dirty="0"/>
              <a:t>: </a:t>
            </a:r>
            <a:r>
              <a:rPr lang="en-US" sz="2400" b="1" dirty="0"/>
              <a:t>Variables</a:t>
            </a:r>
            <a:r>
              <a:rPr lang="en-US" sz="2400" dirty="0"/>
              <a:t> can </a:t>
            </a:r>
            <a:r>
              <a:rPr lang="en-US" sz="2400" b="1" dirty="0">
                <a:solidFill>
                  <a:srgbClr val="C00000"/>
                </a:solidFill>
              </a:rPr>
              <a:t>change type during execution</a:t>
            </a:r>
            <a:endParaRPr lang="en-IN" sz="2400" b="1" dirty="0">
              <a:solidFill>
                <a:srgbClr val="C00000"/>
              </a:solidFill>
            </a:endParaRPr>
          </a:p>
        </p:txBody>
      </p:sp>
      <p:pic>
        <p:nvPicPr>
          <p:cNvPr id="4" name="Picture 3">
            <a:extLst>
              <a:ext uri="{FF2B5EF4-FFF2-40B4-BE49-F238E27FC236}">
                <a16:creationId xmlns:a16="http://schemas.microsoft.com/office/drawing/2014/main" id="{464AB30C-8621-31A1-08E0-457DF82D16F1}"/>
              </a:ext>
            </a:extLst>
          </p:cNvPr>
          <p:cNvPicPr>
            <a:picLocks noChangeAspect="1"/>
          </p:cNvPicPr>
          <p:nvPr/>
        </p:nvPicPr>
        <p:blipFill>
          <a:blip r:embed="rId2"/>
          <a:stretch>
            <a:fillRect/>
          </a:stretch>
        </p:blipFill>
        <p:spPr>
          <a:xfrm>
            <a:off x="1764647" y="3536376"/>
            <a:ext cx="7291219" cy="1905371"/>
          </a:xfrm>
          <a:prstGeom prst="rect">
            <a:avLst/>
          </a:prstGeom>
        </p:spPr>
      </p:pic>
    </p:spTree>
    <p:extLst>
      <p:ext uri="{BB962C8B-B14F-4D97-AF65-F5344CB8AC3E}">
        <p14:creationId xmlns:p14="http://schemas.microsoft.com/office/powerpoint/2010/main" val="2384144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EEFE2-5DC8-98E6-E639-C8BCFAD6FE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94AB1-550D-AFC7-2912-60708AF42D94}"/>
              </a:ext>
            </a:extLst>
          </p:cNvPr>
          <p:cNvSpPr>
            <a:spLocks noGrp="1"/>
          </p:cNvSpPr>
          <p:nvPr>
            <p:ph idx="1"/>
          </p:nvPr>
        </p:nvSpPr>
        <p:spPr>
          <a:xfrm>
            <a:off x="777240" y="374574"/>
            <a:ext cx="10659110" cy="5802390"/>
          </a:xfrm>
        </p:spPr>
        <p:txBody>
          <a:bodyPr>
            <a:normAutofit fontScale="92500" lnSpcReduction="10000"/>
          </a:bodyPr>
          <a:lstStyle/>
          <a:p>
            <a:pPr marL="0" indent="0">
              <a:buNone/>
            </a:pPr>
            <a:r>
              <a:rPr lang="en-US" sz="2400" b="1" dirty="0"/>
              <a:t>2. Non-Primitive Data Types (Composite Types):</a:t>
            </a:r>
          </a:p>
          <a:p>
            <a:pPr marL="0" indent="0">
              <a:buNone/>
            </a:pPr>
            <a:r>
              <a:rPr lang="en-US" sz="2400" dirty="0"/>
              <a:t>Non-Primitive Data Types (Composite Types) in Python are more complex and built using primitive types. They allow for </a:t>
            </a:r>
            <a:r>
              <a:rPr lang="en-US" sz="2400" b="1" dirty="0">
                <a:solidFill>
                  <a:srgbClr val="C00000"/>
                </a:solidFill>
              </a:rPr>
              <a:t>grouping</a:t>
            </a:r>
            <a:r>
              <a:rPr lang="en-US" sz="2400" dirty="0"/>
              <a:t>, </a:t>
            </a:r>
            <a:r>
              <a:rPr lang="en-US" sz="2400" b="1" dirty="0">
                <a:solidFill>
                  <a:srgbClr val="C00000"/>
                </a:solidFill>
              </a:rPr>
              <a:t>organizing</a:t>
            </a:r>
            <a:r>
              <a:rPr lang="en-US" sz="2400" dirty="0"/>
              <a:t>, and </a:t>
            </a:r>
            <a:r>
              <a:rPr lang="en-US" sz="2400" b="1" dirty="0">
                <a:solidFill>
                  <a:srgbClr val="C00000"/>
                </a:solidFill>
              </a:rPr>
              <a:t>manipulating</a:t>
            </a:r>
            <a:r>
              <a:rPr lang="en-US" sz="2400" dirty="0"/>
              <a:t> </a:t>
            </a:r>
            <a:r>
              <a:rPr lang="en-US" sz="2400" b="1" dirty="0">
                <a:solidFill>
                  <a:srgbClr val="C00000"/>
                </a:solidFill>
              </a:rPr>
              <a:t>multiple</a:t>
            </a:r>
            <a:r>
              <a:rPr lang="en-US" sz="2400" dirty="0"/>
              <a:t> </a:t>
            </a:r>
            <a:r>
              <a:rPr lang="en-US" sz="2400" b="1" dirty="0">
                <a:solidFill>
                  <a:srgbClr val="C00000"/>
                </a:solidFill>
              </a:rPr>
              <a:t>values</a:t>
            </a:r>
            <a:r>
              <a:rPr lang="en-US" sz="2400" dirty="0"/>
              <a:t>. These types can hold collections of values or structured data, making them essential for handling real-world problems.</a:t>
            </a:r>
          </a:p>
          <a:p>
            <a:pPr marL="0" indent="0">
              <a:buNone/>
            </a:pPr>
            <a:r>
              <a:rPr lang="en-IN" sz="2400" b="1" dirty="0"/>
              <a:t>These Includes:</a:t>
            </a:r>
          </a:p>
          <a:p>
            <a:pPr marL="457200" indent="-457200">
              <a:buAutoNum type="arabicPeriod"/>
            </a:pPr>
            <a:r>
              <a:rPr lang="en-US" sz="2200" b="1" dirty="0"/>
              <a:t>Sequence Types </a:t>
            </a:r>
          </a:p>
          <a:p>
            <a:pPr lvl="1"/>
            <a:r>
              <a:rPr lang="en-US" sz="2200" dirty="0"/>
              <a:t>list</a:t>
            </a:r>
          </a:p>
          <a:p>
            <a:pPr lvl="1"/>
            <a:r>
              <a:rPr lang="en-US" sz="2200" dirty="0"/>
              <a:t>tuple</a:t>
            </a:r>
          </a:p>
          <a:p>
            <a:pPr lvl="1"/>
            <a:r>
              <a:rPr lang="en-US" sz="2200" dirty="0"/>
              <a:t>Range</a:t>
            </a:r>
          </a:p>
          <a:p>
            <a:pPr marL="0" indent="0">
              <a:buNone/>
            </a:pPr>
            <a:r>
              <a:rPr lang="en-US" sz="2200" b="1" dirty="0"/>
              <a:t>2. Set Types</a:t>
            </a:r>
          </a:p>
          <a:p>
            <a:pPr lvl="1"/>
            <a:r>
              <a:rPr lang="en-US" sz="2000" dirty="0"/>
              <a:t>set</a:t>
            </a:r>
          </a:p>
          <a:p>
            <a:pPr lvl="1"/>
            <a:r>
              <a:rPr lang="en-US" sz="2000" dirty="0" err="1"/>
              <a:t>Frozenset</a:t>
            </a:r>
            <a:endParaRPr lang="en-US" sz="2000" dirty="0"/>
          </a:p>
          <a:p>
            <a:pPr marL="0" indent="0">
              <a:buNone/>
            </a:pPr>
            <a:r>
              <a:rPr lang="en-US" sz="2200" b="1" dirty="0"/>
              <a:t>3. Mapping Types (</a:t>
            </a:r>
            <a:r>
              <a:rPr lang="en-US" sz="2200" b="1" dirty="0" err="1"/>
              <a:t>dict</a:t>
            </a:r>
            <a:r>
              <a:rPr lang="en-US" sz="2200" b="1" dirty="0"/>
              <a:t>)</a:t>
            </a:r>
          </a:p>
          <a:p>
            <a:pPr marL="0" indent="0">
              <a:buNone/>
            </a:pPr>
            <a:r>
              <a:rPr lang="en-US" sz="2200" b="1" dirty="0"/>
              <a:t>4. Binary Types</a:t>
            </a:r>
          </a:p>
          <a:p>
            <a:pPr lvl="1"/>
            <a:r>
              <a:rPr lang="en-US" sz="2000" dirty="0"/>
              <a:t>bytes</a:t>
            </a:r>
          </a:p>
          <a:p>
            <a:pPr lvl="1"/>
            <a:r>
              <a:rPr lang="en-US" sz="2000" dirty="0" err="1"/>
              <a:t>bytearray</a:t>
            </a:r>
            <a:endParaRPr lang="en-US" sz="2000" dirty="0"/>
          </a:p>
          <a:p>
            <a:pPr marL="457200" indent="-457200">
              <a:buAutoNum type="arabicPeriod"/>
            </a:pPr>
            <a:endParaRPr lang="en-IN" sz="2400" dirty="0"/>
          </a:p>
        </p:txBody>
      </p:sp>
    </p:spTree>
    <p:extLst>
      <p:ext uri="{BB962C8B-B14F-4D97-AF65-F5344CB8AC3E}">
        <p14:creationId xmlns:p14="http://schemas.microsoft.com/office/powerpoint/2010/main" val="307584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D919C-5E6C-D313-36BA-D5667019495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7B098-F04A-1D57-AB54-AB7D99795EEB}"/>
              </a:ext>
            </a:extLst>
          </p:cNvPr>
          <p:cNvSpPr>
            <a:spLocks noGrp="1"/>
          </p:cNvSpPr>
          <p:nvPr>
            <p:ph idx="1"/>
          </p:nvPr>
        </p:nvSpPr>
        <p:spPr>
          <a:xfrm>
            <a:off x="777240" y="674914"/>
            <a:ext cx="10659110" cy="5502049"/>
          </a:xfrm>
        </p:spPr>
        <p:txBody>
          <a:bodyPr>
            <a:normAutofit/>
          </a:bodyPr>
          <a:lstStyle/>
          <a:p>
            <a:pPr marL="0" indent="0">
              <a:buNone/>
            </a:pPr>
            <a:r>
              <a:rPr lang="en-US" sz="2400" b="1" dirty="0"/>
              <a:t>1. Sequence Types: </a:t>
            </a:r>
            <a:r>
              <a:rPr lang="en-US" sz="2400" dirty="0"/>
              <a:t>Sequences are </a:t>
            </a:r>
            <a:r>
              <a:rPr lang="en-US" sz="2400" b="1" dirty="0">
                <a:solidFill>
                  <a:srgbClr val="C00000"/>
                </a:solidFill>
              </a:rPr>
              <a:t>ordered</a:t>
            </a:r>
            <a:r>
              <a:rPr lang="en-US" sz="2400" dirty="0"/>
              <a:t> </a:t>
            </a:r>
            <a:r>
              <a:rPr lang="en-US" sz="2400" b="1" dirty="0">
                <a:solidFill>
                  <a:srgbClr val="C00000"/>
                </a:solidFill>
              </a:rPr>
              <a:t>collections</a:t>
            </a:r>
            <a:r>
              <a:rPr lang="en-US" sz="2400" dirty="0"/>
              <a:t> </a:t>
            </a:r>
            <a:r>
              <a:rPr lang="en-US" sz="2400" b="1" dirty="0"/>
              <a:t>of items</a:t>
            </a:r>
            <a:r>
              <a:rPr lang="en-US" sz="2400" dirty="0"/>
              <a:t>. Python provides several sequence types:</a:t>
            </a:r>
          </a:p>
          <a:p>
            <a:pPr marL="0" indent="0">
              <a:buNone/>
            </a:pPr>
            <a:endParaRPr lang="en-US" sz="2400" dirty="0"/>
          </a:p>
          <a:p>
            <a:pPr marL="0" indent="0">
              <a:buNone/>
            </a:pPr>
            <a:r>
              <a:rPr lang="en-US" sz="2400" b="1" dirty="0"/>
              <a:t>a) list: </a:t>
            </a:r>
          </a:p>
          <a:p>
            <a:r>
              <a:rPr lang="en-US" sz="2400" dirty="0"/>
              <a:t>A </a:t>
            </a:r>
            <a:r>
              <a:rPr lang="en-US" sz="2400" b="1" dirty="0">
                <a:solidFill>
                  <a:srgbClr val="C00000"/>
                </a:solidFill>
              </a:rPr>
              <a:t>mutable</a:t>
            </a:r>
            <a:r>
              <a:rPr lang="en-US" sz="2400" dirty="0"/>
              <a:t>, </a:t>
            </a:r>
            <a:r>
              <a:rPr lang="en-US" sz="2400" b="1" dirty="0">
                <a:solidFill>
                  <a:srgbClr val="C00000"/>
                </a:solidFill>
              </a:rPr>
              <a:t>ordered</a:t>
            </a:r>
            <a:r>
              <a:rPr lang="en-US" sz="2400" dirty="0"/>
              <a:t> </a:t>
            </a:r>
            <a:r>
              <a:rPr lang="en-US" sz="2400" b="1" dirty="0">
                <a:solidFill>
                  <a:srgbClr val="C00000"/>
                </a:solidFill>
              </a:rPr>
              <a:t>collection</a:t>
            </a:r>
            <a:r>
              <a:rPr lang="en-US" sz="2400" dirty="0"/>
              <a:t> of items.</a:t>
            </a:r>
          </a:p>
          <a:p>
            <a:r>
              <a:rPr lang="en-US" sz="2400" dirty="0"/>
              <a:t>Can hold elements of </a:t>
            </a:r>
            <a:r>
              <a:rPr lang="en-US" sz="2400" b="1" dirty="0"/>
              <a:t>different data types (</a:t>
            </a:r>
            <a:r>
              <a:rPr lang="en-US" sz="2400" b="1" dirty="0">
                <a:solidFill>
                  <a:srgbClr val="C00000"/>
                </a:solidFill>
              </a:rPr>
              <a:t>Heterogeneous</a:t>
            </a:r>
            <a:r>
              <a:rPr lang="en-US" sz="2400" b="1" dirty="0"/>
              <a:t>)</a:t>
            </a:r>
            <a:r>
              <a:rPr lang="en-US" sz="2400" dirty="0"/>
              <a:t>.</a:t>
            </a:r>
          </a:p>
          <a:p>
            <a:r>
              <a:rPr lang="en-US" sz="2400" b="1" dirty="0"/>
              <a:t>Syntax: </a:t>
            </a:r>
            <a:r>
              <a:rPr lang="en-US" sz="2400" dirty="0"/>
              <a:t>Enclosed in </a:t>
            </a:r>
            <a:r>
              <a:rPr lang="en-US" sz="2400" b="1" dirty="0">
                <a:solidFill>
                  <a:srgbClr val="C00000"/>
                </a:solidFill>
              </a:rPr>
              <a:t>square brackets </a:t>
            </a:r>
            <a:r>
              <a:rPr lang="en-US" sz="2400" dirty="0"/>
              <a:t>[].</a:t>
            </a:r>
            <a:endParaRPr lang="en-IN" sz="2400" dirty="0"/>
          </a:p>
        </p:txBody>
      </p:sp>
      <p:pic>
        <p:nvPicPr>
          <p:cNvPr id="5" name="Picture 4">
            <a:extLst>
              <a:ext uri="{FF2B5EF4-FFF2-40B4-BE49-F238E27FC236}">
                <a16:creationId xmlns:a16="http://schemas.microsoft.com/office/drawing/2014/main" id="{9F1E7948-A3EF-6D16-0AB4-C4B8ABFC68C6}"/>
              </a:ext>
            </a:extLst>
          </p:cNvPr>
          <p:cNvPicPr>
            <a:picLocks noChangeAspect="1"/>
          </p:cNvPicPr>
          <p:nvPr/>
        </p:nvPicPr>
        <p:blipFill>
          <a:blip r:embed="rId2"/>
          <a:stretch>
            <a:fillRect/>
          </a:stretch>
        </p:blipFill>
        <p:spPr>
          <a:xfrm>
            <a:off x="1559713" y="3975263"/>
            <a:ext cx="9072573" cy="2039947"/>
          </a:xfrm>
          <a:prstGeom prst="rect">
            <a:avLst/>
          </a:prstGeom>
        </p:spPr>
      </p:pic>
    </p:spTree>
    <p:extLst>
      <p:ext uri="{BB962C8B-B14F-4D97-AF65-F5344CB8AC3E}">
        <p14:creationId xmlns:p14="http://schemas.microsoft.com/office/powerpoint/2010/main" val="21805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F8036-C059-DC54-1C0D-F38FC653A3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50BEF-517E-6E06-8E1B-60B7E150B76B}"/>
              </a:ext>
            </a:extLst>
          </p:cNvPr>
          <p:cNvSpPr>
            <a:spLocks noGrp="1"/>
          </p:cNvSpPr>
          <p:nvPr>
            <p:ph idx="1"/>
          </p:nvPr>
        </p:nvSpPr>
        <p:spPr>
          <a:xfrm>
            <a:off x="777240" y="592183"/>
            <a:ext cx="10659110" cy="5584780"/>
          </a:xfrm>
        </p:spPr>
        <p:txBody>
          <a:bodyPr>
            <a:normAutofit/>
          </a:bodyPr>
          <a:lstStyle/>
          <a:p>
            <a:pPr marL="0" indent="0">
              <a:buNone/>
            </a:pPr>
            <a:r>
              <a:rPr lang="en-US" sz="2400" b="1" dirty="0"/>
              <a:t>How Python is </a:t>
            </a:r>
            <a:r>
              <a:rPr lang="en-US" sz="2400" b="1" dirty="0">
                <a:solidFill>
                  <a:srgbClr val="C00000"/>
                </a:solidFill>
              </a:rPr>
              <a:t>Compiled</a:t>
            </a:r>
            <a:r>
              <a:rPr lang="en-US" sz="2400" b="1" dirty="0"/>
              <a:t> and </a:t>
            </a:r>
            <a:r>
              <a:rPr lang="en-US" sz="2400" b="1" dirty="0">
                <a:solidFill>
                  <a:srgbClr val="C00000"/>
                </a:solidFill>
              </a:rPr>
              <a:t>Interpreted</a:t>
            </a:r>
            <a:r>
              <a:rPr lang="en-US" sz="2400" b="1" dirty="0"/>
              <a:t>:</a:t>
            </a:r>
          </a:p>
          <a:p>
            <a:pPr marL="0" indent="0">
              <a:buNone/>
            </a:pPr>
            <a:r>
              <a:rPr lang="en-US" sz="2400" dirty="0"/>
              <a:t>Python is often described as both a compiled and an interpreted language, depending on how you look at its execution process. </a:t>
            </a:r>
          </a:p>
          <a:p>
            <a:pPr marL="0" indent="0">
              <a:buNone/>
            </a:pPr>
            <a:r>
              <a:rPr lang="en-US" sz="2400" b="1" dirty="0"/>
              <a:t>Compilation in Python:</a:t>
            </a:r>
          </a:p>
          <a:p>
            <a:pPr marL="0" indent="0">
              <a:buNone/>
            </a:pPr>
            <a:r>
              <a:rPr lang="en-US" sz="2400" dirty="0"/>
              <a:t>When you </a:t>
            </a:r>
            <a:r>
              <a:rPr lang="en-US" sz="2400" b="1" dirty="0">
                <a:solidFill>
                  <a:srgbClr val="C00000"/>
                </a:solidFill>
              </a:rPr>
              <a:t>run</a:t>
            </a:r>
            <a:r>
              <a:rPr lang="en-US" sz="2400" dirty="0"/>
              <a:t> a Python program, it first goes through a </a:t>
            </a:r>
            <a:r>
              <a:rPr lang="en-US" sz="2400" b="1" dirty="0"/>
              <a:t>compilation step</a:t>
            </a:r>
            <a:r>
              <a:rPr lang="en-US" sz="2400" dirty="0"/>
              <a:t>. </a:t>
            </a:r>
          </a:p>
          <a:p>
            <a:pPr marL="0" indent="0">
              <a:buNone/>
            </a:pPr>
            <a:r>
              <a:rPr lang="en-US" sz="2400" dirty="0"/>
              <a:t>The </a:t>
            </a:r>
            <a:r>
              <a:rPr lang="en-US" sz="2400" b="1" dirty="0">
                <a:solidFill>
                  <a:srgbClr val="0070C0"/>
                </a:solidFill>
              </a:rPr>
              <a:t>Python interpreter </a:t>
            </a:r>
            <a:r>
              <a:rPr lang="en-US" sz="2400" dirty="0"/>
              <a:t>compiles the source code (.</a:t>
            </a:r>
            <a:r>
              <a:rPr lang="en-US" sz="2400" b="1" dirty="0" err="1">
                <a:solidFill>
                  <a:srgbClr val="C00000"/>
                </a:solidFill>
              </a:rPr>
              <a:t>py</a:t>
            </a:r>
            <a:r>
              <a:rPr lang="en-US" sz="2400" dirty="0"/>
              <a:t> file) into </a:t>
            </a:r>
            <a:r>
              <a:rPr lang="en-US" sz="2400" b="1" dirty="0">
                <a:solidFill>
                  <a:srgbClr val="0070C0"/>
                </a:solidFill>
              </a:rPr>
              <a:t>bytecode</a:t>
            </a:r>
            <a:r>
              <a:rPr lang="en-US" sz="2400" dirty="0"/>
              <a:t> (</a:t>
            </a:r>
            <a:r>
              <a:rPr lang="en-US" sz="2400" b="1" dirty="0"/>
              <a:t>a lower-level, </a:t>
            </a:r>
            <a:r>
              <a:rPr lang="en-US" sz="2400" b="1" dirty="0">
                <a:solidFill>
                  <a:srgbClr val="C00000"/>
                </a:solidFill>
              </a:rPr>
              <a:t>platform-independent</a:t>
            </a:r>
            <a:r>
              <a:rPr lang="en-US" sz="2400" b="1" dirty="0"/>
              <a:t> representation</a:t>
            </a:r>
            <a:r>
              <a:rPr lang="en-US" sz="2400" dirty="0"/>
              <a:t>). This bytecode is stored in .</a:t>
            </a:r>
            <a:r>
              <a:rPr lang="en-US" sz="2400" b="1" dirty="0" err="1">
                <a:solidFill>
                  <a:srgbClr val="C00000"/>
                </a:solidFill>
              </a:rPr>
              <a:t>pyc</a:t>
            </a:r>
            <a:r>
              <a:rPr lang="en-US" sz="2400" dirty="0"/>
              <a:t> files (in the __</a:t>
            </a:r>
            <a:r>
              <a:rPr lang="en-US" sz="2400" dirty="0" err="1"/>
              <a:t>pycache</a:t>
            </a:r>
            <a:r>
              <a:rPr lang="en-US" sz="2400" dirty="0"/>
              <a:t>__ directory).</a:t>
            </a:r>
          </a:p>
          <a:p>
            <a:pPr marL="0" indent="0">
              <a:buNone/>
            </a:pPr>
            <a:endParaRPr lang="en-US" sz="2400" dirty="0"/>
          </a:p>
          <a:p>
            <a:pPr marL="0" indent="0">
              <a:buNone/>
            </a:pPr>
            <a:r>
              <a:rPr lang="en-US" sz="2400" b="1" dirty="0"/>
              <a:t>Note:</a:t>
            </a:r>
          </a:p>
          <a:p>
            <a:pPr lvl="1"/>
            <a:r>
              <a:rPr lang="en-US" sz="2200" dirty="0"/>
              <a:t>This compilation step is </a:t>
            </a:r>
            <a:r>
              <a:rPr lang="en-US" sz="2200" b="1" dirty="0"/>
              <a:t>implicit</a:t>
            </a:r>
            <a:r>
              <a:rPr lang="en-US" sz="2200" dirty="0"/>
              <a:t> and </a:t>
            </a:r>
            <a:r>
              <a:rPr lang="en-US" sz="2200" b="1" dirty="0"/>
              <a:t>happens </a:t>
            </a:r>
            <a:r>
              <a:rPr lang="en-US" sz="2200" b="1" dirty="0">
                <a:solidFill>
                  <a:srgbClr val="C00000"/>
                </a:solidFill>
              </a:rPr>
              <a:t>behind the scenes</a:t>
            </a:r>
            <a:r>
              <a:rPr lang="en-US" sz="2200" dirty="0"/>
              <a:t>.</a:t>
            </a:r>
          </a:p>
          <a:p>
            <a:pPr lvl="1"/>
            <a:r>
              <a:rPr lang="en-US" sz="2200" dirty="0"/>
              <a:t>The </a:t>
            </a:r>
            <a:r>
              <a:rPr lang="en-US" sz="2200" b="1" dirty="0"/>
              <a:t>bytecode is not directly executed by your machine</a:t>
            </a:r>
            <a:r>
              <a:rPr lang="en-US" sz="2200" dirty="0"/>
              <a:t>; it is executed by the Python interpreter.</a:t>
            </a:r>
            <a:endParaRPr lang="en-IN" sz="2200" dirty="0"/>
          </a:p>
        </p:txBody>
      </p:sp>
    </p:spTree>
    <p:extLst>
      <p:ext uri="{BB962C8B-B14F-4D97-AF65-F5344CB8AC3E}">
        <p14:creationId xmlns:p14="http://schemas.microsoft.com/office/powerpoint/2010/main" val="659511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A450A-EA57-5B3F-52EE-DDAA782BE6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6705B-F78C-3220-96E7-4751F3E0D923}"/>
              </a:ext>
            </a:extLst>
          </p:cNvPr>
          <p:cNvSpPr>
            <a:spLocks noGrp="1"/>
          </p:cNvSpPr>
          <p:nvPr>
            <p:ph idx="1"/>
          </p:nvPr>
        </p:nvSpPr>
        <p:spPr>
          <a:xfrm>
            <a:off x="777240" y="674914"/>
            <a:ext cx="10659110" cy="5502049"/>
          </a:xfrm>
        </p:spPr>
        <p:txBody>
          <a:bodyPr>
            <a:normAutofit/>
          </a:bodyPr>
          <a:lstStyle/>
          <a:p>
            <a:pPr marL="0" indent="0">
              <a:buNone/>
            </a:pPr>
            <a:r>
              <a:rPr lang="en-US" sz="2400" b="1" dirty="0"/>
              <a:t>b) tuple:</a:t>
            </a:r>
          </a:p>
          <a:p>
            <a:r>
              <a:rPr lang="en-US" sz="2400" dirty="0"/>
              <a:t>An </a:t>
            </a:r>
            <a:r>
              <a:rPr lang="en-US" sz="2400" b="1" dirty="0">
                <a:solidFill>
                  <a:srgbClr val="C00000"/>
                </a:solidFill>
              </a:rPr>
              <a:t>immutable</a:t>
            </a:r>
            <a:r>
              <a:rPr lang="en-US" sz="2400" dirty="0"/>
              <a:t>, </a:t>
            </a:r>
            <a:r>
              <a:rPr lang="en-US" sz="2400" b="1" dirty="0">
                <a:solidFill>
                  <a:srgbClr val="C00000"/>
                </a:solidFill>
              </a:rPr>
              <a:t>ordered</a:t>
            </a:r>
            <a:r>
              <a:rPr lang="en-US" sz="2400" dirty="0"/>
              <a:t> </a:t>
            </a:r>
            <a:r>
              <a:rPr lang="en-US" sz="2400" b="1" dirty="0">
                <a:solidFill>
                  <a:srgbClr val="C00000"/>
                </a:solidFill>
              </a:rPr>
              <a:t>collection</a:t>
            </a:r>
            <a:r>
              <a:rPr lang="en-US" sz="2400" dirty="0"/>
              <a:t> of items.</a:t>
            </a:r>
          </a:p>
          <a:p>
            <a:r>
              <a:rPr lang="en-US" sz="2400" dirty="0"/>
              <a:t>Useful for </a:t>
            </a:r>
            <a:r>
              <a:rPr lang="en-US" sz="2400" b="1" dirty="0">
                <a:solidFill>
                  <a:srgbClr val="C00000"/>
                </a:solidFill>
              </a:rPr>
              <a:t>fixed data structures</a:t>
            </a:r>
            <a:r>
              <a:rPr lang="en-US" sz="2400" dirty="0"/>
              <a:t>.</a:t>
            </a:r>
          </a:p>
          <a:p>
            <a:r>
              <a:rPr lang="en-US" sz="2400" dirty="0"/>
              <a:t>Syntax: Enclosed in </a:t>
            </a:r>
            <a:r>
              <a:rPr lang="en-US" sz="2400" b="1" dirty="0">
                <a:solidFill>
                  <a:srgbClr val="C00000"/>
                </a:solidFill>
              </a:rPr>
              <a:t>parentheses</a:t>
            </a:r>
            <a:r>
              <a:rPr lang="en-US" sz="2400" dirty="0"/>
              <a:t> ().</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7E354882-EC7E-E44E-2393-D584B49B216C}"/>
              </a:ext>
            </a:extLst>
          </p:cNvPr>
          <p:cNvPicPr>
            <a:picLocks noChangeAspect="1"/>
          </p:cNvPicPr>
          <p:nvPr/>
        </p:nvPicPr>
        <p:blipFill>
          <a:blip r:embed="rId2"/>
          <a:stretch>
            <a:fillRect/>
          </a:stretch>
        </p:blipFill>
        <p:spPr>
          <a:xfrm>
            <a:off x="978223" y="3162730"/>
            <a:ext cx="10257143" cy="2295238"/>
          </a:xfrm>
          <a:prstGeom prst="rect">
            <a:avLst/>
          </a:prstGeom>
        </p:spPr>
      </p:pic>
    </p:spTree>
    <p:extLst>
      <p:ext uri="{BB962C8B-B14F-4D97-AF65-F5344CB8AC3E}">
        <p14:creationId xmlns:p14="http://schemas.microsoft.com/office/powerpoint/2010/main" val="2921388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E7976-AA29-DD14-AB5C-C4393B84F7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5084D-4D0D-F43F-A8A6-DAC67884BA31}"/>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c) range</a:t>
            </a:r>
          </a:p>
          <a:p>
            <a:r>
              <a:rPr lang="en-US" sz="2400" dirty="0"/>
              <a:t>Represents a </a:t>
            </a:r>
            <a:r>
              <a:rPr lang="en-US" sz="2400" b="1" dirty="0">
                <a:solidFill>
                  <a:srgbClr val="C00000"/>
                </a:solidFill>
              </a:rPr>
              <a:t>sequence of numbers</a:t>
            </a:r>
            <a:r>
              <a:rPr lang="en-US" sz="2400" dirty="0"/>
              <a:t>.</a:t>
            </a:r>
          </a:p>
          <a:p>
            <a:r>
              <a:rPr lang="en-US" sz="2400" dirty="0"/>
              <a:t>Commonly used in </a:t>
            </a:r>
            <a:r>
              <a:rPr lang="en-US" sz="2400" b="1" dirty="0">
                <a:solidFill>
                  <a:srgbClr val="C00000"/>
                </a:solidFill>
              </a:rPr>
              <a:t>loops</a:t>
            </a:r>
            <a:r>
              <a:rPr lang="en-US" sz="2400" dirty="0"/>
              <a:t>.</a:t>
            </a:r>
          </a:p>
          <a:p>
            <a:r>
              <a:rPr lang="en-US" sz="2400" dirty="0"/>
              <a:t>Syntax: </a:t>
            </a:r>
            <a:r>
              <a:rPr lang="en-US" sz="2400" b="1" dirty="0">
                <a:solidFill>
                  <a:srgbClr val="C00000"/>
                </a:solidFill>
              </a:rPr>
              <a:t>range</a:t>
            </a:r>
            <a:r>
              <a:rPr lang="en-US" sz="2400" dirty="0"/>
              <a:t>(</a:t>
            </a:r>
            <a:r>
              <a:rPr lang="en-US" sz="2400" b="1" dirty="0">
                <a:solidFill>
                  <a:srgbClr val="002060"/>
                </a:solidFill>
              </a:rPr>
              <a:t>start, stop, step</a:t>
            </a:r>
            <a:r>
              <a:rPr lang="en-US" sz="2400" dirty="0"/>
              <a:t>).</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632520CF-F8D4-CF30-D072-A5C7CEC7D02A}"/>
              </a:ext>
            </a:extLst>
          </p:cNvPr>
          <p:cNvPicPr>
            <a:picLocks noChangeAspect="1"/>
          </p:cNvPicPr>
          <p:nvPr/>
        </p:nvPicPr>
        <p:blipFill>
          <a:blip r:embed="rId2"/>
          <a:stretch>
            <a:fillRect/>
          </a:stretch>
        </p:blipFill>
        <p:spPr>
          <a:xfrm>
            <a:off x="1145754" y="3518269"/>
            <a:ext cx="9452472" cy="1313615"/>
          </a:xfrm>
          <a:prstGeom prst="rect">
            <a:avLst/>
          </a:prstGeom>
        </p:spPr>
      </p:pic>
    </p:spTree>
    <p:extLst>
      <p:ext uri="{BB962C8B-B14F-4D97-AF65-F5344CB8AC3E}">
        <p14:creationId xmlns:p14="http://schemas.microsoft.com/office/powerpoint/2010/main" val="1150461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A2FAE-4130-F8B8-770E-11CA0E4FF1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5A5FA-BACA-0809-CE13-F997E378991C}"/>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2. Set Types: </a:t>
            </a:r>
            <a:r>
              <a:rPr lang="en-US" sz="2400" dirty="0"/>
              <a:t>Sets are unordered collections of unique elements.</a:t>
            </a:r>
          </a:p>
          <a:p>
            <a:pPr marL="0" indent="0">
              <a:buNone/>
            </a:pPr>
            <a:endParaRPr lang="en-US" sz="800" b="1" dirty="0">
              <a:solidFill>
                <a:srgbClr val="002060"/>
              </a:solidFill>
            </a:endParaRPr>
          </a:p>
          <a:p>
            <a:pPr marL="0" indent="0">
              <a:buNone/>
            </a:pPr>
            <a:r>
              <a:rPr lang="en-US" sz="2400" b="1" dirty="0">
                <a:solidFill>
                  <a:srgbClr val="002060"/>
                </a:solidFill>
              </a:rPr>
              <a:t>a) set:</a:t>
            </a:r>
            <a:endParaRPr lang="en-US" sz="2400" dirty="0"/>
          </a:p>
          <a:p>
            <a:r>
              <a:rPr lang="en-US" sz="2400" b="1" dirty="0">
                <a:solidFill>
                  <a:srgbClr val="C00000"/>
                </a:solidFill>
              </a:rPr>
              <a:t>Mutable</a:t>
            </a:r>
            <a:r>
              <a:rPr lang="en-US" sz="2400" dirty="0"/>
              <a:t>, </a:t>
            </a:r>
            <a:r>
              <a:rPr lang="en-US" sz="2400" b="1" dirty="0">
                <a:solidFill>
                  <a:srgbClr val="C00000"/>
                </a:solidFill>
              </a:rPr>
              <a:t>unordered</a:t>
            </a:r>
            <a:r>
              <a:rPr lang="en-US" sz="2400" dirty="0"/>
              <a:t> </a:t>
            </a:r>
            <a:r>
              <a:rPr lang="en-US" sz="2400" b="1" dirty="0">
                <a:solidFill>
                  <a:srgbClr val="C00000"/>
                </a:solidFill>
              </a:rPr>
              <a:t>collection</a:t>
            </a:r>
            <a:r>
              <a:rPr lang="en-US" sz="2400" dirty="0"/>
              <a:t> of </a:t>
            </a:r>
            <a:r>
              <a:rPr lang="en-US" sz="2400" b="1" dirty="0">
                <a:solidFill>
                  <a:srgbClr val="0070C0"/>
                </a:solidFill>
              </a:rPr>
              <a:t>unique</a:t>
            </a:r>
            <a:r>
              <a:rPr lang="en-US" sz="2400" dirty="0"/>
              <a:t> </a:t>
            </a:r>
            <a:r>
              <a:rPr lang="en-US" sz="2400" b="1" dirty="0">
                <a:solidFill>
                  <a:srgbClr val="0070C0"/>
                </a:solidFill>
              </a:rPr>
              <a:t>items</a:t>
            </a:r>
            <a:r>
              <a:rPr lang="en-US" sz="2400" dirty="0"/>
              <a:t>.</a:t>
            </a:r>
          </a:p>
          <a:p>
            <a:r>
              <a:rPr lang="en-US" sz="2400" b="1" dirty="0"/>
              <a:t>Syntax: </a:t>
            </a:r>
            <a:r>
              <a:rPr lang="en-US" sz="2400" dirty="0"/>
              <a:t>Enclosed in </a:t>
            </a:r>
            <a:r>
              <a:rPr lang="en-US" sz="2400" b="1" dirty="0">
                <a:solidFill>
                  <a:srgbClr val="C00000"/>
                </a:solidFill>
              </a:rPr>
              <a:t>curly braces </a:t>
            </a:r>
            <a:r>
              <a:rPr lang="en-US" sz="2400" b="1" dirty="0"/>
              <a:t>{}</a:t>
            </a:r>
            <a:r>
              <a:rPr lang="en-US" sz="2400" dirty="0"/>
              <a:t>.</a:t>
            </a:r>
          </a:p>
          <a:p>
            <a:pPr marL="0" indent="0">
              <a:buNone/>
            </a:pPr>
            <a:r>
              <a:rPr lang="en-US" sz="2400" b="1" dirty="0"/>
              <a:t>Examples:</a:t>
            </a:r>
            <a:endParaRPr lang="en-IN" sz="2400" b="1" dirty="0"/>
          </a:p>
        </p:txBody>
      </p:sp>
      <p:pic>
        <p:nvPicPr>
          <p:cNvPr id="5" name="Picture 4">
            <a:extLst>
              <a:ext uri="{FF2B5EF4-FFF2-40B4-BE49-F238E27FC236}">
                <a16:creationId xmlns:a16="http://schemas.microsoft.com/office/drawing/2014/main" id="{59108195-0815-DCF8-18F5-D6A265206753}"/>
              </a:ext>
            </a:extLst>
          </p:cNvPr>
          <p:cNvPicPr>
            <a:picLocks noChangeAspect="1"/>
          </p:cNvPicPr>
          <p:nvPr/>
        </p:nvPicPr>
        <p:blipFill>
          <a:blip r:embed="rId2"/>
          <a:stretch>
            <a:fillRect/>
          </a:stretch>
        </p:blipFill>
        <p:spPr>
          <a:xfrm>
            <a:off x="1563938" y="3021569"/>
            <a:ext cx="9085714" cy="2180952"/>
          </a:xfrm>
          <a:prstGeom prst="rect">
            <a:avLst/>
          </a:prstGeom>
        </p:spPr>
      </p:pic>
    </p:spTree>
    <p:extLst>
      <p:ext uri="{BB962C8B-B14F-4D97-AF65-F5344CB8AC3E}">
        <p14:creationId xmlns:p14="http://schemas.microsoft.com/office/powerpoint/2010/main" val="1449546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96B75-6A49-CFD4-D2B6-FCE2AD5A60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E8A47-D9D7-5EC3-AA4D-CA0813581C0C}"/>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b) </a:t>
            </a:r>
            <a:r>
              <a:rPr lang="en-US" sz="2400" b="1" dirty="0" err="1">
                <a:solidFill>
                  <a:srgbClr val="002060"/>
                </a:solidFill>
              </a:rPr>
              <a:t>frozenset</a:t>
            </a:r>
            <a:r>
              <a:rPr lang="en-US" sz="2400" b="1" dirty="0">
                <a:solidFill>
                  <a:srgbClr val="002060"/>
                </a:solidFill>
              </a:rPr>
              <a:t>:</a:t>
            </a:r>
          </a:p>
          <a:p>
            <a:r>
              <a:rPr lang="en-US" sz="2400" b="1" dirty="0">
                <a:solidFill>
                  <a:srgbClr val="C00000"/>
                </a:solidFill>
              </a:rPr>
              <a:t>Immutable</a:t>
            </a:r>
            <a:r>
              <a:rPr lang="en-US" sz="2400" dirty="0"/>
              <a:t> </a:t>
            </a:r>
            <a:r>
              <a:rPr lang="en-US" sz="2400" b="1" dirty="0">
                <a:solidFill>
                  <a:srgbClr val="C00000"/>
                </a:solidFill>
              </a:rPr>
              <a:t>version</a:t>
            </a:r>
            <a:r>
              <a:rPr lang="en-US" sz="2400" dirty="0"/>
              <a:t> of a set.</a:t>
            </a:r>
          </a:p>
          <a:p>
            <a:r>
              <a:rPr lang="en-US" sz="2400" b="1" dirty="0"/>
              <a:t>Syntax: </a:t>
            </a:r>
            <a:r>
              <a:rPr lang="en-US" sz="2400" dirty="0"/>
              <a:t>Created using </a:t>
            </a:r>
            <a:r>
              <a:rPr lang="en-US" sz="2400" b="1" dirty="0" err="1">
                <a:solidFill>
                  <a:srgbClr val="C00000"/>
                </a:solidFill>
              </a:rPr>
              <a:t>frozenset</a:t>
            </a:r>
            <a:r>
              <a:rPr lang="en-US" sz="2400" b="1" dirty="0">
                <a:solidFill>
                  <a:srgbClr val="C00000"/>
                </a:solidFill>
              </a:rPr>
              <a:t>() </a:t>
            </a:r>
            <a:r>
              <a:rPr lang="en-US" sz="2400" dirty="0"/>
              <a:t>function.</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A36B016C-DCA0-EF62-0D29-2C1750727FEA}"/>
              </a:ext>
            </a:extLst>
          </p:cNvPr>
          <p:cNvPicPr>
            <a:picLocks noChangeAspect="1"/>
          </p:cNvPicPr>
          <p:nvPr/>
        </p:nvPicPr>
        <p:blipFill>
          <a:blip r:embed="rId2"/>
          <a:stretch>
            <a:fillRect/>
          </a:stretch>
        </p:blipFill>
        <p:spPr>
          <a:xfrm>
            <a:off x="2076952" y="2967457"/>
            <a:ext cx="8038095" cy="1209524"/>
          </a:xfrm>
          <a:prstGeom prst="rect">
            <a:avLst/>
          </a:prstGeom>
        </p:spPr>
      </p:pic>
    </p:spTree>
    <p:extLst>
      <p:ext uri="{BB962C8B-B14F-4D97-AF65-F5344CB8AC3E}">
        <p14:creationId xmlns:p14="http://schemas.microsoft.com/office/powerpoint/2010/main" val="380147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09897-588B-1DAD-CFF5-367A8126086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B1B28-1E22-55D4-44B6-7513E8738ADC}"/>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3. Mapping Types (</a:t>
            </a:r>
            <a:r>
              <a:rPr lang="en-US" sz="2400" b="1" dirty="0" err="1">
                <a:solidFill>
                  <a:srgbClr val="002060"/>
                </a:solidFill>
              </a:rPr>
              <a:t>dict</a:t>
            </a:r>
            <a:r>
              <a:rPr lang="en-US" sz="2400" b="1" dirty="0">
                <a:solidFill>
                  <a:srgbClr val="002060"/>
                </a:solidFill>
              </a:rPr>
              <a:t>)</a:t>
            </a:r>
            <a:r>
              <a:rPr lang="en-US" sz="2400" dirty="0"/>
              <a:t>: Mappings store data in key-value pairs.</a:t>
            </a:r>
          </a:p>
          <a:p>
            <a:r>
              <a:rPr lang="en-US" sz="2400" b="1" dirty="0"/>
              <a:t>Mutable</a:t>
            </a:r>
            <a:r>
              <a:rPr lang="en-US" sz="2400" dirty="0"/>
              <a:t>, </a:t>
            </a:r>
            <a:r>
              <a:rPr lang="en-US" sz="2400" b="1" dirty="0"/>
              <a:t>unordered</a:t>
            </a:r>
            <a:r>
              <a:rPr lang="en-US" sz="2400" dirty="0"/>
              <a:t> </a:t>
            </a:r>
            <a:r>
              <a:rPr lang="en-US" sz="2400" b="1" dirty="0"/>
              <a:t>collection</a:t>
            </a:r>
            <a:r>
              <a:rPr lang="en-US" sz="2400" dirty="0"/>
              <a:t> of </a:t>
            </a:r>
            <a:r>
              <a:rPr lang="en-US" sz="2400" b="1" dirty="0">
                <a:solidFill>
                  <a:srgbClr val="C00000"/>
                </a:solidFill>
              </a:rPr>
              <a:t>key-value pairs</a:t>
            </a:r>
            <a:r>
              <a:rPr lang="en-US" sz="2400" dirty="0"/>
              <a:t>.</a:t>
            </a:r>
          </a:p>
          <a:p>
            <a:r>
              <a:rPr lang="en-US" sz="2400" b="1" dirty="0"/>
              <a:t>Keys</a:t>
            </a:r>
            <a:r>
              <a:rPr lang="en-US" sz="2400" dirty="0"/>
              <a:t> must be </a:t>
            </a:r>
            <a:r>
              <a:rPr lang="en-US" sz="2400" b="1" dirty="0">
                <a:solidFill>
                  <a:srgbClr val="C00000"/>
                </a:solidFill>
              </a:rPr>
              <a:t>unique</a:t>
            </a:r>
            <a:r>
              <a:rPr lang="en-US" sz="2400" dirty="0"/>
              <a:t> and </a:t>
            </a:r>
            <a:r>
              <a:rPr lang="en-US" sz="2400" b="1" dirty="0">
                <a:solidFill>
                  <a:srgbClr val="C00000"/>
                </a:solidFill>
              </a:rPr>
              <a:t>immutable</a:t>
            </a:r>
            <a:r>
              <a:rPr lang="en-US" sz="2400" dirty="0"/>
              <a:t>; </a:t>
            </a:r>
            <a:r>
              <a:rPr lang="en-US" sz="2400" b="1" dirty="0"/>
              <a:t>values</a:t>
            </a:r>
            <a:r>
              <a:rPr lang="en-US" sz="2400" dirty="0"/>
              <a:t> can be </a:t>
            </a:r>
            <a:r>
              <a:rPr lang="en-US" sz="2400" b="1" dirty="0">
                <a:solidFill>
                  <a:srgbClr val="C00000"/>
                </a:solidFill>
              </a:rPr>
              <a:t>any type</a:t>
            </a:r>
            <a:r>
              <a:rPr lang="en-US" sz="2400" dirty="0"/>
              <a:t>.</a:t>
            </a:r>
          </a:p>
          <a:p>
            <a:r>
              <a:rPr lang="en-US" sz="2400" dirty="0"/>
              <a:t>Syntax: Enclosed in </a:t>
            </a:r>
            <a:r>
              <a:rPr lang="en-US" sz="2400" b="1" dirty="0">
                <a:solidFill>
                  <a:srgbClr val="C00000"/>
                </a:solidFill>
              </a:rPr>
              <a:t>curly braces </a:t>
            </a:r>
            <a:r>
              <a:rPr lang="en-US" sz="2400" dirty="0"/>
              <a:t>{}.</a:t>
            </a:r>
          </a:p>
          <a:p>
            <a:pPr marL="0" indent="0">
              <a:buNone/>
            </a:pPr>
            <a:r>
              <a:rPr lang="en-US" sz="2400" b="1" dirty="0"/>
              <a:t>Examples:</a:t>
            </a:r>
            <a:endParaRPr lang="en-IN" sz="2400" b="1" dirty="0"/>
          </a:p>
        </p:txBody>
      </p:sp>
      <p:pic>
        <p:nvPicPr>
          <p:cNvPr id="5" name="Picture 4">
            <a:extLst>
              <a:ext uri="{FF2B5EF4-FFF2-40B4-BE49-F238E27FC236}">
                <a16:creationId xmlns:a16="http://schemas.microsoft.com/office/drawing/2014/main" id="{D45B30FA-451C-CD2F-1AB2-1C67C8E8FBA7}"/>
              </a:ext>
            </a:extLst>
          </p:cNvPr>
          <p:cNvPicPr>
            <a:picLocks noChangeAspect="1"/>
          </p:cNvPicPr>
          <p:nvPr/>
        </p:nvPicPr>
        <p:blipFill>
          <a:blip r:embed="rId2"/>
          <a:stretch>
            <a:fillRect/>
          </a:stretch>
        </p:blipFill>
        <p:spPr>
          <a:xfrm>
            <a:off x="1667428" y="3425938"/>
            <a:ext cx="8857143" cy="2066667"/>
          </a:xfrm>
          <a:prstGeom prst="rect">
            <a:avLst/>
          </a:prstGeom>
        </p:spPr>
      </p:pic>
    </p:spTree>
    <p:extLst>
      <p:ext uri="{BB962C8B-B14F-4D97-AF65-F5344CB8AC3E}">
        <p14:creationId xmlns:p14="http://schemas.microsoft.com/office/powerpoint/2010/main" val="20905281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0583C-50A3-D54E-B49C-6F0F20CAFD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6E971-7F10-1E9E-CDB7-D1A717600F5F}"/>
              </a:ext>
            </a:extLst>
          </p:cNvPr>
          <p:cNvSpPr>
            <a:spLocks noGrp="1"/>
          </p:cNvSpPr>
          <p:nvPr>
            <p:ph idx="1"/>
          </p:nvPr>
        </p:nvSpPr>
        <p:spPr>
          <a:xfrm>
            <a:off x="777240" y="674914"/>
            <a:ext cx="10659110" cy="5502049"/>
          </a:xfrm>
        </p:spPr>
        <p:txBody>
          <a:bodyPr>
            <a:normAutofit/>
          </a:bodyPr>
          <a:lstStyle/>
          <a:p>
            <a:pPr marL="0" indent="0">
              <a:buNone/>
            </a:pPr>
            <a:r>
              <a:rPr lang="en-IN" sz="2400" b="1" dirty="0"/>
              <a:t>4. Binary Types:</a:t>
            </a:r>
          </a:p>
          <a:p>
            <a:pPr marL="0" indent="0">
              <a:buNone/>
            </a:pPr>
            <a:r>
              <a:rPr lang="en-IN" sz="2400" dirty="0"/>
              <a:t>Binary types deal with </a:t>
            </a:r>
            <a:r>
              <a:rPr lang="en-IN" sz="2400" b="1" dirty="0">
                <a:solidFill>
                  <a:srgbClr val="C00000"/>
                </a:solidFill>
              </a:rPr>
              <a:t>data in bytes</a:t>
            </a:r>
            <a:r>
              <a:rPr lang="en-IN" sz="2400" dirty="0"/>
              <a:t>, often used for </a:t>
            </a:r>
            <a:r>
              <a:rPr lang="en-IN" sz="2400" b="1" dirty="0">
                <a:solidFill>
                  <a:srgbClr val="C00000"/>
                </a:solidFill>
              </a:rPr>
              <a:t>file handling</a:t>
            </a:r>
            <a:r>
              <a:rPr lang="en-IN" sz="2400" dirty="0">
                <a:solidFill>
                  <a:srgbClr val="C00000"/>
                </a:solidFill>
              </a:rPr>
              <a:t> </a:t>
            </a:r>
            <a:r>
              <a:rPr lang="en-IN" sz="2400" b="1" dirty="0">
                <a:solidFill>
                  <a:schemeClr val="tx1"/>
                </a:solidFill>
              </a:rPr>
              <a:t>or</a:t>
            </a:r>
            <a:r>
              <a:rPr lang="en-IN" sz="2400" b="1" dirty="0">
                <a:solidFill>
                  <a:srgbClr val="C00000"/>
                </a:solidFill>
              </a:rPr>
              <a:t> low-level</a:t>
            </a:r>
            <a:r>
              <a:rPr lang="en-IN" sz="2400" dirty="0">
                <a:solidFill>
                  <a:srgbClr val="C00000"/>
                </a:solidFill>
              </a:rPr>
              <a:t> </a:t>
            </a:r>
            <a:r>
              <a:rPr lang="en-IN" sz="2400" b="1" dirty="0">
                <a:solidFill>
                  <a:srgbClr val="C00000"/>
                </a:solidFill>
              </a:rPr>
              <a:t>data</a:t>
            </a:r>
            <a:r>
              <a:rPr lang="en-IN" sz="2400" dirty="0"/>
              <a:t> manipulation.</a:t>
            </a:r>
          </a:p>
          <a:p>
            <a:pPr marL="0" indent="0">
              <a:buNone/>
            </a:pPr>
            <a:endParaRPr lang="en-IN" sz="800" dirty="0"/>
          </a:p>
          <a:p>
            <a:pPr marL="0" indent="0">
              <a:buNone/>
            </a:pPr>
            <a:r>
              <a:rPr lang="en-IN" sz="2400" b="1" dirty="0"/>
              <a:t>a) bytes</a:t>
            </a:r>
          </a:p>
          <a:p>
            <a:r>
              <a:rPr lang="en-IN" sz="2400" b="1" dirty="0">
                <a:solidFill>
                  <a:srgbClr val="C00000"/>
                </a:solidFill>
              </a:rPr>
              <a:t>Immutable</a:t>
            </a:r>
            <a:r>
              <a:rPr lang="en-IN" sz="2400" dirty="0"/>
              <a:t> </a:t>
            </a:r>
            <a:r>
              <a:rPr lang="en-IN" sz="2400" b="1" dirty="0">
                <a:solidFill>
                  <a:srgbClr val="C00000"/>
                </a:solidFill>
              </a:rPr>
              <a:t>sequence</a:t>
            </a:r>
            <a:r>
              <a:rPr lang="en-IN" sz="2400" dirty="0"/>
              <a:t> of </a:t>
            </a:r>
            <a:r>
              <a:rPr lang="en-IN" sz="2400" b="1" dirty="0"/>
              <a:t>bytes</a:t>
            </a:r>
            <a:r>
              <a:rPr lang="en-IN" sz="2400" dirty="0"/>
              <a:t>.</a:t>
            </a:r>
          </a:p>
          <a:p>
            <a:r>
              <a:rPr lang="en-IN" sz="2400" dirty="0"/>
              <a:t>Syntax: b"...".</a:t>
            </a:r>
          </a:p>
          <a:p>
            <a:pPr marL="0" indent="0">
              <a:buNone/>
            </a:pPr>
            <a:r>
              <a:rPr lang="en-IN" sz="2400" b="1" dirty="0"/>
              <a:t>Examples:</a:t>
            </a:r>
          </a:p>
          <a:p>
            <a:pPr marL="0" indent="0">
              <a:buNone/>
            </a:pPr>
            <a:endParaRPr lang="en-IN" sz="2400" dirty="0"/>
          </a:p>
        </p:txBody>
      </p:sp>
      <p:pic>
        <p:nvPicPr>
          <p:cNvPr id="4" name="Picture 3">
            <a:extLst>
              <a:ext uri="{FF2B5EF4-FFF2-40B4-BE49-F238E27FC236}">
                <a16:creationId xmlns:a16="http://schemas.microsoft.com/office/drawing/2014/main" id="{E7564F82-DE58-C2B5-F58A-E9AEF90CA3DA}"/>
              </a:ext>
            </a:extLst>
          </p:cNvPr>
          <p:cNvPicPr>
            <a:picLocks noChangeAspect="1"/>
          </p:cNvPicPr>
          <p:nvPr/>
        </p:nvPicPr>
        <p:blipFill>
          <a:blip r:embed="rId2"/>
          <a:stretch>
            <a:fillRect/>
          </a:stretch>
        </p:blipFill>
        <p:spPr>
          <a:xfrm>
            <a:off x="1555757" y="4155503"/>
            <a:ext cx="9080485" cy="1396998"/>
          </a:xfrm>
          <a:prstGeom prst="rect">
            <a:avLst/>
          </a:prstGeom>
        </p:spPr>
      </p:pic>
    </p:spTree>
    <p:extLst>
      <p:ext uri="{BB962C8B-B14F-4D97-AF65-F5344CB8AC3E}">
        <p14:creationId xmlns:p14="http://schemas.microsoft.com/office/powerpoint/2010/main" val="6298123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84C6B-95AE-0AC8-AE3A-AB2E036BBE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E0D12-AE99-DF57-2696-C93B3B577400}"/>
              </a:ext>
            </a:extLst>
          </p:cNvPr>
          <p:cNvSpPr>
            <a:spLocks noGrp="1"/>
          </p:cNvSpPr>
          <p:nvPr>
            <p:ph idx="1"/>
          </p:nvPr>
        </p:nvSpPr>
        <p:spPr>
          <a:xfrm>
            <a:off x="777240" y="674914"/>
            <a:ext cx="10659110" cy="5502049"/>
          </a:xfrm>
        </p:spPr>
        <p:txBody>
          <a:bodyPr>
            <a:normAutofit/>
          </a:bodyPr>
          <a:lstStyle/>
          <a:p>
            <a:pPr marL="0" indent="0">
              <a:buNone/>
            </a:pPr>
            <a:r>
              <a:rPr lang="en-US" sz="2400" b="1" dirty="0"/>
              <a:t>b) </a:t>
            </a:r>
            <a:r>
              <a:rPr lang="en-US" sz="2400" b="1" dirty="0" err="1"/>
              <a:t>bytearray</a:t>
            </a:r>
            <a:endParaRPr lang="en-US" sz="2400" b="1" dirty="0"/>
          </a:p>
          <a:p>
            <a:r>
              <a:rPr lang="en-US" sz="2400" b="1" dirty="0">
                <a:solidFill>
                  <a:srgbClr val="C00000"/>
                </a:solidFill>
              </a:rPr>
              <a:t>Mutable sequence </a:t>
            </a:r>
            <a:r>
              <a:rPr lang="en-US" sz="2400" dirty="0"/>
              <a:t>of bytes.</a:t>
            </a:r>
          </a:p>
          <a:p>
            <a:r>
              <a:rPr lang="en-US" sz="2400" b="1" dirty="0"/>
              <a:t>Syntax: </a:t>
            </a:r>
            <a:r>
              <a:rPr lang="en-US" sz="2400" b="1" dirty="0" err="1">
                <a:solidFill>
                  <a:srgbClr val="C00000"/>
                </a:solidFill>
              </a:rPr>
              <a:t>bytearray</a:t>
            </a:r>
            <a:r>
              <a:rPr lang="en-US" sz="2400" dirty="0"/>
              <a:t>(b"...").</a:t>
            </a:r>
          </a:p>
          <a:p>
            <a:pPr marL="0" indent="0">
              <a:buNone/>
            </a:pPr>
            <a:r>
              <a:rPr lang="en-US" sz="2400" b="1" dirty="0"/>
              <a:t>Examples:</a:t>
            </a:r>
            <a:endParaRPr lang="en-IN" sz="2400" b="1" dirty="0"/>
          </a:p>
        </p:txBody>
      </p:sp>
      <p:pic>
        <p:nvPicPr>
          <p:cNvPr id="5" name="Picture 4">
            <a:extLst>
              <a:ext uri="{FF2B5EF4-FFF2-40B4-BE49-F238E27FC236}">
                <a16:creationId xmlns:a16="http://schemas.microsoft.com/office/drawing/2014/main" id="{1ACEB60D-47E9-9D1C-B65C-9F44AC70F26E}"/>
              </a:ext>
            </a:extLst>
          </p:cNvPr>
          <p:cNvPicPr>
            <a:picLocks noChangeAspect="1"/>
          </p:cNvPicPr>
          <p:nvPr/>
        </p:nvPicPr>
        <p:blipFill>
          <a:blip r:embed="rId2"/>
          <a:stretch>
            <a:fillRect/>
          </a:stretch>
        </p:blipFill>
        <p:spPr>
          <a:xfrm>
            <a:off x="1619809" y="2943241"/>
            <a:ext cx="8952381" cy="2095238"/>
          </a:xfrm>
          <a:prstGeom prst="rect">
            <a:avLst/>
          </a:prstGeom>
        </p:spPr>
      </p:pic>
    </p:spTree>
    <p:extLst>
      <p:ext uri="{BB962C8B-B14F-4D97-AF65-F5344CB8AC3E}">
        <p14:creationId xmlns:p14="http://schemas.microsoft.com/office/powerpoint/2010/main" val="3607656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5AF78-BDEB-5560-542A-4F90FF44C2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7A295-4092-84AC-364D-D339533625A2}"/>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The type( ) Function and Is Operator:</a:t>
            </a:r>
          </a:p>
          <a:p>
            <a:pPr marL="457200" indent="-457200">
              <a:buFont typeface="+mj-lt"/>
              <a:buAutoNum type="arabicPeriod"/>
            </a:pPr>
            <a:r>
              <a:rPr lang="en-US" sz="2400" b="1" dirty="0"/>
              <a:t>type() Function in Python:</a:t>
            </a:r>
          </a:p>
          <a:p>
            <a:pPr marL="0" indent="0">
              <a:buNone/>
            </a:pPr>
            <a:r>
              <a:rPr lang="en-US" sz="2400" dirty="0"/>
              <a:t>The type() function in Python is a </a:t>
            </a:r>
            <a:r>
              <a:rPr lang="en-US" sz="2400" b="1" dirty="0">
                <a:solidFill>
                  <a:srgbClr val="C00000"/>
                </a:solidFill>
              </a:rPr>
              <a:t>built-in function </a:t>
            </a:r>
            <a:r>
              <a:rPr lang="en-US" sz="2400" dirty="0"/>
              <a:t>used to </a:t>
            </a:r>
            <a:r>
              <a:rPr lang="en-US" sz="2400" b="1" dirty="0">
                <a:solidFill>
                  <a:srgbClr val="C00000"/>
                </a:solidFill>
              </a:rPr>
              <a:t>determine the type of an object</a:t>
            </a:r>
            <a:r>
              <a:rPr lang="en-US" sz="2400" dirty="0"/>
              <a:t>. It helps identify </a:t>
            </a:r>
            <a:r>
              <a:rPr lang="en-US" sz="2400" b="1" dirty="0">
                <a:solidFill>
                  <a:srgbClr val="C00000"/>
                </a:solidFill>
              </a:rPr>
              <a:t>what kind of data type an object belongs to</a:t>
            </a:r>
            <a:r>
              <a:rPr lang="en-US" sz="2400" dirty="0"/>
              <a:t>, such as int, float, str, list, etc.</a:t>
            </a:r>
          </a:p>
          <a:p>
            <a:pPr marL="0" indent="0">
              <a:buNone/>
            </a:pPr>
            <a:r>
              <a:rPr lang="en-US" sz="2400" b="1" dirty="0"/>
              <a:t>Syntax: </a:t>
            </a:r>
          </a:p>
          <a:p>
            <a:pPr marL="0" indent="0">
              <a:buNone/>
            </a:pPr>
            <a:endParaRPr lang="en-US" sz="2400" dirty="0"/>
          </a:p>
          <a:p>
            <a:pPr marL="0" indent="0">
              <a:buNone/>
            </a:pPr>
            <a:endParaRPr lang="en-US" sz="2400" dirty="0"/>
          </a:p>
          <a:p>
            <a:pPr marL="0" indent="0">
              <a:buNone/>
            </a:pPr>
            <a:endParaRPr lang="en-US" sz="2400" dirty="0"/>
          </a:p>
          <a:p>
            <a:r>
              <a:rPr lang="en-US" sz="2400" b="1" dirty="0"/>
              <a:t>object: </a:t>
            </a:r>
            <a:r>
              <a:rPr lang="en-US" sz="2400" dirty="0"/>
              <a:t>The input whose type is to be determined.</a:t>
            </a:r>
            <a:endParaRPr lang="en-IN" sz="2400" dirty="0"/>
          </a:p>
        </p:txBody>
      </p:sp>
      <p:pic>
        <p:nvPicPr>
          <p:cNvPr id="4" name="Picture 3">
            <a:extLst>
              <a:ext uri="{FF2B5EF4-FFF2-40B4-BE49-F238E27FC236}">
                <a16:creationId xmlns:a16="http://schemas.microsoft.com/office/drawing/2014/main" id="{BB3DE4D9-51E6-DC88-5E86-F3E0BB43B375}"/>
              </a:ext>
            </a:extLst>
          </p:cNvPr>
          <p:cNvPicPr>
            <a:picLocks noChangeAspect="1"/>
          </p:cNvPicPr>
          <p:nvPr/>
        </p:nvPicPr>
        <p:blipFill>
          <a:blip r:embed="rId2"/>
          <a:stretch>
            <a:fillRect/>
          </a:stretch>
        </p:blipFill>
        <p:spPr>
          <a:xfrm>
            <a:off x="2797460" y="3241208"/>
            <a:ext cx="3504189" cy="999343"/>
          </a:xfrm>
          <a:prstGeom prst="rect">
            <a:avLst/>
          </a:prstGeom>
        </p:spPr>
      </p:pic>
    </p:spTree>
    <p:extLst>
      <p:ext uri="{BB962C8B-B14F-4D97-AF65-F5344CB8AC3E}">
        <p14:creationId xmlns:p14="http://schemas.microsoft.com/office/powerpoint/2010/main" val="14863233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B0CA1-E6B1-B258-A889-89BEAE65A4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642DE-53EE-02EE-16DD-09A6CCD9AB33}"/>
              </a:ext>
            </a:extLst>
          </p:cNvPr>
          <p:cNvSpPr>
            <a:spLocks noGrp="1"/>
          </p:cNvSpPr>
          <p:nvPr>
            <p:ph idx="1"/>
          </p:nvPr>
        </p:nvSpPr>
        <p:spPr>
          <a:xfrm>
            <a:off x="777240" y="674914"/>
            <a:ext cx="10659110" cy="5502049"/>
          </a:xfrm>
        </p:spPr>
        <p:txBody>
          <a:bodyPr>
            <a:normAutofit/>
          </a:bodyPr>
          <a:lstStyle/>
          <a:p>
            <a:pPr marL="0" indent="0">
              <a:buNone/>
            </a:pPr>
            <a:r>
              <a:rPr lang="en-US" sz="2400" b="1" dirty="0"/>
              <a:t>How type() Works:</a:t>
            </a:r>
          </a:p>
          <a:p>
            <a:pPr marL="0" indent="0">
              <a:buNone/>
            </a:pPr>
            <a:r>
              <a:rPr lang="en-US" sz="2400" dirty="0"/>
              <a:t>The function </a:t>
            </a:r>
            <a:r>
              <a:rPr lang="en-US" sz="2400" b="1" dirty="0">
                <a:solidFill>
                  <a:srgbClr val="C00000"/>
                </a:solidFill>
              </a:rPr>
              <a:t>returns</a:t>
            </a:r>
            <a:r>
              <a:rPr lang="en-US" sz="2400" dirty="0"/>
              <a:t> the </a:t>
            </a:r>
            <a:r>
              <a:rPr lang="en-US" sz="2400" b="1" dirty="0">
                <a:solidFill>
                  <a:srgbClr val="C00000"/>
                </a:solidFill>
              </a:rPr>
              <a:t>class</a:t>
            </a:r>
            <a:r>
              <a:rPr lang="en-US" sz="2400" dirty="0"/>
              <a:t> </a:t>
            </a:r>
            <a:r>
              <a:rPr lang="en-US" sz="2400" b="1" dirty="0">
                <a:solidFill>
                  <a:srgbClr val="C00000"/>
                </a:solidFill>
              </a:rPr>
              <a:t>type</a:t>
            </a:r>
            <a:r>
              <a:rPr lang="en-US" sz="2400" dirty="0"/>
              <a:t> </a:t>
            </a:r>
            <a:r>
              <a:rPr lang="en-US" sz="2400" b="1" dirty="0"/>
              <a:t>of the object</a:t>
            </a:r>
            <a:r>
              <a:rPr lang="en-US" sz="2400" dirty="0"/>
              <a:t>. Python uses </a:t>
            </a:r>
            <a:r>
              <a:rPr lang="en-US" sz="2400" b="1" dirty="0">
                <a:solidFill>
                  <a:srgbClr val="C00000"/>
                </a:solidFill>
              </a:rPr>
              <a:t>classes to define its data types</a:t>
            </a:r>
            <a:r>
              <a:rPr lang="en-US" sz="2400" dirty="0"/>
              <a:t>, so type() effectively tells you the </a:t>
            </a:r>
            <a:r>
              <a:rPr lang="en-US" sz="2400" b="1" dirty="0"/>
              <a:t>class to which the object belongs</a:t>
            </a:r>
            <a:r>
              <a:rPr lang="en-US" sz="2400" dirty="0"/>
              <a:t>.</a:t>
            </a:r>
          </a:p>
          <a:p>
            <a:pPr marL="0" indent="0">
              <a:buNone/>
            </a:pPr>
            <a:r>
              <a:rPr lang="en-US" sz="2400" b="1" dirty="0"/>
              <a:t>Example:</a:t>
            </a:r>
          </a:p>
          <a:p>
            <a:pPr marL="0" indent="0">
              <a:buNone/>
            </a:pPr>
            <a:endParaRPr lang="en-US"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69C88E14-5F72-6202-48C7-6773FA434DAE}"/>
              </a:ext>
            </a:extLst>
          </p:cNvPr>
          <p:cNvPicPr>
            <a:picLocks noChangeAspect="1"/>
          </p:cNvPicPr>
          <p:nvPr/>
        </p:nvPicPr>
        <p:blipFill>
          <a:blip r:embed="rId2"/>
          <a:stretch>
            <a:fillRect/>
          </a:stretch>
        </p:blipFill>
        <p:spPr>
          <a:xfrm>
            <a:off x="2102033" y="2459948"/>
            <a:ext cx="8009524" cy="3238095"/>
          </a:xfrm>
          <a:prstGeom prst="rect">
            <a:avLst/>
          </a:prstGeom>
        </p:spPr>
      </p:pic>
    </p:spTree>
    <p:extLst>
      <p:ext uri="{BB962C8B-B14F-4D97-AF65-F5344CB8AC3E}">
        <p14:creationId xmlns:p14="http://schemas.microsoft.com/office/powerpoint/2010/main" val="17159785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C6F39-DB89-B525-DCE0-73C132EA5C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85D18-CAB3-3CF3-B3A3-E669E98335C9}"/>
              </a:ext>
            </a:extLst>
          </p:cNvPr>
          <p:cNvSpPr>
            <a:spLocks noGrp="1"/>
          </p:cNvSpPr>
          <p:nvPr>
            <p:ph idx="1"/>
          </p:nvPr>
        </p:nvSpPr>
        <p:spPr>
          <a:xfrm>
            <a:off x="777240" y="674914"/>
            <a:ext cx="10659110" cy="5502049"/>
          </a:xfrm>
        </p:spPr>
        <p:txBody>
          <a:bodyPr/>
          <a:lstStyle/>
          <a:p>
            <a:pPr marL="0" indent="0">
              <a:buNone/>
            </a:pPr>
            <a:r>
              <a:rPr lang="en-US" sz="2800" b="1" dirty="0">
                <a:solidFill>
                  <a:srgbClr val="C00000"/>
                </a:solidFill>
              </a:rPr>
              <a:t>is</a:t>
            </a:r>
            <a:r>
              <a:rPr lang="en-US" dirty="0"/>
              <a:t> </a:t>
            </a:r>
            <a:r>
              <a:rPr lang="en-US" sz="2400" b="1" dirty="0">
                <a:solidFill>
                  <a:srgbClr val="002060"/>
                </a:solidFill>
              </a:rPr>
              <a:t>Operator in Python:</a:t>
            </a:r>
          </a:p>
          <a:p>
            <a:pPr marL="0" indent="0">
              <a:buNone/>
            </a:pPr>
            <a:r>
              <a:rPr lang="en-US" sz="2400" dirty="0"/>
              <a:t>The is operator in Python is used to </a:t>
            </a:r>
            <a:r>
              <a:rPr lang="en-US" sz="2400" b="1" dirty="0">
                <a:solidFill>
                  <a:srgbClr val="C00000"/>
                </a:solidFill>
              </a:rPr>
              <a:t>compare the identity of two objects</a:t>
            </a:r>
            <a:r>
              <a:rPr lang="en-US" sz="2400" dirty="0"/>
              <a:t>. It checks </a:t>
            </a:r>
            <a:r>
              <a:rPr lang="en-US" sz="2400" b="1" dirty="0"/>
              <a:t>whether</a:t>
            </a:r>
            <a:r>
              <a:rPr lang="en-US" sz="2400" dirty="0"/>
              <a:t> </a:t>
            </a:r>
            <a:r>
              <a:rPr lang="en-US" sz="2400" b="1" dirty="0"/>
              <a:t>two variables </a:t>
            </a:r>
            <a:r>
              <a:rPr lang="en-US" sz="2400" b="1" dirty="0">
                <a:solidFill>
                  <a:srgbClr val="C00000"/>
                </a:solidFill>
              </a:rPr>
              <a:t>refer to the same object </a:t>
            </a:r>
            <a:r>
              <a:rPr lang="en-US" sz="2400" b="1" dirty="0"/>
              <a:t>in memory</a:t>
            </a:r>
            <a:r>
              <a:rPr lang="en-US" sz="2400" dirty="0"/>
              <a:t>, not just if their values are equal.</a:t>
            </a:r>
          </a:p>
          <a:p>
            <a:pPr marL="0" indent="0">
              <a:buNone/>
            </a:pPr>
            <a:r>
              <a:rPr lang="en-IN" sz="2400" b="1" dirty="0"/>
              <a:t>Syntax</a:t>
            </a:r>
            <a:r>
              <a:rPr lang="en-US" sz="2400" b="1" dirty="0"/>
              <a:t>:</a:t>
            </a:r>
          </a:p>
          <a:p>
            <a:pPr marL="0" indent="0">
              <a:buNone/>
            </a:pPr>
            <a:endParaRPr lang="en-IN" sz="2400" dirty="0"/>
          </a:p>
          <a:p>
            <a:pPr marL="0" indent="0">
              <a:buNone/>
            </a:pPr>
            <a:endParaRPr lang="en-IN" sz="2400" dirty="0"/>
          </a:p>
          <a:p>
            <a:r>
              <a:rPr lang="en-US" sz="2400" dirty="0"/>
              <a:t>Returns </a:t>
            </a:r>
            <a:r>
              <a:rPr lang="en-US" sz="2400" b="1" dirty="0">
                <a:solidFill>
                  <a:srgbClr val="C00000"/>
                </a:solidFill>
              </a:rPr>
              <a:t>True</a:t>
            </a:r>
            <a:r>
              <a:rPr lang="en-US" sz="2400" dirty="0"/>
              <a:t> </a:t>
            </a:r>
            <a:r>
              <a:rPr lang="en-US" sz="2400" b="1" dirty="0"/>
              <a:t>if both x and y refer to the </a:t>
            </a:r>
            <a:r>
              <a:rPr lang="en-US" sz="2400" b="1" dirty="0">
                <a:solidFill>
                  <a:srgbClr val="C00000"/>
                </a:solidFill>
              </a:rPr>
              <a:t>same object </a:t>
            </a:r>
            <a:r>
              <a:rPr lang="en-US" sz="2400" b="1" dirty="0"/>
              <a:t>in memory.</a:t>
            </a:r>
          </a:p>
          <a:p>
            <a:r>
              <a:rPr lang="en-US" sz="2400" dirty="0"/>
              <a:t>Returns </a:t>
            </a:r>
            <a:r>
              <a:rPr lang="en-US" sz="2400" b="1" dirty="0"/>
              <a:t>False</a:t>
            </a:r>
            <a:r>
              <a:rPr lang="en-US" sz="2400" dirty="0"/>
              <a:t> </a:t>
            </a:r>
            <a:r>
              <a:rPr lang="en-US" sz="2400" b="1" dirty="0"/>
              <a:t>otherwise</a:t>
            </a:r>
            <a:endParaRPr lang="en-IN" sz="2400" b="1" dirty="0"/>
          </a:p>
        </p:txBody>
      </p:sp>
      <p:pic>
        <p:nvPicPr>
          <p:cNvPr id="5" name="Picture 4">
            <a:extLst>
              <a:ext uri="{FF2B5EF4-FFF2-40B4-BE49-F238E27FC236}">
                <a16:creationId xmlns:a16="http://schemas.microsoft.com/office/drawing/2014/main" id="{18B5EA21-A96B-B0C1-EF0B-50FBA7DCFDF9}"/>
              </a:ext>
            </a:extLst>
          </p:cNvPr>
          <p:cNvPicPr>
            <a:picLocks noChangeAspect="1"/>
          </p:cNvPicPr>
          <p:nvPr/>
        </p:nvPicPr>
        <p:blipFill>
          <a:blip r:embed="rId2"/>
          <a:stretch>
            <a:fillRect/>
          </a:stretch>
        </p:blipFill>
        <p:spPr>
          <a:xfrm>
            <a:off x="2334760" y="2659444"/>
            <a:ext cx="1994870" cy="769556"/>
          </a:xfrm>
          <a:prstGeom prst="rect">
            <a:avLst/>
          </a:prstGeom>
        </p:spPr>
      </p:pic>
    </p:spTree>
    <p:extLst>
      <p:ext uri="{BB962C8B-B14F-4D97-AF65-F5344CB8AC3E}">
        <p14:creationId xmlns:p14="http://schemas.microsoft.com/office/powerpoint/2010/main" val="335858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9B481-2F1C-05FC-DF2F-3A47ED3C98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BB49B-FF1C-A453-058B-28EB3590C90E}"/>
              </a:ext>
            </a:extLst>
          </p:cNvPr>
          <p:cNvSpPr>
            <a:spLocks noGrp="1"/>
          </p:cNvSpPr>
          <p:nvPr>
            <p:ph idx="1"/>
          </p:nvPr>
        </p:nvSpPr>
        <p:spPr>
          <a:xfrm>
            <a:off x="777240" y="592183"/>
            <a:ext cx="10659110" cy="5584780"/>
          </a:xfrm>
        </p:spPr>
        <p:txBody>
          <a:bodyPr>
            <a:normAutofit/>
          </a:bodyPr>
          <a:lstStyle/>
          <a:p>
            <a:pPr marL="0" indent="0">
              <a:buNone/>
            </a:pPr>
            <a:r>
              <a:rPr lang="en-US" sz="2400" b="1" dirty="0"/>
              <a:t>What is </a:t>
            </a:r>
            <a:r>
              <a:rPr lang="en-US" sz="2400" b="1" dirty="0">
                <a:solidFill>
                  <a:srgbClr val="C00000"/>
                </a:solidFill>
              </a:rPr>
              <a:t>Compiler</a:t>
            </a:r>
            <a:r>
              <a:rPr lang="en-US" sz="2400" b="1" dirty="0"/>
              <a:t>?</a:t>
            </a:r>
          </a:p>
          <a:p>
            <a:r>
              <a:rPr lang="en-US" sz="2400" dirty="0"/>
              <a:t>A </a:t>
            </a:r>
            <a:r>
              <a:rPr lang="en-US" sz="2400" b="1" dirty="0"/>
              <a:t>compiler</a:t>
            </a:r>
            <a:r>
              <a:rPr lang="en-US" sz="2400" dirty="0"/>
              <a:t> is a </a:t>
            </a:r>
            <a:r>
              <a:rPr lang="en-US" sz="2400" b="1" dirty="0">
                <a:solidFill>
                  <a:srgbClr val="002060"/>
                </a:solidFill>
              </a:rPr>
              <a:t>program</a:t>
            </a:r>
            <a:r>
              <a:rPr lang="en-US" sz="2400" dirty="0"/>
              <a:t> that </a:t>
            </a:r>
            <a:r>
              <a:rPr lang="en-US" sz="2400" b="1" dirty="0"/>
              <a:t>translates the </a:t>
            </a:r>
            <a:r>
              <a:rPr lang="en-US" sz="2400" b="1" dirty="0">
                <a:solidFill>
                  <a:srgbClr val="C00000"/>
                </a:solidFill>
              </a:rPr>
              <a:t>entire</a:t>
            </a:r>
            <a:r>
              <a:rPr lang="en-US" sz="2400" b="1" dirty="0"/>
              <a:t> source code </a:t>
            </a:r>
            <a:r>
              <a:rPr lang="en-US" sz="2400" dirty="0"/>
              <a:t>of a programming language into </a:t>
            </a:r>
            <a:r>
              <a:rPr lang="en-US" sz="2400" b="1" dirty="0">
                <a:solidFill>
                  <a:srgbClr val="002060"/>
                </a:solidFill>
              </a:rPr>
              <a:t>machine code </a:t>
            </a:r>
            <a:r>
              <a:rPr lang="en-US" sz="2400" dirty="0"/>
              <a:t>or </a:t>
            </a:r>
            <a:r>
              <a:rPr lang="en-US" sz="2400" b="1" dirty="0">
                <a:solidFill>
                  <a:srgbClr val="002060"/>
                </a:solidFill>
              </a:rPr>
              <a:t>intermediate code </a:t>
            </a:r>
            <a:r>
              <a:rPr lang="en-US" sz="2400" dirty="0"/>
              <a:t>before execution. The compiled code is then executed directly by the </a:t>
            </a:r>
            <a:r>
              <a:rPr lang="en-US" sz="2400" b="1" dirty="0"/>
              <a:t>computer's processor</a:t>
            </a:r>
            <a:r>
              <a:rPr lang="en-US" sz="2400" dirty="0"/>
              <a:t>.</a:t>
            </a:r>
          </a:p>
          <a:p>
            <a:r>
              <a:rPr lang="en-IN" sz="2000" b="1" dirty="0"/>
              <a:t>Example: C Language</a:t>
            </a:r>
          </a:p>
          <a:p>
            <a:endParaRPr lang="en-IN" b="1" dirty="0"/>
          </a:p>
          <a:p>
            <a:endParaRPr lang="en-IN" sz="2000" b="1" dirty="0"/>
          </a:p>
          <a:p>
            <a:endParaRPr lang="en-IN" b="1" dirty="0"/>
          </a:p>
          <a:p>
            <a:endParaRPr lang="en-IN" sz="2000" b="1" dirty="0"/>
          </a:p>
          <a:p>
            <a:endParaRPr lang="en-IN" b="1" dirty="0"/>
          </a:p>
          <a:p>
            <a:endParaRPr lang="en-IN" sz="2000" b="1" dirty="0"/>
          </a:p>
          <a:p>
            <a:endParaRPr lang="en-IN" b="1" dirty="0"/>
          </a:p>
          <a:p>
            <a:r>
              <a:rPr lang="en-US" sz="2400" b="1" dirty="0"/>
              <a:t>Process: </a:t>
            </a:r>
            <a:r>
              <a:rPr lang="en-US" sz="2400" dirty="0"/>
              <a:t>A C compiler (like </a:t>
            </a:r>
            <a:r>
              <a:rPr lang="en-US" sz="2400" b="1" dirty="0">
                <a:solidFill>
                  <a:srgbClr val="C00000"/>
                </a:solidFill>
              </a:rPr>
              <a:t>GCC</a:t>
            </a:r>
            <a:r>
              <a:rPr lang="en-US" sz="2400" dirty="0"/>
              <a:t>) compiles the code into a machine-readable </a:t>
            </a:r>
            <a:r>
              <a:rPr lang="en-US" sz="2400" b="1" dirty="0">
                <a:solidFill>
                  <a:srgbClr val="C00000"/>
                </a:solidFill>
              </a:rPr>
              <a:t>.exe </a:t>
            </a:r>
            <a:r>
              <a:rPr lang="en-US" sz="2400" dirty="0"/>
              <a:t>file, which can then be </a:t>
            </a:r>
            <a:r>
              <a:rPr lang="en-US" sz="2400" b="1" dirty="0"/>
              <a:t>executed</a:t>
            </a:r>
            <a:r>
              <a:rPr lang="en-US" sz="2400" dirty="0"/>
              <a:t>.</a:t>
            </a:r>
            <a:endParaRPr lang="en-IN" sz="2400" dirty="0"/>
          </a:p>
          <a:p>
            <a:pPr marL="0" indent="0">
              <a:buNone/>
            </a:pPr>
            <a:endParaRPr lang="en-IN" sz="2400" dirty="0"/>
          </a:p>
        </p:txBody>
      </p:sp>
      <p:pic>
        <p:nvPicPr>
          <p:cNvPr id="4" name="Picture 3">
            <a:extLst>
              <a:ext uri="{FF2B5EF4-FFF2-40B4-BE49-F238E27FC236}">
                <a16:creationId xmlns:a16="http://schemas.microsoft.com/office/drawing/2014/main" id="{6D15F367-3DAB-8A2B-89F0-3BA81A188A05}"/>
              </a:ext>
            </a:extLst>
          </p:cNvPr>
          <p:cNvPicPr>
            <a:picLocks noChangeAspect="1"/>
          </p:cNvPicPr>
          <p:nvPr/>
        </p:nvPicPr>
        <p:blipFill>
          <a:blip r:embed="rId2"/>
          <a:stretch>
            <a:fillRect/>
          </a:stretch>
        </p:blipFill>
        <p:spPr>
          <a:xfrm>
            <a:off x="2568181" y="2602599"/>
            <a:ext cx="5628762" cy="2566245"/>
          </a:xfrm>
          <a:prstGeom prst="rect">
            <a:avLst/>
          </a:prstGeom>
        </p:spPr>
      </p:pic>
    </p:spTree>
    <p:extLst>
      <p:ext uri="{BB962C8B-B14F-4D97-AF65-F5344CB8AC3E}">
        <p14:creationId xmlns:p14="http://schemas.microsoft.com/office/powerpoint/2010/main" val="16472781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5E4D0-B34B-4B5E-3FF5-02A0E38129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09993-B047-412F-832C-6828075D68DF}"/>
              </a:ext>
            </a:extLst>
          </p:cNvPr>
          <p:cNvSpPr>
            <a:spLocks noGrp="1"/>
          </p:cNvSpPr>
          <p:nvPr>
            <p:ph idx="1"/>
          </p:nvPr>
        </p:nvSpPr>
        <p:spPr>
          <a:xfrm>
            <a:off x="766445" y="1016437"/>
            <a:ext cx="10659110" cy="4888603"/>
          </a:xfrm>
        </p:spPr>
        <p:txBody>
          <a:bodyPr>
            <a:normAutofit lnSpcReduction="10000"/>
          </a:bodyPr>
          <a:lstStyle/>
          <a:p>
            <a:pPr marL="0" indent="0">
              <a:buNone/>
            </a:pPr>
            <a:r>
              <a:rPr lang="en-US" sz="2400" b="1" dirty="0"/>
              <a:t>Key Points:</a:t>
            </a:r>
          </a:p>
          <a:p>
            <a:pPr marL="0" indent="0">
              <a:buNone/>
            </a:pPr>
            <a:r>
              <a:rPr lang="en-US" sz="2400" b="1" dirty="0"/>
              <a:t>1. Identity Comparison:</a:t>
            </a:r>
          </a:p>
          <a:p>
            <a:pPr marL="0" indent="0">
              <a:buNone/>
            </a:pPr>
            <a:r>
              <a:rPr lang="en-US" sz="2400" dirty="0"/>
              <a:t>The is operator checks the </a:t>
            </a:r>
            <a:r>
              <a:rPr lang="en-US" sz="2400" b="1" dirty="0"/>
              <a:t>identity of the objects using their memory addresses </a:t>
            </a:r>
            <a:r>
              <a:rPr lang="en-US" sz="2400" dirty="0"/>
              <a:t>(</a:t>
            </a:r>
            <a:r>
              <a:rPr lang="en-US" sz="2400" b="1" dirty="0">
                <a:solidFill>
                  <a:srgbClr val="C00000"/>
                </a:solidFill>
              </a:rPr>
              <a:t>object IDs</a:t>
            </a:r>
            <a:r>
              <a:rPr lang="en-US" sz="2400" dirty="0"/>
              <a:t>).</a:t>
            </a:r>
          </a:p>
          <a:p>
            <a:pPr marL="0" indent="0">
              <a:buNone/>
            </a:pPr>
            <a:endParaRPr lang="en-US" sz="2400" dirty="0"/>
          </a:p>
          <a:p>
            <a:pPr marL="0" indent="0">
              <a:buNone/>
            </a:pPr>
            <a:r>
              <a:rPr lang="en-US" sz="2400" b="1" dirty="0"/>
              <a:t>2. Difference from ==:</a:t>
            </a:r>
            <a:endParaRPr lang="en-US" sz="2400" dirty="0"/>
          </a:p>
          <a:p>
            <a:pPr lvl="1"/>
            <a:r>
              <a:rPr lang="en-US" sz="2400" dirty="0"/>
              <a:t>is compares the </a:t>
            </a:r>
            <a:r>
              <a:rPr lang="en-US" sz="2400" b="1" dirty="0">
                <a:solidFill>
                  <a:srgbClr val="C00000"/>
                </a:solidFill>
              </a:rPr>
              <a:t>identity</a:t>
            </a:r>
            <a:r>
              <a:rPr lang="en-US" sz="2400" dirty="0"/>
              <a:t> of objects.</a:t>
            </a:r>
          </a:p>
          <a:p>
            <a:pPr lvl="1"/>
            <a:r>
              <a:rPr lang="en-US" sz="2400" dirty="0"/>
              <a:t>== compares the </a:t>
            </a:r>
            <a:r>
              <a:rPr lang="en-US" sz="2400" b="1" dirty="0">
                <a:solidFill>
                  <a:srgbClr val="C00000"/>
                </a:solidFill>
              </a:rPr>
              <a:t>values</a:t>
            </a:r>
            <a:r>
              <a:rPr lang="en-US" sz="2400" dirty="0"/>
              <a:t> of objects.</a:t>
            </a:r>
          </a:p>
          <a:p>
            <a:pPr marL="0" indent="0">
              <a:buNone/>
            </a:pPr>
            <a:r>
              <a:rPr lang="en-US" sz="2400" dirty="0"/>
              <a:t>Objects with the same value may not have the same identity.</a:t>
            </a:r>
          </a:p>
          <a:p>
            <a:pPr marL="0" indent="0">
              <a:buNone/>
            </a:pPr>
            <a:endParaRPr lang="en-US" sz="2400" dirty="0"/>
          </a:p>
          <a:p>
            <a:pPr marL="0" indent="0">
              <a:buNone/>
            </a:pPr>
            <a:r>
              <a:rPr lang="en-US" sz="2400" b="1" dirty="0"/>
              <a:t>3. Singletons:</a:t>
            </a:r>
          </a:p>
          <a:p>
            <a:pPr marL="0" indent="0">
              <a:buNone/>
            </a:pPr>
            <a:r>
              <a:rPr lang="en-US" sz="2400" dirty="0"/>
              <a:t>The is operator is commonly used to check if an object is a singleton like </a:t>
            </a:r>
            <a:r>
              <a:rPr lang="en-US" sz="2400" b="1" dirty="0">
                <a:solidFill>
                  <a:srgbClr val="C00000"/>
                </a:solidFill>
              </a:rPr>
              <a:t>None</a:t>
            </a:r>
            <a:endParaRPr lang="en-IN" sz="2400" b="1" dirty="0">
              <a:solidFill>
                <a:srgbClr val="C00000"/>
              </a:solidFill>
            </a:endParaRPr>
          </a:p>
        </p:txBody>
      </p:sp>
    </p:spTree>
    <p:extLst>
      <p:ext uri="{BB962C8B-B14F-4D97-AF65-F5344CB8AC3E}">
        <p14:creationId xmlns:p14="http://schemas.microsoft.com/office/powerpoint/2010/main" val="4301705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E301A-1DA5-1D99-27CF-2160910798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F2D52-6AA4-0293-32E5-7163BF9252FA}"/>
              </a:ext>
            </a:extLst>
          </p:cNvPr>
          <p:cNvSpPr>
            <a:spLocks noGrp="1"/>
          </p:cNvSpPr>
          <p:nvPr>
            <p:ph idx="1"/>
          </p:nvPr>
        </p:nvSpPr>
        <p:spPr>
          <a:xfrm>
            <a:off x="777240" y="674914"/>
            <a:ext cx="10659110" cy="5502049"/>
          </a:xfrm>
        </p:spPr>
        <p:txBody>
          <a:bodyPr>
            <a:normAutofit/>
          </a:bodyPr>
          <a:lstStyle/>
          <a:p>
            <a:pPr marL="0" indent="0">
              <a:buNone/>
            </a:pPr>
            <a:r>
              <a:rPr lang="en-US" sz="2400" b="1" dirty="0"/>
              <a:t>Example:</a:t>
            </a:r>
          </a:p>
          <a:p>
            <a:pPr marL="0" indent="0">
              <a:buNone/>
            </a:pPr>
            <a:r>
              <a:rPr lang="en-IN" sz="2400" b="1" dirty="0"/>
              <a:t>1. Comparing Identity:</a:t>
            </a:r>
            <a:endParaRPr lang="en-US" sz="2400" b="1" dirty="0"/>
          </a:p>
          <a:p>
            <a:pPr marL="0" indent="0">
              <a:buNone/>
            </a:pPr>
            <a:endParaRPr lang="en-IN" sz="2400" b="1" dirty="0"/>
          </a:p>
        </p:txBody>
      </p:sp>
      <p:pic>
        <p:nvPicPr>
          <p:cNvPr id="4" name="Picture 3">
            <a:extLst>
              <a:ext uri="{FF2B5EF4-FFF2-40B4-BE49-F238E27FC236}">
                <a16:creationId xmlns:a16="http://schemas.microsoft.com/office/drawing/2014/main" id="{70C85CC9-22E7-4EC8-DF9D-F4656B437CDD}"/>
              </a:ext>
            </a:extLst>
          </p:cNvPr>
          <p:cNvPicPr>
            <a:picLocks noChangeAspect="1"/>
          </p:cNvPicPr>
          <p:nvPr/>
        </p:nvPicPr>
        <p:blipFill>
          <a:blip r:embed="rId2"/>
          <a:stretch>
            <a:fillRect/>
          </a:stretch>
        </p:blipFill>
        <p:spPr>
          <a:xfrm>
            <a:off x="1568843" y="1678033"/>
            <a:ext cx="8723809" cy="3171429"/>
          </a:xfrm>
          <a:prstGeom prst="rect">
            <a:avLst/>
          </a:prstGeom>
        </p:spPr>
      </p:pic>
    </p:spTree>
    <p:extLst>
      <p:ext uri="{BB962C8B-B14F-4D97-AF65-F5344CB8AC3E}">
        <p14:creationId xmlns:p14="http://schemas.microsoft.com/office/powerpoint/2010/main" val="2488057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FB606-BBAC-6158-67DE-EF3D4DAC60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01E27-0F42-8F7F-BE95-CAB531AFB4C9}"/>
              </a:ext>
            </a:extLst>
          </p:cNvPr>
          <p:cNvSpPr>
            <a:spLocks noGrp="1"/>
          </p:cNvSpPr>
          <p:nvPr>
            <p:ph idx="1"/>
          </p:nvPr>
        </p:nvSpPr>
        <p:spPr>
          <a:xfrm>
            <a:off x="777240" y="674914"/>
            <a:ext cx="10659110" cy="5502049"/>
          </a:xfrm>
        </p:spPr>
        <p:txBody>
          <a:bodyPr>
            <a:normAutofit/>
          </a:bodyPr>
          <a:lstStyle/>
          <a:p>
            <a:pPr marL="0" indent="0">
              <a:buNone/>
            </a:pPr>
            <a:r>
              <a:rPr lang="en-US" sz="2400" b="1" dirty="0"/>
              <a:t>2. Using is with Singletons:</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3. Objects with Same Value but Different Identity:</a:t>
            </a:r>
          </a:p>
          <a:p>
            <a:pPr marL="0" indent="0">
              <a:buNone/>
            </a:pPr>
            <a:endParaRPr lang="en-IN" sz="2400" b="1" dirty="0"/>
          </a:p>
        </p:txBody>
      </p:sp>
      <p:pic>
        <p:nvPicPr>
          <p:cNvPr id="5" name="Picture 4">
            <a:extLst>
              <a:ext uri="{FF2B5EF4-FFF2-40B4-BE49-F238E27FC236}">
                <a16:creationId xmlns:a16="http://schemas.microsoft.com/office/drawing/2014/main" id="{DF22BC62-0825-346B-FF91-F841C9C26EA6}"/>
              </a:ext>
            </a:extLst>
          </p:cNvPr>
          <p:cNvPicPr>
            <a:picLocks noChangeAspect="1"/>
          </p:cNvPicPr>
          <p:nvPr/>
        </p:nvPicPr>
        <p:blipFill>
          <a:blip r:embed="rId2"/>
          <a:stretch>
            <a:fillRect/>
          </a:stretch>
        </p:blipFill>
        <p:spPr>
          <a:xfrm>
            <a:off x="1380593" y="1158909"/>
            <a:ext cx="6826973" cy="2043511"/>
          </a:xfrm>
          <a:prstGeom prst="rect">
            <a:avLst/>
          </a:prstGeom>
        </p:spPr>
      </p:pic>
      <p:pic>
        <p:nvPicPr>
          <p:cNvPr id="7" name="Picture 6">
            <a:extLst>
              <a:ext uri="{FF2B5EF4-FFF2-40B4-BE49-F238E27FC236}">
                <a16:creationId xmlns:a16="http://schemas.microsoft.com/office/drawing/2014/main" id="{121EB9E8-D301-1940-7D2D-CC72D01D0C89}"/>
              </a:ext>
            </a:extLst>
          </p:cNvPr>
          <p:cNvPicPr>
            <a:picLocks noChangeAspect="1"/>
          </p:cNvPicPr>
          <p:nvPr/>
        </p:nvPicPr>
        <p:blipFill>
          <a:blip r:embed="rId3"/>
          <a:stretch>
            <a:fillRect/>
          </a:stretch>
        </p:blipFill>
        <p:spPr>
          <a:xfrm>
            <a:off x="1438857" y="3976963"/>
            <a:ext cx="9314286" cy="2200000"/>
          </a:xfrm>
          <a:prstGeom prst="rect">
            <a:avLst/>
          </a:prstGeom>
        </p:spPr>
      </p:pic>
    </p:spTree>
    <p:extLst>
      <p:ext uri="{BB962C8B-B14F-4D97-AF65-F5344CB8AC3E}">
        <p14:creationId xmlns:p14="http://schemas.microsoft.com/office/powerpoint/2010/main" val="24980764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12087-3876-4579-893B-73E4D66052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03FF3-3974-22E5-347D-03FBB163EB88}"/>
              </a:ext>
            </a:extLst>
          </p:cNvPr>
          <p:cNvSpPr>
            <a:spLocks noGrp="1"/>
          </p:cNvSpPr>
          <p:nvPr>
            <p:ph idx="1"/>
          </p:nvPr>
        </p:nvSpPr>
        <p:spPr>
          <a:xfrm>
            <a:off x="777240" y="674914"/>
            <a:ext cx="10659110" cy="5502049"/>
          </a:xfrm>
        </p:spPr>
        <p:txBody>
          <a:bodyPr>
            <a:normAutofit/>
          </a:bodyPr>
          <a:lstStyle/>
          <a:p>
            <a:pPr marL="0" indent="0">
              <a:buNone/>
            </a:pPr>
            <a:r>
              <a:rPr lang="en-US" sz="2400" b="1" dirty="0"/>
              <a:t>Object Caching in Python:</a:t>
            </a:r>
          </a:p>
          <a:p>
            <a:pPr marL="0" indent="0">
              <a:buNone/>
            </a:pPr>
            <a:r>
              <a:rPr lang="en-US" sz="2400" dirty="0"/>
              <a:t>For some </a:t>
            </a:r>
            <a:r>
              <a:rPr lang="en-US" sz="2400" b="1" dirty="0"/>
              <a:t>immutable objects </a:t>
            </a:r>
            <a:r>
              <a:rPr lang="en-US" sz="2400" dirty="0"/>
              <a:t>(</a:t>
            </a:r>
            <a:r>
              <a:rPr lang="en-US" sz="2400" b="1" dirty="0">
                <a:solidFill>
                  <a:srgbClr val="C00000"/>
                </a:solidFill>
              </a:rPr>
              <a:t>like small integers and strings</a:t>
            </a:r>
            <a:r>
              <a:rPr lang="en-US" sz="2400" dirty="0"/>
              <a:t>), Python </a:t>
            </a:r>
            <a:r>
              <a:rPr lang="en-US" sz="2400" b="1" dirty="0">
                <a:solidFill>
                  <a:srgbClr val="C00000"/>
                </a:solidFill>
              </a:rPr>
              <a:t>caches objects </a:t>
            </a:r>
            <a:r>
              <a:rPr lang="en-US" sz="2400" dirty="0"/>
              <a:t>to optimize memory usage. For these objects, is might return </a:t>
            </a:r>
            <a:r>
              <a:rPr lang="en-US" sz="2400" b="1" dirty="0">
                <a:solidFill>
                  <a:srgbClr val="C00000"/>
                </a:solidFill>
              </a:rPr>
              <a:t>True</a:t>
            </a:r>
            <a:r>
              <a:rPr lang="en-US" sz="2400" dirty="0"/>
              <a:t> for </a:t>
            </a:r>
            <a:r>
              <a:rPr lang="en-US" sz="2400" b="1" dirty="0"/>
              <a:t>equal values because</a:t>
            </a:r>
            <a:r>
              <a:rPr lang="en-US" sz="2400" dirty="0"/>
              <a:t> the </a:t>
            </a:r>
            <a:r>
              <a:rPr lang="en-US" sz="2400" b="1" dirty="0">
                <a:solidFill>
                  <a:srgbClr val="C00000"/>
                </a:solidFill>
              </a:rPr>
              <a:t>same object is reused</a:t>
            </a:r>
            <a:r>
              <a:rPr lang="en-US" sz="2400" dirty="0"/>
              <a:t>.</a:t>
            </a:r>
          </a:p>
          <a:p>
            <a:pPr marL="0" indent="0">
              <a:buNone/>
            </a:pPr>
            <a:r>
              <a:rPr lang="en-US" sz="2400" b="1" dirty="0"/>
              <a:t>Example:</a:t>
            </a:r>
            <a:endParaRPr lang="en-IN" sz="2400" b="1" dirty="0"/>
          </a:p>
        </p:txBody>
      </p:sp>
      <p:pic>
        <p:nvPicPr>
          <p:cNvPr id="4" name="Picture 3">
            <a:extLst>
              <a:ext uri="{FF2B5EF4-FFF2-40B4-BE49-F238E27FC236}">
                <a16:creationId xmlns:a16="http://schemas.microsoft.com/office/drawing/2014/main" id="{5C4CC1D6-746A-062F-89BC-0BA6312340F5}"/>
              </a:ext>
            </a:extLst>
          </p:cNvPr>
          <p:cNvPicPr>
            <a:picLocks noChangeAspect="1"/>
          </p:cNvPicPr>
          <p:nvPr/>
        </p:nvPicPr>
        <p:blipFill>
          <a:blip r:embed="rId2"/>
          <a:srcRect r="4520"/>
          <a:stretch/>
        </p:blipFill>
        <p:spPr>
          <a:xfrm>
            <a:off x="2592416" y="2281499"/>
            <a:ext cx="9130374" cy="4236802"/>
          </a:xfrm>
          <a:prstGeom prst="rect">
            <a:avLst/>
          </a:prstGeom>
        </p:spPr>
      </p:pic>
    </p:spTree>
    <p:extLst>
      <p:ext uri="{BB962C8B-B14F-4D97-AF65-F5344CB8AC3E}">
        <p14:creationId xmlns:p14="http://schemas.microsoft.com/office/powerpoint/2010/main" val="34710971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E9A9C-F22B-4D6F-927D-160FEC5298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300BBD-3445-0342-A8EF-DA6BBD2880C3}"/>
              </a:ext>
            </a:extLst>
          </p:cNvPr>
          <p:cNvSpPr>
            <a:spLocks noGrp="1"/>
          </p:cNvSpPr>
          <p:nvPr>
            <p:ph idx="1"/>
          </p:nvPr>
        </p:nvSpPr>
        <p:spPr>
          <a:xfrm>
            <a:off x="777240" y="674914"/>
            <a:ext cx="10659110" cy="5502049"/>
          </a:xfrm>
        </p:spPr>
        <p:txBody>
          <a:bodyPr>
            <a:normAutofit lnSpcReduction="10000"/>
          </a:bodyPr>
          <a:lstStyle/>
          <a:p>
            <a:pPr marL="0" indent="0">
              <a:buNone/>
            </a:pPr>
            <a:r>
              <a:rPr lang="en-US" sz="2800" b="1" dirty="0">
                <a:solidFill>
                  <a:srgbClr val="002060"/>
                </a:solidFill>
              </a:rPr>
              <a:t>Indentation in Python:</a:t>
            </a:r>
          </a:p>
          <a:p>
            <a:pPr marL="0" indent="0">
              <a:buNone/>
            </a:pPr>
            <a:r>
              <a:rPr lang="en-US" sz="2400" dirty="0"/>
              <a:t>Indentation in Python is a </a:t>
            </a:r>
            <a:r>
              <a:rPr lang="en-US" sz="2400" b="1" dirty="0"/>
              <a:t>fundamental part of its syntax</a:t>
            </a:r>
            <a:r>
              <a:rPr lang="en-US" sz="2400" dirty="0"/>
              <a:t>. Unlike many other programming languages that use </a:t>
            </a:r>
            <a:r>
              <a:rPr lang="en-US" sz="2400" b="1" dirty="0">
                <a:solidFill>
                  <a:srgbClr val="C00000"/>
                </a:solidFill>
              </a:rPr>
              <a:t>braces {}</a:t>
            </a:r>
            <a:r>
              <a:rPr lang="en-US" sz="2400" b="1" dirty="0"/>
              <a:t> </a:t>
            </a:r>
            <a:r>
              <a:rPr lang="en-US" sz="2400" dirty="0"/>
              <a:t>or </a:t>
            </a:r>
            <a:r>
              <a:rPr lang="en-US" sz="2400" b="1" dirty="0">
                <a:solidFill>
                  <a:srgbClr val="C00000"/>
                </a:solidFill>
              </a:rPr>
              <a:t>keywords</a:t>
            </a:r>
            <a:r>
              <a:rPr lang="en-US" sz="2400" dirty="0"/>
              <a:t> like </a:t>
            </a:r>
            <a:r>
              <a:rPr lang="en-US" sz="2400" b="1" dirty="0">
                <a:solidFill>
                  <a:srgbClr val="C00000"/>
                </a:solidFill>
              </a:rPr>
              <a:t>end</a:t>
            </a:r>
            <a:r>
              <a:rPr lang="en-US" sz="2400" dirty="0"/>
              <a:t> to define blocks of code, </a:t>
            </a:r>
            <a:r>
              <a:rPr lang="en-US" sz="2400" b="1" dirty="0"/>
              <a:t>Python uses indentation </a:t>
            </a:r>
            <a:r>
              <a:rPr lang="en-US" sz="2400" dirty="0"/>
              <a:t>to represent the </a:t>
            </a:r>
            <a:r>
              <a:rPr lang="en-US" sz="2400" b="1" dirty="0">
                <a:solidFill>
                  <a:srgbClr val="002060"/>
                </a:solidFill>
              </a:rPr>
              <a:t>hierarchy</a:t>
            </a:r>
            <a:r>
              <a:rPr lang="en-US" sz="2400" dirty="0"/>
              <a:t> and </a:t>
            </a:r>
            <a:r>
              <a:rPr lang="en-US" sz="2400" b="1" dirty="0">
                <a:solidFill>
                  <a:srgbClr val="002060"/>
                </a:solidFill>
              </a:rPr>
              <a:t>grouping</a:t>
            </a:r>
            <a:r>
              <a:rPr lang="en-US" sz="2400" dirty="0"/>
              <a:t> </a:t>
            </a:r>
            <a:r>
              <a:rPr lang="en-US" sz="2400" b="1" dirty="0">
                <a:solidFill>
                  <a:srgbClr val="002060"/>
                </a:solidFill>
              </a:rPr>
              <a:t>of</a:t>
            </a:r>
            <a:r>
              <a:rPr lang="en-US" sz="2400" dirty="0"/>
              <a:t> </a:t>
            </a:r>
            <a:r>
              <a:rPr lang="en-US" sz="2400" b="1" dirty="0">
                <a:solidFill>
                  <a:srgbClr val="002060"/>
                </a:solidFill>
              </a:rPr>
              <a:t>code</a:t>
            </a:r>
            <a:r>
              <a:rPr lang="en-US" sz="2400" dirty="0"/>
              <a:t>.</a:t>
            </a:r>
          </a:p>
          <a:p>
            <a:pPr marL="0" indent="0">
              <a:buNone/>
            </a:pPr>
            <a:endParaRPr lang="en-US" sz="800" b="1" dirty="0"/>
          </a:p>
          <a:p>
            <a:pPr marL="0" indent="0">
              <a:buNone/>
            </a:pPr>
            <a:r>
              <a:rPr lang="en-US" sz="2400" b="1" dirty="0"/>
              <a:t>Why Indentation is Important in Python?</a:t>
            </a:r>
          </a:p>
          <a:p>
            <a:pPr marL="457200" indent="-457200">
              <a:buFont typeface="+mj-lt"/>
              <a:buAutoNum type="arabicPeriod"/>
            </a:pPr>
            <a:r>
              <a:rPr lang="en-US" sz="2400" b="1" dirty="0"/>
              <a:t>Defines Code Blocks:</a:t>
            </a:r>
          </a:p>
          <a:p>
            <a:r>
              <a:rPr lang="en-US" sz="2400" dirty="0"/>
              <a:t>Indentation is used to </a:t>
            </a:r>
            <a:r>
              <a:rPr lang="en-US" sz="2400" b="1" dirty="0">
                <a:solidFill>
                  <a:srgbClr val="C00000"/>
                </a:solidFill>
              </a:rPr>
              <a:t>define blocks of code</a:t>
            </a:r>
            <a:r>
              <a:rPr lang="en-US" sz="2400" dirty="0"/>
              <a:t>, such as the </a:t>
            </a:r>
            <a:r>
              <a:rPr lang="en-US" sz="2400" b="1" dirty="0"/>
              <a:t>body of </a:t>
            </a:r>
            <a:r>
              <a:rPr lang="en-US" sz="2400" b="1" dirty="0">
                <a:solidFill>
                  <a:srgbClr val="C00000"/>
                </a:solidFill>
              </a:rPr>
              <a:t>loops</a:t>
            </a:r>
            <a:r>
              <a:rPr lang="en-US" sz="2400" dirty="0"/>
              <a:t>, </a:t>
            </a:r>
            <a:r>
              <a:rPr lang="en-US" sz="2400" b="1" dirty="0">
                <a:solidFill>
                  <a:srgbClr val="C00000"/>
                </a:solidFill>
              </a:rPr>
              <a:t>functions</a:t>
            </a:r>
            <a:r>
              <a:rPr lang="en-US" sz="2400" dirty="0"/>
              <a:t>, </a:t>
            </a:r>
            <a:r>
              <a:rPr lang="en-US" sz="2400" b="1" dirty="0">
                <a:solidFill>
                  <a:srgbClr val="C00000"/>
                </a:solidFill>
              </a:rPr>
              <a:t>conditionals</a:t>
            </a:r>
            <a:r>
              <a:rPr lang="en-US" sz="2400" dirty="0"/>
              <a:t>, and </a:t>
            </a:r>
            <a:r>
              <a:rPr lang="en-US" sz="2400" b="1" dirty="0">
                <a:solidFill>
                  <a:srgbClr val="C00000"/>
                </a:solidFill>
              </a:rPr>
              <a:t>classes</a:t>
            </a:r>
            <a:r>
              <a:rPr lang="en-US" sz="2400" dirty="0"/>
              <a:t>.</a:t>
            </a:r>
          </a:p>
          <a:p>
            <a:r>
              <a:rPr lang="en-US" sz="2400" dirty="0"/>
              <a:t>Without proper indentation, </a:t>
            </a:r>
            <a:r>
              <a:rPr lang="en-US" sz="2400" b="1" dirty="0"/>
              <a:t>Python will throw an error</a:t>
            </a:r>
            <a:r>
              <a:rPr lang="en-US" sz="2400" dirty="0"/>
              <a:t>.</a:t>
            </a:r>
          </a:p>
          <a:p>
            <a:pPr marL="0" indent="0">
              <a:buNone/>
            </a:pPr>
            <a:r>
              <a:rPr lang="en-US" sz="2400" b="1" dirty="0"/>
              <a:t>2. Improves Readability:</a:t>
            </a:r>
          </a:p>
          <a:p>
            <a:r>
              <a:rPr lang="en-US" sz="2400" dirty="0"/>
              <a:t>It ensures that code is </a:t>
            </a:r>
            <a:r>
              <a:rPr lang="en-US" sz="2400" b="1" dirty="0"/>
              <a:t>visually clear </a:t>
            </a:r>
            <a:r>
              <a:rPr lang="en-US" sz="2400" dirty="0"/>
              <a:t>and </a:t>
            </a:r>
            <a:r>
              <a:rPr lang="en-US" sz="2400" b="1" dirty="0"/>
              <a:t>easier to read</a:t>
            </a:r>
            <a:r>
              <a:rPr lang="en-US" sz="2400" dirty="0"/>
              <a:t>.</a:t>
            </a:r>
          </a:p>
          <a:p>
            <a:pPr marL="0" indent="0">
              <a:buNone/>
            </a:pPr>
            <a:r>
              <a:rPr lang="en-US" sz="2400" b="1" dirty="0"/>
              <a:t>3. Mandatory: </a:t>
            </a:r>
            <a:r>
              <a:rPr lang="en-US" sz="2400" dirty="0"/>
              <a:t>Indentation is </a:t>
            </a:r>
            <a:r>
              <a:rPr lang="en-US" sz="2400" b="1" dirty="0">
                <a:solidFill>
                  <a:srgbClr val="C00000"/>
                </a:solidFill>
              </a:rPr>
              <a:t>not optional</a:t>
            </a:r>
            <a:r>
              <a:rPr lang="en-US" sz="2400" dirty="0"/>
              <a:t>. Python </a:t>
            </a:r>
            <a:r>
              <a:rPr lang="en-US" sz="2400" b="1" dirty="0"/>
              <a:t>does not use braces {} </a:t>
            </a:r>
            <a:r>
              <a:rPr lang="en-US" sz="2400" dirty="0"/>
              <a:t>to indicate blocks, so proper indentation is necessary.</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1884731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2A623-DA7E-042D-1723-F6913A4072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95824-52C6-B452-2245-511E9ABA77AE}"/>
              </a:ext>
            </a:extLst>
          </p:cNvPr>
          <p:cNvSpPr>
            <a:spLocks noGrp="1"/>
          </p:cNvSpPr>
          <p:nvPr>
            <p:ph idx="1"/>
          </p:nvPr>
        </p:nvSpPr>
        <p:spPr>
          <a:xfrm>
            <a:off x="777240" y="674914"/>
            <a:ext cx="10659110" cy="5502049"/>
          </a:xfrm>
        </p:spPr>
        <p:txBody>
          <a:bodyPr>
            <a:normAutofit/>
          </a:bodyPr>
          <a:lstStyle/>
          <a:p>
            <a:pPr marL="0" indent="0">
              <a:buNone/>
            </a:pPr>
            <a:r>
              <a:rPr lang="en-US" sz="2800" b="1" dirty="0">
                <a:solidFill>
                  <a:srgbClr val="002060"/>
                </a:solidFill>
              </a:rPr>
              <a:t>Type Conversions:</a:t>
            </a:r>
          </a:p>
          <a:p>
            <a:pPr marL="0" indent="0">
              <a:buNone/>
            </a:pPr>
            <a:r>
              <a:rPr lang="en-US" sz="2400" b="1" dirty="0">
                <a:solidFill>
                  <a:srgbClr val="C00000"/>
                </a:solidFill>
              </a:rPr>
              <a:t>Type conversion</a:t>
            </a:r>
            <a:r>
              <a:rPr lang="en-US" sz="2400" dirty="0"/>
              <a:t>, also known as </a:t>
            </a:r>
            <a:r>
              <a:rPr lang="en-US" sz="2400" b="1" dirty="0">
                <a:solidFill>
                  <a:srgbClr val="C00000"/>
                </a:solidFill>
              </a:rPr>
              <a:t>Type Casting</a:t>
            </a:r>
            <a:r>
              <a:rPr lang="en-US" sz="2400" dirty="0"/>
              <a:t>, is the </a:t>
            </a:r>
            <a:r>
              <a:rPr lang="en-US" sz="2400" b="1" dirty="0">
                <a:solidFill>
                  <a:srgbClr val="002060"/>
                </a:solidFill>
              </a:rPr>
              <a:t>process of converting one data type into another.</a:t>
            </a:r>
            <a:r>
              <a:rPr lang="en-US" sz="2400" dirty="0"/>
              <a:t> Python provides two main ways to perform type conversions:</a:t>
            </a:r>
          </a:p>
          <a:p>
            <a:pPr marL="0" indent="0">
              <a:buNone/>
            </a:pPr>
            <a:endParaRPr lang="en-US" sz="2400" dirty="0"/>
          </a:p>
          <a:p>
            <a:pPr marL="0" indent="0">
              <a:buNone/>
            </a:pPr>
            <a:r>
              <a:rPr lang="en-US" sz="2400" b="1" dirty="0"/>
              <a:t>1. Implicit Type Conversion (Type Coercion):</a:t>
            </a:r>
          </a:p>
          <a:p>
            <a:pPr marL="0" indent="0">
              <a:buNone/>
            </a:pPr>
            <a:r>
              <a:rPr lang="en-US" sz="2400" dirty="0"/>
              <a:t>Python automatically converts one data type to another </a:t>
            </a:r>
            <a:r>
              <a:rPr lang="en-US" sz="2400" b="1" dirty="0">
                <a:solidFill>
                  <a:srgbClr val="C00000"/>
                </a:solidFill>
              </a:rPr>
              <a:t>when it is safe to do </a:t>
            </a:r>
            <a:r>
              <a:rPr lang="en-US" sz="2400" dirty="0"/>
              <a:t>so.</a:t>
            </a:r>
          </a:p>
          <a:p>
            <a:pPr marL="0" indent="0">
              <a:buNone/>
            </a:pPr>
            <a:endParaRPr lang="en-US" sz="2400" dirty="0"/>
          </a:p>
          <a:p>
            <a:pPr marL="0" indent="0">
              <a:buNone/>
            </a:pPr>
            <a:r>
              <a:rPr lang="en-US" sz="2400" b="1" dirty="0"/>
              <a:t>2. Explicit Type Conversion:</a:t>
            </a:r>
          </a:p>
          <a:p>
            <a:pPr marL="0" indent="0">
              <a:buNone/>
            </a:pPr>
            <a:r>
              <a:rPr lang="en-US" sz="2400" dirty="0"/>
              <a:t>The </a:t>
            </a:r>
            <a:r>
              <a:rPr lang="en-US" sz="2400" b="1" dirty="0"/>
              <a:t>programmer</a:t>
            </a:r>
            <a:r>
              <a:rPr lang="en-US" sz="2400" dirty="0"/>
              <a:t> </a:t>
            </a:r>
            <a:r>
              <a:rPr lang="en-US" sz="2400" b="1" dirty="0">
                <a:solidFill>
                  <a:srgbClr val="C00000"/>
                </a:solidFill>
              </a:rPr>
              <a:t>manually converts </a:t>
            </a:r>
            <a:r>
              <a:rPr lang="en-US" sz="2400" dirty="0"/>
              <a:t>one data type into another using </a:t>
            </a:r>
            <a:r>
              <a:rPr lang="en-US" sz="2400" b="1" dirty="0">
                <a:solidFill>
                  <a:srgbClr val="C00000"/>
                </a:solidFill>
              </a:rPr>
              <a:t>type conversion functions.</a:t>
            </a:r>
            <a:endParaRPr lang="en-IN" sz="2400" b="1" dirty="0">
              <a:solidFill>
                <a:srgbClr val="C00000"/>
              </a:solidFill>
            </a:endParaRPr>
          </a:p>
        </p:txBody>
      </p:sp>
    </p:spTree>
    <p:extLst>
      <p:ext uri="{BB962C8B-B14F-4D97-AF65-F5344CB8AC3E}">
        <p14:creationId xmlns:p14="http://schemas.microsoft.com/office/powerpoint/2010/main" val="24421820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3D6A1-922D-EAEA-3096-868FBA2C30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D497C-7E5F-8849-3FDE-B387AD641B84}"/>
              </a:ext>
            </a:extLst>
          </p:cNvPr>
          <p:cNvSpPr>
            <a:spLocks noGrp="1"/>
          </p:cNvSpPr>
          <p:nvPr>
            <p:ph idx="1"/>
          </p:nvPr>
        </p:nvSpPr>
        <p:spPr>
          <a:xfrm>
            <a:off x="777240" y="674914"/>
            <a:ext cx="10659110" cy="5502049"/>
          </a:xfrm>
        </p:spPr>
        <p:txBody>
          <a:bodyPr>
            <a:normAutofit/>
          </a:bodyPr>
          <a:lstStyle/>
          <a:p>
            <a:pPr marL="0" indent="0">
              <a:buNone/>
            </a:pPr>
            <a:r>
              <a:rPr lang="en-US" sz="2400" b="1" dirty="0"/>
              <a:t>1. Implicit Type Conversion</a:t>
            </a:r>
          </a:p>
          <a:p>
            <a:pPr marL="0" indent="0">
              <a:buNone/>
            </a:pPr>
            <a:r>
              <a:rPr lang="en-US" sz="2400" dirty="0"/>
              <a:t>Python performs implicit conversions during operations where </a:t>
            </a:r>
            <a:r>
              <a:rPr lang="en-US" sz="2400" b="1" dirty="0">
                <a:solidFill>
                  <a:srgbClr val="C00000"/>
                </a:solidFill>
              </a:rPr>
              <a:t>data types are compatible</a:t>
            </a:r>
            <a:r>
              <a:rPr lang="en-US" sz="2400" dirty="0"/>
              <a:t>, and </a:t>
            </a:r>
            <a:r>
              <a:rPr lang="en-US" sz="2400" b="1" dirty="0">
                <a:solidFill>
                  <a:srgbClr val="C00000"/>
                </a:solidFill>
              </a:rPr>
              <a:t>no data loss occurs</a:t>
            </a:r>
            <a:r>
              <a:rPr lang="en-US" sz="2400" dirty="0"/>
              <a:t>. This usually happens with </a:t>
            </a:r>
            <a:r>
              <a:rPr lang="en-US" sz="2400" b="1" dirty="0"/>
              <a:t>numeric types </a:t>
            </a:r>
            <a:r>
              <a:rPr lang="en-US" sz="2400" dirty="0"/>
              <a:t>like </a:t>
            </a:r>
            <a:r>
              <a:rPr lang="en-US" sz="2400" b="1" dirty="0">
                <a:solidFill>
                  <a:srgbClr val="002060"/>
                </a:solidFill>
              </a:rPr>
              <a:t>int</a:t>
            </a:r>
            <a:r>
              <a:rPr lang="en-US" sz="2400" dirty="0"/>
              <a:t>, </a:t>
            </a:r>
            <a:r>
              <a:rPr lang="en-US" sz="2400" b="1" dirty="0">
                <a:solidFill>
                  <a:srgbClr val="002060"/>
                </a:solidFill>
              </a:rPr>
              <a:t>float</a:t>
            </a:r>
            <a:r>
              <a:rPr lang="en-US" sz="2400" dirty="0"/>
              <a:t>, and </a:t>
            </a:r>
            <a:r>
              <a:rPr lang="en-US" sz="2400" b="1" dirty="0">
                <a:solidFill>
                  <a:srgbClr val="002060"/>
                </a:solidFill>
              </a:rPr>
              <a:t>complex</a:t>
            </a:r>
            <a:r>
              <a:rPr lang="en-US" sz="2400" dirty="0"/>
              <a:t>.</a:t>
            </a:r>
          </a:p>
          <a:p>
            <a:pPr marL="0" indent="0">
              <a:buNone/>
            </a:pPr>
            <a:r>
              <a:rPr lang="en-US" sz="2400" b="1" dirty="0"/>
              <a:t>Example:</a:t>
            </a:r>
            <a:endParaRPr lang="en-IN" sz="2400" b="1" dirty="0"/>
          </a:p>
        </p:txBody>
      </p:sp>
      <p:pic>
        <p:nvPicPr>
          <p:cNvPr id="4" name="Picture 3">
            <a:extLst>
              <a:ext uri="{FF2B5EF4-FFF2-40B4-BE49-F238E27FC236}">
                <a16:creationId xmlns:a16="http://schemas.microsoft.com/office/drawing/2014/main" id="{AF492303-6639-D353-4A3E-3BD167EE8B7E}"/>
              </a:ext>
            </a:extLst>
          </p:cNvPr>
          <p:cNvPicPr>
            <a:picLocks noChangeAspect="1"/>
          </p:cNvPicPr>
          <p:nvPr/>
        </p:nvPicPr>
        <p:blipFill>
          <a:blip r:embed="rId2"/>
          <a:stretch>
            <a:fillRect/>
          </a:stretch>
        </p:blipFill>
        <p:spPr>
          <a:xfrm>
            <a:off x="1206795" y="2808291"/>
            <a:ext cx="9800000" cy="3114286"/>
          </a:xfrm>
          <a:prstGeom prst="rect">
            <a:avLst/>
          </a:prstGeom>
        </p:spPr>
      </p:pic>
    </p:spTree>
    <p:extLst>
      <p:ext uri="{BB962C8B-B14F-4D97-AF65-F5344CB8AC3E}">
        <p14:creationId xmlns:p14="http://schemas.microsoft.com/office/powerpoint/2010/main" val="6500365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11506-EA8D-758B-12CB-D2C900A280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EC816-E643-E823-D5A8-D9F1702E5E92}"/>
              </a:ext>
            </a:extLst>
          </p:cNvPr>
          <p:cNvSpPr>
            <a:spLocks noGrp="1"/>
          </p:cNvSpPr>
          <p:nvPr>
            <p:ph idx="1"/>
          </p:nvPr>
        </p:nvSpPr>
        <p:spPr>
          <a:xfrm>
            <a:off x="777240" y="674914"/>
            <a:ext cx="10659110" cy="5502049"/>
          </a:xfrm>
        </p:spPr>
        <p:txBody>
          <a:bodyPr>
            <a:normAutofit/>
          </a:bodyPr>
          <a:lstStyle/>
          <a:p>
            <a:pPr marL="0" indent="0">
              <a:buNone/>
            </a:pPr>
            <a:r>
              <a:rPr lang="en-US" sz="2400" b="1" dirty="0"/>
              <a:t>2. Explicit Type Conversion:</a:t>
            </a:r>
          </a:p>
          <a:p>
            <a:pPr marL="0" indent="0">
              <a:buNone/>
            </a:pPr>
            <a:r>
              <a:rPr lang="en-US" sz="2400" dirty="0"/>
              <a:t>Explicit type conversion is </a:t>
            </a:r>
            <a:r>
              <a:rPr lang="en-US" sz="2400" b="1" dirty="0"/>
              <a:t>done using Python’s </a:t>
            </a:r>
            <a:r>
              <a:rPr lang="en-US" sz="2400" b="1" dirty="0">
                <a:solidFill>
                  <a:srgbClr val="C00000"/>
                </a:solidFill>
              </a:rPr>
              <a:t>built-in functions</a:t>
            </a:r>
            <a:r>
              <a:rPr lang="en-US" sz="2400" dirty="0"/>
              <a:t>. The </a:t>
            </a:r>
            <a:r>
              <a:rPr lang="en-US" sz="2400" b="1" dirty="0"/>
              <a:t>programmer decides the target type</a:t>
            </a:r>
            <a:r>
              <a:rPr lang="en-US" sz="2400" dirty="0"/>
              <a:t>.</a:t>
            </a:r>
          </a:p>
          <a:p>
            <a:pPr marL="0" indent="0">
              <a:buNone/>
            </a:pPr>
            <a:r>
              <a:rPr lang="en-US" sz="2400" b="1" dirty="0"/>
              <a:t>Common Conversion Functions:</a:t>
            </a:r>
            <a:endParaRPr lang="en-IN" sz="2400" b="1" dirty="0"/>
          </a:p>
        </p:txBody>
      </p:sp>
      <p:graphicFrame>
        <p:nvGraphicFramePr>
          <p:cNvPr id="2" name="Table 1">
            <a:extLst>
              <a:ext uri="{FF2B5EF4-FFF2-40B4-BE49-F238E27FC236}">
                <a16:creationId xmlns:a16="http://schemas.microsoft.com/office/drawing/2014/main" id="{241CEF9F-E300-78EE-0312-C1C2E2C95E02}"/>
              </a:ext>
            </a:extLst>
          </p:cNvPr>
          <p:cNvGraphicFramePr>
            <a:graphicFrameLocks noGrp="1"/>
          </p:cNvGraphicFramePr>
          <p:nvPr>
            <p:extLst>
              <p:ext uri="{D42A27DB-BD31-4B8C-83A1-F6EECF244321}">
                <p14:modId xmlns:p14="http://schemas.microsoft.com/office/powerpoint/2010/main" val="1131746064"/>
              </p:ext>
            </p:extLst>
          </p:nvPr>
        </p:nvGraphicFramePr>
        <p:xfrm>
          <a:off x="864888" y="2352953"/>
          <a:ext cx="9501984" cy="3824010"/>
        </p:xfrm>
        <a:graphic>
          <a:graphicData uri="http://schemas.openxmlformats.org/drawingml/2006/table">
            <a:tbl>
              <a:tblPr firstRow="1" firstCol="1" bandRow="1">
                <a:tableStyleId>{5C22544A-7EE6-4342-B048-85BDC9FD1C3A}</a:tableStyleId>
              </a:tblPr>
              <a:tblGrid>
                <a:gridCol w="3916432">
                  <a:extLst>
                    <a:ext uri="{9D8B030D-6E8A-4147-A177-3AD203B41FA5}">
                      <a16:colId xmlns:a16="http://schemas.microsoft.com/office/drawing/2014/main" val="4044102553"/>
                    </a:ext>
                  </a:extLst>
                </a:gridCol>
                <a:gridCol w="5585552">
                  <a:extLst>
                    <a:ext uri="{9D8B030D-6E8A-4147-A177-3AD203B41FA5}">
                      <a16:colId xmlns:a16="http://schemas.microsoft.com/office/drawing/2014/main" val="3462583186"/>
                    </a:ext>
                  </a:extLst>
                </a:gridCol>
              </a:tblGrid>
              <a:tr h="382401">
                <a:tc>
                  <a:txBody>
                    <a:bodyPr/>
                    <a:lstStyle/>
                    <a:p>
                      <a:pPr algn="l">
                        <a:lnSpc>
                          <a:spcPct val="107000"/>
                        </a:lnSpc>
                        <a:spcAft>
                          <a:spcPts val="800"/>
                        </a:spcAft>
                      </a:pPr>
                      <a:r>
                        <a:rPr lang="en-IN" sz="2400" kern="100">
                          <a:effectLst/>
                        </a:rPr>
                        <a:t>Function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Converts x To</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7905438"/>
                  </a:ext>
                </a:extLst>
              </a:tr>
              <a:tr h="382401">
                <a:tc>
                  <a:txBody>
                    <a:bodyPr/>
                    <a:lstStyle/>
                    <a:p>
                      <a:pPr algn="l">
                        <a:lnSpc>
                          <a:spcPct val="107000"/>
                        </a:lnSpc>
                        <a:spcAft>
                          <a:spcPts val="800"/>
                        </a:spcAft>
                      </a:pPr>
                      <a:r>
                        <a:rPr lang="en-IN" sz="2400" kern="100">
                          <a:effectLst/>
                        </a:rPr>
                        <a:t>int(x)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Integer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0008880"/>
                  </a:ext>
                </a:extLst>
              </a:tr>
              <a:tr h="382401">
                <a:tc>
                  <a:txBody>
                    <a:bodyPr/>
                    <a:lstStyle/>
                    <a:p>
                      <a:pPr algn="l">
                        <a:lnSpc>
                          <a:spcPct val="107000"/>
                        </a:lnSpc>
                        <a:spcAft>
                          <a:spcPts val="800"/>
                        </a:spcAft>
                      </a:pPr>
                      <a:r>
                        <a:rPr lang="en-IN" sz="2400" kern="100">
                          <a:effectLst/>
                        </a:rPr>
                        <a:t>float(x)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Floating-point number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8816224"/>
                  </a:ext>
                </a:extLst>
              </a:tr>
              <a:tr h="382401">
                <a:tc>
                  <a:txBody>
                    <a:bodyPr/>
                    <a:lstStyle/>
                    <a:p>
                      <a:pPr algn="l">
                        <a:lnSpc>
                          <a:spcPct val="107000"/>
                        </a:lnSpc>
                        <a:spcAft>
                          <a:spcPts val="800"/>
                        </a:spcAft>
                      </a:pPr>
                      <a:r>
                        <a:rPr lang="en-IN" sz="2400" kern="100" dirty="0">
                          <a:effectLst/>
                        </a:rPr>
                        <a:t>str(x)</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String</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1438458"/>
                  </a:ext>
                </a:extLst>
              </a:tr>
              <a:tr h="382401">
                <a:tc>
                  <a:txBody>
                    <a:bodyPr/>
                    <a:lstStyle/>
                    <a:p>
                      <a:pPr algn="l">
                        <a:lnSpc>
                          <a:spcPct val="107000"/>
                        </a:lnSpc>
                        <a:spcAft>
                          <a:spcPts val="800"/>
                        </a:spcAft>
                      </a:pPr>
                      <a:r>
                        <a:rPr lang="en-IN" sz="2400" kern="100">
                          <a:effectLst/>
                        </a:rPr>
                        <a:t>list(x)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List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1878418"/>
                  </a:ext>
                </a:extLst>
              </a:tr>
              <a:tr h="382401">
                <a:tc>
                  <a:txBody>
                    <a:bodyPr/>
                    <a:lstStyle/>
                    <a:p>
                      <a:pPr algn="l">
                        <a:lnSpc>
                          <a:spcPct val="107000"/>
                        </a:lnSpc>
                        <a:spcAft>
                          <a:spcPts val="800"/>
                        </a:spcAft>
                      </a:pPr>
                      <a:r>
                        <a:rPr lang="en-IN" sz="2400" kern="100">
                          <a:effectLst/>
                        </a:rPr>
                        <a:t>tuple(x)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Tuple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8398888"/>
                  </a:ext>
                </a:extLst>
              </a:tr>
              <a:tr h="382401">
                <a:tc>
                  <a:txBody>
                    <a:bodyPr/>
                    <a:lstStyle/>
                    <a:p>
                      <a:pPr algn="l">
                        <a:lnSpc>
                          <a:spcPct val="107000"/>
                        </a:lnSpc>
                        <a:spcAft>
                          <a:spcPts val="800"/>
                        </a:spcAft>
                      </a:pPr>
                      <a:r>
                        <a:rPr lang="en-IN" sz="2400" kern="100">
                          <a:effectLst/>
                        </a:rPr>
                        <a:t>set(x)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Set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7408954"/>
                  </a:ext>
                </a:extLst>
              </a:tr>
              <a:tr h="382401">
                <a:tc>
                  <a:txBody>
                    <a:bodyPr/>
                    <a:lstStyle/>
                    <a:p>
                      <a:pPr algn="l">
                        <a:lnSpc>
                          <a:spcPct val="107000"/>
                        </a:lnSpc>
                        <a:spcAft>
                          <a:spcPts val="800"/>
                        </a:spcAft>
                      </a:pPr>
                      <a:r>
                        <a:rPr lang="en-IN" sz="2400" kern="100">
                          <a:effectLst/>
                        </a:rPr>
                        <a:t>dict(x)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Dictionary</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7392722"/>
                  </a:ext>
                </a:extLst>
              </a:tr>
              <a:tr h="382401">
                <a:tc>
                  <a:txBody>
                    <a:bodyPr/>
                    <a:lstStyle/>
                    <a:p>
                      <a:pPr algn="l">
                        <a:lnSpc>
                          <a:spcPct val="107000"/>
                        </a:lnSpc>
                        <a:spcAft>
                          <a:spcPts val="800"/>
                        </a:spcAft>
                      </a:pPr>
                      <a:r>
                        <a:rPr lang="en-IN" sz="2400" kern="100">
                          <a:effectLst/>
                        </a:rPr>
                        <a:t>bool(x)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Boolean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697057"/>
                  </a:ext>
                </a:extLst>
              </a:tr>
              <a:tr h="382401">
                <a:tc>
                  <a:txBody>
                    <a:bodyPr/>
                    <a:lstStyle/>
                    <a:p>
                      <a:pPr algn="l">
                        <a:lnSpc>
                          <a:spcPct val="107000"/>
                        </a:lnSpc>
                        <a:spcAft>
                          <a:spcPts val="800"/>
                        </a:spcAft>
                      </a:pPr>
                      <a:r>
                        <a:rPr lang="en-IN" sz="2400" kern="100" dirty="0">
                          <a:effectLst/>
                        </a:rPr>
                        <a:t>complex(x)</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Complex number</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0594710"/>
                  </a:ext>
                </a:extLst>
              </a:tr>
            </a:tbl>
          </a:graphicData>
        </a:graphic>
      </p:graphicFrame>
    </p:spTree>
    <p:extLst>
      <p:ext uri="{BB962C8B-B14F-4D97-AF65-F5344CB8AC3E}">
        <p14:creationId xmlns:p14="http://schemas.microsoft.com/office/powerpoint/2010/main" val="785080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C70D7-44DB-97A1-6E50-752CA6A813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A3042-7EF3-5DD5-EAE1-6E05F33FF636}"/>
              </a:ext>
            </a:extLst>
          </p:cNvPr>
          <p:cNvSpPr>
            <a:spLocks noGrp="1"/>
          </p:cNvSpPr>
          <p:nvPr>
            <p:ph idx="1"/>
          </p:nvPr>
        </p:nvSpPr>
        <p:spPr>
          <a:xfrm>
            <a:off x="777240" y="674914"/>
            <a:ext cx="10659110" cy="5502049"/>
          </a:xfrm>
        </p:spPr>
        <p:txBody>
          <a:bodyPr>
            <a:normAutofit/>
          </a:bodyPr>
          <a:lstStyle/>
          <a:p>
            <a:pPr marL="0" indent="0">
              <a:buNone/>
            </a:pPr>
            <a:r>
              <a:rPr lang="en-US" sz="2400" b="1" dirty="0"/>
              <a:t>Examples of Explicit Type Conversion</a:t>
            </a:r>
          </a:p>
          <a:p>
            <a:pPr marL="457200" indent="-457200">
              <a:buAutoNum type="alphaLcParenR"/>
            </a:pPr>
            <a:r>
              <a:rPr lang="en-US" sz="2400" b="1" dirty="0"/>
              <a:t>Integer to String:</a:t>
            </a:r>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r>
              <a:rPr lang="en-US" sz="2400" b="1" dirty="0"/>
              <a:t>b) String to Integer:</a:t>
            </a:r>
          </a:p>
          <a:p>
            <a:pPr marL="457200" indent="-457200">
              <a:buAutoNum type="alphaLcParenR"/>
            </a:pPr>
            <a:endParaRPr lang="en-US" sz="2400" b="1" dirty="0"/>
          </a:p>
          <a:p>
            <a:pPr marL="457200" indent="-457200">
              <a:buAutoNum type="alphaLcParenR"/>
            </a:pPr>
            <a:endParaRPr lang="en-IN" sz="2400" b="1" dirty="0"/>
          </a:p>
        </p:txBody>
      </p:sp>
      <p:pic>
        <p:nvPicPr>
          <p:cNvPr id="4" name="Picture 3">
            <a:extLst>
              <a:ext uri="{FF2B5EF4-FFF2-40B4-BE49-F238E27FC236}">
                <a16:creationId xmlns:a16="http://schemas.microsoft.com/office/drawing/2014/main" id="{C0679F00-42CC-4ACE-192F-79AC7ACD9662}"/>
              </a:ext>
            </a:extLst>
          </p:cNvPr>
          <p:cNvPicPr>
            <a:picLocks noChangeAspect="1"/>
          </p:cNvPicPr>
          <p:nvPr/>
        </p:nvPicPr>
        <p:blipFill>
          <a:blip r:embed="rId2"/>
          <a:stretch>
            <a:fillRect/>
          </a:stretch>
        </p:blipFill>
        <p:spPr>
          <a:xfrm>
            <a:off x="1310241" y="1617556"/>
            <a:ext cx="8461720" cy="1808382"/>
          </a:xfrm>
          <a:prstGeom prst="rect">
            <a:avLst/>
          </a:prstGeom>
        </p:spPr>
      </p:pic>
      <p:pic>
        <p:nvPicPr>
          <p:cNvPr id="6" name="Picture 5">
            <a:extLst>
              <a:ext uri="{FF2B5EF4-FFF2-40B4-BE49-F238E27FC236}">
                <a16:creationId xmlns:a16="http://schemas.microsoft.com/office/drawing/2014/main" id="{AAC9CD7C-401A-5181-A008-6ABB399CACDC}"/>
              </a:ext>
            </a:extLst>
          </p:cNvPr>
          <p:cNvPicPr>
            <a:picLocks noChangeAspect="1"/>
          </p:cNvPicPr>
          <p:nvPr/>
        </p:nvPicPr>
        <p:blipFill>
          <a:blip r:embed="rId3"/>
          <a:srcRect r="7539"/>
          <a:stretch/>
        </p:blipFill>
        <p:spPr>
          <a:xfrm>
            <a:off x="1310241" y="4368580"/>
            <a:ext cx="8557200" cy="1520335"/>
          </a:xfrm>
          <a:prstGeom prst="rect">
            <a:avLst/>
          </a:prstGeom>
        </p:spPr>
      </p:pic>
    </p:spTree>
    <p:extLst>
      <p:ext uri="{BB962C8B-B14F-4D97-AF65-F5344CB8AC3E}">
        <p14:creationId xmlns:p14="http://schemas.microsoft.com/office/powerpoint/2010/main" val="2212075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3478E-AA03-810A-79C4-B2FD3378D3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5EFAB-23C2-9E12-AFD5-F5DAB1052E22}"/>
              </a:ext>
            </a:extLst>
          </p:cNvPr>
          <p:cNvSpPr>
            <a:spLocks noGrp="1"/>
          </p:cNvSpPr>
          <p:nvPr>
            <p:ph idx="1"/>
          </p:nvPr>
        </p:nvSpPr>
        <p:spPr>
          <a:xfrm>
            <a:off x="777240" y="674914"/>
            <a:ext cx="10659110" cy="5502049"/>
          </a:xfrm>
        </p:spPr>
        <p:txBody>
          <a:bodyPr>
            <a:normAutofit/>
          </a:bodyPr>
          <a:lstStyle/>
          <a:p>
            <a:pPr marL="0" indent="0">
              <a:buNone/>
            </a:pPr>
            <a:r>
              <a:rPr lang="en-IN" sz="2400" b="1" dirty="0"/>
              <a:t>c) List to Set:</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d) Tuple to List:</a:t>
            </a:r>
          </a:p>
          <a:p>
            <a:pPr marL="0" indent="0">
              <a:buNone/>
            </a:pPr>
            <a:endParaRPr lang="en-IN" sz="2400" b="1" dirty="0"/>
          </a:p>
        </p:txBody>
      </p:sp>
      <p:pic>
        <p:nvPicPr>
          <p:cNvPr id="6" name="Picture 5">
            <a:extLst>
              <a:ext uri="{FF2B5EF4-FFF2-40B4-BE49-F238E27FC236}">
                <a16:creationId xmlns:a16="http://schemas.microsoft.com/office/drawing/2014/main" id="{8C3A846E-9DAD-B938-C447-D809A79E2F26}"/>
              </a:ext>
            </a:extLst>
          </p:cNvPr>
          <p:cNvPicPr>
            <a:picLocks noChangeAspect="1"/>
          </p:cNvPicPr>
          <p:nvPr/>
        </p:nvPicPr>
        <p:blipFill>
          <a:blip r:embed="rId2"/>
          <a:stretch>
            <a:fillRect/>
          </a:stretch>
        </p:blipFill>
        <p:spPr>
          <a:xfrm>
            <a:off x="1145995" y="1311172"/>
            <a:ext cx="9176810" cy="1412418"/>
          </a:xfrm>
          <a:prstGeom prst="rect">
            <a:avLst/>
          </a:prstGeom>
        </p:spPr>
      </p:pic>
      <p:pic>
        <p:nvPicPr>
          <p:cNvPr id="8" name="Picture 7">
            <a:extLst>
              <a:ext uri="{FF2B5EF4-FFF2-40B4-BE49-F238E27FC236}">
                <a16:creationId xmlns:a16="http://schemas.microsoft.com/office/drawing/2014/main" id="{914ED5C8-96AF-8C20-9F67-037C148C413F}"/>
              </a:ext>
            </a:extLst>
          </p:cNvPr>
          <p:cNvPicPr>
            <a:picLocks noChangeAspect="1"/>
          </p:cNvPicPr>
          <p:nvPr/>
        </p:nvPicPr>
        <p:blipFill>
          <a:blip r:embed="rId3"/>
          <a:srcRect r="6088"/>
          <a:stretch/>
        </p:blipFill>
        <p:spPr>
          <a:xfrm>
            <a:off x="1145996" y="3632257"/>
            <a:ext cx="9176810" cy="1642006"/>
          </a:xfrm>
          <a:prstGeom prst="rect">
            <a:avLst/>
          </a:prstGeom>
        </p:spPr>
      </p:pic>
    </p:spTree>
    <p:extLst>
      <p:ext uri="{BB962C8B-B14F-4D97-AF65-F5344CB8AC3E}">
        <p14:creationId xmlns:p14="http://schemas.microsoft.com/office/powerpoint/2010/main" val="285797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27339-7AAE-6E8A-CE2F-1DD1F5FCDC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D70B2-B6F8-C933-A352-6DE9345A4B5E}"/>
              </a:ext>
            </a:extLst>
          </p:cNvPr>
          <p:cNvSpPr>
            <a:spLocks noGrp="1"/>
          </p:cNvSpPr>
          <p:nvPr>
            <p:ph idx="1"/>
          </p:nvPr>
        </p:nvSpPr>
        <p:spPr>
          <a:xfrm>
            <a:off x="777240" y="592183"/>
            <a:ext cx="10659110" cy="5584780"/>
          </a:xfrm>
        </p:spPr>
        <p:txBody>
          <a:bodyPr>
            <a:normAutofit/>
          </a:bodyPr>
          <a:lstStyle/>
          <a:p>
            <a:pPr marL="0" indent="0">
              <a:buNone/>
            </a:pPr>
            <a:r>
              <a:rPr lang="en-US" sz="2400" b="1" dirty="0"/>
              <a:t>What is </a:t>
            </a:r>
            <a:r>
              <a:rPr lang="en-US" sz="2400" b="1" dirty="0">
                <a:solidFill>
                  <a:srgbClr val="C00000"/>
                </a:solidFill>
              </a:rPr>
              <a:t>Interpreter?</a:t>
            </a:r>
          </a:p>
          <a:p>
            <a:r>
              <a:rPr lang="en-US" sz="2400" dirty="0"/>
              <a:t>An </a:t>
            </a:r>
            <a:r>
              <a:rPr lang="en-US" sz="2400" b="1" dirty="0"/>
              <a:t>interpreter</a:t>
            </a:r>
            <a:r>
              <a:rPr lang="en-US" sz="2400" dirty="0"/>
              <a:t> </a:t>
            </a:r>
            <a:r>
              <a:rPr lang="en-US" sz="2400" b="1" dirty="0">
                <a:solidFill>
                  <a:srgbClr val="C00000"/>
                </a:solidFill>
              </a:rPr>
              <a:t>is a program </a:t>
            </a:r>
            <a:r>
              <a:rPr lang="en-US" sz="2400" dirty="0"/>
              <a:t>that </a:t>
            </a:r>
            <a:r>
              <a:rPr lang="en-US" sz="2400" b="1" dirty="0"/>
              <a:t>executes code </a:t>
            </a:r>
            <a:r>
              <a:rPr lang="en-US" sz="2400" b="1" dirty="0">
                <a:solidFill>
                  <a:srgbClr val="C00000"/>
                </a:solidFill>
              </a:rPr>
              <a:t>line by line</a:t>
            </a:r>
            <a:r>
              <a:rPr lang="en-US" sz="2400" dirty="0"/>
              <a:t>, </a:t>
            </a:r>
            <a:r>
              <a:rPr lang="en-US" sz="2400" b="1" dirty="0"/>
              <a:t>translating it directly into machine code as it runs.</a:t>
            </a:r>
          </a:p>
          <a:p>
            <a:r>
              <a:rPr lang="en-IN" sz="2400" b="1" dirty="0"/>
              <a:t>Example: Python:</a:t>
            </a:r>
          </a:p>
          <a:p>
            <a:endParaRPr lang="en-IN" sz="2400" b="1" dirty="0"/>
          </a:p>
          <a:p>
            <a:endParaRPr lang="en-IN" sz="2400" b="1" dirty="0"/>
          </a:p>
          <a:p>
            <a:endParaRPr lang="en-IN" sz="2400" b="1" dirty="0"/>
          </a:p>
          <a:p>
            <a:r>
              <a:rPr lang="en-US" sz="2400" b="1" dirty="0"/>
              <a:t>Process: </a:t>
            </a:r>
            <a:r>
              <a:rPr lang="en-US" sz="2400" dirty="0"/>
              <a:t>The Python </a:t>
            </a:r>
            <a:r>
              <a:rPr lang="en-US" sz="2400" b="1" dirty="0"/>
              <a:t>interpreter</a:t>
            </a:r>
            <a:r>
              <a:rPr lang="en-US" sz="2400" dirty="0"/>
              <a:t> reads the script </a:t>
            </a:r>
            <a:r>
              <a:rPr lang="en-US" sz="2400" b="1" dirty="0">
                <a:solidFill>
                  <a:srgbClr val="C00000"/>
                </a:solidFill>
              </a:rPr>
              <a:t>line by line </a:t>
            </a:r>
            <a:r>
              <a:rPr lang="en-US" sz="2400" dirty="0"/>
              <a:t>and executes it immediately.</a:t>
            </a:r>
            <a:endParaRPr lang="en-IN" sz="2400" dirty="0"/>
          </a:p>
          <a:p>
            <a:pPr marL="0" indent="0">
              <a:buNone/>
            </a:pPr>
            <a:endParaRPr lang="en-IN" sz="2400" dirty="0"/>
          </a:p>
        </p:txBody>
      </p:sp>
      <p:pic>
        <p:nvPicPr>
          <p:cNvPr id="4" name="Picture 3">
            <a:extLst>
              <a:ext uri="{FF2B5EF4-FFF2-40B4-BE49-F238E27FC236}">
                <a16:creationId xmlns:a16="http://schemas.microsoft.com/office/drawing/2014/main" id="{D3937C38-0DBE-40D1-3A9F-E9B94D58545B}"/>
              </a:ext>
            </a:extLst>
          </p:cNvPr>
          <p:cNvPicPr>
            <a:picLocks noChangeAspect="1"/>
          </p:cNvPicPr>
          <p:nvPr/>
        </p:nvPicPr>
        <p:blipFill>
          <a:blip r:embed="rId2"/>
          <a:stretch>
            <a:fillRect/>
          </a:stretch>
        </p:blipFill>
        <p:spPr>
          <a:xfrm>
            <a:off x="2510868" y="2589729"/>
            <a:ext cx="4717247" cy="724492"/>
          </a:xfrm>
          <a:prstGeom prst="rect">
            <a:avLst/>
          </a:prstGeom>
        </p:spPr>
      </p:pic>
    </p:spTree>
    <p:extLst>
      <p:ext uri="{BB962C8B-B14F-4D97-AF65-F5344CB8AC3E}">
        <p14:creationId xmlns:p14="http://schemas.microsoft.com/office/powerpoint/2010/main" val="3104394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1E5F4-D957-88A4-3A12-D507BCF586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1B743-42E3-0E70-6E8B-89EFEED30096}"/>
              </a:ext>
            </a:extLst>
          </p:cNvPr>
          <p:cNvSpPr>
            <a:spLocks noGrp="1"/>
          </p:cNvSpPr>
          <p:nvPr>
            <p:ph idx="1"/>
          </p:nvPr>
        </p:nvSpPr>
        <p:spPr>
          <a:xfrm>
            <a:off x="777240" y="674914"/>
            <a:ext cx="10659110" cy="5502049"/>
          </a:xfrm>
        </p:spPr>
        <p:txBody>
          <a:bodyPr>
            <a:normAutofit/>
          </a:bodyPr>
          <a:lstStyle/>
          <a:p>
            <a:pPr marL="0" indent="0">
              <a:buNone/>
            </a:pPr>
            <a:r>
              <a:rPr lang="en-IN" sz="2400" b="1" dirty="0"/>
              <a:t>e) Float to Integer:</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f) String to Float:</a:t>
            </a:r>
          </a:p>
          <a:p>
            <a:pPr marL="0" indent="0">
              <a:buNone/>
            </a:pPr>
            <a:endParaRPr lang="en-IN" sz="2400" b="1" dirty="0"/>
          </a:p>
        </p:txBody>
      </p:sp>
      <p:pic>
        <p:nvPicPr>
          <p:cNvPr id="4" name="Picture 3">
            <a:extLst>
              <a:ext uri="{FF2B5EF4-FFF2-40B4-BE49-F238E27FC236}">
                <a16:creationId xmlns:a16="http://schemas.microsoft.com/office/drawing/2014/main" id="{625723CB-80E5-6B9D-C03B-502CE0191A8F}"/>
              </a:ext>
            </a:extLst>
          </p:cNvPr>
          <p:cNvPicPr>
            <a:picLocks noChangeAspect="1"/>
          </p:cNvPicPr>
          <p:nvPr/>
        </p:nvPicPr>
        <p:blipFill>
          <a:blip r:embed="rId2"/>
          <a:stretch>
            <a:fillRect/>
          </a:stretch>
        </p:blipFill>
        <p:spPr>
          <a:xfrm>
            <a:off x="1046602" y="1405788"/>
            <a:ext cx="10322148" cy="1392495"/>
          </a:xfrm>
          <a:prstGeom prst="rect">
            <a:avLst/>
          </a:prstGeom>
        </p:spPr>
      </p:pic>
      <p:pic>
        <p:nvPicPr>
          <p:cNvPr id="6" name="Picture 5">
            <a:extLst>
              <a:ext uri="{FF2B5EF4-FFF2-40B4-BE49-F238E27FC236}">
                <a16:creationId xmlns:a16="http://schemas.microsoft.com/office/drawing/2014/main" id="{3F4E31C5-39BA-876D-27E4-C0C198F596D5}"/>
              </a:ext>
            </a:extLst>
          </p:cNvPr>
          <p:cNvPicPr>
            <a:picLocks noChangeAspect="1"/>
          </p:cNvPicPr>
          <p:nvPr/>
        </p:nvPicPr>
        <p:blipFill>
          <a:blip r:embed="rId3"/>
          <a:stretch>
            <a:fillRect/>
          </a:stretch>
        </p:blipFill>
        <p:spPr>
          <a:xfrm>
            <a:off x="1117200" y="4059718"/>
            <a:ext cx="10142039" cy="1745683"/>
          </a:xfrm>
          <a:prstGeom prst="rect">
            <a:avLst/>
          </a:prstGeom>
        </p:spPr>
      </p:pic>
    </p:spTree>
    <p:extLst>
      <p:ext uri="{BB962C8B-B14F-4D97-AF65-F5344CB8AC3E}">
        <p14:creationId xmlns:p14="http://schemas.microsoft.com/office/powerpoint/2010/main" val="25556174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FC3D7-2A22-F24E-10C1-AC93D865D6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BCB08-8C2E-96A3-5226-0199A9CF1B39}"/>
              </a:ext>
            </a:extLst>
          </p:cNvPr>
          <p:cNvSpPr>
            <a:spLocks noGrp="1"/>
          </p:cNvSpPr>
          <p:nvPr>
            <p:ph idx="1"/>
          </p:nvPr>
        </p:nvSpPr>
        <p:spPr>
          <a:xfrm>
            <a:off x="777240" y="674914"/>
            <a:ext cx="10659110" cy="5502049"/>
          </a:xfrm>
        </p:spPr>
        <p:txBody>
          <a:bodyPr>
            <a:normAutofit/>
          </a:bodyPr>
          <a:lstStyle/>
          <a:p>
            <a:pPr marL="0" indent="0">
              <a:buNone/>
            </a:pPr>
            <a:r>
              <a:rPr lang="en-IN" sz="2400" b="1" dirty="0"/>
              <a:t>Summary Table of Conversions:</a:t>
            </a:r>
          </a:p>
        </p:txBody>
      </p:sp>
      <p:graphicFrame>
        <p:nvGraphicFramePr>
          <p:cNvPr id="2" name="Table 1">
            <a:extLst>
              <a:ext uri="{FF2B5EF4-FFF2-40B4-BE49-F238E27FC236}">
                <a16:creationId xmlns:a16="http://schemas.microsoft.com/office/drawing/2014/main" id="{1F9AE8BD-47B3-9CC8-56FE-FB011AF62C48}"/>
              </a:ext>
            </a:extLst>
          </p:cNvPr>
          <p:cNvGraphicFramePr>
            <a:graphicFrameLocks noGrp="1"/>
          </p:cNvGraphicFramePr>
          <p:nvPr>
            <p:extLst>
              <p:ext uri="{D42A27DB-BD31-4B8C-83A1-F6EECF244321}">
                <p14:modId xmlns:p14="http://schemas.microsoft.com/office/powerpoint/2010/main" val="3363638374"/>
              </p:ext>
            </p:extLst>
          </p:nvPr>
        </p:nvGraphicFramePr>
        <p:xfrm>
          <a:off x="975056" y="1259243"/>
          <a:ext cx="10439704" cy="4763480"/>
        </p:xfrm>
        <a:graphic>
          <a:graphicData uri="http://schemas.openxmlformats.org/drawingml/2006/table">
            <a:tbl>
              <a:tblPr firstRow="1" firstCol="1" bandRow="1">
                <a:tableStyleId>{5C22544A-7EE6-4342-B048-85BDC9FD1C3A}</a:tableStyleId>
              </a:tblPr>
              <a:tblGrid>
                <a:gridCol w="1944414">
                  <a:extLst>
                    <a:ext uri="{9D8B030D-6E8A-4147-A177-3AD203B41FA5}">
                      <a16:colId xmlns:a16="http://schemas.microsoft.com/office/drawing/2014/main" val="2555621119"/>
                    </a:ext>
                  </a:extLst>
                </a:gridCol>
                <a:gridCol w="2082188">
                  <a:extLst>
                    <a:ext uri="{9D8B030D-6E8A-4147-A177-3AD203B41FA5}">
                      <a16:colId xmlns:a16="http://schemas.microsoft.com/office/drawing/2014/main" val="3383582646"/>
                    </a:ext>
                  </a:extLst>
                </a:gridCol>
                <a:gridCol w="2820318">
                  <a:extLst>
                    <a:ext uri="{9D8B030D-6E8A-4147-A177-3AD203B41FA5}">
                      <a16:colId xmlns:a16="http://schemas.microsoft.com/office/drawing/2014/main" val="4142176416"/>
                    </a:ext>
                  </a:extLst>
                </a:gridCol>
                <a:gridCol w="3592784">
                  <a:extLst>
                    <a:ext uri="{9D8B030D-6E8A-4147-A177-3AD203B41FA5}">
                      <a16:colId xmlns:a16="http://schemas.microsoft.com/office/drawing/2014/main" val="1547902869"/>
                    </a:ext>
                  </a:extLst>
                </a:gridCol>
              </a:tblGrid>
              <a:tr h="595435">
                <a:tc>
                  <a:txBody>
                    <a:bodyPr/>
                    <a:lstStyle/>
                    <a:p>
                      <a:pPr>
                        <a:lnSpc>
                          <a:spcPct val="107000"/>
                        </a:lnSpc>
                        <a:spcAft>
                          <a:spcPts val="800"/>
                        </a:spcAft>
                      </a:pPr>
                      <a:r>
                        <a:rPr lang="en-IN" sz="2400" kern="100">
                          <a:effectLst/>
                        </a:rPr>
                        <a:t>Original Type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Converted To</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Conversion Function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4247969"/>
                  </a:ext>
                </a:extLst>
              </a:tr>
              <a:tr h="595435">
                <a:tc>
                  <a:txBody>
                    <a:bodyPr/>
                    <a:lstStyle/>
                    <a:p>
                      <a:pPr>
                        <a:lnSpc>
                          <a:spcPct val="107000"/>
                        </a:lnSpc>
                        <a:spcAft>
                          <a:spcPts val="800"/>
                        </a:spcAft>
                      </a:pPr>
                      <a:r>
                        <a:rPr lang="en-IN" sz="2400" kern="100" dirty="0">
                          <a:effectLst/>
                        </a:rPr>
                        <a:t>int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float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float(5) → 5.0</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9321462"/>
                  </a:ext>
                </a:extLst>
              </a:tr>
              <a:tr h="595435">
                <a:tc>
                  <a:txBody>
                    <a:bodyPr/>
                    <a:lstStyle/>
                    <a:p>
                      <a:pPr>
                        <a:lnSpc>
                          <a:spcPct val="107000"/>
                        </a:lnSpc>
                        <a:spcAft>
                          <a:spcPts val="800"/>
                        </a:spcAft>
                      </a:pPr>
                      <a:r>
                        <a:rPr lang="en-IN" sz="2400" kern="100">
                          <a:effectLst/>
                        </a:rPr>
                        <a:t>float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int(3.14) → 3</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9910514"/>
                  </a:ext>
                </a:extLst>
              </a:tr>
              <a:tr h="595435">
                <a:tc>
                  <a:txBody>
                    <a:bodyPr/>
                    <a:lstStyle/>
                    <a:p>
                      <a:pPr>
                        <a:lnSpc>
                          <a:spcPct val="107000"/>
                        </a:lnSpc>
                        <a:spcAft>
                          <a:spcPts val="800"/>
                        </a:spcAft>
                      </a:pPr>
                      <a:r>
                        <a:rPr lang="en-IN" sz="2400" kern="100">
                          <a:effectLst/>
                        </a:rPr>
                        <a:t>list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set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set(x)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set([1, 2, 2]) → {1, 2}</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1439273"/>
                  </a:ext>
                </a:extLst>
              </a:tr>
              <a:tr h="595435">
                <a:tc>
                  <a:txBody>
                    <a:bodyPr/>
                    <a:lstStyle/>
                    <a:p>
                      <a:pPr>
                        <a:lnSpc>
                          <a:spcPct val="107000"/>
                        </a:lnSpc>
                        <a:spcAft>
                          <a:spcPts val="800"/>
                        </a:spcAft>
                      </a:pPr>
                      <a:r>
                        <a:rPr lang="en-IN" sz="2400" kern="100">
                          <a:effectLst/>
                        </a:rPr>
                        <a:t>tuple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list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list(x)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list((1, 2)) → [1, 2]</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4956189"/>
                  </a:ext>
                </a:extLst>
              </a:tr>
              <a:tr h="595435">
                <a:tc>
                  <a:txBody>
                    <a:bodyPr/>
                    <a:lstStyle/>
                    <a:p>
                      <a:pPr>
                        <a:lnSpc>
                          <a:spcPct val="107000"/>
                        </a:lnSpc>
                        <a:spcAft>
                          <a:spcPts val="800"/>
                        </a:spcAft>
                      </a:pPr>
                      <a:r>
                        <a:rPr lang="en-IN" sz="2400" kern="100">
                          <a:effectLst/>
                        </a:rPr>
                        <a:t>str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int("123") → 123</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9750686"/>
                  </a:ext>
                </a:extLst>
              </a:tr>
              <a:tr h="595435">
                <a:tc>
                  <a:txBody>
                    <a:bodyPr/>
                    <a:lstStyle/>
                    <a:p>
                      <a:pPr>
                        <a:lnSpc>
                          <a:spcPct val="107000"/>
                        </a:lnSpc>
                        <a:spcAft>
                          <a:spcPts val="800"/>
                        </a:spcAft>
                      </a:pPr>
                      <a:r>
                        <a:rPr lang="en-IN" sz="2400" kern="100">
                          <a:effectLst/>
                        </a:rPr>
                        <a:t>str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float("3.14") → 3.14</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0138586"/>
                  </a:ext>
                </a:extLst>
              </a:tr>
              <a:tr h="595435">
                <a:tc>
                  <a:txBody>
                    <a:bodyPr/>
                    <a:lstStyle/>
                    <a:p>
                      <a:pPr>
                        <a:lnSpc>
                          <a:spcPct val="107000"/>
                        </a:lnSpc>
                        <a:spcAft>
                          <a:spcPts val="800"/>
                        </a:spcAft>
                      </a:pPr>
                      <a:r>
                        <a:rPr lang="en-IN" sz="2400" kern="100">
                          <a:effectLst/>
                        </a:rPr>
                        <a:t>list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tuple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tuple(x)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tuple([1, 2]) → (1, 2)</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3821562"/>
                  </a:ext>
                </a:extLst>
              </a:tr>
            </a:tbl>
          </a:graphicData>
        </a:graphic>
      </p:graphicFrame>
    </p:spTree>
    <p:extLst>
      <p:ext uri="{BB962C8B-B14F-4D97-AF65-F5344CB8AC3E}">
        <p14:creationId xmlns:p14="http://schemas.microsoft.com/office/powerpoint/2010/main" val="17269863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7A58A-C69B-9A6A-3EDB-20B414C79DD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F9089-1D8E-DE91-E9CC-2A4BAC5DD78B}"/>
              </a:ext>
            </a:extLst>
          </p:cNvPr>
          <p:cNvSpPr>
            <a:spLocks noGrp="1"/>
          </p:cNvSpPr>
          <p:nvPr>
            <p:ph idx="1"/>
          </p:nvPr>
        </p:nvSpPr>
        <p:spPr>
          <a:xfrm>
            <a:off x="777240" y="674914"/>
            <a:ext cx="10659110" cy="5502049"/>
          </a:xfrm>
        </p:spPr>
        <p:txBody>
          <a:bodyPr>
            <a:normAutofit/>
          </a:bodyPr>
          <a:lstStyle/>
          <a:p>
            <a:pPr marL="0" indent="0">
              <a:buNone/>
            </a:pPr>
            <a:r>
              <a:rPr lang="en-US" sz="2800" b="1" dirty="0">
                <a:solidFill>
                  <a:srgbClr val="002060"/>
                </a:solidFill>
              </a:rPr>
              <a:t>Python Program Execution:</a:t>
            </a:r>
          </a:p>
          <a:p>
            <a:pPr marL="0" indent="0">
              <a:buNone/>
            </a:pPr>
            <a:r>
              <a:rPr lang="en-US" sz="2400" dirty="0"/>
              <a:t>In Python, </a:t>
            </a:r>
            <a:r>
              <a:rPr lang="en-US" sz="2400" b="1" dirty="0"/>
              <a:t>program execution refers </a:t>
            </a:r>
            <a:r>
              <a:rPr lang="en-US" sz="2400" dirty="0"/>
              <a:t>to the </a:t>
            </a:r>
            <a:r>
              <a:rPr lang="en-US" sz="2400" b="1" dirty="0">
                <a:solidFill>
                  <a:srgbClr val="C00000"/>
                </a:solidFill>
              </a:rPr>
              <a:t>process by which the Python interpreter processes the code</a:t>
            </a:r>
            <a:r>
              <a:rPr lang="en-US" sz="2400" dirty="0"/>
              <a:t>, </a:t>
            </a:r>
            <a:r>
              <a:rPr lang="en-US" sz="2400" b="1" dirty="0">
                <a:solidFill>
                  <a:srgbClr val="C00000"/>
                </a:solidFill>
              </a:rPr>
              <a:t>executes</a:t>
            </a:r>
            <a:r>
              <a:rPr lang="en-US" sz="2400" dirty="0"/>
              <a:t> </a:t>
            </a:r>
            <a:r>
              <a:rPr lang="en-US" sz="2400" b="1" dirty="0">
                <a:solidFill>
                  <a:srgbClr val="C00000"/>
                </a:solidFill>
              </a:rPr>
              <a:t>it</a:t>
            </a:r>
            <a:r>
              <a:rPr lang="en-US" sz="2400" dirty="0"/>
              <a:t>, and </a:t>
            </a:r>
            <a:r>
              <a:rPr lang="en-US" sz="2400" b="1" dirty="0">
                <a:solidFill>
                  <a:srgbClr val="C00000"/>
                </a:solidFill>
              </a:rPr>
              <a:t>produces the desired output</a:t>
            </a:r>
            <a:r>
              <a:rPr lang="en-US" sz="2400" dirty="0"/>
              <a:t>. Here's a step-by-step explanation of how program execution works in Python:</a:t>
            </a:r>
          </a:p>
          <a:p>
            <a:pPr marL="0" indent="0">
              <a:buNone/>
            </a:pPr>
            <a:endParaRPr lang="en-US" sz="2400" dirty="0"/>
          </a:p>
          <a:p>
            <a:pPr marL="0" indent="0">
              <a:buNone/>
            </a:pPr>
            <a:r>
              <a:rPr lang="en-US" sz="2400" b="1" dirty="0"/>
              <a:t>1. Writing the Python Code</a:t>
            </a:r>
          </a:p>
          <a:p>
            <a:r>
              <a:rPr lang="en-US" sz="2400" dirty="0"/>
              <a:t>A programmer writes Python code in a </a:t>
            </a:r>
            <a:r>
              <a:rPr lang="en-US" sz="2400" b="1" dirty="0">
                <a:solidFill>
                  <a:srgbClr val="C00000"/>
                </a:solidFill>
              </a:rPr>
              <a:t>.</a:t>
            </a:r>
            <a:r>
              <a:rPr lang="en-US" sz="2400" b="1" dirty="0" err="1">
                <a:solidFill>
                  <a:srgbClr val="C00000"/>
                </a:solidFill>
              </a:rPr>
              <a:t>py</a:t>
            </a:r>
            <a:r>
              <a:rPr lang="en-US" sz="2400" b="1" dirty="0">
                <a:solidFill>
                  <a:srgbClr val="C00000"/>
                </a:solidFill>
              </a:rPr>
              <a:t> </a:t>
            </a:r>
            <a:r>
              <a:rPr lang="en-US" sz="2400" dirty="0"/>
              <a:t>file using a text editor or an Integrated Development Environment (</a:t>
            </a:r>
            <a:r>
              <a:rPr lang="en-US" sz="2400" b="1" dirty="0"/>
              <a:t>IDE</a:t>
            </a:r>
            <a:r>
              <a:rPr lang="en-US" sz="2400" dirty="0"/>
              <a:t>).</a:t>
            </a:r>
          </a:p>
          <a:p>
            <a:r>
              <a:rPr lang="en-US" sz="2400" dirty="0"/>
              <a:t>The code typically includes </a:t>
            </a:r>
            <a:r>
              <a:rPr lang="en-US" sz="2400" b="1" dirty="0">
                <a:solidFill>
                  <a:srgbClr val="C00000"/>
                </a:solidFill>
              </a:rPr>
              <a:t>variables</a:t>
            </a:r>
            <a:r>
              <a:rPr lang="en-US" sz="2400" dirty="0"/>
              <a:t>, </a:t>
            </a:r>
            <a:r>
              <a:rPr lang="en-US" sz="2400" b="1" dirty="0">
                <a:solidFill>
                  <a:srgbClr val="C00000"/>
                </a:solidFill>
              </a:rPr>
              <a:t>functions</a:t>
            </a:r>
            <a:r>
              <a:rPr lang="en-US" sz="2400" dirty="0"/>
              <a:t>, </a:t>
            </a:r>
            <a:r>
              <a:rPr lang="en-US" sz="2400" b="1" dirty="0">
                <a:solidFill>
                  <a:srgbClr val="C00000"/>
                </a:solidFill>
              </a:rPr>
              <a:t>classes</a:t>
            </a:r>
            <a:r>
              <a:rPr lang="en-US" sz="2400" dirty="0"/>
              <a:t>, </a:t>
            </a:r>
            <a:r>
              <a:rPr lang="en-US" sz="2400" b="1" dirty="0">
                <a:solidFill>
                  <a:srgbClr val="C00000"/>
                </a:solidFill>
              </a:rPr>
              <a:t>control</a:t>
            </a:r>
            <a:r>
              <a:rPr lang="en-US" sz="2400" dirty="0"/>
              <a:t> </a:t>
            </a:r>
            <a:r>
              <a:rPr lang="en-US" sz="2400" b="1" dirty="0">
                <a:solidFill>
                  <a:srgbClr val="C00000"/>
                </a:solidFill>
              </a:rPr>
              <a:t>structures</a:t>
            </a:r>
            <a:r>
              <a:rPr lang="en-US" sz="2400" dirty="0"/>
              <a:t>, and </a:t>
            </a:r>
            <a:r>
              <a:rPr lang="en-US" sz="2400" b="1" dirty="0">
                <a:solidFill>
                  <a:srgbClr val="C00000"/>
                </a:solidFill>
              </a:rPr>
              <a:t>logic</a:t>
            </a:r>
            <a:r>
              <a:rPr lang="en-US" sz="2400" dirty="0"/>
              <a:t>.</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578921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AF999-438B-1361-0C31-E6F7C4A47E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05239-0396-7644-1BD4-DF9BAE6821F0}"/>
              </a:ext>
            </a:extLst>
          </p:cNvPr>
          <p:cNvSpPr>
            <a:spLocks noGrp="1"/>
          </p:cNvSpPr>
          <p:nvPr>
            <p:ph idx="1"/>
          </p:nvPr>
        </p:nvSpPr>
        <p:spPr>
          <a:xfrm>
            <a:off x="766445" y="1027455"/>
            <a:ext cx="10659110" cy="2754086"/>
          </a:xfrm>
        </p:spPr>
        <p:txBody>
          <a:bodyPr>
            <a:normAutofit/>
          </a:bodyPr>
          <a:lstStyle/>
          <a:p>
            <a:pPr marL="0" indent="0">
              <a:buNone/>
            </a:pPr>
            <a:r>
              <a:rPr lang="en-US" sz="2400" b="1" dirty="0"/>
              <a:t>2. Interpreted Language:</a:t>
            </a:r>
          </a:p>
          <a:p>
            <a:pPr marL="0" indent="0">
              <a:buNone/>
            </a:pPr>
            <a:r>
              <a:rPr lang="en-US" sz="2400" dirty="0"/>
              <a:t>Python is an </a:t>
            </a:r>
            <a:r>
              <a:rPr lang="en-US" sz="2400" b="1" dirty="0">
                <a:solidFill>
                  <a:srgbClr val="C00000"/>
                </a:solidFill>
              </a:rPr>
              <a:t>interpreted language</a:t>
            </a:r>
            <a:r>
              <a:rPr lang="en-US" sz="2400" dirty="0"/>
              <a:t>, which means the </a:t>
            </a:r>
            <a:r>
              <a:rPr lang="en-US" sz="2400" b="1" dirty="0"/>
              <a:t>code is executed </a:t>
            </a:r>
            <a:r>
              <a:rPr lang="en-US" sz="2400" b="1" dirty="0">
                <a:solidFill>
                  <a:srgbClr val="C00000"/>
                </a:solidFill>
              </a:rPr>
              <a:t>line-by-line</a:t>
            </a:r>
            <a:r>
              <a:rPr lang="en-US" sz="2400" b="1" dirty="0"/>
              <a:t> </a:t>
            </a:r>
            <a:r>
              <a:rPr lang="en-US" sz="2400" dirty="0"/>
              <a:t>by the Python interpreter rather than being compiled into machine code (like C++ or Java).</a:t>
            </a:r>
          </a:p>
          <a:p>
            <a:pPr marL="0" indent="0">
              <a:buNone/>
            </a:pPr>
            <a:r>
              <a:rPr lang="en-US" sz="2400" dirty="0"/>
              <a:t>This makes Python </a:t>
            </a:r>
            <a:r>
              <a:rPr lang="en-US" sz="2400" b="1" dirty="0">
                <a:solidFill>
                  <a:srgbClr val="C00000"/>
                </a:solidFill>
              </a:rPr>
              <a:t>highly portable </a:t>
            </a:r>
            <a:r>
              <a:rPr lang="en-US" sz="2400" dirty="0"/>
              <a:t>and </a:t>
            </a:r>
            <a:r>
              <a:rPr lang="en-US" sz="2400" b="1" dirty="0">
                <a:solidFill>
                  <a:srgbClr val="C00000"/>
                </a:solidFill>
              </a:rPr>
              <a:t>easy to debug </a:t>
            </a:r>
            <a:r>
              <a:rPr lang="en-US" sz="2400" dirty="0"/>
              <a:t>but sometimes </a:t>
            </a:r>
            <a:r>
              <a:rPr lang="en-US" sz="2400" b="1" dirty="0">
                <a:solidFill>
                  <a:srgbClr val="C00000"/>
                </a:solidFill>
              </a:rPr>
              <a:t>slower</a:t>
            </a:r>
            <a:r>
              <a:rPr lang="en-US" sz="2400" dirty="0"/>
              <a:t> compared to compiled languages.</a:t>
            </a:r>
            <a:endParaRPr lang="en-IN" sz="2400" dirty="0"/>
          </a:p>
        </p:txBody>
      </p:sp>
    </p:spTree>
    <p:extLst>
      <p:ext uri="{BB962C8B-B14F-4D97-AF65-F5344CB8AC3E}">
        <p14:creationId xmlns:p14="http://schemas.microsoft.com/office/powerpoint/2010/main" val="16621651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DAB29-6CEA-9216-1D21-DD5B2F8754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45633-7C15-8B82-5547-FF81DFCE75A2}"/>
              </a:ext>
            </a:extLst>
          </p:cNvPr>
          <p:cNvSpPr>
            <a:spLocks noGrp="1"/>
          </p:cNvSpPr>
          <p:nvPr>
            <p:ph idx="1"/>
          </p:nvPr>
        </p:nvSpPr>
        <p:spPr>
          <a:xfrm>
            <a:off x="777240" y="407624"/>
            <a:ext cx="10659110" cy="5769339"/>
          </a:xfrm>
        </p:spPr>
        <p:txBody>
          <a:bodyPr>
            <a:noAutofit/>
          </a:bodyPr>
          <a:lstStyle/>
          <a:p>
            <a:pPr marL="0" indent="0">
              <a:buNone/>
            </a:pPr>
            <a:r>
              <a:rPr lang="en-US" sz="2400" b="1" dirty="0"/>
              <a:t>3. Execution Process: </a:t>
            </a:r>
            <a:r>
              <a:rPr lang="en-US" sz="2400" dirty="0"/>
              <a:t>Python executes programs in the following stages:</a:t>
            </a:r>
          </a:p>
          <a:p>
            <a:pPr marL="0" indent="0">
              <a:buNone/>
            </a:pPr>
            <a:r>
              <a:rPr lang="en-US" sz="2400" b="1" dirty="0"/>
              <a:t>a) Parsing: </a:t>
            </a:r>
          </a:p>
          <a:p>
            <a:pPr marL="0" indent="0">
              <a:buNone/>
            </a:pPr>
            <a:r>
              <a:rPr lang="en-US" sz="2400" dirty="0"/>
              <a:t>The Python interpreter </a:t>
            </a:r>
            <a:r>
              <a:rPr lang="en-US" sz="2400" b="1" dirty="0">
                <a:solidFill>
                  <a:srgbClr val="C00000"/>
                </a:solidFill>
              </a:rPr>
              <a:t>reads the source code </a:t>
            </a:r>
            <a:r>
              <a:rPr lang="en-US" sz="2400" dirty="0"/>
              <a:t>and checks it for </a:t>
            </a:r>
            <a:r>
              <a:rPr lang="en-US" sz="2400" b="1" dirty="0"/>
              <a:t>syntax errors</a:t>
            </a:r>
            <a:r>
              <a:rPr lang="en-US" sz="2400" dirty="0"/>
              <a:t>. If any syntax errors exist, </a:t>
            </a:r>
            <a:r>
              <a:rPr lang="en-US" sz="2400" b="1" dirty="0"/>
              <a:t>execution stops</a:t>
            </a:r>
            <a:r>
              <a:rPr lang="en-US" sz="2400" dirty="0"/>
              <a:t>, and the interpreter throws an error.</a:t>
            </a:r>
          </a:p>
          <a:p>
            <a:pPr marL="0" indent="0">
              <a:buNone/>
            </a:pPr>
            <a:r>
              <a:rPr lang="en-US" sz="2400" b="1" dirty="0"/>
              <a:t>b) Compilation to Bytecode: </a:t>
            </a:r>
          </a:p>
          <a:p>
            <a:r>
              <a:rPr lang="en-US" sz="2400" dirty="0"/>
              <a:t>If </a:t>
            </a:r>
            <a:r>
              <a:rPr lang="en-US" sz="2400" b="1" dirty="0">
                <a:solidFill>
                  <a:srgbClr val="C00000"/>
                </a:solidFill>
              </a:rPr>
              <a:t>no syntax errors </a:t>
            </a:r>
            <a:r>
              <a:rPr lang="en-US" sz="2400" dirty="0"/>
              <a:t>are found, Python </a:t>
            </a:r>
            <a:r>
              <a:rPr lang="en-US" sz="2400" b="1" dirty="0">
                <a:solidFill>
                  <a:srgbClr val="C00000"/>
                </a:solidFill>
              </a:rPr>
              <a:t>compiles</a:t>
            </a:r>
            <a:r>
              <a:rPr lang="en-US" sz="2400" dirty="0"/>
              <a:t> the code into </a:t>
            </a:r>
            <a:r>
              <a:rPr lang="en-US" sz="2400" b="1" dirty="0">
                <a:solidFill>
                  <a:srgbClr val="C00000"/>
                </a:solidFill>
              </a:rPr>
              <a:t>bytecode</a:t>
            </a:r>
            <a:r>
              <a:rPr lang="en-US" sz="2400" dirty="0"/>
              <a:t>.</a:t>
            </a:r>
          </a:p>
          <a:p>
            <a:r>
              <a:rPr lang="en-US" sz="2400" dirty="0"/>
              <a:t>Bytecode is a low-level, platform-independent representation of the source code. It is stored in </a:t>
            </a:r>
            <a:r>
              <a:rPr lang="en-US" sz="2400" b="1" dirty="0">
                <a:solidFill>
                  <a:srgbClr val="C00000"/>
                </a:solidFill>
              </a:rPr>
              <a:t>.</a:t>
            </a:r>
            <a:r>
              <a:rPr lang="en-US" sz="2400" b="1" dirty="0" err="1">
                <a:solidFill>
                  <a:srgbClr val="C00000"/>
                </a:solidFill>
              </a:rPr>
              <a:t>pyc</a:t>
            </a:r>
            <a:r>
              <a:rPr lang="en-US" sz="2400" b="1" dirty="0">
                <a:solidFill>
                  <a:srgbClr val="C00000"/>
                </a:solidFill>
              </a:rPr>
              <a:t> </a:t>
            </a:r>
            <a:r>
              <a:rPr lang="en-US" sz="2400" dirty="0"/>
              <a:t>files (e.g., in the __</a:t>
            </a:r>
            <a:r>
              <a:rPr lang="en-US" sz="2400" dirty="0" err="1"/>
              <a:t>pycache</a:t>
            </a:r>
            <a:r>
              <a:rPr lang="en-US" sz="2400" dirty="0"/>
              <a:t>__ directory).</a:t>
            </a:r>
          </a:p>
          <a:p>
            <a:r>
              <a:rPr lang="en-US" sz="2400" dirty="0"/>
              <a:t>Compilation is </a:t>
            </a:r>
            <a:r>
              <a:rPr lang="en-US" sz="2400" b="1" dirty="0"/>
              <a:t>implicit and happens </a:t>
            </a:r>
            <a:r>
              <a:rPr lang="en-US" sz="2400" b="1" dirty="0">
                <a:solidFill>
                  <a:srgbClr val="C00000"/>
                </a:solidFill>
              </a:rPr>
              <a:t>automatically</a:t>
            </a:r>
            <a:r>
              <a:rPr lang="en-US" sz="2400" dirty="0"/>
              <a:t>; you don’t need to do it manually.</a:t>
            </a:r>
          </a:p>
          <a:p>
            <a:pPr marL="0" indent="0">
              <a:buNone/>
            </a:pPr>
            <a:r>
              <a:rPr lang="en-US" sz="2400" b="1" dirty="0"/>
              <a:t>c) Execution by Python Virtual Machine (PVM): </a:t>
            </a:r>
          </a:p>
          <a:p>
            <a:r>
              <a:rPr lang="en-US" sz="2400" dirty="0"/>
              <a:t>The bytecode is passed to the Python Virtual Machine (</a:t>
            </a:r>
            <a:r>
              <a:rPr lang="en-US" sz="2400" b="1" dirty="0">
                <a:solidFill>
                  <a:srgbClr val="C00000"/>
                </a:solidFill>
              </a:rPr>
              <a:t>PVM</a:t>
            </a:r>
            <a:r>
              <a:rPr lang="en-US" sz="2400" dirty="0"/>
              <a:t>).</a:t>
            </a:r>
          </a:p>
          <a:p>
            <a:r>
              <a:rPr lang="en-US" sz="2400" dirty="0"/>
              <a:t>The PVM executes the bytecode line by line and performs the corresponding operations on the system.</a:t>
            </a:r>
            <a:endParaRPr lang="en-IN" sz="2400" dirty="0"/>
          </a:p>
        </p:txBody>
      </p:sp>
    </p:spTree>
    <p:extLst>
      <p:ext uri="{BB962C8B-B14F-4D97-AF65-F5344CB8AC3E}">
        <p14:creationId xmlns:p14="http://schemas.microsoft.com/office/powerpoint/2010/main" val="21263641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91BFB-A938-788E-0AD5-6E9CC969D4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DC1B7-D4C5-FDB5-2BCE-B5495E80C17E}"/>
              </a:ext>
            </a:extLst>
          </p:cNvPr>
          <p:cNvSpPr>
            <a:spLocks noGrp="1"/>
          </p:cNvSpPr>
          <p:nvPr>
            <p:ph idx="1"/>
          </p:nvPr>
        </p:nvSpPr>
        <p:spPr>
          <a:xfrm>
            <a:off x="777240" y="462708"/>
            <a:ext cx="10659110" cy="5916058"/>
          </a:xfrm>
        </p:spPr>
        <p:txBody>
          <a:bodyPr>
            <a:normAutofit lnSpcReduction="10000"/>
          </a:bodyPr>
          <a:lstStyle/>
          <a:p>
            <a:pPr marL="0" indent="0">
              <a:buNone/>
            </a:pPr>
            <a:r>
              <a:rPr lang="en-US" sz="2400" dirty="0"/>
              <a:t>The next step involves </a:t>
            </a:r>
            <a:r>
              <a:rPr lang="en-US" sz="2400" b="1" dirty="0">
                <a:solidFill>
                  <a:srgbClr val="C00000"/>
                </a:solidFill>
              </a:rPr>
              <a:t>converting the byte code </a:t>
            </a:r>
            <a:r>
              <a:rPr lang="en-US" sz="2400" dirty="0"/>
              <a:t>(.</a:t>
            </a:r>
            <a:r>
              <a:rPr lang="en-US" sz="2400" dirty="0" err="1"/>
              <a:t>pyc</a:t>
            </a:r>
            <a:r>
              <a:rPr lang="en-US" sz="2400" dirty="0"/>
              <a:t> file) into </a:t>
            </a:r>
            <a:r>
              <a:rPr lang="en-US" sz="2400" b="1" dirty="0"/>
              <a:t>machine code</a:t>
            </a:r>
            <a:r>
              <a:rPr lang="en-US" sz="2400" dirty="0"/>
              <a:t>. This step is necessary as the computer can understand only machine code (binary code). Python Virtual Machine (PVM) first understands the operating system and processor in the computer and then converts it into machine code. Further, these machine code instructions are executed by processor and the results are displayed.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However, the interpreter inside the PVM translates the program line by line thereby consuming a lot of time. To overcome this, a compiler known as Just In Time (JIT) is added to PVM. JIT compiler improves the execution speed of the Python program. This compiler is not used in all Python environments like </a:t>
            </a:r>
            <a:r>
              <a:rPr lang="en-US" sz="2400" dirty="0" err="1"/>
              <a:t>CPython</a:t>
            </a:r>
            <a:r>
              <a:rPr lang="en-US" sz="2400" dirty="0"/>
              <a:t> which is standard Python software.</a:t>
            </a:r>
          </a:p>
          <a:p>
            <a:pPr marL="0" indent="0">
              <a:buNone/>
            </a:pPr>
            <a:endParaRPr lang="en-IN" sz="2400" dirty="0"/>
          </a:p>
        </p:txBody>
      </p:sp>
      <p:pic>
        <p:nvPicPr>
          <p:cNvPr id="4" name="Picture 3">
            <a:extLst>
              <a:ext uri="{FF2B5EF4-FFF2-40B4-BE49-F238E27FC236}">
                <a16:creationId xmlns:a16="http://schemas.microsoft.com/office/drawing/2014/main" id="{26832B5E-9D6D-66AC-4022-054FEF1B3293}"/>
              </a:ext>
            </a:extLst>
          </p:cNvPr>
          <p:cNvPicPr>
            <a:picLocks noChangeAspect="1"/>
          </p:cNvPicPr>
          <p:nvPr/>
        </p:nvPicPr>
        <p:blipFill>
          <a:blip r:embed="rId2"/>
          <a:stretch>
            <a:fillRect/>
          </a:stretch>
        </p:blipFill>
        <p:spPr>
          <a:xfrm>
            <a:off x="1714119" y="2169905"/>
            <a:ext cx="8223406" cy="2203791"/>
          </a:xfrm>
          <a:prstGeom prst="rect">
            <a:avLst/>
          </a:prstGeom>
        </p:spPr>
      </p:pic>
    </p:spTree>
    <p:extLst>
      <p:ext uri="{BB962C8B-B14F-4D97-AF65-F5344CB8AC3E}">
        <p14:creationId xmlns:p14="http://schemas.microsoft.com/office/powerpoint/2010/main" val="20347865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FDD4D-0175-EB8A-E550-ED3AE0167F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B1BBD-6AF1-B2C8-A0EC-7D60D56E28B8}"/>
              </a:ext>
            </a:extLst>
          </p:cNvPr>
          <p:cNvSpPr>
            <a:spLocks noGrp="1"/>
          </p:cNvSpPr>
          <p:nvPr>
            <p:ph idx="1"/>
          </p:nvPr>
        </p:nvSpPr>
        <p:spPr>
          <a:xfrm>
            <a:off x="777240" y="674914"/>
            <a:ext cx="10659110" cy="5502049"/>
          </a:xfrm>
        </p:spPr>
        <p:txBody>
          <a:bodyPr>
            <a:normAutofit/>
          </a:bodyPr>
          <a:lstStyle/>
          <a:p>
            <a:pPr marL="0" indent="0">
              <a:buNone/>
            </a:pPr>
            <a:r>
              <a:rPr lang="en-US" sz="2400" b="1" dirty="0"/>
              <a:t>4. Standard Library and Modules</a:t>
            </a:r>
          </a:p>
          <a:p>
            <a:r>
              <a:rPr lang="en-US" sz="2400" dirty="0"/>
              <a:t>During execution, Python may </a:t>
            </a:r>
            <a:r>
              <a:rPr lang="en-US" sz="2400" b="1" dirty="0">
                <a:solidFill>
                  <a:srgbClr val="C00000"/>
                </a:solidFill>
              </a:rPr>
              <a:t>load standard libraries</a:t>
            </a:r>
            <a:r>
              <a:rPr lang="en-US" sz="2400" dirty="0"/>
              <a:t> or </a:t>
            </a:r>
            <a:r>
              <a:rPr lang="en-US" sz="2400" b="1" dirty="0">
                <a:solidFill>
                  <a:srgbClr val="C00000"/>
                </a:solidFill>
              </a:rPr>
              <a:t>external</a:t>
            </a:r>
            <a:r>
              <a:rPr lang="en-US" sz="2400" dirty="0"/>
              <a:t> </a:t>
            </a:r>
            <a:r>
              <a:rPr lang="en-US" sz="2400" b="1" dirty="0">
                <a:solidFill>
                  <a:srgbClr val="C00000"/>
                </a:solidFill>
              </a:rPr>
              <a:t>modules</a:t>
            </a:r>
            <a:r>
              <a:rPr lang="en-US" sz="2400" dirty="0"/>
              <a:t> as required by the program.</a:t>
            </a:r>
          </a:p>
          <a:p>
            <a:r>
              <a:rPr lang="en-US" sz="2400" b="1" dirty="0"/>
              <a:t>For example, </a:t>
            </a:r>
            <a:r>
              <a:rPr lang="en-US" sz="2400" dirty="0"/>
              <a:t>if you import math, the </a:t>
            </a:r>
            <a:r>
              <a:rPr lang="en-US" sz="2400" b="1" dirty="0"/>
              <a:t>interpreter loads the math module </a:t>
            </a:r>
            <a:r>
              <a:rPr lang="en-US" sz="2400" dirty="0"/>
              <a:t>into the program.</a:t>
            </a:r>
          </a:p>
          <a:p>
            <a:pPr marL="0" indent="0">
              <a:buNone/>
            </a:pPr>
            <a:endParaRPr lang="en-US" sz="2400" dirty="0"/>
          </a:p>
          <a:p>
            <a:pPr marL="0" indent="0">
              <a:buNone/>
            </a:pPr>
            <a:r>
              <a:rPr lang="en-US" sz="2400" b="1" dirty="0"/>
              <a:t>5. Input/Output and Error Handling</a:t>
            </a:r>
          </a:p>
          <a:p>
            <a:r>
              <a:rPr lang="en-US" sz="2400" dirty="0"/>
              <a:t>As the program runs, it may take </a:t>
            </a:r>
            <a:r>
              <a:rPr lang="en-US" sz="2400" b="1" dirty="0">
                <a:solidFill>
                  <a:srgbClr val="C00000"/>
                </a:solidFill>
              </a:rPr>
              <a:t>inputs from the user</a:t>
            </a:r>
            <a:r>
              <a:rPr lang="en-US" sz="2400" dirty="0"/>
              <a:t>, perform computations, and produce outputs (e.g., displaying text on the screen).</a:t>
            </a:r>
          </a:p>
          <a:p>
            <a:r>
              <a:rPr lang="en-US" sz="2400" dirty="0"/>
              <a:t>If the program encounters errors (like division by zero or accessing an undefined variable), the interpreter </a:t>
            </a:r>
            <a:r>
              <a:rPr lang="en-US" sz="2400" b="1" dirty="0">
                <a:solidFill>
                  <a:srgbClr val="C00000"/>
                </a:solidFill>
              </a:rPr>
              <a:t>throws exceptions </a:t>
            </a:r>
            <a:r>
              <a:rPr lang="en-US" sz="2400" dirty="0"/>
              <a:t>and may </a:t>
            </a:r>
            <a:r>
              <a:rPr lang="en-US" sz="2400" b="1" dirty="0">
                <a:solidFill>
                  <a:srgbClr val="C00000"/>
                </a:solidFill>
              </a:rPr>
              <a:t>halt execution </a:t>
            </a:r>
            <a:r>
              <a:rPr lang="en-US" sz="2400" dirty="0"/>
              <a:t>unless the errors are handled using try-except blocks.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8059823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9DCA0-A006-F109-0357-1850BB7F86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B6B45-1464-D730-E9FE-F64F7A1B7689}"/>
              </a:ext>
            </a:extLst>
          </p:cNvPr>
          <p:cNvSpPr>
            <a:spLocks noGrp="1"/>
          </p:cNvSpPr>
          <p:nvPr>
            <p:ph idx="1"/>
          </p:nvPr>
        </p:nvSpPr>
        <p:spPr>
          <a:xfrm>
            <a:off x="777240" y="674914"/>
            <a:ext cx="10659110" cy="5502049"/>
          </a:xfrm>
        </p:spPr>
        <p:txBody>
          <a:bodyPr>
            <a:normAutofit/>
          </a:bodyPr>
          <a:lstStyle/>
          <a:p>
            <a:pPr marL="0" indent="0">
              <a:buNone/>
            </a:pPr>
            <a:r>
              <a:rPr lang="en-US" sz="2400" b="1" dirty="0"/>
              <a:t>6. End of Execution</a:t>
            </a:r>
          </a:p>
          <a:p>
            <a:r>
              <a:rPr lang="en-US" sz="2400" dirty="0"/>
              <a:t>Once all lines of code have been executed, the </a:t>
            </a:r>
            <a:r>
              <a:rPr lang="en-US" sz="2400" b="1" dirty="0"/>
              <a:t>program finishes</a:t>
            </a:r>
            <a:r>
              <a:rPr lang="en-US" sz="2400" dirty="0"/>
              <a:t>.</a:t>
            </a:r>
          </a:p>
          <a:p>
            <a:r>
              <a:rPr lang="en-US" sz="2400" dirty="0"/>
              <a:t>If the program is a script, it terminates after completing the last statement. If it's an interactive session or service, it may </a:t>
            </a:r>
            <a:r>
              <a:rPr lang="en-US" sz="2400" b="1" dirty="0">
                <a:solidFill>
                  <a:srgbClr val="C00000"/>
                </a:solidFill>
              </a:rPr>
              <a:t>continue running</a:t>
            </a:r>
            <a:r>
              <a:rPr lang="en-US" sz="2400" dirty="0"/>
              <a:t>, awaiting further input or requests.</a:t>
            </a:r>
          </a:p>
          <a:p>
            <a:pPr marL="0" indent="0">
              <a:buNone/>
            </a:pPr>
            <a:endParaRPr lang="en-IN" sz="2400" dirty="0"/>
          </a:p>
        </p:txBody>
      </p:sp>
    </p:spTree>
    <p:extLst>
      <p:ext uri="{BB962C8B-B14F-4D97-AF65-F5344CB8AC3E}">
        <p14:creationId xmlns:p14="http://schemas.microsoft.com/office/powerpoint/2010/main" val="4717352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116E4-F9BC-7E89-9100-F3AEA4ED3D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CDAED-C4E8-015C-05D7-7E2D404C4D02}"/>
              </a:ext>
            </a:extLst>
          </p:cNvPr>
          <p:cNvSpPr>
            <a:spLocks noGrp="1"/>
          </p:cNvSpPr>
          <p:nvPr>
            <p:ph idx="1"/>
          </p:nvPr>
        </p:nvSpPr>
        <p:spPr>
          <a:xfrm>
            <a:off x="777240" y="674914"/>
            <a:ext cx="10659110" cy="5502049"/>
          </a:xfrm>
        </p:spPr>
        <p:txBody>
          <a:bodyPr>
            <a:normAutofit/>
          </a:bodyPr>
          <a:lstStyle/>
          <a:p>
            <a:pPr marL="0" indent="0">
              <a:buNone/>
            </a:pPr>
            <a:r>
              <a:rPr lang="en-US" sz="2400" b="1" dirty="0"/>
              <a:t>Reading Input:</a:t>
            </a:r>
          </a:p>
          <a:p>
            <a:pPr marL="0" indent="0">
              <a:buNone/>
            </a:pPr>
            <a:r>
              <a:rPr lang="en-US" sz="2400" dirty="0"/>
              <a:t>In Python, reading input refers to the </a:t>
            </a:r>
            <a:r>
              <a:rPr lang="en-US" sz="2400" b="1" dirty="0">
                <a:solidFill>
                  <a:srgbClr val="C00000"/>
                </a:solidFill>
              </a:rPr>
              <a:t>process of taking data</a:t>
            </a:r>
            <a:r>
              <a:rPr lang="en-US" sz="2400" dirty="0">
                <a:solidFill>
                  <a:srgbClr val="C00000"/>
                </a:solidFill>
              </a:rPr>
              <a:t> </a:t>
            </a:r>
            <a:r>
              <a:rPr lang="en-US" sz="2400" dirty="0"/>
              <a:t>(usually from the </a:t>
            </a:r>
            <a:r>
              <a:rPr lang="en-US" sz="2400" b="1" dirty="0">
                <a:solidFill>
                  <a:srgbClr val="C00000"/>
                </a:solidFill>
              </a:rPr>
              <a:t>user</a:t>
            </a:r>
            <a:r>
              <a:rPr lang="en-US" sz="2400" dirty="0"/>
              <a:t>) </a:t>
            </a:r>
            <a:r>
              <a:rPr lang="en-US" sz="2400" b="1" dirty="0"/>
              <a:t>during program execution</a:t>
            </a:r>
            <a:r>
              <a:rPr lang="en-US" sz="2400" dirty="0"/>
              <a:t>. Python provides a built-in function called </a:t>
            </a:r>
            <a:r>
              <a:rPr lang="en-US" sz="2400" b="1" dirty="0">
                <a:solidFill>
                  <a:srgbClr val="C00000"/>
                </a:solidFill>
              </a:rPr>
              <a:t>input() </a:t>
            </a:r>
            <a:r>
              <a:rPr lang="en-US" sz="2400" dirty="0"/>
              <a:t>for this purpose.</a:t>
            </a:r>
          </a:p>
          <a:p>
            <a:pPr marL="0" indent="0">
              <a:buNone/>
            </a:pPr>
            <a:r>
              <a:rPr lang="en-US" sz="2400" b="1" dirty="0"/>
              <a:t>The input() Function Basic Syntax:</a:t>
            </a:r>
          </a:p>
          <a:p>
            <a:pPr marL="0" indent="0">
              <a:buNone/>
            </a:pPr>
            <a:endParaRPr lang="en-US" sz="2400" b="1" dirty="0"/>
          </a:p>
          <a:p>
            <a:pPr marL="0" indent="0">
              <a:buNone/>
            </a:pPr>
            <a:endParaRPr lang="en-US" sz="2400" b="1" dirty="0"/>
          </a:p>
          <a:p>
            <a:pPr marL="0" indent="0">
              <a:buNone/>
            </a:pPr>
            <a:endParaRPr lang="en-US" sz="2400" b="1" dirty="0"/>
          </a:p>
          <a:p>
            <a:r>
              <a:rPr lang="en-US" sz="2400" b="1" dirty="0"/>
              <a:t>prompt: </a:t>
            </a:r>
            <a:r>
              <a:rPr lang="en-US" sz="2400" dirty="0"/>
              <a:t>An </a:t>
            </a:r>
            <a:r>
              <a:rPr lang="en-US" sz="2400" b="1" dirty="0">
                <a:solidFill>
                  <a:srgbClr val="C00000"/>
                </a:solidFill>
              </a:rPr>
              <a:t>optional string </a:t>
            </a:r>
            <a:r>
              <a:rPr lang="en-US" sz="2400" dirty="0"/>
              <a:t>that is displayed to the </a:t>
            </a:r>
            <a:r>
              <a:rPr lang="en-US" sz="2400" b="1" dirty="0"/>
              <a:t>user as a message </a:t>
            </a:r>
            <a:r>
              <a:rPr lang="en-US" sz="2400" dirty="0"/>
              <a:t>before taking input.</a:t>
            </a:r>
          </a:p>
          <a:p>
            <a:r>
              <a:rPr lang="en-US" sz="2400" b="1" dirty="0"/>
              <a:t>Return Value: </a:t>
            </a:r>
            <a:r>
              <a:rPr lang="en-US" sz="2400" dirty="0"/>
              <a:t>The function always </a:t>
            </a:r>
            <a:r>
              <a:rPr lang="en-US" sz="2400" b="1" dirty="0"/>
              <a:t>returns the input </a:t>
            </a:r>
            <a:r>
              <a:rPr lang="en-US" sz="2400" b="1" dirty="0">
                <a:solidFill>
                  <a:srgbClr val="C00000"/>
                </a:solidFill>
              </a:rPr>
              <a:t>as a string</a:t>
            </a:r>
            <a:r>
              <a:rPr lang="en-US" sz="2400" dirty="0"/>
              <a:t>.</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325608F8-75C0-C1AE-5D0B-A0E2B2FED834}"/>
              </a:ext>
            </a:extLst>
          </p:cNvPr>
          <p:cNvPicPr>
            <a:picLocks noChangeAspect="1"/>
          </p:cNvPicPr>
          <p:nvPr/>
        </p:nvPicPr>
        <p:blipFill>
          <a:blip r:embed="rId2"/>
          <a:stretch>
            <a:fillRect/>
          </a:stretch>
        </p:blipFill>
        <p:spPr>
          <a:xfrm>
            <a:off x="2363560" y="2954510"/>
            <a:ext cx="5182994" cy="795529"/>
          </a:xfrm>
          <a:prstGeom prst="rect">
            <a:avLst/>
          </a:prstGeom>
        </p:spPr>
      </p:pic>
    </p:spTree>
    <p:extLst>
      <p:ext uri="{BB962C8B-B14F-4D97-AF65-F5344CB8AC3E}">
        <p14:creationId xmlns:p14="http://schemas.microsoft.com/office/powerpoint/2010/main" val="6870683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8A3B5-98A9-B1E9-529E-5450926E70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4C889-25A3-824C-2CBE-4B44B0321455}"/>
              </a:ext>
            </a:extLst>
          </p:cNvPr>
          <p:cNvSpPr>
            <a:spLocks noGrp="1"/>
          </p:cNvSpPr>
          <p:nvPr>
            <p:ph idx="1"/>
          </p:nvPr>
        </p:nvSpPr>
        <p:spPr>
          <a:xfrm>
            <a:off x="777240" y="674914"/>
            <a:ext cx="10659110" cy="5502049"/>
          </a:xfrm>
        </p:spPr>
        <p:txBody>
          <a:bodyPr>
            <a:normAutofit/>
          </a:bodyPr>
          <a:lstStyle/>
          <a:p>
            <a:pPr marL="0" indent="0">
              <a:buNone/>
            </a:pPr>
            <a:r>
              <a:rPr lang="en-US" sz="2400" b="1" dirty="0"/>
              <a:t>How It Works:</a:t>
            </a:r>
          </a:p>
          <a:p>
            <a:r>
              <a:rPr lang="en-US" sz="2400" dirty="0"/>
              <a:t>The </a:t>
            </a:r>
            <a:r>
              <a:rPr lang="en-US" sz="2400" b="1" dirty="0">
                <a:solidFill>
                  <a:srgbClr val="C00000"/>
                </a:solidFill>
              </a:rPr>
              <a:t>program pauses</a:t>
            </a:r>
            <a:r>
              <a:rPr lang="en-US" sz="2400" dirty="0">
                <a:solidFill>
                  <a:srgbClr val="C00000"/>
                </a:solidFill>
              </a:rPr>
              <a:t> </a:t>
            </a:r>
            <a:r>
              <a:rPr lang="en-US" sz="2400" dirty="0"/>
              <a:t>and </a:t>
            </a:r>
            <a:r>
              <a:rPr lang="en-US" sz="2400" b="1" dirty="0">
                <a:solidFill>
                  <a:srgbClr val="C00000"/>
                </a:solidFill>
              </a:rPr>
              <a:t>waits</a:t>
            </a:r>
            <a:r>
              <a:rPr lang="en-US" sz="2400" dirty="0"/>
              <a:t> for the </a:t>
            </a:r>
            <a:r>
              <a:rPr lang="en-US" sz="2400" b="1" dirty="0"/>
              <a:t>user to type something.</a:t>
            </a:r>
          </a:p>
          <a:p>
            <a:r>
              <a:rPr lang="en-US" sz="2400" dirty="0"/>
              <a:t>The user types a value and </a:t>
            </a:r>
            <a:r>
              <a:rPr lang="en-US" sz="2400" b="1" dirty="0"/>
              <a:t>presses Enter</a:t>
            </a:r>
            <a:r>
              <a:rPr lang="en-US" sz="2400" dirty="0"/>
              <a:t>.</a:t>
            </a:r>
          </a:p>
          <a:p>
            <a:r>
              <a:rPr lang="en-US" sz="2400" dirty="0"/>
              <a:t>The input() function </a:t>
            </a:r>
            <a:r>
              <a:rPr lang="en-US" sz="2400" b="1" dirty="0">
                <a:solidFill>
                  <a:srgbClr val="C00000"/>
                </a:solidFill>
              </a:rPr>
              <a:t>captures the value as a string </a:t>
            </a:r>
            <a:r>
              <a:rPr lang="en-US" sz="2400" dirty="0"/>
              <a:t>and stores it in a variable.</a:t>
            </a:r>
          </a:p>
          <a:p>
            <a:endParaRPr lang="en-US" sz="2400" dirty="0"/>
          </a:p>
          <a:p>
            <a:pPr marL="0" indent="0">
              <a:buNone/>
            </a:pPr>
            <a:r>
              <a:rPr lang="en-US" sz="2400" b="1" dirty="0"/>
              <a:t>Example: Basic Input</a:t>
            </a:r>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A9811631-4E37-32F8-14B5-E19E32EB9AC9}"/>
              </a:ext>
            </a:extLst>
          </p:cNvPr>
          <p:cNvPicPr>
            <a:picLocks noChangeAspect="1"/>
          </p:cNvPicPr>
          <p:nvPr/>
        </p:nvPicPr>
        <p:blipFill>
          <a:blip r:embed="rId2"/>
          <a:stretch>
            <a:fillRect/>
          </a:stretch>
        </p:blipFill>
        <p:spPr>
          <a:xfrm>
            <a:off x="1827601" y="3586257"/>
            <a:ext cx="6864707" cy="1393983"/>
          </a:xfrm>
          <a:prstGeom prst="rect">
            <a:avLst/>
          </a:prstGeom>
        </p:spPr>
      </p:pic>
    </p:spTree>
    <p:extLst>
      <p:ext uri="{BB962C8B-B14F-4D97-AF65-F5344CB8AC3E}">
        <p14:creationId xmlns:p14="http://schemas.microsoft.com/office/powerpoint/2010/main" val="424960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105DB-A97C-1A28-D0AD-5C9E400C1B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EF7F4-8F69-BB45-BDA5-95A571E3EA58}"/>
              </a:ext>
            </a:extLst>
          </p:cNvPr>
          <p:cNvSpPr>
            <a:spLocks noGrp="1"/>
          </p:cNvSpPr>
          <p:nvPr>
            <p:ph idx="1"/>
          </p:nvPr>
        </p:nvSpPr>
        <p:spPr>
          <a:xfrm>
            <a:off x="777240" y="592183"/>
            <a:ext cx="10659110" cy="5584780"/>
          </a:xfrm>
        </p:spPr>
        <p:txBody>
          <a:bodyPr>
            <a:normAutofit fontScale="92500" lnSpcReduction="10000"/>
          </a:bodyPr>
          <a:lstStyle/>
          <a:p>
            <a:pPr marL="0" indent="0">
              <a:buNone/>
            </a:pPr>
            <a:r>
              <a:rPr lang="en-US" sz="2600" b="1" dirty="0"/>
              <a:t>Parts of Python Programming Language:</a:t>
            </a:r>
          </a:p>
          <a:p>
            <a:pPr marL="0" indent="0">
              <a:buNone/>
            </a:pPr>
            <a:r>
              <a:rPr lang="en-US" sz="2600" dirty="0"/>
              <a:t>Python programming language </a:t>
            </a:r>
            <a:r>
              <a:rPr lang="en-US" sz="2600" b="1" dirty="0"/>
              <a:t>consists of </a:t>
            </a:r>
            <a:r>
              <a:rPr lang="en-US" sz="2600" dirty="0"/>
              <a:t>several </a:t>
            </a:r>
            <a:r>
              <a:rPr lang="en-US" sz="2600" b="1" dirty="0">
                <a:solidFill>
                  <a:srgbClr val="C00000"/>
                </a:solidFill>
              </a:rPr>
              <a:t>essential components</a:t>
            </a:r>
            <a:r>
              <a:rPr lang="en-US" sz="2600" dirty="0">
                <a:solidFill>
                  <a:srgbClr val="C00000"/>
                </a:solidFill>
              </a:rPr>
              <a:t> </a:t>
            </a:r>
            <a:r>
              <a:rPr lang="en-US" sz="2600" dirty="0"/>
              <a:t>and </a:t>
            </a:r>
            <a:r>
              <a:rPr lang="en-US" sz="2600" b="1" dirty="0">
                <a:solidFill>
                  <a:srgbClr val="C00000"/>
                </a:solidFill>
              </a:rPr>
              <a:t>parts</a:t>
            </a:r>
            <a:r>
              <a:rPr lang="en-US" sz="2600" dirty="0"/>
              <a:t> that </a:t>
            </a:r>
            <a:r>
              <a:rPr lang="en-US" sz="2600" b="1" dirty="0"/>
              <a:t>work together</a:t>
            </a:r>
            <a:r>
              <a:rPr lang="en-US" sz="2600" dirty="0"/>
              <a:t> to provide its functionality and versatility.</a:t>
            </a:r>
          </a:p>
          <a:p>
            <a:pPr marL="457200" indent="-457200">
              <a:buAutoNum type="arabicPeriod"/>
            </a:pPr>
            <a:r>
              <a:rPr lang="en-US" sz="2200" dirty="0"/>
              <a:t>Identifiers </a:t>
            </a:r>
          </a:p>
          <a:p>
            <a:pPr marL="457200" indent="-457200">
              <a:buAutoNum type="arabicPeriod"/>
            </a:pPr>
            <a:r>
              <a:rPr lang="en-US" sz="2200" dirty="0"/>
              <a:t>Keywords</a:t>
            </a:r>
          </a:p>
          <a:p>
            <a:pPr marL="457200" indent="-457200">
              <a:buAutoNum type="arabicPeriod"/>
            </a:pPr>
            <a:r>
              <a:rPr lang="en-US" sz="2200" dirty="0"/>
              <a:t>Statements and Expressions</a:t>
            </a:r>
          </a:p>
          <a:p>
            <a:pPr marL="457200" indent="-457200">
              <a:buAutoNum type="arabicPeriod"/>
            </a:pPr>
            <a:r>
              <a:rPr lang="en-US" sz="2200" dirty="0"/>
              <a:t>Variables</a:t>
            </a:r>
          </a:p>
          <a:p>
            <a:pPr marL="457200" indent="-457200">
              <a:buAutoNum type="arabicPeriod"/>
            </a:pPr>
            <a:r>
              <a:rPr lang="en-US" sz="2200" dirty="0"/>
              <a:t>Operators</a:t>
            </a:r>
          </a:p>
          <a:p>
            <a:pPr marL="457200" indent="-457200">
              <a:buAutoNum type="arabicPeriod"/>
            </a:pPr>
            <a:r>
              <a:rPr lang="en-US" sz="2200" dirty="0"/>
              <a:t>Precedence and Associativity</a:t>
            </a:r>
          </a:p>
          <a:p>
            <a:pPr marL="457200" indent="-457200">
              <a:buAutoNum type="arabicPeriod"/>
            </a:pPr>
            <a:r>
              <a:rPr lang="en-US" sz="2200" dirty="0"/>
              <a:t>Data Types</a:t>
            </a:r>
          </a:p>
          <a:p>
            <a:pPr marL="457200" indent="-457200">
              <a:buAutoNum type="arabicPeriod"/>
            </a:pPr>
            <a:r>
              <a:rPr lang="en-US" sz="2200" dirty="0"/>
              <a:t>Indentation</a:t>
            </a:r>
          </a:p>
          <a:p>
            <a:pPr marL="457200" indent="-457200">
              <a:buAutoNum type="arabicPeriod"/>
            </a:pPr>
            <a:r>
              <a:rPr lang="en-US" sz="2200" dirty="0"/>
              <a:t>Comments</a:t>
            </a:r>
          </a:p>
          <a:p>
            <a:pPr marL="457200" indent="-457200">
              <a:buAutoNum type="arabicPeriod"/>
            </a:pPr>
            <a:r>
              <a:rPr lang="en-US" sz="2200" dirty="0"/>
              <a:t>Program Execution</a:t>
            </a:r>
          </a:p>
          <a:p>
            <a:pPr marL="457200" indent="-457200">
              <a:buAutoNum type="arabicPeriod"/>
            </a:pPr>
            <a:r>
              <a:rPr lang="en-US" sz="2200" dirty="0"/>
              <a:t>Reading Input and Print Output</a:t>
            </a:r>
          </a:p>
        </p:txBody>
      </p:sp>
    </p:spTree>
    <p:extLst>
      <p:ext uri="{BB962C8B-B14F-4D97-AF65-F5344CB8AC3E}">
        <p14:creationId xmlns:p14="http://schemas.microsoft.com/office/powerpoint/2010/main" val="9271035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1371E-FD77-7F00-5DFF-847113F98C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46D72-E13B-956D-33F2-0122E2CF22FE}"/>
              </a:ext>
            </a:extLst>
          </p:cNvPr>
          <p:cNvSpPr>
            <a:spLocks noGrp="1"/>
          </p:cNvSpPr>
          <p:nvPr>
            <p:ph idx="1"/>
          </p:nvPr>
        </p:nvSpPr>
        <p:spPr>
          <a:xfrm>
            <a:off x="777240" y="674914"/>
            <a:ext cx="10659110" cy="5502049"/>
          </a:xfrm>
        </p:spPr>
        <p:txBody>
          <a:bodyPr>
            <a:normAutofit/>
          </a:bodyPr>
          <a:lstStyle/>
          <a:p>
            <a:pPr marL="0" indent="0">
              <a:buNone/>
            </a:pPr>
            <a:r>
              <a:rPr lang="en-US" sz="2400" b="1" dirty="0"/>
              <a:t>2. Input as Numbers:</a:t>
            </a:r>
          </a:p>
          <a:p>
            <a:pPr marL="0" indent="0">
              <a:buNone/>
            </a:pPr>
            <a:r>
              <a:rPr lang="en-US" sz="2400" dirty="0"/>
              <a:t>Since </a:t>
            </a:r>
            <a:r>
              <a:rPr lang="en-US" sz="2400" b="1" dirty="0">
                <a:solidFill>
                  <a:srgbClr val="C00000"/>
                </a:solidFill>
              </a:rPr>
              <a:t>input() returns a string</a:t>
            </a:r>
            <a:r>
              <a:rPr lang="en-US" sz="2400" dirty="0"/>
              <a:t>, you need to </a:t>
            </a:r>
            <a:r>
              <a:rPr lang="en-US" sz="2400" b="1" dirty="0"/>
              <a:t>convert it to the appropriate data type </a:t>
            </a:r>
            <a:r>
              <a:rPr lang="en-US" sz="2400" dirty="0"/>
              <a:t>(e.g., int, float) for numeric operations.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3. Input with Multiple Values: </a:t>
            </a:r>
            <a:r>
              <a:rPr lang="en-US" sz="2400" dirty="0"/>
              <a:t>You can take </a:t>
            </a:r>
            <a:r>
              <a:rPr lang="en-US" sz="2400" b="1" dirty="0">
                <a:solidFill>
                  <a:srgbClr val="C00000"/>
                </a:solidFill>
              </a:rPr>
              <a:t>multiple inputs </a:t>
            </a:r>
            <a:r>
              <a:rPr lang="en-US" sz="2400" b="1" dirty="0"/>
              <a:t>in one line by </a:t>
            </a:r>
            <a:r>
              <a:rPr lang="en-US" sz="2400" dirty="0"/>
              <a:t>splitting the input string using the </a:t>
            </a:r>
            <a:r>
              <a:rPr lang="en-US" sz="2400" b="1" dirty="0">
                <a:solidFill>
                  <a:srgbClr val="C00000"/>
                </a:solidFill>
              </a:rPr>
              <a:t>split() </a:t>
            </a:r>
            <a:r>
              <a:rPr lang="en-US" sz="2400" dirty="0"/>
              <a:t>method.</a:t>
            </a:r>
          </a:p>
          <a:p>
            <a:pPr marL="0" indent="0">
              <a:buNone/>
            </a:pPr>
            <a:endParaRPr lang="en-IN" sz="2400" dirty="0"/>
          </a:p>
        </p:txBody>
      </p:sp>
      <p:pic>
        <p:nvPicPr>
          <p:cNvPr id="4" name="Picture 3">
            <a:extLst>
              <a:ext uri="{FF2B5EF4-FFF2-40B4-BE49-F238E27FC236}">
                <a16:creationId xmlns:a16="http://schemas.microsoft.com/office/drawing/2014/main" id="{6DF69476-308E-831B-ECF2-A13017F4FB73}"/>
              </a:ext>
            </a:extLst>
          </p:cNvPr>
          <p:cNvPicPr>
            <a:picLocks noChangeAspect="1"/>
          </p:cNvPicPr>
          <p:nvPr/>
        </p:nvPicPr>
        <p:blipFill>
          <a:blip r:embed="rId2"/>
          <a:stretch>
            <a:fillRect/>
          </a:stretch>
        </p:blipFill>
        <p:spPr>
          <a:xfrm>
            <a:off x="1680989" y="2147729"/>
            <a:ext cx="8257143" cy="1152381"/>
          </a:xfrm>
          <a:prstGeom prst="rect">
            <a:avLst/>
          </a:prstGeom>
        </p:spPr>
      </p:pic>
      <p:pic>
        <p:nvPicPr>
          <p:cNvPr id="6" name="Picture 5">
            <a:extLst>
              <a:ext uri="{FF2B5EF4-FFF2-40B4-BE49-F238E27FC236}">
                <a16:creationId xmlns:a16="http://schemas.microsoft.com/office/drawing/2014/main" id="{9439795F-EBA8-D8EC-E3B6-ACA45A047C82}"/>
              </a:ext>
            </a:extLst>
          </p:cNvPr>
          <p:cNvPicPr>
            <a:picLocks noChangeAspect="1"/>
          </p:cNvPicPr>
          <p:nvPr/>
        </p:nvPicPr>
        <p:blipFill>
          <a:blip r:embed="rId3"/>
          <a:stretch>
            <a:fillRect/>
          </a:stretch>
        </p:blipFill>
        <p:spPr>
          <a:xfrm>
            <a:off x="1339719" y="4615332"/>
            <a:ext cx="9512561" cy="1561631"/>
          </a:xfrm>
          <a:prstGeom prst="rect">
            <a:avLst/>
          </a:prstGeom>
        </p:spPr>
      </p:pic>
    </p:spTree>
    <p:extLst>
      <p:ext uri="{BB962C8B-B14F-4D97-AF65-F5344CB8AC3E}">
        <p14:creationId xmlns:p14="http://schemas.microsoft.com/office/powerpoint/2010/main" val="2448402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56055-78CA-71AD-AEE9-316859F665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98CF7-8D2B-A21D-F10B-DF528AFA5165}"/>
              </a:ext>
            </a:extLst>
          </p:cNvPr>
          <p:cNvSpPr>
            <a:spLocks noGrp="1"/>
          </p:cNvSpPr>
          <p:nvPr>
            <p:ph idx="1"/>
          </p:nvPr>
        </p:nvSpPr>
        <p:spPr>
          <a:xfrm>
            <a:off x="777240" y="572878"/>
            <a:ext cx="10659110" cy="5604086"/>
          </a:xfrm>
        </p:spPr>
        <p:txBody>
          <a:bodyPr>
            <a:normAutofit lnSpcReduction="10000"/>
          </a:bodyPr>
          <a:lstStyle/>
          <a:p>
            <a:pPr marL="0" indent="0">
              <a:buNone/>
            </a:pPr>
            <a:r>
              <a:rPr lang="en-US" sz="2400" b="1" dirty="0"/>
              <a:t>Print Output:</a:t>
            </a:r>
          </a:p>
          <a:p>
            <a:pPr marL="0" indent="0">
              <a:buNone/>
            </a:pPr>
            <a:r>
              <a:rPr lang="en-US" sz="2400" dirty="0"/>
              <a:t>In Python, printing output refers to </a:t>
            </a:r>
            <a:r>
              <a:rPr lang="en-US" sz="2400" b="1" dirty="0">
                <a:solidFill>
                  <a:srgbClr val="C00000"/>
                </a:solidFill>
              </a:rPr>
              <a:t>displaying text</a:t>
            </a:r>
            <a:r>
              <a:rPr lang="en-US" sz="2400" dirty="0"/>
              <a:t>, </a:t>
            </a:r>
            <a:r>
              <a:rPr lang="en-US" sz="2400" b="1" dirty="0">
                <a:solidFill>
                  <a:srgbClr val="C00000"/>
                </a:solidFill>
              </a:rPr>
              <a:t>variables</a:t>
            </a:r>
            <a:r>
              <a:rPr lang="en-US" sz="2400" dirty="0"/>
              <a:t>, or </a:t>
            </a:r>
            <a:r>
              <a:rPr lang="en-US" sz="2400" b="1" dirty="0">
                <a:solidFill>
                  <a:srgbClr val="C00000"/>
                </a:solidFill>
              </a:rPr>
              <a:t>results</a:t>
            </a:r>
            <a:r>
              <a:rPr lang="en-US" sz="2400" dirty="0"/>
              <a:t> of </a:t>
            </a:r>
            <a:r>
              <a:rPr lang="en-US" sz="2400" b="1" dirty="0">
                <a:solidFill>
                  <a:srgbClr val="C00000"/>
                </a:solidFill>
              </a:rPr>
              <a:t>computations</a:t>
            </a:r>
            <a:r>
              <a:rPr lang="en-US" sz="2400" dirty="0"/>
              <a:t> to the </a:t>
            </a:r>
            <a:r>
              <a:rPr lang="en-US" sz="2400" b="1" dirty="0">
                <a:solidFill>
                  <a:srgbClr val="C00000"/>
                </a:solidFill>
              </a:rPr>
              <a:t>console or terminal</a:t>
            </a:r>
            <a:r>
              <a:rPr lang="en-US" sz="2400" dirty="0"/>
              <a:t>. The print() function is used for this purpose.</a:t>
            </a:r>
          </a:p>
          <a:p>
            <a:pPr marL="0" indent="0">
              <a:buNone/>
            </a:pPr>
            <a:r>
              <a:rPr lang="en-IN" sz="2400" b="1" dirty="0"/>
              <a:t>Syntax of print()</a:t>
            </a:r>
            <a:r>
              <a:rPr lang="en-US" sz="2400" b="1" dirty="0"/>
              <a:t>:</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Parameters:</a:t>
            </a:r>
          </a:p>
          <a:p>
            <a:pPr lvl="1"/>
            <a:r>
              <a:rPr lang="en-US" sz="2200" b="1" dirty="0"/>
              <a:t>*objects: </a:t>
            </a:r>
            <a:r>
              <a:rPr lang="en-US" sz="2200" dirty="0"/>
              <a:t>The values or objects you want to display. Multiple items can be separated by commas.</a:t>
            </a:r>
          </a:p>
          <a:p>
            <a:pPr lvl="1"/>
            <a:r>
              <a:rPr lang="en-US" sz="2200" b="1" dirty="0" err="1"/>
              <a:t>sep</a:t>
            </a:r>
            <a:r>
              <a:rPr lang="en-US" sz="2200" b="1" dirty="0"/>
              <a:t>: </a:t>
            </a:r>
            <a:r>
              <a:rPr lang="en-US" sz="2200" dirty="0"/>
              <a:t>The string inserted between multiple objects (default is a space ' ').</a:t>
            </a:r>
          </a:p>
          <a:p>
            <a:pPr lvl="1"/>
            <a:r>
              <a:rPr lang="en-US" sz="2200" b="1" dirty="0"/>
              <a:t>end: </a:t>
            </a:r>
            <a:r>
              <a:rPr lang="en-US" sz="2200" dirty="0"/>
              <a:t>The string appended at the end of the output (default is a newline '\n').</a:t>
            </a:r>
          </a:p>
          <a:p>
            <a:pPr lvl="1"/>
            <a:r>
              <a:rPr lang="en-US" sz="2200" b="1" dirty="0"/>
              <a:t>file: </a:t>
            </a:r>
            <a:r>
              <a:rPr lang="en-US" sz="2200" dirty="0"/>
              <a:t>The output stream (default is </a:t>
            </a:r>
            <a:r>
              <a:rPr lang="en-US" sz="2200" dirty="0" err="1"/>
              <a:t>sys.stdout</a:t>
            </a:r>
            <a:r>
              <a:rPr lang="en-US" sz="2200" dirty="0"/>
              <a:t>, which prints to the console).</a:t>
            </a:r>
          </a:p>
          <a:p>
            <a:pPr lvl="1"/>
            <a:r>
              <a:rPr lang="en-US" sz="2200" b="1" dirty="0"/>
              <a:t>flush: </a:t>
            </a:r>
            <a:r>
              <a:rPr lang="en-US" sz="2200" dirty="0"/>
              <a:t>A </a:t>
            </a:r>
            <a:r>
              <a:rPr lang="en-US" sz="2200" dirty="0" err="1"/>
              <a:t>boolean</a:t>
            </a:r>
            <a:r>
              <a:rPr lang="en-US" sz="2200" dirty="0"/>
              <a:t> specifying whether to flush the output buffer (default is False).</a:t>
            </a:r>
          </a:p>
          <a:p>
            <a:pPr marL="0" indent="0">
              <a:buNone/>
            </a:pPr>
            <a:endParaRPr lang="en-IN" sz="2400" dirty="0"/>
          </a:p>
        </p:txBody>
      </p:sp>
      <p:pic>
        <p:nvPicPr>
          <p:cNvPr id="4" name="Picture 3">
            <a:extLst>
              <a:ext uri="{FF2B5EF4-FFF2-40B4-BE49-F238E27FC236}">
                <a16:creationId xmlns:a16="http://schemas.microsoft.com/office/drawing/2014/main" id="{C0775B7E-8270-0E9E-796A-3E8E6184EB13}"/>
              </a:ext>
            </a:extLst>
          </p:cNvPr>
          <p:cNvPicPr>
            <a:picLocks noChangeAspect="1"/>
          </p:cNvPicPr>
          <p:nvPr/>
        </p:nvPicPr>
        <p:blipFill>
          <a:blip r:embed="rId2"/>
          <a:stretch>
            <a:fillRect/>
          </a:stretch>
        </p:blipFill>
        <p:spPr>
          <a:xfrm>
            <a:off x="1077104" y="2472184"/>
            <a:ext cx="10359246" cy="685207"/>
          </a:xfrm>
          <a:prstGeom prst="rect">
            <a:avLst/>
          </a:prstGeom>
        </p:spPr>
      </p:pic>
    </p:spTree>
    <p:extLst>
      <p:ext uri="{BB962C8B-B14F-4D97-AF65-F5344CB8AC3E}">
        <p14:creationId xmlns:p14="http://schemas.microsoft.com/office/powerpoint/2010/main" val="18801497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4EF85-D4D4-69C6-E028-60EE75AE47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ED3F5-F904-C5B5-E562-0D04A7A9A67B}"/>
              </a:ext>
            </a:extLst>
          </p:cNvPr>
          <p:cNvSpPr>
            <a:spLocks noGrp="1"/>
          </p:cNvSpPr>
          <p:nvPr>
            <p:ph idx="1"/>
          </p:nvPr>
        </p:nvSpPr>
        <p:spPr>
          <a:xfrm>
            <a:off x="1691862" y="891054"/>
            <a:ext cx="8575859" cy="4789452"/>
          </a:xfrm>
        </p:spPr>
        <p:txBody>
          <a:bodyPr>
            <a:normAutofit/>
          </a:bodyPr>
          <a:lstStyle/>
          <a:p>
            <a:pPr marL="0" indent="0">
              <a:buNone/>
            </a:pPr>
            <a:r>
              <a:rPr lang="en-US" sz="2400" b="1" dirty="0"/>
              <a:t>Example:</a:t>
            </a:r>
          </a:p>
          <a:p>
            <a:pPr marL="457200" indent="-457200">
              <a:buAutoNum type="arabicPeriod"/>
            </a:pPr>
            <a:r>
              <a:rPr lang="en-IN" sz="2400" b="1" dirty="0"/>
              <a:t>Printing Strings:</a:t>
            </a:r>
          </a:p>
          <a:p>
            <a:pPr marL="457200" indent="-457200">
              <a:buAutoNum type="arabicPeriod"/>
            </a:pPr>
            <a:endParaRPr lang="en-IN" sz="2400" dirty="0"/>
          </a:p>
          <a:p>
            <a:pPr marL="457200" indent="-457200">
              <a:buAutoNum type="arabicPeriod"/>
            </a:pPr>
            <a:endParaRPr lang="en-IN" sz="2400" dirty="0"/>
          </a:p>
          <a:p>
            <a:pPr marL="457200" indent="-457200">
              <a:buAutoNum type="arabicPeriod"/>
            </a:pPr>
            <a:endParaRPr lang="en-IN" sz="2400" dirty="0"/>
          </a:p>
          <a:p>
            <a:pPr marL="457200" indent="-457200">
              <a:buAutoNum type="arabicPeriod"/>
            </a:pPr>
            <a:endParaRPr lang="en-IN" sz="800" dirty="0"/>
          </a:p>
          <a:p>
            <a:pPr marL="457200" indent="-457200">
              <a:buAutoNum type="arabicPeriod"/>
            </a:pPr>
            <a:r>
              <a:rPr lang="en-IN" sz="2400" b="1" dirty="0"/>
              <a:t>Printing Variables:</a:t>
            </a:r>
          </a:p>
          <a:p>
            <a:pPr marL="457200" indent="-457200">
              <a:buAutoNum type="arabicPeriod"/>
            </a:pPr>
            <a:endParaRPr lang="en-IN" sz="2400" b="1" dirty="0"/>
          </a:p>
          <a:p>
            <a:pPr marL="457200" indent="-457200">
              <a:buAutoNum type="arabicPeriod"/>
            </a:pPr>
            <a:endParaRPr lang="en-IN" sz="2400" b="1" dirty="0"/>
          </a:p>
          <a:p>
            <a:pPr marL="457200" indent="-457200">
              <a:buAutoNum type="arabicPeriod"/>
            </a:pPr>
            <a:endParaRPr lang="en-IN" sz="2400" b="1" dirty="0"/>
          </a:p>
          <a:p>
            <a:pPr marL="457200" indent="-457200">
              <a:buAutoNum type="arabicPeriod"/>
            </a:pPr>
            <a:endParaRPr lang="en-IN" sz="2400" b="1" dirty="0"/>
          </a:p>
          <a:p>
            <a:pPr marL="457200" indent="-457200">
              <a:buAutoNum type="arabicPeriod"/>
            </a:pPr>
            <a:endParaRPr lang="en-IN" sz="2400" b="1" dirty="0"/>
          </a:p>
        </p:txBody>
      </p:sp>
      <p:pic>
        <p:nvPicPr>
          <p:cNvPr id="4" name="Picture 3">
            <a:extLst>
              <a:ext uri="{FF2B5EF4-FFF2-40B4-BE49-F238E27FC236}">
                <a16:creationId xmlns:a16="http://schemas.microsoft.com/office/drawing/2014/main" id="{C915C239-8D1D-0A07-E9ED-7FC23B6225F7}"/>
              </a:ext>
            </a:extLst>
          </p:cNvPr>
          <p:cNvPicPr>
            <a:picLocks noChangeAspect="1"/>
          </p:cNvPicPr>
          <p:nvPr/>
        </p:nvPicPr>
        <p:blipFill>
          <a:blip r:embed="rId2"/>
          <a:stretch>
            <a:fillRect/>
          </a:stretch>
        </p:blipFill>
        <p:spPr>
          <a:xfrm>
            <a:off x="2555211" y="1977921"/>
            <a:ext cx="4371429" cy="742857"/>
          </a:xfrm>
          <a:prstGeom prst="rect">
            <a:avLst/>
          </a:prstGeom>
        </p:spPr>
      </p:pic>
      <p:pic>
        <p:nvPicPr>
          <p:cNvPr id="6" name="Picture 5">
            <a:extLst>
              <a:ext uri="{FF2B5EF4-FFF2-40B4-BE49-F238E27FC236}">
                <a16:creationId xmlns:a16="http://schemas.microsoft.com/office/drawing/2014/main" id="{7B6DE6BD-74AF-0D5E-9493-FA9E55D7A0A3}"/>
              </a:ext>
            </a:extLst>
          </p:cNvPr>
          <p:cNvPicPr>
            <a:picLocks noChangeAspect="1"/>
          </p:cNvPicPr>
          <p:nvPr/>
        </p:nvPicPr>
        <p:blipFill>
          <a:blip r:embed="rId3"/>
          <a:srcRect r="6327"/>
          <a:stretch/>
        </p:blipFill>
        <p:spPr>
          <a:xfrm>
            <a:off x="2555211" y="4135125"/>
            <a:ext cx="4371429" cy="1238095"/>
          </a:xfrm>
          <a:prstGeom prst="rect">
            <a:avLst/>
          </a:prstGeom>
        </p:spPr>
      </p:pic>
    </p:spTree>
    <p:extLst>
      <p:ext uri="{BB962C8B-B14F-4D97-AF65-F5344CB8AC3E}">
        <p14:creationId xmlns:p14="http://schemas.microsoft.com/office/powerpoint/2010/main" val="1294816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F735-D082-1CCB-37A4-7BF30B9A3D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113EC-7FC9-DACA-BF54-948FEC7AF680}"/>
              </a:ext>
            </a:extLst>
          </p:cNvPr>
          <p:cNvSpPr>
            <a:spLocks noGrp="1"/>
          </p:cNvSpPr>
          <p:nvPr>
            <p:ph idx="1"/>
          </p:nvPr>
        </p:nvSpPr>
        <p:spPr>
          <a:xfrm>
            <a:off x="777240" y="674914"/>
            <a:ext cx="10659110" cy="5502049"/>
          </a:xfrm>
        </p:spPr>
        <p:txBody>
          <a:bodyPr>
            <a:normAutofit/>
          </a:bodyPr>
          <a:lstStyle/>
          <a:p>
            <a:pPr marL="0" indent="0">
              <a:buNone/>
            </a:pPr>
            <a:r>
              <a:rPr lang="en-US" sz="2400" b="1" dirty="0"/>
              <a:t>Advanced Features of print()</a:t>
            </a:r>
          </a:p>
          <a:p>
            <a:pPr marL="0" indent="0">
              <a:buNone/>
            </a:pPr>
            <a:r>
              <a:rPr lang="en-US" sz="2400" b="1" dirty="0"/>
              <a:t>1. Printing Multiple Values</a:t>
            </a:r>
          </a:p>
          <a:p>
            <a:pPr marL="0" indent="0">
              <a:buNone/>
            </a:pPr>
            <a:r>
              <a:rPr lang="en-US" sz="2400" dirty="0"/>
              <a:t>You can print multiple values by separating them with </a:t>
            </a:r>
            <a:r>
              <a:rPr lang="en-US" sz="2400" b="1" dirty="0">
                <a:solidFill>
                  <a:srgbClr val="C00000"/>
                </a:solidFill>
              </a:rPr>
              <a:t>commas</a:t>
            </a:r>
            <a:r>
              <a:rPr lang="en-US" sz="2400" dirty="0"/>
              <a:t>. By </a:t>
            </a:r>
            <a:r>
              <a:rPr lang="en-US" sz="2400" b="1" dirty="0"/>
              <a:t>default</a:t>
            </a:r>
            <a:r>
              <a:rPr lang="en-US" sz="2400" dirty="0"/>
              <a:t>, they are separated by a </a:t>
            </a:r>
            <a:r>
              <a:rPr lang="en-US" sz="2400" b="1" dirty="0">
                <a:solidFill>
                  <a:srgbClr val="C00000"/>
                </a:solidFill>
              </a:rPr>
              <a:t>space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2. Custom Separator (</a:t>
            </a:r>
            <a:r>
              <a:rPr lang="en-US" sz="2400" b="1" dirty="0" err="1"/>
              <a:t>sep</a:t>
            </a:r>
            <a:r>
              <a:rPr lang="en-US" sz="2400" b="1" dirty="0"/>
              <a:t>): </a:t>
            </a:r>
            <a:r>
              <a:rPr lang="en-US" sz="2400" dirty="0"/>
              <a:t>You can change the separator between multiple values using the </a:t>
            </a:r>
            <a:r>
              <a:rPr lang="en-US" sz="2400" b="1" dirty="0" err="1">
                <a:solidFill>
                  <a:srgbClr val="C00000"/>
                </a:solidFill>
              </a:rPr>
              <a:t>sep</a:t>
            </a:r>
            <a:r>
              <a:rPr lang="en-US" sz="2400" dirty="0"/>
              <a:t> </a:t>
            </a:r>
            <a:r>
              <a:rPr lang="en-US" sz="2400" b="1" dirty="0"/>
              <a:t>parameter</a:t>
            </a:r>
            <a:r>
              <a:rPr lang="en-US" sz="2400" dirty="0"/>
              <a:t>.</a:t>
            </a:r>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E9CEDA01-F836-2F33-678E-3D64E35AE75E}"/>
              </a:ext>
            </a:extLst>
          </p:cNvPr>
          <p:cNvPicPr>
            <a:picLocks noChangeAspect="1"/>
          </p:cNvPicPr>
          <p:nvPr/>
        </p:nvPicPr>
        <p:blipFill>
          <a:blip r:embed="rId2"/>
          <a:stretch>
            <a:fillRect/>
          </a:stretch>
        </p:blipFill>
        <p:spPr>
          <a:xfrm>
            <a:off x="2441774" y="2383567"/>
            <a:ext cx="3309031" cy="1203284"/>
          </a:xfrm>
          <a:prstGeom prst="rect">
            <a:avLst/>
          </a:prstGeom>
        </p:spPr>
      </p:pic>
      <p:pic>
        <p:nvPicPr>
          <p:cNvPr id="6" name="Picture 5">
            <a:extLst>
              <a:ext uri="{FF2B5EF4-FFF2-40B4-BE49-F238E27FC236}">
                <a16:creationId xmlns:a16="http://schemas.microsoft.com/office/drawing/2014/main" id="{3A3123AF-234B-ECE5-812A-17117628963F}"/>
              </a:ext>
            </a:extLst>
          </p:cNvPr>
          <p:cNvPicPr>
            <a:picLocks noChangeAspect="1"/>
          </p:cNvPicPr>
          <p:nvPr/>
        </p:nvPicPr>
        <p:blipFill>
          <a:blip r:embed="rId3"/>
          <a:stretch>
            <a:fillRect/>
          </a:stretch>
        </p:blipFill>
        <p:spPr>
          <a:xfrm>
            <a:off x="2441774" y="4809790"/>
            <a:ext cx="4939527" cy="852508"/>
          </a:xfrm>
          <a:prstGeom prst="rect">
            <a:avLst/>
          </a:prstGeom>
        </p:spPr>
      </p:pic>
    </p:spTree>
    <p:extLst>
      <p:ext uri="{BB962C8B-B14F-4D97-AF65-F5344CB8AC3E}">
        <p14:creationId xmlns:p14="http://schemas.microsoft.com/office/powerpoint/2010/main" val="13891751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A8247-DCEC-43DE-389F-AE5BEAA42D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F04215-16F7-14D9-E1C7-BEC4E606A983}"/>
              </a:ext>
            </a:extLst>
          </p:cNvPr>
          <p:cNvSpPr>
            <a:spLocks noGrp="1"/>
          </p:cNvSpPr>
          <p:nvPr>
            <p:ph idx="1"/>
          </p:nvPr>
        </p:nvSpPr>
        <p:spPr>
          <a:xfrm>
            <a:off x="777240" y="674914"/>
            <a:ext cx="10659110" cy="5502049"/>
          </a:xfrm>
        </p:spPr>
        <p:txBody>
          <a:bodyPr>
            <a:normAutofit/>
          </a:bodyPr>
          <a:lstStyle/>
          <a:p>
            <a:pPr marL="0" indent="0">
              <a:buNone/>
            </a:pPr>
            <a:r>
              <a:rPr lang="en-US" sz="2400" b="1" dirty="0"/>
              <a:t>3. Custom End (end) : </a:t>
            </a:r>
            <a:r>
              <a:rPr lang="en-US" sz="2400" dirty="0"/>
              <a:t>By </a:t>
            </a:r>
            <a:r>
              <a:rPr lang="en-US" sz="2400" b="1" dirty="0"/>
              <a:t>default</a:t>
            </a:r>
            <a:r>
              <a:rPr lang="en-US" sz="2400" dirty="0"/>
              <a:t>, print() ends with a </a:t>
            </a:r>
            <a:r>
              <a:rPr lang="en-US" sz="2400" b="1" dirty="0">
                <a:solidFill>
                  <a:srgbClr val="C00000"/>
                </a:solidFill>
              </a:rPr>
              <a:t>newline</a:t>
            </a:r>
            <a:r>
              <a:rPr lang="en-US" sz="2400" dirty="0"/>
              <a:t>. You can change this using the </a:t>
            </a:r>
            <a:r>
              <a:rPr lang="en-US" sz="2400" b="1" dirty="0">
                <a:solidFill>
                  <a:srgbClr val="C00000"/>
                </a:solidFill>
              </a:rPr>
              <a:t>end</a:t>
            </a:r>
            <a:r>
              <a:rPr lang="en-US" sz="2400" dirty="0"/>
              <a:t> </a:t>
            </a:r>
            <a:r>
              <a:rPr lang="en-US" sz="2400" b="1" dirty="0">
                <a:solidFill>
                  <a:srgbClr val="C00000"/>
                </a:solidFill>
              </a:rPr>
              <a:t>parameter</a:t>
            </a:r>
            <a:r>
              <a:rPr lang="en-US" sz="2400" dirty="0"/>
              <a:t>.</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b="1" dirty="0"/>
              <a:t>Output:</a:t>
            </a:r>
          </a:p>
          <a:p>
            <a:pPr marL="0" indent="0">
              <a:buNone/>
            </a:pPr>
            <a:endParaRPr lang="en-IN" sz="2400" dirty="0"/>
          </a:p>
        </p:txBody>
      </p:sp>
      <p:pic>
        <p:nvPicPr>
          <p:cNvPr id="4" name="Picture 3">
            <a:extLst>
              <a:ext uri="{FF2B5EF4-FFF2-40B4-BE49-F238E27FC236}">
                <a16:creationId xmlns:a16="http://schemas.microsoft.com/office/drawing/2014/main" id="{06945228-780E-9F20-7EDE-066527738B91}"/>
              </a:ext>
            </a:extLst>
          </p:cNvPr>
          <p:cNvPicPr>
            <a:picLocks noChangeAspect="1"/>
          </p:cNvPicPr>
          <p:nvPr/>
        </p:nvPicPr>
        <p:blipFill>
          <a:blip r:embed="rId2"/>
          <a:stretch>
            <a:fillRect/>
          </a:stretch>
        </p:blipFill>
        <p:spPr>
          <a:xfrm>
            <a:off x="1551103" y="1820774"/>
            <a:ext cx="4240599" cy="1120730"/>
          </a:xfrm>
          <a:prstGeom prst="rect">
            <a:avLst/>
          </a:prstGeom>
        </p:spPr>
      </p:pic>
      <p:pic>
        <p:nvPicPr>
          <p:cNvPr id="6" name="Picture 5">
            <a:extLst>
              <a:ext uri="{FF2B5EF4-FFF2-40B4-BE49-F238E27FC236}">
                <a16:creationId xmlns:a16="http://schemas.microsoft.com/office/drawing/2014/main" id="{193E2DC6-F946-2EC4-8F45-2E444C9CB461}"/>
              </a:ext>
            </a:extLst>
          </p:cNvPr>
          <p:cNvPicPr>
            <a:picLocks noChangeAspect="1"/>
          </p:cNvPicPr>
          <p:nvPr/>
        </p:nvPicPr>
        <p:blipFill>
          <a:blip r:embed="rId3"/>
          <a:stretch>
            <a:fillRect/>
          </a:stretch>
        </p:blipFill>
        <p:spPr>
          <a:xfrm>
            <a:off x="1551103" y="3916497"/>
            <a:ext cx="2238095" cy="580952"/>
          </a:xfrm>
          <a:prstGeom prst="rect">
            <a:avLst/>
          </a:prstGeom>
        </p:spPr>
      </p:pic>
    </p:spTree>
    <p:extLst>
      <p:ext uri="{BB962C8B-B14F-4D97-AF65-F5344CB8AC3E}">
        <p14:creationId xmlns:p14="http://schemas.microsoft.com/office/powerpoint/2010/main" val="40991754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2E471-FA52-531F-8990-106E254984E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EB6F6-ADC5-D6C3-CB73-D141F0140048}"/>
              </a:ext>
            </a:extLst>
          </p:cNvPr>
          <p:cNvSpPr>
            <a:spLocks noGrp="1"/>
          </p:cNvSpPr>
          <p:nvPr>
            <p:ph idx="1"/>
          </p:nvPr>
        </p:nvSpPr>
        <p:spPr>
          <a:xfrm>
            <a:off x="777240" y="566058"/>
            <a:ext cx="10659110" cy="5610906"/>
          </a:xfrm>
        </p:spPr>
        <p:txBody>
          <a:bodyPr>
            <a:normAutofit fontScale="92500" lnSpcReduction="20000"/>
          </a:bodyPr>
          <a:lstStyle/>
          <a:p>
            <a:pPr marL="0" indent="0">
              <a:buNone/>
            </a:pPr>
            <a:r>
              <a:rPr lang="en-US" sz="2400" b="1" dirty="0"/>
              <a:t>Control Flow Statements: (Control the Flow of Execution)</a:t>
            </a:r>
          </a:p>
          <a:p>
            <a:pPr marL="0" indent="0">
              <a:buNone/>
            </a:pPr>
            <a:r>
              <a:rPr lang="en-US" sz="2400" dirty="0"/>
              <a:t>Control flow statements in Python </a:t>
            </a:r>
            <a:r>
              <a:rPr lang="en-US" sz="2400" b="1" dirty="0"/>
              <a:t>determine the </a:t>
            </a:r>
            <a:r>
              <a:rPr lang="en-US" sz="2400" b="1" dirty="0">
                <a:solidFill>
                  <a:srgbClr val="C00000"/>
                </a:solidFill>
              </a:rPr>
              <a:t>order in which the code is executed</a:t>
            </a:r>
            <a:r>
              <a:rPr lang="en-US" sz="2400" dirty="0"/>
              <a:t>. These statements help the program decide </a:t>
            </a:r>
            <a:r>
              <a:rPr lang="en-US" sz="2400" b="1" dirty="0">
                <a:solidFill>
                  <a:srgbClr val="C00000"/>
                </a:solidFill>
              </a:rPr>
              <a:t>whether to execute a particular block of code</a:t>
            </a:r>
            <a:r>
              <a:rPr lang="en-US" sz="2400" dirty="0"/>
              <a:t>, </a:t>
            </a:r>
            <a:r>
              <a:rPr lang="en-US" sz="2400" b="1" dirty="0">
                <a:solidFill>
                  <a:srgbClr val="C00000"/>
                </a:solidFill>
              </a:rPr>
              <a:t>repeat</a:t>
            </a:r>
            <a:r>
              <a:rPr lang="en-US" sz="2400" dirty="0"/>
              <a:t> a </a:t>
            </a:r>
            <a:r>
              <a:rPr lang="en-US" sz="2400" b="1" dirty="0">
                <a:solidFill>
                  <a:srgbClr val="C00000"/>
                </a:solidFill>
              </a:rPr>
              <a:t>block</a:t>
            </a:r>
            <a:r>
              <a:rPr lang="en-US" sz="2400" dirty="0"/>
              <a:t> </a:t>
            </a:r>
            <a:r>
              <a:rPr lang="en-US" sz="2400" b="1" dirty="0">
                <a:solidFill>
                  <a:srgbClr val="C00000"/>
                </a:solidFill>
              </a:rPr>
              <a:t>of</a:t>
            </a:r>
            <a:r>
              <a:rPr lang="en-US" sz="2400" dirty="0"/>
              <a:t> </a:t>
            </a:r>
            <a:r>
              <a:rPr lang="en-US" sz="2400" b="1" dirty="0">
                <a:solidFill>
                  <a:srgbClr val="C00000"/>
                </a:solidFill>
              </a:rPr>
              <a:t>code</a:t>
            </a:r>
            <a:r>
              <a:rPr lang="en-US" sz="2400" dirty="0"/>
              <a:t>, or </a:t>
            </a:r>
            <a:r>
              <a:rPr lang="en-US" sz="2400" b="1" dirty="0">
                <a:solidFill>
                  <a:srgbClr val="C00000"/>
                </a:solidFill>
              </a:rPr>
              <a:t>jump</a:t>
            </a:r>
            <a:r>
              <a:rPr lang="en-US" sz="2400" dirty="0"/>
              <a:t> </a:t>
            </a:r>
            <a:r>
              <a:rPr lang="en-US" sz="2400" b="1" dirty="0">
                <a:solidFill>
                  <a:srgbClr val="C00000"/>
                </a:solidFill>
              </a:rPr>
              <a:t>between</a:t>
            </a:r>
            <a:r>
              <a:rPr lang="en-US" sz="2400" dirty="0"/>
              <a:t> blocks </a:t>
            </a:r>
            <a:r>
              <a:rPr lang="en-US" sz="2400" b="1" dirty="0"/>
              <a:t>based on conditions.</a:t>
            </a:r>
          </a:p>
          <a:p>
            <a:pPr marL="0" indent="0">
              <a:buNone/>
            </a:pPr>
            <a:r>
              <a:rPr lang="en-US" sz="2400" b="1" dirty="0"/>
              <a:t>Types of Control Flow Statements</a:t>
            </a:r>
          </a:p>
          <a:p>
            <a:pPr marL="457200" indent="-457200">
              <a:buFont typeface="+mj-lt"/>
              <a:buAutoNum type="arabicPeriod"/>
            </a:pPr>
            <a:r>
              <a:rPr lang="en-US" sz="2400" b="1" dirty="0"/>
              <a:t>Conditional Statements (Decision-Making)</a:t>
            </a:r>
          </a:p>
          <a:p>
            <a:pPr lvl="1"/>
            <a:r>
              <a:rPr lang="en-US" sz="2200" dirty="0"/>
              <a:t>if</a:t>
            </a:r>
          </a:p>
          <a:p>
            <a:pPr lvl="1"/>
            <a:r>
              <a:rPr lang="en-US" sz="2200" dirty="0"/>
              <a:t>if-else</a:t>
            </a:r>
          </a:p>
          <a:p>
            <a:pPr lvl="1"/>
            <a:r>
              <a:rPr lang="en-US" sz="2200" dirty="0"/>
              <a:t>if-</a:t>
            </a:r>
            <a:r>
              <a:rPr lang="en-US" sz="2200" dirty="0" err="1"/>
              <a:t>elif</a:t>
            </a:r>
            <a:r>
              <a:rPr lang="en-US" sz="2200" dirty="0"/>
              <a:t>-else</a:t>
            </a:r>
          </a:p>
          <a:p>
            <a:pPr lvl="1"/>
            <a:r>
              <a:rPr lang="en-US" sz="2200" dirty="0"/>
              <a:t>Nested if</a:t>
            </a:r>
          </a:p>
          <a:p>
            <a:pPr marL="457200" indent="-457200">
              <a:buFont typeface="+mj-lt"/>
              <a:buAutoNum type="arabicPeriod"/>
            </a:pPr>
            <a:r>
              <a:rPr lang="en-US" sz="2400" b="1" dirty="0"/>
              <a:t>Looping Statements</a:t>
            </a:r>
          </a:p>
          <a:p>
            <a:pPr lvl="1"/>
            <a:r>
              <a:rPr lang="en-US" sz="2200" dirty="0"/>
              <a:t>for loop</a:t>
            </a:r>
          </a:p>
          <a:p>
            <a:pPr lvl="1"/>
            <a:r>
              <a:rPr lang="en-US" sz="2200" dirty="0"/>
              <a:t>while loop</a:t>
            </a:r>
          </a:p>
          <a:p>
            <a:pPr marL="457200" indent="-457200">
              <a:buFont typeface="+mj-lt"/>
              <a:buAutoNum type="arabicPeriod"/>
            </a:pPr>
            <a:r>
              <a:rPr lang="en-US" sz="2400" b="1" dirty="0"/>
              <a:t>Jump Statements</a:t>
            </a:r>
          </a:p>
          <a:p>
            <a:pPr lvl="1"/>
            <a:r>
              <a:rPr lang="en-US" sz="2200" dirty="0"/>
              <a:t>break</a:t>
            </a:r>
          </a:p>
          <a:p>
            <a:pPr lvl="1"/>
            <a:r>
              <a:rPr lang="en-US" sz="2200" dirty="0"/>
              <a:t>continue</a:t>
            </a:r>
          </a:p>
          <a:p>
            <a:pPr lvl="1"/>
            <a:r>
              <a:rPr lang="en-US" sz="2200" dirty="0"/>
              <a:t>pass</a:t>
            </a:r>
            <a:endParaRPr lang="en-IN" sz="2200" dirty="0"/>
          </a:p>
        </p:txBody>
      </p:sp>
    </p:spTree>
    <p:extLst>
      <p:ext uri="{BB962C8B-B14F-4D97-AF65-F5344CB8AC3E}">
        <p14:creationId xmlns:p14="http://schemas.microsoft.com/office/powerpoint/2010/main" val="33817985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07946-8D34-0F73-96D5-294F2A28DF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51A8C-DFA7-EFCF-4831-27FDB4CD19AE}"/>
              </a:ext>
            </a:extLst>
          </p:cNvPr>
          <p:cNvSpPr>
            <a:spLocks noGrp="1"/>
          </p:cNvSpPr>
          <p:nvPr>
            <p:ph idx="1"/>
          </p:nvPr>
        </p:nvSpPr>
        <p:spPr>
          <a:xfrm>
            <a:off x="766445" y="1001486"/>
            <a:ext cx="10659110" cy="3929743"/>
          </a:xfrm>
        </p:spPr>
        <p:txBody>
          <a:bodyPr>
            <a:normAutofit/>
          </a:bodyPr>
          <a:lstStyle/>
          <a:p>
            <a:pPr marL="0" indent="0">
              <a:buNone/>
            </a:pPr>
            <a:r>
              <a:rPr lang="en-US" sz="2400" b="1" dirty="0">
                <a:solidFill>
                  <a:srgbClr val="002060"/>
                </a:solidFill>
              </a:rPr>
              <a:t>1. </a:t>
            </a:r>
            <a:r>
              <a:rPr lang="en-IN" sz="2400" b="1" dirty="0">
                <a:solidFill>
                  <a:srgbClr val="002060"/>
                </a:solidFill>
              </a:rPr>
              <a:t>Conditional Statements (Decision-Making):</a:t>
            </a:r>
          </a:p>
          <a:p>
            <a:pPr marL="0" indent="0">
              <a:buNone/>
            </a:pPr>
            <a:r>
              <a:rPr lang="en-US" sz="2400" dirty="0"/>
              <a:t>Conditional statements in Python allow the </a:t>
            </a:r>
            <a:r>
              <a:rPr lang="en-US" sz="2400" b="1" dirty="0">
                <a:solidFill>
                  <a:srgbClr val="C00000"/>
                </a:solidFill>
              </a:rPr>
              <a:t>program to make decisions </a:t>
            </a:r>
            <a:r>
              <a:rPr lang="en-US" sz="2400" b="1" dirty="0"/>
              <a:t>based on specific </a:t>
            </a:r>
            <a:r>
              <a:rPr lang="en-US" sz="2400" b="1" dirty="0">
                <a:solidFill>
                  <a:srgbClr val="C00000"/>
                </a:solidFill>
              </a:rPr>
              <a:t>conditions</a:t>
            </a:r>
            <a:r>
              <a:rPr lang="en-US" sz="2400" dirty="0"/>
              <a:t>. These statements execute certain blocks of code only when </a:t>
            </a:r>
            <a:r>
              <a:rPr lang="en-US" sz="2400" b="1" dirty="0"/>
              <a:t>specified conditions are met</a:t>
            </a:r>
            <a:r>
              <a:rPr lang="en-US" sz="2400" dirty="0"/>
              <a:t>. The main decision-making statements in Python are:</a:t>
            </a:r>
          </a:p>
          <a:p>
            <a:pPr marL="457200" indent="-457200">
              <a:buFont typeface="+mj-lt"/>
              <a:buAutoNum type="arabicPeriod"/>
            </a:pPr>
            <a:r>
              <a:rPr lang="en-US" sz="2400" b="1" dirty="0"/>
              <a:t>if </a:t>
            </a:r>
            <a:r>
              <a:rPr lang="en-US" sz="2400" dirty="0"/>
              <a:t>Statement</a:t>
            </a:r>
          </a:p>
          <a:p>
            <a:pPr marL="457200" indent="-457200">
              <a:buFont typeface="+mj-lt"/>
              <a:buAutoNum type="arabicPeriod"/>
            </a:pPr>
            <a:r>
              <a:rPr lang="en-US" sz="2400" b="1" dirty="0"/>
              <a:t>if-else </a:t>
            </a:r>
            <a:r>
              <a:rPr lang="en-US" sz="2400" dirty="0"/>
              <a:t>Statement</a:t>
            </a:r>
          </a:p>
          <a:p>
            <a:pPr marL="457200" indent="-457200">
              <a:buFont typeface="+mj-lt"/>
              <a:buAutoNum type="arabicPeriod"/>
            </a:pPr>
            <a:r>
              <a:rPr lang="en-US" sz="2400" b="1" dirty="0"/>
              <a:t>if-</a:t>
            </a:r>
            <a:r>
              <a:rPr lang="en-US" sz="2400" b="1" dirty="0" err="1"/>
              <a:t>elif</a:t>
            </a:r>
            <a:r>
              <a:rPr lang="en-US" sz="2400" b="1" dirty="0"/>
              <a:t>-else</a:t>
            </a:r>
            <a:r>
              <a:rPr lang="en-US" sz="2400" dirty="0"/>
              <a:t> Statement</a:t>
            </a:r>
          </a:p>
          <a:p>
            <a:pPr marL="457200" indent="-457200">
              <a:buFont typeface="+mj-lt"/>
              <a:buAutoNum type="arabicPeriod"/>
            </a:pPr>
            <a:r>
              <a:rPr lang="en-US" sz="2400" b="1" dirty="0"/>
              <a:t>Nested if </a:t>
            </a:r>
            <a:r>
              <a:rPr lang="en-US" sz="2400" dirty="0"/>
              <a:t>Statement</a:t>
            </a:r>
            <a:endParaRPr lang="en-IN" sz="2400" dirty="0"/>
          </a:p>
        </p:txBody>
      </p:sp>
    </p:spTree>
    <p:extLst>
      <p:ext uri="{BB962C8B-B14F-4D97-AF65-F5344CB8AC3E}">
        <p14:creationId xmlns:p14="http://schemas.microsoft.com/office/powerpoint/2010/main" val="4382497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E331-74DD-CFE8-DEFC-F3515EDE09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C615D-A79F-C461-06DD-4493D59DC851}"/>
              </a:ext>
            </a:extLst>
          </p:cNvPr>
          <p:cNvSpPr>
            <a:spLocks noGrp="1"/>
          </p:cNvSpPr>
          <p:nvPr>
            <p:ph idx="1"/>
          </p:nvPr>
        </p:nvSpPr>
        <p:spPr>
          <a:xfrm>
            <a:off x="777240" y="674914"/>
            <a:ext cx="10659110" cy="5502049"/>
          </a:xfrm>
        </p:spPr>
        <p:txBody>
          <a:bodyPr>
            <a:normAutofit/>
          </a:bodyPr>
          <a:lstStyle/>
          <a:p>
            <a:pPr marL="0" indent="0">
              <a:buNone/>
            </a:pPr>
            <a:r>
              <a:rPr lang="en-US" sz="2400" b="1" dirty="0"/>
              <a:t>1. if Statement ( Simple If):</a:t>
            </a:r>
          </a:p>
          <a:p>
            <a:pPr marL="0" indent="0">
              <a:buNone/>
            </a:pPr>
            <a:r>
              <a:rPr lang="en-US" sz="2400" dirty="0"/>
              <a:t>The if statement executes a block of code to </a:t>
            </a:r>
            <a:r>
              <a:rPr lang="en-US" sz="2400" b="1" dirty="0">
                <a:solidFill>
                  <a:srgbClr val="C00000"/>
                </a:solidFill>
              </a:rPr>
              <a:t>True</a:t>
            </a:r>
            <a:r>
              <a:rPr lang="en-US" sz="2400" dirty="0"/>
              <a:t>.</a:t>
            </a:r>
            <a:r>
              <a:rPr lang="en-US" sz="2400" b="1" dirty="0"/>
              <a:t> only when the given condition evaluates </a:t>
            </a:r>
            <a:endParaRPr lang="en-US" sz="2400" dirty="0"/>
          </a:p>
          <a:p>
            <a:pPr marL="0" indent="0">
              <a:buNone/>
            </a:pPr>
            <a:r>
              <a:rPr lang="en-US" sz="2400" b="1" dirty="0"/>
              <a:t>Syntax:</a:t>
            </a:r>
          </a:p>
          <a:p>
            <a:pPr marL="0" indent="0">
              <a:buNone/>
            </a:pPr>
            <a:endParaRPr lang="en-US" sz="2400" b="1" dirty="0"/>
          </a:p>
          <a:p>
            <a:pPr marL="0" indent="0">
              <a:buNone/>
            </a:pPr>
            <a:endParaRPr lang="en-US" sz="2400" b="1" dirty="0"/>
          </a:p>
          <a:p>
            <a:pPr marL="0" indent="0">
              <a:buNone/>
            </a:pPr>
            <a:r>
              <a:rPr lang="en-US" sz="2400" b="1" dirty="0"/>
              <a:t>Example: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r>
              <a:rPr lang="en-US" sz="2400" dirty="0"/>
              <a:t>The condition </a:t>
            </a:r>
            <a:r>
              <a:rPr lang="en-US" sz="2400" b="1" dirty="0">
                <a:solidFill>
                  <a:srgbClr val="C00000"/>
                </a:solidFill>
              </a:rPr>
              <a:t>x &gt; 5 </a:t>
            </a:r>
            <a:r>
              <a:rPr lang="en-US" sz="2400" dirty="0"/>
              <a:t>evaluates to </a:t>
            </a:r>
            <a:r>
              <a:rPr lang="en-US" sz="2400" b="1" dirty="0"/>
              <a:t>True</a:t>
            </a:r>
            <a:r>
              <a:rPr lang="en-US" sz="2400" dirty="0"/>
              <a:t>, so the indented block is executed.</a:t>
            </a:r>
            <a:endParaRPr lang="en-IN" sz="2400" dirty="0"/>
          </a:p>
        </p:txBody>
      </p:sp>
      <p:pic>
        <p:nvPicPr>
          <p:cNvPr id="4" name="Picture 3">
            <a:extLst>
              <a:ext uri="{FF2B5EF4-FFF2-40B4-BE49-F238E27FC236}">
                <a16:creationId xmlns:a16="http://schemas.microsoft.com/office/drawing/2014/main" id="{3A856D29-F76E-5761-327B-84549ECEE3CD}"/>
              </a:ext>
            </a:extLst>
          </p:cNvPr>
          <p:cNvPicPr>
            <a:picLocks noChangeAspect="1"/>
          </p:cNvPicPr>
          <p:nvPr/>
        </p:nvPicPr>
        <p:blipFill>
          <a:blip r:embed="rId2"/>
          <a:stretch>
            <a:fillRect/>
          </a:stretch>
        </p:blipFill>
        <p:spPr>
          <a:xfrm>
            <a:off x="2130714" y="2018685"/>
            <a:ext cx="8257143" cy="1057143"/>
          </a:xfrm>
          <a:prstGeom prst="rect">
            <a:avLst/>
          </a:prstGeom>
        </p:spPr>
      </p:pic>
      <p:pic>
        <p:nvPicPr>
          <p:cNvPr id="6" name="Picture 5">
            <a:extLst>
              <a:ext uri="{FF2B5EF4-FFF2-40B4-BE49-F238E27FC236}">
                <a16:creationId xmlns:a16="http://schemas.microsoft.com/office/drawing/2014/main" id="{3B84AA37-0F1D-664A-09B6-18B0B63EED2A}"/>
              </a:ext>
            </a:extLst>
          </p:cNvPr>
          <p:cNvPicPr>
            <a:picLocks noChangeAspect="1"/>
          </p:cNvPicPr>
          <p:nvPr/>
        </p:nvPicPr>
        <p:blipFill>
          <a:blip r:embed="rId3"/>
          <a:stretch>
            <a:fillRect/>
          </a:stretch>
        </p:blipFill>
        <p:spPr>
          <a:xfrm>
            <a:off x="2130714" y="3591027"/>
            <a:ext cx="6152381" cy="1657143"/>
          </a:xfrm>
          <a:prstGeom prst="rect">
            <a:avLst/>
          </a:prstGeom>
        </p:spPr>
      </p:pic>
    </p:spTree>
    <p:extLst>
      <p:ext uri="{BB962C8B-B14F-4D97-AF65-F5344CB8AC3E}">
        <p14:creationId xmlns:p14="http://schemas.microsoft.com/office/powerpoint/2010/main" val="16442856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5D1B-937F-1DB4-0C28-A85B5C7DCF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Simple If </a:t>
            </a:r>
            <a:r>
              <a:rPr lang="en-US" sz="2600" b="1" kern="1200" dirty="0">
                <a:solidFill>
                  <a:srgbClr val="FFFFFF"/>
                </a:solidFill>
                <a:latin typeface="+mj-lt"/>
                <a:ea typeface="+mj-ea"/>
                <a:cs typeface="+mj-cs"/>
              </a:rPr>
              <a:t>Flow Chart</a:t>
            </a:r>
          </a:p>
        </p:txBody>
      </p:sp>
      <p:pic>
        <p:nvPicPr>
          <p:cNvPr id="5" name="Picture 4">
            <a:extLst>
              <a:ext uri="{FF2B5EF4-FFF2-40B4-BE49-F238E27FC236}">
                <a16:creationId xmlns:a16="http://schemas.microsoft.com/office/drawing/2014/main" id="{B0795079-1115-42BB-9E27-3AB8CE727A5C}"/>
              </a:ext>
            </a:extLst>
          </p:cNvPr>
          <p:cNvPicPr>
            <a:picLocks noChangeAspect="1"/>
          </p:cNvPicPr>
          <p:nvPr/>
        </p:nvPicPr>
        <p:blipFill>
          <a:blip r:embed="rId2"/>
          <a:stretch>
            <a:fillRect/>
          </a:stretch>
        </p:blipFill>
        <p:spPr>
          <a:xfrm>
            <a:off x="4164672" y="584124"/>
            <a:ext cx="6813507" cy="5689751"/>
          </a:xfrm>
          <a:prstGeom prst="rect">
            <a:avLst/>
          </a:prstGeom>
        </p:spPr>
      </p:pic>
    </p:spTree>
    <p:extLst>
      <p:ext uri="{BB962C8B-B14F-4D97-AF65-F5344CB8AC3E}">
        <p14:creationId xmlns:p14="http://schemas.microsoft.com/office/powerpoint/2010/main" val="588978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75920" y="314960"/>
            <a:ext cx="11348719" cy="6299200"/>
          </a:xfrm>
        </p:spPr>
        <p:txBody>
          <a:bodyPr/>
          <a:lstStyle/>
          <a:p>
            <a:pPr marL="0" indent="0">
              <a:buNone/>
            </a:pPr>
            <a:r>
              <a:rPr lang="en-IN" sz="2400" b="1" dirty="0">
                <a:solidFill>
                  <a:schemeClr val="accent6">
                    <a:lumMod val="50000"/>
                  </a:schemeClr>
                </a:solidFill>
              </a:rPr>
              <a:t>2. if-else statement</a:t>
            </a:r>
            <a:r>
              <a:rPr lang="en-IN" sz="2400" dirty="0">
                <a:solidFill>
                  <a:schemeClr val="accent6">
                    <a:lumMod val="50000"/>
                  </a:schemeClr>
                </a:solidFill>
              </a:rPr>
              <a:t>:</a:t>
            </a:r>
          </a:p>
          <a:p>
            <a:pPr marL="0" indent="0">
              <a:buNone/>
            </a:pPr>
            <a:r>
              <a:rPr lang="en-US" sz="2400" dirty="0"/>
              <a:t>The if-else statement provides </a:t>
            </a:r>
            <a:r>
              <a:rPr lang="en-US" sz="2400" b="1" dirty="0">
                <a:solidFill>
                  <a:srgbClr val="C00000"/>
                </a:solidFill>
              </a:rPr>
              <a:t>two blocks of code</a:t>
            </a:r>
            <a:r>
              <a:rPr lang="en-US" sz="2400" dirty="0"/>
              <a:t>: one that executes if the condition is </a:t>
            </a:r>
            <a:r>
              <a:rPr lang="en-US" sz="2400" b="1" dirty="0"/>
              <a:t>true</a:t>
            </a:r>
            <a:r>
              <a:rPr lang="en-US" sz="2400" dirty="0"/>
              <a:t> and another that executes if the condition is </a:t>
            </a:r>
            <a:r>
              <a:rPr lang="en-US" sz="2400" b="1" dirty="0"/>
              <a:t>false</a:t>
            </a:r>
            <a:r>
              <a:rPr lang="en-US" sz="2400" dirty="0"/>
              <a:t>.</a:t>
            </a:r>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Example:</a:t>
            </a:r>
          </a:p>
        </p:txBody>
      </p:sp>
      <p:pic>
        <p:nvPicPr>
          <p:cNvPr id="4" name="Picture 3">
            <a:extLst>
              <a:ext uri="{FF2B5EF4-FFF2-40B4-BE49-F238E27FC236}">
                <a16:creationId xmlns:a16="http://schemas.microsoft.com/office/drawing/2014/main" id="{A6C2C8F6-853D-621B-E7EA-B7847815B92D}"/>
              </a:ext>
            </a:extLst>
          </p:cNvPr>
          <p:cNvPicPr>
            <a:picLocks noChangeAspect="1"/>
          </p:cNvPicPr>
          <p:nvPr/>
        </p:nvPicPr>
        <p:blipFill>
          <a:blip r:embed="rId2"/>
          <a:stretch>
            <a:fillRect/>
          </a:stretch>
        </p:blipFill>
        <p:spPr>
          <a:xfrm>
            <a:off x="1791238" y="1660333"/>
            <a:ext cx="8609524" cy="2095238"/>
          </a:xfrm>
          <a:prstGeom prst="rect">
            <a:avLst/>
          </a:prstGeom>
        </p:spPr>
      </p:pic>
      <p:pic>
        <p:nvPicPr>
          <p:cNvPr id="8" name="Picture 7">
            <a:extLst>
              <a:ext uri="{FF2B5EF4-FFF2-40B4-BE49-F238E27FC236}">
                <a16:creationId xmlns:a16="http://schemas.microsoft.com/office/drawing/2014/main" id="{CC0C9D1C-F7D2-9242-678E-610648A319CD}"/>
              </a:ext>
            </a:extLst>
          </p:cNvPr>
          <p:cNvPicPr>
            <a:picLocks noChangeAspect="1"/>
          </p:cNvPicPr>
          <p:nvPr/>
        </p:nvPicPr>
        <p:blipFill>
          <a:blip r:embed="rId3"/>
          <a:stretch>
            <a:fillRect/>
          </a:stretch>
        </p:blipFill>
        <p:spPr>
          <a:xfrm>
            <a:off x="1791238" y="4092636"/>
            <a:ext cx="6540477" cy="2210061"/>
          </a:xfrm>
          <a:prstGeom prst="rect">
            <a:avLst/>
          </a:prstGeom>
        </p:spPr>
      </p:pic>
      <p:sp>
        <p:nvSpPr>
          <p:cNvPr id="10" name="TextBox 9">
            <a:extLst>
              <a:ext uri="{FF2B5EF4-FFF2-40B4-BE49-F238E27FC236}">
                <a16:creationId xmlns:a16="http://schemas.microsoft.com/office/drawing/2014/main" id="{16CF30EC-48A0-DFAB-5446-6FC4A060F6F8}"/>
              </a:ext>
            </a:extLst>
          </p:cNvPr>
          <p:cNvSpPr txBox="1"/>
          <p:nvPr/>
        </p:nvSpPr>
        <p:spPr>
          <a:xfrm>
            <a:off x="8617576" y="4092636"/>
            <a:ext cx="3566371" cy="1200329"/>
          </a:xfrm>
          <a:prstGeom prst="rect">
            <a:avLst/>
          </a:prstGeom>
          <a:noFill/>
        </p:spPr>
        <p:txBody>
          <a:bodyPr wrap="square">
            <a:spAutoFit/>
          </a:bodyPr>
          <a:lstStyle/>
          <a:p>
            <a:r>
              <a:rPr lang="en-IN" sz="2400" dirty="0"/>
              <a:t>The condition </a:t>
            </a:r>
            <a:r>
              <a:rPr lang="en-IN" sz="2400" b="1" dirty="0"/>
              <a:t>x &gt; 5 </a:t>
            </a:r>
            <a:r>
              <a:rPr lang="en-IN" sz="2400" dirty="0"/>
              <a:t>evaluates to </a:t>
            </a:r>
            <a:r>
              <a:rPr lang="en-IN" sz="2400" b="1" dirty="0">
                <a:solidFill>
                  <a:srgbClr val="C00000"/>
                </a:solidFill>
              </a:rPr>
              <a:t>False</a:t>
            </a:r>
            <a:r>
              <a:rPr lang="en-IN" sz="2400" dirty="0"/>
              <a:t>, so the else block is executed.</a:t>
            </a:r>
          </a:p>
        </p:txBody>
      </p:sp>
    </p:spTree>
    <p:extLst>
      <p:ext uri="{BB962C8B-B14F-4D97-AF65-F5344CB8AC3E}">
        <p14:creationId xmlns:p14="http://schemas.microsoft.com/office/powerpoint/2010/main" val="3781957673"/>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2995</TotalTime>
  <Words>7398</Words>
  <Application>Microsoft Office PowerPoint</Application>
  <PresentationFormat>Widescreen</PresentationFormat>
  <Paragraphs>1106</Paragraphs>
  <Slides>149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149</vt:i4>
      </vt:variant>
    </vt:vector>
  </HeadingPairs>
  <TitlesOfParts>
    <vt:vector size="155" baseType="lpstr">
      <vt:lpstr>Aptos</vt:lpstr>
      <vt:lpstr>Arial</vt:lpstr>
      <vt:lpstr>Calibri</vt:lpstr>
      <vt:lpstr>Courier New</vt:lpstr>
      <vt:lpstr>Gill Sans Nova</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If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934</cp:revision>
  <dcterms:created xsi:type="dcterms:W3CDTF">2024-11-25T17:19:06Z</dcterms:created>
  <dcterms:modified xsi:type="dcterms:W3CDTF">2025-01-14T18:13:51Z</dcterms:modified>
</cp:coreProperties>
</file>