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34"/>
  </p:notesMasterIdLst>
  <p:sldIdLst>
    <p:sldId id="418" r:id="rId2"/>
    <p:sldId id="544" r:id="rId3"/>
    <p:sldId id="550" r:id="rId4"/>
    <p:sldId id="543" r:id="rId5"/>
    <p:sldId id="546" r:id="rId6"/>
    <p:sldId id="545" r:id="rId7"/>
    <p:sldId id="547" r:id="rId8"/>
    <p:sldId id="548" r:id="rId9"/>
    <p:sldId id="549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0" r:id="rId19"/>
    <p:sldId id="562" r:id="rId20"/>
    <p:sldId id="563" r:id="rId21"/>
    <p:sldId id="564" r:id="rId22"/>
    <p:sldId id="565" r:id="rId23"/>
    <p:sldId id="566" r:id="rId24"/>
    <p:sldId id="567" r:id="rId25"/>
    <p:sldId id="568" r:id="rId26"/>
    <p:sldId id="569" r:id="rId27"/>
    <p:sldId id="570" r:id="rId28"/>
    <p:sldId id="561" r:id="rId29"/>
    <p:sldId id="571" r:id="rId30"/>
    <p:sldId id="572" r:id="rId31"/>
    <p:sldId id="573" r:id="rId32"/>
    <p:sldId id="57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1/10/2025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85" y="2284236"/>
            <a:ext cx="11484429" cy="228952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tx2"/>
                </a:solidFill>
              </a:rPr>
              <a:t>Module-1: </a:t>
            </a:r>
          </a:p>
          <a:p>
            <a:pPr marL="0" indent="0" algn="ctr">
              <a:buNone/>
            </a:pPr>
            <a:r>
              <a:rPr lang="en-US" sz="6600" b="1" dirty="0">
                <a:solidFill>
                  <a:srgbClr val="C00000"/>
                </a:solidFill>
              </a:rPr>
              <a:t>Python Basic Concepts and Programming</a:t>
            </a:r>
            <a:endParaRPr lang="en-IN" sz="6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38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08F4D-3DB6-8107-9331-EF6A47B5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BE2D9-EE56-2522-1B16-3F7171343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831668"/>
            <a:ext cx="10659110" cy="4970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Identifiers:</a:t>
            </a:r>
          </a:p>
          <a:p>
            <a:pPr marL="0" indent="0">
              <a:buNone/>
            </a:pPr>
            <a:r>
              <a:rPr lang="en-US" sz="2400" dirty="0"/>
              <a:t>Identifiers in Python are </a:t>
            </a:r>
            <a:r>
              <a:rPr lang="en-IN" sz="2400" b="1" dirty="0">
                <a:solidFill>
                  <a:srgbClr val="C00000"/>
                </a:solidFill>
              </a:rPr>
              <a:t>name given to the programming elements </a:t>
            </a:r>
            <a:r>
              <a:rPr lang="en-US" sz="2400" dirty="0"/>
              <a:t>such as variables, functions, classes, or other objects. They serve as </a:t>
            </a:r>
            <a:r>
              <a:rPr lang="en-US" sz="2400" b="1" dirty="0"/>
              <a:t>labels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C00000"/>
                </a:solidFill>
              </a:rPr>
              <a:t>reference </a:t>
            </a:r>
            <a:r>
              <a:rPr lang="en-US" sz="2400" dirty="0"/>
              <a:t>these objects in code. </a:t>
            </a:r>
          </a:p>
          <a:p>
            <a:pPr marL="0" indent="0">
              <a:buNone/>
            </a:pPr>
            <a:r>
              <a:rPr lang="en-US" sz="2400" dirty="0"/>
              <a:t>Python has specific rules and conventions for creating identifiers.</a:t>
            </a:r>
          </a:p>
          <a:p>
            <a:pPr marL="0" indent="0">
              <a:buNone/>
            </a:pPr>
            <a:r>
              <a:rPr lang="en-US" sz="2400" b="1" dirty="0"/>
              <a:t>Example for Identifiers: </a:t>
            </a:r>
            <a:r>
              <a:rPr lang="en-IN" sz="2400" dirty="0"/>
              <a:t>Valid Identifiers:</a:t>
            </a:r>
          </a:p>
          <a:p>
            <a:r>
              <a:rPr lang="en-IN" sz="2400" dirty="0" err="1"/>
              <a:t>my_variable</a:t>
            </a:r>
            <a:endParaRPr lang="en-IN" sz="2400" dirty="0"/>
          </a:p>
          <a:p>
            <a:r>
              <a:rPr lang="en-IN" sz="2400" dirty="0"/>
              <a:t>Variable123</a:t>
            </a:r>
          </a:p>
          <a:p>
            <a:r>
              <a:rPr lang="en-IN" sz="2400" dirty="0"/>
              <a:t>_</a:t>
            </a:r>
            <a:r>
              <a:rPr lang="en-IN" sz="2400" dirty="0" err="1"/>
              <a:t>privateVar</a:t>
            </a:r>
            <a:endParaRPr lang="en-IN" sz="2400" dirty="0"/>
          </a:p>
          <a:p>
            <a:r>
              <a:rPr lang="en-IN" sz="2400" dirty="0" err="1"/>
              <a:t>MyClass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03305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56747-29E1-0120-BE28-F09D2DCAC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776A4-FCBD-A2BE-FA6D-AAC223A2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/>
              <a:t>Rules for Creating Identifiers</a:t>
            </a:r>
          </a:p>
          <a:p>
            <a:pPr marL="0" indent="0">
              <a:buNone/>
            </a:pPr>
            <a:r>
              <a:rPr lang="en-US" sz="2200" b="1" dirty="0"/>
              <a:t>1. Allowed Characters: </a:t>
            </a:r>
          </a:p>
          <a:p>
            <a:pPr lvl="1"/>
            <a:r>
              <a:rPr lang="en-US" dirty="0"/>
              <a:t>Identifiers can only contain </a:t>
            </a:r>
            <a:r>
              <a:rPr lang="en-US" b="1" dirty="0"/>
              <a:t>letters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(a-z, A-Z), </a:t>
            </a:r>
            <a:r>
              <a:rPr lang="en-US" b="1" dirty="0"/>
              <a:t>digits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(0-9), </a:t>
            </a:r>
            <a:r>
              <a:rPr lang="en-US" dirty="0"/>
              <a:t>and </a:t>
            </a:r>
            <a:r>
              <a:rPr lang="en-US" b="1" dirty="0"/>
              <a:t>underscores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sz="3200" b="1" dirty="0">
                <a:solidFill>
                  <a:srgbClr val="C00000"/>
                </a:solidFill>
              </a:rPr>
              <a:t>_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r>
              <a:rPr lang="en-US" b="1" dirty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n-US" dirty="0"/>
              <a:t>They cannot start with a digit. For example, 123abc is invalid, but abc123 is valid.</a:t>
            </a:r>
          </a:p>
          <a:p>
            <a:pPr marL="0" indent="0">
              <a:buNone/>
            </a:pPr>
            <a:r>
              <a:rPr lang="en-US" sz="2200" b="1" dirty="0"/>
              <a:t>2. Case Sensitivity: </a:t>
            </a:r>
            <a:r>
              <a:rPr lang="en-US" sz="2200" dirty="0"/>
              <a:t>Identifiers </a:t>
            </a:r>
            <a:r>
              <a:rPr lang="en-US" sz="2200" b="1" dirty="0"/>
              <a:t>are case-sensitive</a:t>
            </a:r>
            <a:r>
              <a:rPr lang="en-US" sz="2200" dirty="0"/>
              <a:t>. For example, </a:t>
            </a:r>
            <a:r>
              <a:rPr lang="en-US" sz="2200" b="1" dirty="0" err="1">
                <a:solidFill>
                  <a:srgbClr val="0070C0"/>
                </a:solidFill>
              </a:rPr>
              <a:t>MyVariable</a:t>
            </a:r>
            <a:r>
              <a:rPr lang="en-US" sz="2200" dirty="0"/>
              <a:t> and </a:t>
            </a:r>
            <a:r>
              <a:rPr lang="en-US" sz="2200" b="1" dirty="0" err="1">
                <a:solidFill>
                  <a:srgbClr val="0070C0"/>
                </a:solidFill>
              </a:rPr>
              <a:t>myvariable</a:t>
            </a:r>
            <a:r>
              <a:rPr lang="en-US" sz="2200" dirty="0"/>
              <a:t> are treated as </a:t>
            </a:r>
            <a:r>
              <a:rPr lang="en-US" sz="2200" b="1" dirty="0"/>
              <a:t>distinct identifiers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b="1" dirty="0"/>
              <a:t>3. Keywords:  </a:t>
            </a:r>
            <a:r>
              <a:rPr lang="en-US" sz="2200" dirty="0"/>
              <a:t>Identifiers </a:t>
            </a:r>
            <a:r>
              <a:rPr lang="en-US" sz="2200" b="1" dirty="0">
                <a:solidFill>
                  <a:srgbClr val="002060"/>
                </a:solidFill>
              </a:rPr>
              <a:t>cannot be the same as Python's reserved keywords </a:t>
            </a:r>
            <a:r>
              <a:rPr lang="en-US" sz="2200" dirty="0"/>
              <a:t>(e.g., if, while, class, def, etc.). Use the </a:t>
            </a:r>
            <a:r>
              <a:rPr lang="en-US" sz="2200" b="1" dirty="0"/>
              <a:t>keyword</a:t>
            </a:r>
            <a:r>
              <a:rPr lang="en-US" sz="2200" dirty="0"/>
              <a:t> </a:t>
            </a:r>
            <a:r>
              <a:rPr lang="en-US" sz="2200" b="1" dirty="0"/>
              <a:t>module</a:t>
            </a:r>
            <a:r>
              <a:rPr lang="en-US" sz="2200" dirty="0"/>
              <a:t> to view the list of reserved keywords in Python</a:t>
            </a:r>
          </a:p>
          <a:p>
            <a:pPr marL="0" indent="0">
              <a:buNone/>
            </a:pPr>
            <a:r>
              <a:rPr lang="en-US" sz="2200" b="1" dirty="0"/>
              <a:t>4. Special Characters: </a:t>
            </a:r>
            <a:r>
              <a:rPr lang="en-US" sz="2200" dirty="0"/>
              <a:t>Identifiers </a:t>
            </a:r>
            <a:r>
              <a:rPr lang="en-US" sz="2200" b="1" dirty="0"/>
              <a:t>cannot include special characters </a:t>
            </a:r>
            <a:r>
              <a:rPr lang="en-US" sz="2200" dirty="0"/>
              <a:t>like </a:t>
            </a:r>
            <a:r>
              <a:rPr lang="en-US" sz="2200" b="1" dirty="0"/>
              <a:t>@</a:t>
            </a:r>
            <a:r>
              <a:rPr lang="en-US" sz="2200" dirty="0"/>
              <a:t>, $, %, or spaces.</a:t>
            </a:r>
          </a:p>
          <a:p>
            <a:pPr marL="0" indent="0">
              <a:buNone/>
            </a:pPr>
            <a:r>
              <a:rPr lang="en-US" sz="2200" b="1" dirty="0"/>
              <a:t>5. Length: </a:t>
            </a:r>
            <a:r>
              <a:rPr lang="en-US" sz="2200" dirty="0"/>
              <a:t>Identifiers </a:t>
            </a:r>
            <a:r>
              <a:rPr lang="en-US" sz="2200" b="1" dirty="0">
                <a:solidFill>
                  <a:srgbClr val="002060"/>
                </a:solidFill>
              </a:rPr>
              <a:t>can be of any length</a:t>
            </a:r>
            <a:r>
              <a:rPr lang="en-US" sz="2200" dirty="0"/>
              <a:t>, but it’s good practice to keep them concise and meaningful.</a:t>
            </a:r>
          </a:p>
          <a:p>
            <a:pPr marL="0" indent="0">
              <a:buNone/>
            </a:pPr>
            <a:r>
              <a:rPr lang="en-US" sz="2200" b="1" dirty="0"/>
              <a:t>6. Underscore Usage: </a:t>
            </a:r>
          </a:p>
          <a:p>
            <a:pPr lvl="1"/>
            <a:r>
              <a:rPr lang="en-US" b="1" dirty="0"/>
              <a:t>A single leading underscore (_var): </a:t>
            </a:r>
            <a:r>
              <a:rPr lang="en-US" dirty="0"/>
              <a:t>Used to indicate a private variable (not enforced by Python, but by convention).</a:t>
            </a:r>
          </a:p>
          <a:p>
            <a:pPr lvl="1"/>
            <a:r>
              <a:rPr lang="en-US" b="1" dirty="0"/>
              <a:t>Double leading underscores (__var): </a:t>
            </a:r>
            <a:r>
              <a:rPr lang="en-US" dirty="0"/>
              <a:t>Used for name </a:t>
            </a:r>
            <a:r>
              <a:rPr lang="en-US" b="1" dirty="0">
                <a:solidFill>
                  <a:srgbClr val="C00000"/>
                </a:solidFill>
              </a:rPr>
              <a:t>mangling in classes </a:t>
            </a:r>
            <a:r>
              <a:rPr lang="en-US" dirty="0"/>
              <a:t>to avoid name conflicts in child.</a:t>
            </a:r>
          </a:p>
          <a:p>
            <a:pPr lvl="1"/>
            <a:r>
              <a:rPr lang="en-US" b="1" dirty="0"/>
              <a:t>Double underscores at both ends (__</a:t>
            </a:r>
            <a:r>
              <a:rPr lang="en-US" b="1" dirty="0" err="1"/>
              <a:t>init</a:t>
            </a:r>
            <a:r>
              <a:rPr lang="en-US" b="1" dirty="0"/>
              <a:t>__): </a:t>
            </a:r>
            <a:r>
              <a:rPr lang="en-US" dirty="0"/>
              <a:t>Reserved for </a:t>
            </a:r>
            <a:r>
              <a:rPr lang="en-US" b="1" dirty="0">
                <a:solidFill>
                  <a:srgbClr val="C00000"/>
                </a:solidFill>
              </a:rPr>
              <a:t>special methods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magic methods </a:t>
            </a:r>
            <a:r>
              <a:rPr lang="en-US" dirty="0"/>
              <a:t>in Python.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375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B5111-21EA-3F69-29DC-B7BDF7E25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8786C-F2A1-5516-10B8-D4FD2A9D5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097" y="1005840"/>
            <a:ext cx="10659110" cy="2423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 for </a:t>
            </a:r>
            <a:r>
              <a:rPr lang="en-US" sz="2400" b="1" dirty="0">
                <a:solidFill>
                  <a:srgbClr val="C00000"/>
                </a:solidFill>
              </a:rPr>
              <a:t>Invalid</a:t>
            </a:r>
            <a:r>
              <a:rPr lang="en-US" sz="2400" b="1" dirty="0"/>
              <a:t> Identifiers:</a:t>
            </a:r>
          </a:p>
          <a:p>
            <a:r>
              <a:rPr lang="en-US" sz="2400" dirty="0"/>
              <a:t>123abc (Starts with a digit)</a:t>
            </a:r>
          </a:p>
          <a:p>
            <a:r>
              <a:rPr lang="en-US" sz="2400" dirty="0"/>
              <a:t>my-variable (Contains a hyphen)</a:t>
            </a:r>
          </a:p>
          <a:p>
            <a:r>
              <a:rPr lang="en-US" sz="2400" dirty="0"/>
              <a:t>class (Reserved keyword)</a:t>
            </a:r>
          </a:p>
          <a:p>
            <a:r>
              <a:rPr lang="en-US" sz="2400" dirty="0"/>
              <a:t>my variable (Contains a space)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2252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05574-7F29-CFBF-9B19-1571B50B8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DFE4-53F1-7EA1-EF3D-7624A611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Keywords:</a:t>
            </a:r>
          </a:p>
          <a:p>
            <a:pPr marL="0" indent="0">
              <a:buNone/>
            </a:pPr>
            <a:r>
              <a:rPr lang="en-US" sz="2400" dirty="0"/>
              <a:t>Keywords in Python are </a:t>
            </a:r>
            <a:r>
              <a:rPr lang="en-US" sz="2400" b="1" dirty="0">
                <a:solidFill>
                  <a:srgbClr val="C00000"/>
                </a:solidFill>
              </a:rPr>
              <a:t>reserved words </a:t>
            </a:r>
            <a:r>
              <a:rPr lang="en-US" sz="2400" dirty="0"/>
              <a:t>that have a </a:t>
            </a:r>
            <a:r>
              <a:rPr lang="en-US" sz="2400" b="1" dirty="0">
                <a:solidFill>
                  <a:srgbClr val="002060"/>
                </a:solidFill>
              </a:rPr>
              <a:t>specific meaning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2060"/>
                </a:solidFill>
              </a:rPr>
              <a:t>purpose</a:t>
            </a:r>
            <a:r>
              <a:rPr lang="en-US" sz="2400" dirty="0"/>
              <a:t> in the language. They are part of </a:t>
            </a:r>
            <a:r>
              <a:rPr lang="en-US" sz="2400" b="1" dirty="0"/>
              <a:t>Python's syntax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cannot be used as identifiers </a:t>
            </a:r>
            <a:r>
              <a:rPr lang="en-US" sz="2400" dirty="0"/>
              <a:t>(e.g., variable names, function names, or class names).</a:t>
            </a:r>
          </a:p>
          <a:p>
            <a:pPr marL="0" indent="0">
              <a:buNone/>
            </a:pPr>
            <a:r>
              <a:rPr lang="en-US" sz="2400" dirty="0"/>
              <a:t>Python keywords are </a:t>
            </a:r>
            <a:r>
              <a:rPr lang="en-US" sz="2400" b="1" dirty="0"/>
              <a:t>case-sensitive</a:t>
            </a:r>
            <a:r>
              <a:rPr lang="en-US" sz="2400" dirty="0"/>
              <a:t> and </a:t>
            </a:r>
            <a:r>
              <a:rPr lang="en-US" sz="2400" b="1" dirty="0"/>
              <a:t>must be used exactly as defined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Characteristics of Keywords: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Fixed Meaning: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002060"/>
                </a:solidFill>
              </a:rPr>
              <a:t>meaning of a keyword </a:t>
            </a:r>
            <a:r>
              <a:rPr lang="en-US" sz="2400" dirty="0"/>
              <a:t>is predefined and cannot be changed.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Case-Sensitive: </a:t>
            </a:r>
            <a:r>
              <a:rPr lang="en-US" sz="2400" dirty="0"/>
              <a:t>Keywords must be used in </a:t>
            </a:r>
            <a:r>
              <a:rPr lang="en-US" sz="2400" b="1" dirty="0">
                <a:solidFill>
                  <a:srgbClr val="002060"/>
                </a:solidFill>
              </a:rPr>
              <a:t>lowercase</a:t>
            </a:r>
            <a:r>
              <a:rPr lang="en-US" sz="2400" dirty="0"/>
              <a:t> (e.g., if is valid, but If is not).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Reserved: </a:t>
            </a:r>
            <a:r>
              <a:rPr lang="en-US" sz="2400" dirty="0"/>
              <a:t>They cannot be used for </a:t>
            </a:r>
            <a:r>
              <a:rPr lang="en-US" sz="2400" b="1" dirty="0"/>
              <a:t>naming variables</a:t>
            </a:r>
            <a:r>
              <a:rPr lang="en-US" sz="2400" dirty="0"/>
              <a:t>, </a:t>
            </a:r>
            <a:r>
              <a:rPr lang="en-US" sz="2400" b="1" dirty="0"/>
              <a:t>functions</a:t>
            </a:r>
            <a:r>
              <a:rPr lang="en-US" sz="2400" dirty="0"/>
              <a:t>, or any other </a:t>
            </a:r>
            <a:r>
              <a:rPr lang="en-US" sz="2400" b="1" dirty="0"/>
              <a:t>identifiers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26673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DBDE7-7429-0E85-B75F-30371142B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5E8E3-139C-C5EE-3D7C-631B6B34B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List of Keywords:</a:t>
            </a:r>
          </a:p>
          <a:p>
            <a:pPr marL="0" indent="0">
              <a:buNone/>
            </a:pPr>
            <a:r>
              <a:rPr lang="en-US" sz="2400" dirty="0"/>
              <a:t>Python has a predefined set of keywords. You can get the current </a:t>
            </a:r>
            <a:r>
              <a:rPr lang="en-US" sz="2400" b="1" dirty="0"/>
              <a:t>list of keywords </a:t>
            </a:r>
            <a:r>
              <a:rPr lang="en-US" sz="2400" dirty="0"/>
              <a:t>using the </a:t>
            </a:r>
            <a:r>
              <a:rPr lang="en-US" sz="2400" b="1" dirty="0">
                <a:solidFill>
                  <a:srgbClr val="C00000"/>
                </a:solidFill>
              </a:rPr>
              <a:t>keyword module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2129C-02CD-553A-DA50-235021D4C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02" y="1942727"/>
            <a:ext cx="3638095" cy="1123810"/>
          </a:xfrm>
          <a:prstGeom prst="rect">
            <a:avLst/>
          </a:prstGeom>
        </p:spPr>
      </p:pic>
      <p:pic>
        <p:nvPicPr>
          <p:cNvPr id="3076" name="Picture 4" descr="35 Python Keywords Explained in 6 Minutes | by EmilDev | Medium">
            <a:extLst>
              <a:ext uri="{FF2B5EF4-FFF2-40B4-BE49-F238E27FC236}">
                <a16:creationId xmlns:a16="http://schemas.microsoft.com/office/drawing/2014/main" id="{242C6EE5-6258-0AE1-D08C-4E186C550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147" y="1801213"/>
            <a:ext cx="5893898" cy="446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463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E1EA7-A003-AE39-11D2-744CCBF20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1701D-DB83-F94F-30B0-C1BC0C127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Statements and Expressions:</a:t>
            </a:r>
          </a:p>
          <a:p>
            <a:pPr marL="0" indent="0">
              <a:buNone/>
            </a:pPr>
            <a:r>
              <a:rPr lang="en-US" sz="2400" dirty="0"/>
              <a:t>In Python, statements and expressions are </a:t>
            </a:r>
            <a:r>
              <a:rPr lang="en-US" sz="2400" b="1" dirty="0">
                <a:solidFill>
                  <a:srgbClr val="C00000"/>
                </a:solidFill>
              </a:rPr>
              <a:t>fundamental building blocks </a:t>
            </a:r>
            <a:r>
              <a:rPr lang="en-US" sz="2400" dirty="0"/>
              <a:t>of the language. They serve different purposes and are essential for writing functional and efficient code.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Expressions:</a:t>
            </a:r>
          </a:p>
          <a:p>
            <a:pPr marL="0" indent="0">
              <a:buNone/>
            </a:pPr>
            <a:r>
              <a:rPr lang="en-US" sz="2400" dirty="0"/>
              <a:t>An expression is a </a:t>
            </a:r>
            <a:r>
              <a:rPr lang="en-US" sz="2400" b="1" dirty="0"/>
              <a:t>combination of </a:t>
            </a:r>
            <a:r>
              <a:rPr lang="en-US" sz="2400" b="1" dirty="0">
                <a:solidFill>
                  <a:srgbClr val="C00000"/>
                </a:solidFill>
              </a:rPr>
              <a:t>values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variables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C00000"/>
                </a:solidFill>
              </a:rPr>
              <a:t>operators</a:t>
            </a:r>
            <a:r>
              <a:rPr lang="en-US" sz="2400" dirty="0"/>
              <a:t>. </a:t>
            </a:r>
            <a:r>
              <a:rPr lang="en-US" sz="2400" b="1" dirty="0">
                <a:solidFill>
                  <a:srgbClr val="0070C0"/>
                </a:solidFill>
              </a:rPr>
              <a:t>A value all by itself is considered an expression</a:t>
            </a:r>
            <a:r>
              <a:rPr lang="en-US" sz="2400" dirty="0"/>
              <a:t>, and </a:t>
            </a:r>
            <a:r>
              <a:rPr lang="en-US" sz="2400" b="1" dirty="0"/>
              <a:t>so is a variable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Characteristics of Expressions:</a:t>
            </a:r>
          </a:p>
          <a:p>
            <a:pPr lvl="1"/>
            <a:r>
              <a:rPr lang="en-US" sz="2400" b="1" dirty="0">
                <a:solidFill>
                  <a:srgbClr val="002060"/>
                </a:solidFill>
              </a:rPr>
              <a:t>Always return a value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Can be </a:t>
            </a:r>
            <a:r>
              <a:rPr lang="en-US" sz="2400" b="1" dirty="0">
                <a:solidFill>
                  <a:srgbClr val="002060"/>
                </a:solidFill>
              </a:rPr>
              <a:t>part of a larger statement</a:t>
            </a:r>
            <a:r>
              <a:rPr lang="en-US" sz="2400" dirty="0"/>
              <a:t>.</a:t>
            </a:r>
          </a:p>
          <a:p>
            <a:pPr lvl="1"/>
            <a:r>
              <a:rPr lang="en-US" sz="2400" b="1" dirty="0"/>
              <a:t>Examples</a:t>
            </a:r>
            <a:r>
              <a:rPr lang="en-US" sz="2400" dirty="0"/>
              <a:t> include mathematical operations, function calls, or logical comparisons.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7813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5A4BE-7968-A822-BC87-288E1E391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F0065-F5D5-D49E-30DC-B4F30FC8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4637629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 </a:t>
            </a:r>
          </a:p>
          <a:p>
            <a:pPr marL="0" indent="0">
              <a:buNone/>
            </a:pPr>
            <a:r>
              <a:rPr lang="en-US" sz="2400" dirty="0"/>
              <a:t>When you type an </a:t>
            </a:r>
            <a:r>
              <a:rPr lang="en-US" sz="2400" b="1" dirty="0"/>
              <a:t>expression</a:t>
            </a:r>
            <a:r>
              <a:rPr lang="en-US" sz="2400" dirty="0"/>
              <a:t> at the prompt, the </a:t>
            </a:r>
            <a:r>
              <a:rPr lang="en-US" sz="2400" b="1" dirty="0"/>
              <a:t>interpreter </a:t>
            </a:r>
            <a:r>
              <a:rPr lang="en-US" sz="2400" b="1" dirty="0">
                <a:solidFill>
                  <a:srgbClr val="C00000"/>
                </a:solidFill>
              </a:rPr>
              <a:t>evaluates</a:t>
            </a:r>
            <a:r>
              <a:rPr lang="en-US" sz="2400" b="1" dirty="0"/>
              <a:t> it</a:t>
            </a:r>
            <a:r>
              <a:rPr lang="en-US" sz="2400" dirty="0"/>
              <a:t>, which means that it finds the value of the expression. </a:t>
            </a:r>
          </a:p>
          <a:p>
            <a:pPr marL="0" indent="0">
              <a:buNone/>
            </a:pPr>
            <a:r>
              <a:rPr lang="en-US" sz="2400" dirty="0"/>
              <a:t>In this </a:t>
            </a:r>
            <a:r>
              <a:rPr lang="en-US" sz="2400" b="1" dirty="0"/>
              <a:t>example</a:t>
            </a:r>
            <a:r>
              <a:rPr lang="en-US" sz="2400" dirty="0"/>
              <a:t>, x has the value 10 and x * 2 has the value 20.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FE163-5DEA-280C-D5E6-76AA8EA7B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291" y="824238"/>
            <a:ext cx="5857143" cy="5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92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3F040-6A07-3E45-7C82-1755F9ECB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C01B2-C10A-4A10-6F09-B8C84EFAD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Statements: </a:t>
            </a:r>
          </a:p>
          <a:p>
            <a:pPr marL="0" indent="0">
              <a:buNone/>
            </a:pPr>
            <a:r>
              <a:rPr lang="en-US" sz="2200" dirty="0"/>
              <a:t>A statement is an </a:t>
            </a:r>
            <a:r>
              <a:rPr lang="en-US" sz="2200" b="1" dirty="0">
                <a:solidFill>
                  <a:srgbClr val="C00000"/>
                </a:solidFill>
              </a:rPr>
              <a:t>instruction</a:t>
            </a:r>
            <a:r>
              <a:rPr lang="en-US" sz="2200" dirty="0"/>
              <a:t> </a:t>
            </a:r>
            <a:r>
              <a:rPr lang="en-US" sz="2200" b="1" dirty="0"/>
              <a:t>that Python </a:t>
            </a:r>
            <a:r>
              <a:rPr lang="en-US" sz="2200" b="1" dirty="0">
                <a:solidFill>
                  <a:srgbClr val="002060"/>
                </a:solidFill>
              </a:rPr>
              <a:t>executes</a:t>
            </a:r>
            <a:r>
              <a:rPr lang="en-US" sz="2200" dirty="0"/>
              <a:t>. Statements </a:t>
            </a:r>
            <a:r>
              <a:rPr lang="en-US" sz="2200" b="1" dirty="0">
                <a:solidFill>
                  <a:srgbClr val="002060"/>
                </a:solidFill>
              </a:rPr>
              <a:t>may</a:t>
            </a:r>
            <a:r>
              <a:rPr lang="en-US" sz="2200" dirty="0"/>
              <a:t> or </a:t>
            </a:r>
            <a:r>
              <a:rPr lang="en-US" sz="2200" b="1" dirty="0">
                <a:solidFill>
                  <a:srgbClr val="002060"/>
                </a:solidFill>
              </a:rPr>
              <a:t>may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2060"/>
                </a:solidFill>
              </a:rPr>
              <a:t>not</a:t>
            </a:r>
            <a:r>
              <a:rPr lang="en-US" sz="2200" dirty="0"/>
              <a:t> produce a </a:t>
            </a:r>
            <a:r>
              <a:rPr lang="en-US" sz="2200" b="1" dirty="0"/>
              <a:t>result</a:t>
            </a:r>
            <a:r>
              <a:rPr lang="en-US" sz="2200" dirty="0"/>
              <a:t>, and they define the flow of a program.</a:t>
            </a:r>
          </a:p>
          <a:p>
            <a:pPr marL="0" indent="0">
              <a:buNone/>
            </a:pPr>
            <a:r>
              <a:rPr lang="en-US" sz="2200" dirty="0"/>
              <a:t>A statement is a </a:t>
            </a:r>
            <a:r>
              <a:rPr lang="en-US" sz="2200" b="1" dirty="0"/>
              <a:t>unit of code </a:t>
            </a:r>
            <a:r>
              <a:rPr lang="en-US" sz="2200" dirty="0"/>
              <a:t>that has an </a:t>
            </a:r>
            <a:r>
              <a:rPr lang="en-US" sz="2200" b="1" dirty="0">
                <a:solidFill>
                  <a:srgbClr val="C00000"/>
                </a:solidFill>
              </a:rPr>
              <a:t>effect</a:t>
            </a:r>
            <a:r>
              <a:rPr lang="en-US" sz="2200" dirty="0"/>
              <a:t>, like </a:t>
            </a:r>
            <a:r>
              <a:rPr lang="en-US" sz="2200" b="1" dirty="0">
                <a:solidFill>
                  <a:srgbClr val="002060"/>
                </a:solidFill>
              </a:rPr>
              <a:t>creating a variable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002060"/>
                </a:solidFill>
              </a:rPr>
              <a:t>displaying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2060"/>
                </a:solidFill>
              </a:rPr>
              <a:t>a  value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b="1" dirty="0"/>
              <a:t>Characteristics of Statements:</a:t>
            </a:r>
          </a:p>
          <a:p>
            <a:pPr lvl="1"/>
            <a:r>
              <a:rPr lang="en-US" sz="2200" dirty="0"/>
              <a:t>Do not necessarily return a value.</a:t>
            </a:r>
          </a:p>
          <a:p>
            <a:pPr lvl="1"/>
            <a:r>
              <a:rPr lang="en-US" sz="2200" b="1" dirty="0">
                <a:solidFill>
                  <a:srgbClr val="C00000"/>
                </a:solidFill>
              </a:rPr>
              <a:t>Perform actions </a:t>
            </a:r>
            <a:r>
              <a:rPr lang="en-US" sz="2200" dirty="0"/>
              <a:t>such as </a:t>
            </a:r>
            <a:r>
              <a:rPr lang="en-US" sz="2200" b="1" dirty="0"/>
              <a:t>defining</a:t>
            </a:r>
            <a:r>
              <a:rPr lang="en-US" sz="2200" dirty="0"/>
              <a:t> </a:t>
            </a:r>
            <a:r>
              <a:rPr lang="en-US" sz="2200" b="1" dirty="0"/>
              <a:t>variables</a:t>
            </a:r>
            <a:r>
              <a:rPr lang="en-US" sz="2200" dirty="0"/>
              <a:t>, </a:t>
            </a:r>
            <a:r>
              <a:rPr lang="en-US" sz="2200" b="1" dirty="0"/>
              <a:t>loops</a:t>
            </a:r>
            <a:r>
              <a:rPr lang="en-US" sz="2200" dirty="0"/>
              <a:t>, or </a:t>
            </a:r>
            <a:r>
              <a:rPr lang="en-US" sz="2200" b="1" dirty="0"/>
              <a:t>conditionals</a:t>
            </a:r>
            <a:r>
              <a:rPr lang="en-US" sz="2200" dirty="0"/>
              <a:t>.</a:t>
            </a:r>
          </a:p>
          <a:p>
            <a:pPr lvl="1"/>
            <a:r>
              <a:rPr lang="en-US" sz="2200" b="1" dirty="0">
                <a:solidFill>
                  <a:srgbClr val="C00000"/>
                </a:solidFill>
              </a:rPr>
              <a:t>Can include expressions </a:t>
            </a:r>
            <a:r>
              <a:rPr lang="en-US" sz="2200" dirty="0"/>
              <a:t>as part of their structure.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200" b="1" dirty="0"/>
              <a:t>Types of Statements:</a:t>
            </a:r>
          </a:p>
          <a:p>
            <a:pPr lvl="1"/>
            <a:r>
              <a:rPr lang="en-US" sz="2200" b="1" dirty="0"/>
              <a:t>Assignment Statement:</a:t>
            </a:r>
            <a:r>
              <a:rPr lang="en-US" sz="2200" dirty="0"/>
              <a:t> Assigns a value to a variable.</a:t>
            </a:r>
          </a:p>
          <a:p>
            <a:pPr lvl="1"/>
            <a:r>
              <a:rPr lang="en-US" sz="2200" b="1" dirty="0"/>
              <a:t>Control Flow Statements: </a:t>
            </a:r>
            <a:r>
              <a:rPr lang="en-US" sz="2200" dirty="0"/>
              <a:t>Includes if, for, while, etc.</a:t>
            </a:r>
          </a:p>
          <a:p>
            <a:pPr lvl="1"/>
            <a:r>
              <a:rPr lang="en-US" sz="2200" b="1" dirty="0"/>
              <a:t>Function</a:t>
            </a:r>
            <a:r>
              <a:rPr lang="en-US" sz="2200" dirty="0"/>
              <a:t> and </a:t>
            </a:r>
            <a:r>
              <a:rPr lang="en-US" sz="2200" b="1" dirty="0"/>
              <a:t>Class</a:t>
            </a:r>
            <a:r>
              <a:rPr lang="en-US" sz="2200" dirty="0"/>
              <a:t> </a:t>
            </a:r>
            <a:r>
              <a:rPr lang="en-US" sz="2200" b="1" dirty="0"/>
              <a:t>Definitions</a:t>
            </a:r>
            <a:r>
              <a:rPr lang="en-US" sz="2200" dirty="0"/>
              <a:t>: def, class.</a:t>
            </a:r>
          </a:p>
          <a:p>
            <a:pPr lvl="1"/>
            <a:r>
              <a:rPr lang="en-US" sz="2200" b="1" dirty="0"/>
              <a:t>Import</a:t>
            </a:r>
            <a:r>
              <a:rPr lang="en-US" sz="2200" dirty="0"/>
              <a:t> </a:t>
            </a:r>
            <a:r>
              <a:rPr lang="en-US" sz="2200" b="1" dirty="0"/>
              <a:t>Statements</a:t>
            </a:r>
            <a:r>
              <a:rPr lang="en-US" sz="2200" dirty="0"/>
              <a:t>: import, from.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771490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351AB-D974-27D5-1424-D67C1FA41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C9839-273A-CCA9-D99A-C9F1062BC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 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5B661-E38A-518E-350D-8B337A62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332" y="703912"/>
            <a:ext cx="8971428" cy="5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7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945AA-14D4-3769-1F15-AB92DD4D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1EC17-E103-1059-A755-9C22330E3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Key Differences Between Statements and Expressions:</a:t>
            </a:r>
          </a:p>
          <a:p>
            <a:pPr marL="0" indent="0">
              <a:buNone/>
            </a:pPr>
            <a:endParaRPr lang="en-IN" sz="24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9BF5DC-897F-559A-77CA-AF01342EB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57094"/>
              </p:ext>
            </p:extLst>
          </p:nvPr>
        </p:nvGraphicFramePr>
        <p:xfrm>
          <a:off x="969484" y="1233889"/>
          <a:ext cx="10003316" cy="46566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0998">
                  <a:extLst>
                    <a:ext uri="{9D8B030D-6E8A-4147-A177-3AD203B41FA5}">
                      <a16:colId xmlns:a16="http://schemas.microsoft.com/office/drawing/2014/main" val="2543097617"/>
                    </a:ext>
                  </a:extLst>
                </a:gridCol>
                <a:gridCol w="3866920">
                  <a:extLst>
                    <a:ext uri="{9D8B030D-6E8A-4147-A177-3AD203B41FA5}">
                      <a16:colId xmlns:a16="http://schemas.microsoft.com/office/drawing/2014/main" val="407177550"/>
                    </a:ext>
                  </a:extLst>
                </a:gridCol>
                <a:gridCol w="3525398">
                  <a:extLst>
                    <a:ext uri="{9D8B030D-6E8A-4147-A177-3AD203B41FA5}">
                      <a16:colId xmlns:a16="http://schemas.microsoft.com/office/drawing/2014/main" val="2996787785"/>
                    </a:ext>
                  </a:extLst>
                </a:gridCol>
              </a:tblGrid>
              <a:tr h="7299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Aspect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Expression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Statement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2535193"/>
                  </a:ext>
                </a:extLst>
              </a:tr>
              <a:tr h="14876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Definition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A </a:t>
                      </a:r>
                      <a:r>
                        <a:rPr lang="en-IN" sz="2400" b="1" kern="100" dirty="0">
                          <a:solidFill>
                            <a:srgbClr val="C00000"/>
                          </a:solidFill>
                          <a:effectLst/>
                        </a:rPr>
                        <a:t>combination</a:t>
                      </a:r>
                      <a:r>
                        <a:rPr lang="en-IN" sz="2400" kern="100" dirty="0">
                          <a:effectLst/>
                        </a:rPr>
                        <a:t> of </a:t>
                      </a:r>
                      <a:r>
                        <a:rPr lang="en-IN" sz="2400" b="1" kern="100" dirty="0">
                          <a:effectLst/>
                        </a:rPr>
                        <a:t>values</a:t>
                      </a:r>
                      <a:r>
                        <a:rPr lang="en-IN" sz="2400" kern="100" dirty="0">
                          <a:effectLst/>
                        </a:rPr>
                        <a:t> and </a:t>
                      </a:r>
                      <a:r>
                        <a:rPr lang="en-IN" sz="2400" b="1" kern="100" dirty="0">
                          <a:effectLst/>
                        </a:rPr>
                        <a:t>operators</a:t>
                      </a:r>
                      <a:r>
                        <a:rPr lang="en-IN" sz="2400" kern="100" dirty="0">
                          <a:effectLst/>
                        </a:rPr>
                        <a:t>.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A </a:t>
                      </a:r>
                      <a:r>
                        <a:rPr lang="en-IN" sz="2400" b="1" kern="100" dirty="0">
                          <a:solidFill>
                            <a:srgbClr val="C00000"/>
                          </a:solidFill>
                          <a:effectLst/>
                        </a:rPr>
                        <a:t>complete instruction</a:t>
                      </a:r>
                      <a:r>
                        <a:rPr lang="en-IN" sz="2400" b="1" kern="100" dirty="0">
                          <a:effectLst/>
                        </a:rPr>
                        <a:t> </a:t>
                      </a:r>
                      <a:r>
                        <a:rPr lang="en-IN" sz="2400" kern="100" dirty="0">
                          <a:effectLst/>
                        </a:rPr>
                        <a:t>or </a:t>
                      </a:r>
                      <a:r>
                        <a:rPr lang="en-IN" sz="2400" b="1" kern="100" dirty="0">
                          <a:solidFill>
                            <a:srgbClr val="C00000"/>
                          </a:solidFill>
                          <a:effectLst/>
                        </a:rPr>
                        <a:t>action</a:t>
                      </a:r>
                      <a:r>
                        <a:rPr lang="en-IN" sz="2400" kern="100" dirty="0">
                          <a:effectLst/>
                        </a:rPr>
                        <a:t>.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4879686"/>
                  </a:ext>
                </a:extLst>
              </a:tr>
              <a:tr h="979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Returns a Value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kern="100" dirty="0">
                          <a:solidFill>
                            <a:srgbClr val="C00000"/>
                          </a:solidFill>
                          <a:effectLst/>
                        </a:rPr>
                        <a:t>Always</a:t>
                      </a:r>
                      <a:r>
                        <a:rPr lang="en-IN" sz="2400" kern="100" dirty="0">
                          <a:effectLst/>
                        </a:rPr>
                        <a:t> returns a value.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kern="100" dirty="0">
                          <a:solidFill>
                            <a:srgbClr val="C00000"/>
                          </a:solidFill>
                          <a:effectLst/>
                        </a:rPr>
                        <a:t>May</a:t>
                      </a:r>
                      <a:r>
                        <a:rPr lang="en-IN" sz="2400" kern="100" dirty="0">
                          <a:effectLst/>
                        </a:rPr>
                        <a:t> or </a:t>
                      </a:r>
                      <a:r>
                        <a:rPr lang="en-IN" sz="2400" b="1" kern="100" dirty="0">
                          <a:solidFill>
                            <a:srgbClr val="C00000"/>
                          </a:solidFill>
                          <a:effectLst/>
                        </a:rPr>
                        <a:t>may</a:t>
                      </a:r>
                      <a:r>
                        <a:rPr lang="en-IN" sz="2400" kern="100" dirty="0">
                          <a:effectLst/>
                        </a:rPr>
                        <a:t> </a:t>
                      </a:r>
                      <a:r>
                        <a:rPr lang="en-IN" sz="2400" b="1" kern="100" dirty="0">
                          <a:solidFill>
                            <a:srgbClr val="C00000"/>
                          </a:solidFill>
                          <a:effectLst/>
                        </a:rPr>
                        <a:t>not</a:t>
                      </a:r>
                      <a:r>
                        <a:rPr lang="en-IN" sz="2400" kern="100" dirty="0">
                          <a:effectLst/>
                        </a:rPr>
                        <a:t> return a value.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7608624"/>
                  </a:ext>
                </a:extLst>
              </a:tr>
              <a:tr h="7299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Examples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5 + 3, x * 2, </a:t>
                      </a:r>
                      <a:r>
                        <a:rPr lang="en-IN" sz="2400" kern="100" dirty="0" err="1">
                          <a:effectLst/>
                        </a:rPr>
                        <a:t>len</a:t>
                      </a:r>
                      <a:r>
                        <a:rPr lang="en-IN" sz="2400" kern="100" dirty="0">
                          <a:effectLst/>
                        </a:rPr>
                        <a:t>("text")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x = 5, if, for, def, print()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925881"/>
                  </a:ext>
                </a:extLst>
              </a:tr>
              <a:tr h="7299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Purpose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kern="100" dirty="0">
                          <a:solidFill>
                            <a:srgbClr val="C00000"/>
                          </a:solidFill>
                          <a:effectLst/>
                        </a:rPr>
                        <a:t>Produces</a:t>
                      </a:r>
                      <a:r>
                        <a:rPr lang="en-IN" sz="2400" kern="100" dirty="0">
                          <a:effectLst/>
                        </a:rPr>
                        <a:t> a value.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kern="100" dirty="0">
                          <a:solidFill>
                            <a:srgbClr val="C00000"/>
                          </a:solidFill>
                          <a:effectLst/>
                        </a:rPr>
                        <a:t>Performs</a:t>
                      </a:r>
                      <a:r>
                        <a:rPr lang="en-IN" sz="2400" kern="100" dirty="0">
                          <a:effectLst/>
                        </a:rPr>
                        <a:t> an action.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5302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81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Module-1: </a:t>
            </a:r>
            <a:r>
              <a:rPr lang="en-US" sz="3200" b="1" dirty="0">
                <a:solidFill>
                  <a:srgbClr val="002060"/>
                </a:solidFill>
              </a:rPr>
              <a:t>Python Basic Concepts and Programming 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/>
              <a:t>Interpreter, Parts of Python Programming Language, Identifiers, Keywords, Statements and Expressions, Variables, Operators, Precedence and Associativity, Data Types, Indentation, Comments, Program Execution, Reading Input, Print Output, Type Conversions, The type( ) Function and Is Operator, Control Flow Statements, The if Decision Control Flow Statement, The if…else Decision Control Flow Statement, The if…</a:t>
            </a:r>
            <a:r>
              <a:rPr lang="en-US" sz="2800" dirty="0" err="1"/>
              <a:t>elif</a:t>
            </a:r>
            <a:r>
              <a:rPr lang="en-US" sz="2800" dirty="0"/>
              <a:t>…else Decision Control Statement, Nested if Statement, The while Loop, The for Loop, The continue and break Statements, Sequences – Strings, Built-In Functions, Commonly Used Modules, Function Definition and Calling the Function, The return Statement and void Function, Scope and Lifetime of Variables, Default Parameters, Keyword Arguments, *</a:t>
            </a:r>
            <a:r>
              <a:rPr lang="en-US" sz="2800" dirty="0" err="1"/>
              <a:t>args</a:t>
            </a:r>
            <a:r>
              <a:rPr lang="en-US" sz="2800" dirty="0"/>
              <a:t> and **</a:t>
            </a:r>
            <a:r>
              <a:rPr lang="en-US" sz="2800" dirty="0" err="1"/>
              <a:t>kwargs</a:t>
            </a:r>
            <a:r>
              <a:rPr lang="en-US" sz="2800" dirty="0"/>
              <a:t>, Command Line Arguments.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26679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F0A12-0659-F999-9BCE-2A61D2A04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2F8E0-DEAE-66A6-119A-554783D1A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966756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Expressions as Part of Statements: </a:t>
            </a:r>
            <a:r>
              <a:rPr lang="en-US" sz="2400" dirty="0"/>
              <a:t>Expressions are often </a:t>
            </a:r>
            <a:r>
              <a:rPr lang="en-US" sz="2400" b="1" dirty="0">
                <a:solidFill>
                  <a:srgbClr val="C00000"/>
                </a:solidFill>
              </a:rPr>
              <a:t>embedded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within</a:t>
            </a:r>
            <a:r>
              <a:rPr lang="en-US" sz="2400" dirty="0"/>
              <a:t> </a:t>
            </a:r>
            <a:r>
              <a:rPr lang="en-US" sz="2400" b="1" dirty="0"/>
              <a:t>statements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b="1" dirty="0"/>
              <a:t>For example: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Summary: </a:t>
            </a:r>
          </a:p>
          <a:p>
            <a:r>
              <a:rPr lang="en-US" sz="2400" b="1" dirty="0"/>
              <a:t>Expressions: Produce values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can be part of </a:t>
            </a:r>
            <a:r>
              <a:rPr lang="en-US" sz="2400" dirty="0"/>
              <a:t>a </a:t>
            </a:r>
            <a:r>
              <a:rPr lang="en-US" sz="2400" b="1" dirty="0"/>
              <a:t>larger statement</a:t>
            </a:r>
            <a:r>
              <a:rPr lang="en-US" sz="2400" dirty="0"/>
              <a:t>.</a:t>
            </a:r>
          </a:p>
          <a:p>
            <a:r>
              <a:rPr lang="en-US" sz="2400" b="1" dirty="0"/>
              <a:t>Statements: </a:t>
            </a:r>
            <a:r>
              <a:rPr lang="en-US" sz="2400" b="1" dirty="0">
                <a:solidFill>
                  <a:srgbClr val="C00000"/>
                </a:solidFill>
              </a:rPr>
              <a:t>Perform actions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may contain expressions </a:t>
            </a:r>
            <a:r>
              <a:rPr lang="en-US" sz="2400" dirty="0"/>
              <a:t>within them. 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48AF7-BA2C-DC29-D8B7-BE59C2160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43" y="2449134"/>
            <a:ext cx="10355514" cy="162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62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7D037-7060-4172-FCF7-E61C2479F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B85F-5C6B-DDC6-EF9E-45229686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Variables:</a:t>
            </a:r>
          </a:p>
          <a:p>
            <a:pPr marL="0" indent="0">
              <a:buNone/>
            </a:pPr>
            <a:r>
              <a:rPr lang="en-US" sz="2400" dirty="0"/>
              <a:t>In Python, </a:t>
            </a:r>
            <a:r>
              <a:rPr lang="en-US" sz="2400" b="1" dirty="0"/>
              <a:t>variables</a:t>
            </a:r>
            <a:r>
              <a:rPr lang="en-US" sz="2400" dirty="0"/>
              <a:t> are </a:t>
            </a:r>
            <a:r>
              <a:rPr lang="en-US" sz="2400" b="1" dirty="0">
                <a:solidFill>
                  <a:srgbClr val="C00000"/>
                </a:solidFill>
              </a:rPr>
              <a:t>symbolic names </a:t>
            </a:r>
            <a:r>
              <a:rPr lang="en-US" sz="2400" dirty="0"/>
              <a:t>that are </a:t>
            </a:r>
            <a:r>
              <a:rPr lang="en-US" sz="2400" b="1" dirty="0">
                <a:solidFill>
                  <a:srgbClr val="002060"/>
                </a:solidFill>
              </a:rPr>
              <a:t>used to reference objects in memory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They are </a:t>
            </a:r>
            <a:r>
              <a:rPr lang="en-US" sz="2400" b="1" dirty="0">
                <a:solidFill>
                  <a:srgbClr val="C00000"/>
                </a:solidFill>
              </a:rPr>
              <a:t>essentially labels </a:t>
            </a:r>
            <a:r>
              <a:rPr lang="en-US" sz="2400" dirty="0"/>
              <a:t>that </a:t>
            </a:r>
            <a:r>
              <a:rPr lang="en-US" sz="2400" b="1" dirty="0"/>
              <a:t>point to data stored in memory</a:t>
            </a:r>
            <a:r>
              <a:rPr lang="en-US" sz="2400" dirty="0"/>
              <a:t>, enabling you to </a:t>
            </a:r>
            <a:r>
              <a:rPr lang="en-US" sz="2400" b="1" dirty="0">
                <a:solidFill>
                  <a:srgbClr val="002060"/>
                </a:solidFill>
              </a:rPr>
              <a:t>access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2060"/>
                </a:solidFill>
              </a:rPr>
              <a:t>manipulate</a:t>
            </a:r>
            <a:r>
              <a:rPr lang="en-US" sz="2400" dirty="0"/>
              <a:t> </a:t>
            </a:r>
            <a:r>
              <a:rPr lang="en-US" sz="2400" b="1" dirty="0"/>
              <a:t>that data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Variables are </a:t>
            </a:r>
            <a:r>
              <a:rPr lang="en-US" sz="2400" b="1" dirty="0"/>
              <a:t>fundamental in programming </a:t>
            </a:r>
            <a:r>
              <a:rPr lang="en-US" sz="2400" dirty="0"/>
              <a:t>and are </a:t>
            </a:r>
            <a:r>
              <a:rPr lang="en-US" sz="2400" b="1" dirty="0"/>
              <a:t>used to </a:t>
            </a:r>
            <a:r>
              <a:rPr lang="en-US" sz="2400" b="1" dirty="0">
                <a:solidFill>
                  <a:srgbClr val="C00000"/>
                </a:solidFill>
              </a:rPr>
              <a:t>store information </a:t>
            </a:r>
            <a:r>
              <a:rPr lang="en-US" sz="2400" dirty="0"/>
              <a:t>that can be </a:t>
            </a:r>
            <a:r>
              <a:rPr lang="en-US" sz="2400" b="1" dirty="0">
                <a:solidFill>
                  <a:srgbClr val="C00000"/>
                </a:solidFill>
              </a:rPr>
              <a:t>retrieved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C00000"/>
                </a:solidFill>
              </a:rPr>
              <a:t>modified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during program execution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59308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05E67-8B08-BDB3-B04E-DFC973F6A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11B3-0032-CF25-59CF-97D5E499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Key Characteristics of Variables in Python:</a:t>
            </a:r>
          </a:p>
          <a:p>
            <a:pPr marL="0" indent="0">
              <a:buNone/>
            </a:pPr>
            <a:r>
              <a:rPr lang="en-US" b="1" dirty="0"/>
              <a:t>1. Dynamic Typing:</a:t>
            </a:r>
          </a:p>
          <a:p>
            <a:pPr marL="0" indent="0">
              <a:buNone/>
            </a:pPr>
            <a:r>
              <a:rPr lang="en-US" dirty="0"/>
              <a:t>Python is a dynamically-typed language, meaning </a:t>
            </a:r>
            <a:r>
              <a:rPr lang="en-US" b="1" dirty="0">
                <a:solidFill>
                  <a:srgbClr val="002060"/>
                </a:solidFill>
              </a:rPr>
              <a:t>you do not need to declare the </a:t>
            </a:r>
            <a:r>
              <a:rPr lang="en-US" b="1" dirty="0">
                <a:solidFill>
                  <a:srgbClr val="C00000"/>
                </a:solidFill>
              </a:rPr>
              <a:t>type of a variable </a:t>
            </a:r>
            <a:r>
              <a:rPr lang="en-US" b="1" dirty="0">
                <a:solidFill>
                  <a:srgbClr val="002060"/>
                </a:solidFill>
              </a:rPr>
              <a:t>explicitly</a:t>
            </a:r>
            <a:r>
              <a:rPr lang="en-US" dirty="0"/>
              <a:t>. The type is </a:t>
            </a:r>
            <a:r>
              <a:rPr lang="en-US" b="1" dirty="0">
                <a:solidFill>
                  <a:srgbClr val="C00000"/>
                </a:solidFill>
              </a:rPr>
              <a:t>inferred</a:t>
            </a:r>
            <a:r>
              <a:rPr lang="en-US" dirty="0"/>
              <a:t> </a:t>
            </a:r>
            <a:r>
              <a:rPr lang="en-US" b="1" dirty="0"/>
              <a:t>based on the </a:t>
            </a:r>
            <a:r>
              <a:rPr lang="en-US" b="1" dirty="0">
                <a:solidFill>
                  <a:srgbClr val="C00000"/>
                </a:solidFill>
              </a:rPr>
              <a:t>value assigned to the variable.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2. No Explicit Declaration: </a:t>
            </a:r>
            <a:r>
              <a:rPr lang="en-US" dirty="0"/>
              <a:t>Variables are </a:t>
            </a:r>
            <a:r>
              <a:rPr lang="en-US" b="1" dirty="0">
                <a:solidFill>
                  <a:srgbClr val="002060"/>
                </a:solidFill>
              </a:rPr>
              <a:t>created</a:t>
            </a:r>
            <a:r>
              <a:rPr lang="en-US" dirty="0"/>
              <a:t> when you </a:t>
            </a:r>
            <a:r>
              <a:rPr lang="en-US" b="1" dirty="0">
                <a:solidFill>
                  <a:srgbClr val="C00000"/>
                </a:solidFill>
              </a:rPr>
              <a:t>assign a value </a:t>
            </a:r>
            <a:r>
              <a:rPr lang="en-US" dirty="0"/>
              <a:t>to them as Python is </a:t>
            </a:r>
            <a:r>
              <a:rPr lang="en-US" b="1" dirty="0">
                <a:solidFill>
                  <a:srgbClr val="00B050"/>
                </a:solidFill>
              </a:rPr>
              <a:t>Dynamically Typed </a:t>
            </a:r>
            <a:r>
              <a:rPr lang="en-US" dirty="0"/>
              <a:t>Language as compared to C and Java as they are </a:t>
            </a:r>
            <a:r>
              <a:rPr lang="en-US" b="1" dirty="0">
                <a:solidFill>
                  <a:srgbClr val="00B050"/>
                </a:solidFill>
              </a:rPr>
              <a:t>statically Typed </a:t>
            </a:r>
            <a:r>
              <a:rPr lang="en-US" dirty="0"/>
              <a:t>Languages.</a:t>
            </a:r>
          </a:p>
          <a:p>
            <a:pPr marL="0" indent="0">
              <a:buNone/>
            </a:pPr>
            <a:endParaRPr lang="en-IN" sz="9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3. Variable Naming Convention</a:t>
            </a:r>
            <a:r>
              <a:rPr lang="en-US" dirty="0"/>
              <a:t>: As Variable is an Identifier, So it should follow the </a:t>
            </a:r>
            <a:r>
              <a:rPr lang="en-US" sz="2000" b="1" dirty="0"/>
              <a:t>Rules for Creating Identifiers.</a:t>
            </a:r>
          </a:p>
          <a:p>
            <a:pPr marL="0" indent="0">
              <a:buNone/>
            </a:pPr>
            <a:endParaRPr lang="en-IN" sz="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4. Memory Management</a:t>
            </a:r>
            <a:r>
              <a:rPr lang="en-US" dirty="0"/>
              <a:t>: Python uses a </a:t>
            </a:r>
            <a:r>
              <a:rPr lang="en-US" b="1" dirty="0">
                <a:solidFill>
                  <a:srgbClr val="C00000"/>
                </a:solidFill>
              </a:rPr>
              <a:t>garbage collector </a:t>
            </a:r>
            <a:r>
              <a:rPr lang="en-US" dirty="0"/>
              <a:t>to </a:t>
            </a:r>
            <a:r>
              <a:rPr lang="en-US" b="1" dirty="0">
                <a:solidFill>
                  <a:srgbClr val="002060"/>
                </a:solidFill>
              </a:rPr>
              <a:t>manage memory automatically</a:t>
            </a:r>
            <a:r>
              <a:rPr lang="en-US" dirty="0"/>
              <a:t>. Variables point to objects in memory, and when an object is </a:t>
            </a:r>
            <a:r>
              <a:rPr lang="en-US" b="1" dirty="0">
                <a:solidFill>
                  <a:srgbClr val="C00000"/>
                </a:solidFill>
              </a:rPr>
              <a:t>no longer referenced</a:t>
            </a:r>
            <a:r>
              <a:rPr lang="en-US" b="1" dirty="0">
                <a:solidFill>
                  <a:srgbClr val="002060"/>
                </a:solidFill>
              </a:rPr>
              <a:t>, it is garbage collected.</a:t>
            </a:r>
          </a:p>
          <a:p>
            <a:pPr marL="0" indent="0">
              <a:buNone/>
            </a:pP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EFA18-E745-4AD3-66BD-2896E71F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323" y="2253437"/>
            <a:ext cx="4815105" cy="99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63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60DFB-B0F5-14A8-F186-F7F67A2B3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3C5C7-9CE1-8B3B-A876-F5B53DAA8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Global and Local Variables: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Global Variables</a:t>
            </a:r>
            <a:r>
              <a:rPr lang="en-US" sz="2400" dirty="0"/>
              <a:t>: Defined </a:t>
            </a:r>
            <a:r>
              <a:rPr lang="en-US" sz="2400" b="1" dirty="0">
                <a:solidFill>
                  <a:srgbClr val="C00000"/>
                </a:solidFill>
              </a:rPr>
              <a:t>outside a function </a:t>
            </a:r>
            <a:r>
              <a:rPr lang="en-US" sz="2400" dirty="0"/>
              <a:t>and accessible </a:t>
            </a:r>
            <a:r>
              <a:rPr lang="en-US" sz="2400" b="1" dirty="0">
                <a:solidFill>
                  <a:srgbClr val="C00000"/>
                </a:solidFill>
              </a:rPr>
              <a:t>throughout</a:t>
            </a:r>
            <a:r>
              <a:rPr lang="en-US" sz="2400" dirty="0"/>
              <a:t> the program.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Local Variables</a:t>
            </a:r>
            <a:r>
              <a:rPr lang="en-US" sz="2400" dirty="0"/>
              <a:t>: Defined </a:t>
            </a:r>
            <a:r>
              <a:rPr lang="en-US" sz="2400" b="1" dirty="0">
                <a:solidFill>
                  <a:srgbClr val="C00000"/>
                </a:solidFill>
              </a:rPr>
              <a:t>inside a function </a:t>
            </a:r>
            <a:r>
              <a:rPr lang="en-US" sz="2400" dirty="0"/>
              <a:t>and accessible </a:t>
            </a:r>
            <a:r>
              <a:rPr lang="en-US" sz="2400" b="1" dirty="0"/>
              <a:t>only within that function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IN" sz="2400" b="1" dirty="0"/>
              <a:t>Example: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8ED52-B154-0600-72F0-E674B638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08" y="2857695"/>
            <a:ext cx="4702009" cy="358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84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8EE3D-7B00-EB60-A146-7F335F216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BAE7-AEC5-2425-81DC-E39CBBADD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Comments:</a:t>
            </a:r>
          </a:p>
          <a:p>
            <a:pPr marL="0" indent="0">
              <a:buNone/>
            </a:pPr>
            <a:r>
              <a:rPr lang="en-US" sz="2400" dirty="0"/>
              <a:t>In Python, comments are </a:t>
            </a:r>
            <a:r>
              <a:rPr lang="en-US" sz="2400" b="1" dirty="0"/>
              <a:t>lines of text </a:t>
            </a:r>
            <a:r>
              <a:rPr lang="en-US" sz="2400" dirty="0"/>
              <a:t>within the code that are </a:t>
            </a:r>
            <a:r>
              <a:rPr lang="en-US" sz="2400" b="1" dirty="0">
                <a:solidFill>
                  <a:srgbClr val="C00000"/>
                </a:solidFill>
              </a:rPr>
              <a:t>ignored</a:t>
            </a:r>
            <a:r>
              <a:rPr lang="en-US" sz="2400" dirty="0"/>
              <a:t> by the </a:t>
            </a:r>
            <a:r>
              <a:rPr lang="en-US" sz="2400" b="1" dirty="0"/>
              <a:t>Python interpreter</a:t>
            </a:r>
            <a:r>
              <a:rPr lang="en-US" sz="2400" dirty="0"/>
              <a:t>. They are used to </a:t>
            </a:r>
            <a:r>
              <a:rPr lang="en-US" sz="2400" b="1" dirty="0">
                <a:solidFill>
                  <a:srgbClr val="002060"/>
                </a:solidFill>
              </a:rPr>
              <a:t>explain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2060"/>
                </a:solidFill>
              </a:rPr>
              <a:t>document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2060"/>
                </a:solidFill>
              </a:rPr>
              <a:t>improve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002060"/>
                </a:solidFill>
              </a:rPr>
              <a:t>readability</a:t>
            </a:r>
            <a:r>
              <a:rPr lang="en-US" sz="2400" dirty="0"/>
              <a:t> of the code, making it easier for </a:t>
            </a:r>
            <a:r>
              <a:rPr lang="en-US" sz="2400" b="1" dirty="0">
                <a:solidFill>
                  <a:srgbClr val="C00000"/>
                </a:solidFill>
              </a:rPr>
              <a:t>others</a:t>
            </a:r>
            <a:r>
              <a:rPr lang="en-US" sz="2400" dirty="0"/>
              <a:t> (and yourself) to understand what the code does.</a:t>
            </a:r>
          </a:p>
          <a:p>
            <a:pPr marL="0" indent="0">
              <a:buNone/>
            </a:pPr>
            <a:r>
              <a:rPr lang="en-US" sz="2400" dirty="0"/>
              <a:t>As </a:t>
            </a:r>
            <a:r>
              <a:rPr lang="en-US" sz="2400" b="1" dirty="0"/>
              <a:t>programs get bigger </a:t>
            </a:r>
            <a:r>
              <a:rPr lang="en-US" sz="2400" dirty="0"/>
              <a:t>and </a:t>
            </a:r>
            <a:r>
              <a:rPr lang="en-US" sz="2400" b="1" dirty="0"/>
              <a:t>more complicated</a:t>
            </a:r>
            <a:r>
              <a:rPr lang="en-US" sz="2400" dirty="0"/>
              <a:t>, they get </a:t>
            </a:r>
            <a:r>
              <a:rPr lang="en-US" sz="2400" b="1" dirty="0">
                <a:solidFill>
                  <a:srgbClr val="C00000"/>
                </a:solidFill>
              </a:rPr>
              <a:t>more difficult to read</a:t>
            </a:r>
            <a:r>
              <a:rPr lang="en-US" sz="2400" dirty="0"/>
              <a:t>. </a:t>
            </a:r>
            <a:r>
              <a:rPr lang="en-US" sz="2400" b="1" dirty="0"/>
              <a:t>Formal languages are dense</a:t>
            </a:r>
            <a:r>
              <a:rPr lang="en-US" sz="2400" dirty="0"/>
              <a:t>, and it is often </a:t>
            </a:r>
            <a:r>
              <a:rPr lang="en-US" sz="2400" b="1" dirty="0">
                <a:solidFill>
                  <a:srgbClr val="C00000"/>
                </a:solidFill>
              </a:rPr>
              <a:t>difficult</a:t>
            </a:r>
            <a:r>
              <a:rPr lang="en-US" sz="2400" dirty="0"/>
              <a:t> to look at a piece of code and figure out </a:t>
            </a:r>
            <a:r>
              <a:rPr lang="en-US" sz="2400" b="1" dirty="0">
                <a:solidFill>
                  <a:srgbClr val="C00000"/>
                </a:solidFill>
              </a:rPr>
              <a:t>what it is doing</a:t>
            </a:r>
            <a:r>
              <a:rPr lang="en-US" sz="2400" dirty="0"/>
              <a:t>, or </a:t>
            </a:r>
            <a:r>
              <a:rPr lang="en-US" sz="2400" b="1" dirty="0">
                <a:solidFill>
                  <a:srgbClr val="C00000"/>
                </a:solidFill>
              </a:rPr>
              <a:t>why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For this reason, it is a good idea to </a:t>
            </a:r>
            <a:r>
              <a:rPr lang="en-US" sz="2400" b="1" dirty="0">
                <a:solidFill>
                  <a:srgbClr val="C00000"/>
                </a:solidFill>
              </a:rPr>
              <a:t>add notes </a:t>
            </a:r>
            <a:r>
              <a:rPr lang="en-US" sz="2400" dirty="0"/>
              <a:t>to your programs to</a:t>
            </a:r>
            <a:r>
              <a:rPr lang="en-US" sz="2400" b="1" dirty="0"/>
              <a:t> explain in natural language </a:t>
            </a:r>
            <a:r>
              <a:rPr lang="en-US" sz="2400" dirty="0"/>
              <a:t>what the program is doing. These notes are called </a:t>
            </a:r>
            <a:r>
              <a:rPr lang="en-US" sz="2400" b="1" dirty="0">
                <a:solidFill>
                  <a:srgbClr val="00B0F0"/>
                </a:solidFill>
              </a:rPr>
              <a:t>comments</a:t>
            </a:r>
            <a:r>
              <a:rPr lang="en-US" sz="2400" dirty="0"/>
              <a:t>, and they start with the </a:t>
            </a:r>
            <a:r>
              <a:rPr lang="en-US" sz="2400" b="1" dirty="0">
                <a:solidFill>
                  <a:srgbClr val="C00000"/>
                </a:solidFill>
              </a:rPr>
              <a:t># symbol</a:t>
            </a:r>
            <a:r>
              <a:rPr lang="en-US" sz="2400" dirty="0"/>
              <a:t>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04104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2E58E-6A4C-3059-B538-874A99DEC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C7C21-9519-2672-957A-EDC99E19A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Types of Comments in Python</a:t>
            </a:r>
          </a:p>
          <a:p>
            <a:pPr marL="0" indent="0">
              <a:buNone/>
            </a:pPr>
            <a:r>
              <a:rPr lang="en-US" sz="2400" b="1" dirty="0"/>
              <a:t>1. Single-Line Comments: </a:t>
            </a:r>
          </a:p>
          <a:p>
            <a:pPr lvl="1"/>
            <a:r>
              <a:rPr lang="en-US" sz="2400" dirty="0"/>
              <a:t>Begin with a hash symbol (#) and extend to the end of the line.</a:t>
            </a:r>
          </a:p>
          <a:p>
            <a:pPr lvl="1"/>
            <a:r>
              <a:rPr lang="en-US" sz="2400" dirty="0"/>
              <a:t>Used for brief explanations or notes.</a:t>
            </a:r>
          </a:p>
          <a:p>
            <a:pPr marL="45720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600" b="1" dirty="0"/>
              <a:t>Example: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IN" sz="2400" dirty="0"/>
          </a:p>
          <a:p>
            <a:pPr marL="457200" lvl="1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428DF-5994-395C-5718-3129E5E12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108" y="3583659"/>
            <a:ext cx="5822990" cy="104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38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1A2BA-6F33-5A86-3BDB-6A6186C46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F0069-F751-80AC-CA3A-FD50E9A3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4397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2. Multi-Line Comments:</a:t>
            </a:r>
          </a:p>
          <a:p>
            <a:r>
              <a:rPr lang="en-US" sz="2400" dirty="0"/>
              <a:t>Python </a:t>
            </a:r>
            <a:r>
              <a:rPr lang="en-US" sz="2400" b="1" dirty="0">
                <a:solidFill>
                  <a:srgbClr val="C00000"/>
                </a:solidFill>
              </a:rPr>
              <a:t>does not have </a:t>
            </a:r>
            <a:r>
              <a:rPr lang="en-US" sz="2400" dirty="0"/>
              <a:t>a </a:t>
            </a:r>
            <a:r>
              <a:rPr lang="en-US" sz="2400" b="1" dirty="0"/>
              <a:t>special syntax for multi-line comments</a:t>
            </a:r>
            <a:r>
              <a:rPr lang="en-US" sz="2400" dirty="0"/>
              <a:t>.</a:t>
            </a:r>
          </a:p>
          <a:p>
            <a:r>
              <a:rPr lang="en-US" sz="2400" dirty="0"/>
              <a:t>Instead, multi-line comments are </a:t>
            </a:r>
            <a:r>
              <a:rPr lang="en-US" sz="2400" b="1" dirty="0"/>
              <a:t>achieved by using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Multiple single-line comments.</a:t>
            </a:r>
          </a:p>
          <a:p>
            <a:pPr lvl="1"/>
            <a:r>
              <a:rPr lang="en-US" sz="2400" dirty="0"/>
              <a:t>Triple-quoted strings (''' or """) that are not assigned to any variable.</a:t>
            </a:r>
          </a:p>
          <a:p>
            <a:r>
              <a:rPr lang="en-US" sz="2400" dirty="0"/>
              <a:t>These are often used for </a:t>
            </a:r>
            <a:r>
              <a:rPr lang="en-US" sz="2400" b="1" dirty="0">
                <a:solidFill>
                  <a:srgbClr val="C00000"/>
                </a:solidFill>
              </a:rPr>
              <a:t>longer explanations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</a:rPr>
              <a:t>temporary disabling of blocks of code.</a:t>
            </a:r>
            <a:endParaRPr lang="en-IN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2400" b="1" dirty="0"/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C76E3-E9AF-DD0A-B4F7-1AF519F21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06" y="3232173"/>
            <a:ext cx="6487588" cy="332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51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064A6-13FB-C677-5034-819E53FEA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34DE4-D593-5E3D-0F2C-E3053B962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3. Documentation Strings (Docstrings):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Triple-quoted strings </a:t>
            </a:r>
            <a:r>
              <a:rPr lang="en-US" sz="2400" dirty="0"/>
              <a:t>placed at the </a:t>
            </a:r>
            <a:r>
              <a:rPr lang="en-US" sz="2400" b="1" dirty="0"/>
              <a:t>beginning of a </a:t>
            </a:r>
            <a:r>
              <a:rPr lang="en-US" sz="2400" b="1" dirty="0">
                <a:solidFill>
                  <a:srgbClr val="C00000"/>
                </a:solidFill>
              </a:rPr>
              <a:t>module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class</a:t>
            </a:r>
            <a:r>
              <a:rPr lang="en-US" sz="2400" dirty="0"/>
              <a:t>, or </a:t>
            </a:r>
            <a:r>
              <a:rPr lang="en-US" sz="2400" b="1" dirty="0">
                <a:solidFill>
                  <a:srgbClr val="C00000"/>
                </a:solidFill>
              </a:rPr>
              <a:t>function</a:t>
            </a:r>
            <a:r>
              <a:rPr lang="en-US" sz="2400" dirty="0"/>
              <a:t> to </a:t>
            </a:r>
            <a:r>
              <a:rPr lang="en-US" sz="2400" b="1" dirty="0"/>
              <a:t>describe its purpose.</a:t>
            </a:r>
          </a:p>
          <a:p>
            <a:r>
              <a:rPr lang="en-US" sz="2400" dirty="0"/>
              <a:t>These are </a:t>
            </a:r>
            <a:r>
              <a:rPr lang="en-US" sz="2400" b="1" dirty="0">
                <a:solidFill>
                  <a:srgbClr val="C00000"/>
                </a:solidFill>
              </a:rPr>
              <a:t>not technically comments </a:t>
            </a:r>
            <a:r>
              <a:rPr lang="en-US" sz="2400" dirty="0"/>
              <a:t>but serve a similar purpose.</a:t>
            </a:r>
          </a:p>
          <a:p>
            <a:r>
              <a:rPr lang="en-US" sz="2400" dirty="0"/>
              <a:t>Accessible via the help() function in Python.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78895-28BE-5C34-729D-A2169FE10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68" y="3416808"/>
            <a:ext cx="8848048" cy="276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38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B0317-D55A-B051-B978-3ABC8F2AD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10A5B-D905-EA16-37DD-5FD66DF9E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Module-1: </a:t>
            </a:r>
            <a:r>
              <a:rPr lang="en-US" sz="3200" b="1" dirty="0">
                <a:solidFill>
                  <a:srgbClr val="002060"/>
                </a:solidFill>
              </a:rPr>
              <a:t>Python Basic Concepts and Programming 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b="1" dirty="0"/>
              <a:t>Interpreter, Parts of Python Programming Language</a:t>
            </a:r>
            <a:r>
              <a:rPr lang="en-US" sz="2800" dirty="0"/>
              <a:t>, </a:t>
            </a:r>
            <a:r>
              <a:rPr lang="en-US" sz="2800" b="1" dirty="0"/>
              <a:t>Identifiers</a:t>
            </a:r>
            <a:r>
              <a:rPr lang="en-US" sz="2800" dirty="0"/>
              <a:t>, </a:t>
            </a:r>
            <a:r>
              <a:rPr lang="en-US" sz="2800" b="1" dirty="0"/>
              <a:t>Keywords</a:t>
            </a:r>
            <a:r>
              <a:rPr lang="en-US" sz="2800" dirty="0"/>
              <a:t>, </a:t>
            </a:r>
            <a:r>
              <a:rPr lang="en-US" sz="2800" b="1" dirty="0"/>
              <a:t>Statements and Expressions</a:t>
            </a:r>
            <a:r>
              <a:rPr lang="en-US" sz="2800" dirty="0"/>
              <a:t>, </a:t>
            </a:r>
            <a:r>
              <a:rPr lang="en-US" sz="2800" b="1" dirty="0"/>
              <a:t>Variables</a:t>
            </a:r>
            <a:r>
              <a:rPr lang="en-US" sz="2800" dirty="0"/>
              <a:t>, Operators, Precedence and Associativity, Data Types, Indentation, Comments, Program Execution, Reading Input, Print Output, Type Conversions, The type( ) Function and Is Operator, Control Flow Statements, The if Decision Control Flow Statement, The if…else Decision Control Flow Statement, The if…</a:t>
            </a:r>
            <a:r>
              <a:rPr lang="en-US" sz="2800" dirty="0" err="1"/>
              <a:t>elif</a:t>
            </a:r>
            <a:r>
              <a:rPr lang="en-US" sz="2800" dirty="0"/>
              <a:t>…else Decision Control Statement, Nested if Statement, The while Loop, The for Loop, The continue and break Statements, Sequences – Strings, Built-In Functions, Commonly Used Modules, Function Definition and Calling the Function, The return Statement and void Function, Scope and Lifetime of Variables, Default Parameters, Keyword Arguments, *</a:t>
            </a:r>
            <a:r>
              <a:rPr lang="en-US" sz="2800" dirty="0" err="1"/>
              <a:t>args</a:t>
            </a:r>
            <a:r>
              <a:rPr lang="en-US" sz="2800" dirty="0"/>
              <a:t> and **</a:t>
            </a:r>
            <a:r>
              <a:rPr lang="en-US" sz="2800" dirty="0" err="1"/>
              <a:t>kwargs</a:t>
            </a:r>
            <a:r>
              <a:rPr lang="en-US" sz="2800" dirty="0"/>
              <a:t>, Command Line Arguments.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05600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CB929-2F72-745A-BC6D-FBF3F6281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8AB8-82A6-E445-3EEA-92A8AAB44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58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2CEF0-84DA-C349-BECB-951397357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7AC5D-D562-6CB0-A46A-D66053D97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Python Tokens:</a:t>
            </a:r>
          </a:p>
          <a:p>
            <a:pPr marL="0" indent="0">
              <a:buNone/>
            </a:pPr>
            <a:r>
              <a:rPr lang="en-US" sz="2400" dirty="0"/>
              <a:t>In Python, </a:t>
            </a:r>
            <a:r>
              <a:rPr lang="en-US" sz="2400" b="1" dirty="0"/>
              <a:t>tokens</a:t>
            </a:r>
            <a:r>
              <a:rPr lang="en-US" sz="2400" dirty="0"/>
              <a:t> are the smallest units of the program that have a meaningful role. Python breaks every program into these tokens during the lexical analysis phase.</a:t>
            </a:r>
          </a:p>
          <a:p>
            <a:pPr marL="0" indent="0">
              <a:buNone/>
            </a:pPr>
            <a:r>
              <a:rPr lang="en-US" sz="2400" dirty="0"/>
              <a:t>There are </a:t>
            </a:r>
            <a:r>
              <a:rPr lang="en-US" sz="2400" b="1" dirty="0"/>
              <a:t>5 types of Python tokens</a:t>
            </a:r>
            <a:r>
              <a:rPr lang="en-US" sz="2400" dirty="0"/>
              <a:t>:</a:t>
            </a:r>
          </a:p>
          <a:p>
            <a:pPr marL="457200" indent="-457200">
              <a:buAutoNum type="arabicPeriod"/>
            </a:pPr>
            <a:r>
              <a:rPr lang="en-IN" sz="2400" dirty="0"/>
              <a:t>Keywords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IN" sz="2400" dirty="0"/>
              <a:t>Identifiers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IN" sz="2400" dirty="0"/>
              <a:t>Literals</a:t>
            </a:r>
          </a:p>
          <a:p>
            <a:pPr lvl="1"/>
            <a:r>
              <a:rPr lang="en-IN" sz="2000" dirty="0"/>
              <a:t>String Literals</a:t>
            </a:r>
          </a:p>
          <a:p>
            <a:pPr lvl="1"/>
            <a:r>
              <a:rPr lang="en-IN" sz="2000" dirty="0"/>
              <a:t>Numeric Literals</a:t>
            </a:r>
          </a:p>
          <a:p>
            <a:pPr lvl="1"/>
            <a:r>
              <a:rPr lang="en-IN" sz="2000" dirty="0"/>
              <a:t>Boolean Literals</a:t>
            </a:r>
          </a:p>
          <a:p>
            <a:pPr lvl="1"/>
            <a:r>
              <a:rPr lang="en-IN" sz="2000" dirty="0"/>
              <a:t>Special Literal (None)</a:t>
            </a:r>
          </a:p>
          <a:p>
            <a:pPr lvl="1"/>
            <a:r>
              <a:rPr lang="en-IN" sz="2000" dirty="0"/>
              <a:t>Collection Literals</a:t>
            </a:r>
          </a:p>
          <a:p>
            <a:pPr marL="457200" indent="-457200">
              <a:buAutoNum type="arabicPeriod"/>
            </a:pPr>
            <a:r>
              <a:rPr lang="en-IN" sz="2400" dirty="0"/>
              <a:t>Operators</a:t>
            </a:r>
          </a:p>
          <a:p>
            <a:pPr marL="457200" indent="-457200">
              <a:buAutoNum type="arabicPeriod"/>
            </a:pPr>
            <a:r>
              <a:rPr lang="en-IN" sz="2400" dirty="0"/>
              <a:t>Punctuators</a:t>
            </a:r>
          </a:p>
          <a:p>
            <a:pPr marL="457200" indent="-457200">
              <a:buAutoNum type="arabicPeriod"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859050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F7AE9-59A5-89DF-CE6F-9F96754DF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186B-2F47-E981-6BAB-F63A38B4E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028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7346A-3B8A-DFD4-2313-F9881BA65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BE0EA-C262-E678-CD99-7CD526187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681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BAE65-BE52-1BCA-8008-F1DAE7293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38E3B-9FDB-934B-A180-850CB651E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6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AA02A-FFD0-5514-BCA3-3D15A7B57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BB45-8FFC-FEB4-4F65-C9D94D814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What is Python:</a:t>
            </a:r>
          </a:p>
          <a:p>
            <a:pPr marL="0" indent="0">
              <a:buNone/>
            </a:pPr>
            <a:r>
              <a:rPr lang="en-US" sz="2400" dirty="0"/>
              <a:t>Python is an general purpose, </a:t>
            </a:r>
            <a:r>
              <a:rPr lang="en-US" sz="2400" b="1" dirty="0">
                <a:solidFill>
                  <a:srgbClr val="C00000"/>
                </a:solidFill>
              </a:rPr>
              <a:t>Object-oriented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High-level, </a:t>
            </a:r>
            <a:r>
              <a:rPr lang="en-IN" sz="2400" b="1" dirty="0">
                <a:solidFill>
                  <a:srgbClr val="C00000"/>
                </a:solidFill>
              </a:rPr>
              <a:t>Dynamically Typed</a:t>
            </a:r>
            <a:r>
              <a:rPr lang="en-IN" sz="2400" dirty="0"/>
              <a:t>,</a:t>
            </a:r>
            <a:r>
              <a:rPr lang="en-US" sz="2400" b="1" dirty="0">
                <a:solidFill>
                  <a:srgbClr val="C00000"/>
                </a:solidFill>
              </a:rPr>
              <a:t> Compiled and Interpreted </a:t>
            </a:r>
            <a:r>
              <a:rPr lang="en-US" sz="2400" b="1" dirty="0"/>
              <a:t>programming language </a:t>
            </a:r>
            <a:r>
              <a:rPr lang="en-US" sz="2400" dirty="0"/>
              <a:t>known for its </a:t>
            </a:r>
            <a:r>
              <a:rPr lang="en-US" sz="2400" b="1" dirty="0"/>
              <a:t>simplicity</a:t>
            </a:r>
            <a:r>
              <a:rPr lang="en-US" sz="2400" dirty="0"/>
              <a:t> and </a:t>
            </a:r>
            <a:r>
              <a:rPr lang="en-US" sz="2400" b="1" dirty="0"/>
              <a:t>readability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200" b="1" dirty="0"/>
              <a:t>Common Uses of Python: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Web Development</a:t>
            </a:r>
            <a:r>
              <a:rPr lang="en-US" sz="2200" dirty="0"/>
              <a:t>: Using frameworks like </a:t>
            </a:r>
            <a:r>
              <a:rPr lang="en-US" sz="2200" b="1" dirty="0">
                <a:solidFill>
                  <a:srgbClr val="002060"/>
                </a:solidFill>
              </a:rPr>
              <a:t>Django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002060"/>
                </a:solidFill>
              </a:rPr>
              <a:t>Flask</a:t>
            </a:r>
            <a:r>
              <a:rPr lang="en-US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Data Analysis and Visualization</a:t>
            </a:r>
            <a:r>
              <a:rPr lang="en-US" sz="2200" dirty="0"/>
              <a:t>: With libraries like </a:t>
            </a:r>
            <a:r>
              <a:rPr lang="en-US" sz="2200" b="1" dirty="0">
                <a:solidFill>
                  <a:srgbClr val="002060"/>
                </a:solidFill>
              </a:rPr>
              <a:t>Pandas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002060"/>
                </a:solidFill>
              </a:rPr>
              <a:t>Matplotlib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rgbClr val="002060"/>
                </a:solidFill>
              </a:rPr>
              <a:t>Seaborn</a:t>
            </a:r>
            <a:r>
              <a:rPr lang="en-US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Artificial Intelligence and Machine Learning</a:t>
            </a:r>
            <a:r>
              <a:rPr lang="en-US" sz="2200" dirty="0"/>
              <a:t>: Leveraging tools like </a:t>
            </a:r>
            <a:r>
              <a:rPr lang="en-US" sz="2200" b="1" dirty="0">
                <a:solidFill>
                  <a:srgbClr val="002060"/>
                </a:solidFill>
              </a:rPr>
              <a:t>TensorFlow</a:t>
            </a:r>
            <a:r>
              <a:rPr lang="en-US" sz="2200" dirty="0"/>
              <a:t>, </a:t>
            </a:r>
            <a:r>
              <a:rPr lang="en-US" sz="2200" b="1" dirty="0" err="1">
                <a:solidFill>
                  <a:srgbClr val="002060"/>
                </a:solidFill>
              </a:rPr>
              <a:t>PyTorch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rgbClr val="002060"/>
                </a:solidFill>
              </a:rPr>
              <a:t>Scikit-learn</a:t>
            </a:r>
            <a:r>
              <a:rPr lang="en-US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Automation/Scripting</a:t>
            </a:r>
            <a:r>
              <a:rPr lang="en-US" sz="2200" dirty="0"/>
              <a:t>: </a:t>
            </a:r>
            <a:r>
              <a:rPr lang="en-US" sz="2200" b="1" dirty="0">
                <a:solidFill>
                  <a:srgbClr val="002060"/>
                </a:solidFill>
              </a:rPr>
              <a:t>Automating repetitive tasks </a:t>
            </a:r>
            <a:r>
              <a:rPr lang="en-US" sz="2200" dirty="0"/>
              <a:t>using Python scripts.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Game Development</a:t>
            </a:r>
            <a:r>
              <a:rPr lang="en-US" sz="2200" dirty="0"/>
              <a:t>: Using libraries like </a:t>
            </a:r>
            <a:r>
              <a:rPr lang="en-US" sz="2200" b="1" dirty="0" err="1">
                <a:solidFill>
                  <a:srgbClr val="002060"/>
                </a:solidFill>
              </a:rPr>
              <a:t>Pygame</a:t>
            </a:r>
            <a:r>
              <a:rPr lang="en-US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Scientific Computing</a:t>
            </a:r>
            <a:r>
              <a:rPr lang="en-US" sz="2200" dirty="0"/>
              <a:t>: Libraries like </a:t>
            </a:r>
            <a:r>
              <a:rPr lang="en-US" sz="2200" b="1" dirty="0">
                <a:solidFill>
                  <a:srgbClr val="002060"/>
                </a:solidFill>
              </a:rPr>
              <a:t>SciPy</a:t>
            </a:r>
            <a:r>
              <a:rPr lang="en-US" sz="2200" dirty="0"/>
              <a:t> and </a:t>
            </a:r>
            <a:r>
              <a:rPr lang="en-US" sz="2200" b="1" dirty="0" err="1">
                <a:solidFill>
                  <a:srgbClr val="002060"/>
                </a:solidFill>
              </a:rPr>
              <a:t>SymPy</a:t>
            </a:r>
            <a:r>
              <a:rPr lang="en-US" sz="2200" dirty="0"/>
              <a:t> are used for simulations and computations.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Software Development</a:t>
            </a:r>
            <a:r>
              <a:rPr lang="en-US" sz="2200" dirty="0"/>
              <a:t>: For prototyping and backend development.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8826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1CFDC-81BF-F55E-A740-4707463AF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A04F-47FF-27F1-31D5-1BCBA181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Interpretation in Python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bytecode</a:t>
            </a:r>
            <a:r>
              <a:rPr lang="en-US" sz="2400" dirty="0"/>
              <a:t> produced by the compilation step is executed by the </a:t>
            </a:r>
            <a:r>
              <a:rPr lang="en-US" sz="2400" b="1" dirty="0"/>
              <a:t>Python Virtual Machine (</a:t>
            </a:r>
            <a:r>
              <a:rPr lang="en-US" sz="2400" b="1" dirty="0">
                <a:solidFill>
                  <a:srgbClr val="C00000"/>
                </a:solidFill>
              </a:rPr>
              <a:t>PVM</a:t>
            </a:r>
            <a:r>
              <a:rPr lang="en-US" sz="2400" b="1" dirty="0"/>
              <a:t>)</a:t>
            </a:r>
            <a:r>
              <a:rPr lang="en-US" sz="2400" dirty="0"/>
              <a:t>. The PVM </a:t>
            </a:r>
            <a:r>
              <a:rPr lang="en-US" sz="2400" b="1" dirty="0"/>
              <a:t>interprets the bytecode </a:t>
            </a:r>
            <a:r>
              <a:rPr lang="en-US" sz="2400" b="1" dirty="0">
                <a:solidFill>
                  <a:srgbClr val="C00000"/>
                </a:solidFill>
              </a:rPr>
              <a:t>line by line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executes it</a:t>
            </a:r>
            <a:r>
              <a:rPr lang="en-US" sz="2400" dirty="0"/>
              <a:t>. This is what gives Python its </a:t>
            </a:r>
            <a:r>
              <a:rPr lang="en-US" sz="2400" b="1" dirty="0">
                <a:solidFill>
                  <a:srgbClr val="C00000"/>
                </a:solidFill>
              </a:rPr>
              <a:t>"interpreted" </a:t>
            </a:r>
            <a:r>
              <a:rPr lang="en-US" sz="2400" dirty="0"/>
              <a:t>behavior.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400" b="1" dirty="0"/>
              <a:t>Key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Python is </a:t>
            </a:r>
            <a:r>
              <a:rPr lang="en-US" sz="2400" b="1" dirty="0">
                <a:solidFill>
                  <a:srgbClr val="C00000"/>
                </a:solidFill>
              </a:rPr>
              <a:t>not a purely compiled language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like C or C++, where code is compiled into machine code before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Python is </a:t>
            </a:r>
            <a:r>
              <a:rPr lang="en-US" sz="2400" b="1" dirty="0">
                <a:solidFill>
                  <a:srgbClr val="C00000"/>
                </a:solidFill>
              </a:rPr>
              <a:t>not a purely interpreted language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like early versions of BASIC, which execute source code directly without compiling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Instead, Python uses a </a:t>
            </a:r>
            <a:r>
              <a:rPr lang="en-US" sz="2400" b="1" dirty="0">
                <a:solidFill>
                  <a:srgbClr val="002060"/>
                </a:solidFill>
              </a:rPr>
              <a:t>hybrid model</a:t>
            </a:r>
            <a:r>
              <a:rPr lang="en-US" sz="2400" dirty="0"/>
              <a:t>: it compiles source code to bytecode (a form of intermediate code), which is then interpreted.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4890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F8036-C059-DC54-1C0D-F38FC653A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50BEF-517E-6E06-8E1B-60B7E150B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How Python is </a:t>
            </a:r>
            <a:r>
              <a:rPr lang="en-US" sz="2400" b="1" dirty="0">
                <a:solidFill>
                  <a:srgbClr val="C00000"/>
                </a:solidFill>
              </a:rPr>
              <a:t>Compiled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Interpreted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r>
              <a:rPr lang="en-US" sz="2400" dirty="0"/>
              <a:t>Python is often described as both a compiled and an interpreted language, depending on how you look at its execution process. </a:t>
            </a:r>
          </a:p>
          <a:p>
            <a:pPr marL="0" indent="0">
              <a:buNone/>
            </a:pPr>
            <a:r>
              <a:rPr lang="en-US" sz="2400" b="1" dirty="0"/>
              <a:t>Compilation in Python:</a:t>
            </a:r>
          </a:p>
          <a:p>
            <a:pPr marL="0" indent="0">
              <a:buNone/>
            </a:pPr>
            <a:r>
              <a:rPr lang="en-US" sz="2400" dirty="0"/>
              <a:t>When you </a:t>
            </a:r>
            <a:r>
              <a:rPr lang="en-US" sz="2400" b="1" dirty="0">
                <a:solidFill>
                  <a:srgbClr val="C00000"/>
                </a:solidFill>
              </a:rPr>
              <a:t>run</a:t>
            </a:r>
            <a:r>
              <a:rPr lang="en-US" sz="2400" dirty="0"/>
              <a:t> a Python program, it first goes through a </a:t>
            </a:r>
            <a:r>
              <a:rPr lang="en-US" sz="2400" b="1" dirty="0"/>
              <a:t>compilation step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Python interpreter </a:t>
            </a:r>
            <a:r>
              <a:rPr lang="en-US" sz="2400" dirty="0"/>
              <a:t>compiles the source code (.</a:t>
            </a:r>
            <a:r>
              <a:rPr lang="en-US" sz="2400" b="1" dirty="0" err="1">
                <a:solidFill>
                  <a:srgbClr val="C00000"/>
                </a:solidFill>
              </a:rPr>
              <a:t>py</a:t>
            </a:r>
            <a:r>
              <a:rPr lang="en-US" sz="2400" dirty="0"/>
              <a:t> file) into </a:t>
            </a:r>
            <a:r>
              <a:rPr lang="en-US" sz="2400" b="1" dirty="0">
                <a:solidFill>
                  <a:srgbClr val="0070C0"/>
                </a:solidFill>
              </a:rPr>
              <a:t>bytecode</a:t>
            </a:r>
            <a:r>
              <a:rPr lang="en-US" sz="2400" dirty="0"/>
              <a:t> (</a:t>
            </a:r>
            <a:r>
              <a:rPr lang="en-US" sz="2400" b="1" dirty="0"/>
              <a:t>a lower-level, </a:t>
            </a:r>
            <a:r>
              <a:rPr lang="en-US" sz="2400" b="1" dirty="0">
                <a:solidFill>
                  <a:srgbClr val="C00000"/>
                </a:solidFill>
              </a:rPr>
              <a:t>platform-independent</a:t>
            </a:r>
            <a:r>
              <a:rPr lang="en-US" sz="2400" b="1" dirty="0"/>
              <a:t> representation</a:t>
            </a:r>
            <a:r>
              <a:rPr lang="en-US" sz="2400" dirty="0"/>
              <a:t>). This bytecode is stored in .</a:t>
            </a:r>
            <a:r>
              <a:rPr lang="en-US" sz="2400" b="1" dirty="0" err="1">
                <a:solidFill>
                  <a:srgbClr val="C00000"/>
                </a:solidFill>
              </a:rPr>
              <a:t>pyc</a:t>
            </a:r>
            <a:r>
              <a:rPr lang="en-US" sz="2400" dirty="0"/>
              <a:t> files (in the __</a:t>
            </a:r>
            <a:r>
              <a:rPr lang="en-US" sz="2400" dirty="0" err="1"/>
              <a:t>pycache</a:t>
            </a:r>
            <a:r>
              <a:rPr lang="en-US" sz="2400" dirty="0"/>
              <a:t>__ directory).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Note:</a:t>
            </a:r>
          </a:p>
          <a:p>
            <a:pPr lvl="1"/>
            <a:r>
              <a:rPr lang="en-US" sz="2200" dirty="0"/>
              <a:t>This compilation step is </a:t>
            </a:r>
            <a:r>
              <a:rPr lang="en-US" sz="2200" b="1" dirty="0"/>
              <a:t>implicit</a:t>
            </a:r>
            <a:r>
              <a:rPr lang="en-US" sz="2200" dirty="0"/>
              <a:t> and </a:t>
            </a:r>
            <a:r>
              <a:rPr lang="en-US" sz="2200" b="1" dirty="0"/>
              <a:t>happens </a:t>
            </a:r>
            <a:r>
              <a:rPr lang="en-US" sz="2200" b="1" dirty="0">
                <a:solidFill>
                  <a:srgbClr val="C00000"/>
                </a:solidFill>
              </a:rPr>
              <a:t>behind the scenes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The </a:t>
            </a:r>
            <a:r>
              <a:rPr lang="en-US" sz="2200" b="1" dirty="0"/>
              <a:t>bytecode is not directly executed by your machine</a:t>
            </a:r>
            <a:r>
              <a:rPr lang="en-US" sz="2200" dirty="0"/>
              <a:t>; it is executed by the Python interpreter.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65951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9B481-2F1C-05FC-DF2F-3A47ED3C9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BB49B-FF1C-A453-058B-28EB3590C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What is </a:t>
            </a:r>
            <a:r>
              <a:rPr lang="en-US" sz="2400" b="1" dirty="0">
                <a:solidFill>
                  <a:srgbClr val="C00000"/>
                </a:solidFill>
              </a:rPr>
              <a:t>Compiler</a:t>
            </a:r>
            <a:r>
              <a:rPr lang="en-US" sz="2400" b="1" dirty="0"/>
              <a:t>?</a:t>
            </a:r>
          </a:p>
          <a:p>
            <a:r>
              <a:rPr lang="en-US" sz="2400" dirty="0"/>
              <a:t>A </a:t>
            </a:r>
            <a:r>
              <a:rPr lang="en-US" sz="2400" b="1" dirty="0"/>
              <a:t>compiler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rgbClr val="002060"/>
                </a:solidFill>
              </a:rPr>
              <a:t>program</a:t>
            </a:r>
            <a:r>
              <a:rPr lang="en-US" sz="2400" dirty="0"/>
              <a:t> that </a:t>
            </a:r>
            <a:r>
              <a:rPr lang="en-US" sz="2400" b="1" dirty="0"/>
              <a:t>translates the </a:t>
            </a:r>
            <a:r>
              <a:rPr lang="en-US" sz="2400" b="1" dirty="0">
                <a:solidFill>
                  <a:srgbClr val="C00000"/>
                </a:solidFill>
              </a:rPr>
              <a:t>entire</a:t>
            </a:r>
            <a:r>
              <a:rPr lang="en-US" sz="2400" b="1" dirty="0"/>
              <a:t> source code </a:t>
            </a:r>
            <a:r>
              <a:rPr lang="en-US" sz="2400" dirty="0"/>
              <a:t>of a programming language into </a:t>
            </a:r>
            <a:r>
              <a:rPr lang="en-US" sz="2400" b="1" dirty="0">
                <a:solidFill>
                  <a:srgbClr val="002060"/>
                </a:solidFill>
              </a:rPr>
              <a:t>machine code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002060"/>
                </a:solidFill>
              </a:rPr>
              <a:t>intermediate code </a:t>
            </a:r>
            <a:r>
              <a:rPr lang="en-US" sz="2400" dirty="0"/>
              <a:t>before execution. The compiled code is then executed directly by the </a:t>
            </a:r>
            <a:r>
              <a:rPr lang="en-US" sz="2400" b="1" dirty="0"/>
              <a:t>computer's processor</a:t>
            </a:r>
            <a:r>
              <a:rPr lang="en-US" sz="2400" dirty="0"/>
              <a:t>.</a:t>
            </a:r>
          </a:p>
          <a:p>
            <a:r>
              <a:rPr lang="en-IN" sz="2000" b="1" dirty="0"/>
              <a:t>Example: C Language</a:t>
            </a:r>
          </a:p>
          <a:p>
            <a:endParaRPr lang="en-IN" b="1" dirty="0"/>
          </a:p>
          <a:p>
            <a:endParaRPr lang="en-IN" sz="2000" b="1" dirty="0"/>
          </a:p>
          <a:p>
            <a:endParaRPr lang="en-IN" b="1" dirty="0"/>
          </a:p>
          <a:p>
            <a:endParaRPr lang="en-IN" sz="2000" b="1" dirty="0"/>
          </a:p>
          <a:p>
            <a:endParaRPr lang="en-IN" b="1" dirty="0"/>
          </a:p>
          <a:p>
            <a:endParaRPr lang="en-IN" sz="2000" b="1" dirty="0"/>
          </a:p>
          <a:p>
            <a:endParaRPr lang="en-IN" b="1" dirty="0"/>
          </a:p>
          <a:p>
            <a:r>
              <a:rPr lang="en-US" sz="2400" b="1" dirty="0"/>
              <a:t>Process: </a:t>
            </a:r>
            <a:r>
              <a:rPr lang="en-US" sz="2400" dirty="0"/>
              <a:t>A C compiler (like </a:t>
            </a:r>
            <a:r>
              <a:rPr lang="en-US" sz="2400" b="1" dirty="0">
                <a:solidFill>
                  <a:srgbClr val="C00000"/>
                </a:solidFill>
              </a:rPr>
              <a:t>GCC</a:t>
            </a:r>
            <a:r>
              <a:rPr lang="en-US" sz="2400" dirty="0"/>
              <a:t>) compiles the code into a machine-readable </a:t>
            </a:r>
            <a:r>
              <a:rPr lang="en-US" sz="2400" b="1" dirty="0">
                <a:solidFill>
                  <a:srgbClr val="C00000"/>
                </a:solidFill>
              </a:rPr>
              <a:t>.exe </a:t>
            </a:r>
            <a:r>
              <a:rPr lang="en-US" sz="2400" dirty="0"/>
              <a:t>file, which can then be </a:t>
            </a:r>
            <a:r>
              <a:rPr lang="en-US" sz="2400" b="1" dirty="0"/>
              <a:t>executed</a:t>
            </a:r>
            <a:r>
              <a:rPr lang="en-US" sz="2400" dirty="0"/>
              <a:t>.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5F367-3DAB-8A2B-89F0-3BA81A188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181" y="2602599"/>
            <a:ext cx="5628762" cy="25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7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27339-7AAE-6E8A-CE2F-1DD1F5FCD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70B2-B6F8-C933-A352-6DE9345A4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What is </a:t>
            </a:r>
            <a:r>
              <a:rPr lang="en-US" sz="2400" b="1" dirty="0">
                <a:solidFill>
                  <a:srgbClr val="C00000"/>
                </a:solidFill>
              </a:rPr>
              <a:t>Interpreter?</a:t>
            </a:r>
          </a:p>
          <a:p>
            <a:r>
              <a:rPr lang="en-US" sz="2400" dirty="0"/>
              <a:t>An </a:t>
            </a:r>
            <a:r>
              <a:rPr lang="en-US" sz="2400" b="1" dirty="0"/>
              <a:t>interpreter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is a program </a:t>
            </a:r>
            <a:r>
              <a:rPr lang="en-US" sz="2400" dirty="0"/>
              <a:t>that </a:t>
            </a:r>
            <a:r>
              <a:rPr lang="en-US" sz="2400" b="1" dirty="0"/>
              <a:t>executes code </a:t>
            </a:r>
            <a:r>
              <a:rPr lang="en-US" sz="2400" b="1" dirty="0">
                <a:solidFill>
                  <a:srgbClr val="C00000"/>
                </a:solidFill>
              </a:rPr>
              <a:t>line by line</a:t>
            </a:r>
            <a:r>
              <a:rPr lang="en-US" sz="2400" dirty="0"/>
              <a:t>, </a:t>
            </a:r>
            <a:r>
              <a:rPr lang="en-US" sz="2400" b="1" dirty="0"/>
              <a:t>translating it directly into machine code as it runs.</a:t>
            </a:r>
          </a:p>
          <a:p>
            <a:r>
              <a:rPr lang="en-IN" sz="2400" b="1" dirty="0"/>
              <a:t>Example: Python:</a:t>
            </a:r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r>
              <a:rPr lang="en-US" sz="2400" b="1" dirty="0"/>
              <a:t>Process: </a:t>
            </a:r>
            <a:r>
              <a:rPr lang="en-US" sz="2400" dirty="0"/>
              <a:t>The Python </a:t>
            </a:r>
            <a:r>
              <a:rPr lang="en-US" sz="2400" b="1" dirty="0"/>
              <a:t>interpreter</a:t>
            </a:r>
            <a:r>
              <a:rPr lang="en-US" sz="2400" dirty="0"/>
              <a:t> reads the script </a:t>
            </a:r>
            <a:r>
              <a:rPr lang="en-US" sz="2400" b="1" dirty="0">
                <a:solidFill>
                  <a:srgbClr val="C00000"/>
                </a:solidFill>
              </a:rPr>
              <a:t>line by line </a:t>
            </a:r>
            <a:r>
              <a:rPr lang="en-US" sz="2400" dirty="0"/>
              <a:t>and executes it immediately.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37C38-0DBE-40D1-3A9F-E9B94D585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868" y="2589729"/>
            <a:ext cx="4717247" cy="72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9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105DB-A97C-1A28-D0AD-5C9E400C1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EF7F4-8F69-BB45-BDA5-95A571E3E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/>
              <a:t>Parts of Python Programming Language:</a:t>
            </a:r>
          </a:p>
          <a:p>
            <a:pPr marL="0" indent="0">
              <a:buNone/>
            </a:pPr>
            <a:r>
              <a:rPr lang="en-US" sz="2600" dirty="0"/>
              <a:t>Python programming language </a:t>
            </a:r>
            <a:r>
              <a:rPr lang="en-US" sz="2600" b="1" dirty="0"/>
              <a:t>consists of </a:t>
            </a:r>
            <a:r>
              <a:rPr lang="en-US" sz="2600" dirty="0"/>
              <a:t>several </a:t>
            </a:r>
            <a:r>
              <a:rPr lang="en-US" sz="2600" b="1" dirty="0">
                <a:solidFill>
                  <a:srgbClr val="C00000"/>
                </a:solidFill>
              </a:rPr>
              <a:t>essential components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/>
              <a:t>and </a:t>
            </a:r>
            <a:r>
              <a:rPr lang="en-US" sz="2600" b="1" dirty="0">
                <a:solidFill>
                  <a:srgbClr val="C00000"/>
                </a:solidFill>
              </a:rPr>
              <a:t>parts</a:t>
            </a:r>
            <a:r>
              <a:rPr lang="en-US" sz="2600" dirty="0"/>
              <a:t> that </a:t>
            </a:r>
            <a:r>
              <a:rPr lang="en-US" sz="2600" b="1" dirty="0"/>
              <a:t>work together</a:t>
            </a:r>
            <a:r>
              <a:rPr lang="en-US" sz="2600" dirty="0"/>
              <a:t> to provide its functionality and versatility.</a:t>
            </a:r>
          </a:p>
          <a:p>
            <a:pPr marL="457200" indent="-457200">
              <a:buAutoNum type="arabicPeriod"/>
            </a:pPr>
            <a:r>
              <a:rPr lang="en-US" sz="2200" dirty="0"/>
              <a:t>Identifiers </a:t>
            </a:r>
          </a:p>
          <a:p>
            <a:pPr marL="457200" indent="-457200">
              <a:buAutoNum type="arabicPeriod"/>
            </a:pPr>
            <a:r>
              <a:rPr lang="en-US" sz="2200" dirty="0"/>
              <a:t>Keywords</a:t>
            </a:r>
          </a:p>
          <a:p>
            <a:pPr marL="457200" indent="-457200">
              <a:buAutoNum type="arabicPeriod"/>
            </a:pPr>
            <a:r>
              <a:rPr lang="en-US" sz="2200" dirty="0"/>
              <a:t>Statements and Expressions</a:t>
            </a:r>
          </a:p>
          <a:p>
            <a:pPr marL="457200" indent="-457200">
              <a:buAutoNum type="arabicPeriod"/>
            </a:pPr>
            <a:r>
              <a:rPr lang="en-US" sz="2200" dirty="0"/>
              <a:t>Variables</a:t>
            </a:r>
          </a:p>
          <a:p>
            <a:pPr marL="457200" indent="-457200">
              <a:buAutoNum type="arabicPeriod"/>
            </a:pPr>
            <a:r>
              <a:rPr lang="en-US" sz="2200" dirty="0"/>
              <a:t>Operators</a:t>
            </a:r>
          </a:p>
          <a:p>
            <a:pPr marL="457200" indent="-457200">
              <a:buAutoNum type="arabicPeriod"/>
            </a:pPr>
            <a:r>
              <a:rPr lang="en-US" sz="2200" dirty="0"/>
              <a:t>Precedence and Associativity</a:t>
            </a:r>
          </a:p>
          <a:p>
            <a:pPr marL="457200" indent="-457200">
              <a:buAutoNum type="arabicPeriod"/>
            </a:pPr>
            <a:r>
              <a:rPr lang="en-US" sz="2200" dirty="0"/>
              <a:t>Data Types</a:t>
            </a:r>
          </a:p>
          <a:p>
            <a:pPr marL="457200" indent="-457200">
              <a:buAutoNum type="arabicPeriod"/>
            </a:pPr>
            <a:r>
              <a:rPr lang="en-US" sz="2200" dirty="0"/>
              <a:t>Indentation</a:t>
            </a:r>
          </a:p>
          <a:p>
            <a:pPr marL="457200" indent="-457200">
              <a:buAutoNum type="arabicPeriod"/>
            </a:pPr>
            <a:r>
              <a:rPr lang="en-US" sz="2200" dirty="0"/>
              <a:t>Comments</a:t>
            </a:r>
          </a:p>
          <a:p>
            <a:pPr marL="457200" indent="-457200">
              <a:buAutoNum type="arabicPeriod"/>
            </a:pPr>
            <a:r>
              <a:rPr lang="en-US" sz="2200" dirty="0"/>
              <a:t>Program Execution</a:t>
            </a:r>
          </a:p>
          <a:p>
            <a:pPr marL="457200" indent="-457200">
              <a:buAutoNum type="arabicPeriod"/>
            </a:pPr>
            <a:r>
              <a:rPr lang="en-US" sz="2200" dirty="0"/>
              <a:t>Reading Input and Print Output</a:t>
            </a:r>
          </a:p>
        </p:txBody>
      </p:sp>
    </p:spTree>
    <p:extLst>
      <p:ext uri="{BB962C8B-B14F-4D97-AF65-F5344CB8AC3E}">
        <p14:creationId xmlns:p14="http://schemas.microsoft.com/office/powerpoint/2010/main" val="927103552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2219</Words>
  <Application>Microsoft Office PowerPoint</Application>
  <PresentationFormat>Widescreen</PresentationFormat>
  <Paragraphs>209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Aptos</vt:lpstr>
      <vt:lpstr>Arial</vt:lpstr>
      <vt:lpstr>Calibri</vt:lpstr>
      <vt:lpstr>Gill Sans Nova</vt:lpstr>
      <vt:lpstr>ConfettiVTI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516</cp:revision>
  <dcterms:created xsi:type="dcterms:W3CDTF">2024-11-25T17:19:06Z</dcterms:created>
  <dcterms:modified xsi:type="dcterms:W3CDTF">2025-01-10T02:53:01Z</dcterms:modified>
</cp:coreProperties>
</file>