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22"/>
  </p:notesMasterIdLst>
  <p:sldIdLst>
    <p:sldId id="418" r:id="rId2"/>
    <p:sldId id="544" r:id="rId3"/>
    <p:sldId id="543" r:id="rId4"/>
    <p:sldId id="545" r:id="rId5"/>
    <p:sldId id="546" r:id="rId6"/>
    <p:sldId id="547" r:id="rId7"/>
    <p:sldId id="548" r:id="rId8"/>
    <p:sldId id="550" r:id="rId9"/>
    <p:sldId id="549" r:id="rId10"/>
    <p:sldId id="561" r:id="rId11"/>
    <p:sldId id="551" r:id="rId12"/>
    <p:sldId id="552" r:id="rId13"/>
    <p:sldId id="553" r:id="rId14"/>
    <p:sldId id="554" r:id="rId15"/>
    <p:sldId id="555" r:id="rId16"/>
    <p:sldId id="556" r:id="rId17"/>
    <p:sldId id="557" r:id="rId18"/>
    <p:sldId id="558" r:id="rId19"/>
    <p:sldId id="559" r:id="rId20"/>
    <p:sldId id="5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32AF1-4615-4667-912A-829B12F8C4D2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8A8E6-D4B7-4286-B37C-5D755B8E2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48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2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3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9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2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7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0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8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1/6/2025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81849D-54CA-C13E-3D84-DB247AB9A268}"/>
              </a:ext>
            </a:extLst>
          </p:cNvPr>
          <p:cNvGrpSpPr/>
          <p:nvPr userDrawn="1"/>
        </p:nvGrpSpPr>
        <p:grpSpPr>
          <a:xfrm>
            <a:off x="130629" y="6291189"/>
            <a:ext cx="2743201" cy="495445"/>
            <a:chOff x="195943" y="6091967"/>
            <a:chExt cx="3506755" cy="62950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01CC4C-E0EC-38D2-F7AA-61FC22E4D90D}"/>
                </a:ext>
              </a:extLst>
            </p:cNvPr>
            <p:cNvSpPr/>
            <p:nvPr userDrawn="1"/>
          </p:nvSpPr>
          <p:spPr>
            <a:xfrm>
              <a:off x="195943" y="6091967"/>
              <a:ext cx="642257" cy="629508"/>
            </a:xfrm>
            <a:prstGeom prst="ellipse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75BEBF-DA68-8945-6205-DE7DE602B3BD}"/>
                </a:ext>
              </a:extLst>
            </p:cNvPr>
            <p:cNvSpPr txBox="1"/>
            <p:nvPr userDrawn="1"/>
          </p:nvSpPr>
          <p:spPr>
            <a:xfrm>
              <a:off x="838200" y="6163561"/>
              <a:ext cx="286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PRAMOD NAIK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75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785" y="2284236"/>
            <a:ext cx="11484429" cy="228952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600" b="1" dirty="0">
                <a:solidFill>
                  <a:schemeClr val="tx2"/>
                </a:solidFill>
              </a:rPr>
              <a:t>Module-1: </a:t>
            </a:r>
          </a:p>
          <a:p>
            <a:pPr marL="0" indent="0" algn="ctr">
              <a:buNone/>
            </a:pPr>
            <a:r>
              <a:rPr lang="en-US" sz="6600" b="1" dirty="0">
                <a:solidFill>
                  <a:srgbClr val="C00000"/>
                </a:solidFill>
              </a:rPr>
              <a:t>Python Basic Concepts and Programming</a:t>
            </a:r>
            <a:endParaRPr lang="en-IN" sz="6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384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B0317-D55A-B051-B978-3ABC8F2AD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10A5B-D905-EA16-37DD-5FD66DF9E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Module-1: </a:t>
            </a:r>
            <a:r>
              <a:rPr lang="en-US" sz="3200" b="1" dirty="0">
                <a:solidFill>
                  <a:srgbClr val="002060"/>
                </a:solidFill>
              </a:rPr>
              <a:t>Python Basic Concepts and Programming </a:t>
            </a:r>
            <a:r>
              <a:rPr lang="en-IN" sz="32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800" b="1" dirty="0"/>
              <a:t>Interpreter, Parts of Python Programming Language</a:t>
            </a:r>
            <a:r>
              <a:rPr lang="en-US" sz="2800" dirty="0"/>
              <a:t>, Identifiers, Keywords, Statements and Expressions, Variables, Operators, Precedence and Associativity, Data Types, Indentation, Comments, Program Execution, Reading Input, Print Output, Type Conversions, The type( ) Function and Is Operator, Control Flow Statements, The if Decision Control Flow Statement, The if…else Decision Control Flow Statement, The if…</a:t>
            </a:r>
            <a:r>
              <a:rPr lang="en-US" sz="2800" dirty="0" err="1"/>
              <a:t>elif</a:t>
            </a:r>
            <a:r>
              <a:rPr lang="en-US" sz="2800" dirty="0"/>
              <a:t>…else Decision Control Statement, Nested if Statement, The while Loop, The for Loop, The continue and break Statements, Sequences – Strings, Built-In Functions, Commonly Used Modules, Function Definition and Calling the Function, The return Statement and void Function, Scope and Lifetime of Variables, Default Parameters, Keyword Arguments, *</a:t>
            </a:r>
            <a:r>
              <a:rPr lang="en-US" sz="2800" dirty="0" err="1"/>
              <a:t>args</a:t>
            </a:r>
            <a:r>
              <a:rPr lang="en-US" sz="2800" dirty="0"/>
              <a:t> and **</a:t>
            </a:r>
            <a:r>
              <a:rPr lang="en-US" sz="2800" dirty="0" err="1"/>
              <a:t>kwargs</a:t>
            </a:r>
            <a:r>
              <a:rPr lang="en-US" sz="2800" dirty="0"/>
              <a:t>, Command Line Arguments.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05600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EA840-5C54-ACA6-F40E-0E5C81329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149EF2A5-02D4-54DA-963D-D1183829F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698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08F4D-3DB6-8107-9331-EF6A47B57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BE2D9-EE56-2522-1B16-3F7171343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305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56747-29E1-0120-BE28-F09D2DCAC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776A4-FCBD-A2BE-FA6D-AAC223A2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6375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B5111-21EA-3F69-29DC-B7BDF7E25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8786C-F2A1-5516-10B8-D4FD2A9D5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2528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05574-7F29-CFBF-9B19-1571B50B8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FDFE4-53F1-7EA1-EF3D-7624A6112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6673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DBDE7-7429-0E85-B75F-30371142B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5E8E3-139C-C5EE-3D7C-631B6B34B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4463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E1EA7-A003-AE39-11D2-744CCBF20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1701D-DB83-F94F-30B0-C1BC0C127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813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5A4BE-7968-A822-BC87-288E1E391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F0065-F5D5-D49E-30DC-B4F30FC84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192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3F040-6A07-3E45-7C82-1755F9ECB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C01B2-C10A-4A10-6F09-B8C84EFAD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149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8E85-8426-4AB7-AD5A-5C275C24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Module-1: </a:t>
            </a:r>
            <a:r>
              <a:rPr lang="en-US" sz="3200" b="1" dirty="0">
                <a:solidFill>
                  <a:srgbClr val="002060"/>
                </a:solidFill>
              </a:rPr>
              <a:t>Python Basic Concepts and Programming </a:t>
            </a:r>
            <a:r>
              <a:rPr lang="en-IN" sz="32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800" dirty="0"/>
              <a:t>Interpreter, Parts of Python Programming Language, Identifiers, Keywords, Statements and Expressions, Variables, Operators, Precedence and Associativity, Data Types, Indentation, Comments, Program Execution, Reading Input, Print Output, Type Conversions, The type( ) Function and Is Operator, Control Flow Statements, The if Decision Control Flow Statement, The if…else Decision Control Flow Statement, The if…</a:t>
            </a:r>
            <a:r>
              <a:rPr lang="en-US" sz="2800" dirty="0" err="1"/>
              <a:t>elif</a:t>
            </a:r>
            <a:r>
              <a:rPr lang="en-US" sz="2800" dirty="0"/>
              <a:t>…else Decision Control Statement, Nested if Statement, The while Loop, The for Loop, The continue and break Statements, Sequences – Strings, Built-In Functions, Commonly Used Modules, Function Definition and Calling the Function, The return Statement and void Function, Scope and Lifetime of Variables, Default Parameters, Keyword Arguments, *</a:t>
            </a:r>
            <a:r>
              <a:rPr lang="en-US" sz="2800" dirty="0" err="1"/>
              <a:t>args</a:t>
            </a:r>
            <a:r>
              <a:rPr lang="en-US" sz="2800" dirty="0"/>
              <a:t> and **</a:t>
            </a:r>
            <a:r>
              <a:rPr lang="en-US" sz="2800" dirty="0" err="1"/>
              <a:t>kwargs</a:t>
            </a:r>
            <a:r>
              <a:rPr lang="en-US" sz="2800" dirty="0"/>
              <a:t>, Command Line Arguments.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26679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351AB-D974-27D5-1424-D67C1FA41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C9839-273A-CCA9-D99A-C9F1062BC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04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AA02A-FFD0-5514-BCA3-3D15A7B57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0BB45-8FFC-FEB4-4F65-C9D94D814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What is Python:</a:t>
            </a:r>
          </a:p>
          <a:p>
            <a:pPr marL="0" indent="0">
              <a:buNone/>
            </a:pPr>
            <a:r>
              <a:rPr lang="en-US" sz="2400" dirty="0"/>
              <a:t>Python is an general purpose, </a:t>
            </a:r>
            <a:r>
              <a:rPr lang="en-US" sz="2400" b="1" dirty="0">
                <a:solidFill>
                  <a:srgbClr val="C00000"/>
                </a:solidFill>
              </a:rPr>
              <a:t>Object-oriented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C00000"/>
                </a:solidFill>
              </a:rPr>
              <a:t>High-level, </a:t>
            </a:r>
            <a:r>
              <a:rPr lang="en-IN" sz="2400" b="1" dirty="0">
                <a:solidFill>
                  <a:srgbClr val="C00000"/>
                </a:solidFill>
              </a:rPr>
              <a:t>Dynamically Typed</a:t>
            </a:r>
            <a:r>
              <a:rPr lang="en-IN" sz="2400" dirty="0"/>
              <a:t>,</a:t>
            </a:r>
            <a:r>
              <a:rPr lang="en-US" sz="2400" b="1" dirty="0">
                <a:solidFill>
                  <a:srgbClr val="C00000"/>
                </a:solidFill>
              </a:rPr>
              <a:t> Compiled and Interpreted </a:t>
            </a:r>
            <a:r>
              <a:rPr lang="en-US" sz="2400" b="1" dirty="0"/>
              <a:t>programming language </a:t>
            </a:r>
            <a:r>
              <a:rPr lang="en-US" sz="2400" dirty="0"/>
              <a:t>known for its </a:t>
            </a:r>
            <a:r>
              <a:rPr lang="en-US" sz="2400" b="1" dirty="0"/>
              <a:t>simplicity</a:t>
            </a:r>
            <a:r>
              <a:rPr lang="en-US" sz="2400" dirty="0"/>
              <a:t> and </a:t>
            </a:r>
            <a:r>
              <a:rPr lang="en-US" sz="2400" b="1" dirty="0"/>
              <a:t>readability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200" b="1" dirty="0"/>
              <a:t>Common Uses of Python: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Web Development</a:t>
            </a:r>
            <a:r>
              <a:rPr lang="en-US" sz="2200" dirty="0"/>
              <a:t>: Using frameworks like </a:t>
            </a:r>
            <a:r>
              <a:rPr lang="en-US" sz="2200" b="1" dirty="0">
                <a:solidFill>
                  <a:srgbClr val="002060"/>
                </a:solidFill>
              </a:rPr>
              <a:t>Django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002060"/>
                </a:solidFill>
              </a:rPr>
              <a:t>Flask</a:t>
            </a:r>
            <a:r>
              <a:rPr lang="en-US" sz="22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Data Analysis and Visualization</a:t>
            </a:r>
            <a:r>
              <a:rPr lang="en-US" sz="2200" dirty="0"/>
              <a:t>: With libraries like </a:t>
            </a:r>
            <a:r>
              <a:rPr lang="en-US" sz="2200" b="1" dirty="0">
                <a:solidFill>
                  <a:srgbClr val="002060"/>
                </a:solidFill>
              </a:rPr>
              <a:t>Pandas</a:t>
            </a:r>
            <a:r>
              <a:rPr lang="en-US" sz="2200" dirty="0"/>
              <a:t>, </a:t>
            </a:r>
            <a:r>
              <a:rPr lang="en-US" sz="2200" b="1" dirty="0">
                <a:solidFill>
                  <a:srgbClr val="002060"/>
                </a:solidFill>
              </a:rPr>
              <a:t>Matplotlib</a:t>
            </a:r>
            <a:r>
              <a:rPr lang="en-US" sz="2200" dirty="0"/>
              <a:t>, and </a:t>
            </a:r>
            <a:r>
              <a:rPr lang="en-US" sz="2200" b="1" dirty="0">
                <a:solidFill>
                  <a:srgbClr val="002060"/>
                </a:solidFill>
              </a:rPr>
              <a:t>Seaborn</a:t>
            </a:r>
            <a:r>
              <a:rPr lang="en-US" sz="22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Artificial Intelligence and Machine Learning</a:t>
            </a:r>
            <a:r>
              <a:rPr lang="en-US" sz="2200" dirty="0"/>
              <a:t>: Leveraging tools like </a:t>
            </a:r>
            <a:r>
              <a:rPr lang="en-US" sz="2200" b="1" dirty="0">
                <a:solidFill>
                  <a:srgbClr val="002060"/>
                </a:solidFill>
              </a:rPr>
              <a:t>TensorFlow</a:t>
            </a:r>
            <a:r>
              <a:rPr lang="en-US" sz="2200" dirty="0"/>
              <a:t>, </a:t>
            </a:r>
            <a:r>
              <a:rPr lang="en-US" sz="2200" b="1" dirty="0" err="1">
                <a:solidFill>
                  <a:srgbClr val="002060"/>
                </a:solidFill>
              </a:rPr>
              <a:t>PyTorch</a:t>
            </a:r>
            <a:r>
              <a:rPr lang="en-US" sz="2200" dirty="0"/>
              <a:t>, and </a:t>
            </a:r>
            <a:r>
              <a:rPr lang="en-US" sz="2200" b="1" dirty="0">
                <a:solidFill>
                  <a:srgbClr val="002060"/>
                </a:solidFill>
              </a:rPr>
              <a:t>Scikit-learn</a:t>
            </a:r>
            <a:r>
              <a:rPr lang="en-US" sz="22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Automation/Scripting</a:t>
            </a:r>
            <a:r>
              <a:rPr lang="en-US" sz="2200" dirty="0"/>
              <a:t>: </a:t>
            </a:r>
            <a:r>
              <a:rPr lang="en-US" sz="2200" b="1" dirty="0">
                <a:solidFill>
                  <a:srgbClr val="002060"/>
                </a:solidFill>
              </a:rPr>
              <a:t>Automating repetitive tasks </a:t>
            </a:r>
            <a:r>
              <a:rPr lang="en-US" sz="2200" dirty="0"/>
              <a:t>using Python scripts.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Game Development</a:t>
            </a:r>
            <a:r>
              <a:rPr lang="en-US" sz="2200" dirty="0"/>
              <a:t>: Using libraries like </a:t>
            </a:r>
            <a:r>
              <a:rPr lang="en-US" sz="2200" b="1" dirty="0" err="1">
                <a:solidFill>
                  <a:srgbClr val="002060"/>
                </a:solidFill>
              </a:rPr>
              <a:t>Pygame</a:t>
            </a:r>
            <a:r>
              <a:rPr lang="en-US" sz="22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Scientific Computing</a:t>
            </a:r>
            <a:r>
              <a:rPr lang="en-US" sz="2200" dirty="0"/>
              <a:t>: Libraries like </a:t>
            </a:r>
            <a:r>
              <a:rPr lang="en-US" sz="2200" b="1" dirty="0">
                <a:solidFill>
                  <a:srgbClr val="002060"/>
                </a:solidFill>
              </a:rPr>
              <a:t>SciPy</a:t>
            </a:r>
            <a:r>
              <a:rPr lang="en-US" sz="2200" dirty="0"/>
              <a:t> and </a:t>
            </a:r>
            <a:r>
              <a:rPr lang="en-US" sz="2200" b="1" dirty="0" err="1">
                <a:solidFill>
                  <a:srgbClr val="002060"/>
                </a:solidFill>
              </a:rPr>
              <a:t>SymPy</a:t>
            </a:r>
            <a:r>
              <a:rPr lang="en-US" sz="2200" dirty="0"/>
              <a:t> are used for simulations and computations.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Software Development</a:t>
            </a:r>
            <a:r>
              <a:rPr lang="en-US" sz="2200" dirty="0"/>
              <a:t>: For prototyping and backend development.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8826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F8036-C059-DC54-1C0D-F38FC653A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50BEF-517E-6E06-8E1B-60B7E150B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How Python is </a:t>
            </a:r>
            <a:r>
              <a:rPr lang="en-US" sz="2400" b="1" dirty="0">
                <a:solidFill>
                  <a:srgbClr val="C00000"/>
                </a:solidFill>
              </a:rPr>
              <a:t>Compiled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Interpreted</a:t>
            </a:r>
            <a:r>
              <a:rPr lang="en-US" sz="2400" b="1" dirty="0"/>
              <a:t>:</a:t>
            </a:r>
          </a:p>
          <a:p>
            <a:pPr marL="0" indent="0">
              <a:buNone/>
            </a:pPr>
            <a:r>
              <a:rPr lang="en-US" sz="2400" dirty="0"/>
              <a:t>Python is often described as both a compiled and an interpreted language, depending on how you look at its execution process. </a:t>
            </a:r>
          </a:p>
          <a:p>
            <a:pPr marL="0" indent="0">
              <a:buNone/>
            </a:pPr>
            <a:r>
              <a:rPr lang="en-US" sz="2400" b="1" dirty="0"/>
              <a:t>Compilation in Python:</a:t>
            </a:r>
          </a:p>
          <a:p>
            <a:pPr marL="0" indent="0">
              <a:buNone/>
            </a:pPr>
            <a:r>
              <a:rPr lang="en-US" sz="2400" dirty="0"/>
              <a:t>When you </a:t>
            </a:r>
            <a:r>
              <a:rPr lang="en-US" sz="2400" b="1" dirty="0">
                <a:solidFill>
                  <a:srgbClr val="C00000"/>
                </a:solidFill>
              </a:rPr>
              <a:t>run</a:t>
            </a:r>
            <a:r>
              <a:rPr lang="en-US" sz="2400" dirty="0"/>
              <a:t> a Python program, it first goes through a </a:t>
            </a:r>
            <a:r>
              <a:rPr lang="en-US" sz="2400" b="1" dirty="0"/>
              <a:t>compilation step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Python interpreter </a:t>
            </a:r>
            <a:r>
              <a:rPr lang="en-US" sz="2400" dirty="0"/>
              <a:t>compiles the source code (.</a:t>
            </a:r>
            <a:r>
              <a:rPr lang="en-US" sz="2400" b="1" dirty="0" err="1">
                <a:solidFill>
                  <a:srgbClr val="C00000"/>
                </a:solidFill>
              </a:rPr>
              <a:t>py</a:t>
            </a:r>
            <a:r>
              <a:rPr lang="en-US" sz="2400" dirty="0"/>
              <a:t> file) into </a:t>
            </a:r>
            <a:r>
              <a:rPr lang="en-US" sz="2400" b="1" dirty="0">
                <a:solidFill>
                  <a:srgbClr val="0070C0"/>
                </a:solidFill>
              </a:rPr>
              <a:t>bytecode</a:t>
            </a:r>
            <a:r>
              <a:rPr lang="en-US" sz="2400" dirty="0"/>
              <a:t> (</a:t>
            </a:r>
            <a:r>
              <a:rPr lang="en-US" sz="2400" b="1" dirty="0"/>
              <a:t>a lower-level, </a:t>
            </a:r>
            <a:r>
              <a:rPr lang="en-US" sz="2400" b="1" dirty="0">
                <a:solidFill>
                  <a:srgbClr val="C00000"/>
                </a:solidFill>
              </a:rPr>
              <a:t>platform-independent</a:t>
            </a:r>
            <a:r>
              <a:rPr lang="en-US" sz="2400" b="1" dirty="0"/>
              <a:t> representation</a:t>
            </a:r>
            <a:r>
              <a:rPr lang="en-US" sz="2400" dirty="0"/>
              <a:t>). This bytecode is stored in .</a:t>
            </a:r>
            <a:r>
              <a:rPr lang="en-US" sz="2400" b="1" dirty="0" err="1">
                <a:solidFill>
                  <a:srgbClr val="C00000"/>
                </a:solidFill>
              </a:rPr>
              <a:t>pyc</a:t>
            </a:r>
            <a:r>
              <a:rPr lang="en-US" sz="2400" dirty="0"/>
              <a:t> files (in the __</a:t>
            </a:r>
            <a:r>
              <a:rPr lang="en-US" sz="2400" dirty="0" err="1"/>
              <a:t>pycache</a:t>
            </a:r>
            <a:r>
              <a:rPr lang="en-US" sz="2400" dirty="0"/>
              <a:t>__ directory).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Note:</a:t>
            </a:r>
          </a:p>
          <a:p>
            <a:pPr lvl="1"/>
            <a:r>
              <a:rPr lang="en-US" sz="2200" dirty="0"/>
              <a:t>This compilation step is </a:t>
            </a:r>
            <a:r>
              <a:rPr lang="en-US" sz="2200" b="1" dirty="0"/>
              <a:t>implicit</a:t>
            </a:r>
            <a:r>
              <a:rPr lang="en-US" sz="2200" dirty="0"/>
              <a:t> and </a:t>
            </a:r>
            <a:r>
              <a:rPr lang="en-US" sz="2200" b="1" dirty="0"/>
              <a:t>happens </a:t>
            </a:r>
            <a:r>
              <a:rPr lang="en-US" sz="2200" b="1" dirty="0">
                <a:solidFill>
                  <a:srgbClr val="C00000"/>
                </a:solidFill>
              </a:rPr>
              <a:t>behind the scenes</a:t>
            </a:r>
            <a:r>
              <a:rPr lang="en-US" sz="2200" dirty="0"/>
              <a:t>.</a:t>
            </a:r>
          </a:p>
          <a:p>
            <a:pPr lvl="1"/>
            <a:r>
              <a:rPr lang="en-US" sz="2200" dirty="0"/>
              <a:t>The </a:t>
            </a:r>
            <a:r>
              <a:rPr lang="en-US" sz="2200" b="1" dirty="0"/>
              <a:t>bytecode is not directly executed by your machine</a:t>
            </a:r>
            <a:r>
              <a:rPr lang="en-US" sz="2200" dirty="0"/>
              <a:t>; it is executed by the Python interpreter.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65951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1CFDC-81BF-F55E-A740-4707463AF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3A04F-47FF-27F1-31D5-1BCBA181F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Interpretation in Python</a:t>
            </a:r>
          </a:p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</a:rPr>
              <a:t>bytecode</a:t>
            </a:r>
            <a:r>
              <a:rPr lang="en-US" sz="2400" dirty="0"/>
              <a:t> produced by the compilation step is executed by the </a:t>
            </a:r>
            <a:r>
              <a:rPr lang="en-US" sz="2400" b="1" dirty="0"/>
              <a:t>Python Virtual Machine (</a:t>
            </a:r>
            <a:r>
              <a:rPr lang="en-US" sz="2400" b="1" dirty="0">
                <a:solidFill>
                  <a:srgbClr val="C00000"/>
                </a:solidFill>
              </a:rPr>
              <a:t>PVM</a:t>
            </a:r>
            <a:r>
              <a:rPr lang="en-US" sz="2400" b="1" dirty="0"/>
              <a:t>)</a:t>
            </a:r>
            <a:r>
              <a:rPr lang="en-US" sz="2400" dirty="0"/>
              <a:t>. The PVM </a:t>
            </a:r>
            <a:r>
              <a:rPr lang="en-US" sz="2400" b="1" dirty="0"/>
              <a:t>interprets the bytecode </a:t>
            </a:r>
            <a:r>
              <a:rPr lang="en-US" sz="2400" b="1" dirty="0">
                <a:solidFill>
                  <a:srgbClr val="C00000"/>
                </a:solidFill>
              </a:rPr>
              <a:t>line by line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executes it</a:t>
            </a:r>
            <a:r>
              <a:rPr lang="en-US" sz="2400" dirty="0"/>
              <a:t>. This is what gives Python its </a:t>
            </a:r>
            <a:r>
              <a:rPr lang="en-US" sz="2400" b="1" dirty="0">
                <a:solidFill>
                  <a:srgbClr val="C00000"/>
                </a:solidFill>
              </a:rPr>
              <a:t>"interpreted" </a:t>
            </a:r>
            <a:r>
              <a:rPr lang="en-US" sz="2400" dirty="0"/>
              <a:t>behavior.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400" b="1" dirty="0"/>
              <a:t>Key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Python is </a:t>
            </a:r>
            <a:r>
              <a:rPr lang="en-US" sz="2400" b="1" dirty="0">
                <a:solidFill>
                  <a:srgbClr val="C00000"/>
                </a:solidFill>
              </a:rPr>
              <a:t>not a purely compiled language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like C or C++, where code is compiled into machine code before execution.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Python is </a:t>
            </a:r>
            <a:r>
              <a:rPr lang="en-US" sz="2400" b="1" dirty="0">
                <a:solidFill>
                  <a:srgbClr val="C00000"/>
                </a:solidFill>
              </a:rPr>
              <a:t>not a purely interpreted language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like early versions of BASIC, which execute source code directly without compiling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Instead, Python uses a </a:t>
            </a:r>
            <a:r>
              <a:rPr lang="en-US" sz="2400" b="1" dirty="0">
                <a:solidFill>
                  <a:srgbClr val="002060"/>
                </a:solidFill>
              </a:rPr>
              <a:t>hybrid model</a:t>
            </a:r>
            <a:r>
              <a:rPr lang="en-US" sz="2400" dirty="0"/>
              <a:t>: it compiles source code to bytecode (a form of intermediate code), which is then interpreted.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4890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9B481-2F1C-05FC-DF2F-3A47ED3C9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BB49B-FF1C-A453-058B-28EB3590C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What is </a:t>
            </a:r>
            <a:r>
              <a:rPr lang="en-US" sz="2400" b="1" dirty="0">
                <a:solidFill>
                  <a:srgbClr val="C00000"/>
                </a:solidFill>
              </a:rPr>
              <a:t>Compiler</a:t>
            </a:r>
            <a:r>
              <a:rPr lang="en-US" sz="2400" b="1" dirty="0"/>
              <a:t>?</a:t>
            </a:r>
          </a:p>
          <a:p>
            <a:r>
              <a:rPr lang="en-US" sz="2400" dirty="0"/>
              <a:t>A </a:t>
            </a:r>
            <a:r>
              <a:rPr lang="en-US" sz="2400" b="1" dirty="0"/>
              <a:t>compiler</a:t>
            </a:r>
            <a:r>
              <a:rPr lang="en-US" sz="2400" dirty="0"/>
              <a:t> is a </a:t>
            </a:r>
            <a:r>
              <a:rPr lang="en-US" sz="2400" b="1" dirty="0">
                <a:solidFill>
                  <a:srgbClr val="002060"/>
                </a:solidFill>
              </a:rPr>
              <a:t>program</a:t>
            </a:r>
            <a:r>
              <a:rPr lang="en-US" sz="2400" dirty="0"/>
              <a:t> that </a:t>
            </a:r>
            <a:r>
              <a:rPr lang="en-US" sz="2400" b="1" dirty="0"/>
              <a:t>translates the </a:t>
            </a:r>
            <a:r>
              <a:rPr lang="en-US" sz="2400" b="1" dirty="0">
                <a:solidFill>
                  <a:srgbClr val="C00000"/>
                </a:solidFill>
              </a:rPr>
              <a:t>entire</a:t>
            </a:r>
            <a:r>
              <a:rPr lang="en-US" sz="2400" b="1" dirty="0"/>
              <a:t> source code </a:t>
            </a:r>
            <a:r>
              <a:rPr lang="en-US" sz="2400" dirty="0"/>
              <a:t>of a programming language into </a:t>
            </a:r>
            <a:r>
              <a:rPr lang="en-US" sz="2400" b="1" dirty="0">
                <a:solidFill>
                  <a:srgbClr val="002060"/>
                </a:solidFill>
              </a:rPr>
              <a:t>machine code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002060"/>
                </a:solidFill>
              </a:rPr>
              <a:t>intermediate code </a:t>
            </a:r>
            <a:r>
              <a:rPr lang="en-US" sz="2400" dirty="0"/>
              <a:t>before execution. The compiled code is then executed directly by the </a:t>
            </a:r>
            <a:r>
              <a:rPr lang="en-US" sz="2400" b="1" dirty="0"/>
              <a:t>computer's processor</a:t>
            </a:r>
            <a:r>
              <a:rPr lang="en-US" sz="2400" dirty="0"/>
              <a:t>.</a:t>
            </a:r>
          </a:p>
          <a:p>
            <a:r>
              <a:rPr lang="en-IN" sz="2000" b="1" dirty="0"/>
              <a:t>Example: C Language</a:t>
            </a:r>
          </a:p>
          <a:p>
            <a:endParaRPr lang="en-IN" b="1" dirty="0"/>
          </a:p>
          <a:p>
            <a:endParaRPr lang="en-IN" sz="2000" b="1" dirty="0"/>
          </a:p>
          <a:p>
            <a:endParaRPr lang="en-IN" b="1" dirty="0"/>
          </a:p>
          <a:p>
            <a:endParaRPr lang="en-IN" sz="2000" b="1" dirty="0"/>
          </a:p>
          <a:p>
            <a:endParaRPr lang="en-IN" b="1" dirty="0"/>
          </a:p>
          <a:p>
            <a:endParaRPr lang="en-IN" sz="2000" b="1" dirty="0"/>
          </a:p>
          <a:p>
            <a:endParaRPr lang="en-IN" b="1" dirty="0"/>
          </a:p>
          <a:p>
            <a:r>
              <a:rPr lang="en-US" sz="2400" b="1" dirty="0"/>
              <a:t>Process: </a:t>
            </a:r>
            <a:r>
              <a:rPr lang="en-US" sz="2400" dirty="0"/>
              <a:t>A C compiler (like </a:t>
            </a:r>
            <a:r>
              <a:rPr lang="en-US" sz="2400" b="1" dirty="0">
                <a:solidFill>
                  <a:srgbClr val="C00000"/>
                </a:solidFill>
              </a:rPr>
              <a:t>GCC</a:t>
            </a:r>
            <a:r>
              <a:rPr lang="en-US" sz="2400" dirty="0"/>
              <a:t>) compiles the code into a machine-readable </a:t>
            </a:r>
            <a:r>
              <a:rPr lang="en-US" sz="2400" b="1" dirty="0">
                <a:solidFill>
                  <a:srgbClr val="C00000"/>
                </a:solidFill>
              </a:rPr>
              <a:t>.exe </a:t>
            </a:r>
            <a:r>
              <a:rPr lang="en-US" sz="2400" dirty="0"/>
              <a:t>file, which can then be </a:t>
            </a:r>
            <a:r>
              <a:rPr lang="en-US" sz="2400" b="1" dirty="0"/>
              <a:t>executed</a:t>
            </a:r>
            <a:r>
              <a:rPr lang="en-US" sz="2400" dirty="0"/>
              <a:t>.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5F367-3DAB-8A2B-89F0-3BA81A188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181" y="2602599"/>
            <a:ext cx="5628762" cy="256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78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27339-7AAE-6E8A-CE2F-1DD1F5FCD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D70B2-B6F8-C933-A352-6DE9345A4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What is </a:t>
            </a:r>
            <a:r>
              <a:rPr lang="en-US" sz="2400" b="1" dirty="0">
                <a:solidFill>
                  <a:srgbClr val="C00000"/>
                </a:solidFill>
              </a:rPr>
              <a:t>Interpreter?</a:t>
            </a:r>
          </a:p>
          <a:p>
            <a:r>
              <a:rPr lang="en-US" sz="2400" dirty="0"/>
              <a:t>An </a:t>
            </a:r>
            <a:r>
              <a:rPr lang="en-US" sz="2400" b="1" dirty="0"/>
              <a:t>interpreter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is a program </a:t>
            </a:r>
            <a:r>
              <a:rPr lang="en-US" sz="2400" dirty="0"/>
              <a:t>that </a:t>
            </a:r>
            <a:r>
              <a:rPr lang="en-US" sz="2400" b="1" dirty="0"/>
              <a:t>executes code </a:t>
            </a:r>
            <a:r>
              <a:rPr lang="en-US" sz="2400" b="1" dirty="0">
                <a:solidFill>
                  <a:srgbClr val="C00000"/>
                </a:solidFill>
              </a:rPr>
              <a:t>line by line</a:t>
            </a:r>
            <a:r>
              <a:rPr lang="en-US" sz="2400" dirty="0"/>
              <a:t>, </a:t>
            </a:r>
            <a:r>
              <a:rPr lang="en-US" sz="2400" b="1" dirty="0"/>
              <a:t>translating it directly into machine code as it runs.</a:t>
            </a:r>
          </a:p>
          <a:p>
            <a:r>
              <a:rPr lang="en-IN" sz="2400" b="1" dirty="0"/>
              <a:t>Example: Python:</a:t>
            </a:r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r>
              <a:rPr lang="en-US" sz="2400" b="1" dirty="0"/>
              <a:t>Process: </a:t>
            </a:r>
            <a:r>
              <a:rPr lang="en-US" sz="2400" dirty="0"/>
              <a:t>The Python </a:t>
            </a:r>
            <a:r>
              <a:rPr lang="en-US" sz="2400" b="1" dirty="0"/>
              <a:t>interpreter</a:t>
            </a:r>
            <a:r>
              <a:rPr lang="en-US" sz="2400" dirty="0"/>
              <a:t> reads the script </a:t>
            </a:r>
            <a:r>
              <a:rPr lang="en-US" sz="2400" b="1" dirty="0">
                <a:solidFill>
                  <a:srgbClr val="C00000"/>
                </a:solidFill>
              </a:rPr>
              <a:t>line by line </a:t>
            </a:r>
            <a:r>
              <a:rPr lang="en-US" sz="2400" dirty="0"/>
              <a:t>and executes it immediately.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937C38-0DBE-40D1-3A9F-E9B94D585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868" y="2589729"/>
            <a:ext cx="4717247" cy="72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9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2CEF0-84DA-C349-BECB-951397357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7AC5D-D562-6CB0-A46A-D66053D97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Python Tokens:</a:t>
            </a:r>
          </a:p>
          <a:p>
            <a:pPr marL="0" indent="0">
              <a:buNone/>
            </a:pPr>
            <a:r>
              <a:rPr lang="en-US" sz="2400" dirty="0"/>
              <a:t>In Python, </a:t>
            </a:r>
            <a:r>
              <a:rPr lang="en-US" sz="2400" b="1" dirty="0"/>
              <a:t>tokens</a:t>
            </a:r>
            <a:r>
              <a:rPr lang="en-US" sz="2400" dirty="0"/>
              <a:t> are the smallest units of the program that have a meaningful role. Python breaks every program into these tokens during the lexical analysis phase.</a:t>
            </a:r>
          </a:p>
          <a:p>
            <a:pPr marL="0" indent="0">
              <a:buNone/>
            </a:pPr>
            <a:r>
              <a:rPr lang="en-US" sz="2400" dirty="0"/>
              <a:t>There are </a:t>
            </a:r>
            <a:r>
              <a:rPr lang="en-US" sz="2400" b="1" dirty="0"/>
              <a:t>5 types of Python tokens</a:t>
            </a:r>
            <a:r>
              <a:rPr lang="en-US" sz="2400" dirty="0"/>
              <a:t>:</a:t>
            </a:r>
          </a:p>
          <a:p>
            <a:pPr marL="457200" indent="-457200">
              <a:buAutoNum type="arabicPeriod"/>
            </a:pPr>
            <a:r>
              <a:rPr lang="en-IN" sz="2400" dirty="0"/>
              <a:t>Keywords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IN" sz="2400" dirty="0"/>
              <a:t>Identifiers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IN" sz="2400" dirty="0"/>
              <a:t>Literals</a:t>
            </a:r>
          </a:p>
          <a:p>
            <a:pPr lvl="1"/>
            <a:r>
              <a:rPr lang="en-IN" sz="2000" dirty="0"/>
              <a:t>String Literals</a:t>
            </a:r>
          </a:p>
          <a:p>
            <a:pPr lvl="1"/>
            <a:r>
              <a:rPr lang="en-IN" sz="2000" dirty="0"/>
              <a:t>Numeric Literals</a:t>
            </a:r>
          </a:p>
          <a:p>
            <a:pPr lvl="1"/>
            <a:r>
              <a:rPr lang="en-IN" sz="2000" dirty="0"/>
              <a:t>Boolean Literals</a:t>
            </a:r>
          </a:p>
          <a:p>
            <a:pPr lvl="1"/>
            <a:r>
              <a:rPr lang="en-IN" sz="2000" dirty="0"/>
              <a:t>Special Literal (None)</a:t>
            </a:r>
          </a:p>
          <a:p>
            <a:pPr lvl="1"/>
            <a:r>
              <a:rPr lang="en-IN" sz="2000" dirty="0"/>
              <a:t>Collection Literals</a:t>
            </a:r>
          </a:p>
          <a:p>
            <a:pPr marL="457200" indent="-457200">
              <a:buAutoNum type="arabicPeriod"/>
            </a:pPr>
            <a:r>
              <a:rPr lang="en-IN" sz="2400" dirty="0"/>
              <a:t>Operators</a:t>
            </a:r>
          </a:p>
          <a:p>
            <a:pPr marL="457200" indent="-457200">
              <a:buAutoNum type="arabicPeriod"/>
            </a:pPr>
            <a:r>
              <a:rPr lang="en-IN" sz="2400" dirty="0"/>
              <a:t>Punctuators</a:t>
            </a:r>
          </a:p>
          <a:p>
            <a:pPr marL="457200" indent="-457200">
              <a:buAutoNum type="arabicPeriod"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4101375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105DB-A97C-1A28-D0AD-5C9E400C1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EF7F4-8F69-BB45-BDA5-95A571E3E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/>
              <a:t>Parts of Python Programming Language:</a:t>
            </a:r>
          </a:p>
          <a:p>
            <a:pPr marL="0" indent="0">
              <a:buNone/>
            </a:pPr>
            <a:r>
              <a:rPr lang="en-US" sz="2600" dirty="0"/>
              <a:t>Python programming language </a:t>
            </a:r>
            <a:r>
              <a:rPr lang="en-US" sz="2600" b="1" dirty="0"/>
              <a:t>consists of </a:t>
            </a:r>
            <a:r>
              <a:rPr lang="en-US" sz="2600" dirty="0"/>
              <a:t>several </a:t>
            </a:r>
            <a:r>
              <a:rPr lang="en-US" sz="2600" b="1" dirty="0">
                <a:solidFill>
                  <a:srgbClr val="C00000"/>
                </a:solidFill>
              </a:rPr>
              <a:t>essential components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/>
              <a:t>and </a:t>
            </a:r>
            <a:r>
              <a:rPr lang="en-US" sz="2600" b="1" dirty="0">
                <a:solidFill>
                  <a:srgbClr val="C00000"/>
                </a:solidFill>
              </a:rPr>
              <a:t>parts</a:t>
            </a:r>
            <a:r>
              <a:rPr lang="en-US" sz="2600" dirty="0"/>
              <a:t> that </a:t>
            </a:r>
            <a:r>
              <a:rPr lang="en-US" sz="2600" b="1" dirty="0"/>
              <a:t>work together</a:t>
            </a:r>
            <a:r>
              <a:rPr lang="en-US" sz="2600" dirty="0"/>
              <a:t> to provide its functionality and versatility.</a:t>
            </a:r>
          </a:p>
          <a:p>
            <a:pPr marL="457200" indent="-457200">
              <a:buAutoNum type="arabicPeriod"/>
            </a:pPr>
            <a:r>
              <a:rPr lang="en-US" sz="2200" dirty="0"/>
              <a:t>Identifiers </a:t>
            </a:r>
          </a:p>
          <a:p>
            <a:pPr marL="457200" indent="-457200">
              <a:buAutoNum type="arabicPeriod"/>
            </a:pPr>
            <a:r>
              <a:rPr lang="en-US" sz="2200" dirty="0"/>
              <a:t>Keywords</a:t>
            </a:r>
          </a:p>
          <a:p>
            <a:pPr marL="457200" indent="-457200">
              <a:buAutoNum type="arabicPeriod"/>
            </a:pPr>
            <a:r>
              <a:rPr lang="en-US" sz="2200" dirty="0"/>
              <a:t>Statements and Expressions</a:t>
            </a:r>
          </a:p>
          <a:p>
            <a:pPr marL="457200" indent="-457200">
              <a:buAutoNum type="arabicPeriod"/>
            </a:pPr>
            <a:r>
              <a:rPr lang="en-US" sz="2200" dirty="0"/>
              <a:t>Variables</a:t>
            </a:r>
          </a:p>
          <a:p>
            <a:pPr marL="457200" indent="-457200">
              <a:buAutoNum type="arabicPeriod"/>
            </a:pPr>
            <a:r>
              <a:rPr lang="en-US" sz="2200" dirty="0"/>
              <a:t>Operators</a:t>
            </a:r>
          </a:p>
          <a:p>
            <a:pPr marL="457200" indent="-457200">
              <a:buAutoNum type="arabicPeriod"/>
            </a:pPr>
            <a:r>
              <a:rPr lang="en-US" sz="2200" dirty="0"/>
              <a:t>Precedence and Associativity</a:t>
            </a:r>
          </a:p>
          <a:p>
            <a:pPr marL="457200" indent="-457200">
              <a:buAutoNum type="arabicPeriod"/>
            </a:pPr>
            <a:r>
              <a:rPr lang="en-US" sz="2200" dirty="0"/>
              <a:t>Data Types</a:t>
            </a:r>
          </a:p>
          <a:p>
            <a:pPr marL="457200" indent="-457200">
              <a:buAutoNum type="arabicPeriod"/>
            </a:pPr>
            <a:r>
              <a:rPr lang="en-US" sz="2200" dirty="0"/>
              <a:t>Indentation</a:t>
            </a:r>
          </a:p>
          <a:p>
            <a:pPr marL="457200" indent="-457200">
              <a:buAutoNum type="arabicPeriod"/>
            </a:pPr>
            <a:r>
              <a:rPr lang="en-US" sz="2200" dirty="0"/>
              <a:t>Comments</a:t>
            </a:r>
          </a:p>
          <a:p>
            <a:pPr marL="457200" indent="-457200">
              <a:buAutoNum type="arabicPeriod"/>
            </a:pPr>
            <a:r>
              <a:rPr lang="en-US" sz="2200" dirty="0"/>
              <a:t>Program Execution</a:t>
            </a:r>
          </a:p>
          <a:p>
            <a:pPr marL="457200" indent="-457200">
              <a:buAutoNum type="arabicPeriod"/>
            </a:pPr>
            <a:r>
              <a:rPr lang="en-US" sz="2200" dirty="0"/>
              <a:t>Reading Input and Print Output</a:t>
            </a:r>
          </a:p>
        </p:txBody>
      </p:sp>
    </p:spTree>
    <p:extLst>
      <p:ext uri="{BB962C8B-B14F-4D97-AF65-F5344CB8AC3E}">
        <p14:creationId xmlns:p14="http://schemas.microsoft.com/office/powerpoint/2010/main" val="927103552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887</Words>
  <Application>Microsoft Office PowerPoint</Application>
  <PresentationFormat>Widescreen</PresentationFormat>
  <Paragraphs>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Arial</vt:lpstr>
      <vt:lpstr>Calibri</vt:lpstr>
      <vt:lpstr>Gill Sans Nova</vt:lpstr>
      <vt:lpstr>ConfettiVTI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PRAMOD NAIK</dc:creator>
  <cp:lastModifiedBy>PRAMOD NAIK</cp:lastModifiedBy>
  <cp:revision>427</cp:revision>
  <dcterms:created xsi:type="dcterms:W3CDTF">2024-11-25T17:19:06Z</dcterms:created>
  <dcterms:modified xsi:type="dcterms:W3CDTF">2025-01-06T19:08:19Z</dcterms:modified>
</cp:coreProperties>
</file>