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4"/>
  </p:notesMasterIdLst>
  <p:sldIdLst>
    <p:sldId id="418" r:id="rId2"/>
    <p:sldId id="544" r:id="rId3"/>
    <p:sldId id="543" r:id="rId4"/>
    <p:sldId id="545" r:id="rId5"/>
    <p:sldId id="546" r:id="rId6"/>
    <p:sldId id="547" r:id="rId7"/>
    <p:sldId id="548" r:id="rId8"/>
    <p:sldId id="550" r:id="rId9"/>
    <p:sldId id="549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2" r:id="rId20"/>
    <p:sldId id="563" r:id="rId21"/>
    <p:sldId id="561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1/8/2025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C00000"/>
                </a:solidFill>
              </a:rPr>
              <a:t>Python Basic Concepts and Programming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08F4D-3DB6-8107-9331-EF6A47B5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E2D9-EE56-2522-1B16-3F717134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831668"/>
            <a:ext cx="10659110" cy="497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Identifiers:</a:t>
            </a:r>
          </a:p>
          <a:p>
            <a:pPr marL="0" indent="0">
              <a:buNone/>
            </a:pPr>
            <a:r>
              <a:rPr lang="en-US" sz="2400" dirty="0"/>
              <a:t>Identifiers in Python are </a:t>
            </a:r>
            <a:r>
              <a:rPr lang="en-IN" sz="2400" b="1" dirty="0">
                <a:solidFill>
                  <a:srgbClr val="C00000"/>
                </a:solidFill>
              </a:rPr>
              <a:t>name given to the programming elements </a:t>
            </a:r>
            <a:r>
              <a:rPr lang="en-US" sz="2400" dirty="0"/>
              <a:t>such as variables, functions, classes, or other objects. They serve as </a:t>
            </a:r>
            <a:r>
              <a:rPr lang="en-US" sz="2400" b="1" dirty="0"/>
              <a:t>labels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reference </a:t>
            </a:r>
            <a:r>
              <a:rPr lang="en-US" sz="2400" dirty="0"/>
              <a:t>these objects in code. </a:t>
            </a:r>
          </a:p>
          <a:p>
            <a:pPr marL="0" indent="0">
              <a:buNone/>
            </a:pPr>
            <a:r>
              <a:rPr lang="en-US" sz="2400" dirty="0"/>
              <a:t>Python has specific rules and conventions for creating identifiers.</a:t>
            </a:r>
          </a:p>
          <a:p>
            <a:pPr marL="0" indent="0">
              <a:buNone/>
            </a:pPr>
            <a:r>
              <a:rPr lang="en-US" sz="2400" b="1" dirty="0"/>
              <a:t>Example for Identifiers: </a:t>
            </a:r>
            <a:r>
              <a:rPr lang="en-IN" sz="2400" dirty="0"/>
              <a:t>Valid Identifiers:</a:t>
            </a:r>
          </a:p>
          <a:p>
            <a:r>
              <a:rPr lang="en-IN" sz="2400" dirty="0" err="1"/>
              <a:t>my_variable</a:t>
            </a:r>
            <a:endParaRPr lang="en-IN" sz="2400" dirty="0"/>
          </a:p>
          <a:p>
            <a:r>
              <a:rPr lang="en-IN" sz="2400" dirty="0"/>
              <a:t>Variable123</a:t>
            </a:r>
          </a:p>
          <a:p>
            <a:r>
              <a:rPr lang="en-IN" sz="2400" dirty="0"/>
              <a:t>_</a:t>
            </a:r>
            <a:r>
              <a:rPr lang="en-IN" sz="2400" dirty="0" err="1"/>
              <a:t>privateVar</a:t>
            </a:r>
            <a:endParaRPr lang="en-IN" sz="2400" dirty="0"/>
          </a:p>
          <a:p>
            <a:r>
              <a:rPr lang="en-IN" sz="2400" dirty="0" err="1"/>
              <a:t>MyClass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330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6747-29E1-0120-BE28-F09D2DCA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76A4-FCBD-A2BE-FA6D-AAC223A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Rules for Creating Identifiers</a:t>
            </a:r>
          </a:p>
          <a:p>
            <a:pPr marL="0" indent="0">
              <a:buNone/>
            </a:pPr>
            <a:r>
              <a:rPr lang="en-US" sz="2200" b="1" dirty="0"/>
              <a:t>1. Allowed Characters: </a:t>
            </a:r>
          </a:p>
          <a:p>
            <a:pPr lvl="1"/>
            <a:r>
              <a:rPr lang="en-US" dirty="0"/>
              <a:t>Identifiers can only contain letters (a-z, A-Z), digits (0-9), and underscores (_).</a:t>
            </a:r>
          </a:p>
          <a:p>
            <a:pPr lvl="1"/>
            <a:r>
              <a:rPr lang="en-US" dirty="0"/>
              <a:t>They cannot start with a digit. For example, 123abc is invalid, but abc123 is valid.</a:t>
            </a:r>
          </a:p>
          <a:p>
            <a:pPr marL="0" indent="0">
              <a:buNone/>
            </a:pPr>
            <a:r>
              <a:rPr lang="en-US" sz="2200" b="1" dirty="0"/>
              <a:t>2. Case Sensitivity: </a:t>
            </a:r>
            <a:r>
              <a:rPr lang="en-US" sz="2200" dirty="0"/>
              <a:t>Identifiers are case-sensitive. For example, </a:t>
            </a:r>
            <a:r>
              <a:rPr lang="en-US" sz="2200" dirty="0" err="1"/>
              <a:t>MyVariable</a:t>
            </a:r>
            <a:r>
              <a:rPr lang="en-US" sz="2200" dirty="0"/>
              <a:t> and </a:t>
            </a:r>
            <a:r>
              <a:rPr lang="en-US" sz="2200" dirty="0" err="1"/>
              <a:t>myvariable</a:t>
            </a:r>
            <a:r>
              <a:rPr lang="en-US" sz="2200" dirty="0"/>
              <a:t> are treated as distinct identifiers.</a:t>
            </a:r>
          </a:p>
          <a:p>
            <a:pPr marL="0" indent="0">
              <a:buNone/>
            </a:pPr>
            <a:r>
              <a:rPr lang="en-US" sz="2200" b="1" dirty="0"/>
              <a:t>3. Keywords:  </a:t>
            </a:r>
            <a:r>
              <a:rPr lang="en-US" sz="2200" dirty="0"/>
              <a:t>Identifiers cannot be the same as Python's reserved keywords (e.g., if, while, class, def, etc.). Use the </a:t>
            </a:r>
            <a:r>
              <a:rPr lang="en-US" sz="2200" b="1" dirty="0"/>
              <a:t>keyword</a:t>
            </a:r>
            <a:r>
              <a:rPr lang="en-US" sz="2200" dirty="0"/>
              <a:t> </a:t>
            </a:r>
            <a:r>
              <a:rPr lang="en-US" sz="2200" b="1" dirty="0"/>
              <a:t>module</a:t>
            </a:r>
            <a:r>
              <a:rPr lang="en-US" sz="2200" dirty="0"/>
              <a:t> to view the list of reserved keywords in Python</a:t>
            </a:r>
          </a:p>
          <a:p>
            <a:pPr marL="0" indent="0">
              <a:buNone/>
            </a:pPr>
            <a:r>
              <a:rPr lang="en-US" sz="2200" b="1" dirty="0"/>
              <a:t>4. Special Characters: </a:t>
            </a:r>
            <a:r>
              <a:rPr lang="en-US" sz="2200" dirty="0"/>
              <a:t>Identifiers cannot include special characters like @, $, %, or spaces.</a:t>
            </a:r>
          </a:p>
          <a:p>
            <a:pPr marL="0" indent="0">
              <a:buNone/>
            </a:pPr>
            <a:r>
              <a:rPr lang="en-US" sz="2200" b="1" dirty="0"/>
              <a:t>5. Length: </a:t>
            </a:r>
            <a:r>
              <a:rPr lang="en-US" sz="2200" dirty="0"/>
              <a:t>Identifiers can be of any length, but it’s good practice to keep them concise and meaningful.</a:t>
            </a:r>
          </a:p>
          <a:p>
            <a:pPr marL="0" indent="0">
              <a:buNone/>
            </a:pPr>
            <a:r>
              <a:rPr lang="en-US" sz="2200" b="1" dirty="0"/>
              <a:t>6. Underscore Usage: </a:t>
            </a:r>
          </a:p>
          <a:p>
            <a:pPr lvl="1"/>
            <a:r>
              <a:rPr lang="en-US" dirty="0"/>
              <a:t>A single leading underscore (_var): Used to indicate a private variable (not enforced by Python, but by convention).</a:t>
            </a:r>
          </a:p>
          <a:p>
            <a:pPr lvl="1"/>
            <a:r>
              <a:rPr lang="en-US" dirty="0"/>
              <a:t>Double leading underscores (__var): Used for name mangling in classes to avoid name conflicts.</a:t>
            </a:r>
          </a:p>
          <a:p>
            <a:pPr lvl="1"/>
            <a:r>
              <a:rPr lang="en-US" dirty="0"/>
              <a:t>Double underscores at both ends (__</a:t>
            </a:r>
            <a:r>
              <a:rPr lang="en-US" dirty="0" err="1"/>
              <a:t>init</a:t>
            </a:r>
            <a:r>
              <a:rPr lang="en-US" dirty="0"/>
              <a:t>__): Reserved for special methods or magic methods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7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5111-21EA-3F69-29DC-B7BDF7E2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786C-F2A1-5516-10B8-D4FD2A9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97" y="1005840"/>
            <a:ext cx="10659110" cy="242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for </a:t>
            </a:r>
            <a:r>
              <a:rPr lang="en-US" sz="2400" b="1" dirty="0">
                <a:solidFill>
                  <a:srgbClr val="C00000"/>
                </a:solidFill>
              </a:rPr>
              <a:t>Invalid</a:t>
            </a:r>
            <a:r>
              <a:rPr lang="en-US" sz="2400" b="1" dirty="0"/>
              <a:t> Identifiers:</a:t>
            </a:r>
          </a:p>
          <a:p>
            <a:r>
              <a:rPr lang="en-US" sz="2400" dirty="0"/>
              <a:t>123abc (Starts with a digit)</a:t>
            </a:r>
          </a:p>
          <a:p>
            <a:r>
              <a:rPr lang="en-US" sz="2400" dirty="0"/>
              <a:t>my-variable (Contains a hyphen)</a:t>
            </a:r>
          </a:p>
          <a:p>
            <a:r>
              <a:rPr lang="en-US" sz="2400" dirty="0"/>
              <a:t>class (Reserved keyword)</a:t>
            </a:r>
          </a:p>
          <a:p>
            <a:r>
              <a:rPr lang="en-US" sz="2400" dirty="0"/>
              <a:t>my variable (Contains a space)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25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05574-7F29-CFBF-9B19-1571B50B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FE4-53F1-7EA1-EF3D-7624A611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Keywords:</a:t>
            </a:r>
          </a:p>
          <a:p>
            <a:pPr marL="0" indent="0">
              <a:buNone/>
            </a:pPr>
            <a:r>
              <a:rPr lang="en-US" sz="2400" dirty="0"/>
              <a:t>Keywords in Python are </a:t>
            </a:r>
            <a:r>
              <a:rPr lang="en-US" sz="2400" b="1" dirty="0">
                <a:solidFill>
                  <a:srgbClr val="C00000"/>
                </a:solidFill>
              </a:rPr>
              <a:t>reserved words </a:t>
            </a:r>
            <a:r>
              <a:rPr lang="en-US" sz="2400" dirty="0"/>
              <a:t>that have a </a:t>
            </a:r>
            <a:r>
              <a:rPr lang="en-US" sz="2400" b="1" dirty="0">
                <a:solidFill>
                  <a:srgbClr val="002060"/>
                </a:solidFill>
              </a:rPr>
              <a:t>specific meaning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2060"/>
                </a:solidFill>
              </a:rPr>
              <a:t>purpose</a:t>
            </a:r>
            <a:r>
              <a:rPr lang="en-US" sz="2400" dirty="0"/>
              <a:t> in the language. They are part of </a:t>
            </a:r>
            <a:r>
              <a:rPr lang="en-US" sz="2400" b="1" dirty="0"/>
              <a:t>Python's syntax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cannot be used as identifiers </a:t>
            </a:r>
            <a:r>
              <a:rPr lang="en-US" sz="2400" dirty="0"/>
              <a:t>(e.g., variable names, function names, or class names).</a:t>
            </a:r>
          </a:p>
          <a:p>
            <a:pPr marL="0" indent="0">
              <a:buNone/>
            </a:pPr>
            <a:r>
              <a:rPr lang="en-US" sz="2400" dirty="0"/>
              <a:t>Python keywords are </a:t>
            </a:r>
            <a:r>
              <a:rPr lang="en-US" sz="2400" b="1" dirty="0"/>
              <a:t>case-sensitive</a:t>
            </a:r>
            <a:r>
              <a:rPr lang="en-US" sz="2400" dirty="0"/>
              <a:t> and </a:t>
            </a:r>
            <a:r>
              <a:rPr lang="en-US" sz="2400" b="1" dirty="0"/>
              <a:t>must be used exactly as defined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Characteristics of Keywords: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Fixed Meaning: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2060"/>
                </a:solidFill>
              </a:rPr>
              <a:t>meaning of a keyword </a:t>
            </a:r>
            <a:r>
              <a:rPr lang="en-US" sz="2400" dirty="0"/>
              <a:t>is predefined and cannot be changed.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Case-Sensitive: </a:t>
            </a:r>
            <a:r>
              <a:rPr lang="en-US" sz="2400" dirty="0"/>
              <a:t>Keywords must be used in </a:t>
            </a:r>
            <a:r>
              <a:rPr lang="en-US" sz="2400" b="1" dirty="0">
                <a:solidFill>
                  <a:srgbClr val="002060"/>
                </a:solidFill>
              </a:rPr>
              <a:t>lowercase</a:t>
            </a:r>
            <a:r>
              <a:rPr lang="en-US" sz="2400" dirty="0"/>
              <a:t> (e.g., if is valid, but If is not).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Reserved: </a:t>
            </a:r>
            <a:r>
              <a:rPr lang="en-US" sz="2400" dirty="0"/>
              <a:t>They cannot be used for </a:t>
            </a:r>
            <a:r>
              <a:rPr lang="en-US" sz="2400" b="1" dirty="0"/>
              <a:t>naming variables</a:t>
            </a:r>
            <a:r>
              <a:rPr lang="en-US" sz="2400" dirty="0"/>
              <a:t>, </a:t>
            </a:r>
            <a:r>
              <a:rPr lang="en-US" sz="2400" b="1" dirty="0"/>
              <a:t>functions</a:t>
            </a:r>
            <a:r>
              <a:rPr lang="en-US" sz="2400" dirty="0"/>
              <a:t>, or any other </a:t>
            </a:r>
            <a:r>
              <a:rPr lang="en-US" sz="2400" b="1" dirty="0"/>
              <a:t>identifiers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667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BDE7-7429-0E85-B75F-30371142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E8E3-139C-C5EE-3D7C-631B6B34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 of Keywords:</a:t>
            </a:r>
          </a:p>
          <a:p>
            <a:pPr marL="0" indent="0">
              <a:buNone/>
            </a:pPr>
            <a:r>
              <a:rPr lang="en-US" dirty="0"/>
              <a:t>Python has a predefined set of keywords. You can get the current </a:t>
            </a:r>
            <a:r>
              <a:rPr lang="en-US" b="1" dirty="0"/>
              <a:t>list of keywords </a:t>
            </a:r>
            <a:r>
              <a:rPr lang="en-US" dirty="0"/>
              <a:t>using the </a:t>
            </a:r>
            <a:r>
              <a:rPr lang="en-US" b="1" dirty="0">
                <a:solidFill>
                  <a:srgbClr val="C00000"/>
                </a:solidFill>
              </a:rPr>
              <a:t>keyword module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2129C-02CD-553A-DA50-235021D4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88" y="1801213"/>
            <a:ext cx="3638095" cy="1123810"/>
          </a:xfrm>
          <a:prstGeom prst="rect">
            <a:avLst/>
          </a:prstGeom>
        </p:spPr>
      </p:pic>
      <p:pic>
        <p:nvPicPr>
          <p:cNvPr id="3076" name="Picture 4" descr="35 Python Keywords Explained in 6 Minutes | by EmilDev | Medium">
            <a:extLst>
              <a:ext uri="{FF2B5EF4-FFF2-40B4-BE49-F238E27FC236}">
                <a16:creationId xmlns:a16="http://schemas.microsoft.com/office/drawing/2014/main" id="{242C6EE5-6258-0AE1-D08C-4E186C5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47" y="1801213"/>
            <a:ext cx="5893898" cy="44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6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E1EA7-A003-AE39-11D2-744CCBF2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01D-DB83-F94F-30B0-C1BC0C12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Statements and Expressions:</a:t>
            </a:r>
          </a:p>
          <a:p>
            <a:pPr marL="0" indent="0">
              <a:buNone/>
            </a:pPr>
            <a:r>
              <a:rPr lang="en-US" sz="2400" dirty="0"/>
              <a:t>In Python, statements and expressions are fundamental building blocks of the language. They serve different purposes and are essential for writing functional and efficient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Expressions:</a:t>
            </a:r>
          </a:p>
          <a:p>
            <a:pPr marL="0" indent="0">
              <a:buNone/>
            </a:pPr>
            <a:r>
              <a:rPr lang="en-US" sz="2400" dirty="0"/>
              <a:t>An expression is a combination of values, variables, and operators. A value all by itself is considered an expression, and so is a variable.</a:t>
            </a:r>
          </a:p>
          <a:p>
            <a:pPr marL="0" indent="0">
              <a:buNone/>
            </a:pPr>
            <a:r>
              <a:rPr lang="en-US" sz="2400" dirty="0"/>
              <a:t>Characteristics of Expressions:</a:t>
            </a:r>
          </a:p>
          <a:p>
            <a:pPr lvl="1"/>
            <a:r>
              <a:rPr lang="en-US" sz="2400" dirty="0"/>
              <a:t>Always return a value.</a:t>
            </a:r>
          </a:p>
          <a:p>
            <a:pPr lvl="1"/>
            <a:r>
              <a:rPr lang="en-US" sz="2400" dirty="0"/>
              <a:t>Can be part of a larger statement.</a:t>
            </a:r>
          </a:p>
          <a:p>
            <a:pPr lvl="1"/>
            <a:r>
              <a:rPr lang="en-US" sz="2400" b="1" dirty="0"/>
              <a:t>Examples</a:t>
            </a:r>
            <a:r>
              <a:rPr lang="en-US" sz="2400" dirty="0"/>
              <a:t> include mathematical operations, function calls, or logical comparisons.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81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A4BE-7968-A822-BC87-288E1E39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0065-F5D5-D49E-30DC-B4F30FC8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4637629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When you type an </a:t>
            </a:r>
            <a:r>
              <a:rPr lang="en-US" sz="2400" b="1" dirty="0"/>
              <a:t>expression</a:t>
            </a:r>
            <a:r>
              <a:rPr lang="en-US" sz="2400" dirty="0"/>
              <a:t> at the prompt, the interpreter evaluates it, which means that it finds the value of the expression. In this example, x has the value 10 and x * 2 has the value 20.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FE163-5DEA-280C-D5E6-76AA8EA7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91" y="824238"/>
            <a:ext cx="5857143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F040-6A07-3E45-7C82-1755F9EC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01B2-C10A-4A10-6F09-B8C84EFA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Statements: </a:t>
            </a:r>
          </a:p>
          <a:p>
            <a:pPr marL="0" indent="0">
              <a:buNone/>
            </a:pPr>
            <a:r>
              <a:rPr lang="en-US" sz="2200" dirty="0"/>
              <a:t>A statement is an </a:t>
            </a:r>
            <a:r>
              <a:rPr lang="en-US" sz="2200" b="1" dirty="0">
                <a:solidFill>
                  <a:srgbClr val="C00000"/>
                </a:solidFill>
              </a:rPr>
              <a:t>instruction</a:t>
            </a:r>
            <a:r>
              <a:rPr lang="en-US" sz="2200" dirty="0"/>
              <a:t> </a:t>
            </a:r>
            <a:r>
              <a:rPr lang="en-US" sz="2200" b="1" dirty="0"/>
              <a:t>that Python </a:t>
            </a:r>
            <a:r>
              <a:rPr lang="en-US" sz="2200" b="1" dirty="0">
                <a:solidFill>
                  <a:srgbClr val="002060"/>
                </a:solidFill>
              </a:rPr>
              <a:t>executes</a:t>
            </a:r>
            <a:r>
              <a:rPr lang="en-US" sz="2200" dirty="0"/>
              <a:t>. Statements may or may not produce a result, and they define the flow of a program.</a:t>
            </a:r>
          </a:p>
          <a:p>
            <a:pPr marL="0" indent="0">
              <a:buNone/>
            </a:pPr>
            <a:r>
              <a:rPr lang="en-US" sz="2200" dirty="0"/>
              <a:t>A statement is a </a:t>
            </a:r>
            <a:r>
              <a:rPr lang="en-US" sz="2200" b="1" dirty="0"/>
              <a:t>unit of code </a:t>
            </a:r>
            <a:r>
              <a:rPr lang="en-US" sz="2200" dirty="0"/>
              <a:t>that has an </a:t>
            </a:r>
            <a:r>
              <a:rPr lang="en-US" sz="2200" b="1" dirty="0">
                <a:solidFill>
                  <a:srgbClr val="C00000"/>
                </a:solidFill>
              </a:rPr>
              <a:t>effect</a:t>
            </a:r>
            <a:r>
              <a:rPr lang="en-US" sz="2200" dirty="0"/>
              <a:t>, like </a:t>
            </a:r>
            <a:r>
              <a:rPr lang="en-US" sz="2200" b="1" dirty="0">
                <a:solidFill>
                  <a:srgbClr val="002060"/>
                </a:solidFill>
              </a:rPr>
              <a:t>creating a variable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002060"/>
                </a:solidFill>
              </a:rPr>
              <a:t>displaying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a  value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Characteristics of Statements:</a:t>
            </a:r>
          </a:p>
          <a:p>
            <a:pPr lvl="1"/>
            <a:r>
              <a:rPr lang="en-US" sz="2200" dirty="0"/>
              <a:t>Do not necessarily return a value.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Perform actions </a:t>
            </a:r>
            <a:r>
              <a:rPr lang="en-US" sz="2200" dirty="0"/>
              <a:t>such as </a:t>
            </a:r>
            <a:r>
              <a:rPr lang="en-US" sz="2200" b="1" dirty="0"/>
              <a:t>defining</a:t>
            </a:r>
            <a:r>
              <a:rPr lang="en-US" sz="2200" dirty="0"/>
              <a:t> </a:t>
            </a:r>
            <a:r>
              <a:rPr lang="en-US" sz="2200" b="1" dirty="0"/>
              <a:t>variables</a:t>
            </a:r>
            <a:r>
              <a:rPr lang="en-US" sz="2200" dirty="0"/>
              <a:t>, </a:t>
            </a:r>
            <a:r>
              <a:rPr lang="en-US" sz="2200" b="1" dirty="0"/>
              <a:t>loops</a:t>
            </a:r>
            <a:r>
              <a:rPr lang="en-US" sz="2200" dirty="0"/>
              <a:t>, or </a:t>
            </a:r>
            <a:r>
              <a:rPr lang="en-US" sz="2200" b="1" dirty="0"/>
              <a:t>conditionals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Can include expressions </a:t>
            </a:r>
            <a:r>
              <a:rPr lang="en-US" sz="2200" dirty="0"/>
              <a:t>as part of their structure.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Types of Statements:</a:t>
            </a:r>
          </a:p>
          <a:p>
            <a:pPr lvl="1"/>
            <a:r>
              <a:rPr lang="en-US" sz="2200" b="1" dirty="0"/>
              <a:t>Assignment Statement:</a:t>
            </a:r>
            <a:r>
              <a:rPr lang="en-US" sz="2200" dirty="0"/>
              <a:t> Assigns a value to a variable.</a:t>
            </a:r>
          </a:p>
          <a:p>
            <a:pPr lvl="1"/>
            <a:r>
              <a:rPr lang="en-US" sz="2200" b="1" dirty="0"/>
              <a:t>Control Flow Statements: </a:t>
            </a:r>
            <a:r>
              <a:rPr lang="en-US" sz="2200" dirty="0"/>
              <a:t>Includes if, for, while, etc.</a:t>
            </a:r>
          </a:p>
          <a:p>
            <a:pPr lvl="1"/>
            <a:r>
              <a:rPr lang="en-US" sz="2200" b="1" dirty="0"/>
              <a:t>Function</a:t>
            </a:r>
            <a:r>
              <a:rPr lang="en-US" sz="2200" dirty="0"/>
              <a:t> and </a:t>
            </a:r>
            <a:r>
              <a:rPr lang="en-US" sz="2200" b="1" dirty="0"/>
              <a:t>Class</a:t>
            </a:r>
            <a:r>
              <a:rPr lang="en-US" sz="2200" dirty="0"/>
              <a:t> </a:t>
            </a:r>
            <a:r>
              <a:rPr lang="en-US" sz="2200" b="1" dirty="0"/>
              <a:t>Definitions</a:t>
            </a:r>
            <a:r>
              <a:rPr lang="en-US" sz="2200" dirty="0"/>
              <a:t>: def, class.</a:t>
            </a:r>
          </a:p>
          <a:p>
            <a:pPr lvl="1"/>
            <a:r>
              <a:rPr lang="en-US" sz="2200" b="1" dirty="0"/>
              <a:t>Import</a:t>
            </a:r>
            <a:r>
              <a:rPr lang="en-US" sz="2200" dirty="0"/>
              <a:t> </a:t>
            </a:r>
            <a:r>
              <a:rPr lang="en-US" sz="2200" b="1" dirty="0"/>
              <a:t>Statements</a:t>
            </a:r>
            <a:r>
              <a:rPr lang="en-US" sz="2200" dirty="0"/>
              <a:t>: import, from.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7149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51AB-D974-27D5-1424-D67C1FA4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9839-273A-CCA9-D99A-C9F1062BC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5B661-E38A-518E-350D-8B337A6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0" y="703912"/>
            <a:ext cx="8971428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45AA-14D4-3769-1F15-AB92DD4D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EC17-E103-1059-A755-9C22330E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Differences Between Statements and Expressions:</a:t>
            </a:r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9BF5DC-897F-559A-77CA-AF01342E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45240"/>
              </p:ext>
            </p:extLst>
          </p:nvPr>
        </p:nvGraphicFramePr>
        <p:xfrm>
          <a:off x="969484" y="1233889"/>
          <a:ext cx="10003316" cy="4656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998">
                  <a:extLst>
                    <a:ext uri="{9D8B030D-6E8A-4147-A177-3AD203B41FA5}">
                      <a16:colId xmlns:a16="http://schemas.microsoft.com/office/drawing/2014/main" val="2543097617"/>
                    </a:ext>
                  </a:extLst>
                </a:gridCol>
                <a:gridCol w="3866920">
                  <a:extLst>
                    <a:ext uri="{9D8B030D-6E8A-4147-A177-3AD203B41FA5}">
                      <a16:colId xmlns:a16="http://schemas.microsoft.com/office/drawing/2014/main" val="407177550"/>
                    </a:ext>
                  </a:extLst>
                </a:gridCol>
                <a:gridCol w="3525398">
                  <a:extLst>
                    <a:ext uri="{9D8B030D-6E8A-4147-A177-3AD203B41FA5}">
                      <a16:colId xmlns:a16="http://schemas.microsoft.com/office/drawing/2014/main" val="2996787785"/>
                    </a:ext>
                  </a:extLst>
                </a:gridCol>
              </a:tblGrid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Aspect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Expression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Statement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535193"/>
                  </a:ext>
                </a:extLst>
              </a:tr>
              <a:tr h="1487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Definition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A combination of values and operators.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A complete instruction or action.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879686"/>
                  </a:ext>
                </a:extLst>
              </a:tr>
              <a:tr h="979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Returns a Value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Always returns a value.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May or may not return a value.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608624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Examples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5 + 3, x * 2, </a:t>
                      </a:r>
                      <a:r>
                        <a:rPr lang="en-IN" sz="2400" kern="100" dirty="0" err="1">
                          <a:effectLst/>
                        </a:rPr>
                        <a:t>len</a:t>
                      </a:r>
                      <a:r>
                        <a:rPr lang="en-IN" sz="2400" kern="100" dirty="0">
                          <a:effectLst/>
                        </a:rPr>
                        <a:t>("text")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x = 5, if, for, def, print()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5881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Purpose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Produces a value.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Performs an action.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30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/>
              <a:t>Interpreter, Parts of Python Programming Language, Identifiers, Keywords, Statements and Expressions,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67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0A12-0659-F999-9BCE-2A61D2A0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F8E0-DEAE-66A6-119A-554783D1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66756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Expressions as Part of Statements: </a:t>
            </a:r>
            <a:r>
              <a:rPr lang="en-US" sz="2400" dirty="0"/>
              <a:t>Expressions are often </a:t>
            </a:r>
            <a:r>
              <a:rPr lang="en-US" sz="2400" b="1" dirty="0">
                <a:solidFill>
                  <a:srgbClr val="C00000"/>
                </a:solidFill>
              </a:rPr>
              <a:t>embedded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within</a:t>
            </a:r>
            <a:r>
              <a:rPr lang="en-US" sz="2400" dirty="0"/>
              <a:t> </a:t>
            </a:r>
            <a:r>
              <a:rPr lang="en-US" sz="2400" b="1" dirty="0"/>
              <a:t>statements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Summary: </a:t>
            </a:r>
          </a:p>
          <a:p>
            <a:r>
              <a:rPr lang="en-US" sz="2400" b="1" dirty="0"/>
              <a:t>Expressions: Produce values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can be part of </a:t>
            </a:r>
            <a:r>
              <a:rPr lang="en-US" sz="2400" dirty="0"/>
              <a:t>a </a:t>
            </a:r>
            <a:r>
              <a:rPr lang="en-US" sz="2400" b="1" dirty="0"/>
              <a:t>larger statement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Statements: </a:t>
            </a:r>
            <a:r>
              <a:rPr lang="en-US" sz="2400" b="1" dirty="0">
                <a:solidFill>
                  <a:srgbClr val="C00000"/>
                </a:solidFill>
              </a:rPr>
              <a:t>Perform actions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may contain expressions </a:t>
            </a:r>
            <a:r>
              <a:rPr lang="en-US" sz="2400" dirty="0"/>
              <a:t>within them. Understanding the distinction helps write clear and effective Python programs.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48AF7-BA2C-DC29-D8B7-BE59C216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3" y="2449134"/>
            <a:ext cx="10355514" cy="16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0317-D55A-B051-B978-3ABC8F2A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0A5B-D905-EA16-37DD-5FD66DF9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rgbClr val="002060"/>
                </a:solidFill>
              </a:rPr>
              <a:t>Python Basic Concepts and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b="1" dirty="0"/>
              <a:t>Interpreter, Parts of Python Programming Language</a:t>
            </a:r>
            <a:r>
              <a:rPr lang="en-US" sz="2800" dirty="0"/>
              <a:t>, </a:t>
            </a:r>
            <a:r>
              <a:rPr lang="en-US" sz="2800" b="1" dirty="0"/>
              <a:t>Identifiers</a:t>
            </a:r>
            <a:r>
              <a:rPr lang="en-US" sz="2800" dirty="0"/>
              <a:t>, </a:t>
            </a:r>
            <a:r>
              <a:rPr lang="en-US" sz="2800" b="1" dirty="0"/>
              <a:t>Keywords</a:t>
            </a:r>
            <a:r>
              <a:rPr lang="en-US" sz="2800" dirty="0"/>
              <a:t>, </a:t>
            </a:r>
            <a:r>
              <a:rPr lang="en-US" sz="2800" b="1" dirty="0"/>
              <a:t>Statements and Expressions</a:t>
            </a:r>
            <a:r>
              <a:rPr lang="en-US" sz="2800" dirty="0"/>
              <a:t>, Variables, Operators, Precedence and Associativity, Data Types, Indentation, Comments, Program Execution, Reading Input, Print Output, Type Conversions, The type( ) Function and Is Operator, Control Flow Statements, The if Decision Control Flow Statement, The if…else Decision Control Flow Statement, The if…</a:t>
            </a:r>
            <a:r>
              <a:rPr lang="en-US" sz="2800" dirty="0" err="1"/>
              <a:t>elif</a:t>
            </a:r>
            <a:r>
              <a:rPr lang="en-US" sz="2800" dirty="0"/>
              <a:t>…else Decision Control Statement, Nested if Statement, The while Loop, The for Loop, The continue and break Statements, Sequences – Strings, Built-In Functions, Commonly Used Modules, Function Definition and Calling the Function, The return Statement and void Function, Scope and Lifetime of Variables, Default Parameters, Keyword Arguments, *</a:t>
            </a:r>
            <a:r>
              <a:rPr lang="en-US" sz="2800" dirty="0" err="1"/>
              <a:t>args</a:t>
            </a:r>
            <a:r>
              <a:rPr lang="en-US" sz="2800" dirty="0"/>
              <a:t> and **</a:t>
            </a:r>
            <a:r>
              <a:rPr lang="en-US" sz="2800" dirty="0" err="1"/>
              <a:t>kwargs</a:t>
            </a:r>
            <a:r>
              <a:rPr lang="en-US" sz="2800" dirty="0"/>
              <a:t>, Command Line Arguments.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0560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D037-7060-4172-FCF7-E61C2479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B85F-5C6B-DDC6-EF9E-45229686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30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05E67-8B08-BDB3-B04E-DFC973F6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11B3-0032-CF25-59CF-97D5E499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86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0DFB-B0F5-14A8-F186-F7F67A2B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5C7-9CE1-8B3B-A876-F5B53DAA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8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EE3D-7B00-EB60-A146-7F335F21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BAE7-AEC5-2425-81DC-E39CBBADD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10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2E58E-6A4C-3059-B538-874A99DE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7C21-9519-2672-957A-EDC99E19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13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A2BA-6F33-5A86-3BDB-6A6186C4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0069-F751-80AC-CA3A-FD50E9A3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65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64A6-13FB-C677-5034-819E53FE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4DE4-D593-5E3D-0F2C-E3053B96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23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CB929-2F72-745A-BC6D-FBF3F6281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8AB8-82A6-E445-3EEA-92A8AAB4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5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A02A-FFD0-5514-BCA3-3D15A7B5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BB45-8FFC-FEB4-4F65-C9D94D81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Python:</a:t>
            </a:r>
          </a:p>
          <a:p>
            <a:pPr marL="0" indent="0">
              <a:buNone/>
            </a:pPr>
            <a:r>
              <a:rPr lang="en-US" sz="2400" dirty="0"/>
              <a:t>Python is an general purpose, </a:t>
            </a:r>
            <a:r>
              <a:rPr lang="en-US" sz="2400" b="1" dirty="0">
                <a:solidFill>
                  <a:srgbClr val="C00000"/>
                </a:solidFill>
              </a:rPr>
              <a:t>Object-oriented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High-level, </a:t>
            </a:r>
            <a:r>
              <a:rPr lang="en-IN" sz="2400" b="1" dirty="0">
                <a:solidFill>
                  <a:srgbClr val="C00000"/>
                </a:solidFill>
              </a:rPr>
              <a:t>Dynamically Typed</a:t>
            </a:r>
            <a:r>
              <a:rPr lang="en-IN" sz="2400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Compiled and Interpreted </a:t>
            </a:r>
            <a:r>
              <a:rPr lang="en-US" sz="2400" b="1" dirty="0"/>
              <a:t>programming language </a:t>
            </a:r>
            <a:r>
              <a:rPr lang="en-US" sz="2400" dirty="0"/>
              <a:t>known for its </a:t>
            </a:r>
            <a:r>
              <a:rPr lang="en-US" sz="2400" b="1" dirty="0"/>
              <a:t>simplicity</a:t>
            </a:r>
            <a:r>
              <a:rPr lang="en-US" sz="2400" dirty="0"/>
              <a:t> and </a:t>
            </a:r>
            <a:r>
              <a:rPr lang="en-US" sz="2400" b="1" dirty="0"/>
              <a:t>readability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200" b="1" dirty="0"/>
              <a:t>Common Uses of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Web Development</a:t>
            </a:r>
            <a:r>
              <a:rPr lang="en-US" sz="2200" dirty="0"/>
              <a:t>: Using frameworks like </a:t>
            </a:r>
            <a:r>
              <a:rPr lang="en-US" sz="2200" b="1" dirty="0">
                <a:solidFill>
                  <a:srgbClr val="002060"/>
                </a:solidFill>
              </a:rPr>
              <a:t>Django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2060"/>
                </a:solidFill>
              </a:rPr>
              <a:t>Flask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Data Analysis and Visualization</a:t>
            </a:r>
            <a:r>
              <a:rPr lang="en-US" sz="2200" dirty="0"/>
              <a:t>: With libraries like </a:t>
            </a:r>
            <a:r>
              <a:rPr lang="en-US" sz="2200" b="1" dirty="0">
                <a:solidFill>
                  <a:srgbClr val="002060"/>
                </a:solidFill>
              </a:rPr>
              <a:t>Pandas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Matplotlib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Seaborn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Artificial Intelligence and Machine Learning</a:t>
            </a:r>
            <a:r>
              <a:rPr lang="en-US" sz="2200" dirty="0"/>
              <a:t>: Leveraging tools like </a:t>
            </a:r>
            <a:r>
              <a:rPr lang="en-US" sz="2200" b="1" dirty="0">
                <a:solidFill>
                  <a:srgbClr val="002060"/>
                </a:solidFill>
              </a:rPr>
              <a:t>TensorFlow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002060"/>
                </a:solidFill>
              </a:rPr>
              <a:t>PyTorch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2060"/>
                </a:solidFill>
              </a:rPr>
              <a:t>Scikit-learn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Automation/Scripting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002060"/>
                </a:solidFill>
              </a:rPr>
              <a:t>Automating repetitive tasks </a:t>
            </a:r>
            <a:r>
              <a:rPr lang="en-US" sz="2200" dirty="0"/>
              <a:t>using Python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Game Development</a:t>
            </a:r>
            <a:r>
              <a:rPr lang="en-US" sz="2200" dirty="0"/>
              <a:t>: Using libraries like </a:t>
            </a:r>
            <a:r>
              <a:rPr lang="en-US" sz="2200" b="1" dirty="0" err="1">
                <a:solidFill>
                  <a:srgbClr val="002060"/>
                </a:solidFill>
              </a:rPr>
              <a:t>Pygame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Scientific Computing</a:t>
            </a:r>
            <a:r>
              <a:rPr lang="en-US" sz="2200" dirty="0"/>
              <a:t>: Libraries like </a:t>
            </a:r>
            <a:r>
              <a:rPr lang="en-US" sz="2200" b="1" dirty="0">
                <a:solidFill>
                  <a:srgbClr val="002060"/>
                </a:solidFill>
              </a:rPr>
              <a:t>SciPy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002060"/>
                </a:solidFill>
              </a:rPr>
              <a:t>SymPy</a:t>
            </a:r>
            <a:r>
              <a:rPr lang="en-US" sz="2200" dirty="0"/>
              <a:t> are used for simulations and computations.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Software Development</a:t>
            </a:r>
            <a:r>
              <a:rPr lang="en-US" sz="2200" dirty="0"/>
              <a:t>: For prototyping and backend development.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260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7AE9-59A5-89DF-CE6F-9F96754D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186B-2F47-E981-6BAB-F63A38B4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02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346A-3B8A-DFD4-2313-F9881BA6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E0EA-C262-E678-CD99-7CD52618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68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AE65-BE52-1BCA-8008-F1DAE729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8E3B-9FDB-934B-A180-850CB651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8036-C059-DC54-1C0D-F38FC653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0BEF-517E-6E06-8E1B-60B7E150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Python is </a:t>
            </a:r>
            <a:r>
              <a:rPr lang="en-US" sz="2400" b="1" dirty="0">
                <a:solidFill>
                  <a:srgbClr val="C00000"/>
                </a:solidFill>
              </a:rPr>
              <a:t>Compiled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Interpreted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Python is often described as both a compiled and an interpreted language, depending on how you look at its execution process. </a:t>
            </a:r>
          </a:p>
          <a:p>
            <a:pPr marL="0" indent="0">
              <a:buNone/>
            </a:pPr>
            <a:r>
              <a:rPr lang="en-US" sz="2400" b="1" dirty="0"/>
              <a:t>Compilation in Python:</a:t>
            </a:r>
          </a:p>
          <a:p>
            <a:pPr marL="0" indent="0">
              <a:buNone/>
            </a:pPr>
            <a:r>
              <a:rPr lang="en-US" sz="2400" dirty="0"/>
              <a:t>When you </a:t>
            </a:r>
            <a:r>
              <a:rPr lang="en-US" sz="2400" b="1" dirty="0">
                <a:solidFill>
                  <a:srgbClr val="C00000"/>
                </a:solidFill>
              </a:rPr>
              <a:t>run</a:t>
            </a:r>
            <a:r>
              <a:rPr lang="en-US" sz="2400" dirty="0"/>
              <a:t> a Python program, it first goes through a </a:t>
            </a:r>
            <a:r>
              <a:rPr lang="en-US" sz="2400" b="1" dirty="0"/>
              <a:t>compilation step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Python interpreter </a:t>
            </a:r>
            <a:r>
              <a:rPr lang="en-US" sz="2400" dirty="0"/>
              <a:t>compiles the source code (.</a:t>
            </a:r>
            <a:r>
              <a:rPr lang="en-US" sz="2400" b="1" dirty="0" err="1">
                <a:solidFill>
                  <a:srgbClr val="C00000"/>
                </a:solidFill>
              </a:rPr>
              <a:t>py</a:t>
            </a:r>
            <a:r>
              <a:rPr lang="en-US" sz="2400" dirty="0"/>
              <a:t> file) into </a:t>
            </a:r>
            <a:r>
              <a:rPr lang="en-US" sz="2400" b="1" dirty="0">
                <a:solidFill>
                  <a:srgbClr val="0070C0"/>
                </a:solidFill>
              </a:rPr>
              <a:t>bytecode</a:t>
            </a:r>
            <a:r>
              <a:rPr lang="en-US" sz="2400" dirty="0"/>
              <a:t> (</a:t>
            </a:r>
            <a:r>
              <a:rPr lang="en-US" sz="2400" b="1" dirty="0"/>
              <a:t>a lower-level, </a:t>
            </a:r>
            <a:r>
              <a:rPr lang="en-US" sz="2400" b="1" dirty="0">
                <a:solidFill>
                  <a:srgbClr val="C00000"/>
                </a:solidFill>
              </a:rPr>
              <a:t>platform-independent</a:t>
            </a:r>
            <a:r>
              <a:rPr lang="en-US" sz="2400" b="1" dirty="0"/>
              <a:t> representation</a:t>
            </a:r>
            <a:r>
              <a:rPr lang="en-US" sz="2400" dirty="0"/>
              <a:t>). This bytecode is stored in .</a:t>
            </a:r>
            <a:r>
              <a:rPr lang="en-US" sz="2400" b="1" dirty="0" err="1">
                <a:solidFill>
                  <a:srgbClr val="C00000"/>
                </a:solidFill>
              </a:rPr>
              <a:t>pyc</a:t>
            </a:r>
            <a:r>
              <a:rPr lang="en-US" sz="2400" dirty="0"/>
              <a:t> files (in the __</a:t>
            </a:r>
            <a:r>
              <a:rPr lang="en-US" sz="2400" dirty="0" err="1"/>
              <a:t>pycache</a:t>
            </a:r>
            <a:r>
              <a:rPr lang="en-US" sz="2400" dirty="0"/>
              <a:t>__ directory).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</a:t>
            </a:r>
          </a:p>
          <a:p>
            <a:pPr lvl="1"/>
            <a:r>
              <a:rPr lang="en-US" sz="2200" dirty="0"/>
              <a:t>This compilation step is </a:t>
            </a:r>
            <a:r>
              <a:rPr lang="en-US" sz="2200" b="1" dirty="0"/>
              <a:t>implicit</a:t>
            </a:r>
            <a:r>
              <a:rPr lang="en-US" sz="2200" dirty="0"/>
              <a:t> and </a:t>
            </a:r>
            <a:r>
              <a:rPr lang="en-US" sz="2200" b="1" dirty="0"/>
              <a:t>happens </a:t>
            </a:r>
            <a:r>
              <a:rPr lang="en-US" sz="2200" b="1" dirty="0">
                <a:solidFill>
                  <a:srgbClr val="C00000"/>
                </a:solidFill>
              </a:rPr>
              <a:t>behind the scenes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bytecode is not directly executed by your machine</a:t>
            </a:r>
            <a:r>
              <a:rPr lang="en-US" sz="2200" dirty="0"/>
              <a:t>; it is executed by the Python interpreter.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595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CFDC-81BF-F55E-A740-4707463A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A04F-47FF-27F1-31D5-1BCBA181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Interpretation in Python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bytecode</a:t>
            </a:r>
            <a:r>
              <a:rPr lang="en-US" sz="2400" dirty="0"/>
              <a:t> produced by the compilation step is executed by the </a:t>
            </a:r>
            <a:r>
              <a:rPr lang="en-US" sz="2400" b="1" dirty="0"/>
              <a:t>Python Virtual Machine (</a:t>
            </a:r>
            <a:r>
              <a:rPr lang="en-US" sz="2400" b="1" dirty="0">
                <a:solidFill>
                  <a:srgbClr val="C00000"/>
                </a:solidFill>
              </a:rPr>
              <a:t>PVM</a:t>
            </a:r>
            <a:r>
              <a:rPr lang="en-US" sz="2400" b="1" dirty="0"/>
              <a:t>)</a:t>
            </a:r>
            <a:r>
              <a:rPr lang="en-US" sz="2400" dirty="0"/>
              <a:t>. The PVM </a:t>
            </a:r>
            <a:r>
              <a:rPr lang="en-US" sz="2400" b="1" dirty="0"/>
              <a:t>interprets the bytecode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executes it</a:t>
            </a:r>
            <a:r>
              <a:rPr lang="en-US" sz="2400" dirty="0"/>
              <a:t>. This is what gives Python its </a:t>
            </a:r>
            <a:r>
              <a:rPr lang="en-US" sz="2400" b="1" dirty="0">
                <a:solidFill>
                  <a:srgbClr val="C00000"/>
                </a:solidFill>
              </a:rPr>
              <a:t>"interpreted" </a:t>
            </a:r>
            <a:r>
              <a:rPr lang="en-US" sz="2400" dirty="0"/>
              <a:t>behavior.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compiled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C or C++, where code is compiled into machine code before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is </a:t>
            </a:r>
            <a:r>
              <a:rPr lang="en-US" sz="2400" b="1" dirty="0">
                <a:solidFill>
                  <a:srgbClr val="C00000"/>
                </a:solidFill>
              </a:rPr>
              <a:t>not a purely interpreted language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like early versions of BASIC, which execute source code directly without compiling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Instead, Python uses a </a:t>
            </a:r>
            <a:r>
              <a:rPr lang="en-US" sz="2400" b="1" dirty="0">
                <a:solidFill>
                  <a:srgbClr val="002060"/>
                </a:solidFill>
              </a:rPr>
              <a:t>hybrid model</a:t>
            </a:r>
            <a:r>
              <a:rPr lang="en-US" sz="2400" dirty="0"/>
              <a:t>: it compiles source code to bytecode (a form of intermediate code), which is then interpreted.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89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481-2F1C-05FC-DF2F-3A47ED3C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B49B-FF1C-A453-058B-28EB3590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Compiler</a:t>
            </a:r>
            <a:r>
              <a:rPr lang="en-US" sz="2400" b="1" dirty="0"/>
              <a:t>?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compiler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2060"/>
                </a:solidFill>
              </a:rPr>
              <a:t>program</a:t>
            </a:r>
            <a:r>
              <a:rPr lang="en-US" sz="2400" dirty="0"/>
              <a:t> that </a:t>
            </a:r>
            <a:r>
              <a:rPr lang="en-US" sz="2400" b="1" dirty="0"/>
              <a:t>translates the </a:t>
            </a:r>
            <a:r>
              <a:rPr lang="en-US" sz="2400" b="1" dirty="0">
                <a:solidFill>
                  <a:srgbClr val="C00000"/>
                </a:solidFill>
              </a:rPr>
              <a:t>entire</a:t>
            </a:r>
            <a:r>
              <a:rPr lang="en-US" sz="2400" b="1" dirty="0"/>
              <a:t> source code </a:t>
            </a:r>
            <a:r>
              <a:rPr lang="en-US" sz="2400" dirty="0"/>
              <a:t>of a programming language into </a:t>
            </a:r>
            <a:r>
              <a:rPr lang="en-US" sz="2400" b="1" dirty="0">
                <a:solidFill>
                  <a:srgbClr val="002060"/>
                </a:solidFill>
              </a:rPr>
              <a:t>machine code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2060"/>
                </a:solidFill>
              </a:rPr>
              <a:t>intermediate code </a:t>
            </a:r>
            <a:r>
              <a:rPr lang="en-US" sz="2400" dirty="0"/>
              <a:t>before execution. The compiled code is then executed directly by the </a:t>
            </a:r>
            <a:r>
              <a:rPr lang="en-US" sz="2400" b="1" dirty="0"/>
              <a:t>computer's processor</a:t>
            </a:r>
            <a:r>
              <a:rPr lang="en-US" sz="2400" dirty="0"/>
              <a:t>.</a:t>
            </a:r>
          </a:p>
          <a:p>
            <a:r>
              <a:rPr lang="en-IN" sz="2000" b="1" dirty="0"/>
              <a:t>Example: C Language</a:t>
            </a:r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endParaRPr lang="en-IN" sz="2000" b="1" dirty="0"/>
          </a:p>
          <a:p>
            <a:endParaRPr lang="en-IN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A C compiler (like </a:t>
            </a:r>
            <a:r>
              <a:rPr lang="en-US" sz="2400" b="1" dirty="0">
                <a:solidFill>
                  <a:srgbClr val="C00000"/>
                </a:solidFill>
              </a:rPr>
              <a:t>GCC</a:t>
            </a:r>
            <a:r>
              <a:rPr lang="en-US" sz="2400" dirty="0"/>
              <a:t>) compiles the code into a machine-readable </a:t>
            </a:r>
            <a:r>
              <a:rPr lang="en-US" sz="2400" b="1" dirty="0">
                <a:solidFill>
                  <a:srgbClr val="C00000"/>
                </a:solidFill>
              </a:rPr>
              <a:t>.exe </a:t>
            </a:r>
            <a:r>
              <a:rPr lang="en-US" sz="2400" dirty="0"/>
              <a:t>file, which can then be </a:t>
            </a:r>
            <a:r>
              <a:rPr lang="en-US" sz="2400" b="1" dirty="0"/>
              <a:t>executed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5F367-3DAB-8A2B-89F0-3BA81A18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81" y="2602599"/>
            <a:ext cx="5628762" cy="2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27339-7AAE-6E8A-CE2F-1DD1F5FC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70B2-B6F8-C933-A352-6DE9345A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solidFill>
                  <a:srgbClr val="C00000"/>
                </a:solidFill>
              </a:rPr>
              <a:t>Interpreter?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interpreter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is a program </a:t>
            </a:r>
            <a:r>
              <a:rPr lang="en-US" sz="2400" dirty="0"/>
              <a:t>that </a:t>
            </a:r>
            <a:r>
              <a:rPr lang="en-US" sz="2400" b="1" dirty="0"/>
              <a:t>executes code </a:t>
            </a:r>
            <a:r>
              <a:rPr lang="en-US" sz="2400" b="1" dirty="0">
                <a:solidFill>
                  <a:srgbClr val="C00000"/>
                </a:solidFill>
              </a:rPr>
              <a:t>line by line</a:t>
            </a:r>
            <a:r>
              <a:rPr lang="en-US" sz="2400" dirty="0"/>
              <a:t>, </a:t>
            </a:r>
            <a:r>
              <a:rPr lang="en-US" sz="2400" b="1" dirty="0"/>
              <a:t>translating it directly into machine code as it runs.</a:t>
            </a:r>
          </a:p>
          <a:p>
            <a:r>
              <a:rPr lang="en-IN" sz="2400" b="1" dirty="0"/>
              <a:t>Example: Python: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US" sz="2400" b="1" dirty="0"/>
              <a:t>Process: </a:t>
            </a:r>
            <a:r>
              <a:rPr lang="en-US" sz="2400" dirty="0"/>
              <a:t>The Python </a:t>
            </a:r>
            <a:r>
              <a:rPr lang="en-US" sz="2400" b="1" dirty="0"/>
              <a:t>interpreter</a:t>
            </a:r>
            <a:r>
              <a:rPr lang="en-US" sz="2400" dirty="0"/>
              <a:t> reads the script </a:t>
            </a:r>
            <a:r>
              <a:rPr lang="en-US" sz="2400" b="1" dirty="0">
                <a:solidFill>
                  <a:srgbClr val="C00000"/>
                </a:solidFill>
              </a:rPr>
              <a:t>line by line </a:t>
            </a:r>
            <a:r>
              <a:rPr lang="en-US" sz="2400" dirty="0"/>
              <a:t>and executes it immediately.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7C38-0DBE-40D1-3A9F-E9B94D58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8" y="2589729"/>
            <a:ext cx="4717247" cy="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CEF0-84DA-C349-BECB-95139735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C5D-D562-6CB0-A46A-D66053D9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Python Tokens:</a:t>
            </a:r>
          </a:p>
          <a:p>
            <a:pPr marL="0" indent="0">
              <a:buNone/>
            </a:pPr>
            <a:r>
              <a:rPr lang="en-US" sz="2400" dirty="0"/>
              <a:t>In Python, </a:t>
            </a:r>
            <a:r>
              <a:rPr lang="en-US" sz="2400" b="1" dirty="0"/>
              <a:t>tokens</a:t>
            </a:r>
            <a:r>
              <a:rPr lang="en-US" sz="2400" dirty="0"/>
              <a:t> are the smallest units of the program that have a meaningful role. Python breaks every program into these tokens during the lexical analysis phase.</a:t>
            </a:r>
          </a:p>
          <a:p>
            <a:pPr marL="0" indent="0">
              <a:buNone/>
            </a:pPr>
            <a:r>
              <a:rPr lang="en-US" sz="2400" dirty="0"/>
              <a:t>There are </a:t>
            </a:r>
            <a:r>
              <a:rPr lang="en-US" sz="2400" b="1" dirty="0"/>
              <a:t>5 types of Python tokens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IN" sz="2400" dirty="0"/>
              <a:t>Keywords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Identifiers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Literals</a:t>
            </a:r>
          </a:p>
          <a:p>
            <a:pPr lvl="1"/>
            <a:r>
              <a:rPr lang="en-IN" sz="2000" dirty="0"/>
              <a:t>String Literals</a:t>
            </a:r>
          </a:p>
          <a:p>
            <a:pPr lvl="1"/>
            <a:r>
              <a:rPr lang="en-IN" sz="2000" dirty="0"/>
              <a:t>Numeric Literals</a:t>
            </a:r>
          </a:p>
          <a:p>
            <a:pPr lvl="1"/>
            <a:r>
              <a:rPr lang="en-IN" sz="2000" dirty="0"/>
              <a:t>Boolean Literals</a:t>
            </a:r>
          </a:p>
          <a:p>
            <a:pPr lvl="1"/>
            <a:r>
              <a:rPr lang="en-IN" sz="2000" dirty="0"/>
              <a:t>Special Literal (None)</a:t>
            </a:r>
          </a:p>
          <a:p>
            <a:pPr lvl="1"/>
            <a:r>
              <a:rPr lang="en-IN" sz="2000" dirty="0"/>
              <a:t>Collection Literals</a:t>
            </a:r>
          </a:p>
          <a:p>
            <a:pPr marL="457200" indent="-457200">
              <a:buAutoNum type="arabicPeriod"/>
            </a:pPr>
            <a:r>
              <a:rPr lang="en-IN" sz="2400" dirty="0"/>
              <a:t>Operators</a:t>
            </a:r>
          </a:p>
          <a:p>
            <a:pPr marL="457200" indent="-457200">
              <a:buAutoNum type="arabicPeriod"/>
            </a:pPr>
            <a:r>
              <a:rPr lang="en-IN" sz="2400" dirty="0"/>
              <a:t>Punctuators</a:t>
            </a:r>
          </a:p>
          <a:p>
            <a:pPr marL="457200" indent="-45720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013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105DB-A97C-1A28-D0AD-5C9E400C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F7F4-8F69-BB45-BDA5-95A571E3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Parts of Python Programming Language:</a:t>
            </a:r>
          </a:p>
          <a:p>
            <a:pPr marL="0" indent="0">
              <a:buNone/>
            </a:pPr>
            <a:r>
              <a:rPr lang="en-US" sz="2600" dirty="0"/>
              <a:t>Python programming language </a:t>
            </a:r>
            <a:r>
              <a:rPr lang="en-US" sz="2600" b="1" dirty="0"/>
              <a:t>consists of </a:t>
            </a:r>
            <a:r>
              <a:rPr lang="en-US" sz="2600" dirty="0"/>
              <a:t>several </a:t>
            </a:r>
            <a:r>
              <a:rPr lang="en-US" sz="2600" b="1" dirty="0">
                <a:solidFill>
                  <a:srgbClr val="C00000"/>
                </a:solidFill>
              </a:rPr>
              <a:t>essential components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rgbClr val="C00000"/>
                </a:solidFill>
              </a:rPr>
              <a:t>parts</a:t>
            </a:r>
            <a:r>
              <a:rPr lang="en-US" sz="2600" dirty="0"/>
              <a:t> that </a:t>
            </a:r>
            <a:r>
              <a:rPr lang="en-US" sz="2600" b="1" dirty="0"/>
              <a:t>work together</a:t>
            </a:r>
            <a:r>
              <a:rPr lang="en-US" sz="2600" dirty="0"/>
              <a:t> to provide its functionality and versatility.</a:t>
            </a:r>
          </a:p>
          <a:p>
            <a:pPr marL="457200" indent="-457200">
              <a:buAutoNum type="arabicPeriod"/>
            </a:pPr>
            <a:r>
              <a:rPr lang="en-US" sz="2200" dirty="0"/>
              <a:t>Identifiers </a:t>
            </a:r>
          </a:p>
          <a:p>
            <a:pPr marL="457200" indent="-457200">
              <a:buAutoNum type="arabicPeriod"/>
            </a:pPr>
            <a:r>
              <a:rPr lang="en-US" sz="2200" dirty="0"/>
              <a:t>Keywords</a:t>
            </a:r>
          </a:p>
          <a:p>
            <a:pPr marL="457200" indent="-457200">
              <a:buAutoNum type="arabicPeriod"/>
            </a:pPr>
            <a:r>
              <a:rPr lang="en-US" sz="2200" dirty="0"/>
              <a:t>Statements and Expressions</a:t>
            </a:r>
          </a:p>
          <a:p>
            <a:pPr marL="457200" indent="-457200">
              <a:buAutoNum type="arabicPeriod"/>
            </a:pPr>
            <a:r>
              <a:rPr lang="en-US" sz="2200" dirty="0"/>
              <a:t>Variables</a:t>
            </a:r>
          </a:p>
          <a:p>
            <a:pPr marL="457200" indent="-457200">
              <a:buAutoNum type="arabicPeriod"/>
            </a:pPr>
            <a:r>
              <a:rPr lang="en-US" sz="2200" dirty="0"/>
              <a:t>Operators</a:t>
            </a:r>
          </a:p>
          <a:p>
            <a:pPr marL="457200" indent="-457200">
              <a:buAutoNum type="arabicPeriod"/>
            </a:pPr>
            <a:r>
              <a:rPr lang="en-US" sz="2200" dirty="0"/>
              <a:t>Precedence and Associativity</a:t>
            </a:r>
          </a:p>
          <a:p>
            <a:pPr marL="457200" indent="-457200">
              <a:buAutoNum type="arabicPeriod"/>
            </a:pPr>
            <a:r>
              <a:rPr lang="en-US" sz="2200" dirty="0"/>
              <a:t>Data Types</a:t>
            </a:r>
          </a:p>
          <a:p>
            <a:pPr marL="457200" indent="-457200">
              <a:buAutoNum type="arabicPeriod"/>
            </a:pPr>
            <a:r>
              <a:rPr lang="en-US" sz="2200" dirty="0"/>
              <a:t>Indentation</a:t>
            </a:r>
          </a:p>
          <a:p>
            <a:pPr marL="457200" indent="-457200">
              <a:buAutoNum type="arabicPeriod"/>
            </a:pPr>
            <a:r>
              <a:rPr lang="en-US" sz="2200" dirty="0"/>
              <a:t>Comments</a:t>
            </a:r>
          </a:p>
          <a:p>
            <a:pPr marL="457200" indent="-457200">
              <a:buAutoNum type="arabicPeriod"/>
            </a:pPr>
            <a:r>
              <a:rPr lang="en-US" sz="2200" dirty="0"/>
              <a:t>Program Execution</a:t>
            </a:r>
          </a:p>
          <a:p>
            <a:pPr marL="457200" indent="-457200">
              <a:buAutoNum type="arabicPeriod"/>
            </a:pPr>
            <a:r>
              <a:rPr lang="en-US" sz="2200" dirty="0"/>
              <a:t>Reading Input and Print Output</a:t>
            </a:r>
          </a:p>
        </p:txBody>
      </p:sp>
    </p:spTree>
    <p:extLst>
      <p:ext uri="{BB962C8B-B14F-4D97-AF65-F5344CB8AC3E}">
        <p14:creationId xmlns:p14="http://schemas.microsoft.com/office/powerpoint/2010/main" val="92710355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1717</Words>
  <Application>Microsoft Office PowerPoint</Application>
  <PresentationFormat>Widescreen</PresentationFormat>
  <Paragraphs>165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458</cp:revision>
  <dcterms:created xsi:type="dcterms:W3CDTF">2024-11-25T17:19:06Z</dcterms:created>
  <dcterms:modified xsi:type="dcterms:W3CDTF">2025-01-08T05:46:31Z</dcterms:modified>
</cp:coreProperties>
</file>