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84" r:id="rId24"/>
    <p:sldId id="767" r:id="rId25"/>
    <p:sldId id="768" r:id="rId26"/>
    <p:sldId id="769" r:id="rId27"/>
    <p:sldId id="782" r:id="rId28"/>
    <p:sldId id="770" r:id="rId29"/>
    <p:sldId id="772" r:id="rId30"/>
    <p:sldId id="771" r:id="rId31"/>
    <p:sldId id="773" r:id="rId32"/>
    <p:sldId id="775" r:id="rId33"/>
    <p:sldId id="785" r:id="rId34"/>
    <p:sldId id="786" r:id="rId35"/>
    <p:sldId id="777" r:id="rId36"/>
    <p:sldId id="776" r:id="rId37"/>
    <p:sldId id="778" r:id="rId38"/>
    <p:sldId id="779" r:id="rId39"/>
    <p:sldId id="780" r:id="rId40"/>
    <p:sldId id="781" r:id="rId41"/>
    <p:sldId id="788" r:id="rId42"/>
    <p:sldId id="789" r:id="rId43"/>
    <p:sldId id="790" r:id="rId44"/>
    <p:sldId id="791" r:id="rId45"/>
    <p:sldId id="792" r:id="rId46"/>
    <p:sldId id="793" r:id="rId47"/>
    <p:sldId id="7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62E9B5AE-779D-4001-92D3-8FF830A8A9C1}"/>
    <pc:docChg chg="modSld">
      <pc:chgData name="Pramod Naik" userId="ceb6df04-ef15-4d9b-a141-998a03559d75" providerId="ADAL" clId="{62E9B5AE-779D-4001-92D3-8FF830A8A9C1}" dt="2025-10-07T07:12:58.666" v="5" actId="207"/>
      <pc:docMkLst>
        <pc:docMk/>
      </pc:docMkLst>
      <pc:sldChg chg="modSp mod">
        <pc:chgData name="Pramod Naik" userId="ceb6df04-ef15-4d9b-a141-998a03559d75" providerId="ADAL" clId="{62E9B5AE-779D-4001-92D3-8FF830A8A9C1}" dt="2025-10-07T06:45:33.782" v="0" actId="1076"/>
        <pc:sldMkLst>
          <pc:docMk/>
          <pc:sldMk cId="611814134" sldId="752"/>
        </pc:sldMkLst>
        <pc:picChg chg="mod">
          <ac:chgData name="Pramod Naik" userId="ceb6df04-ef15-4d9b-a141-998a03559d75" providerId="ADAL" clId="{62E9B5AE-779D-4001-92D3-8FF830A8A9C1}" dt="2025-10-07T06:45:33.782" v="0" actId="1076"/>
          <ac:picMkLst>
            <pc:docMk/>
            <pc:sldMk cId="611814134" sldId="752"/>
            <ac:picMk id="4" creationId="{16C25C26-E9F1-DAF0-AB9D-02D2ACFA1986}"/>
          </ac:picMkLst>
        </pc:picChg>
      </pc:sldChg>
      <pc:sldChg chg="modSp mod">
        <pc:chgData name="Pramod Naik" userId="ceb6df04-ef15-4d9b-a141-998a03559d75" providerId="ADAL" clId="{62E9B5AE-779D-4001-92D3-8FF830A8A9C1}" dt="2025-10-07T07:12:58.666" v="5" actId="207"/>
        <pc:sldMkLst>
          <pc:docMk/>
          <pc:sldMk cId="1954187737" sldId="787"/>
        </pc:sldMkLst>
        <pc:spChg chg="mod">
          <ac:chgData name="Pramod Naik" userId="ceb6df04-ef15-4d9b-a141-998a03559d75" providerId="ADAL" clId="{62E9B5AE-779D-4001-92D3-8FF830A8A9C1}" dt="2025-10-07T07:12:58.666" v="5" actId="207"/>
          <ac:spMkLst>
            <pc:docMk/>
            <pc:sldMk cId="1954187737" sldId="787"/>
            <ac:spMk id="3" creationId="{80F25F24-1853-AE2D-2E19-098B8168FBA0}"/>
          </ac:spMkLst>
        </pc:spChg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</pc:sldChg>
    </pc:docChg>
  </pc:docChgLst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instances</a:t>
            </a:r>
            <a:r>
              <a:rPr lang="en-US" sz="2400" dirty="0"/>
              <a:t> (objects) and the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class and instance.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923867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executes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8" y="1443123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1046601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overloading (like Java or C++) because Python allows only one __</a:t>
            </a:r>
            <a:r>
              <a:rPr lang="en-US" sz="2800" dirty="0" err="1"/>
              <a:t>init</a:t>
            </a:r>
            <a:r>
              <a:rPr lang="en-US" sz="2800" dirty="0"/>
              <a:t>__ 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400" dirty="0"/>
              <a:t>Inheritance is an object-oriented programming (OOP) concept where a class (child class) </a:t>
            </a:r>
            <a:r>
              <a:rPr lang="en-US" sz="2400" b="1" dirty="0"/>
              <a:t>derives </a:t>
            </a:r>
            <a:r>
              <a:rPr lang="en-US" sz="2400" b="1" dirty="0">
                <a:solidFill>
                  <a:srgbClr val="C00000"/>
                </a:solidFill>
              </a:rPr>
              <a:t>properties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b="1" dirty="0"/>
              <a:t> </a:t>
            </a:r>
            <a:r>
              <a:rPr lang="en-US" sz="2400" dirty="0"/>
              <a:t>(methods)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another class </a:t>
            </a:r>
            <a:r>
              <a:rPr lang="en-US" sz="2400" dirty="0"/>
              <a:t>(parent class). This helps in </a:t>
            </a:r>
            <a:r>
              <a:rPr lang="en-US" sz="2400" b="1" dirty="0">
                <a:solidFill>
                  <a:srgbClr val="C00000"/>
                </a:solidFill>
              </a:rPr>
              <a:t>code reusability </a:t>
            </a:r>
            <a:r>
              <a:rPr lang="en-US" sz="2400" dirty="0"/>
              <a:t>and </a:t>
            </a:r>
            <a:r>
              <a:rPr lang="en-US" sz="2400" b="1" dirty="0"/>
              <a:t>reducing redundancy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1️⃣ What is Inheritance?</a:t>
            </a:r>
          </a:p>
          <a:p>
            <a:r>
              <a:rPr lang="en-US" sz="2400" dirty="0"/>
              <a:t>It allows one class (child/derived class) to </a:t>
            </a:r>
            <a:r>
              <a:rPr lang="en-US" sz="2400" b="1" dirty="0">
                <a:solidFill>
                  <a:srgbClr val="C00000"/>
                </a:solidFill>
              </a:rPr>
              <a:t>inherit</a:t>
            </a:r>
            <a:r>
              <a:rPr lang="en-US" sz="2400" dirty="0"/>
              <a:t> attributes and methods from another class (parent/base class).</a:t>
            </a:r>
          </a:p>
          <a:p>
            <a:r>
              <a:rPr lang="en-US" sz="2400" dirty="0"/>
              <a:t>Enables code </a:t>
            </a:r>
            <a:r>
              <a:rPr lang="en-US" sz="2400" b="1" dirty="0">
                <a:solidFill>
                  <a:srgbClr val="C00000"/>
                </a:solidFill>
              </a:rPr>
              <a:t>reusability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hierarchical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relationships</a:t>
            </a:r>
            <a:r>
              <a:rPr lang="en-US" sz="24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3E16759-70F7-432C-843C-00D62701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9972C9A-6E73-4A29-94EE-E605F545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65" y="1116363"/>
            <a:ext cx="6281604" cy="3784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  <p:grpSp>
        <p:nvGrpSpPr>
          <p:cNvPr id="2086" name="decorative circles">
            <a:extLst>
              <a:ext uri="{FF2B5EF4-FFF2-40B4-BE49-F238E27FC236}">
                <a16:creationId xmlns:a16="http://schemas.microsoft.com/office/drawing/2014/main" id="{975FC7C5-AA1D-4394-B581-2DAD5DBC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F01F1920-EB1B-40CE-AA88-CF9B6D80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5CC5DEEF-C9F5-498E-B743-499093F8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DDEE33B6-EF42-4BCB-836D-64507690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F5052DB-4DF3-423D-A6C5-C066D2CD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ADD390E6-FA21-4799-8E58-2C3A3518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F4B9A6FA-CFC0-40A0-8FDA-625EE0B9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CD7E62A-A66A-40FE-BB39-C0CA8E9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57BCAEB-F98E-4F80-99A1-EDD6B0B6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3" name="Oval 2">
            <a:extLst>
              <a:ext uri="{FF2B5EF4-FFF2-40B4-BE49-F238E27FC236}">
                <a16:creationId xmlns:a16="http://schemas.microsoft.com/office/drawing/2014/main" id="{C152BA3C-AE80-44DA-8779-C33D1EF0B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Do Not Have To Reinvent The Wheel Stock Illustration - Download Image  Now - Wheel, Invention, Change">
            <a:extLst>
              <a:ext uri="{FF2B5EF4-FFF2-40B4-BE49-F238E27FC236}">
                <a16:creationId xmlns:a16="http://schemas.microsoft.com/office/drawing/2014/main" id="{7AFCA547-044B-6661-C234-D038470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>
            <a:fillRect/>
          </a:stretch>
        </p:blipFill>
        <p:spPr bwMode="auto">
          <a:xfrm>
            <a:off x="6941766" y="1866682"/>
            <a:ext cx="3603769" cy="360376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use Icon #82521 - Free Icons Library">
            <a:extLst>
              <a:ext uri="{FF2B5EF4-FFF2-40B4-BE49-F238E27FC236}">
                <a16:creationId xmlns:a16="http://schemas.microsoft.com/office/drawing/2014/main" id="{413F8B94-B194-96B4-EFC2-8392B406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1437" b="-3"/>
          <a:stretch>
            <a:fillRect/>
          </a:stretch>
        </p:blipFill>
        <p:spPr bwMode="auto">
          <a:xfrm>
            <a:off x="9461035" y="10"/>
            <a:ext cx="2727916" cy="2464411"/>
          </a:xfrm>
          <a:custGeom>
            <a:avLst/>
            <a:gdLst/>
            <a:ahLst/>
            <a:cxnLst/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621EF080-E067-46D9-82FB-CC0766A0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1FC1F-5130-9544-3CAF-8771703C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0771"/>
            <a:ext cx="9357360" cy="67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2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 as compared to </a:t>
            </a:r>
            <a:r>
              <a:rPr lang="en-US" sz="32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C00000"/>
                </a:solidFill>
              </a:rPr>
              <a:t>doesn’t support </a:t>
            </a:r>
            <a:r>
              <a:rPr lang="en-US" sz="2400" dirty="0"/>
              <a:t>Multiple Inheritance.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156223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4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sz="2400" dirty="0"/>
              <a:t>Python allows us to overload operators (like +, -, *, etc.) using </a:t>
            </a:r>
            <a:r>
              <a:rPr lang="en-US" sz="2400" b="1" dirty="0">
                <a:solidFill>
                  <a:srgbClr val="C00000"/>
                </a:solidFill>
              </a:rPr>
              <a:t>magic methods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Dunder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26129"/>
              </p:ext>
            </p:extLst>
          </p:nvPr>
        </p:nvGraphicFramePr>
        <p:xfrm>
          <a:off x="863372" y="2519703"/>
          <a:ext cx="8062914" cy="374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Operator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Method Name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 (Addition)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__add__(self,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 (Subtraction)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__sub__(self,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 (Multiplication)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__mul__(self,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 (Division)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__truediv__(self,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 (Modulus)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__mod__(self,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== (Equality)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__eq__(self,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!= (Not Equal)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__ne__(self,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 (Greater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__gt__(self,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 (Less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</a:t>
                      </a:r>
                      <a:r>
                        <a:rPr lang="en-US" sz="2400" kern="100" dirty="0" err="1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919663" y="612038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79E2-B151-D5BB-3757-B303B9B0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9316-A4C4-38BC-E899-0ED36984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Abstraction</a:t>
            </a:r>
          </a:p>
          <a:p>
            <a:r>
              <a:rPr lang="en-US" sz="2800" b="1" dirty="0"/>
              <a:t>Abstraction</a:t>
            </a:r>
            <a:r>
              <a:rPr lang="en-US" sz="2800" dirty="0"/>
              <a:t> means </a:t>
            </a:r>
            <a:r>
              <a:rPr lang="en-US" sz="2800" b="1" dirty="0">
                <a:solidFill>
                  <a:srgbClr val="002060"/>
                </a:solidFill>
              </a:rPr>
              <a:t>hiding implementation details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only showing the </a:t>
            </a:r>
            <a:r>
              <a:rPr lang="en-US" sz="2800" b="1" dirty="0"/>
              <a:t>essential features</a:t>
            </a:r>
            <a:r>
              <a:rPr lang="en-US" sz="2800" dirty="0"/>
              <a:t> of an object.</a:t>
            </a:r>
          </a:p>
          <a:p>
            <a:r>
              <a:rPr lang="en-US" sz="2800" b="1" dirty="0"/>
              <a:t>Example: </a:t>
            </a:r>
            <a:r>
              <a:rPr lang="en-US" sz="2800" dirty="0"/>
              <a:t>When you drive a </a:t>
            </a:r>
            <a:r>
              <a:rPr lang="en-US" sz="2800" b="1" dirty="0"/>
              <a:t>car</a:t>
            </a:r>
            <a:r>
              <a:rPr lang="en-US" sz="2800" dirty="0"/>
              <a:t>, you use the </a:t>
            </a:r>
            <a:r>
              <a:rPr lang="en-US" sz="2800" b="1" dirty="0"/>
              <a:t>steering, brake, and accelerator</a:t>
            </a:r>
            <a:r>
              <a:rPr lang="en-US" sz="2800" dirty="0"/>
              <a:t> — you don’t need to know how the engine or gearbox works internally.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In Python, abstraction is achieved using:</a:t>
            </a: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Methods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574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0350-1747-FC4D-6461-2EFE89E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6756-8A6B-28BD-B858-E003EB0A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Abstract Class</a:t>
            </a:r>
          </a:p>
          <a:p>
            <a:r>
              <a:rPr lang="en-US" sz="2400" dirty="0"/>
              <a:t>A class that </a:t>
            </a:r>
            <a:r>
              <a:rPr lang="en-US" sz="2400" b="1" dirty="0"/>
              <a:t>cannot be instantiated directly</a:t>
            </a:r>
            <a:r>
              <a:rPr lang="en-US" sz="2400" dirty="0"/>
              <a:t>.</a:t>
            </a:r>
          </a:p>
          <a:p>
            <a:r>
              <a:rPr lang="en-US" sz="2400" dirty="0"/>
              <a:t>It can contain </a:t>
            </a:r>
            <a:r>
              <a:rPr lang="en-US" sz="2400" b="1" dirty="0"/>
              <a:t>abstract methods</a:t>
            </a:r>
            <a:r>
              <a:rPr lang="en-US" sz="2400" dirty="0"/>
              <a:t> (methods without implementation).</a:t>
            </a:r>
          </a:p>
          <a:p>
            <a:r>
              <a:rPr lang="en-US" sz="2400" dirty="0"/>
              <a:t>A class becomes abstract if it has </a:t>
            </a:r>
            <a:r>
              <a:rPr lang="en-US" sz="2400" b="1" dirty="0">
                <a:solidFill>
                  <a:srgbClr val="002060"/>
                </a:solidFill>
              </a:rPr>
              <a:t>at least one abstract method</a:t>
            </a:r>
            <a:r>
              <a:rPr lang="en-US" sz="2400" dirty="0"/>
              <a:t>.</a:t>
            </a:r>
          </a:p>
          <a:p>
            <a:r>
              <a:rPr lang="en-US" sz="2400" dirty="0"/>
              <a:t>An abstract method is a method that is declared but not implemented in the parent class.</a:t>
            </a:r>
          </a:p>
          <a:p>
            <a:r>
              <a:rPr lang="en-US" sz="2400" dirty="0"/>
              <a:t>That’s why we cannot create objects of abstract classes.</a:t>
            </a:r>
          </a:p>
          <a:p>
            <a:r>
              <a:rPr lang="en-US" sz="2400" dirty="0"/>
              <a:t>We use the </a:t>
            </a:r>
            <a:r>
              <a:rPr lang="en-US" sz="2800" b="1" dirty="0" err="1">
                <a:solidFill>
                  <a:srgbClr val="C00000"/>
                </a:solidFill>
              </a:rPr>
              <a:t>abc</a:t>
            </a:r>
            <a:r>
              <a:rPr lang="en-US" sz="2400" dirty="0"/>
              <a:t> module (</a:t>
            </a:r>
            <a:r>
              <a:rPr lang="en-US" sz="2400" b="1" dirty="0"/>
              <a:t>ABC</a:t>
            </a:r>
            <a:r>
              <a:rPr lang="en-US" sz="2400" dirty="0"/>
              <a:t> and </a:t>
            </a:r>
            <a:r>
              <a:rPr lang="en-US" sz="2400" b="1" dirty="0" err="1"/>
              <a:t>abstractmethod</a:t>
            </a:r>
            <a:r>
              <a:rPr lang="en-US" sz="2400" dirty="0"/>
              <a:t>) to create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15342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B5B9-2C4F-479C-AF38-1E8E234F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61C-FE09-25FC-C7CC-F6511D3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1251-8698-0C67-1088-4A2E07DC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95" y="1354324"/>
            <a:ext cx="8412590" cy="4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7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EEA-D32E-5C28-CD3D-39E46B5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21B-931D-3099-9A24-4E6EE5AA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2371"/>
            <a:ext cx="1065911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and Why do we use the </a:t>
            </a:r>
            <a:r>
              <a:rPr lang="en-US" sz="3600" b="1" dirty="0" err="1">
                <a:solidFill>
                  <a:srgbClr val="C00000"/>
                </a:solidFill>
              </a:rPr>
              <a:t>abc</a:t>
            </a:r>
            <a:r>
              <a:rPr lang="en-US" sz="2800" b="1" dirty="0"/>
              <a:t> module?</a:t>
            </a:r>
          </a:p>
          <a:p>
            <a:r>
              <a:rPr lang="en-US" sz="2800" dirty="0"/>
              <a:t>Python </a:t>
            </a:r>
            <a:r>
              <a:rPr lang="en-US" sz="2800" b="1" dirty="0">
                <a:solidFill>
                  <a:srgbClr val="002060"/>
                </a:solidFill>
              </a:rPr>
              <a:t>doesn’t have </a:t>
            </a:r>
            <a:r>
              <a:rPr lang="en-US" sz="2800" dirty="0"/>
              <a:t>a built-in </a:t>
            </a:r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/>
              <a:t> like </a:t>
            </a:r>
            <a:r>
              <a:rPr lang="en-US" sz="2800" b="1" dirty="0"/>
              <a:t>abstract</a:t>
            </a:r>
            <a:r>
              <a:rPr lang="en-US" sz="2800" dirty="0"/>
              <a:t> (as in Java or C#).</a:t>
            </a:r>
          </a:p>
          <a:p>
            <a:r>
              <a:rPr lang="en-US" sz="2800" dirty="0"/>
              <a:t>Instead, Python provides the </a:t>
            </a:r>
            <a:r>
              <a:rPr lang="en-US" sz="2800" b="1" dirty="0" err="1"/>
              <a:t>abc</a:t>
            </a:r>
            <a:r>
              <a:rPr lang="en-US" sz="2800" b="1" dirty="0"/>
              <a:t> module</a:t>
            </a:r>
            <a:r>
              <a:rPr lang="en-US" sz="2800" dirty="0"/>
              <a:t> (Abstract Base Classes).</a:t>
            </a:r>
          </a:p>
          <a:p>
            <a:r>
              <a:rPr lang="en-US" sz="2800" dirty="0"/>
              <a:t>Inside it, we use:</a:t>
            </a:r>
          </a:p>
          <a:p>
            <a:pPr lvl="1"/>
            <a:r>
              <a:rPr lang="en-US" sz="2400" b="1" dirty="0"/>
              <a:t>ABC</a:t>
            </a:r>
            <a:r>
              <a:rPr lang="en-US" sz="2400" dirty="0"/>
              <a:t> → A base class to define an abstract class.</a:t>
            </a:r>
          </a:p>
          <a:p>
            <a:pPr lvl="1"/>
            <a:r>
              <a:rPr lang="en-US" sz="2400" b="1" dirty="0"/>
              <a:t>@abstractmethod</a:t>
            </a:r>
            <a:r>
              <a:rPr lang="en-US" sz="2400" dirty="0"/>
              <a:t> → A decorator to mark a method as abstract.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6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434-337F-7240-9355-616EC8D4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A2CE-8E12-8E57-C903-AC63353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89858"/>
            <a:ext cx="10659110" cy="567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Concrete Class: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6D69-CF4E-A9BE-EC08-27C6D2FE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57" y="1033008"/>
            <a:ext cx="8246686" cy="53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0085-9A60-5375-5A8B-F5A4D66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CB7B-8FF3-C71C-3363-CF31E832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59" y="838200"/>
            <a:ext cx="7970082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E3E-EAA5-DD98-7511-DB5775F8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0618-66A9-25BF-7D33-D84A927A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6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1691</Words>
  <Application>Microsoft Office PowerPoint</Application>
  <PresentationFormat>Widescreen</PresentationFormat>
  <Paragraphs>228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535</cp:revision>
  <dcterms:created xsi:type="dcterms:W3CDTF">2024-11-25T17:19:06Z</dcterms:created>
  <dcterms:modified xsi:type="dcterms:W3CDTF">2025-10-07T07:13:00Z</dcterms:modified>
</cp:coreProperties>
</file>