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8"/>
  </p:notesMasterIdLst>
  <p:sldIdLst>
    <p:sldId id="418" r:id="rId2"/>
    <p:sldId id="49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8" r:id="rId11"/>
    <p:sldId id="509" r:id="rId12"/>
    <p:sldId id="507" r:id="rId13"/>
    <p:sldId id="510" r:id="rId14"/>
    <p:sldId id="511" r:id="rId15"/>
    <p:sldId id="512" r:id="rId16"/>
    <p:sldId id="5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latin typeface="+mj-lt"/>
              </a:rPr>
              <a:t>Introduction to C Programming Lab</a:t>
            </a:r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A0E4-F91D-8CA0-0851-115A07C44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518F-34FF-6656-BA2A-57589BD4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87829"/>
            <a:ext cx="10900568" cy="544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Approach:</a:t>
            </a:r>
          </a:p>
          <a:p>
            <a:r>
              <a:rPr lang="en-US" sz="2800" dirty="0"/>
              <a:t>When a quadratic equation is like: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  <a:p>
            <a:r>
              <a:rPr lang="en-IN" sz="2800" dirty="0"/>
              <a:t>We calculate the </a:t>
            </a:r>
            <a:r>
              <a:rPr lang="en-IN" sz="2800" b="1" dirty="0">
                <a:solidFill>
                  <a:srgbClr val="C00000"/>
                </a:solidFill>
              </a:rPr>
              <a:t>discriminant</a:t>
            </a:r>
            <a:r>
              <a:rPr lang="en-IN" sz="2800" dirty="0"/>
              <a:t>:</a:t>
            </a:r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76361-53E1-6BB3-3F5A-16AC649B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36" y="1965500"/>
            <a:ext cx="3443751" cy="794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CD238C-197D-6A95-400C-EEA02B16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307"/>
          <a:stretch>
            <a:fillRect/>
          </a:stretch>
        </p:blipFill>
        <p:spPr>
          <a:xfrm>
            <a:off x="3041429" y="4201885"/>
            <a:ext cx="3294058" cy="7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A06EE-B07E-DFA1-F64D-F40AA869C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A320-4857-1823-2E9C-24AC9E1C5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The meaning of discriminant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pPr lvl="1"/>
                <a:r>
                  <a:rPr lang="en-US" sz="2400" b="1" dirty="0"/>
                  <a:t>D &gt; 0</a:t>
                </a:r>
                <a:r>
                  <a:rPr lang="en-US" sz="2400" dirty="0"/>
                  <a:t> → Two real and distinct roots</a:t>
                </a:r>
              </a:p>
              <a:p>
                <a:pPr lvl="1"/>
                <a:r>
                  <a:rPr lang="en-US" sz="2400" b="1" dirty="0"/>
                  <a:t>D = 0</a:t>
                </a:r>
                <a:r>
                  <a:rPr lang="en-US" sz="2400" dirty="0"/>
                  <a:t> → Two real and equal roots</a:t>
                </a:r>
              </a:p>
              <a:p>
                <a:pPr lvl="1"/>
                <a:r>
                  <a:rPr lang="en-US" sz="2400" b="1" dirty="0"/>
                  <a:t>D &lt; 0</a:t>
                </a:r>
                <a:r>
                  <a:rPr lang="en-US" sz="2400" dirty="0"/>
                  <a:t> → </a:t>
                </a:r>
                <a:r>
                  <a:rPr lang="en-US" sz="2400" b="1" dirty="0"/>
                  <a:t>No real roots exist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So, </a:t>
                </a:r>
                <a:r>
                  <a:rPr lang="en-US" sz="2400" b="1" dirty="0"/>
                  <a:t>“No real roots exist”</a:t>
                </a:r>
                <a:r>
                  <a:rPr lang="en-US" sz="2400" dirty="0"/>
                  <a:t> means:</a:t>
                </a:r>
              </a:p>
              <a:p>
                <a:pPr lvl="1"/>
                <a:r>
                  <a:rPr lang="en-US" sz="2400" dirty="0"/>
                  <a:t>There is </a:t>
                </a:r>
                <a:r>
                  <a:rPr lang="en-US" sz="2400" b="1" dirty="0"/>
                  <a:t>no value of x</a:t>
                </a:r>
                <a:r>
                  <a:rPr lang="en-US" sz="2400" dirty="0"/>
                  <a:t> that makes the equation equal to 0 </a:t>
                </a:r>
                <a:r>
                  <a:rPr lang="en-US" sz="2400" b="1" dirty="0"/>
                  <a:t>using real numbers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The roots in this case are </a:t>
                </a:r>
                <a:r>
                  <a:rPr lang="en-US" sz="2400" b="1" dirty="0"/>
                  <a:t>complex or imaginary numbers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A320-4857-1823-2E9C-24AC9E1C5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727" t="-1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4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12D64-4555-5047-D762-18C056BA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82B1-5B82-EE2F-D400-4B2B2C47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446315"/>
            <a:ext cx="10900568" cy="558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Test Case-1: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Test Case-2: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Test Case-3: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CDF41-A3BB-ED56-9AC2-9B4DE5A6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948" y="446315"/>
            <a:ext cx="6688104" cy="1678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9034B-6AEC-4A50-F7A9-0A99CBFD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71" y="2781944"/>
            <a:ext cx="6875299" cy="1679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EB034-DFEB-7282-AE16-F5FA60F01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91" y="4925971"/>
            <a:ext cx="786666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4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ED083-FA09-3FA8-1EBE-39A5976A7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6206-825E-2C99-9B55-01DEE154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09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71C2-C881-A106-7755-EA67A96CA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7C00-1568-19F8-6782-CE1388A1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4727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C13F2-D43C-03E1-A013-FFB3AD423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74A6-13F9-C913-B52F-3569A354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43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BA99-1D14-7BC0-695F-3F3288003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5EFA-744D-55F6-554A-A0C7A61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828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5BB4A-DEE7-AC39-C7A3-41514D4C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ack and white text on a white background&#10;&#10;AI-generated content may be incorrect.">
            <a:extLst>
              <a:ext uri="{FF2B5EF4-FFF2-40B4-BE49-F238E27FC236}">
                <a16:creationId xmlns:a16="http://schemas.microsoft.com/office/drawing/2014/main" id="{5B9C3A19-67B7-C916-E5BF-34B195B1E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r="1658" b="2108"/>
          <a:stretch>
            <a:fillRect/>
          </a:stretch>
        </p:blipFill>
        <p:spPr>
          <a:xfrm>
            <a:off x="1240972" y="364671"/>
            <a:ext cx="9383485" cy="6128657"/>
          </a:xfrm>
        </p:spPr>
      </p:pic>
    </p:spTree>
    <p:extLst>
      <p:ext uri="{BB962C8B-B14F-4D97-AF65-F5344CB8AC3E}">
        <p14:creationId xmlns:p14="http://schemas.microsoft.com/office/powerpoint/2010/main" val="117293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D13-0CF5-ABC5-146A-546F935F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A654-5603-C7C9-966E-753272C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16" y="1381359"/>
            <a:ext cx="10900568" cy="409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latin typeface="+mj-lt"/>
              </a:rPr>
              <a:t>Develop a Program to Find the </a:t>
            </a:r>
            <a:r>
              <a:rPr lang="en-IN" sz="6000" b="1" dirty="0">
                <a:solidFill>
                  <a:srgbClr val="C00000"/>
                </a:solidFill>
                <a:latin typeface="+mj-lt"/>
              </a:rPr>
              <a:t>Roots</a:t>
            </a:r>
            <a:r>
              <a:rPr lang="en-IN" sz="6000" b="1" dirty="0">
                <a:latin typeface="+mj-lt"/>
              </a:rPr>
              <a:t> of </a:t>
            </a:r>
            <a:r>
              <a:rPr lang="en-IN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Quadratic Equations</a:t>
            </a:r>
          </a:p>
        </p:txBody>
      </p:sp>
    </p:spTree>
    <p:extLst>
      <p:ext uri="{BB962C8B-B14F-4D97-AF65-F5344CB8AC3E}">
        <p14:creationId xmlns:p14="http://schemas.microsoft.com/office/powerpoint/2010/main" val="9003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718D-1BC9-3D5D-C0C5-C60151874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E2A00-176B-D173-0089-6F97C7360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800" b="1" dirty="0"/>
                  <a:t>What is quadratic equation: (quadratic means </a:t>
                </a:r>
                <a:r>
                  <a:rPr lang="en-IN" sz="2800" b="1" dirty="0">
                    <a:solidFill>
                      <a:srgbClr val="C00000"/>
                    </a:solidFill>
                  </a:rPr>
                  <a:t>square</a:t>
                </a:r>
                <a:r>
                  <a:rPr lang="en-IN" sz="2800" b="1" dirty="0"/>
                  <a:t> )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dirty="0"/>
                  <a:t>quadratic equation</a:t>
                </a:r>
                <a:r>
                  <a:rPr lang="en-US" sz="2400" dirty="0"/>
                  <a:t> is a type of polynomial equation in which the </a:t>
                </a:r>
                <a:r>
                  <a:rPr lang="en-US" sz="2400" b="1" dirty="0"/>
                  <a:t>highest power of the variable (usually x)</a:t>
                </a:r>
                <a:r>
                  <a:rPr lang="en-US" sz="2400" dirty="0"/>
                  <a:t> is </a:t>
                </a:r>
                <a:r>
                  <a:rPr lang="en-US" sz="2400" b="1" dirty="0"/>
                  <a:t>2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It has the general form: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/>
                      <m:t>𝑎</m:t>
                    </m:r>
                    <m:r>
                      <a:rPr lang="en-US" sz="2000"/>
                      <m:t>,</m:t>
                    </m:r>
                    <m:r>
                      <a:rPr lang="en-US" sz="2000" i="1"/>
                      <m:t>𝑏</m:t>
                    </m:r>
                    <m:r>
                      <a:rPr lang="en-US" sz="2000"/>
                      <m:t>,</m:t>
                    </m:r>
                    <m:r>
                      <a:rPr lang="en-US" sz="2000" i="1"/>
                      <m:t>𝑐</m:t>
                    </m:r>
                  </m:oMath>
                </a14:m>
                <a:r>
                  <a:rPr lang="en-US" sz="2400" dirty="0"/>
                  <a:t>are real numbers (constants)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/>
                      <m:t>𝑎</m:t>
                    </m:r>
                    <m:r>
                      <a:rPr lang="en-US" sz="2000"/>
                      <m:t>≠</m:t>
                    </m:r>
                    <m:r>
                      <a:rPr lang="en-US" sz="2000"/>
                      <m:t>0</m:t>
                    </m:r>
                  </m:oMath>
                </a14:m>
                <a:r>
                  <a:rPr lang="en-US" sz="2400" dirty="0"/>
                  <a:t>(because if </a:t>
                </a:r>
                <a14:m>
                  <m:oMath xmlns:m="http://schemas.openxmlformats.org/officeDocument/2006/math">
                    <m:r>
                      <a:rPr lang="en-US" sz="2000" i="1"/>
                      <m:t>𝑎</m:t>
                    </m:r>
                    <m:r>
                      <a:rPr lang="en-US" sz="2000"/>
                      <m:t>=</m:t>
                    </m:r>
                    <m:r>
                      <a:rPr lang="en-US" sz="2000"/>
                      <m:t>0</m:t>
                    </m:r>
                  </m:oMath>
                </a14:m>
                <a:r>
                  <a:rPr lang="en-US" sz="2400" dirty="0"/>
                  <a:t>, it becomes a linear equation)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/>
                      <m:t>𝑥</m:t>
                    </m:r>
                  </m:oMath>
                </a14:m>
                <a:r>
                  <a:rPr lang="en-US" sz="2400" dirty="0"/>
                  <a:t>is the variable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E2A00-176B-D173-0089-6F97C7360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1119" t="-1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DB345C-0878-7BF5-5891-421483A3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238" y="2703612"/>
            <a:ext cx="3926019" cy="8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17A71-9FDE-A34F-73E5-9806615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4C9AB-810B-E8C7-F1F5-53D874512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/>
                  <a:t>Examples of Quadratic Equations: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ar-AE" sz="2800"/>
                        </m:ctrlPr>
                      </m:sSupPr>
                      <m:e>
                        <m:r>
                          <a:rPr lang="ar-AE" sz="2800" i="1"/>
                          <m:t>𝑥</m:t>
                        </m:r>
                      </m:e>
                      <m:sup>
                        <m:r>
                          <a:rPr lang="ar-AE" sz="2800"/>
                          <m:t>2</m:t>
                        </m:r>
                      </m:sup>
                    </m:sSup>
                    <m:r>
                      <a:rPr lang="ar-AE" sz="2800"/>
                      <m:t>+</m:t>
                    </m:r>
                    <m:r>
                      <a:rPr lang="ar-AE" sz="2800"/>
                      <m:t>5</m:t>
                    </m:r>
                    <m:r>
                      <a:rPr lang="ar-AE" sz="2800" i="1"/>
                      <m:t>𝑥</m:t>
                    </m:r>
                    <m:r>
                      <a:rPr lang="ar-AE" sz="2800"/>
                      <m:t>+</m:t>
                    </m:r>
                    <m:r>
                      <a:rPr lang="ar-AE" sz="2800"/>
                      <m:t>6</m:t>
                    </m:r>
                    <m:r>
                      <a:rPr lang="ar-AE" sz="2800"/>
                      <m:t>=</m:t>
                    </m:r>
                    <m:r>
                      <a:rPr lang="ar-AE" sz="2800"/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r>
                      <a:rPr lang="ar-AE" sz="2800"/>
                      <m:t>2</m:t>
                    </m:r>
                    <m:sSup>
                      <m:sSupPr>
                        <m:ctrlPr>
                          <a:rPr lang="ar-AE" sz="2800" i="1"/>
                        </m:ctrlPr>
                      </m:sSupPr>
                      <m:e>
                        <m:r>
                          <a:rPr lang="ar-AE" sz="2800" i="1"/>
                          <m:t>𝑥</m:t>
                        </m:r>
                      </m:e>
                      <m:sup>
                        <m:r>
                          <a:rPr lang="ar-AE" sz="2800"/>
                          <m:t>2</m:t>
                        </m:r>
                      </m:sup>
                    </m:sSup>
                    <m:r>
                      <a:rPr lang="ar-AE" sz="2800"/>
                      <m:t>−</m:t>
                    </m:r>
                    <m:r>
                      <a:rPr lang="ar-AE" sz="2800"/>
                      <m:t>3</m:t>
                    </m:r>
                    <m:r>
                      <a:rPr lang="ar-AE" sz="2800" i="1"/>
                      <m:t>𝑥</m:t>
                    </m:r>
                    <m:r>
                      <a:rPr lang="ar-AE" sz="2800"/>
                      <m:t>+</m:t>
                    </m:r>
                    <m:r>
                      <a:rPr lang="ar-AE" sz="2800"/>
                      <m:t>1</m:t>
                    </m:r>
                    <m:r>
                      <a:rPr lang="ar-AE" sz="2800"/>
                      <m:t>=</m:t>
                    </m:r>
                    <m:r>
                      <a:rPr lang="ar-AE" sz="2800"/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r>
                      <a:rPr lang="ar-AE" sz="2800"/>
                      <m:t>4</m:t>
                    </m:r>
                    <m:sSup>
                      <m:sSupPr>
                        <m:ctrlPr>
                          <a:rPr lang="ar-AE" sz="2800" i="1"/>
                        </m:ctrlPr>
                      </m:sSupPr>
                      <m:e>
                        <m:r>
                          <a:rPr lang="ar-AE" sz="2800" i="1"/>
                          <m:t>𝑥</m:t>
                        </m:r>
                      </m:e>
                      <m:sup>
                        <m:r>
                          <a:rPr lang="ar-AE" sz="2800"/>
                          <m:t>2</m:t>
                        </m:r>
                      </m:sup>
                    </m:sSup>
                    <m:r>
                      <a:rPr lang="ar-AE" sz="2800"/>
                      <m:t>+</m:t>
                    </m:r>
                    <m:r>
                      <a:rPr lang="ar-AE" sz="2800"/>
                      <m:t>8</m:t>
                    </m:r>
                    <m:r>
                      <a:rPr lang="ar-AE" sz="2800" i="1"/>
                      <m:t>𝑥</m:t>
                    </m:r>
                    <m:r>
                      <a:rPr lang="ar-AE" sz="2800"/>
                      <m:t>−</m:t>
                    </m:r>
                    <m:r>
                      <a:rPr lang="ar-AE" sz="2800"/>
                      <m:t>12</m:t>
                    </m:r>
                    <m:r>
                      <a:rPr lang="ar-AE" sz="2800"/>
                      <m:t>=</m:t>
                    </m:r>
                    <m:r>
                      <a:rPr lang="ar-AE" sz="2800"/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ar-AE" sz="2800"/>
                        </m:ctrlPr>
                      </m:sSupPr>
                      <m:e>
                        <m:r>
                          <a:rPr lang="ar-AE" sz="2800" i="1"/>
                          <m:t>𝑥</m:t>
                        </m:r>
                      </m:e>
                      <m:sup>
                        <m:r>
                          <a:rPr lang="ar-AE" sz="2800"/>
                          <m:t>2</m:t>
                        </m:r>
                      </m:sup>
                    </m:sSup>
                    <m:r>
                      <a:rPr lang="ar-AE" sz="2800"/>
                      <m:t>−</m:t>
                    </m:r>
                    <m:r>
                      <a:rPr lang="ar-AE" sz="2800"/>
                      <m:t>9</m:t>
                    </m:r>
                    <m:r>
                      <a:rPr lang="ar-AE" sz="2800"/>
                      <m:t>=</m:t>
                    </m:r>
                    <m:r>
                      <a:rPr lang="ar-AE" sz="2800"/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r>
                      <a:rPr lang="ar-AE" sz="2800"/>
                      <m:t>3</m:t>
                    </m:r>
                    <m:sSup>
                      <m:sSupPr>
                        <m:ctrlPr>
                          <a:rPr lang="ar-AE" sz="2800" i="1"/>
                        </m:ctrlPr>
                      </m:sSupPr>
                      <m:e>
                        <m:r>
                          <a:rPr lang="ar-AE" sz="2800" i="1"/>
                          <m:t>𝑥</m:t>
                        </m:r>
                      </m:e>
                      <m:sup>
                        <m:r>
                          <a:rPr lang="ar-AE" sz="2800"/>
                          <m:t>2</m:t>
                        </m:r>
                      </m:sup>
                    </m:sSup>
                    <m:r>
                      <a:rPr lang="ar-AE" sz="2800"/>
                      <m:t>+</m:t>
                    </m:r>
                    <m:r>
                      <a:rPr lang="ar-AE" sz="2800"/>
                      <m:t>7</m:t>
                    </m:r>
                    <m:r>
                      <a:rPr lang="ar-AE" sz="2800" i="1"/>
                      <m:t>𝑥</m:t>
                    </m:r>
                    <m:r>
                      <a:rPr lang="ar-AE" sz="2800"/>
                      <m:t>=</m:t>
                    </m:r>
                    <m:r>
                      <a:rPr lang="ar-AE" sz="2800"/>
                      <m:t>0</m:t>
                    </m:r>
                  </m:oMath>
                </a14:m>
                <a:endParaRPr lang="ar-AE" sz="3200" dirty="0"/>
              </a:p>
              <a:p>
                <a:pPr marL="0" indent="0">
                  <a:buNone/>
                </a:pPr>
                <a:endParaRPr lang="en-IN" sz="2400" b="1" dirty="0"/>
              </a:p>
              <a:p>
                <a:pPr marL="0" indent="0">
                  <a:buNone/>
                </a:pPr>
                <a:r>
                  <a:rPr lang="en-IN" sz="2400" b="1" dirty="0"/>
                  <a:t>How to Identify a Quadratic Equation:</a:t>
                </a:r>
              </a:p>
              <a:p>
                <a:r>
                  <a:rPr lang="en-IN" sz="2400" dirty="0"/>
                  <a:t>If the equation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/>
                        </m:ctrlPr>
                      </m:sSupPr>
                      <m:e>
                        <m:r>
                          <a:rPr lang="ar-AE" i="1"/>
                          <m:t>𝑥</m:t>
                        </m:r>
                      </m:e>
                      <m:sup>
                        <m:r>
                          <a:rPr lang="ar-AE"/>
                          <m:t>2</m:t>
                        </m:r>
                      </m:sup>
                    </m:sSup>
                  </m:oMath>
                </a14:m>
                <a:r>
                  <a:rPr lang="ar-AE" sz="2400" dirty="0"/>
                  <a:t>(</a:t>
                </a:r>
                <a:r>
                  <a:rPr lang="en-IN" sz="2400" dirty="0"/>
                  <a:t>and not any higher powers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/>
                        </m:ctrlPr>
                      </m:sSupPr>
                      <m:e>
                        <m:r>
                          <a:rPr lang="ar-AE" i="1"/>
                          <m:t>𝑥</m:t>
                        </m:r>
                      </m:e>
                      <m:sup>
                        <m:r>
                          <a:rPr lang="ar-AE"/>
                          <m:t>3</m:t>
                        </m:r>
                      </m:sup>
                    </m:sSup>
                  </m:oMath>
                </a14:m>
                <a:r>
                  <a:rPr lang="en-IN" sz="2400" dirty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/>
                        </m:ctrlPr>
                      </m:sSupPr>
                      <m:e>
                        <m:r>
                          <a:rPr lang="ar-AE" i="1"/>
                          <m:t>𝑥</m:t>
                        </m:r>
                      </m:e>
                      <m:sup>
                        <m:r>
                          <a:rPr lang="ar-AE"/>
                          <m:t>4</m:t>
                        </m:r>
                      </m:sup>
                    </m:sSup>
                  </m:oMath>
                </a14:m>
                <a:r>
                  <a:rPr lang="ar-AE" sz="2400" dirty="0"/>
                  <a:t>), </a:t>
                </a:r>
                <a:r>
                  <a:rPr lang="en-IN" sz="2400" dirty="0"/>
                  <a:t>and it can be written in the form </a:t>
                </a:r>
                <a14:m>
                  <m:oMath xmlns:m="http://schemas.openxmlformats.org/officeDocument/2006/math">
                    <m:r>
                      <a:rPr lang="en-IN" i="1"/>
                      <m:t>𝑎</m:t>
                    </m:r>
                    <m:sSup>
                      <m:sSupPr>
                        <m:ctrlPr>
                          <a:rPr lang="ar-AE" i="1"/>
                        </m:ctrlPr>
                      </m:sSupPr>
                      <m:e>
                        <m:r>
                          <a:rPr lang="ar-AE" i="1"/>
                          <m:t>𝑥</m:t>
                        </m:r>
                      </m:e>
                      <m:sup>
                        <m:r>
                          <a:rPr lang="ar-AE"/>
                          <m:t>2</m:t>
                        </m:r>
                      </m:sup>
                    </m:sSup>
                    <m:r>
                      <a:rPr lang="ar-AE"/>
                      <m:t>+</m:t>
                    </m:r>
                    <m:r>
                      <a:rPr lang="ar-AE" i="1"/>
                      <m:t>𝑏𝑥</m:t>
                    </m:r>
                    <m:r>
                      <a:rPr lang="ar-AE"/>
                      <m:t>+</m:t>
                    </m:r>
                    <m:r>
                      <a:rPr lang="ar-AE" i="1"/>
                      <m:t>𝑐</m:t>
                    </m:r>
                    <m:r>
                      <a:rPr lang="ar-AE"/>
                      <m:t>=</m:t>
                    </m:r>
                    <m:r>
                      <a:rPr lang="ar-AE"/>
                      <m:t>0</m:t>
                    </m:r>
                  </m:oMath>
                </a14:m>
                <a:r>
                  <a:rPr lang="ar-AE" sz="2400" dirty="0"/>
                  <a:t>, </a:t>
                </a:r>
                <a:r>
                  <a:rPr lang="en-IN" sz="2400" dirty="0"/>
                  <a:t>then it is </a:t>
                </a:r>
                <a:r>
                  <a:rPr lang="en-IN" sz="2400" b="1" dirty="0"/>
                  <a:t>quadratic</a:t>
                </a:r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4C9AB-810B-E8C7-F1F5-53D874512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839" t="-1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4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22C2-2457-4050-D1C8-5BE860A92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991B-CDF1-BEB1-C710-B1ADE706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Roots</a:t>
            </a:r>
            <a:r>
              <a:rPr lang="en-US" sz="2800" b="1" dirty="0"/>
              <a:t> of a Quadratic Equation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roots</a:t>
            </a:r>
            <a:r>
              <a:rPr lang="en-US" sz="2400" dirty="0"/>
              <a:t> (also called </a:t>
            </a:r>
            <a:r>
              <a:rPr lang="en-US" sz="2400" b="1" dirty="0"/>
              <a:t>solutions</a:t>
            </a:r>
            <a:r>
              <a:rPr lang="en-US" sz="2400" dirty="0"/>
              <a:t> or </a:t>
            </a:r>
            <a:r>
              <a:rPr lang="en-US" sz="2400" b="1" dirty="0"/>
              <a:t>zeros</a:t>
            </a:r>
            <a:r>
              <a:rPr lang="en-US" sz="2400" dirty="0"/>
              <a:t>) of a quadratic equation are the </a:t>
            </a:r>
            <a:r>
              <a:rPr lang="en-US" sz="2400" b="1" dirty="0"/>
              <a:t>values of x</a:t>
            </a:r>
            <a:r>
              <a:rPr lang="en-US" sz="2400" dirty="0"/>
              <a:t> that make the equation </a:t>
            </a:r>
            <a:r>
              <a:rPr lang="en-US" sz="2400" b="1" dirty="0"/>
              <a:t>true</a:t>
            </a:r>
            <a:r>
              <a:rPr lang="en-US" sz="2400" dirty="0"/>
              <a:t> — that is, the values that satisfy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other words, if you plug a root value into the equation, the result becomes </a:t>
            </a:r>
            <a:r>
              <a:rPr lang="en-US" sz="2400" b="1" dirty="0"/>
              <a:t>0</a:t>
            </a:r>
            <a:r>
              <a:rPr lang="en-US" sz="2400" dirty="0"/>
              <a:t>.</a:t>
            </a:r>
            <a:endParaRPr lang="en-IN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EEEE5-6C62-BEED-64E1-FADDBC40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53" y="2536393"/>
            <a:ext cx="3926019" cy="8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9F2D-5751-65C6-9D42-344E85208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7068-A9C5-C644-285D-62336785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Example Equation: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dirty="0"/>
              <a:t>Use the </a:t>
            </a:r>
            <a:r>
              <a:rPr lang="en-IN" sz="2400" b="1" dirty="0"/>
              <a:t>quadratic formula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b="1" dirty="0"/>
              <a:t>	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	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BA3B7-0440-80A0-519A-5001E856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14"/>
          <a:stretch>
            <a:fillRect/>
          </a:stretch>
        </p:blipFill>
        <p:spPr>
          <a:xfrm>
            <a:off x="3268742" y="1393372"/>
            <a:ext cx="3741658" cy="672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300BC0-E90F-D89A-65D9-1F59580F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42" y="3420876"/>
            <a:ext cx="418095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7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3E2B5-800C-F24A-06C6-26942035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96197-CB58-9C40-7BDF-E4491EFE9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/>
                  <a:t>Here, </a:t>
                </a:r>
                <a:r>
                  <a:rPr lang="en-IN" sz="2800" b="1" dirty="0"/>
                  <a:t> </a:t>
                </a:r>
                <a14:m>
                  <m:oMath xmlns:m="http://schemas.openxmlformats.org/officeDocument/2006/math">
                    <m:r>
                      <a:rPr lang="en-IN" sz="2400" b="1" i="1"/>
                      <m:t>𝒂</m:t>
                    </m:r>
                    <m:r>
                      <a:rPr lang="en-IN" sz="2400" b="1"/>
                      <m:t>=</m:t>
                    </m:r>
                    <m:r>
                      <a:rPr lang="en-IN" sz="2400" b="1" i="1"/>
                      <m:t>𝟐</m:t>
                    </m:r>
                    <m:r>
                      <a:rPr lang="en-IN" sz="2400" b="1"/>
                      <m:t>,</m:t>
                    </m:r>
                    <m:r>
                      <a:rPr lang="en-IN" sz="2400" b="1" i="1"/>
                      <m:t>𝒃</m:t>
                    </m:r>
                    <m:r>
                      <a:rPr lang="en-IN" sz="2400" b="1"/>
                      <m:t>=</m:t>
                    </m:r>
                    <m:r>
                      <a:rPr lang="en-IN" sz="2400" b="1" i="1"/>
                      <m:t>𝟑</m:t>
                    </m:r>
                    <m:r>
                      <a:rPr lang="en-IN" sz="2400" b="1"/>
                      <m:t>,</m:t>
                    </m:r>
                    <m:r>
                      <a:rPr lang="en-IN" sz="2400" b="1" i="1"/>
                      <m:t>𝒄</m:t>
                    </m:r>
                    <m:r>
                      <a:rPr lang="en-IN" sz="2400" b="1"/>
                      <m:t>=−</m:t>
                    </m:r>
                    <m:r>
                      <a:rPr lang="en-IN" sz="2400" b="1" i="1"/>
                      <m:t>𝟐</m:t>
                    </m:r>
                  </m:oMath>
                </a14:m>
                <a:endParaRPr lang="en-IN" sz="24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r>
                  <a:rPr lang="en-IN" sz="2800" dirty="0"/>
                  <a:t>So,</a:t>
                </a:r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r>
                  <a:rPr lang="en-IN" sz="2800" dirty="0"/>
                  <a:t>Roots are </a:t>
                </a:r>
                <a:r>
                  <a:rPr lang="en-IN" sz="2800" b="1" dirty="0">
                    <a:solidFill>
                      <a:srgbClr val="C00000"/>
                    </a:solidFill>
                  </a:rPr>
                  <a:t>½</a:t>
                </a:r>
                <a:r>
                  <a:rPr lang="en-IN" sz="2800" b="1" dirty="0"/>
                  <a:t> and </a:t>
                </a:r>
                <a:r>
                  <a:rPr lang="en-IN" sz="2800" b="1" dirty="0">
                    <a:solidFill>
                      <a:srgbClr val="C00000"/>
                    </a:solidFill>
                  </a:rPr>
                  <a:t>-2</a:t>
                </a:r>
                <a:r>
                  <a:rPr lang="en-IN" sz="2800" dirty="0"/>
                  <a:t>.</a:t>
                </a: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96197-CB58-9C40-7BDF-E4491EFE9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1119" t="-8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8AAC89E-F454-8B72-668A-39BE95842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85" y="1405467"/>
            <a:ext cx="7826829" cy="113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C7033-AB12-7B53-82BD-D9E8C775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285" y="3222339"/>
            <a:ext cx="7826829" cy="13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5B9C-B3C6-0030-34CB-577ACCC6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615E-0C11-840D-5C7C-5CD5AF97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Why the word “</a:t>
            </a:r>
            <a:r>
              <a:rPr lang="en-US" sz="2400" b="1" dirty="0">
                <a:solidFill>
                  <a:srgbClr val="C00000"/>
                </a:solidFill>
              </a:rPr>
              <a:t>roots</a:t>
            </a:r>
            <a:r>
              <a:rPr lang="en-US" sz="2400" b="1" dirty="0"/>
              <a:t>”?</a:t>
            </a:r>
          </a:p>
          <a:p>
            <a:r>
              <a:rPr lang="en-US" sz="2400" dirty="0"/>
              <a:t>The word </a:t>
            </a:r>
            <a:r>
              <a:rPr lang="en-US" sz="2400" b="1" dirty="0"/>
              <a:t>“root”</a:t>
            </a:r>
            <a:r>
              <a:rPr lang="en-US" sz="2400" dirty="0"/>
              <a:t> in mathematics comes from the idea of a </a:t>
            </a:r>
            <a:r>
              <a:rPr lang="en-US" sz="2400" b="1" dirty="0"/>
              <a:t>foundation</a:t>
            </a:r>
            <a:r>
              <a:rPr lang="en-US" sz="2400" dirty="0"/>
              <a:t> —</a:t>
            </a:r>
            <a:br>
              <a:rPr lang="en-US" sz="2400" dirty="0"/>
            </a:br>
            <a:r>
              <a:rPr lang="en-US" sz="2400" dirty="0"/>
              <a:t>just like the roots of a tree are the base or starting point of its growth.</a:t>
            </a:r>
          </a:p>
          <a:p>
            <a:r>
              <a:rPr lang="en-US" sz="2400" dirty="0"/>
              <a:t>In equations, a </a:t>
            </a:r>
            <a:r>
              <a:rPr lang="en-US" sz="2400" b="1" dirty="0"/>
              <a:t>root</a:t>
            </a:r>
            <a:r>
              <a:rPr lang="en-US" sz="2400" dirty="0"/>
              <a:t> is the </a:t>
            </a:r>
            <a:r>
              <a:rPr lang="en-US" sz="2400" b="1" dirty="0"/>
              <a:t>value of x</a:t>
            </a:r>
            <a:r>
              <a:rPr lang="en-US" sz="2400" dirty="0"/>
              <a:t> that makes the equation become </a:t>
            </a:r>
            <a:r>
              <a:rPr lang="en-US" sz="2400" b="1" dirty="0"/>
              <a:t>zero</a:t>
            </a:r>
            <a:r>
              <a:rPr lang="en-US" sz="2400" dirty="0"/>
              <a:t> —</a:t>
            </a:r>
            <a:br>
              <a:rPr lang="en-US" sz="2400" dirty="0"/>
            </a:br>
            <a:r>
              <a:rPr lang="en-US" sz="2400" dirty="0"/>
              <a:t>the point where the expression “starts” or “balances”.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868901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419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446</cp:revision>
  <dcterms:created xsi:type="dcterms:W3CDTF">2024-11-25T17:19:06Z</dcterms:created>
  <dcterms:modified xsi:type="dcterms:W3CDTF">2025-10-16T03:52:08Z</dcterms:modified>
</cp:coreProperties>
</file>