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43"/>
  </p:notesMasterIdLst>
  <p:sldIdLst>
    <p:sldId id="748" r:id="rId2"/>
    <p:sldId id="750" r:id="rId3"/>
    <p:sldId id="751" r:id="rId4"/>
    <p:sldId id="752" r:id="rId5"/>
    <p:sldId id="749" r:id="rId6"/>
    <p:sldId id="753" r:id="rId7"/>
    <p:sldId id="754" r:id="rId8"/>
    <p:sldId id="755" r:id="rId9"/>
    <p:sldId id="756" r:id="rId10"/>
    <p:sldId id="757" r:id="rId11"/>
    <p:sldId id="758" r:id="rId12"/>
    <p:sldId id="787" r:id="rId13"/>
    <p:sldId id="759" r:id="rId14"/>
    <p:sldId id="783" r:id="rId15"/>
    <p:sldId id="774" r:id="rId16"/>
    <p:sldId id="760" r:id="rId17"/>
    <p:sldId id="761" r:id="rId18"/>
    <p:sldId id="762" r:id="rId19"/>
    <p:sldId id="763" r:id="rId20"/>
    <p:sldId id="764" r:id="rId21"/>
    <p:sldId id="765" r:id="rId22"/>
    <p:sldId id="766" r:id="rId23"/>
    <p:sldId id="784" r:id="rId24"/>
    <p:sldId id="767" r:id="rId25"/>
    <p:sldId id="768" r:id="rId26"/>
    <p:sldId id="769" r:id="rId27"/>
    <p:sldId id="770" r:id="rId28"/>
    <p:sldId id="771" r:id="rId29"/>
    <p:sldId id="772" r:id="rId30"/>
    <p:sldId id="773" r:id="rId31"/>
    <p:sldId id="775" r:id="rId32"/>
    <p:sldId id="785" r:id="rId33"/>
    <p:sldId id="786" r:id="rId34"/>
    <p:sldId id="777" r:id="rId35"/>
    <p:sldId id="776" r:id="rId36"/>
    <p:sldId id="778" r:id="rId37"/>
    <p:sldId id="779" r:id="rId38"/>
    <p:sldId id="780" r:id="rId39"/>
    <p:sldId id="781" r:id="rId40"/>
    <p:sldId id="689" r:id="rId41"/>
    <p:sldId id="78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od Naik" userId="ceb6df04-ef15-4d9b-a141-998a03559d75" providerId="ADAL" clId="{B3FF8FC2-64DC-47A8-B423-173CC5C7DF98}"/>
    <pc:docChg chg="undo custSel modSld">
      <pc:chgData name="Pramod Naik" userId="ceb6df04-ef15-4d9b-a141-998a03559d75" providerId="ADAL" clId="{B3FF8FC2-64DC-47A8-B423-173CC5C7DF98}" dt="2025-07-13T13:58:10.876" v="4" actId="1076"/>
      <pc:docMkLst>
        <pc:docMk/>
      </pc:docMkLst>
      <pc:sldChg chg="modSp mod">
        <pc:chgData name="Pramod Naik" userId="ceb6df04-ef15-4d9b-a141-998a03559d75" providerId="ADAL" clId="{B3FF8FC2-64DC-47A8-B423-173CC5C7DF98}" dt="2025-07-13T12:53:06.105" v="2" actId="20577"/>
        <pc:sldMkLst>
          <pc:docMk/>
          <pc:sldMk cId="67146944" sldId="716"/>
        </pc:sldMkLst>
      </pc:sldChg>
      <pc:sldChg chg="modSp mod">
        <pc:chgData name="Pramod Naik" userId="ceb6df04-ef15-4d9b-a141-998a03559d75" providerId="ADAL" clId="{B3FF8FC2-64DC-47A8-B423-173CC5C7DF98}" dt="2025-07-13T13:58:10.876" v="4" actId="1076"/>
        <pc:sldMkLst>
          <pc:docMk/>
          <pc:sldMk cId="2969933567" sldId="772"/>
        </pc:sldMkLst>
      </pc:sldChg>
    </pc:docChg>
  </pc:docChgLst>
  <pc:docChgLst>
    <pc:chgData name="Pramod Naik" userId="ceb6df04-ef15-4d9b-a141-998a03559d75" providerId="ADAL" clId="{1F28A535-E83C-40EF-BB81-AF2EB011B529}"/>
    <pc:docChg chg="modSld">
      <pc:chgData name="Pramod Naik" userId="ceb6df04-ef15-4d9b-a141-998a03559d75" providerId="ADAL" clId="{1F28A535-E83C-40EF-BB81-AF2EB011B529}" dt="2025-09-07T17:08:57.672" v="7" actId="12"/>
      <pc:docMkLst>
        <pc:docMk/>
      </pc:docMkLst>
      <pc:sldChg chg="modSp mod">
        <pc:chgData name="Pramod Naik" userId="ceb6df04-ef15-4d9b-a141-998a03559d75" providerId="ADAL" clId="{1F28A535-E83C-40EF-BB81-AF2EB011B529}" dt="2025-09-07T17:08:57.672" v="7" actId="12"/>
        <pc:sldMkLst>
          <pc:docMk/>
          <pc:sldMk cId="2782369766" sldId="717"/>
        </pc:sldMkLst>
        <pc:spChg chg="mod">
          <ac:chgData name="Pramod Naik" userId="ceb6df04-ef15-4d9b-a141-998a03559d75" providerId="ADAL" clId="{1F28A535-E83C-40EF-BB81-AF2EB011B529}" dt="2025-09-07T17:08:57.672" v="7" actId="12"/>
          <ac:spMkLst>
            <pc:docMk/>
            <pc:sldMk cId="2782369766" sldId="717"/>
            <ac:spMk id="3" creationId="{24D298E5-9B7D-8DA8-6080-77DABA7C37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9/21/2025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C7C72-50CC-E9AA-51A1-E6C030889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84CDA-BABB-BAB2-14D5-1A96C61C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Object-Oriented Programming (OOP) in Python:</a:t>
            </a:r>
          </a:p>
          <a:p>
            <a:pPr marL="0" indent="0">
              <a:buNone/>
            </a:pPr>
            <a:r>
              <a:rPr lang="en-US" sz="2400" dirty="0"/>
              <a:t>Object-Oriented Programming (</a:t>
            </a:r>
            <a:r>
              <a:rPr lang="en-US" sz="2400" b="1" dirty="0">
                <a:solidFill>
                  <a:srgbClr val="C00000"/>
                </a:solidFill>
              </a:rPr>
              <a:t>OOP</a:t>
            </a:r>
            <a:r>
              <a:rPr lang="en-US" sz="2400" dirty="0"/>
              <a:t>) is a </a:t>
            </a:r>
            <a:r>
              <a:rPr lang="en-US" sz="2400" b="1" dirty="0">
                <a:solidFill>
                  <a:srgbClr val="C00000"/>
                </a:solidFill>
              </a:rPr>
              <a:t>programming paradigm </a:t>
            </a:r>
            <a:r>
              <a:rPr lang="en-US" sz="2400" dirty="0"/>
              <a:t>that organizes code around </a:t>
            </a:r>
            <a:r>
              <a:rPr lang="en-US" sz="2400" b="1" dirty="0">
                <a:solidFill>
                  <a:srgbClr val="C00000"/>
                </a:solidFill>
              </a:rPr>
              <a:t>objects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classes</a:t>
            </a:r>
            <a:r>
              <a:rPr lang="en-US" sz="2400" dirty="0"/>
              <a:t>. It is one of the most widely used approaches in Python due to its ability to create </a:t>
            </a:r>
            <a:r>
              <a:rPr lang="en-US" sz="2400" b="1" dirty="0"/>
              <a:t>reusable</a:t>
            </a:r>
            <a:r>
              <a:rPr lang="en-US" sz="2400" dirty="0"/>
              <a:t> and </a:t>
            </a:r>
            <a:r>
              <a:rPr lang="en-US" sz="2400" b="1" dirty="0"/>
              <a:t>modular</a:t>
            </a:r>
            <a:r>
              <a:rPr lang="en-US" sz="2400" dirty="0"/>
              <a:t> </a:t>
            </a:r>
            <a:r>
              <a:rPr lang="en-US" sz="2400" b="1" dirty="0"/>
              <a:t>code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sz="2400" b="1" dirty="0"/>
              <a:t>Key Concepts of OOP:</a:t>
            </a:r>
          </a:p>
          <a:p>
            <a:pPr marL="0" indent="0">
              <a:buNone/>
            </a:pPr>
            <a:r>
              <a:rPr lang="en-US" sz="2400" dirty="0"/>
              <a:t>OOP in Python revolves around </a:t>
            </a:r>
            <a:r>
              <a:rPr lang="en-US" sz="2400" b="1" dirty="0">
                <a:solidFill>
                  <a:srgbClr val="C00000"/>
                </a:solidFill>
              </a:rPr>
              <a:t>four</a:t>
            </a:r>
            <a:r>
              <a:rPr lang="en-US" sz="2400" b="1" dirty="0"/>
              <a:t> main principles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Class &amp;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Encapsulation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Polymorphism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Abstraction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2840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06D27-E03A-886A-2675-1528FEB32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E5F5-2819-515F-3C9C-AF14C674E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1️⃣ Instance Methods (Operate on Object Data):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E43A4-0843-6D42-F78E-16AB6F7D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23" y="1407208"/>
            <a:ext cx="8974163" cy="48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9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7FD4A-541A-B2C4-D1E2-8D27F105C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D61B-AC2E-5B4E-6745-E6833E28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2️⃣ Class Methods (Operate on Class Variables)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0B818-95CF-D4A8-2FF7-A2DB43CD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414" y="1502363"/>
            <a:ext cx="9689171" cy="467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90EAE-ED6E-8083-506A-1716DE7C5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5F24-1853-AE2D-2E19-098B8168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00744"/>
            <a:ext cx="10659110" cy="5676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3️⃣ Static Methods (Independent of Class and Instance)</a:t>
            </a:r>
          </a:p>
          <a:p>
            <a:pPr marL="0" indent="0">
              <a:buNone/>
            </a:pPr>
            <a:r>
              <a:rPr lang="en-US" sz="2400" b="1" dirty="0"/>
              <a:t>Static</a:t>
            </a:r>
            <a:r>
              <a:rPr lang="en-US" sz="2400" dirty="0"/>
              <a:t> methods in Python are </a:t>
            </a:r>
            <a:r>
              <a:rPr lang="en-US" sz="2400" b="1" dirty="0">
                <a:solidFill>
                  <a:srgbClr val="C00000"/>
                </a:solidFill>
              </a:rPr>
              <a:t>independent of </a:t>
            </a:r>
            <a:r>
              <a:rPr lang="en-US" sz="2400" dirty="0"/>
              <a:t>both class instances (objects) and the class </a:t>
            </a:r>
            <a:r>
              <a:rPr lang="en-US" sz="2400" dirty="0" err="1"/>
              <a:t>itself’s</a:t>
            </a:r>
            <a:r>
              <a:rPr lang="en-US" sz="2400" dirty="0"/>
              <a:t> state. That’s why they </a:t>
            </a:r>
            <a:r>
              <a:rPr lang="en-US" sz="2400" b="1" dirty="0"/>
              <a:t>don’t take </a:t>
            </a:r>
            <a:r>
              <a:rPr lang="en-US" sz="2400" b="1" dirty="0">
                <a:solidFill>
                  <a:srgbClr val="C00000"/>
                </a:solidFill>
              </a:rPr>
              <a:t>self</a:t>
            </a:r>
            <a:r>
              <a:rPr lang="en-US" sz="2400" dirty="0"/>
              <a:t> or </a:t>
            </a:r>
            <a:r>
              <a:rPr lang="en-US" sz="2400" b="1" dirty="0" err="1">
                <a:solidFill>
                  <a:srgbClr val="C00000"/>
                </a:solidFill>
              </a:rPr>
              <a:t>cls</a:t>
            </a:r>
            <a:r>
              <a:rPr lang="en-US" sz="2400" dirty="0"/>
              <a:t> as the first argument.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E0999-51D3-6D2E-2641-8FBB51C1B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3" y="2158492"/>
            <a:ext cx="10450544" cy="38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8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1743-2E8E-E54A-32AD-DB70BC2A7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9571-7607-1738-724D-5742CB15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You can call a static method in two ways:</a:t>
            </a:r>
          </a:p>
          <a:p>
            <a:pPr marL="457200" indent="-457200">
              <a:buAutoNum type="arabicPeriod"/>
            </a:pPr>
            <a:r>
              <a:rPr lang="en-US" sz="2400" b="1" dirty="0"/>
              <a:t>Call using the class name (preferred)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/>
              <a:t>Call using an object instance (also works, but not common)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71C37-8F35-F37D-4675-CA6D62EE0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28" y="1959276"/>
            <a:ext cx="5557143" cy="15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E51735-ECF3-E244-85AC-3FDA6893C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28" y="4619006"/>
            <a:ext cx="5557143" cy="14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8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1414-E349-2B88-ADC2-B0996ED6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83" y="511629"/>
            <a:ext cx="10968446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Can We use any One type of Method to achieve all?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Technically</a:t>
            </a:r>
            <a:r>
              <a:rPr lang="en-US" sz="2400" dirty="0"/>
              <a:t>, </a:t>
            </a:r>
            <a:r>
              <a:rPr lang="en-US" sz="2400" b="1" dirty="0"/>
              <a:t>yes</a:t>
            </a:r>
            <a:r>
              <a:rPr lang="en-US" sz="2400" dirty="0"/>
              <a:t>, </a:t>
            </a:r>
            <a:r>
              <a:rPr lang="en-US" sz="2800" dirty="0"/>
              <a:t>can use any one type of method to achieve the functionalities of all three, but it may not be </a:t>
            </a:r>
            <a:r>
              <a:rPr lang="en-US" sz="2800" b="1" dirty="0"/>
              <a:t>ideal</a:t>
            </a:r>
            <a:r>
              <a:rPr lang="en-US" sz="2800" dirty="0"/>
              <a:t> in terms of design and readability.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3200" b="1" dirty="0"/>
              <a:t>Best Practice: </a:t>
            </a:r>
            <a:r>
              <a:rPr lang="en-US" sz="3200" dirty="0"/>
              <a:t>Use the Right Tool for the Job</a:t>
            </a:r>
          </a:p>
          <a:p>
            <a:pPr marL="0" indent="0">
              <a:buNone/>
            </a:pPr>
            <a:r>
              <a:rPr lang="en-US" sz="3200" dirty="0"/>
              <a:t>1️⃣ </a:t>
            </a:r>
            <a:r>
              <a:rPr lang="en-US" sz="3200" b="1" dirty="0"/>
              <a:t>Instance</a:t>
            </a:r>
            <a:r>
              <a:rPr lang="en-US" sz="3200" dirty="0"/>
              <a:t> Methods → When working with instance attributes.</a:t>
            </a:r>
          </a:p>
          <a:p>
            <a:pPr marL="0" indent="0">
              <a:buNone/>
            </a:pPr>
            <a:r>
              <a:rPr lang="en-US" sz="3200" dirty="0"/>
              <a:t>2️⃣ </a:t>
            </a:r>
            <a:r>
              <a:rPr lang="en-US" sz="3200" b="1" dirty="0"/>
              <a:t>Class</a:t>
            </a:r>
            <a:r>
              <a:rPr lang="en-US" sz="3200" dirty="0"/>
              <a:t> Methods → When working with class-level data.</a:t>
            </a:r>
          </a:p>
          <a:p>
            <a:pPr marL="0" indent="0">
              <a:buNone/>
            </a:pPr>
            <a:r>
              <a:rPr lang="en-US" sz="3200" dirty="0"/>
              <a:t>3️⃣ </a:t>
            </a:r>
            <a:r>
              <a:rPr lang="en-US" sz="3200" b="1" dirty="0"/>
              <a:t>Static</a:t>
            </a:r>
            <a:r>
              <a:rPr lang="en-US" sz="3200" dirty="0"/>
              <a:t> Methods → When the method is independent of the class and instance.</a:t>
            </a:r>
          </a:p>
        </p:txBody>
      </p:sp>
    </p:spTree>
    <p:extLst>
      <p:ext uri="{BB962C8B-B14F-4D97-AF65-F5344CB8AC3E}">
        <p14:creationId xmlns:p14="http://schemas.microsoft.com/office/powerpoint/2010/main" val="133317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DC1EF-09B3-440B-AC2C-B8735DD0A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391886"/>
            <a:ext cx="10659110" cy="5512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2. Encapsulation (Hiding Data):</a:t>
            </a:r>
          </a:p>
          <a:p>
            <a:pPr marL="0" indent="0">
              <a:buNone/>
            </a:pPr>
            <a:r>
              <a:rPr lang="en-US" sz="2400" dirty="0"/>
              <a:t>Encapsulation </a:t>
            </a:r>
            <a:r>
              <a:rPr lang="en-US" sz="2400" b="1" dirty="0">
                <a:solidFill>
                  <a:srgbClr val="C00000"/>
                </a:solidFill>
              </a:rPr>
              <a:t>restricts</a:t>
            </a:r>
            <a:r>
              <a:rPr lang="en-US" sz="2400" b="1" dirty="0"/>
              <a:t> direct access to object attributes </a:t>
            </a:r>
            <a:r>
              <a:rPr lang="en-US" sz="2400" dirty="0"/>
              <a:t>by making them private.</a:t>
            </a:r>
          </a:p>
          <a:p>
            <a:pPr marL="0" indent="0">
              <a:buNone/>
            </a:pPr>
            <a:r>
              <a:rPr lang="en-US" sz="2400" b="1" dirty="0"/>
              <a:t>Example: </a:t>
            </a:r>
            <a:r>
              <a:rPr lang="en-US" sz="2400" b="1" dirty="0">
                <a:solidFill>
                  <a:srgbClr val="C00000"/>
                </a:solidFill>
              </a:rPr>
              <a:t>Private Variables </a:t>
            </a:r>
            <a:r>
              <a:rPr lang="en-US" sz="2400" dirty="0"/>
              <a:t>(__variable)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032FA-739D-BAE1-CDCC-31DB14C3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25" y="1923867"/>
            <a:ext cx="8135944" cy="4516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46195E-3887-9CC5-B80D-3E8983A9CA85}"/>
              </a:ext>
            </a:extLst>
          </p:cNvPr>
          <p:cNvSpPr txBox="1"/>
          <p:nvPr/>
        </p:nvSpPr>
        <p:spPr>
          <a:xfrm>
            <a:off x="9231086" y="1923867"/>
            <a:ext cx="27649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Note: </a:t>
            </a:r>
            <a:r>
              <a:rPr lang="en-US" sz="2800" dirty="0"/>
              <a:t>Private variables are </a:t>
            </a:r>
            <a:r>
              <a:rPr lang="en-US" sz="2800" b="1" dirty="0">
                <a:solidFill>
                  <a:srgbClr val="C00000"/>
                </a:solidFill>
              </a:rPr>
              <a:t>prefixed with __ </a:t>
            </a:r>
            <a:r>
              <a:rPr lang="en-US" sz="2800" dirty="0"/>
              <a:t>and cannot be accessed directly.</a:t>
            </a:r>
          </a:p>
        </p:txBody>
      </p:sp>
    </p:spTree>
    <p:extLst>
      <p:ext uri="{BB962C8B-B14F-4D97-AF65-F5344CB8AC3E}">
        <p14:creationId xmlns:p14="http://schemas.microsoft.com/office/powerpoint/2010/main" val="229308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79787-A879-A390-93D6-881D1677E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4728-8DC3-95C6-6B17-2ACE171E2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14401"/>
            <a:ext cx="10659110" cy="4887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Constructors:</a:t>
            </a:r>
            <a:endParaRPr lang="en-IN" sz="4000" dirty="0"/>
          </a:p>
          <a:p>
            <a:pPr marL="0" indent="0">
              <a:buNone/>
            </a:pPr>
            <a:r>
              <a:rPr lang="en-US" sz="2800" dirty="0"/>
              <a:t>A constructor is a </a:t>
            </a:r>
            <a:r>
              <a:rPr lang="en-US" sz="2800" b="1" dirty="0">
                <a:solidFill>
                  <a:srgbClr val="C00000"/>
                </a:solidFill>
              </a:rPr>
              <a:t>special method </a:t>
            </a:r>
            <a:r>
              <a:rPr lang="en-US" sz="2800" dirty="0"/>
              <a:t>in Python used to </a:t>
            </a:r>
            <a:r>
              <a:rPr lang="en-US" sz="2800" b="1" dirty="0"/>
              <a:t>initialize objects when they are created</a:t>
            </a:r>
            <a:r>
              <a:rPr lang="en-US" sz="2800" dirty="0"/>
              <a:t>. The constructor is defined using the </a:t>
            </a:r>
            <a:r>
              <a:rPr lang="en-US" sz="2800" b="1" dirty="0">
                <a:solidFill>
                  <a:srgbClr val="C00000"/>
                </a:solidFill>
              </a:rPr>
              <a:t>__</a:t>
            </a:r>
            <a:r>
              <a:rPr lang="en-US" sz="2800" b="1" dirty="0" err="1">
                <a:solidFill>
                  <a:srgbClr val="C00000"/>
                </a:solidFill>
              </a:rPr>
              <a:t>init</a:t>
            </a:r>
            <a:r>
              <a:rPr lang="en-US" sz="2800" b="1" dirty="0">
                <a:solidFill>
                  <a:srgbClr val="C00000"/>
                </a:solidFill>
              </a:rPr>
              <a:t>__() </a:t>
            </a:r>
            <a:r>
              <a:rPr lang="en-US" sz="2800" dirty="0"/>
              <a:t>method inside a class.</a:t>
            </a:r>
          </a:p>
          <a:p>
            <a:pPr marL="0" indent="0">
              <a:buNone/>
            </a:pPr>
            <a:r>
              <a:rPr lang="en-US" sz="2800" b="1" dirty="0"/>
              <a:t>1️⃣ What is a Constructor?</a:t>
            </a:r>
          </a:p>
          <a:p>
            <a:r>
              <a:rPr lang="en-US" sz="2800" dirty="0"/>
              <a:t>It </a:t>
            </a:r>
            <a:r>
              <a:rPr lang="en-US" sz="2800" b="1" dirty="0">
                <a:solidFill>
                  <a:srgbClr val="C00000"/>
                </a:solidFill>
              </a:rPr>
              <a:t>automatically executes </a:t>
            </a:r>
            <a:r>
              <a:rPr lang="en-US" sz="2800" dirty="0"/>
              <a:t>when an object of the class is created.</a:t>
            </a:r>
          </a:p>
          <a:p>
            <a:r>
              <a:rPr lang="en-US" sz="2800" dirty="0"/>
              <a:t>Used to </a:t>
            </a:r>
            <a:r>
              <a:rPr lang="en-US" sz="2800" b="1" dirty="0">
                <a:solidFill>
                  <a:srgbClr val="C00000"/>
                </a:solidFill>
              </a:rPr>
              <a:t>initialize instance variables</a:t>
            </a:r>
            <a:r>
              <a:rPr lang="en-US" sz="2800" dirty="0"/>
              <a:t>.</a:t>
            </a:r>
          </a:p>
          <a:p>
            <a:r>
              <a:rPr lang="en-US" sz="2800" dirty="0"/>
              <a:t>Starts with </a:t>
            </a:r>
            <a:r>
              <a:rPr lang="en-US" sz="2800" b="1" dirty="0"/>
              <a:t>def __</a:t>
            </a:r>
            <a:r>
              <a:rPr lang="en-US" sz="2800" b="1" dirty="0" err="1"/>
              <a:t>init</a:t>
            </a:r>
            <a:r>
              <a:rPr lang="en-US" sz="2800" b="1" dirty="0"/>
              <a:t>__(self, ...) </a:t>
            </a:r>
            <a:r>
              <a:rPr lang="en-US" sz="2800" dirty="0"/>
              <a:t>where self represents the instance of the class.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6782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78466-09EA-1EF6-32A7-9FFD74A69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845D9-F7E7-5A46-6234-319B4938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2️⃣ Syntax of a Constructor: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D6096-AA4D-9561-D1E9-F4DD1E4D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28" y="1443123"/>
            <a:ext cx="6952257" cy="19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1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9626B-18AD-B4C0-AFC3-7A5161705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257D-24A0-A105-6062-2157252DA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385550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3️⃣ Example: Constructor in a Class:</a:t>
            </a:r>
          </a:p>
          <a:p>
            <a:pPr marL="0" indent="0">
              <a:buNone/>
            </a:pPr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7DD575-6C79-F731-B6D9-04980B7AFDAB}"/>
              </a:ext>
            </a:extLst>
          </p:cNvPr>
          <p:cNvGrpSpPr/>
          <p:nvPr/>
        </p:nvGrpSpPr>
        <p:grpSpPr>
          <a:xfrm>
            <a:off x="2315714" y="1046601"/>
            <a:ext cx="7927743" cy="5552505"/>
            <a:chOff x="2326600" y="774458"/>
            <a:chExt cx="7927743" cy="55525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1B9718-C185-C2E6-0CA1-DAE11E417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6600" y="774458"/>
              <a:ext cx="7927743" cy="555250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2EF4CC-6970-0996-1E05-8EEA66D7E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9238" y="5726207"/>
              <a:ext cx="1152381" cy="58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4612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4493B-2119-AE16-A4AE-04E53C7E4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AC35-2D26-E39B-6F36-C42557E53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143001"/>
            <a:ext cx="10659110" cy="3439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4️⃣ Types of Constructors in Python:</a:t>
            </a:r>
          </a:p>
          <a:p>
            <a:pPr marL="0" indent="0">
              <a:buNone/>
            </a:pPr>
            <a:r>
              <a:rPr lang="en-US" sz="2800" dirty="0"/>
              <a:t>Python supports </a:t>
            </a:r>
            <a:r>
              <a:rPr lang="en-US" sz="2800" b="1" dirty="0">
                <a:solidFill>
                  <a:srgbClr val="C00000"/>
                </a:solidFill>
              </a:rPr>
              <a:t>3 types </a:t>
            </a:r>
            <a:r>
              <a:rPr lang="en-US" sz="2800" dirty="0"/>
              <a:t>of constructors: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C00000"/>
                </a:solidFill>
              </a:rPr>
              <a:t>Default</a:t>
            </a:r>
            <a:r>
              <a:rPr lang="en-US" sz="2800" dirty="0"/>
              <a:t>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C00000"/>
                </a:solidFill>
              </a:rPr>
              <a:t>Parameterized</a:t>
            </a:r>
            <a:r>
              <a:rPr lang="en-US" sz="2800" dirty="0"/>
              <a:t>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Constructor with Default Values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0638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83E59-8C6C-9AA3-C588-5349FB27E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AE05-80EC-11B1-F5D9-950E6B7AF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79715"/>
            <a:ext cx="10659110" cy="450668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b="1" dirty="0"/>
              <a:t>Class and Object:</a:t>
            </a:r>
          </a:p>
          <a:p>
            <a:pPr marL="0" indent="0">
              <a:buNone/>
            </a:pPr>
            <a:r>
              <a:rPr lang="en-US" sz="2400" b="1" dirty="0"/>
              <a:t>1️⃣ What is a Class?</a:t>
            </a:r>
          </a:p>
          <a:p>
            <a:pPr marL="0" indent="0">
              <a:buNone/>
            </a:pPr>
            <a:r>
              <a:rPr lang="en-US" sz="2400" dirty="0"/>
              <a:t>A class is a </a:t>
            </a:r>
            <a:r>
              <a:rPr lang="en-US" sz="2400" b="1" dirty="0">
                <a:solidFill>
                  <a:srgbClr val="C00000"/>
                </a:solidFill>
              </a:rPr>
              <a:t>blueprint</a:t>
            </a:r>
            <a:r>
              <a:rPr lang="en-US" sz="2400" dirty="0"/>
              <a:t> for </a:t>
            </a:r>
            <a:r>
              <a:rPr lang="en-US" sz="2400" b="1" dirty="0"/>
              <a:t>creating objects</a:t>
            </a:r>
            <a:r>
              <a:rPr lang="en-US" sz="2400" dirty="0"/>
              <a:t>. It defines </a:t>
            </a:r>
            <a:r>
              <a:rPr lang="en-US" sz="2400" b="1" dirty="0">
                <a:solidFill>
                  <a:srgbClr val="C00000"/>
                </a:solidFill>
              </a:rPr>
              <a:t>attributes</a:t>
            </a:r>
            <a:r>
              <a:rPr lang="en-US" sz="2400" dirty="0"/>
              <a:t> (</a:t>
            </a:r>
            <a:r>
              <a:rPr lang="en-US" sz="2400" b="1" dirty="0"/>
              <a:t>variables</a:t>
            </a:r>
            <a:r>
              <a:rPr lang="en-US" sz="2400" dirty="0"/>
              <a:t>) and </a:t>
            </a:r>
            <a:r>
              <a:rPr lang="en-US" sz="2400" b="1" dirty="0">
                <a:solidFill>
                  <a:srgbClr val="C00000"/>
                </a:solidFill>
              </a:rPr>
              <a:t>behaviors</a:t>
            </a:r>
            <a:r>
              <a:rPr lang="en-US" sz="2400" dirty="0"/>
              <a:t> (</a:t>
            </a:r>
            <a:r>
              <a:rPr lang="en-US" sz="2400" b="1" dirty="0"/>
              <a:t>methods</a:t>
            </a:r>
            <a:r>
              <a:rPr lang="en-US" sz="2400" dirty="0"/>
              <a:t>) that objects of the class will have.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2️⃣ What is an Object?</a:t>
            </a:r>
          </a:p>
          <a:p>
            <a:pPr marL="0" indent="0">
              <a:buNone/>
            </a:pPr>
            <a:r>
              <a:rPr lang="en-US" sz="2400" dirty="0"/>
              <a:t>An object is an </a:t>
            </a:r>
            <a:r>
              <a:rPr lang="en-US" sz="2400" b="1" dirty="0">
                <a:solidFill>
                  <a:srgbClr val="C00000"/>
                </a:solidFill>
              </a:rPr>
              <a:t>instance</a:t>
            </a:r>
            <a:r>
              <a:rPr lang="en-US" sz="2400" b="1" dirty="0"/>
              <a:t> of a class</a:t>
            </a:r>
            <a:r>
              <a:rPr lang="en-US" sz="2400" dirty="0"/>
              <a:t>. Each object can </a:t>
            </a:r>
            <a:r>
              <a:rPr lang="en-US" sz="2400" b="1" dirty="0">
                <a:solidFill>
                  <a:srgbClr val="C00000"/>
                </a:solidFill>
              </a:rPr>
              <a:t>have its own data </a:t>
            </a:r>
            <a:r>
              <a:rPr lang="en-US" sz="2400" dirty="0"/>
              <a:t>while sharing the same structure (class).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1045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3B9E7-38C7-A3E5-0CC0-2E1407101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DFB4-C027-1310-7B5C-3C312E3F1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1️⃣ Default Constructor (No Parameters):</a:t>
            </a:r>
          </a:p>
          <a:p>
            <a:pPr marL="0" indent="0">
              <a:buNone/>
            </a:pPr>
            <a:r>
              <a:rPr lang="en-US" sz="2400" dirty="0"/>
              <a:t>A default constructor </a:t>
            </a:r>
            <a:r>
              <a:rPr lang="en-US" sz="2400" b="1" dirty="0">
                <a:solidFill>
                  <a:srgbClr val="C00000"/>
                </a:solidFill>
              </a:rPr>
              <a:t>does not take any arguments </a:t>
            </a:r>
            <a:r>
              <a:rPr lang="en-US" sz="2400" b="1" dirty="0"/>
              <a:t>except</a:t>
            </a:r>
            <a:r>
              <a:rPr lang="en-US" sz="2400" dirty="0"/>
              <a:t> </a:t>
            </a:r>
            <a:r>
              <a:rPr lang="en-US" sz="2400" b="1" dirty="0"/>
              <a:t>self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constructor is </a:t>
            </a:r>
            <a:r>
              <a:rPr lang="en-US" sz="2400" b="1" dirty="0">
                <a:solidFill>
                  <a:srgbClr val="C00000"/>
                </a:solidFill>
              </a:rPr>
              <a:t>executed automatically </a:t>
            </a:r>
            <a:r>
              <a:rPr lang="en-US" sz="2400" dirty="0"/>
              <a:t>when a is created.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0E855-5D49-B1FB-D311-45E00C5F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14" y="2041819"/>
            <a:ext cx="9869854" cy="277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2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0D08C-AEA0-5AC8-2CA4-068EDEA70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1C64-0FD2-1E78-ED0A-81CABE2D8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315686"/>
            <a:ext cx="10659110" cy="63572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2️⃣ Parameterized Constructor:</a:t>
            </a:r>
          </a:p>
          <a:p>
            <a:pPr marL="0" indent="0">
              <a:buNone/>
            </a:pPr>
            <a:r>
              <a:rPr lang="en-US" sz="2400" dirty="0"/>
              <a:t>A parameterized constructor </a:t>
            </a:r>
            <a:r>
              <a:rPr lang="en-US" sz="2400" b="1" dirty="0">
                <a:solidFill>
                  <a:srgbClr val="C00000"/>
                </a:solidFill>
              </a:rPr>
              <a:t>accepts arguments </a:t>
            </a:r>
            <a:r>
              <a:rPr lang="en-US" sz="2400" b="1" dirty="0"/>
              <a:t>to initialize object </a:t>
            </a:r>
            <a:r>
              <a:rPr lang="en-US" sz="2400" dirty="0"/>
              <a:t>attributes.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constructor </a:t>
            </a:r>
            <a:r>
              <a:rPr lang="en-US" sz="2400" b="1" dirty="0">
                <a:solidFill>
                  <a:srgbClr val="C00000"/>
                </a:solidFill>
              </a:rPr>
              <a:t>initializes</a:t>
            </a:r>
            <a:r>
              <a:rPr lang="en-US" sz="2400" dirty="0"/>
              <a:t> </a:t>
            </a:r>
            <a:r>
              <a:rPr lang="en-US" sz="2400" b="1" dirty="0"/>
              <a:t>name</a:t>
            </a:r>
            <a:r>
              <a:rPr lang="en-US" sz="2400" dirty="0"/>
              <a:t> and </a:t>
            </a:r>
            <a:r>
              <a:rPr lang="en-US" sz="2400" b="1" dirty="0" err="1"/>
              <a:t>roll_no</a:t>
            </a:r>
            <a:r>
              <a:rPr lang="en-US" sz="2400" dirty="0"/>
              <a:t> with values provided during object creation.</a:t>
            </a:r>
          </a:p>
          <a:p>
            <a:pPr marL="0" indent="0">
              <a:buNone/>
            </a:pPr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CC97FB-9018-74E3-F93F-54F07DBC7E3E}"/>
              </a:ext>
            </a:extLst>
          </p:cNvPr>
          <p:cNvGrpSpPr/>
          <p:nvPr/>
        </p:nvGrpSpPr>
        <p:grpSpPr>
          <a:xfrm>
            <a:off x="908857" y="1181344"/>
            <a:ext cx="10092370" cy="4233620"/>
            <a:chOff x="930629" y="1753523"/>
            <a:chExt cx="10092370" cy="42336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C85A67-0FBA-8F2E-B682-3B60C6D04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629" y="1753523"/>
              <a:ext cx="10092370" cy="423362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6A58EC-22F5-6835-8B55-669FC9CF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429" y="1753523"/>
              <a:ext cx="2205570" cy="466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968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03537-CAA2-061B-3F2E-BCCEB9C9C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F53F-C8E7-6719-89F0-4CE175B9D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3️⃣ Constructor with Default Values:</a:t>
            </a:r>
          </a:p>
          <a:p>
            <a:pPr marL="0" indent="0">
              <a:buNone/>
            </a:pPr>
            <a:r>
              <a:rPr lang="en-US" sz="2400" dirty="0"/>
              <a:t>A constructor can have </a:t>
            </a:r>
            <a:r>
              <a:rPr lang="en-US" sz="2400" b="1" dirty="0">
                <a:solidFill>
                  <a:srgbClr val="C00000"/>
                </a:solidFill>
              </a:rPr>
              <a:t>default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parameter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values</a:t>
            </a:r>
            <a:r>
              <a:rPr lang="en-US" sz="2400" dirty="0"/>
              <a:t>.</a:t>
            </a:r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B3EE3F-AC57-F949-D617-CCC6A4CA0934}"/>
              </a:ext>
            </a:extLst>
          </p:cNvPr>
          <p:cNvGrpSpPr/>
          <p:nvPr/>
        </p:nvGrpSpPr>
        <p:grpSpPr>
          <a:xfrm>
            <a:off x="1376115" y="1771942"/>
            <a:ext cx="7408656" cy="4868343"/>
            <a:chOff x="2638857" y="1086143"/>
            <a:chExt cx="6914286" cy="46857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411D47-A8D8-2149-6B96-FE349412D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8857" y="1086143"/>
              <a:ext cx="6914286" cy="468571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B47DDC-2C59-E3B1-48DD-485AD514E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8629" y="5323113"/>
              <a:ext cx="952381" cy="448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291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30D2-D1CB-630D-EC58-A554DB44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01486"/>
            <a:ext cx="10659110" cy="4060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Constructor </a:t>
            </a:r>
            <a:r>
              <a:rPr lang="en-US" sz="2800" b="1" dirty="0">
                <a:solidFill>
                  <a:srgbClr val="C00000"/>
                </a:solidFill>
              </a:rPr>
              <a:t>Overloading</a:t>
            </a:r>
            <a:r>
              <a:rPr lang="en-US" sz="2800" b="1" dirty="0"/>
              <a:t> in Python</a:t>
            </a:r>
          </a:p>
          <a:p>
            <a:pPr marL="0" indent="0">
              <a:buNone/>
            </a:pPr>
            <a:r>
              <a:rPr lang="en-US" sz="2800" dirty="0"/>
              <a:t>Python </a:t>
            </a:r>
            <a:r>
              <a:rPr lang="en-US" sz="2800" b="1" dirty="0">
                <a:solidFill>
                  <a:srgbClr val="C00000"/>
                </a:solidFill>
              </a:rPr>
              <a:t>does not support </a:t>
            </a:r>
            <a:r>
              <a:rPr lang="en-US" sz="2800" dirty="0"/>
              <a:t>constructor overloading (like Java or C++) because Python allows only one __</a:t>
            </a:r>
            <a:r>
              <a:rPr lang="en-US" sz="2800" dirty="0" err="1"/>
              <a:t>init</a:t>
            </a:r>
            <a:r>
              <a:rPr lang="en-US" sz="2800" dirty="0"/>
              <a:t>__ method in a class. </a:t>
            </a:r>
          </a:p>
          <a:p>
            <a:pPr marL="0" indent="0">
              <a:buNone/>
            </a:pPr>
            <a:r>
              <a:rPr lang="en-US" sz="2800" b="1" dirty="0"/>
              <a:t>However, you can achieve similar behavior using:</a:t>
            </a:r>
          </a:p>
          <a:p>
            <a:pPr marL="0" indent="0">
              <a:buNone/>
            </a:pPr>
            <a:r>
              <a:rPr lang="en-US" sz="2800" dirty="0"/>
              <a:t>1️⃣ Default Arguments</a:t>
            </a:r>
          </a:p>
          <a:p>
            <a:pPr marL="0" indent="0">
              <a:buNone/>
            </a:pPr>
            <a:r>
              <a:rPr lang="en-US" sz="2800" dirty="0"/>
              <a:t>2️⃣ Variable Arguments (*</a:t>
            </a:r>
            <a:r>
              <a:rPr lang="en-US" sz="2800" b="1" dirty="0" err="1">
                <a:solidFill>
                  <a:srgbClr val="C00000"/>
                </a:solidFill>
              </a:rPr>
              <a:t>args</a:t>
            </a:r>
            <a:r>
              <a:rPr lang="en-US" sz="2800" dirty="0"/>
              <a:t> and **</a:t>
            </a:r>
            <a:r>
              <a:rPr lang="en-US" sz="2800" b="1" dirty="0" err="1">
                <a:solidFill>
                  <a:srgbClr val="C00000"/>
                </a:solidFill>
              </a:rPr>
              <a:t>kwargs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3️⃣ Multiple Constructors using Class Methods</a:t>
            </a:r>
          </a:p>
        </p:txBody>
      </p:sp>
    </p:spTree>
    <p:extLst>
      <p:ext uri="{BB962C8B-B14F-4D97-AF65-F5344CB8AC3E}">
        <p14:creationId xmlns:p14="http://schemas.microsoft.com/office/powerpoint/2010/main" val="1141747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C6D75-5D31-382E-B065-60F19D43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C9611-F527-6B44-FB77-EB6AD5AD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3. Inheritance:</a:t>
            </a:r>
          </a:p>
          <a:p>
            <a:pPr marL="0" indent="0">
              <a:buNone/>
            </a:pPr>
            <a:r>
              <a:rPr lang="en-US" sz="2400" dirty="0"/>
              <a:t>Inheritance is an object-oriented programming (OOP) concept where a class (child class) </a:t>
            </a:r>
            <a:r>
              <a:rPr lang="en-US" sz="2400" b="1" dirty="0"/>
              <a:t>derives </a:t>
            </a:r>
            <a:r>
              <a:rPr lang="en-US" sz="2400" b="1" dirty="0">
                <a:solidFill>
                  <a:srgbClr val="C00000"/>
                </a:solidFill>
              </a:rPr>
              <a:t>properties</a:t>
            </a:r>
            <a:r>
              <a:rPr lang="en-US" sz="2400" b="1" dirty="0"/>
              <a:t>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behaviors</a:t>
            </a:r>
            <a:r>
              <a:rPr lang="en-US" sz="2400" b="1" dirty="0"/>
              <a:t> </a:t>
            </a:r>
            <a:r>
              <a:rPr lang="en-US" sz="2400" dirty="0"/>
              <a:t>(methods) </a:t>
            </a:r>
            <a:r>
              <a:rPr lang="en-US" sz="2400" b="1" dirty="0"/>
              <a:t>from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another class </a:t>
            </a:r>
            <a:r>
              <a:rPr lang="en-US" sz="2400" dirty="0"/>
              <a:t>(parent class). This helps in </a:t>
            </a:r>
            <a:r>
              <a:rPr lang="en-US" sz="2400" b="1" dirty="0">
                <a:solidFill>
                  <a:srgbClr val="C00000"/>
                </a:solidFill>
              </a:rPr>
              <a:t>code reusability </a:t>
            </a:r>
            <a:r>
              <a:rPr lang="en-US" sz="2400" dirty="0"/>
              <a:t>and </a:t>
            </a:r>
            <a:r>
              <a:rPr lang="en-US" sz="2400" b="1" dirty="0"/>
              <a:t>reducing redundancy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1️⃣ What is Inheritance?</a:t>
            </a:r>
          </a:p>
          <a:p>
            <a:r>
              <a:rPr lang="en-US" sz="2400" dirty="0"/>
              <a:t>It allows one class (child/derived class) to </a:t>
            </a:r>
            <a:r>
              <a:rPr lang="en-US" sz="2400" b="1" dirty="0">
                <a:solidFill>
                  <a:srgbClr val="C00000"/>
                </a:solidFill>
              </a:rPr>
              <a:t>inherit</a:t>
            </a:r>
            <a:r>
              <a:rPr lang="en-US" sz="2400" dirty="0"/>
              <a:t> attributes and methods from another class (parent/base class).</a:t>
            </a:r>
          </a:p>
          <a:p>
            <a:r>
              <a:rPr lang="en-US" sz="2400" dirty="0"/>
              <a:t>Enables code </a:t>
            </a:r>
            <a:r>
              <a:rPr lang="en-US" sz="2400" b="1" dirty="0">
                <a:solidFill>
                  <a:srgbClr val="C00000"/>
                </a:solidFill>
              </a:rPr>
              <a:t>reusability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hierarchical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relationships</a:t>
            </a:r>
            <a:r>
              <a:rPr lang="en-US" sz="2400" dirty="0"/>
              <a:t> between classes.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9534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994DD-2869-B65A-F658-A1F243ECE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84F4C-FED3-01F6-8B09-36011669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2️⃣ Syntax of Inheritance</a:t>
            </a:r>
            <a:r>
              <a:rPr lang="en-US" sz="2800" b="1" dirty="0"/>
              <a:t>:</a:t>
            </a:r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B403D-95A4-077B-1BEA-AFF8B28CB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34" y="1777333"/>
            <a:ext cx="10424132" cy="26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25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6B632-2CE0-9358-2488-02B416DFD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2658-2960-C8AA-63C7-D663034CD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66800"/>
            <a:ext cx="10659110" cy="4016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3️⃣ Types of Inheritance in Python: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Single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Multiple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Multilevel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Hierarchical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Hybrid</a:t>
            </a:r>
            <a:r>
              <a:rPr lang="en-US" sz="3200" dirty="0"/>
              <a:t> Inheritance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98929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D1A43-DB61-6F38-74BD-A59FAF93C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17AE0-8B72-1BF8-7FF8-36949EF4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Single Inheritance:</a:t>
            </a:r>
          </a:p>
          <a:p>
            <a:pPr marL="0" indent="0">
              <a:buNone/>
            </a:pPr>
            <a:r>
              <a:rPr lang="en-US" sz="2400" dirty="0"/>
              <a:t>In single inheritance, </a:t>
            </a:r>
            <a:r>
              <a:rPr lang="en-US" sz="2400" b="1" dirty="0"/>
              <a:t>a child class </a:t>
            </a:r>
            <a:r>
              <a:rPr lang="en-US" sz="2400" dirty="0"/>
              <a:t>inherits from a </a:t>
            </a:r>
            <a:r>
              <a:rPr lang="en-US" sz="2400" b="1" dirty="0">
                <a:solidFill>
                  <a:srgbClr val="C00000"/>
                </a:solidFill>
              </a:rPr>
              <a:t>single parent </a:t>
            </a:r>
            <a:r>
              <a:rPr lang="en-US" sz="2400" b="1" dirty="0"/>
              <a:t>class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443DA-E361-F65B-B6BE-24CA3D64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923" y="1698706"/>
            <a:ext cx="7654963" cy="4899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F62C55-F28C-9602-9151-EB5FA5BBE011}"/>
              </a:ext>
            </a:extLst>
          </p:cNvPr>
          <p:cNvSpPr txBox="1"/>
          <p:nvPr/>
        </p:nvSpPr>
        <p:spPr>
          <a:xfrm>
            <a:off x="755650" y="2228671"/>
            <a:ext cx="33264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Dog class inherits the </a:t>
            </a:r>
            <a:r>
              <a:rPr lang="en-US" sz="2400" b="1" dirty="0"/>
              <a:t>speak() </a:t>
            </a:r>
            <a:r>
              <a:rPr lang="en-US" sz="2400" dirty="0"/>
              <a:t>method from the </a:t>
            </a:r>
            <a:r>
              <a:rPr lang="en-US" sz="2400" b="1" dirty="0"/>
              <a:t>Animal</a:t>
            </a:r>
            <a:r>
              <a:rPr lang="en-US" sz="24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725599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981C3-54B8-01A8-6F82-BABF9B234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399BF-05E9-5761-CE43-7CE1A5F4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 Multiple Inheritance</a:t>
            </a:r>
          </a:p>
          <a:p>
            <a:pPr marL="0" indent="0">
              <a:buNone/>
            </a:pPr>
            <a:r>
              <a:rPr lang="en-US" sz="2400" dirty="0"/>
              <a:t>In multiple inheritance, a </a:t>
            </a:r>
            <a:r>
              <a:rPr lang="en-US" sz="2400" b="1" dirty="0"/>
              <a:t>child</a:t>
            </a:r>
            <a:r>
              <a:rPr lang="en-US" sz="2400" dirty="0"/>
              <a:t> class inherits from </a:t>
            </a:r>
            <a:r>
              <a:rPr lang="en-US" sz="2400" b="1" dirty="0">
                <a:solidFill>
                  <a:srgbClr val="C00000"/>
                </a:solidFill>
              </a:rPr>
              <a:t>more than one </a:t>
            </a:r>
            <a:r>
              <a:rPr lang="en-US" sz="2400" b="1" dirty="0"/>
              <a:t>parent</a:t>
            </a:r>
            <a:r>
              <a:rPr lang="en-US" sz="2400" dirty="0"/>
              <a:t> </a:t>
            </a:r>
            <a:r>
              <a:rPr lang="en-US" sz="2400" b="1" dirty="0"/>
              <a:t>class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5E305-AC3C-45CA-5E9D-4DE1CE062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66" y="2053154"/>
            <a:ext cx="8933462" cy="4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86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D885D-D312-130C-243D-7158B6B6A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4541-C07E-540C-73A4-919EC6DA8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57200"/>
            <a:ext cx="10659110" cy="571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 Multilevel Inheritance:</a:t>
            </a:r>
          </a:p>
          <a:p>
            <a:pPr marL="0" indent="0">
              <a:buNone/>
            </a:pPr>
            <a:r>
              <a:rPr lang="en-US" sz="2400" dirty="0"/>
              <a:t>In multilevel inheritance, a class inherits from </a:t>
            </a:r>
            <a:r>
              <a:rPr lang="en-US" sz="2400" b="1" dirty="0">
                <a:solidFill>
                  <a:srgbClr val="C00000"/>
                </a:solidFill>
              </a:rPr>
              <a:t>another derived class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345FC-FAB9-358C-42BA-30B141D5A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5" y="1451758"/>
            <a:ext cx="8817658" cy="49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3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DD5BA-4434-2A06-841F-5A550D2C5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93D6-D122-0F56-B41B-E8832723D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Syntax: </a:t>
            </a:r>
            <a:r>
              <a:rPr lang="en-US" sz="2400" dirty="0"/>
              <a:t>Defining a Class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3BB9C-9FF2-D244-C35C-BE7C95F9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0" y="1709238"/>
            <a:ext cx="10092700" cy="361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95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E1AB8-61FC-DB6F-0F7B-2FA5A3134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21174-2DA4-2BAE-72E2-BA6B51204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4. Hierarchical Inheritance:</a:t>
            </a:r>
          </a:p>
          <a:p>
            <a:pPr marL="0" indent="0">
              <a:buNone/>
            </a:pPr>
            <a:r>
              <a:rPr lang="en-US" sz="2400" dirty="0"/>
              <a:t>In hierarchical inheritance, </a:t>
            </a:r>
            <a:r>
              <a:rPr lang="en-US" sz="2400" b="1" dirty="0">
                <a:solidFill>
                  <a:srgbClr val="C00000"/>
                </a:solidFill>
              </a:rPr>
              <a:t>multiple child classes </a:t>
            </a:r>
            <a:r>
              <a:rPr lang="en-US" sz="2400" dirty="0"/>
              <a:t>inherit from the </a:t>
            </a:r>
            <a:r>
              <a:rPr lang="en-US" sz="2400" b="1" dirty="0">
                <a:solidFill>
                  <a:srgbClr val="C00000"/>
                </a:solidFill>
              </a:rPr>
              <a:t>same parent </a:t>
            </a:r>
            <a:r>
              <a:rPr lang="en-US" sz="2400" dirty="0"/>
              <a:t>class.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2A16B-E8B0-2CBA-4099-5DA3B8F49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123" y="1817495"/>
            <a:ext cx="6646047" cy="48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19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3" y="518163"/>
            <a:ext cx="5427617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Hybrid Inheritance: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combination</a:t>
            </a:r>
            <a:r>
              <a:rPr lang="en-US" sz="2400" dirty="0"/>
              <a:t> of </a:t>
            </a:r>
            <a:r>
              <a:rPr lang="en-US" sz="2400" b="1" dirty="0"/>
              <a:t>two</a:t>
            </a:r>
            <a:r>
              <a:rPr lang="en-US" sz="2400" dirty="0"/>
              <a:t> or </a:t>
            </a:r>
            <a:r>
              <a:rPr lang="en-US" sz="2400" b="1" dirty="0"/>
              <a:t>more</a:t>
            </a:r>
            <a:r>
              <a:rPr lang="en-US" sz="2400" dirty="0"/>
              <a:t> </a:t>
            </a:r>
            <a:r>
              <a:rPr lang="en-US" sz="2400" b="1" dirty="0"/>
              <a:t>types</a:t>
            </a:r>
            <a:r>
              <a:rPr lang="en-US" sz="2400" dirty="0"/>
              <a:t> </a:t>
            </a:r>
            <a:r>
              <a:rPr lang="en-US" sz="2400" b="1" dirty="0"/>
              <a:t>of</a:t>
            </a:r>
            <a:r>
              <a:rPr lang="en-US" sz="2400" dirty="0"/>
              <a:t> </a:t>
            </a:r>
            <a:r>
              <a:rPr lang="en-US" sz="2400" b="1" dirty="0"/>
              <a:t>inheritance</a:t>
            </a:r>
            <a:r>
              <a:rPr lang="en-US" sz="2400" dirty="0"/>
              <a:t> is called hybrid inheritance.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C00000"/>
                </a:solidFill>
              </a:rPr>
              <a:t>D</a:t>
            </a:r>
            <a:r>
              <a:rPr lang="en-US" sz="2400" dirty="0"/>
              <a:t> inherits from both 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, which in turn inherit from A, forming a hybrid inheritance structure.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257B9-B4F5-35CB-F523-B9C1B008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6270"/>
            <a:ext cx="5743489" cy="616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16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DE1F-B5DA-1443-F172-FF6C6EB7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72886"/>
            <a:ext cx="10659110" cy="540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Multiple Inheritance in Python:</a:t>
            </a:r>
          </a:p>
          <a:p>
            <a:pPr marL="0" indent="0">
              <a:buNone/>
            </a:pPr>
            <a:r>
              <a:rPr lang="en-US" sz="2400" dirty="0"/>
              <a:t>Yes! Python </a:t>
            </a:r>
            <a:r>
              <a:rPr lang="en-US" sz="2400" b="1" dirty="0">
                <a:solidFill>
                  <a:srgbClr val="C00000"/>
                </a:solidFill>
              </a:rPr>
              <a:t>fully supports multiple inheritance</a:t>
            </a:r>
            <a:r>
              <a:rPr lang="en-US" sz="2400" dirty="0"/>
              <a:t>, allowing a class to inherit from more than one parent class. However, this can lead to </a:t>
            </a:r>
            <a:r>
              <a:rPr lang="en-US" sz="2400" b="1" dirty="0">
                <a:solidFill>
                  <a:srgbClr val="C00000"/>
                </a:solidFill>
              </a:rPr>
              <a:t>method resolution order (MRO) conflicts </a:t>
            </a:r>
            <a:r>
              <a:rPr lang="en-US" sz="2400" dirty="0"/>
              <a:t>if not managed properly.</a:t>
            </a:r>
          </a:p>
          <a:p>
            <a:pPr marL="0" indent="0">
              <a:buNone/>
            </a:pPr>
            <a:r>
              <a:rPr lang="en-US" sz="2400" b="1" dirty="0"/>
              <a:t>Method Resolution Order (MRO):</a:t>
            </a:r>
          </a:p>
          <a:p>
            <a:pPr marL="0" indent="0">
              <a:buNone/>
            </a:pPr>
            <a:r>
              <a:rPr lang="en-US" sz="2400" dirty="0"/>
              <a:t>When multiple classes have the same method, Python follows </a:t>
            </a:r>
            <a:r>
              <a:rPr lang="en-US" sz="2400" b="1" dirty="0">
                <a:solidFill>
                  <a:srgbClr val="C00000"/>
                </a:solidFill>
              </a:rPr>
              <a:t>C3 Linearization (MRO algorithm) </a:t>
            </a:r>
            <a:r>
              <a:rPr lang="en-US" sz="2400" dirty="0"/>
              <a:t>to determine </a:t>
            </a:r>
            <a:r>
              <a:rPr lang="en-US" sz="2400" b="1" dirty="0"/>
              <a:t>which method gets called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461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DE1F-B5DA-1443-F172-FF6C6EB7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4" y="705456"/>
            <a:ext cx="3860446" cy="3812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Output: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C00000"/>
                </a:solidFill>
              </a:rPr>
              <a:t>From C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FCD1127-6BB3-6A2A-63D3-FD315E847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" t="4286" r="6698" b="4920"/>
          <a:stretch/>
        </p:blipFill>
        <p:spPr>
          <a:xfrm>
            <a:off x="1404257" y="156223"/>
            <a:ext cx="4691743" cy="65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21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Method Overriding in Inheritance:</a:t>
            </a:r>
          </a:p>
          <a:p>
            <a:pPr marL="0" indent="0">
              <a:buNone/>
            </a:pPr>
            <a:r>
              <a:rPr lang="en-US" sz="2400" dirty="0"/>
              <a:t>If the child class has a method with the </a:t>
            </a:r>
            <a:r>
              <a:rPr lang="en-US" sz="2400" b="1" dirty="0">
                <a:solidFill>
                  <a:srgbClr val="C00000"/>
                </a:solidFill>
              </a:rPr>
              <a:t>same name </a:t>
            </a:r>
            <a:r>
              <a:rPr lang="en-US" sz="2400" dirty="0"/>
              <a:t>as a method in the parent class, the </a:t>
            </a:r>
            <a:r>
              <a:rPr lang="en-US" sz="2400" b="1" dirty="0"/>
              <a:t>child class method </a:t>
            </a:r>
            <a:r>
              <a:rPr lang="en-US" sz="2400" b="1" dirty="0">
                <a:solidFill>
                  <a:srgbClr val="C00000"/>
                </a:solidFill>
              </a:rPr>
              <a:t>overrides</a:t>
            </a:r>
            <a:r>
              <a:rPr lang="en-US" sz="2400" dirty="0"/>
              <a:t> the </a:t>
            </a:r>
            <a:r>
              <a:rPr lang="en-US" sz="2400" b="1" dirty="0"/>
              <a:t>parent class method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05FD9-EF86-3EDE-CF66-3C0E56506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95" y="2098427"/>
            <a:ext cx="6859048" cy="45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74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23257"/>
            <a:ext cx="10659110" cy="4310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Overloading:</a:t>
            </a:r>
          </a:p>
          <a:p>
            <a:pPr marL="0" indent="0">
              <a:buNone/>
            </a:pPr>
            <a:r>
              <a:rPr lang="en-US" sz="2800" dirty="0"/>
              <a:t>Overloading allows </a:t>
            </a:r>
            <a:r>
              <a:rPr lang="en-US" sz="2800" b="1" dirty="0"/>
              <a:t>multiple methods </a:t>
            </a:r>
            <a:r>
              <a:rPr lang="en-US" sz="2800" b="1" dirty="0">
                <a:solidFill>
                  <a:srgbClr val="C00000"/>
                </a:solidFill>
              </a:rPr>
              <a:t>in the same class </a:t>
            </a:r>
            <a:r>
              <a:rPr lang="en-US" sz="2800" dirty="0"/>
              <a:t>to have the </a:t>
            </a:r>
            <a:r>
              <a:rPr lang="en-US" sz="2800" b="1" dirty="0">
                <a:solidFill>
                  <a:srgbClr val="C00000"/>
                </a:solidFill>
              </a:rPr>
              <a:t>same name </a:t>
            </a:r>
            <a:r>
              <a:rPr lang="en-US" sz="2800" dirty="0"/>
              <a:t>but work with </a:t>
            </a:r>
            <a:r>
              <a:rPr lang="en-US" sz="2800" b="1" dirty="0">
                <a:solidFill>
                  <a:srgbClr val="C00000"/>
                </a:solidFill>
              </a:rPr>
              <a:t>different parameters </a:t>
            </a:r>
            <a:r>
              <a:rPr lang="en-US" sz="2800" dirty="0"/>
              <a:t>or </a:t>
            </a:r>
            <a:r>
              <a:rPr lang="en-US" sz="2800" b="1" dirty="0">
                <a:solidFill>
                  <a:srgbClr val="C00000"/>
                </a:solidFill>
              </a:rPr>
              <a:t>different data types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r>
              <a:rPr lang="en-US" sz="2800" dirty="0"/>
              <a:t>Python supports two types of overloading: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Method</a:t>
            </a:r>
            <a:r>
              <a:rPr lang="en-US" sz="2800" dirty="0"/>
              <a:t> Overloading (</a:t>
            </a:r>
            <a:r>
              <a:rPr lang="en-US" sz="2800" b="1" dirty="0">
                <a:solidFill>
                  <a:srgbClr val="C00000"/>
                </a:solidFill>
              </a:rPr>
              <a:t>Not directly supported </a:t>
            </a:r>
            <a:r>
              <a:rPr lang="en-US" sz="2800" dirty="0"/>
              <a:t>but can be achieved)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Operator</a:t>
            </a:r>
            <a:r>
              <a:rPr lang="en-US" sz="2800" dirty="0"/>
              <a:t> Overloading (Using </a:t>
            </a:r>
            <a:r>
              <a:rPr lang="en-US" sz="2800" b="1" dirty="0">
                <a:solidFill>
                  <a:srgbClr val="C00000"/>
                </a:solidFill>
              </a:rPr>
              <a:t>__magic__ </a:t>
            </a:r>
            <a:r>
              <a:rPr lang="en-US" sz="2800" dirty="0"/>
              <a:t>methods)</a:t>
            </a:r>
          </a:p>
        </p:txBody>
      </p:sp>
    </p:spTree>
    <p:extLst>
      <p:ext uri="{BB962C8B-B14F-4D97-AF65-F5344CB8AC3E}">
        <p14:creationId xmlns:p14="http://schemas.microsoft.com/office/powerpoint/2010/main" val="311438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1️⃣ Method Overloading in Python:</a:t>
            </a:r>
          </a:p>
          <a:p>
            <a:pPr marL="0" indent="0">
              <a:buNone/>
            </a:pPr>
            <a:r>
              <a:rPr lang="en-US" sz="2400" dirty="0"/>
              <a:t>Python </a:t>
            </a:r>
            <a:r>
              <a:rPr lang="en-US" sz="2400" b="1" dirty="0">
                <a:solidFill>
                  <a:srgbClr val="C00000"/>
                </a:solidFill>
              </a:rPr>
              <a:t>does not support </a:t>
            </a:r>
            <a:r>
              <a:rPr lang="en-US" sz="2400" dirty="0"/>
              <a:t>traditional method overloading (like Java or C++) because it </a:t>
            </a:r>
            <a:r>
              <a:rPr lang="en-US" sz="2400" b="1" dirty="0"/>
              <a:t>does not allow multiple methods with the same name but different parameters</a:t>
            </a:r>
            <a:r>
              <a:rPr lang="en-US" sz="2400" dirty="0"/>
              <a:t>. Instead, we can achieve similar behavior using </a:t>
            </a:r>
            <a:r>
              <a:rPr lang="en-US" sz="2400" b="1" dirty="0">
                <a:solidFill>
                  <a:srgbClr val="C00000"/>
                </a:solidFill>
              </a:rPr>
              <a:t>default arguments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*</a:t>
            </a:r>
            <a:r>
              <a:rPr lang="en-US" sz="2400" b="1" dirty="0" err="1">
                <a:solidFill>
                  <a:srgbClr val="C00000"/>
                </a:solidFill>
              </a:rPr>
              <a:t>args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C00000"/>
                </a:solidFill>
              </a:rPr>
              <a:t>Default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Arguments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25B80-B051-188C-82B4-25A93C6C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28" y="2832495"/>
            <a:ext cx="9139299" cy="344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32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 Using </a:t>
            </a:r>
            <a:r>
              <a:rPr lang="en-US" sz="2400" b="1" dirty="0">
                <a:solidFill>
                  <a:srgbClr val="C00000"/>
                </a:solidFill>
              </a:rPr>
              <a:t>*</a:t>
            </a:r>
            <a:r>
              <a:rPr lang="en-US" sz="2400" b="1" dirty="0" err="1">
                <a:solidFill>
                  <a:srgbClr val="C00000"/>
                </a:solidFill>
              </a:rPr>
              <a:t>args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/>
              <a:t>for Dynamic Arguments: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8382DC-79DD-DC63-96E1-D32E03231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99" y="1564314"/>
            <a:ext cx="10646767" cy="39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04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2️⃣ Operator Overloading in Python:</a:t>
            </a:r>
          </a:p>
          <a:p>
            <a:pPr marL="0" indent="0">
              <a:buNone/>
            </a:pPr>
            <a:r>
              <a:rPr lang="en-US" sz="2400" dirty="0"/>
              <a:t>Python allows us to overload operators (like +, -, *, etc.) using </a:t>
            </a:r>
            <a:r>
              <a:rPr lang="en-US" sz="2400" b="1" dirty="0">
                <a:solidFill>
                  <a:srgbClr val="C00000"/>
                </a:solidFill>
              </a:rPr>
              <a:t>magic methods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C00000"/>
                </a:solidFill>
              </a:rPr>
              <a:t>dunder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methods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r>
              <a:rPr lang="en-US" sz="2400" dirty="0"/>
              <a:t>Common Magic Methods for Operator Overloading: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F9038B-DD3C-AE23-032F-834457F97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226129"/>
              </p:ext>
            </p:extLst>
          </p:nvPr>
        </p:nvGraphicFramePr>
        <p:xfrm>
          <a:off x="863372" y="2519703"/>
          <a:ext cx="8062914" cy="374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8628">
                  <a:extLst>
                    <a:ext uri="{9D8B030D-6E8A-4147-A177-3AD203B41FA5}">
                      <a16:colId xmlns:a16="http://schemas.microsoft.com/office/drawing/2014/main" val="1759420752"/>
                    </a:ext>
                  </a:extLst>
                </a:gridCol>
                <a:gridCol w="4354286">
                  <a:extLst>
                    <a:ext uri="{9D8B030D-6E8A-4147-A177-3AD203B41FA5}">
                      <a16:colId xmlns:a16="http://schemas.microsoft.com/office/drawing/2014/main" val="1293158492"/>
                    </a:ext>
                  </a:extLst>
                </a:gridCol>
              </a:tblGrid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Operator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Method Name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8585791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+ (Addition)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__add__(self,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953018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- (Subtraction)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__sub__(self,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6834868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* (Multiplication)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__mul__(self,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480036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/ (Division)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__truediv__(self,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2081290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% (Modulus)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__mod__(self,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017033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== (Equality)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__eq__(self,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156941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!= (Not Equal)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__ne__(self,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5574059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&gt; (Greater than)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__gt__(self,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4183000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&lt; (Less than)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__</a:t>
                      </a:r>
                      <a:r>
                        <a:rPr lang="en-US" sz="2400" kern="100" dirty="0" err="1">
                          <a:effectLst/>
                        </a:rPr>
                        <a:t>lt</a:t>
                      </a:r>
                      <a:r>
                        <a:rPr lang="en-US" sz="2400" kern="100" dirty="0">
                          <a:effectLst/>
                        </a:rPr>
                        <a:t>__(self, other)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5168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195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1568" y="752799"/>
            <a:ext cx="2435889" cy="2883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 </a:t>
            </a:r>
          </a:p>
          <a:p>
            <a:pPr marL="0" indent="0">
              <a:buNone/>
            </a:pPr>
            <a:r>
              <a:rPr lang="en-US" sz="2400" b="1" dirty="0"/>
              <a:t>Overloading the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+ Operator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72B7E-80F8-0D59-FB23-5E6259B95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244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5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33279-C8FD-AB0C-9591-46B862724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0D2B-1F9C-D14B-109E-530B19702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26" y="136752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 Creating a </a:t>
            </a:r>
            <a:r>
              <a:rPr lang="en-US" sz="2400" b="1" dirty="0">
                <a:solidFill>
                  <a:srgbClr val="C00000"/>
                </a:solidFill>
              </a:rPr>
              <a:t>Class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Objects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16C25C26-E9F1-DAF0-AB9D-02D2ACFA1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" t="4445" r="2949" b="5397"/>
          <a:stretch/>
        </p:blipFill>
        <p:spPr>
          <a:xfrm>
            <a:off x="1088480" y="633809"/>
            <a:ext cx="8352674" cy="59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14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9D8FF-5BDD-8A28-6C30-2B6837A99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76B9-C992-1924-955B-E08E58130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25" y="969509"/>
            <a:ext cx="10900568" cy="46366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Module-2: </a:t>
            </a:r>
            <a:r>
              <a:rPr lang="en-IN" sz="3200" b="1" dirty="0">
                <a:solidFill>
                  <a:srgbClr val="002060"/>
                </a:solidFill>
              </a:rPr>
              <a:t>Python Collection Objects, Classes </a:t>
            </a:r>
            <a:r>
              <a:rPr lang="en-IN" sz="3200" b="1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3200" b="1" dirty="0"/>
              <a:t>Strings- Creating and Storing Strings, Basic String Operations, Accessing Characters in String by Index Number, String Slicing and Joining, String Methods, Formatting Strings</a:t>
            </a:r>
          </a:p>
          <a:p>
            <a:pPr marL="0" indent="0">
              <a:buNone/>
            </a:pPr>
            <a:r>
              <a:rPr lang="en-US" sz="3200" b="1" dirty="0"/>
              <a:t>Lists-Creating Lists, Basic List Operations</a:t>
            </a:r>
            <a:r>
              <a:rPr lang="en-US" sz="3200" dirty="0"/>
              <a:t>, </a:t>
            </a:r>
            <a:r>
              <a:rPr lang="en-US" sz="3200" b="1" dirty="0"/>
              <a:t>Indexing and Slicing in Lists</a:t>
            </a:r>
            <a:r>
              <a:rPr lang="en-US" sz="3200" dirty="0"/>
              <a:t>, </a:t>
            </a:r>
            <a:r>
              <a:rPr lang="en-US" sz="3200" b="1" dirty="0"/>
              <a:t>Built-In Functions Used on Lists</a:t>
            </a:r>
            <a:r>
              <a:rPr lang="en-US" sz="3200" dirty="0"/>
              <a:t>, </a:t>
            </a:r>
            <a:r>
              <a:rPr lang="en-US" sz="3200" b="1" dirty="0"/>
              <a:t>List Methods</a:t>
            </a:r>
            <a:r>
              <a:rPr lang="en-US" sz="3200" dirty="0"/>
              <a:t>. </a:t>
            </a:r>
          </a:p>
          <a:p>
            <a:pPr marL="0" indent="0">
              <a:buNone/>
            </a:pPr>
            <a:r>
              <a:rPr lang="en-US" sz="3200" b="1" dirty="0"/>
              <a:t>Sets, Tuples</a:t>
            </a:r>
            <a:r>
              <a:rPr lang="en-US" sz="3200" dirty="0"/>
              <a:t> </a:t>
            </a:r>
            <a:r>
              <a:rPr lang="en-US" sz="3200" b="1" dirty="0"/>
              <a:t>and</a:t>
            </a:r>
            <a:r>
              <a:rPr lang="en-US" sz="3200" dirty="0"/>
              <a:t> </a:t>
            </a:r>
            <a:r>
              <a:rPr lang="en-US" sz="3200" b="1" dirty="0"/>
              <a:t>Dictionaries</a:t>
            </a:r>
            <a:r>
              <a:rPr lang="en-US" sz="3200" dirty="0"/>
              <a:t>. </a:t>
            </a:r>
          </a:p>
          <a:p>
            <a:pPr marL="0" indent="0">
              <a:buNone/>
            </a:pPr>
            <a:r>
              <a:rPr lang="en-US" sz="3200" b="1" dirty="0"/>
              <a:t>Files: reading and writing files. </a:t>
            </a:r>
          </a:p>
          <a:p>
            <a:pPr marL="0" indent="0">
              <a:buNone/>
            </a:pPr>
            <a:r>
              <a:rPr lang="en-US" sz="3200" b="1" dirty="0"/>
              <a:t>Class Definition – Constructors</a:t>
            </a:r>
            <a:r>
              <a:rPr lang="en-US" sz="3200" dirty="0"/>
              <a:t> – </a:t>
            </a:r>
            <a:r>
              <a:rPr lang="en-US" sz="3200" b="1" dirty="0"/>
              <a:t>Inheritance</a:t>
            </a:r>
            <a:r>
              <a:rPr lang="en-US" sz="3200" dirty="0"/>
              <a:t> – </a:t>
            </a:r>
            <a:r>
              <a:rPr lang="en-US" sz="3200" b="1" dirty="0"/>
              <a:t>Overloading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1916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690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F1917-CFCF-F60A-F007-2B889B0A6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7180-EB61-D194-E220-F4EDAFC92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11630"/>
            <a:ext cx="10659110" cy="5665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Explanation: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Class Definition (class Car): </a:t>
            </a:r>
            <a:r>
              <a:rPr lang="en-US" sz="2400" dirty="0"/>
              <a:t>Defines a class named Car.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Constructor (__</a:t>
            </a:r>
            <a:r>
              <a:rPr lang="en-US" sz="2400" b="1" dirty="0" err="1"/>
              <a:t>init</a:t>
            </a:r>
            <a:r>
              <a:rPr lang="en-US" sz="2400" b="1" dirty="0"/>
              <a:t>__ method):</a:t>
            </a:r>
          </a:p>
          <a:p>
            <a:pPr lvl="1"/>
            <a:r>
              <a:rPr lang="en-US" sz="2200" dirty="0"/>
              <a:t>This is a special method that runs when an object is created.</a:t>
            </a:r>
          </a:p>
          <a:p>
            <a:pPr lvl="1"/>
            <a:r>
              <a:rPr lang="en-US" sz="2200" dirty="0"/>
              <a:t>It initializes instance variables (</a:t>
            </a:r>
            <a:r>
              <a:rPr lang="en-US" sz="2200" dirty="0" err="1"/>
              <a:t>self.brand</a:t>
            </a:r>
            <a:r>
              <a:rPr lang="en-US" sz="2200" dirty="0"/>
              <a:t>, </a:t>
            </a:r>
            <a:r>
              <a:rPr lang="en-US" sz="2200" dirty="0" err="1"/>
              <a:t>self.model</a:t>
            </a:r>
            <a:r>
              <a:rPr lang="en-US" sz="2200" dirty="0"/>
              <a:t>, </a:t>
            </a:r>
            <a:r>
              <a:rPr lang="en-US" sz="2200" dirty="0" err="1"/>
              <a:t>self.year</a:t>
            </a:r>
            <a:r>
              <a:rPr lang="en-US" sz="22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Instance</a:t>
            </a:r>
            <a:r>
              <a:rPr lang="en-US" sz="2400" b="1" dirty="0"/>
              <a:t> Variables </a:t>
            </a:r>
            <a:r>
              <a:rPr lang="en-US" sz="2400" dirty="0"/>
              <a:t>(</a:t>
            </a:r>
            <a:r>
              <a:rPr lang="en-US" sz="2400" dirty="0" err="1"/>
              <a:t>self.brand</a:t>
            </a:r>
            <a:r>
              <a:rPr lang="en-US" sz="2400" dirty="0"/>
              <a:t>, </a:t>
            </a:r>
            <a:r>
              <a:rPr lang="en-US" sz="2400" dirty="0" err="1"/>
              <a:t>self.model</a:t>
            </a:r>
            <a:r>
              <a:rPr lang="en-US" sz="2400" dirty="0"/>
              <a:t>, </a:t>
            </a:r>
            <a:r>
              <a:rPr lang="en-US" sz="2400" dirty="0" err="1"/>
              <a:t>self.year</a:t>
            </a:r>
            <a:r>
              <a:rPr lang="en-US" sz="2400" dirty="0"/>
              <a:t>):</a:t>
            </a:r>
          </a:p>
          <a:p>
            <a:pPr lvl="1"/>
            <a:r>
              <a:rPr lang="en-US" sz="2200" dirty="0"/>
              <a:t>These are attributes specific to each 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Methods</a:t>
            </a:r>
            <a:r>
              <a:rPr lang="en-US" sz="2400" dirty="0"/>
              <a:t> (</a:t>
            </a:r>
            <a:r>
              <a:rPr lang="en-US" sz="2400" dirty="0" err="1"/>
              <a:t>display_info</a:t>
            </a:r>
            <a:r>
              <a:rPr lang="en-US" sz="2400" dirty="0"/>
              <a:t>):</a:t>
            </a:r>
          </a:p>
          <a:p>
            <a:pPr lvl="1"/>
            <a:r>
              <a:rPr lang="en-US" sz="2200" dirty="0"/>
              <a:t>This method prints the car details.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Creating Objects </a:t>
            </a:r>
            <a:r>
              <a:rPr lang="en-US" sz="2400" dirty="0"/>
              <a:t>(car1, car2):</a:t>
            </a:r>
          </a:p>
          <a:p>
            <a:pPr lvl="1"/>
            <a:r>
              <a:rPr lang="en-US" sz="2200" dirty="0"/>
              <a:t>Two instances of the Car class are created with different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Calling Methods </a:t>
            </a:r>
            <a:r>
              <a:rPr lang="en-US" sz="2400" dirty="0"/>
              <a:t>(car1.display_info()):</a:t>
            </a:r>
          </a:p>
          <a:p>
            <a:pPr lvl="1"/>
            <a:r>
              <a:rPr lang="en-US" sz="2200" dirty="0"/>
              <a:t>Each object calls the </a:t>
            </a:r>
            <a:r>
              <a:rPr lang="en-US" sz="2200" dirty="0" err="1"/>
              <a:t>display_info</a:t>
            </a:r>
            <a:r>
              <a:rPr lang="en-US" sz="2200" dirty="0"/>
              <a:t>() method to print its details.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7564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84C5C-456B-87CC-33A1-26B2BE1FC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FDA5-8DC0-D6F3-CC54-DDDE3579F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Accessing Class Attributes and Methods:</a:t>
            </a:r>
          </a:p>
          <a:p>
            <a:pPr marL="0" indent="0">
              <a:buNone/>
            </a:pPr>
            <a:r>
              <a:rPr lang="en-US" sz="2400" b="1" dirty="0"/>
              <a:t>Example: </a:t>
            </a:r>
            <a:r>
              <a:rPr lang="en-US" sz="2400" dirty="0"/>
              <a:t>Accessing Attributes: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Modifying Attributes: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85A45-5902-81BC-D8DF-D107CFFC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14" y="1760142"/>
            <a:ext cx="5421669" cy="1200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B69460-427E-BFE4-C545-242F206D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113" y="4096494"/>
            <a:ext cx="7222923" cy="14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1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AAA58-B029-5A2F-CB1A-F892BA5EA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FC0B-D141-67C9-2BD6-57DA97F73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01486"/>
            <a:ext cx="10659110" cy="3015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Class Variables</a:t>
            </a:r>
            <a:r>
              <a:rPr lang="en-US" sz="2800" b="1" dirty="0"/>
              <a:t> vs </a:t>
            </a:r>
            <a:r>
              <a:rPr lang="en-US" sz="3200" b="1" dirty="0"/>
              <a:t>Instance Variables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Instance Variables (</a:t>
            </a:r>
            <a:r>
              <a:rPr lang="en-US" sz="2800" b="1" dirty="0" err="1"/>
              <a:t>self.attribute</a:t>
            </a:r>
            <a:r>
              <a:rPr lang="en-US" sz="2800" b="1" dirty="0"/>
              <a:t>) → </a:t>
            </a:r>
            <a:r>
              <a:rPr lang="en-US" sz="2800" b="1" dirty="0">
                <a:solidFill>
                  <a:srgbClr val="C00000"/>
                </a:solidFill>
              </a:rPr>
              <a:t>Unique</a:t>
            </a:r>
            <a:r>
              <a:rPr lang="en-US" sz="2800" dirty="0"/>
              <a:t> to each object.</a:t>
            </a:r>
          </a:p>
          <a:p>
            <a:r>
              <a:rPr lang="en-US" sz="2800" b="1" dirty="0"/>
              <a:t>Class Variables (</a:t>
            </a:r>
            <a:r>
              <a:rPr lang="en-US" sz="2800" b="1" dirty="0" err="1"/>
              <a:t>ClassName.attribute</a:t>
            </a:r>
            <a:r>
              <a:rPr lang="en-US" sz="2800" b="1" dirty="0"/>
              <a:t>) → </a:t>
            </a:r>
            <a:r>
              <a:rPr lang="en-US" sz="2800" b="1" dirty="0">
                <a:solidFill>
                  <a:srgbClr val="C00000"/>
                </a:solidFill>
              </a:rPr>
              <a:t>Shared</a:t>
            </a:r>
            <a:r>
              <a:rPr lang="en-US" sz="2800" dirty="0"/>
              <a:t> by all objects.</a:t>
            </a:r>
          </a:p>
        </p:txBody>
      </p:sp>
    </p:spTree>
    <p:extLst>
      <p:ext uri="{BB962C8B-B14F-4D97-AF65-F5344CB8AC3E}">
        <p14:creationId xmlns:p14="http://schemas.microsoft.com/office/powerpoint/2010/main" val="370336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E3EC2-4163-DBBB-E159-1473AF584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AB61-C442-1C6A-3C4F-DCFE9565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696" y="751115"/>
            <a:ext cx="4632960" cy="351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</a:t>
            </a:r>
            <a:r>
              <a:rPr lang="en-US" sz="2400" dirty="0"/>
              <a:t>: Class vs Instance Variables</a:t>
            </a:r>
          </a:p>
          <a:p>
            <a:r>
              <a:rPr lang="en-US" sz="2400" dirty="0"/>
              <a:t>company is a </a:t>
            </a:r>
            <a:r>
              <a:rPr lang="en-US" sz="2400" b="1" dirty="0">
                <a:solidFill>
                  <a:srgbClr val="C00000"/>
                </a:solidFill>
              </a:rPr>
              <a:t>class variable</a:t>
            </a:r>
            <a:r>
              <a:rPr lang="en-US" sz="2400" dirty="0"/>
              <a:t>, shared across all instances.</a:t>
            </a:r>
          </a:p>
          <a:p>
            <a:r>
              <a:rPr lang="en-US" sz="2400" b="1" dirty="0"/>
              <a:t>name</a:t>
            </a:r>
            <a:r>
              <a:rPr lang="en-US" sz="2400" dirty="0"/>
              <a:t> and </a:t>
            </a:r>
            <a:r>
              <a:rPr lang="en-US" sz="2400" b="1" dirty="0"/>
              <a:t>salary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are instance variables</a:t>
            </a:r>
            <a:r>
              <a:rPr lang="en-US" sz="2400" dirty="0"/>
              <a:t>, unique to each object.</a:t>
            </a:r>
          </a:p>
          <a:p>
            <a:r>
              <a:rPr lang="en-US" sz="2400" dirty="0"/>
              <a:t>Changing </a:t>
            </a:r>
            <a:r>
              <a:rPr lang="en-US" sz="2400" dirty="0" err="1"/>
              <a:t>Employee.company</a:t>
            </a:r>
            <a:r>
              <a:rPr lang="en-US" sz="2400" dirty="0"/>
              <a:t> affects all instances.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EA6270C-7737-AB09-CE3B-280F48986A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" t="4761" r="4191" b="4603"/>
          <a:stretch/>
        </p:blipFill>
        <p:spPr>
          <a:xfrm>
            <a:off x="152400" y="150003"/>
            <a:ext cx="6466114" cy="65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7ABEC-FFF7-4AA9-6035-8C3AF42E3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AE08-E4E6-357A-2459-A04284FA9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23258"/>
            <a:ext cx="10659110" cy="3494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Instance</a:t>
            </a:r>
            <a:r>
              <a:rPr lang="en-US" sz="3200" b="1" dirty="0"/>
              <a:t> Methods, </a:t>
            </a:r>
            <a:r>
              <a:rPr lang="en-US" sz="3200" b="1" dirty="0">
                <a:solidFill>
                  <a:srgbClr val="C00000"/>
                </a:solidFill>
              </a:rPr>
              <a:t>Class</a:t>
            </a:r>
            <a:r>
              <a:rPr lang="en-US" sz="3200" b="1" dirty="0"/>
              <a:t> Methods, and </a:t>
            </a:r>
            <a:r>
              <a:rPr lang="en-US" sz="3200" b="1" dirty="0">
                <a:solidFill>
                  <a:srgbClr val="C00000"/>
                </a:solidFill>
              </a:rPr>
              <a:t>Static</a:t>
            </a:r>
            <a:r>
              <a:rPr lang="en-US" sz="3200" b="1" dirty="0"/>
              <a:t> Methods:</a:t>
            </a:r>
          </a:p>
          <a:p>
            <a:pPr marL="0" indent="0">
              <a:buNone/>
            </a:pPr>
            <a:r>
              <a:rPr lang="en-US" sz="3200" dirty="0"/>
              <a:t>Python supports </a:t>
            </a:r>
            <a:r>
              <a:rPr lang="en-US" sz="3200" b="1" dirty="0"/>
              <a:t>3 types of </a:t>
            </a:r>
            <a:r>
              <a:rPr lang="en-US" sz="3200" b="1" dirty="0">
                <a:solidFill>
                  <a:srgbClr val="C00000"/>
                </a:solidFill>
              </a:rPr>
              <a:t>methods</a:t>
            </a:r>
            <a:r>
              <a:rPr lang="en-US" sz="3200" b="1" dirty="0"/>
              <a:t> </a:t>
            </a:r>
            <a:r>
              <a:rPr lang="en-US" sz="3200" dirty="0"/>
              <a:t>in a class:</a:t>
            </a:r>
          </a:p>
          <a:p>
            <a:pPr marL="0" indent="0">
              <a:buNone/>
            </a:pPr>
            <a:r>
              <a:rPr lang="en-US" sz="3200" dirty="0"/>
              <a:t>1️⃣ </a:t>
            </a:r>
            <a:r>
              <a:rPr lang="en-US" sz="3200" b="1" dirty="0"/>
              <a:t>Instance</a:t>
            </a:r>
            <a:r>
              <a:rPr lang="en-US" sz="3200" dirty="0"/>
              <a:t> Methods (</a:t>
            </a:r>
            <a:r>
              <a:rPr lang="en-US" sz="3200" b="1" dirty="0"/>
              <a:t>Operate</a:t>
            </a:r>
            <a:r>
              <a:rPr lang="en-US" sz="3200" dirty="0"/>
              <a:t> </a:t>
            </a:r>
            <a:r>
              <a:rPr lang="en-US" sz="3200" b="1" dirty="0"/>
              <a:t>on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Object Data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2️⃣ </a:t>
            </a:r>
            <a:r>
              <a:rPr lang="en-US" sz="3200" b="1" dirty="0"/>
              <a:t>Class</a:t>
            </a:r>
            <a:r>
              <a:rPr lang="en-US" sz="3200" dirty="0"/>
              <a:t> Methods (</a:t>
            </a:r>
            <a:r>
              <a:rPr lang="en-US" sz="3200" b="1" dirty="0"/>
              <a:t>Operate on </a:t>
            </a:r>
            <a:r>
              <a:rPr lang="en-US" sz="3200" b="1" dirty="0">
                <a:solidFill>
                  <a:srgbClr val="C00000"/>
                </a:solidFill>
              </a:rPr>
              <a:t>Class Variables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3️⃣ </a:t>
            </a:r>
            <a:r>
              <a:rPr lang="en-US" sz="3200" b="1" dirty="0"/>
              <a:t>Static</a:t>
            </a:r>
            <a:r>
              <a:rPr lang="en-US" sz="3200" dirty="0"/>
              <a:t> Methods (</a:t>
            </a:r>
            <a:r>
              <a:rPr lang="en-US" sz="3200" b="1" dirty="0">
                <a:solidFill>
                  <a:srgbClr val="C00000"/>
                </a:solidFill>
              </a:rPr>
              <a:t>Independent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rgbClr val="C00000"/>
                </a:solidFill>
              </a:rPr>
              <a:t>Class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C00000"/>
                </a:solidFill>
              </a:rPr>
              <a:t>Instance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6045521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1557</Words>
  <Application>Microsoft Office PowerPoint</Application>
  <PresentationFormat>Widescreen</PresentationFormat>
  <Paragraphs>211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Aptos</vt:lpstr>
      <vt:lpstr>Arial</vt:lpstr>
      <vt:lpstr>Calibri</vt:lpstr>
      <vt:lpstr>Gill Sans Nova</vt:lpstr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NAIK</dc:creator>
  <cp:lastModifiedBy>Pramod Naik</cp:lastModifiedBy>
  <cp:revision>507</cp:revision>
  <dcterms:created xsi:type="dcterms:W3CDTF">2024-11-25T17:19:06Z</dcterms:created>
  <dcterms:modified xsi:type="dcterms:W3CDTF">2025-09-21T15:01:21Z</dcterms:modified>
</cp:coreProperties>
</file>