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58"/>
  </p:notesMasterIdLst>
  <p:sldIdLst>
    <p:sldId id="447" r:id="rId2"/>
    <p:sldId id="449" r:id="rId3"/>
    <p:sldId id="448" r:id="rId4"/>
    <p:sldId id="374" r:id="rId5"/>
    <p:sldId id="370" r:id="rId6"/>
    <p:sldId id="373" r:id="rId7"/>
    <p:sldId id="369" r:id="rId8"/>
    <p:sldId id="538" r:id="rId9"/>
    <p:sldId id="537" r:id="rId10"/>
    <p:sldId id="536" r:id="rId11"/>
    <p:sldId id="529" r:id="rId12"/>
    <p:sldId id="530" r:id="rId13"/>
    <p:sldId id="375" r:id="rId14"/>
    <p:sldId id="527" r:id="rId15"/>
    <p:sldId id="528" r:id="rId16"/>
    <p:sldId id="377" r:id="rId17"/>
    <p:sldId id="376" r:id="rId18"/>
    <p:sldId id="539" r:id="rId19"/>
    <p:sldId id="540" r:id="rId20"/>
    <p:sldId id="542" r:id="rId21"/>
    <p:sldId id="543" r:id="rId22"/>
    <p:sldId id="372" r:id="rId23"/>
    <p:sldId id="379" r:id="rId24"/>
    <p:sldId id="385" r:id="rId25"/>
    <p:sldId id="446" r:id="rId26"/>
    <p:sldId id="532" r:id="rId27"/>
    <p:sldId id="463" r:id="rId28"/>
    <p:sldId id="464" r:id="rId29"/>
    <p:sldId id="465" r:id="rId30"/>
    <p:sldId id="466" r:id="rId31"/>
    <p:sldId id="491" r:id="rId32"/>
    <p:sldId id="494" r:id="rId33"/>
    <p:sldId id="544" r:id="rId34"/>
    <p:sldId id="545" r:id="rId35"/>
    <p:sldId id="546" r:id="rId36"/>
    <p:sldId id="502" r:id="rId37"/>
    <p:sldId id="503" r:id="rId38"/>
    <p:sldId id="504" r:id="rId39"/>
    <p:sldId id="505" r:id="rId40"/>
    <p:sldId id="501" r:id="rId41"/>
    <p:sldId id="533" r:id="rId42"/>
    <p:sldId id="547" r:id="rId43"/>
    <p:sldId id="508" r:id="rId44"/>
    <p:sldId id="509" r:id="rId45"/>
    <p:sldId id="511" r:id="rId46"/>
    <p:sldId id="512" r:id="rId47"/>
    <p:sldId id="513" r:id="rId48"/>
    <p:sldId id="510" r:id="rId49"/>
    <p:sldId id="514" r:id="rId50"/>
    <p:sldId id="515" r:id="rId51"/>
    <p:sldId id="516" r:id="rId52"/>
    <p:sldId id="517" r:id="rId53"/>
    <p:sldId id="336" r:id="rId54"/>
    <p:sldId id="339" r:id="rId55"/>
    <p:sldId id="340" r:id="rId56"/>
    <p:sldId id="52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8779CA-8045-4CA1-AA54-0246644EA239}" v="10" dt="2025-10-09T19:38:10.8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mod Naik" userId="ceb6df04-ef15-4d9b-a141-998a03559d75" providerId="ADAL" clId="{62E9B5AE-779D-4001-92D3-8FF830A8A9C1}"/>
    <pc:docChg chg="undo custSel addSld delSld modSld">
      <pc:chgData name="Pramod Naik" userId="ceb6df04-ef15-4d9b-a141-998a03559d75" providerId="ADAL" clId="{62E9B5AE-779D-4001-92D3-8FF830A8A9C1}" dt="2025-10-09T19:56:03.711" v="383" actId="680"/>
      <pc:docMkLst>
        <pc:docMk/>
      </pc:docMkLst>
      <pc:sldChg chg="del">
        <pc:chgData name="Pramod Naik" userId="ceb6df04-ef15-4d9b-a141-998a03559d75" providerId="ADAL" clId="{62E9B5AE-779D-4001-92D3-8FF830A8A9C1}" dt="2025-09-20T10:19:06.094" v="0" actId="47"/>
        <pc:sldMkLst>
          <pc:docMk/>
          <pc:sldMk cId="3536530834" sldId="281"/>
        </pc:sldMkLst>
      </pc:sldChg>
      <pc:sldChg chg="del">
        <pc:chgData name="Pramod Naik" userId="ceb6df04-ef15-4d9b-a141-998a03559d75" providerId="ADAL" clId="{62E9B5AE-779D-4001-92D3-8FF830A8A9C1}" dt="2025-09-20T10:39:37.669" v="178" actId="47"/>
        <pc:sldMkLst>
          <pc:docMk/>
          <pc:sldMk cId="3871635132" sldId="282"/>
        </pc:sldMkLst>
      </pc:sldChg>
      <pc:sldChg chg="del">
        <pc:chgData name="Pramod Naik" userId="ceb6df04-ef15-4d9b-a141-998a03559d75" providerId="ADAL" clId="{62E9B5AE-779D-4001-92D3-8FF830A8A9C1}" dt="2025-09-20T10:39:39.497" v="179" actId="47"/>
        <pc:sldMkLst>
          <pc:docMk/>
          <pc:sldMk cId="98249899" sldId="283"/>
        </pc:sldMkLst>
      </pc:sldChg>
      <pc:sldChg chg="del">
        <pc:chgData name="Pramod Naik" userId="ceb6df04-ef15-4d9b-a141-998a03559d75" providerId="ADAL" clId="{62E9B5AE-779D-4001-92D3-8FF830A8A9C1}" dt="2025-09-20T10:39:43.232" v="181" actId="47"/>
        <pc:sldMkLst>
          <pc:docMk/>
          <pc:sldMk cId="1725153903" sldId="284"/>
        </pc:sldMkLst>
      </pc:sldChg>
      <pc:sldChg chg="del">
        <pc:chgData name="Pramod Naik" userId="ceb6df04-ef15-4d9b-a141-998a03559d75" providerId="ADAL" clId="{62E9B5AE-779D-4001-92D3-8FF830A8A9C1}" dt="2025-09-20T10:40:12.729" v="185" actId="47"/>
        <pc:sldMkLst>
          <pc:docMk/>
          <pc:sldMk cId="1206189811" sldId="287"/>
        </pc:sldMkLst>
      </pc:sldChg>
      <pc:sldChg chg="del">
        <pc:chgData name="Pramod Naik" userId="ceb6df04-ef15-4d9b-a141-998a03559d75" providerId="ADAL" clId="{62E9B5AE-779D-4001-92D3-8FF830A8A9C1}" dt="2025-09-20T10:40:26.333" v="187" actId="47"/>
        <pc:sldMkLst>
          <pc:docMk/>
          <pc:sldMk cId="1887283550" sldId="289"/>
        </pc:sldMkLst>
      </pc:sldChg>
      <pc:sldChg chg="del">
        <pc:chgData name="Pramod Naik" userId="ceb6df04-ef15-4d9b-a141-998a03559d75" providerId="ADAL" clId="{62E9B5AE-779D-4001-92D3-8FF830A8A9C1}" dt="2025-09-20T10:41:54.927" v="216" actId="47"/>
        <pc:sldMkLst>
          <pc:docMk/>
          <pc:sldMk cId="2706642426" sldId="305"/>
        </pc:sldMkLst>
      </pc:sldChg>
      <pc:sldChg chg="del">
        <pc:chgData name="Pramod Naik" userId="ceb6df04-ef15-4d9b-a141-998a03559d75" providerId="ADAL" clId="{62E9B5AE-779D-4001-92D3-8FF830A8A9C1}" dt="2025-09-20T10:41:56.992" v="218" actId="47"/>
        <pc:sldMkLst>
          <pc:docMk/>
          <pc:sldMk cId="3332929625" sldId="306"/>
        </pc:sldMkLst>
      </pc:sldChg>
      <pc:sldChg chg="del">
        <pc:chgData name="Pramod Naik" userId="ceb6df04-ef15-4d9b-a141-998a03559d75" providerId="ADAL" clId="{62E9B5AE-779D-4001-92D3-8FF830A8A9C1}" dt="2025-09-20T10:41:56.127" v="217" actId="47"/>
        <pc:sldMkLst>
          <pc:docMk/>
          <pc:sldMk cId="73976908" sldId="307"/>
        </pc:sldMkLst>
      </pc:sldChg>
      <pc:sldChg chg="del">
        <pc:chgData name="Pramod Naik" userId="ceb6df04-ef15-4d9b-a141-998a03559d75" providerId="ADAL" clId="{62E9B5AE-779D-4001-92D3-8FF830A8A9C1}" dt="2025-09-20T10:41:52.968" v="215" actId="47"/>
        <pc:sldMkLst>
          <pc:docMk/>
          <pc:sldMk cId="2788973060" sldId="308"/>
        </pc:sldMkLst>
      </pc:sldChg>
      <pc:sldChg chg="del">
        <pc:chgData name="Pramod Naik" userId="ceb6df04-ef15-4d9b-a141-998a03559d75" providerId="ADAL" clId="{62E9B5AE-779D-4001-92D3-8FF830A8A9C1}" dt="2025-09-20T10:41:57.772" v="219" actId="47"/>
        <pc:sldMkLst>
          <pc:docMk/>
          <pc:sldMk cId="2300769400" sldId="309"/>
        </pc:sldMkLst>
      </pc:sldChg>
      <pc:sldChg chg="del">
        <pc:chgData name="Pramod Naik" userId="ceb6df04-ef15-4d9b-a141-998a03559d75" providerId="ADAL" clId="{62E9B5AE-779D-4001-92D3-8FF830A8A9C1}" dt="2025-09-20T10:41:58.346" v="220" actId="47"/>
        <pc:sldMkLst>
          <pc:docMk/>
          <pc:sldMk cId="1739931258" sldId="310"/>
        </pc:sldMkLst>
      </pc:sldChg>
      <pc:sldChg chg="del">
        <pc:chgData name="Pramod Naik" userId="ceb6df04-ef15-4d9b-a141-998a03559d75" providerId="ADAL" clId="{62E9B5AE-779D-4001-92D3-8FF830A8A9C1}" dt="2025-09-20T10:41:59.005" v="221" actId="47"/>
        <pc:sldMkLst>
          <pc:docMk/>
          <pc:sldMk cId="2838800158" sldId="311"/>
        </pc:sldMkLst>
      </pc:sldChg>
      <pc:sldChg chg="del">
        <pc:chgData name="Pramod Naik" userId="ceb6df04-ef15-4d9b-a141-998a03559d75" providerId="ADAL" clId="{62E9B5AE-779D-4001-92D3-8FF830A8A9C1}" dt="2025-09-20T10:41:59.669" v="222" actId="47"/>
        <pc:sldMkLst>
          <pc:docMk/>
          <pc:sldMk cId="3279370306" sldId="312"/>
        </pc:sldMkLst>
      </pc:sldChg>
      <pc:sldChg chg="del">
        <pc:chgData name="Pramod Naik" userId="ceb6df04-ef15-4d9b-a141-998a03559d75" providerId="ADAL" clId="{62E9B5AE-779D-4001-92D3-8FF830A8A9C1}" dt="2025-09-20T10:42:00.303" v="223" actId="47"/>
        <pc:sldMkLst>
          <pc:docMk/>
          <pc:sldMk cId="1417320102" sldId="313"/>
        </pc:sldMkLst>
      </pc:sldChg>
      <pc:sldChg chg="del">
        <pc:chgData name="Pramod Naik" userId="ceb6df04-ef15-4d9b-a141-998a03559d75" providerId="ADAL" clId="{62E9B5AE-779D-4001-92D3-8FF830A8A9C1}" dt="2025-09-20T10:42:00.990" v="224" actId="47"/>
        <pc:sldMkLst>
          <pc:docMk/>
          <pc:sldMk cId="4187949477" sldId="314"/>
        </pc:sldMkLst>
      </pc:sldChg>
      <pc:sldChg chg="del">
        <pc:chgData name="Pramod Naik" userId="ceb6df04-ef15-4d9b-a141-998a03559d75" providerId="ADAL" clId="{62E9B5AE-779D-4001-92D3-8FF830A8A9C1}" dt="2025-09-20T10:42:01.991" v="225" actId="47"/>
        <pc:sldMkLst>
          <pc:docMk/>
          <pc:sldMk cId="250238104" sldId="315"/>
        </pc:sldMkLst>
      </pc:sldChg>
      <pc:sldChg chg="del">
        <pc:chgData name="Pramod Naik" userId="ceb6df04-ef15-4d9b-a141-998a03559d75" providerId="ADAL" clId="{62E9B5AE-779D-4001-92D3-8FF830A8A9C1}" dt="2025-09-20T10:42:03.383" v="227" actId="47"/>
        <pc:sldMkLst>
          <pc:docMk/>
          <pc:sldMk cId="171001743" sldId="316"/>
        </pc:sldMkLst>
      </pc:sldChg>
      <pc:sldChg chg="del">
        <pc:chgData name="Pramod Naik" userId="ceb6df04-ef15-4d9b-a141-998a03559d75" providerId="ADAL" clId="{62E9B5AE-779D-4001-92D3-8FF830A8A9C1}" dt="2025-09-20T10:42:04.478" v="228" actId="47"/>
        <pc:sldMkLst>
          <pc:docMk/>
          <pc:sldMk cId="246652789" sldId="317"/>
        </pc:sldMkLst>
      </pc:sldChg>
      <pc:sldChg chg="del">
        <pc:chgData name="Pramod Naik" userId="ceb6df04-ef15-4d9b-a141-998a03559d75" providerId="ADAL" clId="{62E9B5AE-779D-4001-92D3-8FF830A8A9C1}" dt="2025-09-20T10:42:05.839" v="229" actId="47"/>
        <pc:sldMkLst>
          <pc:docMk/>
          <pc:sldMk cId="2446682609" sldId="318"/>
        </pc:sldMkLst>
      </pc:sldChg>
      <pc:sldChg chg="del">
        <pc:chgData name="Pramod Naik" userId="ceb6df04-ef15-4d9b-a141-998a03559d75" providerId="ADAL" clId="{62E9B5AE-779D-4001-92D3-8FF830A8A9C1}" dt="2025-09-20T10:42:06.390" v="230" actId="47"/>
        <pc:sldMkLst>
          <pc:docMk/>
          <pc:sldMk cId="4040775561" sldId="319"/>
        </pc:sldMkLst>
      </pc:sldChg>
      <pc:sldChg chg="del">
        <pc:chgData name="Pramod Naik" userId="ceb6df04-ef15-4d9b-a141-998a03559d75" providerId="ADAL" clId="{62E9B5AE-779D-4001-92D3-8FF830A8A9C1}" dt="2025-09-20T10:42:02.642" v="226" actId="47"/>
        <pc:sldMkLst>
          <pc:docMk/>
          <pc:sldMk cId="3306552090" sldId="320"/>
        </pc:sldMkLst>
      </pc:sldChg>
      <pc:sldChg chg="del">
        <pc:chgData name="Pramod Naik" userId="ceb6df04-ef15-4d9b-a141-998a03559d75" providerId="ADAL" clId="{62E9B5AE-779D-4001-92D3-8FF830A8A9C1}" dt="2025-09-20T10:43:09.139" v="247" actId="47"/>
        <pc:sldMkLst>
          <pc:docMk/>
          <pc:sldMk cId="146059141" sldId="338"/>
        </pc:sldMkLst>
      </pc:sldChg>
      <pc:sldChg chg="add del">
        <pc:chgData name="Pramod Naik" userId="ceb6df04-ef15-4d9b-a141-998a03559d75" providerId="ADAL" clId="{62E9B5AE-779D-4001-92D3-8FF830A8A9C1}" dt="2025-09-20T10:43:11.843" v="249" actId="47"/>
        <pc:sldMkLst>
          <pc:docMk/>
          <pc:sldMk cId="158852200" sldId="340"/>
        </pc:sldMkLst>
      </pc:sldChg>
      <pc:sldChg chg="modSp mod">
        <pc:chgData name="Pramod Naik" userId="ceb6df04-ef15-4d9b-a141-998a03559d75" providerId="ADAL" clId="{62E9B5AE-779D-4001-92D3-8FF830A8A9C1}" dt="2025-10-09T19:24:22.440" v="251" actId="20577"/>
        <pc:sldMkLst>
          <pc:docMk/>
          <pc:sldMk cId="799624097" sldId="376"/>
        </pc:sldMkLst>
        <pc:spChg chg="mod">
          <ac:chgData name="Pramod Naik" userId="ceb6df04-ef15-4d9b-a141-998a03559d75" providerId="ADAL" clId="{62E9B5AE-779D-4001-92D3-8FF830A8A9C1}" dt="2025-10-09T19:24:22.440" v="251" actId="20577"/>
          <ac:spMkLst>
            <pc:docMk/>
            <pc:sldMk cId="799624097" sldId="376"/>
            <ac:spMk id="3" creationId="{38499791-89C4-2865-BD40-F87A475DCE31}"/>
          </ac:spMkLst>
        </pc:spChg>
      </pc:sldChg>
      <pc:sldChg chg="del">
        <pc:chgData name="Pramod Naik" userId="ceb6df04-ef15-4d9b-a141-998a03559d75" providerId="ADAL" clId="{62E9B5AE-779D-4001-92D3-8FF830A8A9C1}" dt="2025-09-20T10:40:10.297" v="184" actId="47"/>
        <pc:sldMkLst>
          <pc:docMk/>
          <pc:sldMk cId="1872001849" sldId="424"/>
        </pc:sldMkLst>
      </pc:sldChg>
      <pc:sldChg chg="del">
        <pc:chgData name="Pramod Naik" userId="ceb6df04-ef15-4d9b-a141-998a03559d75" providerId="ADAL" clId="{62E9B5AE-779D-4001-92D3-8FF830A8A9C1}" dt="2025-09-20T10:39:45.221" v="182" actId="47"/>
        <pc:sldMkLst>
          <pc:docMk/>
          <pc:sldMk cId="3198652846" sldId="445"/>
        </pc:sldMkLst>
      </pc:sldChg>
      <pc:sldChg chg="modSp mod">
        <pc:chgData name="Pramod Naik" userId="ceb6df04-ef15-4d9b-a141-998a03559d75" providerId="ADAL" clId="{62E9B5AE-779D-4001-92D3-8FF830A8A9C1}" dt="2025-09-20T10:19:25.122" v="17" actId="113"/>
        <pc:sldMkLst>
          <pc:docMk/>
          <pc:sldMk cId="3180435471" sldId="447"/>
        </pc:sldMkLst>
        <pc:spChg chg="mod">
          <ac:chgData name="Pramod Naik" userId="ceb6df04-ef15-4d9b-a141-998a03559d75" providerId="ADAL" clId="{62E9B5AE-779D-4001-92D3-8FF830A8A9C1}" dt="2025-09-20T10:19:25.122" v="17" actId="113"/>
          <ac:spMkLst>
            <pc:docMk/>
            <pc:sldMk cId="3180435471" sldId="447"/>
            <ac:spMk id="3" creationId="{C5D08CE8-A4E1-A243-AB9C-3402F49BDB50}"/>
          </ac:spMkLst>
        </pc:spChg>
      </pc:sldChg>
      <pc:sldChg chg="del">
        <pc:chgData name="Pramod Naik" userId="ceb6df04-ef15-4d9b-a141-998a03559d75" providerId="ADAL" clId="{62E9B5AE-779D-4001-92D3-8FF830A8A9C1}" dt="2025-09-20T10:40:04.627" v="183" actId="47"/>
        <pc:sldMkLst>
          <pc:docMk/>
          <pc:sldMk cId="3528794914" sldId="450"/>
        </pc:sldMkLst>
      </pc:sldChg>
      <pc:sldChg chg="del">
        <pc:chgData name="Pramod Naik" userId="ceb6df04-ef15-4d9b-a141-998a03559d75" providerId="ADAL" clId="{62E9B5AE-779D-4001-92D3-8FF830A8A9C1}" dt="2025-09-20T10:40:14.542" v="186" actId="47"/>
        <pc:sldMkLst>
          <pc:docMk/>
          <pc:sldMk cId="2507663823" sldId="467"/>
        </pc:sldMkLst>
      </pc:sldChg>
      <pc:sldChg chg="modSp mod">
        <pc:chgData name="Pramod Naik" userId="ceb6df04-ef15-4d9b-a141-998a03559d75" providerId="ADAL" clId="{62E9B5AE-779D-4001-92D3-8FF830A8A9C1}" dt="2025-10-09T19:32:10.966" v="286"/>
        <pc:sldMkLst>
          <pc:docMk/>
          <pc:sldMk cId="490608734" sldId="491"/>
        </pc:sldMkLst>
        <pc:spChg chg="mod">
          <ac:chgData name="Pramod Naik" userId="ceb6df04-ef15-4d9b-a141-998a03559d75" providerId="ADAL" clId="{62E9B5AE-779D-4001-92D3-8FF830A8A9C1}" dt="2025-10-09T19:32:10.966" v="286"/>
          <ac:spMkLst>
            <pc:docMk/>
            <pc:sldMk cId="490608734" sldId="491"/>
            <ac:spMk id="3" creationId="{B68C3A7D-A09D-7B24-BC65-AEC9564F640C}"/>
          </ac:spMkLst>
        </pc:spChg>
      </pc:sldChg>
      <pc:sldChg chg="del">
        <pc:chgData name="Pramod Naik" userId="ceb6df04-ef15-4d9b-a141-998a03559d75" providerId="ADAL" clId="{62E9B5AE-779D-4001-92D3-8FF830A8A9C1}" dt="2025-09-20T10:40:27.766" v="188" actId="47"/>
        <pc:sldMkLst>
          <pc:docMk/>
          <pc:sldMk cId="2533904343" sldId="493"/>
        </pc:sldMkLst>
      </pc:sldChg>
      <pc:sldChg chg="modSp mod">
        <pc:chgData name="Pramod Naik" userId="ceb6df04-ef15-4d9b-a141-998a03559d75" providerId="ADAL" clId="{62E9B5AE-779D-4001-92D3-8FF830A8A9C1}" dt="2025-10-09T19:32:57.044" v="295" actId="207"/>
        <pc:sldMkLst>
          <pc:docMk/>
          <pc:sldMk cId="1149732589" sldId="494"/>
        </pc:sldMkLst>
        <pc:spChg chg="mod">
          <ac:chgData name="Pramod Naik" userId="ceb6df04-ef15-4d9b-a141-998a03559d75" providerId="ADAL" clId="{62E9B5AE-779D-4001-92D3-8FF830A8A9C1}" dt="2025-10-09T19:32:57.044" v="295" actId="207"/>
          <ac:spMkLst>
            <pc:docMk/>
            <pc:sldMk cId="1149732589" sldId="494"/>
            <ac:spMk id="3" creationId="{7DD8359F-CE43-F1B3-9D9D-453083F5A5C5}"/>
          </ac:spMkLst>
        </pc:spChg>
      </pc:sldChg>
      <pc:sldChg chg="del">
        <pc:chgData name="Pramod Naik" userId="ceb6df04-ef15-4d9b-a141-998a03559d75" providerId="ADAL" clId="{62E9B5AE-779D-4001-92D3-8FF830A8A9C1}" dt="2025-09-20T10:40:38.992" v="189" actId="47"/>
        <pc:sldMkLst>
          <pc:docMk/>
          <pc:sldMk cId="1703640570" sldId="495"/>
        </pc:sldMkLst>
      </pc:sldChg>
      <pc:sldChg chg="del">
        <pc:chgData name="Pramod Naik" userId="ceb6df04-ef15-4d9b-a141-998a03559d75" providerId="ADAL" clId="{62E9B5AE-779D-4001-92D3-8FF830A8A9C1}" dt="2025-09-20T10:40:40.015" v="190" actId="47"/>
        <pc:sldMkLst>
          <pc:docMk/>
          <pc:sldMk cId="3225806142" sldId="496"/>
        </pc:sldMkLst>
      </pc:sldChg>
      <pc:sldChg chg="del">
        <pc:chgData name="Pramod Naik" userId="ceb6df04-ef15-4d9b-a141-998a03559d75" providerId="ADAL" clId="{62E9B5AE-779D-4001-92D3-8FF830A8A9C1}" dt="2025-09-20T10:40:40.970" v="191" actId="47"/>
        <pc:sldMkLst>
          <pc:docMk/>
          <pc:sldMk cId="1532476392" sldId="497"/>
        </pc:sldMkLst>
      </pc:sldChg>
      <pc:sldChg chg="del">
        <pc:chgData name="Pramod Naik" userId="ceb6df04-ef15-4d9b-a141-998a03559d75" providerId="ADAL" clId="{62E9B5AE-779D-4001-92D3-8FF830A8A9C1}" dt="2025-09-20T10:40:41.967" v="192" actId="47"/>
        <pc:sldMkLst>
          <pc:docMk/>
          <pc:sldMk cId="3314440347" sldId="498"/>
        </pc:sldMkLst>
      </pc:sldChg>
      <pc:sldChg chg="del">
        <pc:chgData name="Pramod Naik" userId="ceb6df04-ef15-4d9b-a141-998a03559d75" providerId="ADAL" clId="{62E9B5AE-779D-4001-92D3-8FF830A8A9C1}" dt="2025-09-20T10:41:44.490" v="211" actId="47"/>
        <pc:sldMkLst>
          <pc:docMk/>
          <pc:sldMk cId="3801089534" sldId="499"/>
        </pc:sldMkLst>
      </pc:sldChg>
      <pc:sldChg chg="del">
        <pc:chgData name="Pramod Naik" userId="ceb6df04-ef15-4d9b-a141-998a03559d75" providerId="ADAL" clId="{62E9B5AE-779D-4001-92D3-8FF830A8A9C1}" dt="2025-09-20T10:41:45.709" v="212" actId="47"/>
        <pc:sldMkLst>
          <pc:docMk/>
          <pc:sldMk cId="4115866621" sldId="500"/>
        </pc:sldMkLst>
      </pc:sldChg>
      <pc:sldChg chg="modSp mod">
        <pc:chgData name="Pramod Naik" userId="ceb6df04-ef15-4d9b-a141-998a03559d75" providerId="ADAL" clId="{62E9B5AE-779D-4001-92D3-8FF830A8A9C1}" dt="2025-09-20T10:41:32.668" v="210" actId="20577"/>
        <pc:sldMkLst>
          <pc:docMk/>
          <pc:sldMk cId="3930951075" sldId="501"/>
        </pc:sldMkLst>
        <pc:spChg chg="mod">
          <ac:chgData name="Pramod Naik" userId="ceb6df04-ef15-4d9b-a141-998a03559d75" providerId="ADAL" clId="{62E9B5AE-779D-4001-92D3-8FF830A8A9C1}" dt="2025-09-20T10:41:32.668" v="210" actId="20577"/>
          <ac:spMkLst>
            <pc:docMk/>
            <pc:sldMk cId="3930951075" sldId="501"/>
            <ac:spMk id="3" creationId="{3AE369BD-59A4-9B8B-9DE5-5668037A4B27}"/>
          </ac:spMkLst>
        </pc:spChg>
      </pc:sldChg>
      <pc:sldChg chg="add del">
        <pc:chgData name="Pramod Naik" userId="ceb6df04-ef15-4d9b-a141-998a03559d75" providerId="ADAL" clId="{62E9B5AE-779D-4001-92D3-8FF830A8A9C1}" dt="2025-10-09T19:55:13.363" v="380" actId="47"/>
        <pc:sldMkLst>
          <pc:docMk/>
          <pc:sldMk cId="1158287235" sldId="502"/>
        </pc:sldMkLst>
      </pc:sldChg>
      <pc:sldChg chg="modSp add del mod">
        <pc:chgData name="Pramod Naik" userId="ceb6df04-ef15-4d9b-a141-998a03559d75" providerId="ADAL" clId="{62E9B5AE-779D-4001-92D3-8FF830A8A9C1}" dt="2025-10-09T19:55:38.333" v="382" actId="47"/>
        <pc:sldMkLst>
          <pc:docMk/>
          <pc:sldMk cId="1197408662" sldId="503"/>
        </pc:sldMkLst>
        <pc:spChg chg="mod">
          <ac:chgData name="Pramod Naik" userId="ceb6df04-ef15-4d9b-a141-998a03559d75" providerId="ADAL" clId="{62E9B5AE-779D-4001-92D3-8FF830A8A9C1}" dt="2025-09-20T10:41:08.039" v="204" actId="20577"/>
          <ac:spMkLst>
            <pc:docMk/>
            <pc:sldMk cId="1197408662" sldId="503"/>
            <ac:spMk id="3" creationId="{09E08A81-2D84-22E8-B6B7-DC43D687C6FE}"/>
          </ac:spMkLst>
        </pc:spChg>
      </pc:sldChg>
      <pc:sldChg chg="modSp mod">
        <pc:chgData name="Pramod Naik" userId="ceb6df04-ef15-4d9b-a141-998a03559d75" providerId="ADAL" clId="{62E9B5AE-779D-4001-92D3-8FF830A8A9C1}" dt="2025-09-20T10:41:24.786" v="209" actId="20577"/>
        <pc:sldMkLst>
          <pc:docMk/>
          <pc:sldMk cId="3356209475" sldId="504"/>
        </pc:sldMkLst>
        <pc:spChg chg="mod">
          <ac:chgData name="Pramod Naik" userId="ceb6df04-ef15-4d9b-a141-998a03559d75" providerId="ADAL" clId="{62E9B5AE-779D-4001-92D3-8FF830A8A9C1}" dt="2025-09-20T10:41:24.786" v="209" actId="20577"/>
          <ac:spMkLst>
            <pc:docMk/>
            <pc:sldMk cId="3356209475" sldId="504"/>
            <ac:spMk id="3" creationId="{AD560E52-6058-16EF-456A-35A8DECED7F0}"/>
          </ac:spMkLst>
        </pc:spChg>
      </pc:sldChg>
      <pc:sldChg chg="modSp mod">
        <pc:chgData name="Pramod Naik" userId="ceb6df04-ef15-4d9b-a141-998a03559d75" providerId="ADAL" clId="{62E9B5AE-779D-4001-92D3-8FF830A8A9C1}" dt="2025-09-20T10:41:16.944" v="206" actId="20577"/>
        <pc:sldMkLst>
          <pc:docMk/>
          <pc:sldMk cId="1145778209" sldId="505"/>
        </pc:sldMkLst>
        <pc:spChg chg="mod">
          <ac:chgData name="Pramod Naik" userId="ceb6df04-ef15-4d9b-a141-998a03559d75" providerId="ADAL" clId="{62E9B5AE-779D-4001-92D3-8FF830A8A9C1}" dt="2025-09-20T10:41:16.944" v="206" actId="20577"/>
          <ac:spMkLst>
            <pc:docMk/>
            <pc:sldMk cId="1145778209" sldId="505"/>
            <ac:spMk id="3" creationId="{04E9CAF3-62B6-04AC-CF53-DAD5C71FB1EE}"/>
          </ac:spMkLst>
        </pc:spChg>
      </pc:sldChg>
      <pc:sldChg chg="del">
        <pc:chgData name="Pramod Naik" userId="ceb6df04-ef15-4d9b-a141-998a03559d75" providerId="ADAL" clId="{62E9B5AE-779D-4001-92D3-8FF830A8A9C1}" dt="2025-09-20T10:41:48.110" v="214" actId="47"/>
        <pc:sldMkLst>
          <pc:docMk/>
          <pc:sldMk cId="2951932448" sldId="506"/>
        </pc:sldMkLst>
      </pc:sldChg>
      <pc:sldChg chg="modSp mod">
        <pc:chgData name="Pramod Naik" userId="ceb6df04-ef15-4d9b-a141-998a03559d75" providerId="ADAL" clId="{62E9B5AE-779D-4001-92D3-8FF830A8A9C1}" dt="2025-09-20T10:42:22.165" v="232" actId="20577"/>
        <pc:sldMkLst>
          <pc:docMk/>
          <pc:sldMk cId="2224253486" sldId="512"/>
        </pc:sldMkLst>
        <pc:spChg chg="mod">
          <ac:chgData name="Pramod Naik" userId="ceb6df04-ef15-4d9b-a141-998a03559d75" providerId="ADAL" clId="{62E9B5AE-779D-4001-92D3-8FF830A8A9C1}" dt="2025-09-20T10:42:22.165" v="232" actId="20577"/>
          <ac:spMkLst>
            <pc:docMk/>
            <pc:sldMk cId="2224253486" sldId="512"/>
            <ac:spMk id="3" creationId="{E60308DC-C59F-63CC-516F-DCE840466B37}"/>
          </ac:spMkLst>
        </pc:spChg>
      </pc:sldChg>
      <pc:sldChg chg="modSp mod">
        <pc:chgData name="Pramod Naik" userId="ceb6df04-ef15-4d9b-a141-998a03559d75" providerId="ADAL" clId="{62E9B5AE-779D-4001-92D3-8FF830A8A9C1}" dt="2025-09-20T10:42:25.203" v="233" actId="20577"/>
        <pc:sldMkLst>
          <pc:docMk/>
          <pc:sldMk cId="3986850537" sldId="513"/>
        </pc:sldMkLst>
        <pc:spChg chg="mod">
          <ac:chgData name="Pramod Naik" userId="ceb6df04-ef15-4d9b-a141-998a03559d75" providerId="ADAL" clId="{62E9B5AE-779D-4001-92D3-8FF830A8A9C1}" dt="2025-09-20T10:42:25.203" v="233" actId="20577"/>
          <ac:spMkLst>
            <pc:docMk/>
            <pc:sldMk cId="3986850537" sldId="513"/>
            <ac:spMk id="3" creationId="{BC7C960D-871D-0A15-0F92-6723BFE0668F}"/>
          </ac:spMkLst>
        </pc:spChg>
      </pc:sldChg>
      <pc:sldChg chg="modSp mod">
        <pc:chgData name="Pramod Naik" userId="ceb6df04-ef15-4d9b-a141-998a03559d75" providerId="ADAL" clId="{62E9B5AE-779D-4001-92D3-8FF830A8A9C1}" dt="2025-09-20T10:42:33.958" v="235" actId="20577"/>
        <pc:sldMkLst>
          <pc:docMk/>
          <pc:sldMk cId="3495308794" sldId="515"/>
        </pc:sldMkLst>
        <pc:spChg chg="mod">
          <ac:chgData name="Pramod Naik" userId="ceb6df04-ef15-4d9b-a141-998a03559d75" providerId="ADAL" clId="{62E9B5AE-779D-4001-92D3-8FF830A8A9C1}" dt="2025-09-20T10:42:33.958" v="235" actId="20577"/>
          <ac:spMkLst>
            <pc:docMk/>
            <pc:sldMk cId="3495308794" sldId="515"/>
            <ac:spMk id="3" creationId="{76F10442-0621-B843-9BD6-8C0C175FA694}"/>
          </ac:spMkLst>
        </pc:spChg>
      </pc:sldChg>
      <pc:sldChg chg="modSp mod">
        <pc:chgData name="Pramod Naik" userId="ceb6df04-ef15-4d9b-a141-998a03559d75" providerId="ADAL" clId="{62E9B5AE-779D-4001-92D3-8FF830A8A9C1}" dt="2025-09-20T10:42:39.845" v="237" actId="20577"/>
        <pc:sldMkLst>
          <pc:docMk/>
          <pc:sldMk cId="2056910270" sldId="516"/>
        </pc:sldMkLst>
        <pc:spChg chg="mod">
          <ac:chgData name="Pramod Naik" userId="ceb6df04-ef15-4d9b-a141-998a03559d75" providerId="ADAL" clId="{62E9B5AE-779D-4001-92D3-8FF830A8A9C1}" dt="2025-09-20T10:42:39.845" v="237" actId="20577"/>
          <ac:spMkLst>
            <pc:docMk/>
            <pc:sldMk cId="2056910270" sldId="516"/>
            <ac:spMk id="3" creationId="{5190F290-F214-6CDA-BD0E-A9EA77E4DEF9}"/>
          </ac:spMkLst>
        </pc:spChg>
      </pc:sldChg>
      <pc:sldChg chg="modSp mod">
        <pc:chgData name="Pramod Naik" userId="ceb6df04-ef15-4d9b-a141-998a03559d75" providerId="ADAL" clId="{62E9B5AE-779D-4001-92D3-8FF830A8A9C1}" dt="2025-09-20T10:42:43.495" v="238" actId="20577"/>
        <pc:sldMkLst>
          <pc:docMk/>
          <pc:sldMk cId="2880699123" sldId="517"/>
        </pc:sldMkLst>
        <pc:spChg chg="mod">
          <ac:chgData name="Pramod Naik" userId="ceb6df04-ef15-4d9b-a141-998a03559d75" providerId="ADAL" clId="{62E9B5AE-779D-4001-92D3-8FF830A8A9C1}" dt="2025-09-20T10:42:43.495" v="238" actId="20577"/>
          <ac:spMkLst>
            <pc:docMk/>
            <pc:sldMk cId="2880699123" sldId="517"/>
            <ac:spMk id="3" creationId="{FC7AF36C-51ED-E066-825D-80B4E304AA69}"/>
          </ac:spMkLst>
        </pc:spChg>
      </pc:sldChg>
      <pc:sldChg chg="del">
        <pc:chgData name="Pramod Naik" userId="ceb6df04-ef15-4d9b-a141-998a03559d75" providerId="ADAL" clId="{62E9B5AE-779D-4001-92D3-8FF830A8A9C1}" dt="2025-09-20T10:42:49.455" v="239" actId="47"/>
        <pc:sldMkLst>
          <pc:docMk/>
          <pc:sldMk cId="3598008498" sldId="518"/>
        </pc:sldMkLst>
      </pc:sldChg>
      <pc:sldChg chg="del">
        <pc:chgData name="Pramod Naik" userId="ceb6df04-ef15-4d9b-a141-998a03559d75" providerId="ADAL" clId="{62E9B5AE-779D-4001-92D3-8FF830A8A9C1}" dt="2025-09-20T10:42:50.319" v="240" actId="47"/>
        <pc:sldMkLst>
          <pc:docMk/>
          <pc:sldMk cId="1340291649" sldId="519"/>
        </pc:sldMkLst>
      </pc:sldChg>
      <pc:sldChg chg="del">
        <pc:chgData name="Pramod Naik" userId="ceb6df04-ef15-4d9b-a141-998a03559d75" providerId="ADAL" clId="{62E9B5AE-779D-4001-92D3-8FF830A8A9C1}" dt="2025-09-20T10:42:51.840" v="241" actId="47"/>
        <pc:sldMkLst>
          <pc:docMk/>
          <pc:sldMk cId="1427375454" sldId="520"/>
        </pc:sldMkLst>
      </pc:sldChg>
      <pc:sldChg chg="del">
        <pc:chgData name="Pramod Naik" userId="ceb6df04-ef15-4d9b-a141-998a03559d75" providerId="ADAL" clId="{62E9B5AE-779D-4001-92D3-8FF830A8A9C1}" dt="2025-09-20T10:42:53.187" v="242" actId="47"/>
        <pc:sldMkLst>
          <pc:docMk/>
          <pc:sldMk cId="644800703" sldId="521"/>
        </pc:sldMkLst>
      </pc:sldChg>
      <pc:sldChg chg="del">
        <pc:chgData name="Pramod Naik" userId="ceb6df04-ef15-4d9b-a141-998a03559d75" providerId="ADAL" clId="{62E9B5AE-779D-4001-92D3-8FF830A8A9C1}" dt="2025-09-20T10:42:54.012" v="243" actId="47"/>
        <pc:sldMkLst>
          <pc:docMk/>
          <pc:sldMk cId="2697665067" sldId="522"/>
        </pc:sldMkLst>
      </pc:sldChg>
      <pc:sldChg chg="del">
        <pc:chgData name="Pramod Naik" userId="ceb6df04-ef15-4d9b-a141-998a03559d75" providerId="ADAL" clId="{62E9B5AE-779D-4001-92D3-8FF830A8A9C1}" dt="2025-09-20T10:42:54.896" v="244" actId="47"/>
        <pc:sldMkLst>
          <pc:docMk/>
          <pc:sldMk cId="2715239674" sldId="523"/>
        </pc:sldMkLst>
      </pc:sldChg>
      <pc:sldChg chg="del">
        <pc:chgData name="Pramod Naik" userId="ceb6df04-ef15-4d9b-a141-998a03559d75" providerId="ADAL" clId="{62E9B5AE-779D-4001-92D3-8FF830A8A9C1}" dt="2025-09-20T10:42:55.867" v="245" actId="47"/>
        <pc:sldMkLst>
          <pc:docMk/>
          <pc:sldMk cId="3502240012" sldId="524"/>
        </pc:sldMkLst>
      </pc:sldChg>
      <pc:sldChg chg="del">
        <pc:chgData name="Pramod Naik" userId="ceb6df04-ef15-4d9b-a141-998a03559d75" providerId="ADAL" clId="{62E9B5AE-779D-4001-92D3-8FF830A8A9C1}" dt="2025-09-20T10:42:57.183" v="246" actId="47"/>
        <pc:sldMkLst>
          <pc:docMk/>
          <pc:sldMk cId="3857195804" sldId="525"/>
        </pc:sldMkLst>
      </pc:sldChg>
      <pc:sldChg chg="modSp mod">
        <pc:chgData name="Pramod Naik" userId="ceb6df04-ef15-4d9b-a141-998a03559d75" providerId="ADAL" clId="{62E9B5AE-779D-4001-92D3-8FF830A8A9C1}" dt="2025-09-20T10:21:30.688" v="31" actId="20577"/>
        <pc:sldMkLst>
          <pc:docMk/>
          <pc:sldMk cId="1792152373" sldId="527"/>
        </pc:sldMkLst>
        <pc:spChg chg="mod">
          <ac:chgData name="Pramod Naik" userId="ceb6df04-ef15-4d9b-a141-998a03559d75" providerId="ADAL" clId="{62E9B5AE-779D-4001-92D3-8FF830A8A9C1}" dt="2025-09-20T10:21:30.688" v="31" actId="20577"/>
          <ac:spMkLst>
            <pc:docMk/>
            <pc:sldMk cId="1792152373" sldId="527"/>
            <ac:spMk id="3" creationId="{45314EFD-0A15-EC45-9C26-0D10024695FA}"/>
          </ac:spMkLst>
        </pc:spChg>
      </pc:sldChg>
      <pc:sldChg chg="modSp mod">
        <pc:chgData name="Pramod Naik" userId="ceb6df04-ef15-4d9b-a141-998a03559d75" providerId="ADAL" clId="{62E9B5AE-779D-4001-92D3-8FF830A8A9C1}" dt="2025-09-20T10:21:41.887" v="35" actId="6549"/>
        <pc:sldMkLst>
          <pc:docMk/>
          <pc:sldMk cId="273061064" sldId="528"/>
        </pc:sldMkLst>
        <pc:spChg chg="mod">
          <ac:chgData name="Pramod Naik" userId="ceb6df04-ef15-4d9b-a141-998a03559d75" providerId="ADAL" clId="{62E9B5AE-779D-4001-92D3-8FF830A8A9C1}" dt="2025-09-20T10:21:41.887" v="35" actId="6549"/>
          <ac:spMkLst>
            <pc:docMk/>
            <pc:sldMk cId="273061064" sldId="528"/>
            <ac:spMk id="3" creationId="{4063E871-47D4-81C5-D1A9-112D8647927F}"/>
          </ac:spMkLst>
        </pc:spChg>
      </pc:sldChg>
      <pc:sldChg chg="modSp mod">
        <pc:chgData name="Pramod Naik" userId="ceb6df04-ef15-4d9b-a141-998a03559d75" providerId="ADAL" clId="{62E9B5AE-779D-4001-92D3-8FF830A8A9C1}" dt="2025-09-20T10:20:46.149" v="27" actId="403"/>
        <pc:sldMkLst>
          <pc:docMk/>
          <pc:sldMk cId="315074426" sldId="529"/>
        </pc:sldMkLst>
        <pc:graphicFrameChg chg="mod modGraphic">
          <ac:chgData name="Pramod Naik" userId="ceb6df04-ef15-4d9b-a141-998a03559d75" providerId="ADAL" clId="{62E9B5AE-779D-4001-92D3-8FF830A8A9C1}" dt="2025-09-20T10:20:46.149" v="27" actId="403"/>
          <ac:graphicFrameMkLst>
            <pc:docMk/>
            <pc:sldMk cId="315074426" sldId="529"/>
            <ac:graphicFrameMk id="2" creationId="{F715CDB5-771B-33E3-4C38-993CF4E501CF}"/>
          </ac:graphicFrameMkLst>
        </pc:graphicFrameChg>
      </pc:sldChg>
      <pc:sldChg chg="del">
        <pc:chgData name="Pramod Naik" userId="ceb6df04-ef15-4d9b-a141-998a03559d75" providerId="ADAL" clId="{62E9B5AE-779D-4001-92D3-8FF830A8A9C1}" dt="2025-09-20T10:39:41.716" v="180" actId="47"/>
        <pc:sldMkLst>
          <pc:docMk/>
          <pc:sldMk cId="3157512093" sldId="531"/>
        </pc:sldMkLst>
      </pc:sldChg>
      <pc:sldChg chg="modSp mod">
        <pc:chgData name="Pramod Naik" userId="ceb6df04-ef15-4d9b-a141-998a03559d75" providerId="ADAL" clId="{62E9B5AE-779D-4001-92D3-8FF830A8A9C1}" dt="2025-10-09T19:29:32.538" v="280" actId="14100"/>
        <pc:sldMkLst>
          <pc:docMk/>
          <pc:sldMk cId="535661125" sldId="532"/>
        </pc:sldMkLst>
        <pc:spChg chg="mod">
          <ac:chgData name="Pramod Naik" userId="ceb6df04-ef15-4d9b-a141-998a03559d75" providerId="ADAL" clId="{62E9B5AE-779D-4001-92D3-8FF830A8A9C1}" dt="2025-10-09T19:29:32.538" v="280" actId="14100"/>
          <ac:spMkLst>
            <pc:docMk/>
            <pc:sldMk cId="535661125" sldId="532"/>
            <ac:spMk id="3" creationId="{35523F7C-1A9B-134A-6F2B-BA956D998BB6}"/>
          </ac:spMkLst>
        </pc:spChg>
      </pc:sldChg>
      <pc:sldChg chg="del">
        <pc:chgData name="Pramod Naik" userId="ceb6df04-ef15-4d9b-a141-998a03559d75" providerId="ADAL" clId="{62E9B5AE-779D-4001-92D3-8FF830A8A9C1}" dt="2025-09-20T10:41:46.678" v="213" actId="47"/>
        <pc:sldMkLst>
          <pc:docMk/>
          <pc:sldMk cId="813065072" sldId="534"/>
        </pc:sldMkLst>
      </pc:sldChg>
      <pc:sldChg chg="del">
        <pc:chgData name="Pramod Naik" userId="ceb6df04-ef15-4d9b-a141-998a03559d75" providerId="ADAL" clId="{62E9B5AE-779D-4001-92D3-8FF830A8A9C1}" dt="2025-09-20T10:40:43.960" v="193" actId="47"/>
        <pc:sldMkLst>
          <pc:docMk/>
          <pc:sldMk cId="2713829649" sldId="535"/>
        </pc:sldMkLst>
      </pc:sldChg>
      <pc:sldChg chg="modSp">
        <pc:chgData name="Pramod Naik" userId="ceb6df04-ef15-4d9b-a141-998a03559d75" providerId="ADAL" clId="{62E9B5AE-779D-4001-92D3-8FF830A8A9C1}" dt="2025-09-20T10:19:55.680" v="20" actId="1036"/>
        <pc:sldMkLst>
          <pc:docMk/>
          <pc:sldMk cId="3886295808" sldId="538"/>
        </pc:sldMkLst>
        <pc:picChg chg="mod">
          <ac:chgData name="Pramod Naik" userId="ceb6df04-ef15-4d9b-a141-998a03559d75" providerId="ADAL" clId="{62E9B5AE-779D-4001-92D3-8FF830A8A9C1}" dt="2025-09-20T10:19:55.680" v="20" actId="1036"/>
          <ac:picMkLst>
            <pc:docMk/>
            <pc:sldMk cId="3886295808" sldId="538"/>
            <ac:picMk id="2050" creationId="{CD746167-FD14-CD28-BBF1-E2A1020D5B9D}"/>
          </ac:picMkLst>
        </pc:picChg>
      </pc:sldChg>
      <pc:sldChg chg="addSp delSp modSp new mod">
        <pc:chgData name="Pramod Naik" userId="ceb6df04-ef15-4d9b-a141-998a03559d75" providerId="ADAL" clId="{62E9B5AE-779D-4001-92D3-8FF830A8A9C1}" dt="2025-10-09T19:25:24.225" v="256" actId="113"/>
        <pc:sldMkLst>
          <pc:docMk/>
          <pc:sldMk cId="4048674660" sldId="539"/>
        </pc:sldMkLst>
        <pc:spChg chg="add del mod">
          <ac:chgData name="Pramod Naik" userId="ceb6df04-ef15-4d9b-a141-998a03559d75" providerId="ADAL" clId="{62E9B5AE-779D-4001-92D3-8FF830A8A9C1}" dt="2025-10-09T19:25:24.225" v="256" actId="113"/>
          <ac:spMkLst>
            <pc:docMk/>
            <pc:sldMk cId="4048674660" sldId="539"/>
            <ac:spMk id="3" creationId="{C24852E5-48D2-7FDD-AFBE-3710A8D74109}"/>
          </ac:spMkLst>
        </pc:spChg>
        <pc:picChg chg="add mod">
          <ac:chgData name="Pramod Naik" userId="ceb6df04-ef15-4d9b-a141-998a03559d75" providerId="ADAL" clId="{62E9B5AE-779D-4001-92D3-8FF830A8A9C1}" dt="2025-09-20T10:33:21.834" v="66" actId="1076"/>
          <ac:picMkLst>
            <pc:docMk/>
            <pc:sldMk cId="4048674660" sldId="539"/>
            <ac:picMk id="1030" creationId="{83742EA8-D0AC-7293-B88F-F9BFCDB47D68}"/>
          </ac:picMkLst>
        </pc:picChg>
      </pc:sldChg>
      <pc:sldChg chg="delSp modSp new mod">
        <pc:chgData name="Pramod Naik" userId="ceb6df04-ef15-4d9b-a141-998a03559d75" providerId="ADAL" clId="{62E9B5AE-779D-4001-92D3-8FF830A8A9C1}" dt="2025-09-20T10:35:29.201" v="86" actId="113"/>
        <pc:sldMkLst>
          <pc:docMk/>
          <pc:sldMk cId="1151027427" sldId="540"/>
        </pc:sldMkLst>
        <pc:spChg chg="mod">
          <ac:chgData name="Pramod Naik" userId="ceb6df04-ef15-4d9b-a141-998a03559d75" providerId="ADAL" clId="{62E9B5AE-779D-4001-92D3-8FF830A8A9C1}" dt="2025-09-20T10:35:29.201" v="86" actId="113"/>
          <ac:spMkLst>
            <pc:docMk/>
            <pc:sldMk cId="1151027427" sldId="540"/>
            <ac:spMk id="3" creationId="{3B478B0B-2F60-E49A-2B2A-B771A1FF49EF}"/>
          </ac:spMkLst>
        </pc:spChg>
      </pc:sldChg>
      <pc:sldChg chg="addSp delSp modSp add del mod">
        <pc:chgData name="Pramod Naik" userId="ceb6df04-ef15-4d9b-a141-998a03559d75" providerId="ADAL" clId="{62E9B5AE-779D-4001-92D3-8FF830A8A9C1}" dt="2025-09-20T10:38:54.170" v="164" actId="47"/>
        <pc:sldMkLst>
          <pc:docMk/>
          <pc:sldMk cId="3878971267" sldId="541"/>
        </pc:sldMkLst>
      </pc:sldChg>
      <pc:sldChg chg="addSp delSp modSp new mod">
        <pc:chgData name="Pramod Naik" userId="ceb6df04-ef15-4d9b-a141-998a03559d75" providerId="ADAL" clId="{62E9B5AE-779D-4001-92D3-8FF830A8A9C1}" dt="2025-10-09T19:26:54.859" v="271" actId="27636"/>
        <pc:sldMkLst>
          <pc:docMk/>
          <pc:sldMk cId="2854140960" sldId="542"/>
        </pc:sldMkLst>
        <pc:spChg chg="add mod">
          <ac:chgData name="Pramod Naik" userId="ceb6df04-ef15-4d9b-a141-998a03559d75" providerId="ADAL" clId="{62E9B5AE-779D-4001-92D3-8FF830A8A9C1}" dt="2025-10-09T19:26:54.859" v="271" actId="27636"/>
          <ac:spMkLst>
            <pc:docMk/>
            <pc:sldMk cId="2854140960" sldId="542"/>
            <ac:spMk id="5" creationId="{E519529A-0C5E-2747-F8E9-064EC3954F9F}"/>
          </ac:spMkLst>
        </pc:spChg>
      </pc:sldChg>
      <pc:sldChg chg="delSp modSp new mod">
        <pc:chgData name="Pramod Naik" userId="ceb6df04-ef15-4d9b-a141-998a03559d75" providerId="ADAL" clId="{62E9B5AE-779D-4001-92D3-8FF830A8A9C1}" dt="2025-10-09T19:28:03.812" v="276"/>
        <pc:sldMkLst>
          <pc:docMk/>
          <pc:sldMk cId="3110123514" sldId="543"/>
        </pc:sldMkLst>
        <pc:spChg chg="mod">
          <ac:chgData name="Pramod Naik" userId="ceb6df04-ef15-4d9b-a141-998a03559d75" providerId="ADAL" clId="{62E9B5AE-779D-4001-92D3-8FF830A8A9C1}" dt="2025-10-09T19:28:03.812" v="276"/>
          <ac:spMkLst>
            <pc:docMk/>
            <pc:sldMk cId="3110123514" sldId="543"/>
            <ac:spMk id="3" creationId="{1A60EE4B-C386-51FE-C2A6-58286C9F4080}"/>
          </ac:spMkLst>
        </pc:spChg>
      </pc:sldChg>
      <pc:sldChg chg="delSp modSp new mod">
        <pc:chgData name="Pramod Naik" userId="ceb6df04-ef15-4d9b-a141-998a03559d75" providerId="ADAL" clId="{62E9B5AE-779D-4001-92D3-8FF830A8A9C1}" dt="2025-10-09T19:34:28.822" v="323" actId="403"/>
        <pc:sldMkLst>
          <pc:docMk/>
          <pc:sldMk cId="3900606193" sldId="544"/>
        </pc:sldMkLst>
        <pc:spChg chg="del">
          <ac:chgData name="Pramod Naik" userId="ceb6df04-ef15-4d9b-a141-998a03559d75" providerId="ADAL" clId="{62E9B5AE-779D-4001-92D3-8FF830A8A9C1}" dt="2025-10-09T19:33:51.570" v="297" actId="478"/>
          <ac:spMkLst>
            <pc:docMk/>
            <pc:sldMk cId="3900606193" sldId="544"/>
            <ac:spMk id="2" creationId="{1EDD05CA-D2CA-377D-B9A0-CB2719222A83}"/>
          </ac:spMkLst>
        </pc:spChg>
        <pc:spChg chg="mod">
          <ac:chgData name="Pramod Naik" userId="ceb6df04-ef15-4d9b-a141-998a03559d75" providerId="ADAL" clId="{62E9B5AE-779D-4001-92D3-8FF830A8A9C1}" dt="2025-10-09T19:34:28.822" v="323" actId="403"/>
          <ac:spMkLst>
            <pc:docMk/>
            <pc:sldMk cId="3900606193" sldId="544"/>
            <ac:spMk id="3" creationId="{1120C573-F1DE-B1A7-1E07-C3C07795631C}"/>
          </ac:spMkLst>
        </pc:spChg>
      </pc:sldChg>
      <pc:sldChg chg="delSp modSp new mod">
        <pc:chgData name="Pramod Naik" userId="ceb6df04-ef15-4d9b-a141-998a03559d75" providerId="ADAL" clId="{62E9B5AE-779D-4001-92D3-8FF830A8A9C1}" dt="2025-10-09T19:36:05.739" v="342" actId="113"/>
        <pc:sldMkLst>
          <pc:docMk/>
          <pc:sldMk cId="1280191467" sldId="545"/>
        </pc:sldMkLst>
        <pc:spChg chg="del">
          <ac:chgData name="Pramod Naik" userId="ceb6df04-ef15-4d9b-a141-998a03559d75" providerId="ADAL" clId="{62E9B5AE-779D-4001-92D3-8FF830A8A9C1}" dt="2025-10-09T19:35:24.085" v="325" actId="478"/>
          <ac:spMkLst>
            <pc:docMk/>
            <pc:sldMk cId="1280191467" sldId="545"/>
            <ac:spMk id="2" creationId="{7E917759-6C2A-CBE7-1E09-D58D32F96ED5}"/>
          </ac:spMkLst>
        </pc:spChg>
        <pc:spChg chg="mod">
          <ac:chgData name="Pramod Naik" userId="ceb6df04-ef15-4d9b-a141-998a03559d75" providerId="ADAL" clId="{62E9B5AE-779D-4001-92D3-8FF830A8A9C1}" dt="2025-10-09T19:36:05.739" v="342" actId="113"/>
          <ac:spMkLst>
            <pc:docMk/>
            <pc:sldMk cId="1280191467" sldId="545"/>
            <ac:spMk id="3" creationId="{C6946F77-E6D4-7335-ABCF-4E7045596692}"/>
          </ac:spMkLst>
        </pc:spChg>
      </pc:sldChg>
      <pc:sldChg chg="modSp add mod">
        <pc:chgData name="Pramod Naik" userId="ceb6df04-ef15-4d9b-a141-998a03559d75" providerId="ADAL" clId="{62E9B5AE-779D-4001-92D3-8FF830A8A9C1}" dt="2025-10-09T19:54:08.503" v="378" actId="113"/>
        <pc:sldMkLst>
          <pc:docMk/>
          <pc:sldMk cId="3146542634" sldId="546"/>
        </pc:sldMkLst>
        <pc:spChg chg="mod">
          <ac:chgData name="Pramod Naik" userId="ceb6df04-ef15-4d9b-a141-998a03559d75" providerId="ADAL" clId="{62E9B5AE-779D-4001-92D3-8FF830A8A9C1}" dt="2025-10-09T19:54:08.503" v="378" actId="113"/>
          <ac:spMkLst>
            <pc:docMk/>
            <pc:sldMk cId="3146542634" sldId="546"/>
            <ac:spMk id="3" creationId="{19D9E18C-95BE-E25E-4379-7FD3E6DB9569}"/>
          </ac:spMkLst>
        </pc:spChg>
      </pc:sldChg>
      <pc:sldChg chg="new">
        <pc:chgData name="Pramod Naik" userId="ceb6df04-ef15-4d9b-a141-998a03559d75" providerId="ADAL" clId="{62E9B5AE-779D-4001-92D3-8FF830A8A9C1}" dt="2025-10-09T19:56:03.711" v="383" actId="680"/>
        <pc:sldMkLst>
          <pc:docMk/>
          <pc:sldMk cId="2914679485" sldId="547"/>
        </pc:sldMkLst>
      </pc:sldChg>
    </pc:docChg>
  </pc:docChgLst>
  <pc:docChgLst>
    <pc:chgData name="Pramod Naik" userId="ceb6df04-ef15-4d9b-a141-998a03559d75" providerId="ADAL" clId="{2BBA8E63-1F83-4096-B685-F0D4199669C1}"/>
    <pc:docChg chg="undo custSel addSld delSld modSld sldOrd">
      <pc:chgData name="Pramod Naik" userId="ceb6df04-ef15-4d9b-a141-998a03559d75" providerId="ADAL" clId="{2BBA8E63-1F83-4096-B685-F0D4199669C1}" dt="2025-06-27T12:11:23.952" v="56" actId="1076"/>
      <pc:docMkLst>
        <pc:docMk/>
      </pc:docMkLst>
      <pc:sldChg chg="addSp delSp modSp mod">
        <pc:chgData name="Pramod Naik" userId="ceb6df04-ef15-4d9b-a141-998a03559d75" providerId="ADAL" clId="{2BBA8E63-1F83-4096-B685-F0D4199669C1}" dt="2025-06-27T12:08:58.224" v="15" actId="1076"/>
        <pc:sldMkLst>
          <pc:docMk/>
          <pc:sldMk cId="2805087750" sldId="369"/>
        </pc:sldMkLst>
      </pc:sldChg>
      <pc:sldChg chg="add">
        <pc:chgData name="Pramod Naik" userId="ceb6df04-ef15-4d9b-a141-998a03559d75" providerId="ADAL" clId="{2BBA8E63-1F83-4096-B685-F0D4199669C1}" dt="2025-06-27T12:07:21.871" v="0"/>
        <pc:sldMkLst>
          <pc:docMk/>
          <pc:sldMk cId="1961164702" sldId="536"/>
        </pc:sldMkLst>
      </pc:sldChg>
      <pc:sldChg chg="addSp delSp modSp add mod setBg">
        <pc:chgData name="Pramod Naik" userId="ceb6df04-ef15-4d9b-a141-998a03559d75" providerId="ADAL" clId="{2BBA8E63-1F83-4096-B685-F0D4199669C1}" dt="2025-06-27T12:11:23.952" v="56" actId="1076"/>
        <pc:sldMkLst>
          <pc:docMk/>
          <pc:sldMk cId="2190670439" sldId="537"/>
        </pc:sldMkLst>
      </pc:sldChg>
      <pc:sldChg chg="addSp delSp modSp add mod ord">
        <pc:chgData name="Pramod Naik" userId="ceb6df04-ef15-4d9b-a141-998a03559d75" providerId="ADAL" clId="{2BBA8E63-1F83-4096-B685-F0D4199669C1}" dt="2025-06-27T12:10:16.046" v="40"/>
        <pc:sldMkLst>
          <pc:docMk/>
          <pc:sldMk cId="3886295808" sldId="538"/>
        </pc:sldMkLst>
      </pc:sldChg>
      <pc:sldChg chg="add">
        <pc:chgData name="Pramod Naik" userId="ceb6df04-ef15-4d9b-a141-998a03559d75" providerId="ADAL" clId="{2BBA8E63-1F83-4096-B685-F0D4199669C1}" dt="2025-06-27T12:10:18.134" v="41"/>
        <pc:sldMkLst>
          <pc:docMk/>
          <pc:sldMk cId="2303070927" sldId="539"/>
        </pc:sldMkLst>
      </pc:sldChg>
      <pc:sldChg chg="add del">
        <pc:chgData name="Pramod Naik" userId="ceb6df04-ef15-4d9b-a141-998a03559d75" providerId="ADAL" clId="{2BBA8E63-1F83-4096-B685-F0D4199669C1}" dt="2025-06-27T12:09:53.990" v="35"/>
        <pc:sldMkLst>
          <pc:docMk/>
          <pc:sldMk cId="4238638134" sldId="539"/>
        </pc:sldMkLst>
      </pc:sldChg>
      <pc:sldChg chg="add">
        <pc:chgData name="Pramod Naik" userId="ceb6df04-ef15-4d9b-a141-998a03559d75" providerId="ADAL" clId="{2BBA8E63-1F83-4096-B685-F0D4199669C1}" dt="2025-06-27T12:10:18.332" v="42"/>
        <pc:sldMkLst>
          <pc:docMk/>
          <pc:sldMk cId="2173694948" sldId="540"/>
        </pc:sldMkLst>
      </pc:sldChg>
    </pc:docChg>
  </pc:docChgLst>
  <pc:docChgLst>
    <pc:chgData name="Pramod Naik" userId="ceb6df04-ef15-4d9b-a141-998a03559d75" providerId="ADAL" clId="{D1D4E302-CA95-476B-B320-79C7EBDE6899}"/>
    <pc:docChg chg="undo custSel addSld delSld modSld">
      <pc:chgData name="Pramod Naik" userId="ceb6df04-ef15-4d9b-a141-998a03559d75" providerId="ADAL" clId="{D1D4E302-CA95-476B-B320-79C7EBDE6899}" dt="2025-09-04T20:26:20.323" v="8" actId="47"/>
      <pc:docMkLst>
        <pc:docMk/>
      </pc:docMkLst>
      <pc:sldChg chg="modSp">
        <pc:chgData name="Pramod Naik" userId="ceb6df04-ef15-4d9b-a141-998a03559d75" providerId="ADAL" clId="{D1D4E302-CA95-476B-B320-79C7EBDE6899}" dt="2025-09-04T20:26:07.698" v="4" actId="1036"/>
        <pc:sldMkLst>
          <pc:docMk/>
          <pc:sldMk cId="3886295808" sldId="538"/>
        </pc:sldMkLst>
      </pc:sldChg>
      <pc:sldChg chg="del">
        <pc:chgData name="Pramod Naik" userId="ceb6df04-ef15-4d9b-a141-998a03559d75" providerId="ADAL" clId="{D1D4E302-CA95-476B-B320-79C7EBDE6899}" dt="2025-09-04T20:26:19.563" v="7" actId="47"/>
        <pc:sldMkLst>
          <pc:docMk/>
          <pc:sldMk cId="2303070927" sldId="539"/>
        </pc:sldMkLst>
      </pc:sldChg>
      <pc:sldChg chg="add del">
        <pc:chgData name="Pramod Naik" userId="ceb6df04-ef15-4d9b-a141-998a03559d75" providerId="ADAL" clId="{D1D4E302-CA95-476B-B320-79C7EBDE6899}" dt="2025-09-04T20:26:20.323" v="8" actId="47"/>
        <pc:sldMkLst>
          <pc:docMk/>
          <pc:sldMk cId="2173694948" sldId="54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32AF1-4615-4667-912A-829B12F8C4D2}" type="datetimeFigureOut">
              <a:rPr lang="en-IN" smtClean="0"/>
              <a:t>10-10-2025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8A8E6-D4B7-4286-B37C-5D755B8E2CFC}" type="slidenum">
              <a:rPr lang="en-IN" smtClean="0"/>
              <a:t>‹#›</a:t>
            </a:fld>
            <a:endParaRPr lang="en-IN"/>
          </a:p>
        </p:txBody>
      </p:sp>
    </p:spTree>
    <p:extLst>
      <p:ext uri="{BB962C8B-B14F-4D97-AF65-F5344CB8AC3E}">
        <p14:creationId xmlns:p14="http://schemas.microsoft.com/office/powerpoint/2010/main" val="169648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10/10/2025</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23552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10/10/2025</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0003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10/10/2025</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3859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10/10/2025</a:t>
            </a:fld>
            <a:endParaRPr lang="en-US" dirty="0"/>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1202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10/10/2025</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1047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10/10/2025</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1060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10/10/2025</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615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10/10/2025</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3978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10/10/2025</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3226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10/10/2025</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8952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10/10/2025</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6133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10/10/2025</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3281849D-54CA-C13E-3D84-DB247AB9A268}"/>
              </a:ext>
            </a:extLst>
          </p:cNvPr>
          <p:cNvGrpSpPr/>
          <p:nvPr userDrawn="1"/>
        </p:nvGrpSpPr>
        <p:grpSpPr>
          <a:xfrm>
            <a:off x="130629" y="6291189"/>
            <a:ext cx="2743201" cy="495445"/>
            <a:chOff x="195943" y="6091967"/>
            <a:chExt cx="3506755" cy="629508"/>
          </a:xfrm>
        </p:grpSpPr>
        <p:sp>
          <p:nvSpPr>
            <p:cNvPr id="11" name="Oval 10">
              <a:extLst>
                <a:ext uri="{FF2B5EF4-FFF2-40B4-BE49-F238E27FC236}">
                  <a16:creationId xmlns:a16="http://schemas.microsoft.com/office/drawing/2014/main" id="{6401CC4C-E0EC-38D2-F7AA-61FC22E4D90D}"/>
                </a:ext>
              </a:extLst>
            </p:cNvPr>
            <p:cNvSpPr/>
            <p:nvPr userDrawn="1"/>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75BEBF-DA68-8945-6205-DE7DE602B3BD}"/>
                </a:ext>
              </a:extLst>
            </p:cNvPr>
            <p:cNvSpPr txBox="1"/>
            <p:nvPr userDrawn="1"/>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12027532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Message_Passing_Interface" TargetMode="External"/><Relationship Id="rId2" Type="http://schemas.openxmlformats.org/officeDocument/2006/relationships/hyperlink" Target="https://en.wikipedia.org/wiki/Event-driven_programming" TargetMode="External"/><Relationship Id="rId1" Type="http://schemas.openxmlformats.org/officeDocument/2006/relationships/slideLayout" Target="../slideLayouts/slideLayout2.xml"/><Relationship Id="rId6" Type="http://schemas.openxmlformats.org/officeDocument/2006/relationships/hyperlink" Target="https://en.wikipedia.org/wiki/Event_handler" TargetMode="External"/><Relationship Id="rId5" Type="http://schemas.openxmlformats.org/officeDocument/2006/relationships/hyperlink" Target="https://en.wikipedia.org/wiki/Blocking_(computing)" TargetMode="External"/><Relationship Id="rId4" Type="http://schemas.openxmlformats.org/officeDocument/2006/relationships/hyperlink" Target="https://en.wikipedia.org/wiki/Computer_program"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Spaghetti" TargetMode="External"/><Relationship Id="rId2" Type="http://schemas.openxmlformats.org/officeDocument/2006/relationships/hyperlink" Target="https://en.wikipedia.org/wiki/Philosopher"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localhost:5000/" TargetMode="External"/><Relationship Id="rId2" Type="http://schemas.openxmlformats.org/officeDocument/2006/relationships/hyperlink" Target="http://localhost:3000/" TargetMode="Externa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98466C-6FFF-66B0-CBBB-0F8BBB9DCF21}"/>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B4ECDFC-8958-4B83-B01F-58AEFB867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C1D68778-F94A-4C5B-9118-3B992BB97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3" name="Content Placeholder 2">
            <a:extLst>
              <a:ext uri="{FF2B5EF4-FFF2-40B4-BE49-F238E27FC236}">
                <a16:creationId xmlns:a16="http://schemas.microsoft.com/office/drawing/2014/main" id="{C5D08CE8-A4E1-A243-AB9C-3402F49BDB50}"/>
              </a:ext>
            </a:extLst>
          </p:cNvPr>
          <p:cNvSpPr>
            <a:spLocks noGrp="1"/>
          </p:cNvSpPr>
          <p:nvPr>
            <p:ph idx="1"/>
          </p:nvPr>
        </p:nvSpPr>
        <p:spPr>
          <a:xfrm>
            <a:off x="552962" y="2170554"/>
            <a:ext cx="5922106" cy="2747963"/>
          </a:xfrm>
        </p:spPr>
        <p:txBody>
          <a:bodyPr anchor="t">
            <a:normAutofit/>
          </a:bodyPr>
          <a:lstStyle/>
          <a:p>
            <a:pPr marL="0" indent="0">
              <a:buNone/>
            </a:pPr>
            <a:r>
              <a:rPr lang="en-US" sz="3600" b="1" dirty="0">
                <a:solidFill>
                  <a:srgbClr val="0070C0"/>
                </a:solidFill>
              </a:rPr>
              <a:t>Problem Statement:</a:t>
            </a:r>
          </a:p>
          <a:p>
            <a:pPr marL="0" indent="0">
              <a:buNone/>
            </a:pPr>
            <a:r>
              <a:rPr lang="en-US" sz="3200" dirty="0"/>
              <a:t>What are we going to do, and where does </a:t>
            </a:r>
            <a:r>
              <a:rPr lang="en-US" sz="3200" b="1" dirty="0"/>
              <a:t>Python</a:t>
            </a:r>
            <a:r>
              <a:rPr lang="en-US" sz="3200" dirty="0"/>
              <a:t> </a:t>
            </a:r>
            <a:r>
              <a:rPr lang="en-US" sz="3200" b="1" dirty="0" err="1"/>
              <a:t>FastAPI</a:t>
            </a:r>
            <a:r>
              <a:rPr lang="en-US" sz="3200" b="1" dirty="0"/>
              <a:t> </a:t>
            </a:r>
            <a:r>
              <a:rPr lang="en-US" sz="3200" dirty="0"/>
              <a:t>fit into </a:t>
            </a:r>
            <a:r>
              <a:rPr lang="en-US" sz="3200" b="1" dirty="0">
                <a:solidFill>
                  <a:srgbClr val="C00000"/>
                </a:solidFill>
              </a:rPr>
              <a:t>software</a:t>
            </a:r>
            <a:r>
              <a:rPr lang="en-US" sz="3200" dirty="0"/>
              <a:t>/</a:t>
            </a:r>
            <a:r>
              <a:rPr lang="en-US" sz="3200" b="1" dirty="0">
                <a:solidFill>
                  <a:srgbClr val="C00000"/>
                </a:solidFill>
              </a:rPr>
              <a:t>web</a:t>
            </a:r>
            <a:r>
              <a:rPr lang="en-US" sz="3200" dirty="0"/>
              <a:t> development?</a:t>
            </a:r>
            <a:endParaRPr lang="en-IN" sz="3200" dirty="0"/>
          </a:p>
        </p:txBody>
      </p:sp>
      <p:grpSp>
        <p:nvGrpSpPr>
          <p:cNvPr id="1035" name="decorative circles">
            <a:extLst>
              <a:ext uri="{FF2B5EF4-FFF2-40B4-BE49-F238E27FC236}">
                <a16:creationId xmlns:a16="http://schemas.microsoft.com/office/drawing/2014/main" id="{B29252B9-8F48-4CC0-A640-09C8A8C24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461374" cy="5966848"/>
            <a:chOff x="6008627" y="289695"/>
            <a:chExt cx="5461374" cy="5966848"/>
          </a:xfrm>
        </p:grpSpPr>
        <p:sp>
          <p:nvSpPr>
            <p:cNvPr id="1036" name="Oval 1035">
              <a:extLst>
                <a:ext uri="{FF2B5EF4-FFF2-40B4-BE49-F238E27FC236}">
                  <a16:creationId xmlns:a16="http://schemas.microsoft.com/office/drawing/2014/main" id="{28548D73-0AE2-434D-B75C-77D24F5ED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Oval 1036">
              <a:extLst>
                <a:ext uri="{FF2B5EF4-FFF2-40B4-BE49-F238E27FC236}">
                  <a16:creationId xmlns:a16="http://schemas.microsoft.com/office/drawing/2014/main" id="{9BC26AF4-B368-411A-BF70-74F07FA77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6BE4EEE7-FD25-4B68-819D-487E4D78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Oval 1038">
              <a:extLst>
                <a:ext uri="{FF2B5EF4-FFF2-40B4-BE49-F238E27FC236}">
                  <a16:creationId xmlns:a16="http://schemas.microsoft.com/office/drawing/2014/main" id="{6E52A4F8-9F27-4959-B733-FDA9FCA2E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654708"/>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Oval 1039">
              <a:extLst>
                <a:ext uri="{FF2B5EF4-FFF2-40B4-BE49-F238E27FC236}">
                  <a16:creationId xmlns:a16="http://schemas.microsoft.com/office/drawing/2014/main" id="{F13DA742-C9EF-49AA-ADEB-553344930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720+ Problem Statement Stock Illustrations, Royalty-Free Vector Graphics &amp;  Clip Art - iStock | Problem statement icon">
            <a:extLst>
              <a:ext uri="{FF2B5EF4-FFF2-40B4-BE49-F238E27FC236}">
                <a16:creationId xmlns:a16="http://schemas.microsoft.com/office/drawing/2014/main" id="{99B50D00-0C59-0E16-18EE-864CBD0AB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 b="-3"/>
          <a:stretch>
            <a:fillRect/>
          </a:stretch>
        </p:blipFill>
        <p:spPr bwMode="auto">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435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D11E5-5EDE-B553-059B-799025AFF81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765C3D-B4F4-80D2-6726-B69F36D10981}"/>
              </a:ext>
            </a:extLst>
          </p:cNvPr>
          <p:cNvSpPr>
            <a:spLocks noGrp="1"/>
          </p:cNvSpPr>
          <p:nvPr>
            <p:ph idx="1"/>
          </p:nvPr>
        </p:nvSpPr>
        <p:spPr>
          <a:xfrm>
            <a:off x="777240" y="740229"/>
            <a:ext cx="10659110" cy="5436734"/>
          </a:xfrm>
        </p:spPr>
        <p:txBody>
          <a:bodyPr>
            <a:noAutofit/>
          </a:bodyPr>
          <a:lstStyle/>
          <a:p>
            <a:pPr marL="0" indent="0">
              <a:buNone/>
            </a:pPr>
            <a:r>
              <a:rPr lang="en-US" sz="2800" b="1" dirty="0"/>
              <a:t>Example for API (with Security and Access Control):</a:t>
            </a:r>
          </a:p>
          <a:p>
            <a:pPr marL="0" indent="0">
              <a:buNone/>
            </a:pPr>
            <a:r>
              <a:rPr lang="en-US" sz="2400" dirty="0"/>
              <a:t>Let’s say our college has a</a:t>
            </a:r>
            <a:r>
              <a:rPr lang="en-US" sz="2400" b="1" dirty="0"/>
              <a:t> central </a:t>
            </a:r>
            <a:r>
              <a:rPr lang="en-US" sz="2400" b="1" dirty="0">
                <a:solidFill>
                  <a:srgbClr val="C00000"/>
                </a:solidFill>
              </a:rPr>
              <a:t>Database</a:t>
            </a:r>
            <a:r>
              <a:rPr lang="en-US" sz="2400" b="1" dirty="0"/>
              <a:t> </a:t>
            </a:r>
            <a:r>
              <a:rPr lang="en-US" sz="2400" dirty="0"/>
              <a:t>that stores all important information such as:</a:t>
            </a:r>
          </a:p>
          <a:p>
            <a:r>
              <a:rPr lang="en-US" sz="2400" dirty="0"/>
              <a:t>Student records (marks, attendance, personal details)</a:t>
            </a:r>
          </a:p>
          <a:p>
            <a:r>
              <a:rPr lang="en-US" sz="2400" dirty="0"/>
              <a:t>Professor details (pay slips, schedules)</a:t>
            </a:r>
          </a:p>
          <a:p>
            <a:r>
              <a:rPr lang="en-US" sz="2400" dirty="0"/>
              <a:t>Examination data</a:t>
            </a:r>
          </a:p>
          <a:p>
            <a:r>
              <a:rPr lang="en-US" sz="2400" dirty="0"/>
              <a:t>Administrative data (college finance, notices, etc.)</a:t>
            </a:r>
          </a:p>
          <a:p>
            <a:pPr marL="0" indent="0">
              <a:buNone/>
            </a:pPr>
            <a:endParaRPr lang="en-US" sz="2400" dirty="0"/>
          </a:p>
          <a:p>
            <a:pPr marL="0" indent="0">
              <a:buNone/>
            </a:pPr>
            <a:r>
              <a:rPr lang="en-US" sz="2400" b="1" dirty="0"/>
              <a:t>⚠️ Problem:</a:t>
            </a:r>
          </a:p>
          <a:p>
            <a:pPr marL="0" indent="0">
              <a:buNone/>
            </a:pPr>
            <a:r>
              <a:rPr lang="en-US" sz="2400" dirty="0"/>
              <a:t>If we give direct access to this database, anyone could see or change </a:t>
            </a:r>
            <a:r>
              <a:rPr lang="en-US" sz="2400" b="1" dirty="0">
                <a:solidFill>
                  <a:srgbClr val="C00000"/>
                </a:solidFill>
              </a:rPr>
              <a:t>sensitive data</a:t>
            </a:r>
            <a:r>
              <a:rPr lang="en-US" sz="2400" dirty="0"/>
              <a:t>, leading to </a:t>
            </a:r>
            <a:r>
              <a:rPr lang="en-US" sz="2400" b="1" dirty="0">
                <a:solidFill>
                  <a:srgbClr val="C00000"/>
                </a:solidFill>
              </a:rPr>
              <a:t>security breaches </a:t>
            </a:r>
            <a:r>
              <a:rPr lang="en-US" sz="2400" dirty="0"/>
              <a:t>and </a:t>
            </a:r>
            <a:r>
              <a:rPr lang="en-US" sz="2400" b="1" dirty="0">
                <a:solidFill>
                  <a:srgbClr val="C00000"/>
                </a:solidFill>
              </a:rPr>
              <a:t>data misuse</a:t>
            </a:r>
            <a:r>
              <a:rPr lang="en-US" sz="2400" dirty="0"/>
              <a:t>.</a:t>
            </a:r>
          </a:p>
          <a:p>
            <a:pPr marL="0" indent="0">
              <a:buNone/>
            </a:pPr>
            <a:endParaRPr lang="en-US" sz="2400" dirty="0"/>
          </a:p>
        </p:txBody>
      </p:sp>
    </p:spTree>
    <p:extLst>
      <p:ext uri="{BB962C8B-B14F-4D97-AF65-F5344CB8AC3E}">
        <p14:creationId xmlns:p14="http://schemas.microsoft.com/office/powerpoint/2010/main" val="196116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3BAA4-387B-E1C2-B45F-6C0E07475E7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10C8A-6611-0D46-A499-9EEBEDFD8679}"/>
              </a:ext>
            </a:extLst>
          </p:cNvPr>
          <p:cNvSpPr>
            <a:spLocks noGrp="1"/>
          </p:cNvSpPr>
          <p:nvPr>
            <p:ph idx="1"/>
          </p:nvPr>
        </p:nvSpPr>
        <p:spPr>
          <a:xfrm>
            <a:off x="777240" y="740229"/>
            <a:ext cx="10659110" cy="5436734"/>
          </a:xfrm>
        </p:spPr>
        <p:txBody>
          <a:bodyPr>
            <a:noAutofit/>
          </a:bodyPr>
          <a:lstStyle/>
          <a:p>
            <a:pPr marL="0" indent="0">
              <a:buNone/>
            </a:pPr>
            <a:r>
              <a:rPr lang="en-US" sz="2800" b="1" dirty="0">
                <a:solidFill>
                  <a:srgbClr val="C00000"/>
                </a:solidFill>
              </a:rPr>
              <a:t>Solution</a:t>
            </a:r>
            <a:r>
              <a:rPr lang="en-US" sz="2800" b="1" dirty="0"/>
              <a:t>: Use an API</a:t>
            </a:r>
          </a:p>
          <a:p>
            <a:pPr marL="0" indent="0">
              <a:buNone/>
            </a:pPr>
            <a:r>
              <a:rPr lang="en-US" sz="2400" dirty="0"/>
              <a:t>Instead of giving direct database access, we </a:t>
            </a:r>
            <a:r>
              <a:rPr lang="en-US" sz="2400" b="1" dirty="0">
                <a:solidFill>
                  <a:srgbClr val="C00000"/>
                </a:solidFill>
              </a:rPr>
              <a:t>create an API </a:t>
            </a:r>
            <a:r>
              <a:rPr lang="en-US" sz="2400" dirty="0"/>
              <a:t>(Application Programming Interface) which adds set of </a:t>
            </a:r>
            <a:r>
              <a:rPr lang="en-US" sz="2400" b="1" dirty="0">
                <a:solidFill>
                  <a:srgbClr val="C00000"/>
                </a:solidFill>
              </a:rPr>
              <a:t>rules</a:t>
            </a:r>
            <a:r>
              <a:rPr lang="en-US" sz="2400" dirty="0"/>
              <a:t> and </a:t>
            </a:r>
            <a:r>
              <a:rPr lang="en-US" sz="2400" b="1" dirty="0">
                <a:solidFill>
                  <a:srgbClr val="C00000"/>
                </a:solidFill>
              </a:rPr>
              <a:t>regulation</a:t>
            </a:r>
            <a:r>
              <a:rPr lang="en-US" sz="2400" dirty="0"/>
              <a:t> to access the data such as:</a:t>
            </a:r>
          </a:p>
          <a:p>
            <a:r>
              <a:rPr lang="en-US" sz="2400" b="1" dirty="0"/>
              <a:t>Controls</a:t>
            </a:r>
            <a:r>
              <a:rPr lang="en-US" sz="2400" dirty="0"/>
              <a:t> who can access what</a:t>
            </a:r>
          </a:p>
          <a:p>
            <a:r>
              <a:rPr lang="en-US" sz="2400" b="1" dirty="0"/>
              <a:t>Protects</a:t>
            </a:r>
            <a:r>
              <a:rPr lang="en-US" sz="2400" dirty="0"/>
              <a:t> sensitive information</a:t>
            </a:r>
          </a:p>
          <a:p>
            <a:r>
              <a:rPr lang="en-US" sz="2400" b="1" dirty="0"/>
              <a:t>Allows</a:t>
            </a:r>
            <a:r>
              <a:rPr lang="en-US" sz="2400" dirty="0"/>
              <a:t> only authorized users to perform specific actions</a:t>
            </a:r>
          </a:p>
          <a:p>
            <a:pPr marL="0" indent="0">
              <a:buNone/>
            </a:pPr>
            <a:endParaRPr lang="en-US" sz="2400" dirty="0"/>
          </a:p>
          <a:p>
            <a:pPr marL="0" indent="0">
              <a:buNone/>
            </a:pPr>
            <a:endParaRPr lang="en-US" sz="2400" dirty="0"/>
          </a:p>
        </p:txBody>
      </p:sp>
      <p:graphicFrame>
        <p:nvGraphicFramePr>
          <p:cNvPr id="2" name="Table 1">
            <a:extLst>
              <a:ext uri="{FF2B5EF4-FFF2-40B4-BE49-F238E27FC236}">
                <a16:creationId xmlns:a16="http://schemas.microsoft.com/office/drawing/2014/main" id="{F715CDB5-771B-33E3-4C38-993CF4E501CF}"/>
              </a:ext>
            </a:extLst>
          </p:cNvPr>
          <p:cNvGraphicFramePr>
            <a:graphicFrameLocks noGrp="1"/>
          </p:cNvGraphicFramePr>
          <p:nvPr>
            <p:extLst>
              <p:ext uri="{D42A27DB-BD31-4B8C-83A1-F6EECF244321}">
                <p14:modId xmlns:p14="http://schemas.microsoft.com/office/powerpoint/2010/main" val="2167167361"/>
              </p:ext>
            </p:extLst>
          </p:nvPr>
        </p:nvGraphicFramePr>
        <p:xfrm>
          <a:off x="1203941" y="3658423"/>
          <a:ext cx="9279001" cy="2644406"/>
        </p:xfrm>
        <a:graphic>
          <a:graphicData uri="http://schemas.openxmlformats.org/drawingml/2006/table">
            <a:tbl>
              <a:tblPr firstRow="1" firstCol="1" bandRow="1">
                <a:tableStyleId>{5C22544A-7EE6-4342-B048-85BDC9FD1C3A}</a:tableStyleId>
              </a:tblPr>
              <a:tblGrid>
                <a:gridCol w="3159864">
                  <a:extLst>
                    <a:ext uri="{9D8B030D-6E8A-4147-A177-3AD203B41FA5}">
                      <a16:colId xmlns:a16="http://schemas.microsoft.com/office/drawing/2014/main" val="3062808022"/>
                    </a:ext>
                  </a:extLst>
                </a:gridCol>
                <a:gridCol w="6119137">
                  <a:extLst>
                    <a:ext uri="{9D8B030D-6E8A-4147-A177-3AD203B41FA5}">
                      <a16:colId xmlns:a16="http://schemas.microsoft.com/office/drawing/2014/main" val="3257149134"/>
                    </a:ext>
                  </a:extLst>
                </a:gridCol>
              </a:tblGrid>
              <a:tr h="455092">
                <a:tc>
                  <a:txBody>
                    <a:bodyPr/>
                    <a:lstStyle/>
                    <a:p>
                      <a:pPr>
                        <a:lnSpc>
                          <a:spcPct val="107000"/>
                        </a:lnSpc>
                        <a:spcAft>
                          <a:spcPts val="800"/>
                        </a:spcAft>
                        <a:buNone/>
                      </a:pPr>
                      <a:r>
                        <a:rPr lang="en-IN" sz="2400" kern="100">
                          <a:effectLst/>
                        </a:rPr>
                        <a:t>User Role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What They Can Access via API</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143374698"/>
                  </a:ext>
                </a:extLst>
              </a:tr>
              <a:tr h="806816">
                <a:tc>
                  <a:txBody>
                    <a:bodyPr/>
                    <a:lstStyle/>
                    <a:p>
                      <a:pPr>
                        <a:lnSpc>
                          <a:spcPct val="107000"/>
                        </a:lnSpc>
                        <a:spcAft>
                          <a:spcPts val="800"/>
                        </a:spcAft>
                        <a:buNone/>
                      </a:pPr>
                      <a:r>
                        <a:rPr lang="en-IN" sz="2400" kern="100" dirty="0">
                          <a:effectLst/>
                        </a:rPr>
                        <a:t>Student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Only their own marks, attendance, profile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06003510"/>
                  </a:ext>
                </a:extLst>
              </a:tr>
              <a:tr h="455092">
                <a:tc>
                  <a:txBody>
                    <a:bodyPr/>
                    <a:lstStyle/>
                    <a:p>
                      <a:pPr>
                        <a:lnSpc>
                          <a:spcPct val="107000"/>
                        </a:lnSpc>
                        <a:spcAft>
                          <a:spcPts val="800"/>
                        </a:spcAft>
                        <a:buNone/>
                      </a:pPr>
                      <a:r>
                        <a:rPr lang="en-IN" sz="2400" kern="100" dirty="0">
                          <a:effectLst/>
                        </a:rPr>
                        <a:t>Professor</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Their own schedule, pay slips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37860156"/>
                  </a:ext>
                </a:extLst>
              </a:tr>
              <a:tr h="927406">
                <a:tc>
                  <a:txBody>
                    <a:bodyPr/>
                    <a:lstStyle/>
                    <a:p>
                      <a:pPr>
                        <a:lnSpc>
                          <a:spcPct val="107000"/>
                        </a:lnSpc>
                        <a:spcAft>
                          <a:spcPts val="800"/>
                        </a:spcAft>
                        <a:buNone/>
                      </a:pPr>
                      <a:r>
                        <a:rPr lang="en-IN" sz="2400" kern="100" dirty="0">
                          <a:effectLst/>
                        </a:rPr>
                        <a:t>Management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Full access to college data for reports &amp; decisions</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8880092"/>
                  </a:ext>
                </a:extLst>
              </a:tr>
            </a:tbl>
          </a:graphicData>
        </a:graphic>
      </p:graphicFrame>
    </p:spTree>
    <p:extLst>
      <p:ext uri="{BB962C8B-B14F-4D97-AF65-F5344CB8AC3E}">
        <p14:creationId xmlns:p14="http://schemas.microsoft.com/office/powerpoint/2010/main" val="315074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68ED5-9B9B-BDC7-59F9-5D284F7829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0C8D0B-1F0D-5318-71B5-E4C0DE21F9DC}"/>
              </a:ext>
            </a:extLst>
          </p:cNvPr>
          <p:cNvSpPr>
            <a:spLocks noGrp="1"/>
          </p:cNvSpPr>
          <p:nvPr>
            <p:ph idx="1"/>
          </p:nvPr>
        </p:nvSpPr>
        <p:spPr>
          <a:xfrm>
            <a:off x="777240" y="1018571"/>
            <a:ext cx="10659110" cy="5158391"/>
          </a:xfrm>
        </p:spPr>
        <p:txBody>
          <a:bodyPr>
            <a:noAutofit/>
          </a:bodyPr>
          <a:lstStyle/>
          <a:p>
            <a:pPr marL="0" indent="0">
              <a:buNone/>
            </a:pPr>
            <a:r>
              <a:rPr lang="en-US" sz="2800" b="1" dirty="0"/>
              <a:t>How it works:</a:t>
            </a:r>
          </a:p>
          <a:p>
            <a:r>
              <a:rPr lang="en-US" sz="2400" dirty="0"/>
              <a:t>A student </a:t>
            </a:r>
            <a:r>
              <a:rPr lang="en-US" sz="2400" b="1" dirty="0"/>
              <a:t>logs into </a:t>
            </a:r>
            <a:r>
              <a:rPr lang="en-US" sz="2400" dirty="0"/>
              <a:t>the college portal and requests to view their </a:t>
            </a:r>
            <a:r>
              <a:rPr lang="en-US" sz="2400" b="1" dirty="0">
                <a:solidFill>
                  <a:srgbClr val="C00000"/>
                </a:solidFill>
              </a:rPr>
              <a:t>exam results</a:t>
            </a:r>
            <a:r>
              <a:rPr lang="en-US" sz="2400" dirty="0"/>
              <a:t>.</a:t>
            </a:r>
          </a:p>
          <a:p>
            <a:r>
              <a:rPr lang="en-US" sz="2400" dirty="0"/>
              <a:t>The portal sends a </a:t>
            </a:r>
            <a:r>
              <a:rPr lang="en-US" sz="2400" b="1" dirty="0">
                <a:solidFill>
                  <a:srgbClr val="C00000"/>
                </a:solidFill>
              </a:rPr>
              <a:t>request to the API</a:t>
            </a:r>
            <a:r>
              <a:rPr lang="en-US" sz="2400" dirty="0"/>
              <a:t>, including the </a:t>
            </a:r>
            <a:r>
              <a:rPr lang="en-US" sz="2400" b="1" dirty="0"/>
              <a:t>student’s ID </a:t>
            </a:r>
            <a:r>
              <a:rPr lang="en-US" sz="2400" dirty="0"/>
              <a:t>and proper </a:t>
            </a:r>
            <a:r>
              <a:rPr lang="en-US" sz="2400" b="1" dirty="0"/>
              <a:t>authentication</a:t>
            </a:r>
            <a:r>
              <a:rPr lang="en-US" sz="2400" dirty="0"/>
              <a:t> (like a login token).</a:t>
            </a:r>
          </a:p>
          <a:p>
            <a:r>
              <a:rPr lang="en-US" sz="2400" dirty="0"/>
              <a:t>The API checks </a:t>
            </a:r>
            <a:r>
              <a:rPr lang="en-US" sz="2400" b="1" dirty="0">
                <a:solidFill>
                  <a:srgbClr val="C00000"/>
                </a:solidFill>
              </a:rPr>
              <a:t>who is making </a:t>
            </a:r>
            <a:r>
              <a:rPr lang="en-US" sz="2400" dirty="0"/>
              <a:t>the request (</a:t>
            </a:r>
            <a:r>
              <a:rPr lang="en-US" sz="2400" b="1" dirty="0"/>
              <a:t>student</a:t>
            </a:r>
            <a:r>
              <a:rPr lang="en-US" sz="2400" dirty="0"/>
              <a:t>, </a:t>
            </a:r>
            <a:r>
              <a:rPr lang="en-US" sz="2400" b="1" dirty="0"/>
              <a:t>professor</a:t>
            </a:r>
            <a:r>
              <a:rPr lang="en-US" sz="2400" dirty="0"/>
              <a:t>, or </a:t>
            </a:r>
            <a:r>
              <a:rPr lang="en-US" sz="2400" b="1" dirty="0"/>
              <a:t>management</a:t>
            </a:r>
            <a:r>
              <a:rPr lang="en-US" sz="2400" dirty="0"/>
              <a:t>) and what data they’re allowed to access.</a:t>
            </a:r>
          </a:p>
          <a:p>
            <a:r>
              <a:rPr lang="en-US" sz="2400" dirty="0"/>
              <a:t>The API fetches </a:t>
            </a:r>
            <a:r>
              <a:rPr lang="en-US" sz="2400" b="1" dirty="0">
                <a:solidFill>
                  <a:srgbClr val="C00000"/>
                </a:solidFill>
              </a:rPr>
              <a:t>only that student’s marks </a:t>
            </a:r>
            <a:r>
              <a:rPr lang="en-US" sz="2400" dirty="0"/>
              <a:t>from the database — not anyone else's.</a:t>
            </a:r>
          </a:p>
          <a:p>
            <a:r>
              <a:rPr lang="en-US" sz="2400" dirty="0"/>
              <a:t>The API then sends the result data back to the portal in a structured format (usually JSON).</a:t>
            </a:r>
          </a:p>
          <a:p>
            <a:r>
              <a:rPr lang="en-US" sz="2400" dirty="0"/>
              <a:t>The portal displays the marks to the student securely.</a:t>
            </a:r>
          </a:p>
        </p:txBody>
      </p:sp>
    </p:spTree>
    <p:extLst>
      <p:ext uri="{BB962C8B-B14F-4D97-AF65-F5344CB8AC3E}">
        <p14:creationId xmlns:p14="http://schemas.microsoft.com/office/powerpoint/2010/main" val="417053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F9E0B-861A-6C22-7BB1-88F8DF3CA5E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551F4-E930-B878-D014-1116C97D9BE0}"/>
              </a:ext>
            </a:extLst>
          </p:cNvPr>
          <p:cNvSpPr>
            <a:spLocks noGrp="1"/>
          </p:cNvSpPr>
          <p:nvPr>
            <p:ph idx="1"/>
          </p:nvPr>
        </p:nvSpPr>
        <p:spPr>
          <a:xfrm>
            <a:off x="777240" y="1393371"/>
            <a:ext cx="10659110" cy="4783592"/>
          </a:xfrm>
        </p:spPr>
        <p:txBody>
          <a:bodyPr>
            <a:normAutofit/>
          </a:bodyPr>
          <a:lstStyle/>
          <a:p>
            <a:pPr marL="0" indent="0">
              <a:buNone/>
            </a:pPr>
            <a:r>
              <a:rPr lang="en-IN" sz="3200" b="1" dirty="0"/>
              <a:t>Types of APIs:</a:t>
            </a:r>
          </a:p>
          <a:p>
            <a:pPr marL="457200" indent="-457200">
              <a:buFont typeface="+mj-lt"/>
              <a:buAutoNum type="arabicPeriod"/>
            </a:pPr>
            <a:r>
              <a:rPr lang="en-IN" sz="2800" b="1" dirty="0"/>
              <a:t>REST API (Representational State Transfer): U</a:t>
            </a:r>
            <a:r>
              <a:rPr lang="en-IN" sz="2800" dirty="0"/>
              <a:t>ses </a:t>
            </a:r>
            <a:r>
              <a:rPr lang="en-IN" sz="2800" b="1" dirty="0">
                <a:solidFill>
                  <a:srgbClr val="C00000"/>
                </a:solidFill>
              </a:rPr>
              <a:t>HTTP</a:t>
            </a:r>
            <a:r>
              <a:rPr lang="en-IN" sz="2800" dirty="0"/>
              <a:t> </a:t>
            </a:r>
            <a:r>
              <a:rPr lang="en-IN" sz="2800" b="1" dirty="0">
                <a:solidFill>
                  <a:srgbClr val="C00000"/>
                </a:solidFill>
              </a:rPr>
              <a:t>requests</a:t>
            </a:r>
            <a:r>
              <a:rPr lang="en-IN" sz="2800" dirty="0"/>
              <a:t> like GET, POST, PUT, PATCH and DELETE.</a:t>
            </a:r>
          </a:p>
          <a:p>
            <a:pPr marL="457200" indent="-457200">
              <a:buFont typeface="+mj-lt"/>
              <a:buAutoNum type="arabicPeriod"/>
            </a:pPr>
            <a:r>
              <a:rPr lang="en-IN" sz="2800" b="1" dirty="0"/>
              <a:t>SOAP API (Simple Object Access Protocol) </a:t>
            </a:r>
            <a:r>
              <a:rPr lang="en-IN" sz="2800" dirty="0"/>
              <a:t>– Uses </a:t>
            </a:r>
            <a:r>
              <a:rPr lang="en-IN" sz="2800" b="1" dirty="0">
                <a:solidFill>
                  <a:srgbClr val="C00000"/>
                </a:solidFill>
              </a:rPr>
              <a:t>XML</a:t>
            </a:r>
            <a:r>
              <a:rPr lang="en-IN" sz="2800" dirty="0"/>
              <a:t> </a:t>
            </a:r>
            <a:r>
              <a:rPr lang="en-IN" sz="2800" b="1" dirty="0">
                <a:solidFill>
                  <a:srgbClr val="C00000"/>
                </a:solidFill>
              </a:rPr>
              <a:t>messaging</a:t>
            </a:r>
            <a:endParaRPr lang="en-IN" sz="2800" dirty="0"/>
          </a:p>
          <a:p>
            <a:pPr marL="457200" indent="-457200">
              <a:buFont typeface="+mj-lt"/>
              <a:buAutoNum type="arabicPeriod"/>
            </a:pPr>
            <a:r>
              <a:rPr lang="en-IN" sz="2800" b="1" dirty="0" err="1"/>
              <a:t>GraphQL</a:t>
            </a:r>
            <a:r>
              <a:rPr lang="en-IN" sz="2800" b="1" dirty="0"/>
              <a:t> API </a:t>
            </a:r>
            <a:r>
              <a:rPr lang="en-IN" sz="2800" dirty="0"/>
              <a:t>– Allows clients to request </a:t>
            </a:r>
            <a:r>
              <a:rPr lang="en-IN" sz="2800" b="1" dirty="0">
                <a:solidFill>
                  <a:srgbClr val="C00000"/>
                </a:solidFill>
              </a:rPr>
              <a:t>only the data </a:t>
            </a:r>
            <a:r>
              <a:rPr lang="en-IN" sz="2800" dirty="0"/>
              <a:t>they need.</a:t>
            </a:r>
          </a:p>
          <a:p>
            <a:pPr marL="457200" indent="-457200">
              <a:buFont typeface="+mj-lt"/>
              <a:buAutoNum type="arabicPeriod"/>
            </a:pPr>
            <a:r>
              <a:rPr lang="en-IN" sz="2800" b="1" dirty="0"/>
              <a:t>WebSocket API </a:t>
            </a:r>
            <a:r>
              <a:rPr lang="en-IN" sz="2800" dirty="0"/>
              <a:t>– Used for </a:t>
            </a:r>
            <a:r>
              <a:rPr lang="en-IN" sz="2800" b="1" dirty="0">
                <a:solidFill>
                  <a:srgbClr val="C00000"/>
                </a:solidFill>
              </a:rPr>
              <a:t>real-time communication</a:t>
            </a:r>
            <a:r>
              <a:rPr lang="en-IN" sz="2800" dirty="0"/>
              <a:t>.</a:t>
            </a:r>
          </a:p>
        </p:txBody>
      </p:sp>
    </p:spTree>
    <p:extLst>
      <p:ext uri="{BB962C8B-B14F-4D97-AF65-F5344CB8AC3E}">
        <p14:creationId xmlns:p14="http://schemas.microsoft.com/office/powerpoint/2010/main" val="41341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BF9A2-6D67-FF62-0F92-AD1A1C8D7E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14EFD-0A15-EC45-9C26-0D10024695FA}"/>
              </a:ext>
            </a:extLst>
          </p:cNvPr>
          <p:cNvSpPr>
            <a:spLocks noGrp="1"/>
          </p:cNvSpPr>
          <p:nvPr>
            <p:ph idx="1"/>
          </p:nvPr>
        </p:nvSpPr>
        <p:spPr>
          <a:xfrm>
            <a:off x="777240" y="1110343"/>
            <a:ext cx="10659110" cy="5066620"/>
          </a:xfrm>
        </p:spPr>
        <p:txBody>
          <a:bodyPr>
            <a:normAutofit/>
          </a:bodyPr>
          <a:lstStyle/>
          <a:p>
            <a:pPr marL="457200" indent="-457200">
              <a:buFont typeface="+mj-lt"/>
              <a:buAutoNum type="arabicPeriod"/>
            </a:pPr>
            <a:r>
              <a:rPr lang="en-IN" sz="2800" b="1" dirty="0"/>
              <a:t>REST API (Representational State Transfer)</a:t>
            </a:r>
          </a:p>
          <a:p>
            <a:pPr lvl="1"/>
            <a:r>
              <a:rPr lang="en-US" sz="2800" b="1" dirty="0">
                <a:solidFill>
                  <a:srgbClr val="002060"/>
                </a:solidFill>
              </a:rPr>
              <a:t>Common</a:t>
            </a:r>
            <a:r>
              <a:rPr lang="en-US" sz="2800" dirty="0"/>
              <a:t> and </a:t>
            </a:r>
            <a:r>
              <a:rPr lang="en-US" sz="2800" b="1" dirty="0">
                <a:solidFill>
                  <a:srgbClr val="002060"/>
                </a:solidFill>
              </a:rPr>
              <a:t>simple</a:t>
            </a:r>
            <a:r>
              <a:rPr lang="en-US" sz="2800" dirty="0"/>
              <a:t> way to talk to web services.</a:t>
            </a:r>
          </a:p>
          <a:p>
            <a:pPr lvl="1"/>
            <a:r>
              <a:rPr lang="en-IN" sz="2600" b="1" dirty="0"/>
              <a:t>U</a:t>
            </a:r>
            <a:r>
              <a:rPr lang="en-IN" sz="2600" dirty="0"/>
              <a:t>ses </a:t>
            </a:r>
            <a:r>
              <a:rPr lang="en-IN" sz="2600" b="1" dirty="0">
                <a:solidFill>
                  <a:srgbClr val="C00000"/>
                </a:solidFill>
              </a:rPr>
              <a:t>HTTP</a:t>
            </a:r>
            <a:r>
              <a:rPr lang="en-IN" sz="2600" dirty="0"/>
              <a:t> </a:t>
            </a:r>
            <a:r>
              <a:rPr lang="en-IN" sz="2600" b="1" dirty="0">
                <a:solidFill>
                  <a:srgbClr val="C00000"/>
                </a:solidFill>
              </a:rPr>
              <a:t>requests</a:t>
            </a:r>
            <a:r>
              <a:rPr lang="en-IN" sz="2600" dirty="0"/>
              <a:t> like GET, POST, PUT, PATCH and DELETE.</a:t>
            </a:r>
          </a:p>
          <a:p>
            <a:pPr lvl="1"/>
            <a:endParaRPr lang="en-IN" sz="2600" dirty="0"/>
          </a:p>
          <a:p>
            <a:pPr marL="457200" indent="-457200">
              <a:buFont typeface="+mj-lt"/>
              <a:buAutoNum type="arabicPeriod"/>
            </a:pPr>
            <a:r>
              <a:rPr lang="en-IN" sz="2800" b="1" dirty="0"/>
              <a:t>SOAP API (Simple Object Access Protocol)</a:t>
            </a:r>
            <a:endParaRPr lang="en-US" sz="2600" dirty="0"/>
          </a:p>
          <a:p>
            <a:pPr lvl="1"/>
            <a:r>
              <a:rPr lang="en-US" sz="2800" dirty="0"/>
              <a:t>An </a:t>
            </a:r>
            <a:r>
              <a:rPr lang="en-US" sz="2800" b="1" dirty="0">
                <a:solidFill>
                  <a:srgbClr val="C00000"/>
                </a:solidFill>
              </a:rPr>
              <a:t>older</a:t>
            </a:r>
            <a:r>
              <a:rPr lang="en-US" sz="2800" dirty="0"/>
              <a:t> and </a:t>
            </a:r>
            <a:r>
              <a:rPr lang="en-US" sz="2800" b="1" dirty="0">
                <a:solidFill>
                  <a:srgbClr val="C00000"/>
                </a:solidFill>
              </a:rPr>
              <a:t>more strict </a:t>
            </a:r>
            <a:r>
              <a:rPr lang="en-US" sz="2800" dirty="0"/>
              <a:t>way of sending messages between systems.</a:t>
            </a:r>
          </a:p>
          <a:p>
            <a:pPr lvl="1"/>
            <a:r>
              <a:rPr lang="en-US" sz="2800" dirty="0"/>
              <a:t>It uses </a:t>
            </a:r>
            <a:r>
              <a:rPr lang="en-US" sz="2800" b="1" dirty="0">
                <a:solidFill>
                  <a:srgbClr val="C00000"/>
                </a:solidFill>
              </a:rPr>
              <a:t>XML</a:t>
            </a:r>
            <a:r>
              <a:rPr lang="en-US" sz="2800" dirty="0"/>
              <a:t> to send data, and it follows strict rules.</a:t>
            </a:r>
          </a:p>
          <a:p>
            <a:pPr lvl="1"/>
            <a:r>
              <a:rPr lang="en-US" sz="2800" b="1" dirty="0"/>
              <a:t>Example: </a:t>
            </a:r>
          </a:p>
          <a:p>
            <a:pPr lvl="2"/>
            <a:r>
              <a:rPr lang="en-US" sz="2800" dirty="0"/>
              <a:t>Like </a:t>
            </a:r>
            <a:r>
              <a:rPr lang="en-US" sz="2800" b="1" dirty="0"/>
              <a:t>filling out a government form </a:t>
            </a:r>
            <a:r>
              <a:rPr lang="en-US" sz="2800" dirty="0"/>
              <a:t>– everything has to be </a:t>
            </a:r>
            <a:r>
              <a:rPr lang="en-US" sz="2800" b="1" dirty="0">
                <a:solidFill>
                  <a:srgbClr val="002060"/>
                </a:solidFill>
              </a:rPr>
              <a:t>exact</a:t>
            </a:r>
            <a:r>
              <a:rPr lang="en-US" sz="2800" dirty="0"/>
              <a:t> and </a:t>
            </a:r>
            <a:r>
              <a:rPr lang="en-US" sz="2800" b="1" dirty="0">
                <a:solidFill>
                  <a:srgbClr val="002060"/>
                </a:solidFill>
              </a:rPr>
              <a:t>formal</a:t>
            </a:r>
            <a:r>
              <a:rPr lang="en-US" sz="2800" dirty="0"/>
              <a:t>.</a:t>
            </a:r>
            <a:endParaRPr lang="en-IN" sz="2800" dirty="0"/>
          </a:p>
        </p:txBody>
      </p:sp>
    </p:spTree>
    <p:extLst>
      <p:ext uri="{BB962C8B-B14F-4D97-AF65-F5344CB8AC3E}">
        <p14:creationId xmlns:p14="http://schemas.microsoft.com/office/powerpoint/2010/main" val="1792152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4831E-C872-5314-8045-1A32DEC5D9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3E871-47D4-81C5-D1A9-112D8647927F}"/>
              </a:ext>
            </a:extLst>
          </p:cNvPr>
          <p:cNvSpPr>
            <a:spLocks noGrp="1"/>
          </p:cNvSpPr>
          <p:nvPr>
            <p:ph idx="1"/>
          </p:nvPr>
        </p:nvSpPr>
        <p:spPr>
          <a:xfrm>
            <a:off x="777240" y="805543"/>
            <a:ext cx="10659110" cy="5371420"/>
          </a:xfrm>
        </p:spPr>
        <p:txBody>
          <a:bodyPr>
            <a:normAutofit/>
          </a:bodyPr>
          <a:lstStyle/>
          <a:p>
            <a:pPr marL="0" indent="0">
              <a:buNone/>
            </a:pPr>
            <a:r>
              <a:rPr lang="en-IN" sz="2800" b="1" dirty="0"/>
              <a:t>3. </a:t>
            </a:r>
            <a:r>
              <a:rPr lang="en-IN" sz="2800" b="1" dirty="0" err="1"/>
              <a:t>GraphQL</a:t>
            </a:r>
            <a:r>
              <a:rPr lang="en-IN" sz="2800" b="1" dirty="0"/>
              <a:t> API </a:t>
            </a:r>
            <a:r>
              <a:rPr lang="en-IN" sz="2800" dirty="0"/>
              <a:t>– Allows clients to request </a:t>
            </a:r>
            <a:r>
              <a:rPr lang="en-IN" sz="2800" b="1" dirty="0">
                <a:solidFill>
                  <a:srgbClr val="C00000"/>
                </a:solidFill>
              </a:rPr>
              <a:t>only the data </a:t>
            </a:r>
            <a:r>
              <a:rPr lang="en-IN" sz="2800" dirty="0"/>
              <a:t>they need</a:t>
            </a:r>
            <a:endParaRPr lang="en-US" sz="2400" dirty="0"/>
          </a:p>
          <a:p>
            <a:r>
              <a:rPr lang="en-US" sz="2600" dirty="0"/>
              <a:t>Let's the client </a:t>
            </a:r>
            <a:r>
              <a:rPr lang="en-US" sz="2600" b="1" dirty="0"/>
              <a:t>ask exactly what data it needs</a:t>
            </a:r>
            <a:r>
              <a:rPr lang="en-US" sz="2600" dirty="0"/>
              <a:t>, </a:t>
            </a:r>
            <a:r>
              <a:rPr lang="en-US" sz="2600" b="1" dirty="0">
                <a:solidFill>
                  <a:srgbClr val="002060"/>
                </a:solidFill>
              </a:rPr>
              <a:t>nothing more</a:t>
            </a:r>
            <a:r>
              <a:rPr lang="en-US" sz="2600" dirty="0"/>
              <a:t>, </a:t>
            </a:r>
            <a:r>
              <a:rPr lang="en-US" sz="2600" b="1" dirty="0">
                <a:solidFill>
                  <a:srgbClr val="002060"/>
                </a:solidFill>
              </a:rPr>
              <a:t>nothing less</a:t>
            </a:r>
            <a:r>
              <a:rPr lang="en-US" sz="2600" dirty="0"/>
              <a:t>.</a:t>
            </a:r>
            <a:br>
              <a:rPr lang="en-US" sz="2600" dirty="0"/>
            </a:br>
            <a:r>
              <a:rPr lang="en-US" sz="2600" dirty="0"/>
              <a:t>This avoids getting </a:t>
            </a:r>
            <a:r>
              <a:rPr lang="en-US" sz="2600" b="1" dirty="0">
                <a:solidFill>
                  <a:srgbClr val="002060"/>
                </a:solidFill>
              </a:rPr>
              <a:t>too much </a:t>
            </a:r>
            <a:r>
              <a:rPr lang="en-US" sz="2600" dirty="0"/>
              <a:t>or </a:t>
            </a:r>
            <a:r>
              <a:rPr lang="en-US" sz="2600" b="1" dirty="0">
                <a:solidFill>
                  <a:srgbClr val="002060"/>
                </a:solidFill>
              </a:rPr>
              <a:t>too little data</a:t>
            </a:r>
            <a:r>
              <a:rPr lang="en-US" sz="2600" dirty="0"/>
              <a:t>.</a:t>
            </a:r>
          </a:p>
          <a:p>
            <a:r>
              <a:rPr lang="en-US" sz="2600" b="1" dirty="0"/>
              <a:t>Example:</a:t>
            </a:r>
            <a:r>
              <a:rPr lang="en-US" sz="2600" dirty="0"/>
              <a:t> Like ordering a custom </a:t>
            </a:r>
            <a:r>
              <a:rPr lang="en-US" sz="2600" b="1" dirty="0">
                <a:solidFill>
                  <a:srgbClr val="C00000"/>
                </a:solidFill>
              </a:rPr>
              <a:t>sandwich</a:t>
            </a:r>
            <a:r>
              <a:rPr lang="en-US" sz="2600" dirty="0"/>
              <a:t> — you pick </a:t>
            </a:r>
            <a:r>
              <a:rPr lang="en-US" sz="2600" b="1" dirty="0"/>
              <a:t>exactly</a:t>
            </a:r>
            <a:r>
              <a:rPr lang="en-US" sz="2600" dirty="0"/>
              <a:t> what you want in it.</a:t>
            </a:r>
          </a:p>
          <a:p>
            <a:pPr marL="0" indent="0">
              <a:buNone/>
            </a:pPr>
            <a:endParaRPr lang="en-IN" sz="800" dirty="0"/>
          </a:p>
          <a:p>
            <a:pPr marL="0" indent="0">
              <a:buNone/>
            </a:pPr>
            <a:r>
              <a:rPr lang="en-IN" sz="2800" b="1" dirty="0"/>
              <a:t>4. WebSocket API </a:t>
            </a:r>
            <a:r>
              <a:rPr lang="en-IN" sz="2800" dirty="0"/>
              <a:t>– Used for </a:t>
            </a:r>
            <a:r>
              <a:rPr lang="en-IN" sz="2800" b="1" dirty="0">
                <a:solidFill>
                  <a:srgbClr val="C00000"/>
                </a:solidFill>
              </a:rPr>
              <a:t>real-time communication</a:t>
            </a:r>
            <a:endParaRPr lang="en-US" sz="2400" dirty="0"/>
          </a:p>
          <a:p>
            <a:r>
              <a:rPr lang="en-US" sz="2600" dirty="0"/>
              <a:t>Used for </a:t>
            </a:r>
            <a:r>
              <a:rPr lang="en-US" sz="2600" b="1" dirty="0"/>
              <a:t>real-time, </a:t>
            </a:r>
            <a:r>
              <a:rPr lang="en-US" sz="2600" b="1" dirty="0">
                <a:solidFill>
                  <a:srgbClr val="C00000"/>
                </a:solidFill>
              </a:rPr>
              <a:t>two-way communication</a:t>
            </a:r>
            <a:r>
              <a:rPr lang="en-US" sz="2600" dirty="0">
                <a:solidFill>
                  <a:srgbClr val="C00000"/>
                </a:solidFill>
              </a:rPr>
              <a:t> </a:t>
            </a:r>
            <a:r>
              <a:rPr lang="en-US" sz="2600" dirty="0"/>
              <a:t>between </a:t>
            </a:r>
            <a:r>
              <a:rPr lang="en-US" sz="2600" b="1" dirty="0"/>
              <a:t>client</a:t>
            </a:r>
            <a:r>
              <a:rPr lang="en-US" sz="2600" dirty="0"/>
              <a:t> and </a:t>
            </a:r>
            <a:r>
              <a:rPr lang="en-US" sz="2600" b="1" dirty="0"/>
              <a:t>server</a:t>
            </a:r>
            <a:r>
              <a:rPr lang="en-US" sz="2600" dirty="0"/>
              <a:t>.</a:t>
            </a:r>
          </a:p>
          <a:p>
            <a:r>
              <a:rPr lang="en-US" sz="2600" dirty="0"/>
              <a:t>Once connected, both can send/receive messages </a:t>
            </a:r>
            <a:r>
              <a:rPr lang="en-US" sz="2600" b="1" dirty="0"/>
              <a:t>instantly</a:t>
            </a:r>
            <a:r>
              <a:rPr lang="en-US" sz="2600" dirty="0"/>
              <a:t> </a:t>
            </a:r>
            <a:r>
              <a:rPr lang="en-US" sz="2600" b="1" dirty="0">
                <a:solidFill>
                  <a:srgbClr val="C00000"/>
                </a:solidFill>
              </a:rPr>
              <a:t>without needing to ask again and again.</a:t>
            </a:r>
          </a:p>
          <a:p>
            <a:r>
              <a:rPr lang="en-US" sz="2600" b="1" dirty="0"/>
              <a:t>Example:</a:t>
            </a:r>
            <a:r>
              <a:rPr lang="en-US" sz="2600" dirty="0"/>
              <a:t> Like a phone call — both people can talk and listen at the same time, in real time.</a:t>
            </a:r>
          </a:p>
          <a:p>
            <a:pPr marL="0" indent="0">
              <a:buNone/>
            </a:pPr>
            <a:endParaRPr lang="en-IN" sz="2800" dirty="0"/>
          </a:p>
        </p:txBody>
      </p:sp>
    </p:spTree>
    <p:extLst>
      <p:ext uri="{BB962C8B-B14F-4D97-AF65-F5344CB8AC3E}">
        <p14:creationId xmlns:p14="http://schemas.microsoft.com/office/powerpoint/2010/main" val="273061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0F9BA-8BE2-AF1D-78A1-924802D1C3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3DFE8-E26E-5EF3-AD3C-FAD7D632297A}"/>
              </a:ext>
            </a:extLst>
          </p:cNvPr>
          <p:cNvSpPr>
            <a:spLocks noGrp="1"/>
          </p:cNvSpPr>
          <p:nvPr>
            <p:ph idx="1"/>
          </p:nvPr>
        </p:nvSpPr>
        <p:spPr>
          <a:xfrm>
            <a:off x="470253" y="1499458"/>
            <a:ext cx="6312053" cy="3859084"/>
          </a:xfrm>
        </p:spPr>
        <p:txBody>
          <a:bodyPr anchor="t">
            <a:normAutofit/>
          </a:bodyPr>
          <a:lstStyle/>
          <a:p>
            <a:pPr marL="0" marR="0" indent="0">
              <a:buNone/>
            </a:pPr>
            <a:r>
              <a:rPr lang="en-US" sz="2800" b="1" dirty="0">
                <a:effectLst/>
                <a:latin typeface="Calibri" panose="020F0502020204030204" pitchFamily="34" charset="0"/>
              </a:rPr>
              <a:t>REST API:</a:t>
            </a:r>
          </a:p>
          <a:p>
            <a:r>
              <a:rPr lang="en-US" sz="2400" b="1" dirty="0">
                <a:effectLst/>
                <a:latin typeface="Calibri" panose="020F0502020204030204" pitchFamily="34" charset="0"/>
              </a:rPr>
              <a:t>REST (Representational State Transfer) </a:t>
            </a:r>
            <a:r>
              <a:rPr lang="en-US" sz="2400" dirty="0">
                <a:effectLst/>
                <a:latin typeface="Calibri" panose="020F0502020204030204" pitchFamily="34" charset="0"/>
              </a:rPr>
              <a:t>is a </a:t>
            </a:r>
            <a:r>
              <a:rPr lang="en-US" sz="2400" b="1" dirty="0">
                <a:solidFill>
                  <a:srgbClr val="C00000"/>
                </a:solidFill>
                <a:effectLst/>
                <a:latin typeface="Calibri" panose="020F0502020204030204" pitchFamily="34" charset="0"/>
              </a:rPr>
              <a:t>web service </a:t>
            </a:r>
            <a:r>
              <a:rPr lang="en-US" sz="2400" dirty="0">
                <a:effectLst/>
                <a:latin typeface="Calibri" panose="020F0502020204030204" pitchFamily="34" charset="0"/>
              </a:rPr>
              <a:t>that follows </a:t>
            </a:r>
            <a:r>
              <a:rPr lang="en-US" sz="2400" b="1" dirty="0">
                <a:solidFill>
                  <a:srgbClr val="0070C0"/>
                </a:solidFill>
                <a:effectLst/>
                <a:latin typeface="Calibri" panose="020F0502020204030204" pitchFamily="34" charset="0"/>
              </a:rPr>
              <a:t>REST</a:t>
            </a:r>
            <a:r>
              <a:rPr lang="en-US" sz="2400" dirty="0">
                <a:solidFill>
                  <a:srgbClr val="0070C0"/>
                </a:solidFill>
                <a:effectLst/>
                <a:latin typeface="Calibri" panose="020F0502020204030204" pitchFamily="34" charset="0"/>
              </a:rPr>
              <a:t> </a:t>
            </a:r>
            <a:r>
              <a:rPr lang="en-US" sz="2400" b="1" dirty="0">
                <a:solidFill>
                  <a:srgbClr val="0070C0"/>
                </a:solidFill>
                <a:effectLst/>
                <a:latin typeface="Calibri" panose="020F0502020204030204" pitchFamily="34" charset="0"/>
              </a:rPr>
              <a:t>principles</a:t>
            </a:r>
            <a:r>
              <a:rPr lang="en-US" sz="2400" dirty="0">
                <a:solidFill>
                  <a:srgbClr val="0070C0"/>
                </a:solidFill>
                <a:effectLst/>
                <a:latin typeface="Calibri" panose="020F0502020204030204" pitchFamily="34" charset="0"/>
              </a:rPr>
              <a:t> </a:t>
            </a:r>
            <a:r>
              <a:rPr lang="en-US" sz="2400" dirty="0">
                <a:effectLst/>
                <a:latin typeface="Calibri" panose="020F0502020204030204" pitchFamily="34" charset="0"/>
              </a:rPr>
              <a:t>to enable </a:t>
            </a:r>
            <a:r>
              <a:rPr lang="en-US" sz="2400" b="1" dirty="0">
                <a:effectLst/>
                <a:latin typeface="Calibri" panose="020F0502020204030204" pitchFamily="34" charset="0"/>
              </a:rPr>
              <a:t>communication between </a:t>
            </a:r>
            <a:r>
              <a:rPr lang="en-US" sz="2400" b="1" dirty="0">
                <a:solidFill>
                  <a:srgbClr val="C00000"/>
                </a:solidFill>
                <a:effectLst/>
                <a:latin typeface="Calibri" panose="020F0502020204030204" pitchFamily="34" charset="0"/>
              </a:rPr>
              <a:t>client</a:t>
            </a:r>
            <a:r>
              <a:rPr lang="en-US" sz="2400" dirty="0">
                <a:effectLst/>
                <a:latin typeface="Calibri" panose="020F0502020204030204" pitchFamily="34" charset="0"/>
              </a:rPr>
              <a:t> and </a:t>
            </a:r>
            <a:r>
              <a:rPr lang="en-US" sz="2400" b="1" dirty="0">
                <a:solidFill>
                  <a:srgbClr val="C00000"/>
                </a:solidFill>
                <a:effectLst/>
                <a:latin typeface="Calibri" panose="020F0502020204030204" pitchFamily="34" charset="0"/>
              </a:rPr>
              <a:t>server</a:t>
            </a:r>
            <a:endParaRPr lang="en-US" sz="2400" b="1" dirty="0">
              <a:solidFill>
                <a:srgbClr val="C00000"/>
              </a:solidFill>
              <a:latin typeface="Calibri" panose="020F0502020204030204" pitchFamily="34" charset="0"/>
            </a:endParaRPr>
          </a:p>
          <a:p>
            <a:r>
              <a:rPr lang="en-US" sz="2400" dirty="0">
                <a:effectLst/>
                <a:latin typeface="Calibri" panose="020F0502020204030204" pitchFamily="34" charset="0"/>
              </a:rPr>
              <a:t>REST is an </a:t>
            </a:r>
            <a:r>
              <a:rPr lang="en-US" sz="2400" b="1" dirty="0">
                <a:solidFill>
                  <a:srgbClr val="C00000"/>
                </a:solidFill>
                <a:effectLst/>
                <a:latin typeface="Calibri" panose="020F0502020204030204" pitchFamily="34" charset="0"/>
              </a:rPr>
              <a:t>architectural style </a:t>
            </a:r>
            <a:r>
              <a:rPr lang="en-US" sz="2400" dirty="0">
                <a:effectLst/>
                <a:latin typeface="Calibri" panose="020F0502020204030204" pitchFamily="34" charset="0"/>
              </a:rPr>
              <a:t>for </a:t>
            </a:r>
            <a:r>
              <a:rPr lang="en-US" sz="2400" b="1" dirty="0">
                <a:effectLst/>
                <a:latin typeface="Calibri" panose="020F0502020204030204" pitchFamily="34" charset="0"/>
              </a:rPr>
              <a:t>designing networked applications</a:t>
            </a:r>
            <a:r>
              <a:rPr lang="en-US" sz="2400" dirty="0">
                <a:effectLst/>
                <a:latin typeface="Calibri" panose="020F0502020204030204" pitchFamily="34" charset="0"/>
              </a:rPr>
              <a:t>. It relies on a </a:t>
            </a:r>
            <a:r>
              <a:rPr lang="en-US" sz="2400" b="1" dirty="0">
                <a:solidFill>
                  <a:srgbClr val="C00000"/>
                </a:solidFill>
                <a:effectLst/>
                <a:latin typeface="Calibri" panose="020F0502020204030204" pitchFamily="34" charset="0"/>
              </a:rPr>
              <a:t>stateless</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client-server</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cacheable</a:t>
            </a:r>
            <a:r>
              <a:rPr lang="en-US" sz="2400" dirty="0">
                <a:effectLst/>
                <a:latin typeface="Calibri" panose="020F0502020204030204" pitchFamily="34" charset="0"/>
              </a:rPr>
              <a:t> </a:t>
            </a:r>
            <a:r>
              <a:rPr lang="en-US" sz="2400" b="1" dirty="0">
                <a:effectLst/>
                <a:latin typeface="Calibri" panose="020F0502020204030204" pitchFamily="34" charset="0"/>
              </a:rPr>
              <a:t>communications</a:t>
            </a:r>
            <a:r>
              <a:rPr lang="en-US" sz="2400" dirty="0">
                <a:effectLst/>
                <a:latin typeface="Calibri" panose="020F0502020204030204" pitchFamily="34" charset="0"/>
              </a:rPr>
              <a:t> </a:t>
            </a:r>
            <a:r>
              <a:rPr lang="en-US" sz="2400" b="1" dirty="0">
                <a:effectLst/>
                <a:latin typeface="Calibri" panose="020F0502020204030204" pitchFamily="34" charset="0"/>
              </a:rPr>
              <a:t>protocol</a:t>
            </a:r>
            <a:r>
              <a:rPr lang="en-US" sz="2400" dirty="0">
                <a:effectLst/>
                <a:latin typeface="Calibri" panose="020F0502020204030204" pitchFamily="34" charset="0"/>
              </a:rPr>
              <a:t> -- the </a:t>
            </a:r>
            <a:r>
              <a:rPr lang="en-US" sz="2400" b="1" dirty="0">
                <a:solidFill>
                  <a:srgbClr val="C00000"/>
                </a:solidFill>
                <a:effectLst/>
                <a:latin typeface="Calibri" panose="020F0502020204030204" pitchFamily="34" charset="0"/>
              </a:rPr>
              <a:t>HTTP</a:t>
            </a:r>
            <a:r>
              <a:rPr lang="en-US" sz="2400" dirty="0">
                <a:effectLst/>
                <a:latin typeface="Calibri" panose="020F0502020204030204" pitchFamily="34" charset="0"/>
              </a:rPr>
              <a:t> protocol is most often used. </a:t>
            </a:r>
          </a:p>
        </p:txBody>
      </p:sp>
      <p:pic>
        <p:nvPicPr>
          <p:cNvPr id="9220" name="Picture 4" descr="REST API">
            <a:extLst>
              <a:ext uri="{FF2B5EF4-FFF2-40B4-BE49-F238E27FC236}">
                <a16:creationId xmlns:a16="http://schemas.microsoft.com/office/drawing/2014/main" id="{28443EC0-6FB1-25B4-7636-1226909E1B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3252"/>
          <a:stretch/>
        </p:blipFill>
        <p:spPr bwMode="auto">
          <a:xfrm>
            <a:off x="6782306" y="939071"/>
            <a:ext cx="4552196" cy="4552196"/>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23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5CF0F-4E77-9FFC-1AAC-0FC36730764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99791-89C4-2865-BD40-F87A475DCE31}"/>
              </a:ext>
            </a:extLst>
          </p:cNvPr>
          <p:cNvSpPr>
            <a:spLocks noGrp="1"/>
          </p:cNvSpPr>
          <p:nvPr>
            <p:ph idx="1"/>
          </p:nvPr>
        </p:nvSpPr>
        <p:spPr>
          <a:xfrm>
            <a:off x="777240" y="297712"/>
            <a:ext cx="10659110" cy="6220046"/>
          </a:xfrm>
        </p:spPr>
        <p:txBody>
          <a:bodyPr>
            <a:normAutofit fontScale="92500" lnSpcReduction="20000"/>
          </a:bodyPr>
          <a:lstStyle/>
          <a:p>
            <a:pPr marL="0" marR="0" indent="0">
              <a:buNone/>
            </a:pPr>
            <a:r>
              <a:rPr lang="en-US" sz="2600" b="1" dirty="0">
                <a:effectLst/>
                <a:latin typeface="Calibri" panose="020F0502020204030204" pitchFamily="34" charset="0"/>
              </a:rPr>
              <a:t>Why the Name REST?</a:t>
            </a:r>
          </a:p>
          <a:p>
            <a:pPr marL="0" marR="0"/>
            <a:r>
              <a:rPr lang="en-US" sz="2400" dirty="0">
                <a:effectLst/>
                <a:latin typeface="Calibri" panose="020F0502020204030204" pitchFamily="34" charset="0"/>
              </a:rPr>
              <a:t>The name "REST API" comes from the </a:t>
            </a:r>
            <a:r>
              <a:rPr lang="en-US" sz="2400" b="1" dirty="0">
                <a:effectLst/>
                <a:latin typeface="Calibri" panose="020F0502020204030204" pitchFamily="34" charset="0"/>
              </a:rPr>
              <a:t>acronym</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REST</a:t>
            </a:r>
            <a:r>
              <a:rPr lang="en-US" sz="2400" dirty="0">
                <a:effectLst/>
                <a:latin typeface="Calibri" panose="020F0502020204030204" pitchFamily="34" charset="0"/>
              </a:rPr>
              <a:t>," which stands for </a:t>
            </a:r>
            <a:r>
              <a:rPr lang="en-US" sz="2400" b="1" dirty="0">
                <a:effectLst/>
                <a:latin typeface="Calibri" panose="020F0502020204030204" pitchFamily="34" charset="0"/>
              </a:rPr>
              <a:t>Representational State Transfer</a:t>
            </a:r>
            <a:r>
              <a:rPr lang="en-US" sz="2400" dirty="0">
                <a:effectLst/>
                <a:latin typeface="Calibri" panose="020F0502020204030204" pitchFamily="34" charset="0"/>
              </a:rPr>
              <a:t>. REST is an architectural style and </a:t>
            </a:r>
            <a:r>
              <a:rPr lang="en-US" sz="2400" b="1" dirty="0">
                <a:solidFill>
                  <a:srgbClr val="C00000"/>
                </a:solidFill>
                <a:effectLst/>
                <a:latin typeface="Calibri" panose="020F0502020204030204" pitchFamily="34" charset="0"/>
              </a:rPr>
              <a:t>set of constraints </a:t>
            </a:r>
            <a:r>
              <a:rPr lang="en-US" sz="2400" b="1" dirty="0">
                <a:effectLst/>
                <a:latin typeface="Calibri" panose="020F0502020204030204" pitchFamily="34" charset="0"/>
              </a:rPr>
              <a:t>for building networked applications</a:t>
            </a:r>
            <a:r>
              <a:rPr lang="en-US" sz="2400" dirty="0">
                <a:effectLst/>
                <a:latin typeface="Calibri" panose="020F0502020204030204" pitchFamily="34" charset="0"/>
              </a:rPr>
              <a:t>, particularly </a:t>
            </a:r>
            <a:r>
              <a:rPr lang="en-US" sz="2400" b="1" dirty="0">
                <a:solidFill>
                  <a:srgbClr val="C00000"/>
                </a:solidFill>
                <a:effectLst/>
                <a:latin typeface="Calibri" panose="020F0502020204030204" pitchFamily="34" charset="0"/>
              </a:rPr>
              <a:t>web services</a:t>
            </a:r>
            <a:r>
              <a:rPr lang="en-US" sz="2400" dirty="0">
                <a:effectLst/>
                <a:latin typeface="Calibri" panose="020F0502020204030204" pitchFamily="34" charset="0"/>
              </a:rPr>
              <a:t>. </a:t>
            </a:r>
          </a:p>
          <a:p>
            <a:pPr marL="0" marR="0"/>
            <a:r>
              <a:rPr lang="en-US" sz="2400" b="1" dirty="0">
                <a:effectLst/>
                <a:latin typeface="Calibri" panose="020F0502020204030204" pitchFamily="34" charset="0"/>
              </a:rPr>
              <a:t>Here's a breakdown of the components that make up the name:</a:t>
            </a:r>
          </a:p>
          <a:p>
            <a:pPr marL="457200" indent="-457200">
              <a:buAutoNum type="arabicPeriod"/>
            </a:pPr>
            <a:r>
              <a:rPr lang="en-US" sz="2600" b="1" dirty="0"/>
              <a:t>Representational: </a:t>
            </a:r>
            <a:r>
              <a:rPr lang="en-US" sz="2400" dirty="0"/>
              <a:t>REST uses </a:t>
            </a:r>
            <a:r>
              <a:rPr lang="en-US" sz="2400" b="1" dirty="0">
                <a:solidFill>
                  <a:srgbClr val="C00000"/>
                </a:solidFill>
              </a:rPr>
              <a:t>resources</a:t>
            </a:r>
            <a:r>
              <a:rPr lang="en-US" sz="2400" dirty="0"/>
              <a:t> (such as data or objects) and their </a:t>
            </a:r>
            <a:r>
              <a:rPr lang="en-US" sz="2400" b="1" dirty="0">
                <a:solidFill>
                  <a:srgbClr val="C00000"/>
                </a:solidFill>
              </a:rPr>
              <a:t>representations</a:t>
            </a:r>
            <a:r>
              <a:rPr lang="en-US" sz="2400" dirty="0"/>
              <a:t> to interact with web services. A resource can be anything that can be named, such as a </a:t>
            </a:r>
            <a:r>
              <a:rPr lang="en-US" sz="2400" b="1" dirty="0"/>
              <a:t>document</a:t>
            </a:r>
            <a:r>
              <a:rPr lang="en-US" sz="2400" dirty="0"/>
              <a:t>, </a:t>
            </a:r>
            <a:r>
              <a:rPr lang="en-US" sz="2400" b="1" dirty="0"/>
              <a:t>image</a:t>
            </a:r>
            <a:r>
              <a:rPr lang="en-US" sz="2400" dirty="0"/>
              <a:t>, or </a:t>
            </a:r>
            <a:r>
              <a:rPr lang="en-US" sz="2400" b="1" dirty="0"/>
              <a:t>database</a:t>
            </a:r>
            <a:r>
              <a:rPr lang="en-US" sz="2400" dirty="0"/>
              <a:t> </a:t>
            </a:r>
            <a:r>
              <a:rPr lang="en-US" sz="2400" b="1" dirty="0"/>
              <a:t>record</a:t>
            </a:r>
            <a:r>
              <a:rPr lang="en-US" sz="2400" dirty="0"/>
              <a:t>. These resources are represented in a format that can be processed by the client, such as </a:t>
            </a:r>
            <a:r>
              <a:rPr lang="en-US" sz="2400" b="1" dirty="0">
                <a:solidFill>
                  <a:srgbClr val="C00000"/>
                </a:solidFill>
              </a:rPr>
              <a:t>JSON</a:t>
            </a:r>
            <a:r>
              <a:rPr lang="en-US" sz="2400" dirty="0"/>
              <a:t> or </a:t>
            </a:r>
            <a:r>
              <a:rPr lang="en-US" sz="2400" b="1" dirty="0">
                <a:solidFill>
                  <a:srgbClr val="C00000"/>
                </a:solidFill>
              </a:rPr>
              <a:t>XML</a:t>
            </a:r>
            <a:r>
              <a:rPr lang="en-US" sz="2400" dirty="0"/>
              <a:t>. Between XML and JSON, JSON is popular because it can be easily converted to JavaScript Object.</a:t>
            </a:r>
          </a:p>
          <a:p>
            <a:pPr marL="457200" indent="-457200">
              <a:buAutoNum type="arabicPeriod"/>
            </a:pPr>
            <a:r>
              <a:rPr lang="en-US" sz="2600" b="1" dirty="0"/>
              <a:t>State</a:t>
            </a:r>
            <a:r>
              <a:rPr lang="en-US" sz="2400" b="1" dirty="0"/>
              <a:t>: </a:t>
            </a:r>
            <a:r>
              <a:rPr lang="en-US" sz="2400" dirty="0"/>
              <a:t>In REST, the </a:t>
            </a:r>
            <a:r>
              <a:rPr lang="en-US" sz="2400" b="1" dirty="0">
                <a:solidFill>
                  <a:srgbClr val="C00000"/>
                </a:solidFill>
              </a:rPr>
              <a:t>state of the resource </a:t>
            </a:r>
            <a:r>
              <a:rPr lang="en-US" sz="2400" dirty="0"/>
              <a:t>at any given point in time is transferred between the client and server. The client holds the current state of the interaction, and any changes to the state are sent to the server in a </a:t>
            </a:r>
            <a:r>
              <a:rPr lang="en-US" sz="2400" b="1" dirty="0">
                <a:solidFill>
                  <a:srgbClr val="C00000"/>
                </a:solidFill>
              </a:rPr>
              <a:t>stateless</a:t>
            </a:r>
            <a:r>
              <a:rPr lang="en-US" sz="2400" dirty="0"/>
              <a:t> manner. This means that </a:t>
            </a:r>
            <a:r>
              <a:rPr lang="en-US" sz="2400" b="1" dirty="0">
                <a:solidFill>
                  <a:srgbClr val="C00000"/>
                </a:solidFill>
              </a:rPr>
              <a:t>each request from the client </a:t>
            </a:r>
            <a:r>
              <a:rPr lang="en-US" sz="2400" dirty="0"/>
              <a:t>must contain all the necessary information for the server to understand and process it.</a:t>
            </a:r>
          </a:p>
          <a:p>
            <a:pPr marL="457200" lvl="1" indent="0">
              <a:buNone/>
            </a:pPr>
            <a:r>
              <a:rPr lang="en-US" sz="2400" dirty="0"/>
              <a:t>👉 The </a:t>
            </a:r>
            <a:r>
              <a:rPr lang="en-US" sz="2400" b="1" dirty="0"/>
              <a:t>server does not store any client context between requests</a:t>
            </a:r>
            <a:r>
              <a:rPr lang="en-US" sz="2400" dirty="0"/>
              <a:t> — every request is </a:t>
            </a:r>
            <a:r>
              <a:rPr lang="en-US" sz="2400" b="1" dirty="0"/>
              <a:t>independent</a:t>
            </a:r>
            <a:r>
              <a:rPr lang="en-US" sz="2400" dirty="0"/>
              <a:t>.</a:t>
            </a:r>
            <a:endParaRPr lang="en-US" sz="2200" dirty="0"/>
          </a:p>
          <a:p>
            <a:pPr marL="457200" indent="-457200">
              <a:buAutoNum type="arabicPeriod"/>
            </a:pPr>
            <a:r>
              <a:rPr lang="en-US" sz="2600" b="1" dirty="0"/>
              <a:t>Transfer</a:t>
            </a:r>
            <a:r>
              <a:rPr lang="en-US" sz="2400" b="1" dirty="0"/>
              <a:t>: </a:t>
            </a:r>
            <a:r>
              <a:rPr lang="en-US" sz="2400" dirty="0"/>
              <a:t>The transfer refers to the exchange of these </a:t>
            </a:r>
            <a:r>
              <a:rPr lang="en-US" sz="2400" b="1" dirty="0">
                <a:solidFill>
                  <a:srgbClr val="C00000"/>
                </a:solidFill>
              </a:rPr>
              <a:t>Representations</a:t>
            </a:r>
            <a:r>
              <a:rPr lang="en-US" sz="2400" dirty="0"/>
              <a:t> between the </a:t>
            </a:r>
            <a:r>
              <a:rPr lang="en-US" sz="2400" b="1" dirty="0">
                <a:solidFill>
                  <a:srgbClr val="C00000"/>
                </a:solidFill>
              </a:rPr>
              <a:t>client</a:t>
            </a:r>
            <a:r>
              <a:rPr lang="en-US" sz="2400" dirty="0"/>
              <a:t> and </a:t>
            </a:r>
            <a:r>
              <a:rPr lang="en-US" sz="2400" b="1" dirty="0">
                <a:solidFill>
                  <a:srgbClr val="C00000"/>
                </a:solidFill>
              </a:rPr>
              <a:t>server</a:t>
            </a:r>
            <a:r>
              <a:rPr lang="en-US" sz="2400" dirty="0"/>
              <a:t> over a network, usually using the HTTP protocol. The client sends </a:t>
            </a:r>
            <a:r>
              <a:rPr lang="en-US" sz="2400" b="1" dirty="0">
                <a:solidFill>
                  <a:srgbClr val="C00000"/>
                </a:solidFill>
              </a:rPr>
              <a:t>requests</a:t>
            </a:r>
            <a:r>
              <a:rPr lang="en-US" sz="2400" dirty="0"/>
              <a:t> to the server, and the server </a:t>
            </a:r>
            <a:r>
              <a:rPr lang="en-US" sz="2400" b="1" dirty="0">
                <a:solidFill>
                  <a:srgbClr val="C00000"/>
                </a:solidFill>
              </a:rPr>
              <a:t>responds</a:t>
            </a:r>
            <a:r>
              <a:rPr lang="en-US" sz="2400" dirty="0"/>
              <a:t> with the resource representations.</a:t>
            </a:r>
          </a:p>
          <a:p>
            <a:pPr marL="457200" indent="-457200">
              <a:buAutoNum type="arabicPeriod"/>
            </a:pPr>
            <a:r>
              <a:rPr lang="en-US" sz="2600" b="1" dirty="0"/>
              <a:t>Protocol</a:t>
            </a:r>
            <a:r>
              <a:rPr lang="en-US" sz="2400" b="1" dirty="0"/>
              <a:t>: </a:t>
            </a:r>
            <a:r>
              <a:rPr lang="en-US" sz="2400" dirty="0"/>
              <a:t>Set of </a:t>
            </a:r>
            <a:r>
              <a:rPr lang="en-US" sz="2400" b="1" dirty="0">
                <a:solidFill>
                  <a:srgbClr val="C00000"/>
                </a:solidFill>
              </a:rPr>
              <a:t>Rules</a:t>
            </a:r>
            <a:r>
              <a:rPr lang="en-US" sz="2400" dirty="0"/>
              <a:t> and </a:t>
            </a:r>
            <a:r>
              <a:rPr lang="en-US" sz="2400" b="1" dirty="0">
                <a:solidFill>
                  <a:srgbClr val="C00000"/>
                </a:solidFill>
              </a:rPr>
              <a:t>Regulations</a:t>
            </a:r>
            <a:r>
              <a:rPr lang="en-US" sz="2400" dirty="0"/>
              <a:t> for Data Communications.</a:t>
            </a:r>
          </a:p>
          <a:p>
            <a:pPr marL="0" indent="0">
              <a:buNone/>
            </a:pPr>
            <a:endParaRPr lang="en-IN" sz="2400" dirty="0"/>
          </a:p>
        </p:txBody>
      </p:sp>
    </p:spTree>
    <p:extLst>
      <p:ext uri="{BB962C8B-B14F-4D97-AF65-F5344CB8AC3E}">
        <p14:creationId xmlns:p14="http://schemas.microsoft.com/office/powerpoint/2010/main" val="799624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4852E5-48D2-7FDD-AFBE-3710A8D74109}"/>
              </a:ext>
            </a:extLst>
          </p:cNvPr>
          <p:cNvSpPr>
            <a:spLocks noGrp="1"/>
          </p:cNvSpPr>
          <p:nvPr>
            <p:ph idx="1"/>
          </p:nvPr>
        </p:nvSpPr>
        <p:spPr>
          <a:xfrm>
            <a:off x="777240" y="794657"/>
            <a:ext cx="10659110" cy="5382306"/>
          </a:xfrm>
        </p:spPr>
        <p:txBody>
          <a:bodyPr>
            <a:normAutofit/>
          </a:bodyPr>
          <a:lstStyle/>
          <a:p>
            <a:pPr marL="0" indent="0">
              <a:buNone/>
            </a:pPr>
            <a:r>
              <a:rPr lang="en-US" sz="2800" b="1" dirty="0">
                <a:solidFill>
                  <a:srgbClr val="002060"/>
                </a:solidFill>
              </a:rPr>
              <a:t>HTTP</a:t>
            </a:r>
            <a:r>
              <a:rPr lang="en-US" sz="2800" dirty="0">
                <a:solidFill>
                  <a:srgbClr val="002060"/>
                </a:solidFill>
              </a:rPr>
              <a:t> (</a:t>
            </a:r>
            <a:r>
              <a:rPr lang="en-US" sz="2800" b="1" dirty="0" err="1">
                <a:solidFill>
                  <a:srgbClr val="002060"/>
                </a:solidFill>
              </a:rPr>
              <a:t>HyperText</a:t>
            </a:r>
            <a:r>
              <a:rPr lang="en-US" sz="2800" b="1" dirty="0">
                <a:solidFill>
                  <a:srgbClr val="002060"/>
                </a:solidFill>
              </a:rPr>
              <a:t> Transfer Protocol</a:t>
            </a:r>
            <a:r>
              <a:rPr lang="en-US" sz="2800" dirty="0">
                <a:solidFill>
                  <a:srgbClr val="002060"/>
                </a:solidFill>
              </a:rPr>
              <a:t>):</a:t>
            </a:r>
          </a:p>
          <a:p>
            <a:pPr marL="0" indent="0">
              <a:buNone/>
            </a:pPr>
            <a:r>
              <a:rPr lang="en-US" sz="2400" dirty="0"/>
              <a:t>HTTP is an </a:t>
            </a:r>
            <a:r>
              <a:rPr lang="en-US" sz="2400" b="1" dirty="0"/>
              <a:t>application-layer protocol</a:t>
            </a:r>
            <a:r>
              <a:rPr lang="en-US" sz="2400" dirty="0"/>
              <a:t> used for communication between </a:t>
            </a:r>
            <a:r>
              <a:rPr lang="en-US" sz="2400" b="1" dirty="0">
                <a:solidFill>
                  <a:srgbClr val="C00000"/>
                </a:solidFill>
              </a:rPr>
              <a:t>web browsers</a:t>
            </a:r>
            <a:r>
              <a:rPr lang="en-US" sz="2400" dirty="0"/>
              <a:t> (clients) and </a:t>
            </a:r>
            <a:r>
              <a:rPr lang="en-US" sz="2400" b="1" dirty="0">
                <a:solidFill>
                  <a:srgbClr val="C00000"/>
                </a:solidFill>
              </a:rPr>
              <a:t>web servers</a:t>
            </a:r>
            <a:r>
              <a:rPr lang="en-US" sz="2400" dirty="0"/>
              <a:t>. It defines </a:t>
            </a:r>
            <a:r>
              <a:rPr lang="en-US" sz="2400" b="1" dirty="0"/>
              <a:t>how messages are formatted and transmitted</a:t>
            </a:r>
            <a:r>
              <a:rPr lang="en-US" sz="2400" dirty="0"/>
              <a:t> over the internet, and how web servers and browsers should respond to various requests.</a:t>
            </a:r>
          </a:p>
          <a:p>
            <a:pPr marL="0" indent="0">
              <a:buNone/>
            </a:pPr>
            <a:r>
              <a:rPr lang="en-US" sz="2400" dirty="0"/>
              <a:t>HTTP itself is a </a:t>
            </a:r>
            <a:r>
              <a:rPr lang="en-US" sz="2400" b="1" dirty="0"/>
              <a:t>protocol</a:t>
            </a:r>
            <a:r>
              <a:rPr lang="en-US" sz="2400" dirty="0"/>
              <a:t>, which means it already defines a set of </a:t>
            </a:r>
            <a:r>
              <a:rPr lang="en-US" sz="2400" b="1" dirty="0"/>
              <a:t>rules</a:t>
            </a:r>
            <a:r>
              <a:rPr lang="en-US" sz="2400" dirty="0"/>
              <a:t> (standards) for how communication happens between </a:t>
            </a:r>
            <a:r>
              <a:rPr lang="en-US" sz="2400" b="1" dirty="0"/>
              <a:t>client</a:t>
            </a:r>
            <a:r>
              <a:rPr lang="en-US" sz="2400" dirty="0"/>
              <a:t> and </a:t>
            </a:r>
            <a:r>
              <a:rPr lang="en-US" sz="2400" b="1" dirty="0"/>
              <a:t>server</a:t>
            </a:r>
            <a:r>
              <a:rPr lang="en-US" sz="2400" dirty="0"/>
              <a:t>.</a:t>
            </a:r>
            <a:endParaRPr lang="en-IN" sz="2400" dirty="0"/>
          </a:p>
        </p:txBody>
      </p:sp>
      <p:pic>
        <p:nvPicPr>
          <p:cNvPr id="1030" name="Picture 6">
            <a:extLst>
              <a:ext uri="{FF2B5EF4-FFF2-40B4-BE49-F238E27FC236}">
                <a16:creationId xmlns:a16="http://schemas.microsoft.com/office/drawing/2014/main" id="{83742EA8-D0AC-7293-B88F-F9BFCDB47D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068" b="20408"/>
          <a:stretch>
            <a:fillRect/>
          </a:stretch>
        </p:blipFill>
        <p:spPr bwMode="auto">
          <a:xfrm>
            <a:off x="7358743" y="3799113"/>
            <a:ext cx="3200400" cy="1905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674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478B0B-2F60-E49A-2B2A-B771A1FF49EF}"/>
              </a:ext>
            </a:extLst>
          </p:cNvPr>
          <p:cNvSpPr>
            <a:spLocks noGrp="1"/>
          </p:cNvSpPr>
          <p:nvPr>
            <p:ph idx="1"/>
          </p:nvPr>
        </p:nvSpPr>
        <p:spPr>
          <a:xfrm>
            <a:off x="777240" y="859971"/>
            <a:ext cx="10659110" cy="5316992"/>
          </a:xfrm>
        </p:spPr>
        <p:txBody>
          <a:bodyPr>
            <a:normAutofit/>
          </a:bodyPr>
          <a:lstStyle/>
          <a:p>
            <a:pPr marL="0" indent="0">
              <a:buNone/>
            </a:pPr>
            <a:r>
              <a:rPr lang="en-US" sz="2800" b="1" dirty="0"/>
              <a:t>Core Rules/Protocols of HTTP</a:t>
            </a:r>
          </a:p>
          <a:p>
            <a:pPr marL="457200" indent="-457200">
              <a:buFont typeface="+mj-lt"/>
              <a:buAutoNum type="arabicPeriod"/>
            </a:pPr>
            <a:r>
              <a:rPr lang="en-US" sz="2400" b="1" dirty="0"/>
              <a:t>Client–Server Rule</a:t>
            </a:r>
            <a:endParaRPr lang="en-US" sz="2400" dirty="0"/>
          </a:p>
          <a:p>
            <a:pPr lvl="1"/>
            <a:r>
              <a:rPr lang="en-US" sz="2400" dirty="0"/>
              <a:t>Communication always happens between a </a:t>
            </a:r>
            <a:r>
              <a:rPr lang="en-US" sz="2400" b="1" dirty="0"/>
              <a:t>client</a:t>
            </a:r>
            <a:r>
              <a:rPr lang="en-US" sz="2400" dirty="0"/>
              <a:t> (e.g., browser, mobile app) and a </a:t>
            </a:r>
            <a:r>
              <a:rPr lang="en-US" sz="2400" b="1" dirty="0"/>
              <a:t>server</a:t>
            </a:r>
            <a:r>
              <a:rPr lang="en-US" sz="2400" dirty="0"/>
              <a:t> (website/server).</a:t>
            </a:r>
          </a:p>
          <a:p>
            <a:pPr lvl="1"/>
            <a:r>
              <a:rPr lang="en-US" sz="2400" dirty="0"/>
              <a:t>The client sends a </a:t>
            </a:r>
            <a:r>
              <a:rPr lang="en-US" sz="2400" b="1" dirty="0"/>
              <a:t>request</a:t>
            </a:r>
            <a:r>
              <a:rPr lang="en-US" sz="2400" dirty="0"/>
              <a:t>, and the server sends a </a:t>
            </a:r>
            <a:r>
              <a:rPr lang="en-US" sz="2400" b="1" dirty="0"/>
              <a:t>response</a:t>
            </a:r>
            <a:r>
              <a:rPr lang="en-US" sz="2400" dirty="0"/>
              <a:t>.</a:t>
            </a:r>
          </a:p>
          <a:p>
            <a:pPr marL="457200" indent="-457200">
              <a:buFont typeface="+mj-lt"/>
              <a:buAutoNum type="arabicPeriod"/>
            </a:pPr>
            <a:r>
              <a:rPr lang="en-US" sz="2400" b="1" dirty="0"/>
              <a:t>Statelessness</a:t>
            </a:r>
            <a:endParaRPr lang="en-US" sz="2400" dirty="0"/>
          </a:p>
          <a:p>
            <a:pPr lvl="1"/>
            <a:r>
              <a:rPr lang="en-US" sz="2400" dirty="0"/>
              <a:t>Every HTTP request is </a:t>
            </a:r>
            <a:r>
              <a:rPr lang="en-US" sz="2400" b="1" dirty="0"/>
              <a:t>independent</a:t>
            </a:r>
            <a:r>
              <a:rPr lang="en-US" sz="2400" dirty="0"/>
              <a:t>.</a:t>
            </a:r>
          </a:p>
          <a:p>
            <a:pPr lvl="1"/>
            <a:r>
              <a:rPr lang="en-US" sz="2400" dirty="0"/>
              <a:t>The server does not store session information by default.</a:t>
            </a:r>
          </a:p>
          <a:p>
            <a:pPr lvl="1"/>
            <a:r>
              <a:rPr lang="en-US" sz="2400" dirty="0"/>
              <a:t>If needed, </a:t>
            </a:r>
            <a:r>
              <a:rPr lang="en-US" sz="2400" b="1" dirty="0"/>
              <a:t>cookies, sessions, or tokens</a:t>
            </a:r>
            <a:r>
              <a:rPr lang="en-US" sz="2400" dirty="0"/>
              <a:t> are used to maintain state.</a:t>
            </a:r>
          </a:p>
          <a:p>
            <a:pPr marL="457200" indent="-457200">
              <a:buFont typeface="+mj-lt"/>
              <a:buAutoNum type="arabicPeriod"/>
            </a:pPr>
            <a:r>
              <a:rPr lang="en-US" sz="2400" b="1" dirty="0"/>
              <a:t>Request–Response Format</a:t>
            </a:r>
            <a:endParaRPr lang="en-US" sz="2400" dirty="0"/>
          </a:p>
          <a:p>
            <a:pPr lvl="1"/>
            <a:r>
              <a:rPr lang="en-US" sz="2400" b="1" dirty="0"/>
              <a:t>Request = Method + URL + Headers + Body (optional)</a:t>
            </a:r>
            <a:endParaRPr lang="en-US" sz="2400" dirty="0"/>
          </a:p>
          <a:p>
            <a:pPr lvl="1"/>
            <a:r>
              <a:rPr lang="en-US" sz="2400" b="1" dirty="0"/>
              <a:t>Response = Status Code + Headers + Body (optional)</a:t>
            </a:r>
            <a:endParaRPr lang="en-US" sz="2400" dirty="0"/>
          </a:p>
          <a:p>
            <a:pPr marL="0" indent="0">
              <a:buNone/>
            </a:pPr>
            <a:endParaRPr lang="en-IN" sz="2400" dirty="0"/>
          </a:p>
        </p:txBody>
      </p:sp>
    </p:spTree>
    <p:extLst>
      <p:ext uri="{BB962C8B-B14F-4D97-AF65-F5344CB8AC3E}">
        <p14:creationId xmlns:p14="http://schemas.microsoft.com/office/powerpoint/2010/main" val="1151027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16" name="Rectangle 7215">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17" name="Rectangle 7216">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7218"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7219" name="Oval 7218">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0" name="Oval 7219">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1" name="Oval 7220">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2" name="Oval 7221">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3" name="Oval 7222">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4" name="Oval 7223">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5" name="Oval 7224">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6" name="Oval 7225">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7" name="Oval 7226">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8" name="Oval 7227">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9" name="Freeform: Shape 7228">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0" name="Freeform: Shape 7229">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1" name="Freeform: Shape 7230">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2" name="Oval 7231">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33" name="Freeform: Shape 7232">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7234" name="Rectangle 7233">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descr="Backend : Data Flow in Software ...">
            <a:extLst>
              <a:ext uri="{FF2B5EF4-FFF2-40B4-BE49-F238E27FC236}">
                <a16:creationId xmlns:a16="http://schemas.microsoft.com/office/drawing/2014/main" id="{C3A39264-EC7B-8626-0F67-39BEF9AF73BD}"/>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a:stretch>
            <a:fillRect/>
          </a:stretch>
        </p:blipFill>
        <p:spPr bwMode="auto">
          <a:xfrm>
            <a:off x="11574" y="11585"/>
            <a:ext cx="12192001" cy="685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819438B-F27C-1DBF-1E4D-B04F22D3F07A}"/>
              </a:ext>
            </a:extLst>
          </p:cNvPr>
          <p:cNvPicPr>
            <a:picLocks noChangeAspect="1"/>
          </p:cNvPicPr>
          <p:nvPr/>
        </p:nvPicPr>
        <p:blipFill>
          <a:blip r:embed="rId3"/>
          <a:stretch>
            <a:fillRect/>
          </a:stretch>
        </p:blipFill>
        <p:spPr>
          <a:xfrm>
            <a:off x="128782" y="5529435"/>
            <a:ext cx="934532" cy="980952"/>
          </a:xfrm>
          <a:prstGeom prst="rect">
            <a:avLst/>
          </a:prstGeom>
        </p:spPr>
      </p:pic>
      <p:pic>
        <p:nvPicPr>
          <p:cNvPr id="8" name="Picture 7">
            <a:extLst>
              <a:ext uri="{FF2B5EF4-FFF2-40B4-BE49-F238E27FC236}">
                <a16:creationId xmlns:a16="http://schemas.microsoft.com/office/drawing/2014/main" id="{0346D52B-C2A4-14C2-77AA-98C6E6834EA1}"/>
              </a:ext>
            </a:extLst>
          </p:cNvPr>
          <p:cNvPicPr>
            <a:picLocks noChangeAspect="1"/>
          </p:cNvPicPr>
          <p:nvPr/>
        </p:nvPicPr>
        <p:blipFill>
          <a:blip r:embed="rId3"/>
          <a:stretch>
            <a:fillRect/>
          </a:stretch>
        </p:blipFill>
        <p:spPr>
          <a:xfrm>
            <a:off x="5033587" y="5634482"/>
            <a:ext cx="2571429" cy="1114188"/>
          </a:xfrm>
          <a:prstGeom prst="rect">
            <a:avLst/>
          </a:prstGeom>
        </p:spPr>
      </p:pic>
      <p:pic>
        <p:nvPicPr>
          <p:cNvPr id="10" name="Picture 9">
            <a:extLst>
              <a:ext uri="{FF2B5EF4-FFF2-40B4-BE49-F238E27FC236}">
                <a16:creationId xmlns:a16="http://schemas.microsoft.com/office/drawing/2014/main" id="{C96436CC-2F52-3A40-953E-684F4747CF1D}"/>
              </a:ext>
            </a:extLst>
          </p:cNvPr>
          <p:cNvPicPr>
            <a:picLocks noChangeAspect="1"/>
          </p:cNvPicPr>
          <p:nvPr/>
        </p:nvPicPr>
        <p:blipFill>
          <a:blip r:embed="rId3"/>
          <a:stretch>
            <a:fillRect/>
          </a:stretch>
        </p:blipFill>
        <p:spPr>
          <a:xfrm>
            <a:off x="9058201" y="5813105"/>
            <a:ext cx="2571429" cy="980952"/>
          </a:xfrm>
          <a:prstGeom prst="rect">
            <a:avLst/>
          </a:prstGeom>
        </p:spPr>
      </p:pic>
      <p:pic>
        <p:nvPicPr>
          <p:cNvPr id="2" name="Picture 4" descr="What is an API? - Daniel Leskosky">
            <a:extLst>
              <a:ext uri="{FF2B5EF4-FFF2-40B4-BE49-F238E27FC236}">
                <a16:creationId xmlns:a16="http://schemas.microsoft.com/office/drawing/2014/main" id="{692ACBDE-5033-2D53-09D1-185231BC88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428"/>
          <a:stretch/>
        </p:blipFill>
        <p:spPr bwMode="auto">
          <a:xfrm>
            <a:off x="3481958" y="3664036"/>
            <a:ext cx="1298386" cy="61036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ET &amp; POST API Testing using POSTMAN | by Novita Tamba | Medium">
            <a:extLst>
              <a:ext uri="{FF2B5EF4-FFF2-40B4-BE49-F238E27FC236}">
                <a16:creationId xmlns:a16="http://schemas.microsoft.com/office/drawing/2014/main" id="{09C70760-65F7-3560-6DEA-F5890B76C2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140" y="39808"/>
            <a:ext cx="1883229" cy="75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128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519529A-0C5E-2747-F8E9-064EC3954F9F}"/>
              </a:ext>
            </a:extLst>
          </p:cNvPr>
          <p:cNvSpPr>
            <a:spLocks noGrp="1"/>
          </p:cNvSpPr>
          <p:nvPr>
            <p:ph idx="1"/>
          </p:nvPr>
        </p:nvSpPr>
        <p:spPr>
          <a:xfrm>
            <a:off x="777240" y="642257"/>
            <a:ext cx="10659110" cy="5791200"/>
          </a:xfrm>
        </p:spPr>
        <p:txBody>
          <a:bodyPr>
            <a:normAutofit lnSpcReduction="10000"/>
          </a:bodyPr>
          <a:lstStyle/>
          <a:p>
            <a:pPr marL="0" indent="0">
              <a:buNone/>
            </a:pPr>
            <a:r>
              <a:rPr lang="en-IN" sz="2400" b="1" dirty="0"/>
              <a:t>4. HTTP Methods Rule</a:t>
            </a:r>
          </a:p>
          <a:p>
            <a:pPr marL="0" indent="0">
              <a:buNone/>
            </a:pPr>
            <a:r>
              <a:rPr lang="en-IN" sz="2400" dirty="0"/>
              <a:t>Defines what kind of </a:t>
            </a:r>
            <a:r>
              <a:rPr lang="en-IN" sz="2400" b="1" dirty="0">
                <a:solidFill>
                  <a:srgbClr val="C00000"/>
                </a:solidFill>
              </a:rPr>
              <a:t>action</a:t>
            </a:r>
            <a:r>
              <a:rPr lang="en-IN" sz="2400" dirty="0"/>
              <a:t> the client wants:</a:t>
            </a:r>
          </a:p>
          <a:p>
            <a:pPr lvl="1"/>
            <a:r>
              <a:rPr lang="en-IN" sz="2400" dirty="0"/>
              <a:t>GET → Read data</a:t>
            </a:r>
          </a:p>
          <a:p>
            <a:pPr lvl="1"/>
            <a:r>
              <a:rPr lang="en-IN" sz="2400" dirty="0"/>
              <a:t>POST → Send new data</a:t>
            </a:r>
          </a:p>
          <a:p>
            <a:pPr lvl="1"/>
            <a:r>
              <a:rPr lang="en-IN" sz="2400" dirty="0"/>
              <a:t>PUT → Update data</a:t>
            </a:r>
          </a:p>
          <a:p>
            <a:pPr lvl="1"/>
            <a:r>
              <a:rPr lang="en-IN" sz="2400" dirty="0"/>
              <a:t>PATCH → Partial update</a:t>
            </a:r>
          </a:p>
          <a:p>
            <a:pPr lvl="1"/>
            <a:r>
              <a:rPr lang="en-IN" sz="2400" dirty="0"/>
              <a:t>DELETE → Remove data</a:t>
            </a:r>
          </a:p>
          <a:p>
            <a:pPr lvl="1"/>
            <a:endParaRPr lang="en-IN" sz="1700" dirty="0"/>
          </a:p>
          <a:p>
            <a:pPr marL="0" indent="0">
              <a:buNone/>
            </a:pPr>
            <a:r>
              <a:rPr lang="en-IN" sz="2400" b="1" dirty="0"/>
              <a:t>5. Status Codes Rule</a:t>
            </a:r>
          </a:p>
          <a:p>
            <a:pPr marL="0" indent="0">
              <a:buNone/>
            </a:pPr>
            <a:r>
              <a:rPr lang="en-IN" sz="2400" dirty="0"/>
              <a:t>Server must respond with a code showing result:</a:t>
            </a:r>
          </a:p>
          <a:p>
            <a:pPr lvl="1"/>
            <a:r>
              <a:rPr lang="en-IN" sz="2400" dirty="0"/>
              <a:t>1xx → Informational</a:t>
            </a:r>
          </a:p>
          <a:p>
            <a:pPr lvl="1"/>
            <a:r>
              <a:rPr lang="en-IN" sz="2400" dirty="0"/>
              <a:t>2xx → Success (200 OK)</a:t>
            </a:r>
          </a:p>
          <a:p>
            <a:pPr lvl="1"/>
            <a:r>
              <a:rPr lang="en-IN" sz="2400" dirty="0"/>
              <a:t>3xx → Redirection (301, 302)</a:t>
            </a:r>
          </a:p>
          <a:p>
            <a:pPr lvl="1"/>
            <a:r>
              <a:rPr lang="en-IN" sz="2400" dirty="0"/>
              <a:t>4xx → Client errors (404 Not Found, 403 Forbidden)</a:t>
            </a:r>
          </a:p>
          <a:p>
            <a:pPr lvl="1"/>
            <a:r>
              <a:rPr lang="en-IN" sz="2400" dirty="0"/>
              <a:t>5xx → Server errors (500 Internal Server Error)</a:t>
            </a:r>
          </a:p>
        </p:txBody>
      </p:sp>
    </p:spTree>
    <p:extLst>
      <p:ext uri="{BB962C8B-B14F-4D97-AF65-F5344CB8AC3E}">
        <p14:creationId xmlns:p14="http://schemas.microsoft.com/office/powerpoint/2010/main" val="2854140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60EE4B-C386-51FE-C2A6-58286C9F4080}"/>
              </a:ext>
            </a:extLst>
          </p:cNvPr>
          <p:cNvSpPr>
            <a:spLocks noGrp="1"/>
          </p:cNvSpPr>
          <p:nvPr>
            <p:ph idx="1"/>
          </p:nvPr>
        </p:nvSpPr>
        <p:spPr>
          <a:xfrm>
            <a:off x="777240" y="870857"/>
            <a:ext cx="10659110" cy="5306106"/>
          </a:xfrm>
        </p:spPr>
        <p:txBody>
          <a:bodyPr>
            <a:normAutofit/>
          </a:bodyPr>
          <a:lstStyle/>
          <a:p>
            <a:pPr marL="0" indent="0">
              <a:buNone/>
            </a:pPr>
            <a:r>
              <a:rPr lang="en-US" sz="2400" b="1" dirty="0"/>
              <a:t>6. Headers Rule</a:t>
            </a:r>
          </a:p>
          <a:p>
            <a:r>
              <a:rPr lang="en-US" sz="2400" dirty="0"/>
              <a:t>Both request and response can have headers containing extra information:</a:t>
            </a:r>
          </a:p>
          <a:p>
            <a:r>
              <a:rPr lang="en-US" sz="2400" b="1" dirty="0"/>
              <a:t>Example</a:t>
            </a:r>
            <a:r>
              <a:rPr lang="en-US" sz="2400" dirty="0"/>
              <a:t>: Content-Type, Authorization, Cache-Control, User-Agent.</a:t>
            </a:r>
          </a:p>
          <a:p>
            <a:endParaRPr lang="en-US" sz="2400" dirty="0"/>
          </a:p>
          <a:p>
            <a:pPr marL="0" indent="0">
              <a:buNone/>
            </a:pPr>
            <a:r>
              <a:rPr lang="en-US" sz="2400" b="1" dirty="0"/>
              <a:t>7. Content Representation Rule</a:t>
            </a:r>
          </a:p>
          <a:p>
            <a:r>
              <a:rPr lang="en-US" sz="2400" dirty="0"/>
              <a:t>Data sent in HTTP must follow </a:t>
            </a:r>
            <a:r>
              <a:rPr lang="en-US" sz="2400" b="1" dirty="0">
                <a:solidFill>
                  <a:srgbClr val="C00000"/>
                </a:solidFill>
              </a:rPr>
              <a:t>MIME</a:t>
            </a:r>
            <a:r>
              <a:rPr lang="en-US" sz="2400" dirty="0"/>
              <a:t> type standards (e.g., text/html, application/</a:t>
            </a:r>
            <a:r>
              <a:rPr lang="en-US" sz="2400" dirty="0" err="1"/>
              <a:t>json</a:t>
            </a:r>
            <a:r>
              <a:rPr lang="en-US" sz="2400" dirty="0"/>
              <a:t>, image/</a:t>
            </a:r>
            <a:r>
              <a:rPr lang="en-US" sz="2400" dirty="0" err="1"/>
              <a:t>png</a:t>
            </a:r>
            <a:r>
              <a:rPr lang="en-US" sz="2400" dirty="0"/>
              <a:t>).</a:t>
            </a:r>
          </a:p>
          <a:p>
            <a:r>
              <a:rPr lang="en-US" sz="2400" b="1" dirty="0"/>
              <a:t>MIME type</a:t>
            </a:r>
            <a:r>
              <a:rPr lang="en-US" sz="2400" dirty="0"/>
              <a:t> (Multipurpose Internet Mail Extensions type) is a </a:t>
            </a:r>
            <a:r>
              <a:rPr lang="en-US" sz="2400" b="1" dirty="0"/>
              <a:t>standard way to describe the nature and format of a file or data being transmitted</a:t>
            </a:r>
            <a:r>
              <a:rPr lang="en-US" sz="2400" dirty="0"/>
              <a:t> over the internet.</a:t>
            </a:r>
            <a:endParaRPr lang="en-IN" sz="2400" dirty="0"/>
          </a:p>
        </p:txBody>
      </p:sp>
    </p:spTree>
    <p:extLst>
      <p:ext uri="{BB962C8B-B14F-4D97-AF65-F5344CB8AC3E}">
        <p14:creationId xmlns:p14="http://schemas.microsoft.com/office/powerpoint/2010/main" val="3110123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08E19-2B4D-8E87-9477-E3A44B838A5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B212-7C91-E7B6-4CBA-06B964D7D3BC}"/>
              </a:ext>
            </a:extLst>
          </p:cNvPr>
          <p:cNvSpPr>
            <a:spLocks noGrp="1"/>
          </p:cNvSpPr>
          <p:nvPr>
            <p:ph idx="1"/>
          </p:nvPr>
        </p:nvSpPr>
        <p:spPr>
          <a:xfrm>
            <a:off x="777240" y="740229"/>
            <a:ext cx="10659110" cy="5436734"/>
          </a:xfrm>
        </p:spPr>
        <p:txBody>
          <a:bodyPr>
            <a:normAutofit/>
          </a:bodyPr>
          <a:lstStyle/>
          <a:p>
            <a:pPr marL="0" indent="0">
              <a:buNone/>
            </a:pPr>
            <a:endParaRPr lang="en-IN" sz="2400" dirty="0"/>
          </a:p>
        </p:txBody>
      </p:sp>
      <p:sp>
        <p:nvSpPr>
          <p:cNvPr id="5" name="TextBox 4">
            <a:extLst>
              <a:ext uri="{FF2B5EF4-FFF2-40B4-BE49-F238E27FC236}">
                <a16:creationId xmlns:a16="http://schemas.microsoft.com/office/drawing/2014/main" id="{27A49D79-36B1-39BC-A92E-C2536C2C90FB}"/>
              </a:ext>
            </a:extLst>
          </p:cNvPr>
          <p:cNvSpPr txBox="1"/>
          <p:nvPr/>
        </p:nvSpPr>
        <p:spPr>
          <a:xfrm>
            <a:off x="10224971" y="2164994"/>
            <a:ext cx="921450" cy="523220"/>
          </a:xfrm>
          <a:prstGeom prst="rect">
            <a:avLst/>
          </a:prstGeom>
          <a:noFill/>
        </p:spPr>
        <p:txBody>
          <a:bodyPr wrap="square">
            <a:spAutoFit/>
          </a:bodyPr>
          <a:lstStyle/>
          <a:p>
            <a:r>
              <a:rPr lang="en-IN" sz="2800" b="1" dirty="0"/>
              <a:t>Chef</a:t>
            </a:r>
          </a:p>
        </p:txBody>
      </p:sp>
      <p:grpSp>
        <p:nvGrpSpPr>
          <p:cNvPr id="13" name="Group 12">
            <a:extLst>
              <a:ext uri="{FF2B5EF4-FFF2-40B4-BE49-F238E27FC236}">
                <a16:creationId xmlns:a16="http://schemas.microsoft.com/office/drawing/2014/main" id="{95BE6202-82EE-1970-46C8-EAC8F7BCBDA2}"/>
              </a:ext>
            </a:extLst>
          </p:cNvPr>
          <p:cNvGrpSpPr/>
          <p:nvPr/>
        </p:nvGrpSpPr>
        <p:grpSpPr>
          <a:xfrm>
            <a:off x="0" y="0"/>
            <a:ext cx="12192000" cy="6858000"/>
            <a:chOff x="0" y="0"/>
            <a:chExt cx="12192000" cy="6858000"/>
          </a:xfrm>
        </p:grpSpPr>
        <p:pic>
          <p:nvPicPr>
            <p:cNvPr id="5124" name="Picture 4" descr="Ben, mobil uygulamalarınız için RESTful API hazırlayabilirim - pyrumar |  Bionluk">
              <a:extLst>
                <a:ext uri="{FF2B5EF4-FFF2-40B4-BE49-F238E27FC236}">
                  <a16:creationId xmlns:a16="http://schemas.microsoft.com/office/drawing/2014/main" id="{ABCD359D-CAD8-EC25-7C14-A38795E57B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827"/>
            <a:stretch/>
          </p:blipFill>
          <p:spPr bwMode="auto">
            <a:xfrm>
              <a:off x="0" y="0"/>
              <a:ext cx="12184062" cy="59783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A85566A-EF41-AA21-BF8D-40A1B350DC25}"/>
                </a:ext>
              </a:extLst>
            </p:cNvPr>
            <p:cNvPicPr>
              <a:picLocks noChangeAspect="1"/>
            </p:cNvPicPr>
            <p:nvPr/>
          </p:nvPicPr>
          <p:blipFill>
            <a:blip r:embed="rId3"/>
            <a:stretch>
              <a:fillRect/>
            </a:stretch>
          </p:blipFill>
          <p:spPr>
            <a:xfrm>
              <a:off x="416318" y="4444935"/>
              <a:ext cx="11020032" cy="2413065"/>
            </a:xfrm>
            <a:prstGeom prst="rect">
              <a:avLst/>
            </a:prstGeom>
          </p:spPr>
        </p:pic>
        <p:pic>
          <p:nvPicPr>
            <p:cNvPr id="11" name="Picture 10">
              <a:extLst>
                <a:ext uri="{FF2B5EF4-FFF2-40B4-BE49-F238E27FC236}">
                  <a16:creationId xmlns:a16="http://schemas.microsoft.com/office/drawing/2014/main" id="{A27C3D18-72CA-45C3-0776-7C6F59D96FE6}"/>
                </a:ext>
              </a:extLst>
            </p:cNvPr>
            <p:cNvPicPr>
              <a:picLocks noChangeAspect="1"/>
            </p:cNvPicPr>
            <p:nvPr/>
          </p:nvPicPr>
          <p:blipFill>
            <a:blip r:embed="rId4"/>
            <a:stretch>
              <a:fillRect/>
            </a:stretch>
          </p:blipFill>
          <p:spPr>
            <a:xfrm>
              <a:off x="11277714" y="5448476"/>
              <a:ext cx="914286" cy="1409524"/>
            </a:xfrm>
            <a:prstGeom prst="rect">
              <a:avLst/>
            </a:prstGeom>
          </p:spPr>
        </p:pic>
        <p:pic>
          <p:nvPicPr>
            <p:cNvPr id="12" name="Picture 11">
              <a:extLst>
                <a:ext uri="{FF2B5EF4-FFF2-40B4-BE49-F238E27FC236}">
                  <a16:creationId xmlns:a16="http://schemas.microsoft.com/office/drawing/2014/main" id="{6F270906-5510-B4C1-A23E-2D07AE05AF76}"/>
                </a:ext>
              </a:extLst>
            </p:cNvPr>
            <p:cNvPicPr>
              <a:picLocks noChangeAspect="1"/>
            </p:cNvPicPr>
            <p:nvPr/>
          </p:nvPicPr>
          <p:blipFill>
            <a:blip r:embed="rId4"/>
            <a:stretch>
              <a:fillRect/>
            </a:stretch>
          </p:blipFill>
          <p:spPr>
            <a:xfrm>
              <a:off x="29528" y="5413009"/>
              <a:ext cx="595505" cy="1409524"/>
            </a:xfrm>
            <a:prstGeom prst="rect">
              <a:avLst/>
            </a:prstGeom>
          </p:spPr>
        </p:pic>
      </p:grpSp>
    </p:spTree>
    <p:extLst>
      <p:ext uri="{BB962C8B-B14F-4D97-AF65-F5344CB8AC3E}">
        <p14:creationId xmlns:p14="http://schemas.microsoft.com/office/powerpoint/2010/main" val="1941201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B981B-8D99-43F0-099B-EFE68954F9E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FE43F-847D-76ED-6399-3FDF3B5FF0E3}"/>
              </a:ext>
            </a:extLst>
          </p:cNvPr>
          <p:cNvSpPr>
            <a:spLocks noGrp="1"/>
          </p:cNvSpPr>
          <p:nvPr>
            <p:ph idx="1"/>
          </p:nvPr>
        </p:nvSpPr>
        <p:spPr>
          <a:xfrm>
            <a:off x="766445" y="902825"/>
            <a:ext cx="10659110" cy="5135241"/>
          </a:xfrm>
        </p:spPr>
        <p:txBody>
          <a:bodyPr>
            <a:noAutofit/>
          </a:bodyPr>
          <a:lstStyle/>
          <a:p>
            <a:pPr marL="0" marR="0" indent="0">
              <a:buNone/>
            </a:pPr>
            <a:r>
              <a:rPr lang="en-US" sz="2800" b="1" dirty="0">
                <a:solidFill>
                  <a:srgbClr val="C00000"/>
                </a:solidFill>
                <a:effectLst/>
                <a:latin typeface="Calibri" panose="020F0502020204030204" pitchFamily="34" charset="0"/>
              </a:rPr>
              <a:t>Principles</a:t>
            </a:r>
            <a:r>
              <a:rPr lang="en-US" sz="2800" b="1" dirty="0">
                <a:effectLst/>
                <a:latin typeface="Calibri" panose="020F0502020204030204" pitchFamily="34" charset="0"/>
              </a:rPr>
              <a:t> or </a:t>
            </a:r>
            <a:r>
              <a:rPr lang="en-US" sz="2800" b="1" dirty="0">
                <a:solidFill>
                  <a:srgbClr val="C00000"/>
                </a:solidFill>
                <a:effectLst/>
                <a:latin typeface="Calibri" panose="020F0502020204030204" pitchFamily="34" charset="0"/>
              </a:rPr>
              <a:t>Constraints</a:t>
            </a:r>
            <a:r>
              <a:rPr lang="en-US" sz="2800" b="1" dirty="0">
                <a:effectLst/>
                <a:latin typeface="Calibri" panose="020F0502020204030204" pitchFamily="34" charset="0"/>
              </a:rPr>
              <a:t> of REST:</a:t>
            </a:r>
          </a:p>
          <a:p>
            <a:pPr rtl="0" fontAlgn="ctr">
              <a:buFont typeface="+mj-lt"/>
              <a:buAutoNum type="arabicPeriod"/>
            </a:pPr>
            <a:r>
              <a:rPr lang="en-US" sz="2400" b="1" i="0" dirty="0">
                <a:effectLst/>
                <a:latin typeface="Calibri" panose="020F0502020204030204" pitchFamily="34" charset="0"/>
              </a:rPr>
              <a:t>  Statelessness: </a:t>
            </a:r>
            <a:r>
              <a:rPr lang="en-US" sz="2200" dirty="0"/>
              <a:t>The </a:t>
            </a:r>
            <a:r>
              <a:rPr lang="en-US" sz="2200" b="1" dirty="0"/>
              <a:t>Server</a:t>
            </a:r>
            <a:r>
              <a:rPr lang="en-US" sz="2200" dirty="0"/>
              <a:t> </a:t>
            </a:r>
            <a:r>
              <a:rPr lang="en-US" sz="2200" b="1" dirty="0">
                <a:solidFill>
                  <a:srgbClr val="C00000"/>
                </a:solidFill>
              </a:rPr>
              <a:t>does not store state</a:t>
            </a:r>
            <a:r>
              <a:rPr lang="en-US" sz="2200" dirty="0"/>
              <a:t>; instead, each request carries all the necessary information.</a:t>
            </a:r>
            <a:endParaRPr lang="en-US" sz="2200" b="1" i="0" dirty="0">
              <a:effectLst/>
              <a:latin typeface="Calibri" panose="020F0502020204030204" pitchFamily="34" charset="0"/>
            </a:endParaRPr>
          </a:p>
          <a:p>
            <a:pPr rtl="0" fontAlgn="ctr">
              <a:buFont typeface="+mj-lt"/>
              <a:buAutoNum type="arabicPeriod"/>
            </a:pPr>
            <a:r>
              <a:rPr lang="en-US" sz="2400" b="1" i="0" dirty="0">
                <a:effectLst/>
                <a:latin typeface="Calibri" panose="020F0502020204030204" pitchFamily="34" charset="0"/>
              </a:rPr>
              <a:t> Client-Server Architecture: </a:t>
            </a:r>
            <a:r>
              <a:rPr lang="en-US" sz="2200" dirty="0"/>
              <a:t>The client (like a browser or app) asks for data, and the server sends it — both work separately.</a:t>
            </a:r>
            <a:endParaRPr lang="en-US" sz="2200" b="1" i="0" dirty="0">
              <a:effectLst/>
              <a:latin typeface="Calibri" panose="020F0502020204030204" pitchFamily="34" charset="0"/>
            </a:endParaRPr>
          </a:p>
          <a:p>
            <a:pPr rtl="0" fontAlgn="ctr">
              <a:buFont typeface="+mj-lt"/>
              <a:buAutoNum type="arabicPeriod"/>
            </a:pPr>
            <a:r>
              <a:rPr lang="en-US" sz="2400" b="1" i="0" dirty="0">
                <a:effectLst/>
                <a:latin typeface="Calibri" panose="020F0502020204030204" pitchFamily="34" charset="0"/>
              </a:rPr>
              <a:t> </a:t>
            </a:r>
            <a:r>
              <a:rPr lang="en-IN" sz="2400" b="1" dirty="0" err="1">
                <a:latin typeface="Calibri" panose="020F0502020204030204" pitchFamily="34" charset="0"/>
              </a:rPr>
              <a:t>Cacheability</a:t>
            </a:r>
            <a:r>
              <a:rPr lang="en-US" sz="2400" b="1" i="0" dirty="0">
                <a:effectLst/>
                <a:latin typeface="Calibri" panose="020F0502020204030204" pitchFamily="34" charset="0"/>
              </a:rPr>
              <a:t>: </a:t>
            </a:r>
            <a:r>
              <a:rPr lang="en-US" sz="2200" dirty="0"/>
              <a:t>Some responses can be saved (cached) so the client doesn’t have to ask the server again and again.</a:t>
            </a:r>
          </a:p>
          <a:p>
            <a:pPr rtl="0" fontAlgn="ctr">
              <a:buFont typeface="+mj-lt"/>
              <a:buAutoNum type="arabicPeriod"/>
            </a:pPr>
            <a:r>
              <a:rPr lang="en-US" sz="2400" b="1" dirty="0"/>
              <a:t> Uniform Interface: </a:t>
            </a:r>
            <a:r>
              <a:rPr lang="en-US" sz="2200" dirty="0"/>
              <a:t>All requests follow the same rules and format, making communication easy and consistent.</a:t>
            </a:r>
          </a:p>
          <a:p>
            <a:pPr rtl="0" fontAlgn="ctr">
              <a:buFont typeface="+mj-lt"/>
              <a:buAutoNum type="arabicPeriod"/>
            </a:pPr>
            <a:r>
              <a:rPr lang="en-US" sz="2400" b="1" dirty="0"/>
              <a:t> Layered System: </a:t>
            </a:r>
            <a:r>
              <a:rPr lang="en-US" sz="2200" dirty="0"/>
              <a:t>The client doesn't need to know how many steps or layers the request goes through to reach the server.</a:t>
            </a:r>
          </a:p>
          <a:p>
            <a:pPr fontAlgn="ctr">
              <a:buFont typeface="+mj-lt"/>
              <a:buAutoNum type="arabicPeriod"/>
            </a:pPr>
            <a:r>
              <a:rPr lang="en-US" sz="2400" b="1" dirty="0"/>
              <a:t> Code on Demand (</a:t>
            </a:r>
            <a:r>
              <a:rPr lang="en-US" sz="2400" b="1" dirty="0">
                <a:solidFill>
                  <a:srgbClr val="C00000"/>
                </a:solidFill>
              </a:rPr>
              <a:t>Optional</a:t>
            </a:r>
            <a:r>
              <a:rPr lang="en-US" sz="2400" b="1" dirty="0"/>
              <a:t>): </a:t>
            </a:r>
            <a:r>
              <a:rPr lang="en-US" sz="2200" dirty="0"/>
              <a:t>The server can send extra code to the client to make it smarter </a:t>
            </a:r>
            <a:r>
              <a:rPr lang="en-US" sz="2000" dirty="0"/>
              <a:t>or do more things.</a:t>
            </a:r>
            <a:endParaRPr lang="en-US" sz="2400" b="1" dirty="0"/>
          </a:p>
          <a:p>
            <a:pPr rtl="0" fontAlgn="ctr">
              <a:buFont typeface="+mj-lt"/>
              <a:buAutoNum type="arabicPeriod"/>
            </a:pPr>
            <a:endParaRPr lang="en-US" sz="2400" b="1" dirty="0">
              <a:latin typeface="Calibri" panose="020F0502020204030204" pitchFamily="34" charset="0"/>
            </a:endParaRPr>
          </a:p>
          <a:p>
            <a:pPr rtl="0" fontAlgn="ctr">
              <a:buFont typeface="+mj-lt"/>
              <a:buAutoNum type="arabicPeriod"/>
            </a:pPr>
            <a:endParaRPr lang="en-US" sz="2200" i="0" dirty="0">
              <a:effectLst/>
              <a:latin typeface="Calibri" panose="020F0502020204030204" pitchFamily="34" charset="0"/>
            </a:endParaRPr>
          </a:p>
        </p:txBody>
      </p:sp>
    </p:spTree>
    <p:extLst>
      <p:ext uri="{BB962C8B-B14F-4D97-AF65-F5344CB8AC3E}">
        <p14:creationId xmlns:p14="http://schemas.microsoft.com/office/powerpoint/2010/main" val="88038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F6DC8-C69B-D0E2-7074-F2E728C09A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47303-8E78-9ADA-745C-F7005A7B9EB0}"/>
              </a:ext>
            </a:extLst>
          </p:cNvPr>
          <p:cNvSpPr>
            <a:spLocks noGrp="1"/>
          </p:cNvSpPr>
          <p:nvPr>
            <p:ph idx="1"/>
          </p:nvPr>
        </p:nvSpPr>
        <p:spPr>
          <a:xfrm>
            <a:off x="777240" y="740229"/>
            <a:ext cx="10659110" cy="5436734"/>
          </a:xfrm>
        </p:spPr>
        <p:txBody>
          <a:bodyPr>
            <a:normAutofit/>
          </a:bodyPr>
          <a:lstStyle/>
          <a:p>
            <a:pPr marL="0" indent="0">
              <a:buNone/>
            </a:pPr>
            <a:r>
              <a:rPr lang="en-US" sz="2800" b="1" dirty="0">
                <a:solidFill>
                  <a:srgbClr val="002060"/>
                </a:solidFill>
              </a:rPr>
              <a:t>Why is it called REST?</a:t>
            </a:r>
          </a:p>
          <a:p>
            <a:pPr marL="0" indent="0">
              <a:buNone/>
            </a:pPr>
            <a:r>
              <a:rPr lang="en-US" sz="2400" b="1" dirty="0"/>
              <a:t>The name comes from the idea that:</a:t>
            </a:r>
          </a:p>
          <a:p>
            <a:pPr marL="457200" indent="-457200">
              <a:buFont typeface="+mj-lt"/>
              <a:buAutoNum type="arabicPeriod"/>
            </a:pPr>
            <a:r>
              <a:rPr lang="en-US" sz="2400" b="1" dirty="0"/>
              <a:t>"Representational" → </a:t>
            </a:r>
            <a:r>
              <a:rPr lang="en-US" sz="2400" dirty="0"/>
              <a:t>The client </a:t>
            </a:r>
            <a:r>
              <a:rPr lang="en-US" sz="2400" b="1" dirty="0">
                <a:solidFill>
                  <a:srgbClr val="C00000"/>
                </a:solidFill>
              </a:rPr>
              <a:t>interacts with representations </a:t>
            </a:r>
            <a:r>
              <a:rPr lang="en-US" sz="2400" dirty="0"/>
              <a:t>of resources (e.g., JSON, XML).</a:t>
            </a:r>
          </a:p>
          <a:p>
            <a:pPr marL="457200" indent="-457200">
              <a:buFont typeface="+mj-lt"/>
              <a:buAutoNum type="arabicPeriod"/>
            </a:pPr>
            <a:r>
              <a:rPr lang="en-US" sz="2400" b="1" dirty="0"/>
              <a:t>"State Transfer" → </a:t>
            </a:r>
            <a:r>
              <a:rPr lang="en-US" sz="2400" dirty="0"/>
              <a:t>The </a:t>
            </a:r>
            <a:r>
              <a:rPr lang="en-US" sz="2400" b="1" dirty="0">
                <a:solidFill>
                  <a:srgbClr val="C00000"/>
                </a:solidFill>
              </a:rPr>
              <a:t>state of the resource </a:t>
            </a:r>
            <a:r>
              <a:rPr lang="en-US" sz="2400" dirty="0"/>
              <a:t>is </a:t>
            </a:r>
            <a:r>
              <a:rPr lang="en-US" sz="2400" b="1" dirty="0"/>
              <a:t>transferred between </a:t>
            </a:r>
            <a:r>
              <a:rPr lang="en-US" sz="2400" b="1" dirty="0">
                <a:solidFill>
                  <a:srgbClr val="C00000"/>
                </a:solidFill>
              </a:rPr>
              <a:t>client</a:t>
            </a:r>
            <a:r>
              <a:rPr lang="en-US" sz="2400" dirty="0"/>
              <a:t> and </a:t>
            </a:r>
            <a:r>
              <a:rPr lang="en-US" sz="2400" b="1" dirty="0">
                <a:solidFill>
                  <a:srgbClr val="C00000"/>
                </a:solidFill>
              </a:rPr>
              <a:t>server</a:t>
            </a:r>
            <a:r>
              <a:rPr lang="en-US" sz="2400" dirty="0"/>
              <a:t> using </a:t>
            </a:r>
            <a:r>
              <a:rPr lang="en-US" sz="2400" b="1" dirty="0"/>
              <a:t>HTTP</a:t>
            </a:r>
            <a:r>
              <a:rPr lang="en-US" sz="2400" dirty="0"/>
              <a:t> </a:t>
            </a:r>
            <a:r>
              <a:rPr lang="en-US" sz="2400" b="1" dirty="0"/>
              <a:t>methods</a:t>
            </a:r>
            <a:r>
              <a:rPr lang="en-US" sz="2400" dirty="0"/>
              <a:t> (GET, POST, etc.).</a:t>
            </a:r>
          </a:p>
          <a:p>
            <a:pPr marL="457200" indent="-457200">
              <a:buFont typeface="+mj-lt"/>
              <a:buAutoNum type="arabicPeriod"/>
            </a:pPr>
            <a:endParaRPr lang="en-US" sz="800" dirty="0"/>
          </a:p>
          <a:p>
            <a:pPr marL="0" indent="0">
              <a:buNone/>
            </a:pPr>
            <a:r>
              <a:rPr lang="en-US" sz="2400" b="1" dirty="0"/>
              <a:t>Breaking it Down:</a:t>
            </a:r>
          </a:p>
          <a:p>
            <a:pPr marL="457200" indent="-457200">
              <a:buFont typeface="+mj-lt"/>
              <a:buAutoNum type="arabicPeriod"/>
            </a:pPr>
            <a:r>
              <a:rPr lang="en-US" sz="2400" b="1" dirty="0"/>
              <a:t>Representation → </a:t>
            </a:r>
            <a:r>
              <a:rPr lang="en-US" sz="2400" dirty="0"/>
              <a:t>When a client requests a resource, the </a:t>
            </a:r>
            <a:r>
              <a:rPr lang="en-US" sz="2400" b="1" dirty="0"/>
              <a:t>server sends a representation of that resource </a:t>
            </a:r>
            <a:r>
              <a:rPr lang="en-US" sz="2400" dirty="0"/>
              <a:t>(e.g., JSON response for user data).</a:t>
            </a:r>
          </a:p>
          <a:p>
            <a:pPr marL="457200" indent="-457200">
              <a:buFont typeface="+mj-lt"/>
              <a:buAutoNum type="arabicPeriod"/>
            </a:pPr>
            <a:r>
              <a:rPr lang="en-US" sz="2400" b="1" dirty="0"/>
              <a:t>State Transfer → </a:t>
            </a:r>
            <a:r>
              <a:rPr lang="en-US" sz="2400" dirty="0"/>
              <a:t>The </a:t>
            </a:r>
            <a:r>
              <a:rPr lang="en-US" sz="2400" b="1" dirty="0"/>
              <a:t>Server</a:t>
            </a:r>
            <a:r>
              <a:rPr lang="en-US" sz="2400" dirty="0"/>
              <a:t> </a:t>
            </a:r>
            <a:r>
              <a:rPr lang="en-US" sz="2400" b="1" dirty="0">
                <a:solidFill>
                  <a:srgbClr val="C00000"/>
                </a:solidFill>
              </a:rPr>
              <a:t>does not store state</a:t>
            </a:r>
            <a:r>
              <a:rPr lang="en-US" sz="2400" dirty="0"/>
              <a:t>; instead, each request carries all the necessary information.</a:t>
            </a:r>
            <a:endParaRPr lang="en-IN" sz="2400" dirty="0"/>
          </a:p>
        </p:txBody>
      </p:sp>
    </p:spTree>
    <p:extLst>
      <p:ext uri="{BB962C8B-B14F-4D97-AF65-F5344CB8AC3E}">
        <p14:creationId xmlns:p14="http://schemas.microsoft.com/office/powerpoint/2010/main" val="3290672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E33E0-1012-F5CF-D364-DCE4FF46CEB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8D653-B56B-8AAF-4973-489B9FFCBA9B}"/>
              </a:ext>
            </a:extLst>
          </p:cNvPr>
          <p:cNvSpPr>
            <a:spLocks noGrp="1"/>
          </p:cNvSpPr>
          <p:nvPr>
            <p:ph idx="1"/>
          </p:nvPr>
        </p:nvSpPr>
        <p:spPr>
          <a:xfrm>
            <a:off x="766445" y="605927"/>
            <a:ext cx="10659110" cy="6015209"/>
          </a:xfrm>
        </p:spPr>
        <p:txBody>
          <a:bodyPr>
            <a:normAutofit/>
          </a:bodyPr>
          <a:lstStyle/>
          <a:p>
            <a:pPr marL="0" indent="0">
              <a:buNone/>
            </a:pPr>
            <a:r>
              <a:rPr lang="en-US" sz="2600" b="1" dirty="0">
                <a:solidFill>
                  <a:srgbClr val="002060"/>
                </a:solidFill>
              </a:rPr>
              <a:t>Traditional Web Servers:</a:t>
            </a:r>
          </a:p>
          <a:p>
            <a:pPr marL="0" indent="0">
              <a:buNone/>
            </a:pPr>
            <a:r>
              <a:rPr lang="en-US" sz="2400" dirty="0"/>
              <a:t>In the traditional web server model, each client request is handled by a </a:t>
            </a:r>
            <a:r>
              <a:rPr lang="en-US" sz="2400" b="1" dirty="0"/>
              <a:t>separate</a:t>
            </a:r>
            <a:r>
              <a:rPr lang="en-US" sz="2400" dirty="0"/>
              <a:t> </a:t>
            </a:r>
            <a:r>
              <a:rPr lang="en-US" sz="2400" b="1" dirty="0">
                <a:solidFill>
                  <a:srgbClr val="C00000"/>
                </a:solidFill>
              </a:rPr>
              <a:t>thread</a:t>
            </a:r>
            <a:r>
              <a:rPr lang="en-US" sz="2400" dirty="0"/>
              <a:t> or </a:t>
            </a:r>
            <a:r>
              <a:rPr lang="en-US" sz="2400" b="1" dirty="0">
                <a:solidFill>
                  <a:srgbClr val="C00000"/>
                </a:solidFill>
              </a:rPr>
              <a:t>process</a:t>
            </a:r>
            <a:r>
              <a:rPr lang="en-US" sz="2400" dirty="0"/>
              <a:t>. This can lead to </a:t>
            </a:r>
            <a:r>
              <a:rPr lang="en-US" sz="2400" b="1" dirty="0"/>
              <a:t>scalability issues </a:t>
            </a:r>
            <a:r>
              <a:rPr lang="en-US" sz="2400" dirty="0"/>
              <a:t>when </a:t>
            </a:r>
            <a:r>
              <a:rPr lang="en-US" sz="2400" b="1" dirty="0">
                <a:solidFill>
                  <a:srgbClr val="002060"/>
                </a:solidFill>
              </a:rPr>
              <a:t>handling large number of concurrent connections</a:t>
            </a:r>
            <a:r>
              <a:rPr lang="en-US" sz="2400" dirty="0"/>
              <a:t>, as each thread or process consumes system resources.</a:t>
            </a:r>
            <a:endParaRPr lang="en-US" sz="2400" b="1" dirty="0">
              <a:solidFill>
                <a:srgbClr val="C00000"/>
              </a:solidFill>
            </a:endParaRPr>
          </a:p>
          <a:p>
            <a:pPr marL="0" indent="0">
              <a:buNone/>
            </a:pPr>
            <a:r>
              <a:rPr lang="en-US" sz="2400" dirty="0"/>
              <a:t>	The traditional web server model can be </a:t>
            </a:r>
            <a:r>
              <a:rPr lang="en-US" sz="2400" b="1" dirty="0">
                <a:solidFill>
                  <a:srgbClr val="C00000"/>
                </a:solidFill>
              </a:rPr>
              <a:t>inefficient</a:t>
            </a:r>
            <a:r>
              <a:rPr lang="en-US" sz="2400" dirty="0"/>
              <a:t> and </a:t>
            </a:r>
            <a:r>
              <a:rPr lang="en-US" sz="2400" b="1" dirty="0">
                <a:solidFill>
                  <a:srgbClr val="C00000"/>
                </a:solidFill>
              </a:rPr>
              <a:t>resource-intensive</a:t>
            </a:r>
            <a:r>
              <a:rPr lang="en-US" sz="2400" dirty="0"/>
              <a:t>, especially for </a:t>
            </a:r>
            <a:r>
              <a:rPr lang="en-US" sz="2400" b="1" dirty="0"/>
              <a:t>I/O bound applications </a:t>
            </a:r>
            <a:r>
              <a:rPr lang="en-US" sz="2400" dirty="0"/>
              <a:t>that spend a significant amount of time waiting for I/O operations to complete. This can lead to </a:t>
            </a:r>
            <a:r>
              <a:rPr lang="en-US" sz="2400" b="1" dirty="0">
                <a:solidFill>
                  <a:srgbClr val="002060"/>
                </a:solidFill>
              </a:rPr>
              <a:t>poor</a:t>
            </a:r>
            <a:r>
              <a:rPr lang="en-US" sz="2400" dirty="0"/>
              <a:t> </a:t>
            </a:r>
            <a:r>
              <a:rPr lang="en-US" sz="2400" b="1" dirty="0">
                <a:solidFill>
                  <a:srgbClr val="002060"/>
                </a:solidFill>
              </a:rPr>
              <a:t>performance</a:t>
            </a:r>
            <a:r>
              <a:rPr lang="en-US" sz="2400" dirty="0"/>
              <a:t> and </a:t>
            </a:r>
            <a:r>
              <a:rPr lang="en-US" sz="2400" b="1" dirty="0">
                <a:solidFill>
                  <a:srgbClr val="002060"/>
                </a:solidFill>
              </a:rPr>
              <a:t>scalability</a:t>
            </a:r>
            <a:r>
              <a:rPr lang="en-US" sz="2400" dirty="0"/>
              <a:t> </a:t>
            </a:r>
            <a:r>
              <a:rPr lang="en-US" sz="2400" b="1" dirty="0">
                <a:solidFill>
                  <a:srgbClr val="002060"/>
                </a:solidFill>
              </a:rPr>
              <a:t>issues</a:t>
            </a:r>
            <a:r>
              <a:rPr lang="en-US" sz="2400" dirty="0"/>
              <a:t>.</a:t>
            </a:r>
          </a:p>
          <a:p>
            <a:pPr marL="0" indent="0">
              <a:buNone/>
            </a:pPr>
            <a:endParaRPr lang="en-US" sz="800" dirty="0"/>
          </a:p>
          <a:p>
            <a:pPr>
              <a:buNone/>
            </a:pPr>
            <a:r>
              <a:rPr lang="en-US" sz="2400" b="1" dirty="0"/>
              <a:t>🔴 The Problem with Thread-per-Request</a:t>
            </a:r>
          </a:p>
          <a:p>
            <a:pPr>
              <a:buFont typeface="Arial" panose="020B0604020202020204" pitchFamily="34" charset="0"/>
              <a:buChar char="•"/>
            </a:pPr>
            <a:r>
              <a:rPr lang="en-US" sz="2400" dirty="0"/>
              <a:t>Threads are </a:t>
            </a:r>
            <a:r>
              <a:rPr lang="en-US" sz="2400" b="1" dirty="0">
                <a:solidFill>
                  <a:srgbClr val="002060"/>
                </a:solidFill>
              </a:rPr>
              <a:t>heavyweight</a:t>
            </a:r>
            <a:r>
              <a:rPr lang="en-US" sz="2400" dirty="0"/>
              <a:t>: they consume </a:t>
            </a:r>
            <a:r>
              <a:rPr lang="en-US" sz="2400" b="1" dirty="0">
                <a:solidFill>
                  <a:srgbClr val="C00000"/>
                </a:solidFill>
              </a:rPr>
              <a:t>memory</a:t>
            </a:r>
            <a:r>
              <a:rPr lang="en-US" sz="2400" dirty="0"/>
              <a:t> and </a:t>
            </a:r>
            <a:r>
              <a:rPr lang="en-US" sz="2400" b="1" dirty="0">
                <a:solidFill>
                  <a:srgbClr val="C00000"/>
                </a:solidFill>
              </a:rPr>
              <a:t>CPU</a:t>
            </a:r>
          </a:p>
          <a:p>
            <a:pPr>
              <a:buFont typeface="Arial" panose="020B0604020202020204" pitchFamily="34" charset="0"/>
              <a:buChar char="•"/>
            </a:pPr>
            <a:r>
              <a:rPr lang="en-US" sz="2400" dirty="0"/>
              <a:t>If 1000 users connect at once, the server might try to spin up 1000 threads 🧵🧵🧵… leading to:</a:t>
            </a:r>
          </a:p>
          <a:p>
            <a:pPr marL="742950" lvl="1" indent="-285750">
              <a:buFont typeface="Arial" panose="020B0604020202020204" pitchFamily="34" charset="0"/>
              <a:buChar char="•"/>
            </a:pPr>
            <a:r>
              <a:rPr lang="en-US" dirty="0"/>
              <a:t>High resource consumption</a:t>
            </a:r>
          </a:p>
          <a:p>
            <a:pPr marL="742950" lvl="1" indent="-285750">
              <a:buFont typeface="Arial" panose="020B0604020202020204" pitchFamily="34" charset="0"/>
              <a:buChar char="•"/>
            </a:pPr>
            <a:r>
              <a:rPr lang="en-US" dirty="0"/>
              <a:t>Slowdowns or crashes</a:t>
            </a:r>
          </a:p>
          <a:p>
            <a:pPr marL="742950" lvl="1" indent="-285750">
              <a:buFont typeface="Arial" panose="020B0604020202020204" pitchFamily="34" charset="0"/>
              <a:buChar char="•"/>
            </a:pPr>
            <a:r>
              <a:rPr lang="en-US" dirty="0"/>
              <a:t>Poor scalability</a:t>
            </a:r>
          </a:p>
        </p:txBody>
      </p:sp>
    </p:spTree>
    <p:extLst>
      <p:ext uri="{BB962C8B-B14F-4D97-AF65-F5344CB8AC3E}">
        <p14:creationId xmlns:p14="http://schemas.microsoft.com/office/powerpoint/2010/main" val="4116817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AB12F-D864-72EA-FCD5-DCA80A563B9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23F7C-1A9B-134A-6F2B-BA956D998BB6}"/>
              </a:ext>
            </a:extLst>
          </p:cNvPr>
          <p:cNvSpPr>
            <a:spLocks noGrp="1"/>
          </p:cNvSpPr>
          <p:nvPr>
            <p:ph idx="1"/>
          </p:nvPr>
        </p:nvSpPr>
        <p:spPr>
          <a:xfrm>
            <a:off x="766445" y="968829"/>
            <a:ext cx="10659110" cy="4452257"/>
          </a:xfrm>
        </p:spPr>
        <p:txBody>
          <a:bodyPr>
            <a:normAutofit/>
          </a:bodyPr>
          <a:lstStyle/>
          <a:p>
            <a:pPr>
              <a:buNone/>
            </a:pPr>
            <a:r>
              <a:rPr lang="en-US" sz="2800" b="1" dirty="0"/>
              <a:t>How do multiple threads seem to run at the same time?</a:t>
            </a:r>
          </a:p>
          <a:p>
            <a:pPr>
              <a:buFont typeface="Arial" panose="020B0604020202020204" pitchFamily="34" charset="0"/>
              <a:buChar char="•"/>
            </a:pPr>
            <a:r>
              <a:rPr lang="en-US" sz="2400" dirty="0"/>
              <a:t>The operating system uses a technique called </a:t>
            </a:r>
            <a:r>
              <a:rPr lang="en-US" sz="2400" b="1" dirty="0">
                <a:solidFill>
                  <a:srgbClr val="C00000"/>
                </a:solidFill>
              </a:rPr>
              <a:t>context switching</a:t>
            </a:r>
            <a:r>
              <a:rPr lang="en-US" sz="2400" dirty="0"/>
              <a:t>.</a:t>
            </a:r>
          </a:p>
          <a:p>
            <a:pPr>
              <a:buFont typeface="Arial" panose="020B0604020202020204" pitchFamily="34" charset="0"/>
              <a:buChar char="•"/>
            </a:pPr>
            <a:r>
              <a:rPr lang="en-US" sz="2400" dirty="0"/>
              <a:t>It rapidly </a:t>
            </a:r>
            <a:r>
              <a:rPr lang="en-US" sz="2400" b="1" dirty="0"/>
              <a:t>switches</a:t>
            </a:r>
            <a:r>
              <a:rPr lang="en-US" sz="2400" dirty="0"/>
              <a:t> between threads </a:t>
            </a:r>
            <a:r>
              <a:rPr lang="en-US" sz="2400" b="1" dirty="0"/>
              <a:t>within </a:t>
            </a:r>
            <a:r>
              <a:rPr lang="en-US" sz="2400" b="1" dirty="0">
                <a:solidFill>
                  <a:srgbClr val="C00000"/>
                </a:solidFill>
              </a:rPr>
              <a:t>milliseconds</a:t>
            </a:r>
            <a:r>
              <a:rPr lang="en-US" sz="2400" dirty="0"/>
              <a:t>.</a:t>
            </a:r>
          </a:p>
          <a:p>
            <a:pPr>
              <a:buFont typeface="Arial" panose="020B0604020202020204" pitchFamily="34" charset="0"/>
              <a:buChar char="•"/>
            </a:pPr>
            <a:r>
              <a:rPr lang="en-US" sz="2400" dirty="0"/>
              <a:t>So while </a:t>
            </a:r>
            <a:r>
              <a:rPr lang="en-US" sz="2400" b="1" dirty="0"/>
              <a:t>only one thread runs</a:t>
            </a:r>
            <a:r>
              <a:rPr lang="en-US" sz="2400" dirty="0"/>
              <a:t> at a time on a </a:t>
            </a:r>
            <a:r>
              <a:rPr lang="en-US" sz="2400" b="1" dirty="0">
                <a:solidFill>
                  <a:srgbClr val="C00000"/>
                </a:solidFill>
              </a:rPr>
              <a:t>single core</a:t>
            </a:r>
            <a:r>
              <a:rPr lang="en-US" sz="2400" dirty="0"/>
              <a:t>, it </a:t>
            </a:r>
            <a:r>
              <a:rPr lang="en-US" sz="2400" b="1" dirty="0"/>
              <a:t>feels like</a:t>
            </a:r>
            <a:r>
              <a:rPr lang="en-US" sz="2400" dirty="0"/>
              <a:t> multiple threads are running simultaneously.</a:t>
            </a:r>
          </a:p>
          <a:p>
            <a:r>
              <a:rPr lang="en-US" sz="2400" b="1" dirty="0"/>
              <a:t>Example:</a:t>
            </a:r>
            <a:br>
              <a:rPr lang="en-US" sz="2400" dirty="0"/>
            </a:br>
            <a:r>
              <a:rPr lang="en-US" sz="2400" dirty="0"/>
              <a:t>If the CPU switches between 10 threads every 1 </a:t>
            </a:r>
            <a:r>
              <a:rPr lang="en-US" sz="2400" b="1" dirty="0"/>
              <a:t>millisecond</a:t>
            </a:r>
            <a:r>
              <a:rPr lang="en-US" sz="2400" dirty="0"/>
              <a:t>, to a human, it looks like all threads are running at once.</a:t>
            </a:r>
          </a:p>
        </p:txBody>
      </p:sp>
    </p:spTree>
    <p:extLst>
      <p:ext uri="{BB962C8B-B14F-4D97-AF65-F5344CB8AC3E}">
        <p14:creationId xmlns:p14="http://schemas.microsoft.com/office/powerpoint/2010/main" val="535661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8E631-2C73-32E8-1AD6-90FADD7DCB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32F12C-E6C8-8BCC-F163-7DDC7C8005B5}"/>
              </a:ext>
            </a:extLst>
          </p:cNvPr>
          <p:cNvSpPr>
            <a:spLocks noGrp="1"/>
          </p:cNvSpPr>
          <p:nvPr>
            <p:ph idx="1"/>
          </p:nvPr>
        </p:nvSpPr>
        <p:spPr>
          <a:xfrm>
            <a:off x="777239" y="592183"/>
            <a:ext cx="10924765" cy="5584780"/>
          </a:xfrm>
        </p:spPr>
        <p:txBody>
          <a:bodyPr>
            <a:normAutofit lnSpcReduction="10000"/>
          </a:bodyPr>
          <a:lstStyle/>
          <a:p>
            <a:pPr marL="0" indent="0">
              <a:buNone/>
            </a:pPr>
            <a:r>
              <a:rPr lang="en-US" sz="2800" b="1" dirty="0">
                <a:solidFill>
                  <a:srgbClr val="C00000"/>
                </a:solidFill>
              </a:rPr>
              <a:t>Limitations of Traditional Web Servers:</a:t>
            </a:r>
          </a:p>
          <a:p>
            <a:pPr marL="0" indent="0">
              <a:buNone/>
            </a:pPr>
            <a:r>
              <a:rPr lang="en-US" sz="2400" b="1" dirty="0"/>
              <a:t>1. Thread-Based Handling:</a:t>
            </a:r>
          </a:p>
          <a:p>
            <a:pPr marL="0" indent="0">
              <a:buNone/>
            </a:pPr>
            <a:r>
              <a:rPr lang="en-US" sz="2200" b="1" dirty="0"/>
              <a:t>Model:</a:t>
            </a:r>
            <a:r>
              <a:rPr lang="en-US" sz="2200" dirty="0"/>
              <a:t> Traditional servers </a:t>
            </a:r>
            <a:r>
              <a:rPr lang="en-US" sz="2200" b="1" dirty="0"/>
              <a:t>spawn a new thread </a:t>
            </a:r>
            <a:r>
              <a:rPr lang="en-US" sz="2200" dirty="0"/>
              <a:t>or </a:t>
            </a:r>
            <a:r>
              <a:rPr lang="en-US" sz="2200" b="1" dirty="0"/>
              <a:t>process</a:t>
            </a:r>
            <a:r>
              <a:rPr lang="en-US" sz="2200" dirty="0"/>
              <a:t> for each incoming connection.</a:t>
            </a:r>
          </a:p>
          <a:p>
            <a:pPr marL="0" indent="0">
              <a:buNone/>
            </a:pPr>
            <a:r>
              <a:rPr lang="en-US" sz="2200" b="1" dirty="0"/>
              <a:t>Limitations:</a:t>
            </a:r>
            <a:endParaRPr lang="en-US" sz="2200" dirty="0"/>
          </a:p>
          <a:p>
            <a:pPr lvl="1"/>
            <a:r>
              <a:rPr lang="en-US" sz="2200" dirty="0"/>
              <a:t>High memory consumption as each thread/process requires a dedicated memory space.</a:t>
            </a:r>
          </a:p>
          <a:p>
            <a:pPr lvl="1"/>
            <a:r>
              <a:rPr lang="en-US" sz="2200" dirty="0"/>
              <a:t>Increased CPU overhead when managing thousands of threads.</a:t>
            </a:r>
          </a:p>
          <a:p>
            <a:pPr lvl="1"/>
            <a:r>
              <a:rPr lang="en-US" sz="2200" dirty="0"/>
              <a:t>Poor scalability when handling a large number of concurrent connections.</a:t>
            </a:r>
          </a:p>
          <a:p>
            <a:pPr marL="457200" lvl="1" indent="0">
              <a:buNone/>
            </a:pPr>
            <a:endParaRPr lang="en-US" dirty="0"/>
          </a:p>
          <a:p>
            <a:pPr marL="0" indent="0">
              <a:buNone/>
            </a:pPr>
            <a:r>
              <a:rPr lang="en-US" sz="2400" b="1" dirty="0"/>
              <a:t>2. Blocking I/O Operations:</a:t>
            </a:r>
          </a:p>
          <a:p>
            <a:pPr marL="0" indent="0">
              <a:buNone/>
            </a:pPr>
            <a:r>
              <a:rPr lang="en-US" sz="2200" b="1" dirty="0"/>
              <a:t>Nature:</a:t>
            </a:r>
            <a:r>
              <a:rPr lang="en-US" sz="2200" dirty="0"/>
              <a:t> Many traditional servers use a blocking I/O model, where a thread waits for disk or network operations to complete. This thread </a:t>
            </a:r>
            <a:r>
              <a:rPr lang="en-US" sz="2200" b="1" dirty="0">
                <a:solidFill>
                  <a:srgbClr val="C00000"/>
                </a:solidFill>
              </a:rPr>
              <a:t>cannot do anything else</a:t>
            </a:r>
            <a:r>
              <a:rPr lang="en-US" sz="2200" dirty="0">
                <a:solidFill>
                  <a:srgbClr val="C00000"/>
                </a:solidFill>
              </a:rPr>
              <a:t> </a:t>
            </a:r>
            <a:r>
              <a:rPr lang="en-US" sz="2200" dirty="0"/>
              <a:t>during that time.</a:t>
            </a:r>
          </a:p>
          <a:p>
            <a:pPr marL="0" indent="0">
              <a:buNone/>
            </a:pPr>
            <a:r>
              <a:rPr lang="en-US" sz="2200" b="1" dirty="0"/>
              <a:t>Impact:</a:t>
            </a:r>
            <a:endParaRPr lang="en-US" sz="2200" dirty="0"/>
          </a:p>
          <a:p>
            <a:pPr marL="742950" lvl="1" indent="-285750">
              <a:buFont typeface="Arial" panose="020B0604020202020204" pitchFamily="34" charset="0"/>
              <a:buChar char="•"/>
            </a:pPr>
            <a:r>
              <a:rPr lang="en-US" sz="2200" dirty="0"/>
              <a:t>Wastes server resources by keeping threads idle.</a:t>
            </a:r>
          </a:p>
          <a:p>
            <a:pPr marL="742950" lvl="1" indent="-285750">
              <a:buFont typeface="Arial" panose="020B0604020202020204" pitchFamily="34" charset="0"/>
              <a:buChar char="•"/>
            </a:pPr>
            <a:r>
              <a:rPr lang="en-US" sz="2200" dirty="0"/>
              <a:t>Reduces overall throughput for applications requiring high concurrency.</a:t>
            </a:r>
          </a:p>
          <a:p>
            <a:pPr marL="742950" lvl="1" indent="-285750">
              <a:buFont typeface="Arial" panose="020B0604020202020204" pitchFamily="34" charset="0"/>
              <a:buChar char="•"/>
            </a:pPr>
            <a:r>
              <a:rPr lang="en-US" sz="2200" dirty="0"/>
              <a:t>Slower response times for I/O-heavy workloads.</a:t>
            </a:r>
          </a:p>
          <a:p>
            <a:pPr marL="0" indent="0">
              <a:buNone/>
            </a:pPr>
            <a:endParaRPr lang="en-IN" dirty="0"/>
          </a:p>
        </p:txBody>
      </p:sp>
    </p:spTree>
    <p:extLst>
      <p:ext uri="{BB962C8B-B14F-4D97-AF65-F5344CB8AC3E}">
        <p14:creationId xmlns:p14="http://schemas.microsoft.com/office/powerpoint/2010/main" val="3009349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83051-0FC8-FC88-9D9C-1236A5D4D1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A97B3-BA14-849C-133A-57BA605B9E31}"/>
              </a:ext>
            </a:extLst>
          </p:cNvPr>
          <p:cNvSpPr>
            <a:spLocks noGrp="1"/>
          </p:cNvSpPr>
          <p:nvPr>
            <p:ph idx="1"/>
          </p:nvPr>
        </p:nvSpPr>
        <p:spPr>
          <a:xfrm>
            <a:off x="777240" y="592183"/>
            <a:ext cx="10659110" cy="5584780"/>
          </a:xfrm>
        </p:spPr>
        <p:txBody>
          <a:bodyPr>
            <a:normAutofit/>
          </a:bodyPr>
          <a:lstStyle/>
          <a:p>
            <a:pPr marL="0" indent="0">
              <a:buNone/>
            </a:pPr>
            <a:r>
              <a:rPr lang="en-US" sz="2400" b="1" dirty="0"/>
              <a:t>3. Resource-Intensive:</a:t>
            </a:r>
          </a:p>
          <a:p>
            <a:pPr marL="0" indent="0">
              <a:buNone/>
            </a:pPr>
            <a:r>
              <a:rPr lang="en-US" sz="2200" dirty="0"/>
              <a:t>Traditional web servers tend to </a:t>
            </a:r>
            <a:r>
              <a:rPr lang="en-US" sz="2200" b="1" dirty="0">
                <a:solidFill>
                  <a:srgbClr val="C00000"/>
                </a:solidFill>
              </a:rPr>
              <a:t>consume significant memory</a:t>
            </a:r>
            <a:r>
              <a:rPr lang="en-US" sz="2200" dirty="0"/>
              <a:t> and </a:t>
            </a:r>
            <a:r>
              <a:rPr lang="en-US" sz="2200" b="1" dirty="0">
                <a:solidFill>
                  <a:srgbClr val="C00000"/>
                </a:solidFill>
              </a:rPr>
              <a:t>CPU</a:t>
            </a:r>
            <a:r>
              <a:rPr lang="en-US" sz="2200" dirty="0"/>
              <a:t> resources due to their </a:t>
            </a:r>
            <a:r>
              <a:rPr lang="en-US" sz="2200" b="1" dirty="0"/>
              <a:t>multi-threaded</a:t>
            </a:r>
            <a:r>
              <a:rPr lang="en-US" sz="2200" dirty="0"/>
              <a:t> or </a:t>
            </a:r>
            <a:r>
              <a:rPr lang="en-US" sz="2200" b="1" dirty="0"/>
              <a:t>multi-process</a:t>
            </a:r>
            <a:r>
              <a:rPr lang="en-US" sz="2200" dirty="0"/>
              <a:t> model.</a:t>
            </a:r>
          </a:p>
          <a:p>
            <a:pPr marL="0" indent="0">
              <a:buNone/>
            </a:pPr>
            <a:r>
              <a:rPr lang="en-US" sz="2200" dirty="0"/>
              <a:t>These servers struggle with modern web use cases like </a:t>
            </a:r>
            <a:r>
              <a:rPr lang="en-US" sz="2200" b="1" dirty="0">
                <a:solidFill>
                  <a:srgbClr val="002060"/>
                </a:solidFill>
              </a:rPr>
              <a:t>real-time data streaming</a:t>
            </a:r>
            <a:r>
              <a:rPr lang="en-US" sz="2200" b="1" dirty="0"/>
              <a:t> </a:t>
            </a:r>
            <a:r>
              <a:rPr lang="en-US" sz="2200" dirty="0"/>
              <a:t>and </a:t>
            </a:r>
            <a:r>
              <a:rPr lang="en-US" sz="2200" b="1" dirty="0">
                <a:solidFill>
                  <a:srgbClr val="002060"/>
                </a:solidFill>
              </a:rPr>
              <a:t>APIs</a:t>
            </a:r>
            <a:r>
              <a:rPr lang="en-US" sz="2200" dirty="0"/>
              <a:t> with high traffic.</a:t>
            </a:r>
          </a:p>
          <a:p>
            <a:pPr marL="0" indent="0">
              <a:buNone/>
            </a:pPr>
            <a:endParaRPr lang="en-US" sz="800" dirty="0"/>
          </a:p>
          <a:p>
            <a:pPr marL="0" indent="0">
              <a:buNone/>
            </a:pPr>
            <a:r>
              <a:rPr lang="en-US" sz="2400" b="1" dirty="0"/>
              <a:t>4. Latency in Handling Requests: (</a:t>
            </a:r>
            <a:r>
              <a:rPr lang="en-US" sz="2400" b="1" dirty="0">
                <a:solidFill>
                  <a:srgbClr val="C00000"/>
                </a:solidFill>
              </a:rPr>
              <a:t>FIFO</a:t>
            </a:r>
            <a:r>
              <a:rPr lang="en-US" sz="2400" b="1" dirty="0"/>
              <a:t> Job Scheduling Algorithm)</a:t>
            </a:r>
          </a:p>
          <a:p>
            <a:pPr marL="0" indent="0">
              <a:buNone/>
            </a:pPr>
            <a:r>
              <a:rPr lang="en-US" sz="2200" dirty="0"/>
              <a:t>Due to </a:t>
            </a:r>
            <a:r>
              <a:rPr lang="en-US" sz="2200" b="1" dirty="0">
                <a:solidFill>
                  <a:srgbClr val="C00000"/>
                </a:solidFill>
              </a:rPr>
              <a:t>synchronous execution</a:t>
            </a:r>
            <a:r>
              <a:rPr lang="en-US" sz="2200" dirty="0"/>
              <a:t>, servers can face delays:</a:t>
            </a:r>
          </a:p>
          <a:p>
            <a:pPr marL="742950" lvl="1" indent="-285750">
              <a:buFont typeface="Arial" panose="020B0604020202020204" pitchFamily="34" charset="0"/>
              <a:buChar char="•"/>
            </a:pPr>
            <a:r>
              <a:rPr lang="en-US" sz="2200" dirty="0"/>
              <a:t>A </a:t>
            </a:r>
            <a:r>
              <a:rPr lang="en-US" sz="2200" b="1" dirty="0">
                <a:solidFill>
                  <a:srgbClr val="C00000"/>
                </a:solidFill>
              </a:rPr>
              <a:t>time-consuming</a:t>
            </a:r>
            <a:r>
              <a:rPr lang="en-US" sz="2200" dirty="0"/>
              <a:t> request can block subsequent ones.</a:t>
            </a:r>
          </a:p>
          <a:p>
            <a:pPr marL="742950" lvl="1" indent="-285750">
              <a:buFont typeface="Arial" panose="020B0604020202020204" pitchFamily="34" charset="0"/>
              <a:buChar char="•"/>
            </a:pPr>
            <a:r>
              <a:rPr lang="en-US" sz="2200" dirty="0"/>
              <a:t>Requests are often </a:t>
            </a:r>
            <a:r>
              <a:rPr lang="en-US" sz="2200" b="1" dirty="0">
                <a:solidFill>
                  <a:srgbClr val="C00000"/>
                </a:solidFill>
              </a:rPr>
              <a:t>queued</a:t>
            </a:r>
            <a:r>
              <a:rPr lang="en-US" sz="2200" dirty="0"/>
              <a:t> while waiting for resources to become available.</a:t>
            </a:r>
          </a:p>
          <a:p>
            <a:pPr marL="742950" lvl="1" indent="-285750">
              <a:buFont typeface="Arial" panose="020B0604020202020204" pitchFamily="34" charset="0"/>
              <a:buChar char="•"/>
            </a:pPr>
            <a:endParaRPr lang="en-US" sz="800" dirty="0"/>
          </a:p>
          <a:p>
            <a:pPr marL="0" indent="0">
              <a:buNone/>
            </a:pPr>
            <a:r>
              <a:rPr lang="en-US" sz="2400" b="1" dirty="0"/>
              <a:t>5. Lack of Real-Time Capability:</a:t>
            </a:r>
          </a:p>
          <a:p>
            <a:pPr marL="0" indent="0">
              <a:buNone/>
            </a:pPr>
            <a:r>
              <a:rPr lang="en-US" sz="2200" dirty="0"/>
              <a:t>Traditional web servers were not optimized for </a:t>
            </a:r>
            <a:r>
              <a:rPr lang="en-US" sz="2200" b="1" dirty="0">
                <a:solidFill>
                  <a:srgbClr val="C00000"/>
                </a:solidFill>
              </a:rPr>
              <a:t>real-time</a:t>
            </a:r>
            <a:r>
              <a:rPr lang="en-US" sz="2200" dirty="0"/>
              <a:t>, </a:t>
            </a:r>
            <a:r>
              <a:rPr lang="en-US" sz="2200" b="1" dirty="0">
                <a:solidFill>
                  <a:srgbClr val="C00000"/>
                </a:solidFill>
              </a:rPr>
              <a:t>bidirectional</a:t>
            </a:r>
            <a:r>
              <a:rPr lang="en-US" sz="2200" dirty="0"/>
              <a:t> communication:</a:t>
            </a:r>
          </a:p>
          <a:p>
            <a:pPr marL="742950" lvl="1" indent="-285750">
              <a:buFont typeface="Arial" panose="020B0604020202020204" pitchFamily="34" charset="0"/>
              <a:buChar char="•"/>
            </a:pPr>
            <a:r>
              <a:rPr lang="en-US" sz="2200" b="1" dirty="0" err="1"/>
              <a:t>WebSockets</a:t>
            </a:r>
            <a:r>
              <a:rPr lang="en-US" sz="2200" dirty="0"/>
              <a:t> and real-time streaming (e.g., chat apps, live updates) are difficult to implement.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20259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164A9-336F-E382-9ADF-FE4748B421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1324A-CFC5-6A07-E7C6-A7CB320DA11A}"/>
              </a:ext>
            </a:extLst>
          </p:cNvPr>
          <p:cNvSpPr>
            <a:spLocks noGrp="1"/>
          </p:cNvSpPr>
          <p:nvPr>
            <p:ph idx="1"/>
          </p:nvPr>
        </p:nvSpPr>
        <p:spPr>
          <a:xfrm>
            <a:off x="777240" y="592183"/>
            <a:ext cx="10659110" cy="5584780"/>
          </a:xfrm>
        </p:spPr>
        <p:txBody>
          <a:bodyPr/>
          <a:lstStyle/>
          <a:p>
            <a:pPr marL="0" indent="0">
              <a:buNone/>
            </a:pPr>
            <a:r>
              <a:rPr lang="en-US" sz="2400" b="1" dirty="0"/>
              <a:t>6. Complexity in Handling Asynchronous Tasks: </a:t>
            </a:r>
          </a:p>
          <a:p>
            <a:r>
              <a:rPr lang="en-US" sz="2400" dirty="0"/>
              <a:t>Traditional web servers are primarily designed for </a:t>
            </a:r>
            <a:r>
              <a:rPr lang="en-US" sz="2400" b="1" dirty="0">
                <a:solidFill>
                  <a:srgbClr val="C00000"/>
                </a:solidFill>
              </a:rPr>
              <a:t>synchronous</a:t>
            </a:r>
            <a:r>
              <a:rPr lang="en-US" sz="2400" dirty="0"/>
              <a:t> </a:t>
            </a:r>
            <a:r>
              <a:rPr lang="en-US" sz="2400" b="1" dirty="0">
                <a:solidFill>
                  <a:srgbClr val="002060"/>
                </a:solidFill>
              </a:rPr>
              <a:t>request-response models.</a:t>
            </a:r>
          </a:p>
          <a:p>
            <a:r>
              <a:rPr lang="en-US" sz="2400" dirty="0"/>
              <a:t>Managing </a:t>
            </a:r>
            <a:r>
              <a:rPr lang="en-US" sz="2400" b="1" dirty="0">
                <a:solidFill>
                  <a:srgbClr val="002060"/>
                </a:solidFill>
              </a:rPr>
              <a:t>multiple I/O tasks </a:t>
            </a:r>
            <a:r>
              <a:rPr lang="en-US" sz="2400" b="1" dirty="0">
                <a:solidFill>
                  <a:srgbClr val="C00000"/>
                </a:solidFill>
              </a:rPr>
              <a:t>asynchronously</a:t>
            </a:r>
            <a:r>
              <a:rPr lang="en-US" sz="2400" dirty="0"/>
              <a:t> often requires additional libraries or workarounds.</a:t>
            </a:r>
          </a:p>
          <a:p>
            <a:pPr marL="0" indent="0">
              <a:buNone/>
            </a:pPr>
            <a:endParaRPr lang="en-IN" dirty="0"/>
          </a:p>
          <a:p>
            <a:pPr marL="0" indent="0">
              <a:buNone/>
            </a:pPr>
            <a:r>
              <a:rPr lang="en-US" sz="2400" b="1" dirty="0"/>
              <a:t>7. High Overhead for Small Requests:</a:t>
            </a:r>
          </a:p>
          <a:p>
            <a:pPr>
              <a:buFont typeface="Arial" panose="020B0604020202020204" pitchFamily="34" charset="0"/>
              <a:buChar char="•"/>
            </a:pPr>
            <a:r>
              <a:rPr lang="en-US" sz="2400" dirty="0"/>
              <a:t>For </a:t>
            </a:r>
            <a:r>
              <a:rPr lang="en-US" sz="2400" b="1" dirty="0">
                <a:solidFill>
                  <a:srgbClr val="C00000"/>
                </a:solidFill>
              </a:rPr>
              <a:t>lightweight</a:t>
            </a:r>
            <a:r>
              <a:rPr lang="en-US" sz="2400" dirty="0"/>
              <a:t> or </a:t>
            </a:r>
            <a:r>
              <a:rPr lang="en-US" sz="2400" b="1" dirty="0">
                <a:solidFill>
                  <a:srgbClr val="C00000"/>
                </a:solidFill>
              </a:rPr>
              <a:t>frequent</a:t>
            </a:r>
            <a:r>
              <a:rPr lang="en-US" sz="2400" dirty="0"/>
              <a:t> </a:t>
            </a:r>
            <a:r>
              <a:rPr lang="en-US" sz="2400" b="1" dirty="0"/>
              <a:t>requests</a:t>
            </a:r>
            <a:r>
              <a:rPr lang="en-US" sz="2400" dirty="0"/>
              <a:t> (e.g., APIs or </a:t>
            </a:r>
            <a:r>
              <a:rPr lang="en-US" sz="2400" b="1" dirty="0"/>
              <a:t>microservices</a:t>
            </a:r>
            <a:r>
              <a:rPr lang="en-US" sz="2400" dirty="0"/>
              <a:t>), creating and managing threads introduces overhead.</a:t>
            </a:r>
          </a:p>
          <a:p>
            <a:pPr>
              <a:buFont typeface="Arial" panose="020B0604020202020204" pitchFamily="34" charset="0"/>
              <a:buChar char="•"/>
            </a:pPr>
            <a:r>
              <a:rPr lang="en-US" sz="2400" dirty="0"/>
              <a:t>This makes the server inefficient for use cases requiring </a:t>
            </a:r>
            <a:r>
              <a:rPr lang="en-US" sz="2400" b="1" dirty="0"/>
              <a:t>high-frequency, low-latency</a:t>
            </a:r>
            <a:r>
              <a:rPr lang="en-US" sz="2400" dirty="0"/>
              <a:t> responses.</a:t>
            </a:r>
          </a:p>
          <a:p>
            <a:pPr marL="0" indent="0">
              <a:buNone/>
            </a:pPr>
            <a:endParaRPr lang="en-IN" dirty="0"/>
          </a:p>
        </p:txBody>
      </p:sp>
    </p:spTree>
    <p:extLst>
      <p:ext uri="{BB962C8B-B14F-4D97-AF65-F5344CB8AC3E}">
        <p14:creationId xmlns:p14="http://schemas.microsoft.com/office/powerpoint/2010/main" val="154375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13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134" name="Oval 513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Oval 513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6" name="Oval 513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Oval 513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Oval 513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9" name="Oval 513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0" name="Oval 513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1" name="Oval 514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2" name="Oval 514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3" name="Oval 514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4" name="Freeform: Shape 514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5" name="Freeform: Shape 514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6" name="Freeform: Shape 514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7" name="Oval 514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48" name="Freeform: Shape 514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5150" name="Rectangle 5149">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4" name="Picture 4" descr="Modern Web Application Architecture in 2025: [Build a High-Performance App]">
            <a:extLst>
              <a:ext uri="{FF2B5EF4-FFF2-40B4-BE49-F238E27FC236}">
                <a16:creationId xmlns:a16="http://schemas.microsoft.com/office/drawing/2014/main" id="{76E794E3-F153-2DC8-8796-28405BAFC403}"/>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t="3399" b="9053"/>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5152" name="Group 5151">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5153" name="Oval 515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4" name="Oval 515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5" name="Oval 515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6" name="Oval 5155">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7" name="Oval 5156">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8" name="Oval 5157">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9" name="Oval 5158">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0" name="Oval 5159">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566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B9D146-D0A7-BAA7-5FCE-9FE17E04D51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 name="Content Placeholder 2">
            <a:extLst>
              <a:ext uri="{FF2B5EF4-FFF2-40B4-BE49-F238E27FC236}">
                <a16:creationId xmlns:a16="http://schemas.microsoft.com/office/drawing/2014/main" id="{896D9E78-7D94-1307-828D-F6E7A0A97D1E}"/>
              </a:ext>
            </a:extLst>
          </p:cNvPr>
          <p:cNvSpPr>
            <a:spLocks noGrp="1"/>
          </p:cNvSpPr>
          <p:nvPr>
            <p:ph idx="1"/>
          </p:nvPr>
        </p:nvSpPr>
        <p:spPr>
          <a:xfrm>
            <a:off x="2339363" y="2406363"/>
            <a:ext cx="7692055" cy="2460058"/>
          </a:xfrm>
        </p:spPr>
        <p:txBody>
          <a:bodyPr anchor="t">
            <a:noAutofit/>
          </a:bodyPr>
          <a:lstStyle/>
          <a:p>
            <a:pPr marL="0" indent="0" algn="ctr">
              <a:buNone/>
            </a:pPr>
            <a:r>
              <a:rPr lang="en-IN" sz="3200" b="1" dirty="0">
                <a:solidFill>
                  <a:srgbClr val="002060"/>
                </a:solidFill>
              </a:rPr>
              <a:t>Traditional</a:t>
            </a:r>
            <a:r>
              <a:rPr lang="en-IN" sz="2800" b="1" dirty="0">
                <a:solidFill>
                  <a:srgbClr val="002060"/>
                </a:solidFill>
              </a:rPr>
              <a:t> Web Server Model:</a:t>
            </a:r>
          </a:p>
          <a:p>
            <a:pPr marL="0" indent="0" algn="ctr">
              <a:buNone/>
            </a:pPr>
            <a:r>
              <a:rPr lang="en-US" sz="2800" dirty="0"/>
              <a:t>The </a:t>
            </a:r>
            <a:r>
              <a:rPr lang="en-US" sz="2800" b="1" dirty="0"/>
              <a:t>Traditional Web Server Model</a:t>
            </a:r>
            <a:r>
              <a:rPr lang="en-US" sz="2800" dirty="0"/>
              <a:t> is based on a </a:t>
            </a:r>
            <a:r>
              <a:rPr lang="en-US" sz="2800" b="1" dirty="0"/>
              <a:t>thread-per-request</a:t>
            </a:r>
            <a:r>
              <a:rPr lang="en-US" sz="2800" dirty="0"/>
              <a:t> or </a:t>
            </a:r>
            <a:r>
              <a:rPr lang="en-US" sz="2800" b="1" dirty="0"/>
              <a:t>process-per-request</a:t>
            </a:r>
            <a:r>
              <a:rPr lang="en-US" sz="2800" dirty="0"/>
              <a:t> architecture, which has been widely used in servers like </a:t>
            </a:r>
            <a:r>
              <a:rPr lang="en-US" sz="2800" b="1" dirty="0"/>
              <a:t>Apache HTTP Server</a:t>
            </a:r>
            <a:r>
              <a:rPr lang="en-US" sz="2800" dirty="0"/>
              <a:t>.</a:t>
            </a:r>
            <a:endParaRPr lang="en-IN" sz="2800" dirty="0"/>
          </a:p>
        </p:txBody>
      </p:sp>
      <p:grpSp>
        <p:nvGrpSpPr>
          <p:cNvPr id="12"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13" name="Oval 12">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25"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Graphic 26">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29"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33"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35" name="Graphic 34">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spTree>
    <p:extLst>
      <p:ext uri="{BB962C8B-B14F-4D97-AF65-F5344CB8AC3E}">
        <p14:creationId xmlns:p14="http://schemas.microsoft.com/office/powerpoint/2010/main" val="2495910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8485F-8933-3FB8-FBBF-BCFB2B715C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8C3A7D-A09D-7B24-BC65-AEC9564F640C}"/>
              </a:ext>
            </a:extLst>
          </p:cNvPr>
          <p:cNvSpPr>
            <a:spLocks noGrp="1"/>
          </p:cNvSpPr>
          <p:nvPr>
            <p:ph idx="1"/>
          </p:nvPr>
        </p:nvSpPr>
        <p:spPr>
          <a:xfrm>
            <a:off x="766445" y="994953"/>
            <a:ext cx="10659110" cy="4807133"/>
          </a:xfrm>
        </p:spPr>
        <p:txBody>
          <a:bodyPr>
            <a:normAutofit/>
          </a:bodyPr>
          <a:lstStyle/>
          <a:p>
            <a:pPr marL="0" indent="0">
              <a:buNone/>
            </a:pPr>
            <a:r>
              <a:rPr lang="en-US" sz="2800" b="1" dirty="0">
                <a:solidFill>
                  <a:schemeClr val="accent3">
                    <a:lumMod val="50000"/>
                  </a:schemeClr>
                </a:solidFill>
              </a:rPr>
              <a:t>What is the Event Loop?</a:t>
            </a:r>
          </a:p>
          <a:p>
            <a:r>
              <a:rPr lang="en-IN" sz="2400" dirty="0"/>
              <a:t> </a:t>
            </a:r>
            <a:r>
              <a:rPr lang="en-US" sz="2400" dirty="0"/>
              <a:t>The </a:t>
            </a:r>
            <a:r>
              <a:rPr lang="en-US" sz="2400" b="1" dirty="0"/>
              <a:t>event loop</a:t>
            </a:r>
            <a:r>
              <a:rPr lang="en-US" sz="2400" dirty="0"/>
              <a:t> is a core concept in asynchronous programming in Python, especially when using libraries like </a:t>
            </a:r>
            <a:r>
              <a:rPr lang="en-US" sz="2400" b="1" dirty="0" err="1"/>
              <a:t>asyncio</a:t>
            </a:r>
            <a:r>
              <a:rPr lang="en-US" sz="2400" dirty="0"/>
              <a:t>. It allows the execution of asynchronous tasks (coroutines) without blocking the main thread. Instead of waiting for a task (like an I/O operation) to complete, the event loop can switch to other tasks, making it possible to run multiple operations concurrently.</a:t>
            </a:r>
          </a:p>
          <a:p>
            <a:r>
              <a:rPr lang="en-US" sz="2400" dirty="0"/>
              <a:t>Event loop waits for and dispatches </a:t>
            </a:r>
            <a:r>
              <a:rPr lang="en-US" sz="2400" i="1" dirty="0">
                <a:hlinkClick r:id="rId2"/>
              </a:rPr>
              <a:t>events</a:t>
            </a:r>
            <a:r>
              <a:rPr lang="en-US" sz="2400" dirty="0"/>
              <a:t> or </a:t>
            </a:r>
            <a:r>
              <a:rPr lang="en-US" sz="2400" i="1" dirty="0">
                <a:hlinkClick r:id="rId3"/>
              </a:rPr>
              <a:t>messages</a:t>
            </a:r>
            <a:r>
              <a:rPr lang="en-US" sz="2400" dirty="0"/>
              <a:t> in a </a:t>
            </a:r>
            <a:r>
              <a:rPr lang="en-US" sz="2400" i="1" dirty="0">
                <a:hlinkClick r:id="rId4"/>
              </a:rPr>
              <a:t>program</a:t>
            </a:r>
            <a:r>
              <a:rPr lang="en-US" sz="2400" dirty="0"/>
              <a:t>. It works by making a request to some internal or external “event provider” (that generally </a:t>
            </a:r>
            <a:r>
              <a:rPr lang="en-US" sz="2400" i="1" dirty="0">
                <a:hlinkClick r:id="rId5"/>
              </a:rPr>
              <a:t>blocks</a:t>
            </a:r>
            <a:r>
              <a:rPr lang="en-US" sz="2400" dirty="0"/>
              <a:t> the request until an event has arrived), and then it calls the relevant </a:t>
            </a:r>
            <a:r>
              <a:rPr lang="en-US" sz="2400" i="1" dirty="0">
                <a:hlinkClick r:id="rId6"/>
              </a:rPr>
              <a:t>event handler</a:t>
            </a:r>
            <a:r>
              <a:rPr lang="en-US" sz="2400" dirty="0"/>
              <a:t> (“dispatches the event”).</a:t>
            </a:r>
          </a:p>
          <a:p>
            <a:pPr marL="0" indent="0">
              <a:buNone/>
            </a:pPr>
            <a:endParaRPr lang="en-IN" sz="2400" dirty="0"/>
          </a:p>
        </p:txBody>
      </p:sp>
    </p:spTree>
    <p:extLst>
      <p:ext uri="{BB962C8B-B14F-4D97-AF65-F5344CB8AC3E}">
        <p14:creationId xmlns:p14="http://schemas.microsoft.com/office/powerpoint/2010/main" val="490608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0AD2D-D21A-5CC7-1DBF-EB6E12D1507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8359F-CE43-F1B3-9D9D-453083F5A5C5}"/>
              </a:ext>
            </a:extLst>
          </p:cNvPr>
          <p:cNvSpPr>
            <a:spLocks noGrp="1"/>
          </p:cNvSpPr>
          <p:nvPr>
            <p:ph idx="1"/>
          </p:nvPr>
        </p:nvSpPr>
        <p:spPr>
          <a:xfrm>
            <a:off x="777240" y="696686"/>
            <a:ext cx="10659110" cy="5480277"/>
          </a:xfrm>
        </p:spPr>
        <p:txBody>
          <a:bodyPr>
            <a:normAutofit/>
          </a:bodyPr>
          <a:lstStyle/>
          <a:p>
            <a:pPr marL="0" indent="0">
              <a:buNone/>
            </a:pPr>
            <a:r>
              <a:rPr lang="en-US" sz="2800" b="1" dirty="0"/>
              <a:t>Dining Philosophers:</a:t>
            </a:r>
          </a:p>
          <a:p>
            <a:r>
              <a:rPr lang="en-US" sz="2400" b="1" dirty="0"/>
              <a:t>Event loop is a solution to a classic logical problem “</a:t>
            </a:r>
            <a:r>
              <a:rPr lang="en-US" sz="2400" b="1" dirty="0">
                <a:solidFill>
                  <a:srgbClr val="C00000"/>
                </a:solidFill>
              </a:rPr>
              <a:t>Dining Philosophers</a:t>
            </a:r>
            <a:r>
              <a:rPr lang="en-US" sz="2400" b="1" dirty="0"/>
              <a:t>”:</a:t>
            </a:r>
            <a:endParaRPr lang="en-US" sz="2400" dirty="0"/>
          </a:p>
          <a:p>
            <a:pPr fontAlgn="ctr"/>
            <a:r>
              <a:rPr lang="en-US" sz="2400" i="1" dirty="0"/>
              <a:t>Five silent </a:t>
            </a:r>
            <a:r>
              <a:rPr lang="en-US" sz="2400" i="1" dirty="0">
                <a:hlinkClick r:id="rId2"/>
              </a:rPr>
              <a:t>philosophers</a:t>
            </a:r>
            <a:r>
              <a:rPr lang="en-US" sz="2400" i="1" dirty="0"/>
              <a:t> sit at a round table with bowls of </a:t>
            </a:r>
            <a:r>
              <a:rPr lang="en-US" sz="2400" i="1" dirty="0">
                <a:hlinkClick r:id="rId3"/>
              </a:rPr>
              <a:t>spaghetti</a:t>
            </a:r>
            <a:r>
              <a:rPr lang="en-US" sz="2400" i="1" dirty="0"/>
              <a:t>. Forks are placed between each pair of adjacent philosophers.</a:t>
            </a:r>
            <a:endParaRPr lang="en-US" sz="2400" dirty="0"/>
          </a:p>
          <a:p>
            <a:pPr fontAlgn="ctr"/>
            <a:r>
              <a:rPr lang="en-US" sz="2400" i="1" dirty="0"/>
              <a:t>Each philosopher must alternately think and eat. </a:t>
            </a:r>
            <a:endParaRPr lang="en-US" sz="2400" dirty="0"/>
          </a:p>
          <a:p>
            <a:pPr fontAlgn="ctr"/>
            <a:r>
              <a:rPr lang="en-US" sz="2400" i="1" dirty="0"/>
              <a:t>However, a philosopher can only eat spaghetti when they have both left and right forks. </a:t>
            </a:r>
            <a:endParaRPr lang="en-US" sz="2400" dirty="0"/>
          </a:p>
          <a:p>
            <a:pPr fontAlgn="ctr"/>
            <a:r>
              <a:rPr lang="en-US" sz="2400" i="1" dirty="0"/>
              <a:t>Each fork can be held by only one philosopher and so a philosopher can use the fork only if it is not being used by another philosopher. </a:t>
            </a:r>
            <a:endParaRPr lang="en-US" sz="2400" dirty="0"/>
          </a:p>
          <a:p>
            <a:pPr fontAlgn="ctr"/>
            <a:r>
              <a:rPr lang="en-US" sz="2400" i="1" dirty="0"/>
              <a:t>After an individual philosopher finishes eating, they need to put down both forks so that the forks become available to others.</a:t>
            </a:r>
            <a:endParaRPr lang="en-US" sz="2400" dirty="0"/>
          </a:p>
        </p:txBody>
      </p:sp>
    </p:spTree>
    <p:extLst>
      <p:ext uri="{BB962C8B-B14F-4D97-AF65-F5344CB8AC3E}">
        <p14:creationId xmlns:p14="http://schemas.microsoft.com/office/powerpoint/2010/main" val="1149732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20C573-F1DE-B1A7-1E07-C3C07795631C}"/>
              </a:ext>
            </a:extLst>
          </p:cNvPr>
          <p:cNvSpPr>
            <a:spLocks noGrp="1"/>
          </p:cNvSpPr>
          <p:nvPr>
            <p:ph idx="1"/>
          </p:nvPr>
        </p:nvSpPr>
        <p:spPr>
          <a:xfrm>
            <a:off x="777240" y="674914"/>
            <a:ext cx="10659110" cy="5502049"/>
          </a:xfrm>
        </p:spPr>
        <p:txBody>
          <a:bodyPr>
            <a:normAutofit/>
          </a:bodyPr>
          <a:lstStyle/>
          <a:p>
            <a:r>
              <a:rPr lang="en-US" sz="2400" dirty="0"/>
              <a:t>The </a:t>
            </a:r>
            <a:r>
              <a:rPr lang="en-US" sz="2400" b="1" dirty="0"/>
              <a:t>Dining Philosophers Problem</a:t>
            </a:r>
            <a:r>
              <a:rPr lang="en-US" sz="2400" dirty="0"/>
              <a:t>, as described in our example, is a classical </a:t>
            </a:r>
            <a:r>
              <a:rPr lang="en-US" sz="2400" b="1" dirty="0">
                <a:solidFill>
                  <a:srgbClr val="C00000"/>
                </a:solidFill>
              </a:rPr>
              <a:t>synchronization problem </a:t>
            </a:r>
            <a:r>
              <a:rPr lang="en-US" sz="2400" dirty="0"/>
              <a:t>in </a:t>
            </a:r>
            <a:r>
              <a:rPr lang="en-US" sz="2400" b="1" dirty="0"/>
              <a:t>computer science </a:t>
            </a:r>
            <a:r>
              <a:rPr lang="en-US" sz="2400" dirty="0"/>
              <a:t>that deals with resource sharing and avoiding </a:t>
            </a:r>
            <a:r>
              <a:rPr lang="en-US" sz="2800" b="1" dirty="0">
                <a:solidFill>
                  <a:srgbClr val="C00000"/>
                </a:solidFill>
              </a:rPr>
              <a:t>Deadlocks</a:t>
            </a:r>
            <a:r>
              <a:rPr lang="en-US" sz="2400" dirty="0"/>
              <a:t>. In the context of Python's </a:t>
            </a:r>
            <a:r>
              <a:rPr lang="en-US" sz="2400" b="1" dirty="0"/>
              <a:t>event loop</a:t>
            </a:r>
            <a:r>
              <a:rPr lang="en-US" sz="2400" dirty="0"/>
              <a:t>, the relationship lies in how resources (like forks in the philosophers' analogy) are managed efficiently, ensuring non-blocking behavior and avoiding conflicts (e.g., deadlocks or starvation).</a:t>
            </a:r>
          </a:p>
          <a:p>
            <a:endParaRPr lang="en-US" sz="1000" b="1" dirty="0"/>
          </a:p>
          <a:p>
            <a:pPr marL="0" indent="0">
              <a:buNone/>
            </a:pPr>
            <a:r>
              <a:rPr lang="en-US" sz="2400" b="1" dirty="0"/>
              <a:t>Key Concepts in the Dining Philosophers Problem</a:t>
            </a:r>
            <a:endParaRPr lang="en-US" sz="2400" dirty="0"/>
          </a:p>
          <a:p>
            <a:pPr fontAlgn="ctr"/>
            <a:r>
              <a:rPr lang="en-US" sz="2400" dirty="0"/>
              <a:t>Philosophers represent </a:t>
            </a:r>
            <a:r>
              <a:rPr lang="en-US" sz="2400" b="1" dirty="0"/>
              <a:t>tasks</a:t>
            </a:r>
            <a:r>
              <a:rPr lang="en-US" sz="2400" dirty="0"/>
              <a:t> or </a:t>
            </a:r>
            <a:r>
              <a:rPr lang="en-US" sz="2400" b="1" dirty="0"/>
              <a:t>coroutines</a:t>
            </a:r>
            <a:r>
              <a:rPr lang="en-US" sz="2400" dirty="0"/>
              <a:t>.</a:t>
            </a:r>
          </a:p>
          <a:p>
            <a:pPr fontAlgn="ctr"/>
            <a:r>
              <a:rPr lang="en-US" sz="2400" dirty="0"/>
              <a:t>Forks represent </a:t>
            </a:r>
            <a:r>
              <a:rPr lang="en-US" sz="2400" b="1" dirty="0"/>
              <a:t>shared resources</a:t>
            </a:r>
            <a:r>
              <a:rPr lang="en-US" sz="2400" dirty="0"/>
              <a:t>.</a:t>
            </a:r>
          </a:p>
          <a:p>
            <a:pPr fontAlgn="ctr"/>
            <a:r>
              <a:rPr lang="en-US" sz="2400" dirty="0"/>
              <a:t>Philosophers alternate between </a:t>
            </a:r>
            <a:r>
              <a:rPr lang="en-US" sz="2400" b="1" dirty="0"/>
              <a:t>thinking (non-blocking tasks)</a:t>
            </a:r>
            <a:r>
              <a:rPr lang="en-US" sz="2400" dirty="0"/>
              <a:t> and </a:t>
            </a:r>
            <a:r>
              <a:rPr lang="en-US" sz="2400" b="1" dirty="0"/>
              <a:t>eating (blocking tasks requiring resources)</a:t>
            </a:r>
            <a:r>
              <a:rPr lang="en-US" sz="2400" dirty="0"/>
              <a:t>.</a:t>
            </a:r>
          </a:p>
          <a:p>
            <a:pPr fontAlgn="ctr"/>
            <a:r>
              <a:rPr lang="en-US" sz="2400" dirty="0"/>
              <a:t>Philosophers must acquire both forks (resources) before eating, ensuring that access to resources is synchronized.</a:t>
            </a:r>
          </a:p>
          <a:p>
            <a:pPr marL="0" indent="0">
              <a:buNone/>
            </a:pPr>
            <a:endParaRPr lang="en-IN" sz="2400" dirty="0"/>
          </a:p>
        </p:txBody>
      </p:sp>
    </p:spTree>
    <p:extLst>
      <p:ext uri="{BB962C8B-B14F-4D97-AF65-F5344CB8AC3E}">
        <p14:creationId xmlns:p14="http://schemas.microsoft.com/office/powerpoint/2010/main" val="3900606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946F77-E6D4-7335-ABCF-4E7045596692}"/>
              </a:ext>
            </a:extLst>
          </p:cNvPr>
          <p:cNvSpPr>
            <a:spLocks noGrp="1"/>
          </p:cNvSpPr>
          <p:nvPr>
            <p:ph idx="1"/>
          </p:nvPr>
        </p:nvSpPr>
        <p:spPr>
          <a:xfrm>
            <a:off x="777240" y="794657"/>
            <a:ext cx="10659110" cy="5382306"/>
          </a:xfrm>
        </p:spPr>
        <p:txBody>
          <a:bodyPr>
            <a:normAutofit/>
          </a:bodyPr>
          <a:lstStyle/>
          <a:p>
            <a:pPr marL="0" indent="0">
              <a:buNone/>
            </a:pPr>
            <a:r>
              <a:rPr lang="en-US" sz="2400" b="1" dirty="0"/>
              <a:t>How the Event Loop Works:</a:t>
            </a:r>
          </a:p>
          <a:p>
            <a:pPr marL="457200" indent="-457200" fontAlgn="ctr">
              <a:buFont typeface="+mj-lt"/>
              <a:buAutoNum type="arabicPeriod"/>
            </a:pPr>
            <a:r>
              <a:rPr lang="en-US" sz="2400" b="1" dirty="0"/>
              <a:t>Task Scheduling:</a:t>
            </a:r>
          </a:p>
          <a:p>
            <a:pPr lvl="1" fontAlgn="ctr"/>
            <a:r>
              <a:rPr lang="en-US" sz="2400" dirty="0"/>
              <a:t>The event loop takes care of scheduling and running tasks (coroutines).</a:t>
            </a:r>
          </a:p>
          <a:p>
            <a:pPr lvl="1" fontAlgn="ctr"/>
            <a:r>
              <a:rPr lang="en-US" sz="2400" dirty="0"/>
              <a:t>When you define an async function (a coroutine), it doesn't run immediately. Instead, you create a "task" that will eventually be scheduled for execution by the event loop.</a:t>
            </a:r>
          </a:p>
          <a:p>
            <a:pPr marL="457200" indent="-457200" fontAlgn="ctr">
              <a:buFont typeface="+mj-lt"/>
              <a:buAutoNum type="arabicPeriod"/>
            </a:pPr>
            <a:r>
              <a:rPr lang="en-US" sz="2400" b="1" dirty="0"/>
              <a:t>Running the Event Loop:</a:t>
            </a:r>
          </a:p>
          <a:p>
            <a:pPr lvl="1" fontAlgn="ctr"/>
            <a:r>
              <a:rPr lang="en-US" sz="2400" dirty="0"/>
              <a:t>The event loop is started by calling </a:t>
            </a:r>
            <a:r>
              <a:rPr lang="en-US" sz="2400" dirty="0" err="1"/>
              <a:t>asyncio.run</a:t>
            </a:r>
            <a:r>
              <a:rPr lang="en-US" sz="2400" dirty="0"/>
              <a:t>(). This starts the event loop, and it keeps running until all scheduled tasks are completed.</a:t>
            </a:r>
          </a:p>
          <a:p>
            <a:pPr lvl="1" fontAlgn="ctr"/>
            <a:r>
              <a:rPr lang="en-US" sz="2400" dirty="0"/>
              <a:t>The event loop runs in a single thread, but it can handle multiple tasks concurrently by switching between them, especially if they are waiting for I/O operations.</a:t>
            </a:r>
          </a:p>
          <a:p>
            <a:pPr marL="0" indent="0">
              <a:buNone/>
            </a:pPr>
            <a:endParaRPr lang="en-IN" sz="2800" dirty="0"/>
          </a:p>
        </p:txBody>
      </p:sp>
    </p:spTree>
    <p:extLst>
      <p:ext uri="{BB962C8B-B14F-4D97-AF65-F5344CB8AC3E}">
        <p14:creationId xmlns:p14="http://schemas.microsoft.com/office/powerpoint/2010/main" val="1280191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6110A-3A29-18C3-9B93-3A1C13948DA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D9E18C-95BE-E25E-4379-7FD3E6DB9569}"/>
              </a:ext>
            </a:extLst>
          </p:cNvPr>
          <p:cNvSpPr>
            <a:spLocks noGrp="1"/>
          </p:cNvSpPr>
          <p:nvPr>
            <p:ph idx="1"/>
          </p:nvPr>
        </p:nvSpPr>
        <p:spPr>
          <a:xfrm>
            <a:off x="777240" y="794657"/>
            <a:ext cx="10659110" cy="5382306"/>
          </a:xfrm>
        </p:spPr>
        <p:txBody>
          <a:bodyPr>
            <a:normAutofit/>
          </a:bodyPr>
          <a:lstStyle/>
          <a:p>
            <a:pPr marL="0" indent="0" fontAlgn="ctr">
              <a:buNone/>
            </a:pPr>
            <a:r>
              <a:rPr lang="en-US" sz="2400" b="1" dirty="0"/>
              <a:t>3. Coroutine Execution:</a:t>
            </a:r>
          </a:p>
          <a:p>
            <a:pPr lvl="1" fontAlgn="ctr"/>
            <a:r>
              <a:rPr lang="en-US" sz="2400" dirty="0"/>
              <a:t>When a coroutine calls an </a:t>
            </a:r>
            <a:r>
              <a:rPr lang="en-US" sz="2400" b="1" dirty="0"/>
              <a:t>await</a:t>
            </a:r>
            <a:r>
              <a:rPr lang="en-US" sz="2400" dirty="0"/>
              <a:t> expression, it </a:t>
            </a:r>
            <a:r>
              <a:rPr lang="en-US" sz="2400" b="1" dirty="0"/>
              <a:t>yields</a:t>
            </a:r>
            <a:r>
              <a:rPr lang="en-US" sz="2400" dirty="0"/>
              <a:t> control back to the event loop, allowing other tasks to run while waiting.</a:t>
            </a:r>
          </a:p>
          <a:p>
            <a:pPr lvl="1" fontAlgn="ctr"/>
            <a:r>
              <a:rPr lang="en-US" sz="2400" dirty="0"/>
              <a:t>When the awaited operation completes (e.g., a file read, network request, or timer), the event loop resumes the coroutine from where it left off.</a:t>
            </a:r>
          </a:p>
          <a:p>
            <a:pPr lvl="1" fontAlgn="ctr"/>
            <a:endParaRPr lang="en-US" dirty="0"/>
          </a:p>
          <a:p>
            <a:pPr marL="0" indent="0" fontAlgn="ctr">
              <a:buNone/>
            </a:pPr>
            <a:r>
              <a:rPr lang="en-US" sz="2400" b="1" dirty="0"/>
              <a:t>4. Blocking and Non-blocking:</a:t>
            </a:r>
          </a:p>
          <a:p>
            <a:pPr lvl="1" fontAlgn="ctr"/>
            <a:r>
              <a:rPr lang="en-US" sz="2400" dirty="0"/>
              <a:t>If a task is waiting on </a:t>
            </a:r>
            <a:r>
              <a:rPr lang="en-US" sz="2400" b="1" dirty="0">
                <a:solidFill>
                  <a:srgbClr val="C00000"/>
                </a:solidFill>
              </a:rPr>
              <a:t>I/O</a:t>
            </a:r>
            <a:r>
              <a:rPr lang="en-US" sz="2400" dirty="0"/>
              <a:t> like reading data from a </a:t>
            </a:r>
            <a:r>
              <a:rPr lang="en-US" sz="2400" b="1" dirty="0"/>
              <a:t>file</a:t>
            </a:r>
            <a:r>
              <a:rPr lang="en-US" sz="2400" dirty="0"/>
              <a:t> or making a </a:t>
            </a:r>
            <a:r>
              <a:rPr lang="en-US" sz="2400" b="1" dirty="0"/>
              <a:t>network</a:t>
            </a:r>
            <a:r>
              <a:rPr lang="en-US" sz="2400" dirty="0"/>
              <a:t> </a:t>
            </a:r>
            <a:r>
              <a:rPr lang="en-US" sz="2400" b="1" dirty="0"/>
              <a:t>request</a:t>
            </a:r>
            <a:r>
              <a:rPr lang="en-US" sz="2400" dirty="0"/>
              <a:t>, it will be paused, and the </a:t>
            </a:r>
            <a:r>
              <a:rPr lang="en-US" sz="2400" b="1" dirty="0"/>
              <a:t>event loop can execute other tasks</a:t>
            </a:r>
            <a:r>
              <a:rPr lang="en-US" sz="2400" dirty="0"/>
              <a:t>.</a:t>
            </a:r>
          </a:p>
          <a:p>
            <a:pPr lvl="1" fontAlgn="ctr"/>
            <a:r>
              <a:rPr lang="en-US" sz="2400" dirty="0"/>
              <a:t>Without the event loop, tasks would be executed </a:t>
            </a:r>
            <a:r>
              <a:rPr lang="en-US" sz="2400" b="1" dirty="0"/>
              <a:t>sequentially</a:t>
            </a:r>
            <a:r>
              <a:rPr lang="en-US" sz="2400" dirty="0"/>
              <a:t>, meaning the program would be stuck waiting for one task to complete before starting another.</a:t>
            </a:r>
          </a:p>
          <a:p>
            <a:pPr marL="0" indent="0">
              <a:buNone/>
            </a:pPr>
            <a:endParaRPr lang="en-IN" sz="2800" dirty="0"/>
          </a:p>
        </p:txBody>
      </p:sp>
    </p:spTree>
    <p:extLst>
      <p:ext uri="{BB962C8B-B14F-4D97-AF65-F5344CB8AC3E}">
        <p14:creationId xmlns:p14="http://schemas.microsoft.com/office/powerpoint/2010/main" val="3146542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ED473-3AC6-2AE7-B2D5-07F25F8FEED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BAE2CA-E210-FD58-69A6-A92D21330E8A}"/>
              </a:ext>
            </a:extLst>
          </p:cNvPr>
          <p:cNvSpPr>
            <a:spLocks noGrp="1"/>
          </p:cNvSpPr>
          <p:nvPr>
            <p:ph idx="1"/>
          </p:nvPr>
        </p:nvSpPr>
        <p:spPr>
          <a:xfrm>
            <a:off x="777240" y="696686"/>
            <a:ext cx="10659110" cy="5480277"/>
          </a:xfrm>
        </p:spPr>
        <p:txBody>
          <a:bodyPr>
            <a:normAutofit/>
          </a:bodyPr>
          <a:lstStyle/>
          <a:p>
            <a:pPr marL="0" indent="0">
              <a:buNone/>
            </a:pPr>
            <a:r>
              <a:rPr lang="en-US" sz="2800" b="1" dirty="0"/>
              <a:t>Example for Event Loop in terms of </a:t>
            </a:r>
            <a:r>
              <a:rPr lang="en-US" sz="2800" b="1" dirty="0">
                <a:solidFill>
                  <a:srgbClr val="C00000"/>
                </a:solidFill>
              </a:rPr>
              <a:t>Number of User Request</a:t>
            </a:r>
            <a:r>
              <a:rPr lang="en-US" sz="2800" b="1" dirty="0"/>
              <a:t>:</a:t>
            </a:r>
          </a:p>
          <a:p>
            <a:pPr marL="0" indent="0">
              <a:buNone/>
            </a:pPr>
            <a:r>
              <a:rPr lang="en-US" sz="2400" b="1" dirty="0"/>
              <a:t>👥 Scenario: </a:t>
            </a:r>
            <a:r>
              <a:rPr lang="en-US" sz="2400" b="1" dirty="0">
                <a:solidFill>
                  <a:srgbClr val="002060"/>
                </a:solidFill>
              </a:rPr>
              <a:t>Multiple Clients Sending Requests</a:t>
            </a:r>
          </a:p>
          <a:p>
            <a:pPr marL="0" indent="0">
              <a:buNone/>
            </a:pPr>
            <a:r>
              <a:rPr lang="en-US" sz="2400" dirty="0"/>
              <a:t>Suppose </a:t>
            </a:r>
            <a:r>
              <a:rPr lang="en-US" sz="2400" b="1" dirty="0"/>
              <a:t>3 users </a:t>
            </a:r>
            <a:r>
              <a:rPr lang="en-US" sz="2400" dirty="0"/>
              <a:t>(Client A, B, C) make requests to your Node.js server.</a:t>
            </a:r>
          </a:p>
          <a:p>
            <a:pPr marL="0" indent="0">
              <a:buNone/>
            </a:pPr>
            <a:r>
              <a:rPr lang="en-US" sz="2400" b="1" dirty="0"/>
              <a:t>Example request: </a:t>
            </a:r>
            <a:r>
              <a:rPr lang="en-US" sz="2400" dirty="0"/>
              <a:t>GET /data — this fetches data from a file or database.</a:t>
            </a:r>
          </a:p>
          <a:p>
            <a:pPr marL="0" indent="0">
              <a:buNone/>
            </a:pPr>
            <a:endParaRPr lang="en-US" sz="2400" dirty="0"/>
          </a:p>
          <a:p>
            <a:pPr marL="0" indent="0">
              <a:buNone/>
            </a:pPr>
            <a:r>
              <a:rPr lang="en-US" sz="2400" b="1" dirty="0"/>
              <a:t>🧠 What Happens Internally? </a:t>
            </a:r>
          </a:p>
          <a:p>
            <a:pPr marL="457200" indent="-457200">
              <a:buFont typeface="+mj-lt"/>
              <a:buAutoNum type="arabicPeriod"/>
            </a:pPr>
            <a:r>
              <a:rPr lang="en-US" sz="2400" b="1" dirty="0"/>
              <a:t>🧾Clients send requests:</a:t>
            </a:r>
          </a:p>
          <a:p>
            <a:pPr lvl="1"/>
            <a:r>
              <a:rPr lang="en-US" sz="2400" b="1" dirty="0"/>
              <a:t>Client A </a:t>
            </a:r>
            <a:r>
              <a:rPr lang="en-US" sz="2400" dirty="0"/>
              <a:t>→ GET /data</a:t>
            </a:r>
          </a:p>
          <a:p>
            <a:pPr lvl="1"/>
            <a:r>
              <a:rPr lang="en-US" sz="2400" b="1" dirty="0"/>
              <a:t>Client B </a:t>
            </a:r>
            <a:r>
              <a:rPr lang="en-US" sz="2400" dirty="0"/>
              <a:t>→ GET /data</a:t>
            </a:r>
          </a:p>
          <a:p>
            <a:pPr lvl="1"/>
            <a:r>
              <a:rPr lang="en-US" sz="2400" b="1" dirty="0"/>
              <a:t>Client C </a:t>
            </a:r>
            <a:r>
              <a:rPr lang="en-US" sz="2400" dirty="0"/>
              <a:t>→ GET /data</a:t>
            </a:r>
          </a:p>
          <a:p>
            <a:pPr marL="0" indent="0">
              <a:buNone/>
            </a:pPr>
            <a:r>
              <a:rPr lang="en-US" sz="2400" dirty="0"/>
              <a:t>These arrive almost at the </a:t>
            </a:r>
            <a:r>
              <a:rPr lang="en-US" sz="2400" b="1" dirty="0">
                <a:solidFill>
                  <a:srgbClr val="C00000"/>
                </a:solidFill>
              </a:rPr>
              <a:t>same time </a:t>
            </a:r>
            <a:r>
              <a:rPr lang="en-US" sz="2400" dirty="0"/>
              <a:t>or </a:t>
            </a:r>
            <a:r>
              <a:rPr lang="en-US" sz="2400" b="1" dirty="0">
                <a:solidFill>
                  <a:srgbClr val="C00000"/>
                </a:solidFill>
              </a:rPr>
              <a:t>concurrently</a:t>
            </a:r>
            <a:r>
              <a:rPr lang="en-US" sz="2400" dirty="0"/>
              <a:t>. </a:t>
            </a:r>
            <a:endParaRPr lang="en-IN" sz="2400" dirty="0"/>
          </a:p>
        </p:txBody>
      </p:sp>
    </p:spTree>
    <p:extLst>
      <p:ext uri="{BB962C8B-B14F-4D97-AF65-F5344CB8AC3E}">
        <p14:creationId xmlns:p14="http://schemas.microsoft.com/office/powerpoint/2010/main" val="1158287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11AC9-B91F-23B2-1250-2DCDFC735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08A81-2D84-22E8-B6B7-DC43D687C6FE}"/>
              </a:ext>
            </a:extLst>
          </p:cNvPr>
          <p:cNvSpPr>
            <a:spLocks noGrp="1"/>
          </p:cNvSpPr>
          <p:nvPr>
            <p:ph idx="1"/>
          </p:nvPr>
        </p:nvSpPr>
        <p:spPr>
          <a:xfrm>
            <a:off x="777240" y="696686"/>
            <a:ext cx="10659110" cy="5480277"/>
          </a:xfrm>
        </p:spPr>
        <p:txBody>
          <a:bodyPr>
            <a:normAutofit/>
          </a:bodyPr>
          <a:lstStyle/>
          <a:p>
            <a:pPr>
              <a:buNone/>
            </a:pPr>
            <a:r>
              <a:rPr lang="en-US" sz="2400" b="1" dirty="0"/>
              <a:t>2. Backend receives the requests</a:t>
            </a:r>
          </a:p>
          <a:p>
            <a:r>
              <a:rPr lang="en-US" sz="2400" dirty="0"/>
              <a:t>Each request is handled in the </a:t>
            </a:r>
            <a:r>
              <a:rPr lang="en-US" sz="2400" b="1" dirty="0">
                <a:solidFill>
                  <a:srgbClr val="C00000"/>
                </a:solidFill>
              </a:rPr>
              <a:t>main thread</a:t>
            </a:r>
            <a:r>
              <a:rPr lang="en-US" sz="2400" dirty="0"/>
              <a:t>, which is running the </a:t>
            </a:r>
            <a:r>
              <a:rPr lang="en-US" sz="2400" b="1" dirty="0">
                <a:solidFill>
                  <a:srgbClr val="C00000"/>
                </a:solidFill>
              </a:rPr>
              <a:t>Event Loop</a:t>
            </a:r>
            <a:r>
              <a:rPr lang="en-US" sz="2400" dirty="0"/>
              <a:t>.</a:t>
            </a:r>
          </a:p>
          <a:p>
            <a:pPr marL="0" indent="0">
              <a:buNone/>
            </a:pPr>
            <a:r>
              <a:rPr lang="en-IN"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4FF4C4FA-AAE7-E229-24DF-3E345DD1E7A3}"/>
              </a:ext>
            </a:extLst>
          </p:cNvPr>
          <p:cNvPicPr>
            <a:picLocks noChangeAspect="1"/>
          </p:cNvPicPr>
          <p:nvPr/>
        </p:nvPicPr>
        <p:blipFill>
          <a:blip r:embed="rId2"/>
          <a:stretch>
            <a:fillRect/>
          </a:stretch>
        </p:blipFill>
        <p:spPr>
          <a:xfrm>
            <a:off x="918439" y="2385523"/>
            <a:ext cx="10180952" cy="3066667"/>
          </a:xfrm>
          <a:prstGeom prst="rect">
            <a:avLst/>
          </a:prstGeom>
        </p:spPr>
      </p:pic>
    </p:spTree>
    <p:extLst>
      <p:ext uri="{BB962C8B-B14F-4D97-AF65-F5344CB8AC3E}">
        <p14:creationId xmlns:p14="http://schemas.microsoft.com/office/powerpoint/2010/main" val="1197408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C90DF-BABE-5883-5A95-46707B6226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60E52-6058-16EF-456A-35A8DECED7F0}"/>
              </a:ext>
            </a:extLst>
          </p:cNvPr>
          <p:cNvSpPr>
            <a:spLocks noGrp="1"/>
          </p:cNvSpPr>
          <p:nvPr>
            <p:ph idx="1"/>
          </p:nvPr>
        </p:nvSpPr>
        <p:spPr>
          <a:xfrm>
            <a:off x="777240" y="653142"/>
            <a:ext cx="10659110" cy="5523821"/>
          </a:xfrm>
        </p:spPr>
        <p:txBody>
          <a:bodyPr>
            <a:normAutofit/>
          </a:bodyPr>
          <a:lstStyle/>
          <a:p>
            <a:pPr marL="0" indent="0">
              <a:buNone/>
            </a:pPr>
            <a:r>
              <a:rPr lang="en-US" sz="2400" b="1" dirty="0"/>
              <a:t>3. I/O operations are offloaded to </a:t>
            </a:r>
            <a:r>
              <a:rPr lang="en-US" sz="2400" b="1" dirty="0" err="1"/>
              <a:t>libuv’s</a:t>
            </a:r>
            <a:r>
              <a:rPr lang="en-US" sz="2400" b="1" dirty="0"/>
              <a:t> thread pool</a:t>
            </a:r>
          </a:p>
          <a:p>
            <a:pPr lvl="1"/>
            <a:r>
              <a:rPr lang="en-US" sz="2400" dirty="0" err="1"/>
              <a:t>fs.readFile</a:t>
            </a:r>
            <a:r>
              <a:rPr lang="en-US" sz="2400" dirty="0"/>
              <a:t>() is </a:t>
            </a:r>
            <a:r>
              <a:rPr lang="en-US" sz="2400" b="1" dirty="0">
                <a:solidFill>
                  <a:srgbClr val="C00000"/>
                </a:solidFill>
              </a:rPr>
              <a:t>asynchronous</a:t>
            </a:r>
          </a:p>
          <a:p>
            <a:pPr lvl="1"/>
            <a:r>
              <a:rPr lang="en-US" sz="2400" dirty="0"/>
              <a:t>So the actual file reading is </a:t>
            </a:r>
            <a:r>
              <a:rPr lang="en-US" sz="2400" b="1" dirty="0"/>
              <a:t>offloaded</a:t>
            </a:r>
            <a:r>
              <a:rPr lang="en-US" sz="2400" dirty="0"/>
              <a:t> to a </a:t>
            </a:r>
            <a:r>
              <a:rPr lang="en-US" sz="2400" b="1" dirty="0">
                <a:solidFill>
                  <a:srgbClr val="C00000"/>
                </a:solidFill>
              </a:rPr>
              <a:t>worker</a:t>
            </a:r>
            <a:r>
              <a:rPr lang="en-US" sz="2400" dirty="0"/>
              <a:t> </a:t>
            </a:r>
            <a:r>
              <a:rPr lang="en-US" sz="2400" b="1" dirty="0">
                <a:solidFill>
                  <a:srgbClr val="C00000"/>
                </a:solidFill>
              </a:rPr>
              <a:t>thread</a:t>
            </a:r>
            <a:r>
              <a:rPr lang="en-US" sz="2400" dirty="0"/>
              <a:t> via </a:t>
            </a:r>
            <a:r>
              <a:rPr lang="en-US" sz="2400" b="1" dirty="0" err="1"/>
              <a:t>libuv</a:t>
            </a:r>
            <a:endParaRPr lang="en-US" sz="2400" b="1" dirty="0"/>
          </a:p>
          <a:p>
            <a:pPr lvl="1"/>
            <a:r>
              <a:rPr lang="en-US" sz="2400" dirty="0"/>
              <a:t>This </a:t>
            </a:r>
            <a:r>
              <a:rPr lang="en-US" sz="2400" b="1" dirty="0"/>
              <a:t>does NOT block </a:t>
            </a:r>
            <a:r>
              <a:rPr lang="en-US" sz="2400" dirty="0"/>
              <a:t>the </a:t>
            </a:r>
            <a:r>
              <a:rPr lang="en-US" sz="2400" b="1" dirty="0">
                <a:solidFill>
                  <a:srgbClr val="C00000"/>
                </a:solidFill>
              </a:rPr>
              <a:t>main thread</a:t>
            </a:r>
          </a:p>
          <a:p>
            <a:pPr lvl="1"/>
            <a:r>
              <a:rPr lang="en-US" sz="2400" dirty="0"/>
              <a:t>Meanwhile</a:t>
            </a:r>
            <a:r>
              <a:rPr lang="en-US" sz="2200" dirty="0"/>
              <a:t>, the </a:t>
            </a:r>
            <a:r>
              <a:rPr lang="en-US" sz="2200" b="1" dirty="0"/>
              <a:t>event loop continues</a:t>
            </a:r>
            <a:r>
              <a:rPr lang="en-US" sz="2200" dirty="0"/>
              <a:t> </a:t>
            </a:r>
            <a:r>
              <a:rPr lang="en-US" sz="2200" b="1" dirty="0"/>
              <a:t>listening</a:t>
            </a:r>
            <a:r>
              <a:rPr lang="en-US" sz="2200" dirty="0"/>
              <a:t> for </a:t>
            </a:r>
            <a:r>
              <a:rPr lang="en-US" sz="2200" b="1" dirty="0">
                <a:solidFill>
                  <a:srgbClr val="C00000"/>
                </a:solidFill>
              </a:rPr>
              <a:t>new incoming requests</a:t>
            </a:r>
          </a:p>
          <a:p>
            <a:pPr marL="0" indent="0">
              <a:buNone/>
            </a:pPr>
            <a:r>
              <a:rPr lang="en-US" sz="2400" dirty="0"/>
              <a:t>This allows Node to handle thousands of requests </a:t>
            </a:r>
            <a:r>
              <a:rPr lang="en-US" sz="2400" b="1" dirty="0">
                <a:solidFill>
                  <a:srgbClr val="C00000"/>
                </a:solidFill>
              </a:rPr>
              <a:t>without creating </a:t>
            </a:r>
            <a:r>
              <a:rPr lang="en-US" sz="2400" dirty="0"/>
              <a:t>thousands of </a:t>
            </a:r>
            <a:r>
              <a:rPr lang="en-US" sz="2400" b="1" dirty="0"/>
              <a:t>threads</a:t>
            </a:r>
            <a:r>
              <a:rPr lang="en-US" sz="2400" dirty="0"/>
              <a:t>.</a:t>
            </a:r>
          </a:p>
          <a:p>
            <a:pPr marL="0" indent="0">
              <a:buNone/>
            </a:pPr>
            <a:endParaRPr lang="en-IN" sz="800" dirty="0"/>
          </a:p>
          <a:p>
            <a:pPr marL="0" indent="0">
              <a:buNone/>
            </a:pPr>
            <a:r>
              <a:rPr lang="en-US" sz="2400" b="1" dirty="0"/>
              <a:t>4. </a:t>
            </a:r>
            <a:r>
              <a:rPr lang="en-US" sz="2400" b="1" dirty="0">
                <a:solidFill>
                  <a:srgbClr val="C00000"/>
                </a:solidFill>
              </a:rPr>
              <a:t>Worker</a:t>
            </a:r>
            <a:r>
              <a:rPr lang="en-US" sz="2400" b="1" dirty="0"/>
              <a:t> </a:t>
            </a:r>
            <a:r>
              <a:rPr lang="en-US" sz="2400" b="1" dirty="0">
                <a:solidFill>
                  <a:srgbClr val="C00000"/>
                </a:solidFill>
              </a:rPr>
              <a:t>threads</a:t>
            </a:r>
            <a:r>
              <a:rPr lang="en-US" sz="2400" b="1" dirty="0"/>
              <a:t> do the heavy lifting</a:t>
            </a:r>
          </a:p>
          <a:p>
            <a:r>
              <a:rPr lang="en-US" sz="2400" dirty="0"/>
              <a:t>Each file read happens in the </a:t>
            </a:r>
            <a:r>
              <a:rPr lang="en-US" sz="2400" b="1" dirty="0">
                <a:solidFill>
                  <a:srgbClr val="C00000"/>
                </a:solidFill>
              </a:rPr>
              <a:t>background</a:t>
            </a:r>
            <a:r>
              <a:rPr lang="en-US" sz="2400" dirty="0"/>
              <a:t>:</a:t>
            </a:r>
          </a:p>
          <a:p>
            <a:pPr marL="0" indent="0">
              <a:buNone/>
            </a:pPr>
            <a:endParaRPr lang="en-US" sz="2400" dirty="0"/>
          </a:p>
          <a:p>
            <a:pPr marL="0" indent="0">
              <a:buNone/>
            </a:pPr>
            <a:endParaRPr lang="en-IN" sz="2400" dirty="0"/>
          </a:p>
        </p:txBody>
      </p:sp>
      <p:graphicFrame>
        <p:nvGraphicFramePr>
          <p:cNvPr id="2" name="Table 1">
            <a:extLst>
              <a:ext uri="{FF2B5EF4-FFF2-40B4-BE49-F238E27FC236}">
                <a16:creationId xmlns:a16="http://schemas.microsoft.com/office/drawing/2014/main" id="{A666DA7B-280F-BE65-8775-896BCFD3CA89}"/>
              </a:ext>
            </a:extLst>
          </p:cNvPr>
          <p:cNvGraphicFramePr>
            <a:graphicFrameLocks noGrp="1"/>
          </p:cNvGraphicFramePr>
          <p:nvPr>
            <p:extLst>
              <p:ext uri="{D42A27DB-BD31-4B8C-83A1-F6EECF244321}">
                <p14:modId xmlns:p14="http://schemas.microsoft.com/office/powerpoint/2010/main" val="2001753864"/>
              </p:ext>
            </p:extLst>
          </p:nvPr>
        </p:nvGraphicFramePr>
        <p:xfrm>
          <a:off x="6905534" y="3807237"/>
          <a:ext cx="4949009" cy="2756848"/>
        </p:xfrm>
        <a:graphic>
          <a:graphicData uri="http://schemas.openxmlformats.org/drawingml/2006/table">
            <a:tbl>
              <a:tblPr firstRow="1" firstCol="1" bandRow="1">
                <a:tableStyleId>{5C22544A-7EE6-4342-B048-85BDC9FD1C3A}</a:tableStyleId>
              </a:tblPr>
              <a:tblGrid>
                <a:gridCol w="1148079">
                  <a:extLst>
                    <a:ext uri="{9D8B030D-6E8A-4147-A177-3AD203B41FA5}">
                      <a16:colId xmlns:a16="http://schemas.microsoft.com/office/drawing/2014/main" val="4165694170"/>
                    </a:ext>
                  </a:extLst>
                </a:gridCol>
                <a:gridCol w="1406072">
                  <a:extLst>
                    <a:ext uri="{9D8B030D-6E8A-4147-A177-3AD203B41FA5}">
                      <a16:colId xmlns:a16="http://schemas.microsoft.com/office/drawing/2014/main" val="4226333744"/>
                    </a:ext>
                  </a:extLst>
                </a:gridCol>
                <a:gridCol w="2394858">
                  <a:extLst>
                    <a:ext uri="{9D8B030D-6E8A-4147-A177-3AD203B41FA5}">
                      <a16:colId xmlns:a16="http://schemas.microsoft.com/office/drawing/2014/main" val="2656753659"/>
                    </a:ext>
                  </a:extLst>
                </a:gridCol>
              </a:tblGrid>
              <a:tr h="689212">
                <a:tc>
                  <a:txBody>
                    <a:bodyPr/>
                    <a:lstStyle/>
                    <a:p>
                      <a:pPr>
                        <a:lnSpc>
                          <a:spcPct val="107000"/>
                        </a:lnSpc>
                        <a:spcAft>
                          <a:spcPts val="800"/>
                        </a:spcAft>
                        <a:buNone/>
                      </a:pPr>
                      <a:r>
                        <a:rPr lang="en-IN" sz="2400" kern="100">
                          <a:effectLst/>
                        </a:rPr>
                        <a:t>Client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Request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Thread Handling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60672977"/>
                  </a:ext>
                </a:extLst>
              </a:tr>
              <a:tr h="689212">
                <a:tc>
                  <a:txBody>
                    <a:bodyPr/>
                    <a:lstStyle/>
                    <a:p>
                      <a:pPr>
                        <a:lnSpc>
                          <a:spcPct val="107000"/>
                        </a:lnSpc>
                        <a:spcAft>
                          <a:spcPts val="800"/>
                        </a:spcAft>
                        <a:buNone/>
                      </a:pPr>
                      <a:r>
                        <a:rPr lang="en-IN" sz="2400" kern="100">
                          <a:effectLst/>
                        </a:rPr>
                        <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/data</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Worker Thread 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46778256"/>
                  </a:ext>
                </a:extLst>
              </a:tr>
              <a:tr h="689212">
                <a:tc>
                  <a:txBody>
                    <a:bodyPr/>
                    <a:lstStyle/>
                    <a:p>
                      <a:pPr>
                        <a:lnSpc>
                          <a:spcPct val="107000"/>
                        </a:lnSpc>
                        <a:spcAft>
                          <a:spcPts val="800"/>
                        </a:spcAft>
                        <a:buNone/>
                      </a:pPr>
                      <a:r>
                        <a:rPr lang="en-IN" sz="2400" kern="100">
                          <a:effectLst/>
                        </a:rPr>
                        <a:t>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Worker Thread 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383296194"/>
                  </a:ext>
                </a:extLst>
              </a:tr>
              <a:tr h="689212">
                <a:tc>
                  <a:txBody>
                    <a:bodyPr/>
                    <a:lstStyle/>
                    <a:p>
                      <a:pPr>
                        <a:lnSpc>
                          <a:spcPct val="107000"/>
                        </a:lnSpc>
                        <a:spcAft>
                          <a:spcPts val="800"/>
                        </a:spcAft>
                        <a:buNone/>
                      </a:pPr>
                      <a:r>
                        <a:rPr lang="en-IN" sz="2400" kern="100">
                          <a:effectLst/>
                        </a:rPr>
                        <a:t>C</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Worker Thread 3</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81184869"/>
                  </a:ext>
                </a:extLst>
              </a:tr>
            </a:tbl>
          </a:graphicData>
        </a:graphic>
      </p:graphicFrame>
    </p:spTree>
    <p:extLst>
      <p:ext uri="{BB962C8B-B14F-4D97-AF65-F5344CB8AC3E}">
        <p14:creationId xmlns:p14="http://schemas.microsoft.com/office/powerpoint/2010/main" val="3356209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AA559-8DF9-C573-9F1D-5DAB90BA04C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9CAF3-62B6-04AC-CF53-DAD5C71FB1EE}"/>
              </a:ext>
            </a:extLst>
          </p:cNvPr>
          <p:cNvSpPr>
            <a:spLocks noGrp="1"/>
          </p:cNvSpPr>
          <p:nvPr>
            <p:ph idx="1"/>
          </p:nvPr>
        </p:nvSpPr>
        <p:spPr>
          <a:xfrm>
            <a:off x="777240" y="925286"/>
            <a:ext cx="10659110" cy="5251677"/>
          </a:xfrm>
        </p:spPr>
        <p:txBody>
          <a:bodyPr>
            <a:normAutofit/>
          </a:bodyPr>
          <a:lstStyle/>
          <a:p>
            <a:pPr marL="0" indent="0">
              <a:buNone/>
            </a:pPr>
            <a:r>
              <a:rPr lang="en-US" sz="2400" b="1" dirty="0"/>
              <a:t>5. When I/O is done, callback is </a:t>
            </a:r>
            <a:r>
              <a:rPr lang="en-US" sz="2400" b="1" dirty="0">
                <a:solidFill>
                  <a:srgbClr val="C00000"/>
                </a:solidFill>
              </a:rPr>
              <a:t>queued</a:t>
            </a:r>
          </a:p>
          <a:p>
            <a:pPr marL="0" indent="0">
              <a:buNone/>
            </a:pPr>
            <a:r>
              <a:rPr lang="en-US" sz="2400" dirty="0"/>
              <a:t>Once the file is read:</a:t>
            </a:r>
          </a:p>
          <a:p>
            <a:pPr lvl="1"/>
            <a:r>
              <a:rPr lang="en-US" sz="2400" dirty="0"/>
              <a:t>The callback (</a:t>
            </a:r>
            <a:r>
              <a:rPr lang="en-US" sz="2400" b="1" dirty="0" err="1"/>
              <a:t>res.send</a:t>
            </a:r>
            <a:r>
              <a:rPr lang="en-US" sz="2400" dirty="0"/>
              <a:t>) is pushed to the Event Queue</a:t>
            </a:r>
          </a:p>
          <a:p>
            <a:pPr lvl="1"/>
            <a:r>
              <a:rPr lang="en-US" sz="2400" dirty="0"/>
              <a:t>Event Loop checks </a:t>
            </a:r>
            <a:r>
              <a:rPr lang="en-US" sz="2400" b="1" dirty="0"/>
              <a:t>if V8 is idle</a:t>
            </a:r>
          </a:p>
          <a:p>
            <a:pPr lvl="1"/>
            <a:r>
              <a:rPr lang="en-US" sz="2400" dirty="0"/>
              <a:t>If yes, the callback is executed</a:t>
            </a:r>
          </a:p>
          <a:p>
            <a:pPr lvl="1"/>
            <a:endParaRPr lang="en-US" sz="2400" dirty="0"/>
          </a:p>
          <a:p>
            <a:pPr marL="0" indent="0">
              <a:buNone/>
            </a:pPr>
            <a:r>
              <a:rPr lang="en-US" sz="2600" b="1" dirty="0"/>
              <a:t>6. Event Loop executes the callback</a:t>
            </a:r>
          </a:p>
          <a:p>
            <a:pPr lvl="1"/>
            <a:r>
              <a:rPr lang="en-US" sz="2400" dirty="0"/>
              <a:t>Callback is run in the </a:t>
            </a:r>
            <a:r>
              <a:rPr lang="en-US" sz="2400" b="1" dirty="0"/>
              <a:t>main thread</a:t>
            </a:r>
          </a:p>
          <a:p>
            <a:pPr lvl="1"/>
            <a:r>
              <a:rPr lang="en-US" sz="2400" dirty="0" err="1"/>
              <a:t>res.send</a:t>
            </a:r>
            <a:r>
              <a:rPr lang="en-US" sz="2400" dirty="0"/>
              <a:t>(data) sends back the response to the client</a:t>
            </a:r>
          </a:p>
          <a:p>
            <a:pPr marL="0" indent="0">
              <a:buNone/>
            </a:pPr>
            <a:r>
              <a:rPr lang="en-US" sz="2600" dirty="0"/>
              <a:t>Now Client A, B, C get their data — </a:t>
            </a:r>
            <a:r>
              <a:rPr lang="en-US" sz="2600" b="1" dirty="0">
                <a:solidFill>
                  <a:srgbClr val="C00000"/>
                </a:solidFill>
              </a:rPr>
              <a:t>without blocking </a:t>
            </a:r>
            <a:r>
              <a:rPr lang="en-US" sz="2600" dirty="0"/>
              <a:t>each other!</a:t>
            </a:r>
          </a:p>
        </p:txBody>
      </p:sp>
    </p:spTree>
    <p:extLst>
      <p:ext uri="{BB962C8B-B14F-4D97-AF65-F5344CB8AC3E}">
        <p14:creationId xmlns:p14="http://schemas.microsoft.com/office/powerpoint/2010/main" val="1145778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E6685-7B39-68E0-1A2B-EA30784286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32C468-3BED-B514-78DD-3F86B767E8A5}"/>
              </a:ext>
            </a:extLst>
          </p:cNvPr>
          <p:cNvSpPr>
            <a:spLocks noGrp="1"/>
          </p:cNvSpPr>
          <p:nvPr>
            <p:ph idx="1"/>
          </p:nvPr>
        </p:nvSpPr>
        <p:spPr>
          <a:xfrm>
            <a:off x="777240" y="740229"/>
            <a:ext cx="10659110" cy="5436734"/>
          </a:xfrm>
        </p:spPr>
        <p:txBody>
          <a:bodyPr>
            <a:normAutofit/>
          </a:bodyPr>
          <a:lstStyle/>
          <a:p>
            <a:pPr marL="0" indent="0">
              <a:buNone/>
            </a:pPr>
            <a:endParaRPr lang="en-IN" sz="2400" dirty="0"/>
          </a:p>
        </p:txBody>
      </p:sp>
      <p:pic>
        <p:nvPicPr>
          <p:cNvPr id="7172" name="Picture 4" descr="Qu'est ce qu'une API ? Les 3 meilleurs articles sur les API - IT SOCIAL">
            <a:extLst>
              <a:ext uri="{FF2B5EF4-FFF2-40B4-BE49-F238E27FC236}">
                <a16:creationId xmlns:a16="http://schemas.microsoft.com/office/drawing/2014/main" id="{4532E074-1A2E-1EEF-21E6-E32939FC4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1258"/>
            <a:ext cx="12192000" cy="7233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429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59F9C-4F51-7B92-29A7-BD1E1B2AEE6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E369BD-59A4-9B8B-9DE5-5668037A4B27}"/>
              </a:ext>
            </a:extLst>
          </p:cNvPr>
          <p:cNvSpPr>
            <a:spLocks noGrp="1"/>
          </p:cNvSpPr>
          <p:nvPr>
            <p:ph idx="1"/>
          </p:nvPr>
        </p:nvSpPr>
        <p:spPr>
          <a:xfrm>
            <a:off x="777240" y="1099457"/>
            <a:ext cx="10659110" cy="5077506"/>
          </a:xfrm>
        </p:spPr>
        <p:txBody>
          <a:bodyPr>
            <a:normAutofit/>
          </a:bodyPr>
          <a:lstStyle/>
          <a:p>
            <a:pPr>
              <a:buNone/>
            </a:pPr>
            <a:r>
              <a:rPr lang="en-US" sz="2800" b="1" dirty="0"/>
              <a:t>Analogy</a:t>
            </a:r>
          </a:p>
          <a:p>
            <a:pPr>
              <a:buNone/>
            </a:pPr>
            <a:r>
              <a:rPr lang="en-US" sz="2400" b="1" dirty="0"/>
              <a:t>Imagine 1 </a:t>
            </a:r>
            <a:r>
              <a:rPr lang="en-US" sz="2400" b="1" dirty="0">
                <a:solidFill>
                  <a:srgbClr val="C00000"/>
                </a:solidFill>
              </a:rPr>
              <a:t>waiter</a:t>
            </a:r>
            <a:r>
              <a:rPr lang="en-US" sz="2400" b="1" dirty="0"/>
              <a:t> (main thread) in a restaurant:</a:t>
            </a:r>
          </a:p>
          <a:p>
            <a:pPr>
              <a:buFont typeface="Arial" panose="020B0604020202020204" pitchFamily="34" charset="0"/>
              <a:buChar char="•"/>
            </a:pPr>
            <a:r>
              <a:rPr lang="en-US" sz="2400" b="1" dirty="0"/>
              <a:t>3 customers </a:t>
            </a:r>
            <a:r>
              <a:rPr lang="en-US" sz="2400" dirty="0"/>
              <a:t>place orders at once</a:t>
            </a:r>
          </a:p>
          <a:p>
            <a:pPr>
              <a:buFont typeface="Arial" panose="020B0604020202020204" pitchFamily="34" charset="0"/>
              <a:buChar char="•"/>
            </a:pPr>
            <a:r>
              <a:rPr lang="en-US" sz="2400" dirty="0"/>
              <a:t>The waiter doesn’t cook — he sends each order to the </a:t>
            </a:r>
            <a:r>
              <a:rPr lang="en-US" sz="2400" b="1" dirty="0"/>
              <a:t>kitchen (worker threads)</a:t>
            </a:r>
            <a:endParaRPr lang="en-US" sz="2400" dirty="0"/>
          </a:p>
          <a:p>
            <a:pPr>
              <a:buFont typeface="Arial" panose="020B0604020202020204" pitchFamily="34" charset="0"/>
              <a:buChar char="•"/>
            </a:pPr>
            <a:r>
              <a:rPr lang="en-US" sz="2400" dirty="0"/>
              <a:t>While the kitchen prepares, the waiter is free to take more orders</a:t>
            </a:r>
          </a:p>
          <a:p>
            <a:pPr>
              <a:buFont typeface="Arial" panose="020B0604020202020204" pitchFamily="34" charset="0"/>
              <a:buChar char="•"/>
            </a:pPr>
            <a:r>
              <a:rPr lang="en-US" sz="2400" dirty="0"/>
              <a:t>When food is ready, the waiter </a:t>
            </a:r>
            <a:r>
              <a:rPr lang="en-US" sz="2400" b="1" dirty="0"/>
              <a:t>serves it one-by-one</a:t>
            </a:r>
            <a:endParaRPr lang="en-US" sz="2400" dirty="0"/>
          </a:p>
          <a:p>
            <a:pPr marL="0" indent="0">
              <a:buNone/>
            </a:pPr>
            <a:endParaRPr lang="en-IN" sz="2400" dirty="0"/>
          </a:p>
        </p:txBody>
      </p:sp>
    </p:spTree>
    <p:extLst>
      <p:ext uri="{BB962C8B-B14F-4D97-AF65-F5344CB8AC3E}">
        <p14:creationId xmlns:p14="http://schemas.microsoft.com/office/powerpoint/2010/main" val="3930951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74B6AD-2973-46EA-24DE-3A808CB804E3}"/>
            </a:ext>
          </a:extLst>
        </p:cNvPr>
        <p:cNvGrpSpPr/>
        <p:nvPr/>
      </p:nvGrpSpPr>
      <p:grpSpPr>
        <a:xfrm>
          <a:off x="0" y="0"/>
          <a:ext cx="0" cy="0"/>
          <a:chOff x="0" y="0"/>
          <a:chExt cx="0" cy="0"/>
        </a:xfrm>
      </p:grpSpPr>
      <p:sp useBgFill="1">
        <p:nvSpPr>
          <p:cNvPr id="7188" name="Rectangle 7187">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9" name="Rectangle 7188">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7170" name="Picture 2" descr="Benchmarking Synchronous and Asynchronous File Writes in Node.js | by  Kubilay Ercikti | Medium">
            <a:extLst>
              <a:ext uri="{FF2B5EF4-FFF2-40B4-BE49-F238E27FC236}">
                <a16:creationId xmlns:a16="http://schemas.microsoft.com/office/drawing/2014/main" id="{092168D2-BFAE-3E26-90F1-9A74661CC0C4}"/>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r="-1" b="1721"/>
          <a:stretch>
            <a:fillRect/>
          </a:stretch>
        </p:blipFill>
        <p:spPr bwMode="auto">
          <a:xfrm>
            <a:off x="64674" y="-157879"/>
            <a:ext cx="1218895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190"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7191" name="Oval 7190">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2" name="Oval 7191">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3" name="Oval 7192">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4" name="Oval 7193">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5" name="Oval 7194">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5" name="Oval 7184">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Oval 7185">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7" name="Oval 7186">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E6CBD54-B81C-581D-B5F9-BC875ABBBE1B}"/>
              </a:ext>
            </a:extLst>
          </p:cNvPr>
          <p:cNvSpPr>
            <a:spLocks noGrp="1"/>
          </p:cNvSpPr>
          <p:nvPr>
            <p:ph idx="1"/>
          </p:nvPr>
        </p:nvSpPr>
        <p:spPr>
          <a:xfrm>
            <a:off x="1263365" y="2562836"/>
            <a:ext cx="9791571" cy="1200873"/>
          </a:xfrm>
        </p:spPr>
        <p:txBody>
          <a:bodyPr anchor="t">
            <a:normAutofit/>
          </a:bodyPr>
          <a:lstStyle/>
          <a:p>
            <a:pPr marL="0" indent="0" algn="ctr">
              <a:buNone/>
            </a:pPr>
            <a:r>
              <a:rPr lang="en-US" sz="4800" b="1" dirty="0">
                <a:solidFill>
                  <a:schemeClr val="bg1"/>
                </a:solidFill>
              </a:rPr>
              <a:t>Synchronous &amp; Asynchronous Tasks</a:t>
            </a:r>
            <a:endParaRPr lang="en-IN" sz="4800" b="1" dirty="0">
              <a:solidFill>
                <a:schemeClr val="bg1"/>
              </a:solidFill>
            </a:endParaRPr>
          </a:p>
        </p:txBody>
      </p:sp>
    </p:spTree>
    <p:extLst>
      <p:ext uri="{BB962C8B-B14F-4D97-AF65-F5344CB8AC3E}">
        <p14:creationId xmlns:p14="http://schemas.microsoft.com/office/powerpoint/2010/main" val="19100183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8C0B-CA6D-B811-B3B7-B948A695CE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91B06D-DB73-B2AE-2E7B-A92C214DF84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146794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441439-3891-5CC4-962C-30F3CBA638C0}"/>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1" name="Rectangle 105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05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036" name="Oval 103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Oval 1062">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Oval 1063">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Oval 1064">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Oval 1065">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7" name="Oval 1066">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Oval 1067">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Oval 104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Oval 1043">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Oval 104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Freeform: Shape 1045">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7" name="Freeform: Shape 1046">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8" name="Freeform: Shape 1047">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9" name="Oval 104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50" name="Freeform: Shape 1049">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052" name="Rectangle 1051">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What is Port | Learn the Importance and Types of Port in Detail">
            <a:extLst>
              <a:ext uri="{FF2B5EF4-FFF2-40B4-BE49-F238E27FC236}">
                <a16:creationId xmlns:a16="http://schemas.microsoft.com/office/drawing/2014/main" id="{3A42E78D-DA9E-D916-EB22-6565FEDF35C5}"/>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r="1334"/>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54" name="Group 1053">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1055" name="Oval 105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Oval 105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Oval 105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Oval 105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Oval 105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Oval 105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Oval 106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Oval 106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E6053C50-334B-9139-A2C6-8BFBDC25FF16}"/>
              </a:ext>
            </a:extLst>
          </p:cNvPr>
          <p:cNvPicPr>
            <a:picLocks noChangeAspect="1"/>
          </p:cNvPicPr>
          <p:nvPr/>
        </p:nvPicPr>
        <p:blipFill>
          <a:blip r:embed="rId3"/>
          <a:stretch>
            <a:fillRect/>
          </a:stretch>
        </p:blipFill>
        <p:spPr>
          <a:xfrm rot="10800000">
            <a:off x="9410105" y="6290337"/>
            <a:ext cx="2778845" cy="542857"/>
          </a:xfrm>
          <a:prstGeom prst="rect">
            <a:avLst/>
          </a:prstGeom>
        </p:spPr>
      </p:pic>
      <p:pic>
        <p:nvPicPr>
          <p:cNvPr id="6" name="Picture 5">
            <a:extLst>
              <a:ext uri="{FF2B5EF4-FFF2-40B4-BE49-F238E27FC236}">
                <a16:creationId xmlns:a16="http://schemas.microsoft.com/office/drawing/2014/main" id="{EC67CD6C-89BC-BA9D-97FA-4BB2868F17D1}"/>
              </a:ext>
            </a:extLst>
          </p:cNvPr>
          <p:cNvPicPr>
            <a:picLocks noChangeAspect="1"/>
          </p:cNvPicPr>
          <p:nvPr/>
        </p:nvPicPr>
        <p:blipFill>
          <a:blip r:embed="rId4"/>
          <a:stretch>
            <a:fillRect/>
          </a:stretch>
        </p:blipFill>
        <p:spPr>
          <a:xfrm>
            <a:off x="546479" y="1160673"/>
            <a:ext cx="5440663" cy="221707"/>
          </a:xfrm>
          <a:prstGeom prst="rect">
            <a:avLst/>
          </a:prstGeom>
        </p:spPr>
      </p:pic>
    </p:spTree>
    <p:extLst>
      <p:ext uri="{BB962C8B-B14F-4D97-AF65-F5344CB8AC3E}">
        <p14:creationId xmlns:p14="http://schemas.microsoft.com/office/powerpoint/2010/main" val="1402782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A460D-ECCD-26D1-1F94-BE84BBA9CB2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D734FE-2B30-B1F2-B8D1-D762C61E7804}"/>
              </a:ext>
            </a:extLst>
          </p:cNvPr>
          <p:cNvSpPr>
            <a:spLocks noGrp="1"/>
          </p:cNvSpPr>
          <p:nvPr>
            <p:ph idx="1"/>
          </p:nvPr>
        </p:nvSpPr>
        <p:spPr>
          <a:xfrm>
            <a:off x="777240" y="696686"/>
            <a:ext cx="10659110" cy="5480277"/>
          </a:xfrm>
        </p:spPr>
        <p:txBody>
          <a:bodyPr>
            <a:normAutofit/>
          </a:bodyPr>
          <a:lstStyle/>
          <a:p>
            <a:pPr marL="0" indent="0">
              <a:buNone/>
            </a:pPr>
            <a:r>
              <a:rPr lang="en-US" sz="2800" b="1" dirty="0"/>
              <a:t>Functioning Of Ports</a:t>
            </a:r>
          </a:p>
          <a:p>
            <a:pPr marL="0" indent="0">
              <a:buNone/>
            </a:pPr>
            <a:r>
              <a:rPr lang="en-US" sz="2400" dirty="0"/>
              <a:t>A </a:t>
            </a:r>
            <a:r>
              <a:rPr lang="en-US" sz="2400" b="1" dirty="0">
                <a:solidFill>
                  <a:srgbClr val="C00000"/>
                </a:solidFill>
              </a:rPr>
              <a:t>port</a:t>
            </a:r>
            <a:r>
              <a:rPr lang="en-US" sz="2400" dirty="0"/>
              <a:t> always functions </a:t>
            </a:r>
            <a:r>
              <a:rPr lang="en-US" sz="2400" b="1" dirty="0"/>
              <a:t>along with </a:t>
            </a:r>
            <a:r>
              <a:rPr lang="en-US" sz="2400" dirty="0"/>
              <a:t>an </a:t>
            </a:r>
            <a:r>
              <a:rPr lang="en-US" sz="2400" b="1" dirty="0">
                <a:solidFill>
                  <a:srgbClr val="C00000"/>
                </a:solidFill>
              </a:rPr>
              <a:t>IP address</a:t>
            </a:r>
            <a:r>
              <a:rPr lang="en-US" sz="2400" dirty="0"/>
              <a:t>. An IP address is a </a:t>
            </a:r>
            <a:r>
              <a:rPr lang="en-US" sz="2400" b="1" dirty="0"/>
              <a:t>numeric address </a:t>
            </a:r>
            <a:r>
              <a:rPr lang="en-US" sz="2400" dirty="0"/>
              <a:t>that acts as an </a:t>
            </a:r>
            <a:r>
              <a:rPr lang="en-US" sz="2400" b="1" dirty="0">
                <a:solidFill>
                  <a:srgbClr val="C00000"/>
                </a:solidFill>
              </a:rPr>
              <a:t>identifier</a:t>
            </a:r>
            <a:r>
              <a:rPr lang="en-US" sz="2400" dirty="0"/>
              <a:t> for a computer or a device on a network. </a:t>
            </a:r>
          </a:p>
          <a:p>
            <a:pPr marL="0" indent="0">
              <a:buNone/>
            </a:pPr>
            <a:r>
              <a:rPr lang="en-US" sz="2400" dirty="0"/>
              <a:t>For communication purposes, each device needs to have an </a:t>
            </a:r>
            <a:r>
              <a:rPr lang="en-US" sz="2400" b="1" dirty="0"/>
              <a:t>IP address</a:t>
            </a:r>
            <a:r>
              <a:rPr lang="en-US" sz="2400" dirty="0"/>
              <a:t>. An IP address and a port number work in sync to </a:t>
            </a:r>
            <a:r>
              <a:rPr lang="en-US" sz="2400" b="1" dirty="0">
                <a:solidFill>
                  <a:srgbClr val="002060"/>
                </a:solidFill>
              </a:rPr>
              <a:t>exchange data on a network</a:t>
            </a:r>
            <a:r>
              <a:rPr lang="en-US" sz="2400" dirty="0"/>
              <a:t>.</a:t>
            </a:r>
          </a:p>
          <a:p>
            <a:pPr marL="0" indent="0">
              <a:buNone/>
            </a:pPr>
            <a:endParaRPr lang="en-US" sz="800" dirty="0"/>
          </a:p>
          <a:p>
            <a:pPr marL="0" indent="0">
              <a:buNone/>
            </a:pPr>
            <a:r>
              <a:rPr lang="en-US" sz="2400" b="1" dirty="0"/>
              <a:t>🔚 Final Conclusion:</a:t>
            </a:r>
          </a:p>
          <a:p>
            <a:r>
              <a:rPr lang="en-US" sz="2400" dirty="0"/>
              <a:t>A </a:t>
            </a:r>
            <a:r>
              <a:rPr lang="en-US" sz="2400" b="1" dirty="0">
                <a:solidFill>
                  <a:srgbClr val="C00000"/>
                </a:solidFill>
              </a:rPr>
              <a:t>domain</a:t>
            </a:r>
            <a:r>
              <a:rPr lang="en-US" sz="2400" dirty="0"/>
              <a:t> (or IP address) like </a:t>
            </a:r>
            <a:r>
              <a:rPr lang="en-US" sz="2400" b="1" dirty="0"/>
              <a:t>localhost</a:t>
            </a:r>
            <a:r>
              <a:rPr lang="en-US" sz="2400" dirty="0"/>
              <a:t> or </a:t>
            </a:r>
            <a:r>
              <a:rPr lang="en-US" sz="2400" b="1" dirty="0"/>
              <a:t>example.com </a:t>
            </a:r>
            <a:r>
              <a:rPr lang="en-US" sz="2400" b="1" dirty="0">
                <a:solidFill>
                  <a:srgbClr val="002060"/>
                </a:solidFill>
              </a:rPr>
              <a:t>identifies a machine </a:t>
            </a:r>
            <a:r>
              <a:rPr lang="en-US" sz="2400" dirty="0"/>
              <a:t>(or server).</a:t>
            </a:r>
          </a:p>
          <a:p>
            <a:r>
              <a:rPr lang="en-US" sz="2400" dirty="0"/>
              <a:t>But a machine can run </a:t>
            </a:r>
            <a:r>
              <a:rPr lang="en-US" sz="2400" b="1" dirty="0"/>
              <a:t>multiple</a:t>
            </a:r>
            <a:r>
              <a:rPr lang="en-US" sz="2400" dirty="0"/>
              <a:t> services/servers at the same time.</a:t>
            </a:r>
          </a:p>
          <a:p>
            <a:r>
              <a:rPr lang="en-US" sz="2400" dirty="0"/>
              <a:t>To distinguish between these different services on the </a:t>
            </a:r>
            <a:r>
              <a:rPr lang="en-US" sz="2400" b="1" dirty="0">
                <a:solidFill>
                  <a:srgbClr val="002060"/>
                </a:solidFill>
              </a:rPr>
              <a:t>same domain/IP</a:t>
            </a:r>
            <a:r>
              <a:rPr lang="en-US" sz="2400" dirty="0"/>
              <a:t>, each must listen on a </a:t>
            </a:r>
            <a:r>
              <a:rPr lang="en-US" sz="2400" b="1" dirty="0">
                <a:solidFill>
                  <a:srgbClr val="C00000"/>
                </a:solidFill>
              </a:rPr>
              <a:t>unique port number</a:t>
            </a:r>
            <a:r>
              <a:rPr lang="en-US" sz="2400" dirty="0"/>
              <a:t>.</a:t>
            </a:r>
            <a:endParaRPr lang="en-IN" sz="2400" dirty="0"/>
          </a:p>
        </p:txBody>
      </p:sp>
    </p:spTree>
    <p:extLst>
      <p:ext uri="{BB962C8B-B14F-4D97-AF65-F5344CB8AC3E}">
        <p14:creationId xmlns:p14="http://schemas.microsoft.com/office/powerpoint/2010/main" val="37175419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2B55D-CD9F-4092-10BA-09B2B0F57B8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D8892-46F3-E0D3-6E72-6716D6EC4139}"/>
              </a:ext>
            </a:extLst>
          </p:cNvPr>
          <p:cNvSpPr>
            <a:spLocks noGrp="1"/>
          </p:cNvSpPr>
          <p:nvPr>
            <p:ph idx="1"/>
          </p:nvPr>
        </p:nvSpPr>
        <p:spPr>
          <a:xfrm>
            <a:off x="777240" y="696686"/>
            <a:ext cx="10659110" cy="5480277"/>
          </a:xfrm>
        </p:spPr>
        <p:txBody>
          <a:bodyPr>
            <a:normAutofit lnSpcReduction="10000"/>
          </a:bodyPr>
          <a:lstStyle/>
          <a:p>
            <a:pPr marL="0" marR="0">
              <a:buNone/>
            </a:pPr>
            <a:r>
              <a:rPr lang="en-IN" sz="2800" b="1" dirty="0">
                <a:effectLst/>
                <a:latin typeface="Segoe UI Emoji" panose="020B0502040204020203" pitchFamily="34" charset="0"/>
              </a:rPr>
              <a:t>📌</a:t>
            </a:r>
            <a:r>
              <a:rPr lang="en-IN" sz="2800" b="1" dirty="0">
                <a:effectLst/>
                <a:latin typeface="Calibri" panose="020F0502020204030204" pitchFamily="34" charset="0"/>
              </a:rPr>
              <a:t> Example:</a:t>
            </a:r>
            <a:endParaRPr lang="en-IN" sz="2800" dirty="0">
              <a:effectLst/>
              <a:latin typeface="Calibri" panose="020F0502020204030204" pitchFamily="34" charset="0"/>
            </a:endParaRPr>
          </a:p>
          <a:p>
            <a:pPr marL="0" marR="0"/>
            <a:r>
              <a:rPr lang="en-IN" sz="2400" dirty="0">
                <a:effectLst/>
                <a:latin typeface="Calibri" panose="020F0502020204030204" pitchFamily="34" charset="0"/>
              </a:rPr>
              <a:t>Suppose you run </a:t>
            </a:r>
            <a:r>
              <a:rPr lang="en-US" sz="2400" b="1" dirty="0">
                <a:effectLst/>
                <a:latin typeface="Calibri" panose="020F0502020204030204" pitchFamily="34" charset="0"/>
              </a:rPr>
              <a:t>two servers</a:t>
            </a:r>
            <a:r>
              <a:rPr lang="en-IN" sz="2400" dirty="0">
                <a:effectLst/>
                <a:latin typeface="Calibri" panose="020F0502020204030204" pitchFamily="34" charset="0"/>
              </a:rPr>
              <a:t> on your machine:</a:t>
            </a:r>
          </a:p>
          <a:p>
            <a:pPr marL="0" marR="0"/>
            <a:endParaRPr lang="en-IN" sz="2400" dirty="0">
              <a:latin typeface="Calibri" panose="020F0502020204030204" pitchFamily="34" charset="0"/>
            </a:endParaRPr>
          </a:p>
          <a:p>
            <a:pPr marL="0" marR="0"/>
            <a:endParaRPr lang="en-IN" sz="2400" dirty="0">
              <a:effectLst/>
              <a:latin typeface="Calibri" panose="020F0502020204030204" pitchFamily="34" charset="0"/>
            </a:endParaRPr>
          </a:p>
          <a:p>
            <a:pPr marL="0" marR="0"/>
            <a:endParaRPr lang="en-IN" sz="2400" dirty="0">
              <a:latin typeface="Calibri" panose="020F0502020204030204" pitchFamily="34" charset="0"/>
            </a:endParaRPr>
          </a:p>
          <a:p>
            <a:pPr marL="0" marR="0"/>
            <a:endParaRPr lang="en-IN" sz="2400" dirty="0">
              <a:effectLst/>
              <a:latin typeface="Calibri" panose="020F0502020204030204" pitchFamily="34" charset="0"/>
            </a:endParaRPr>
          </a:p>
          <a:p>
            <a:pPr marL="0" marR="0"/>
            <a:endParaRPr lang="en-IN" sz="2400" dirty="0">
              <a:latin typeface="Calibri" panose="020F0502020204030204" pitchFamily="34" charset="0"/>
            </a:endParaRPr>
          </a:p>
          <a:p>
            <a:pPr marL="0" marR="0">
              <a:buNone/>
            </a:pPr>
            <a:endParaRPr lang="en-IN" sz="2400" dirty="0">
              <a:effectLst/>
              <a:latin typeface="Calibri" panose="020F0502020204030204" pitchFamily="34" charset="0"/>
            </a:endParaRPr>
          </a:p>
          <a:p>
            <a:pPr marL="0" marR="0">
              <a:buNone/>
            </a:pPr>
            <a:r>
              <a:rPr lang="en-IN" sz="2400" dirty="0">
                <a:effectLst/>
                <a:latin typeface="Calibri" panose="020F0502020204030204" pitchFamily="34" charset="0"/>
              </a:rPr>
              <a:t>Now you can open:</a:t>
            </a:r>
          </a:p>
          <a:p>
            <a:pPr rtl="0" fontAlgn="ctr">
              <a:buFont typeface="Arial" panose="020B0604020202020204" pitchFamily="34" charset="0"/>
              <a:buChar char="•"/>
            </a:pPr>
            <a:r>
              <a:rPr lang="en-IN" sz="2400" dirty="0">
                <a:effectLst/>
                <a:latin typeface="Calibri" panose="020F0502020204030204" pitchFamily="34" charset="0"/>
                <a:hlinkClick r:id="rId2"/>
              </a:rPr>
              <a:t>http://localhost:3000</a:t>
            </a:r>
            <a:r>
              <a:rPr lang="en-IN" sz="2400" dirty="0">
                <a:effectLst/>
                <a:latin typeface="Calibri" panose="020F0502020204030204" pitchFamily="34" charset="0"/>
              </a:rPr>
              <a:t> → Connects to </a:t>
            </a:r>
            <a:r>
              <a:rPr lang="en-US" sz="2400" b="1" dirty="0">
                <a:effectLst/>
                <a:latin typeface="Calibri" panose="020F0502020204030204" pitchFamily="34" charset="0"/>
              </a:rPr>
              <a:t>Server 1</a:t>
            </a:r>
            <a:endParaRPr lang="en-IN" sz="2400" dirty="0">
              <a:effectLst/>
              <a:latin typeface="Calibri" panose="020F0502020204030204" pitchFamily="34" charset="0"/>
            </a:endParaRPr>
          </a:p>
          <a:p>
            <a:pPr rtl="0" fontAlgn="ctr">
              <a:buFont typeface="Arial" panose="020B0604020202020204" pitchFamily="34" charset="0"/>
              <a:buChar char="•"/>
            </a:pPr>
            <a:r>
              <a:rPr lang="en-IN" sz="2400" dirty="0">
                <a:effectLst/>
                <a:latin typeface="Calibri" panose="020F0502020204030204" pitchFamily="34" charset="0"/>
                <a:hlinkClick r:id="rId3"/>
              </a:rPr>
              <a:t>http://localhost:5000</a:t>
            </a:r>
            <a:r>
              <a:rPr lang="en-IN" sz="2400" dirty="0">
                <a:effectLst/>
                <a:latin typeface="Calibri" panose="020F0502020204030204" pitchFamily="34" charset="0"/>
              </a:rPr>
              <a:t> → Connects to </a:t>
            </a:r>
            <a:r>
              <a:rPr lang="en-US" sz="2400" b="1" dirty="0">
                <a:effectLst/>
                <a:latin typeface="Calibri" panose="020F0502020204030204" pitchFamily="34" charset="0"/>
              </a:rPr>
              <a:t>Server 2</a:t>
            </a:r>
            <a:endParaRPr lang="en-IN" sz="2400" dirty="0">
              <a:effectLst/>
              <a:latin typeface="Calibri" panose="020F0502020204030204" pitchFamily="34" charset="0"/>
            </a:endParaRPr>
          </a:p>
          <a:p>
            <a:pPr marL="0" marR="0">
              <a:buNone/>
            </a:pPr>
            <a:r>
              <a:rPr lang="en-US" sz="2400" dirty="0">
                <a:effectLst/>
                <a:latin typeface="Calibri" panose="020F0502020204030204" pitchFamily="34" charset="0"/>
              </a:rPr>
              <a:t> </a:t>
            </a:r>
          </a:p>
          <a:p>
            <a:pPr marL="0" marR="0"/>
            <a:endParaRPr lang="en-IN" sz="2400" dirty="0">
              <a:effectLst/>
              <a:latin typeface="Calibri" panose="020F0502020204030204" pitchFamily="34" charset="0"/>
            </a:endParaRPr>
          </a:p>
          <a:p>
            <a:pPr marL="0" indent="0">
              <a:buNone/>
            </a:pPr>
            <a:endParaRPr lang="en-IN" sz="2400" dirty="0"/>
          </a:p>
        </p:txBody>
      </p:sp>
      <p:pic>
        <p:nvPicPr>
          <p:cNvPr id="4" name="Picture 3">
            <a:extLst>
              <a:ext uri="{FF2B5EF4-FFF2-40B4-BE49-F238E27FC236}">
                <a16:creationId xmlns:a16="http://schemas.microsoft.com/office/drawing/2014/main" id="{086357D3-5FD4-5C0B-DFF0-F12E91DA076A}"/>
              </a:ext>
            </a:extLst>
          </p:cNvPr>
          <p:cNvPicPr>
            <a:picLocks noChangeAspect="1"/>
          </p:cNvPicPr>
          <p:nvPr/>
        </p:nvPicPr>
        <p:blipFill>
          <a:blip r:embed="rId4"/>
          <a:stretch>
            <a:fillRect/>
          </a:stretch>
        </p:blipFill>
        <p:spPr>
          <a:xfrm>
            <a:off x="1811111" y="1764167"/>
            <a:ext cx="5251222" cy="2448604"/>
          </a:xfrm>
          <a:prstGeom prst="rect">
            <a:avLst/>
          </a:prstGeom>
        </p:spPr>
      </p:pic>
    </p:spTree>
    <p:extLst>
      <p:ext uri="{BB962C8B-B14F-4D97-AF65-F5344CB8AC3E}">
        <p14:creationId xmlns:p14="http://schemas.microsoft.com/office/powerpoint/2010/main" val="1114197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0D350-340B-1460-E6AD-57BC3D1B35B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308DC-C59F-63CC-516F-DCE840466B37}"/>
              </a:ext>
            </a:extLst>
          </p:cNvPr>
          <p:cNvSpPr>
            <a:spLocks noGrp="1"/>
          </p:cNvSpPr>
          <p:nvPr>
            <p:ph idx="1"/>
          </p:nvPr>
        </p:nvSpPr>
        <p:spPr>
          <a:xfrm>
            <a:off x="777240" y="696686"/>
            <a:ext cx="10659110" cy="5480277"/>
          </a:xfrm>
        </p:spPr>
        <p:txBody>
          <a:bodyPr>
            <a:noAutofit/>
          </a:bodyPr>
          <a:lstStyle/>
          <a:p>
            <a:pPr marL="0" marR="0">
              <a:buNone/>
            </a:pPr>
            <a:r>
              <a:rPr lang="en-IN" sz="2800" b="1" dirty="0">
                <a:effectLst/>
                <a:latin typeface="Calibri" panose="020F0502020204030204" pitchFamily="34" charset="0"/>
              </a:rPr>
              <a:t>What’s Happening Here?</a:t>
            </a:r>
            <a:endParaRPr lang="en-IN" sz="2800" dirty="0">
              <a:effectLst/>
              <a:latin typeface="Calibri" panose="020F0502020204030204" pitchFamily="34" charset="0"/>
            </a:endParaRPr>
          </a:p>
          <a:p>
            <a:pPr rtl="0" fontAlgn="ctr">
              <a:buFont typeface="Arial" panose="020B0604020202020204" pitchFamily="34" charset="0"/>
              <a:buChar char="•"/>
            </a:pPr>
            <a:r>
              <a:rPr lang="en-IN" sz="2400" b="1" dirty="0">
                <a:solidFill>
                  <a:srgbClr val="C00000"/>
                </a:solidFill>
                <a:effectLst/>
                <a:latin typeface="Calibri" panose="020F0502020204030204" pitchFamily="34" charset="0"/>
              </a:rPr>
              <a:t>localhost</a:t>
            </a:r>
            <a:r>
              <a:rPr lang="en-IN" sz="2400" dirty="0">
                <a:effectLst/>
                <a:latin typeface="Calibri" panose="020F0502020204030204" pitchFamily="34" charset="0"/>
              </a:rPr>
              <a:t> (or </a:t>
            </a:r>
            <a:r>
              <a:rPr lang="en-US" sz="2400" dirty="0">
                <a:effectLst/>
                <a:latin typeface="Calibri" panose="020F0502020204030204" pitchFamily="34" charset="0"/>
              </a:rPr>
              <a:t>127.0.0.1</a:t>
            </a:r>
            <a:r>
              <a:rPr lang="en-IN" sz="2400" dirty="0">
                <a:effectLst/>
                <a:latin typeface="Calibri" panose="020F0502020204030204" pitchFamily="34" charset="0"/>
              </a:rPr>
              <a:t>) is the </a:t>
            </a:r>
            <a:r>
              <a:rPr lang="en-US" sz="2400" b="1" dirty="0">
                <a:effectLst/>
                <a:latin typeface="Calibri" panose="020F0502020204030204" pitchFamily="34" charset="0"/>
              </a:rPr>
              <a:t>same host/IP address</a:t>
            </a:r>
            <a:r>
              <a:rPr lang="en-IN" sz="2400" dirty="0">
                <a:effectLst/>
                <a:latin typeface="Calibri" panose="020F0502020204030204" pitchFamily="34" charset="0"/>
              </a:rPr>
              <a:t>.</a:t>
            </a:r>
          </a:p>
          <a:p>
            <a:pPr rtl="0" fontAlgn="ctr">
              <a:buFont typeface="Arial" panose="020B0604020202020204" pitchFamily="34" charset="0"/>
              <a:buChar char="•"/>
            </a:pPr>
            <a:r>
              <a:rPr lang="en-IN" sz="2400" dirty="0">
                <a:effectLst/>
                <a:latin typeface="Calibri" panose="020F0502020204030204" pitchFamily="34" charset="0"/>
              </a:rPr>
              <a:t>The </a:t>
            </a:r>
            <a:r>
              <a:rPr lang="en-US" sz="2400" b="1" dirty="0">
                <a:effectLst/>
                <a:latin typeface="Calibri" panose="020F0502020204030204" pitchFamily="34" charset="0"/>
              </a:rPr>
              <a:t>port numbers (3000 and 5000)</a:t>
            </a:r>
            <a:r>
              <a:rPr lang="en-IN" sz="2400" dirty="0">
                <a:effectLst/>
                <a:latin typeface="Calibri" panose="020F0502020204030204" pitchFamily="34" charset="0"/>
              </a:rPr>
              <a:t> are different — so your OS knows </a:t>
            </a:r>
            <a:r>
              <a:rPr lang="en-US" sz="2400" b="1" dirty="0">
                <a:effectLst/>
                <a:latin typeface="Calibri" panose="020F0502020204030204" pitchFamily="34" charset="0"/>
              </a:rPr>
              <a:t>which server to talk to</a:t>
            </a:r>
            <a:r>
              <a:rPr lang="en-IN" sz="2400" dirty="0">
                <a:effectLst/>
                <a:latin typeface="Calibri" panose="020F0502020204030204" pitchFamily="34" charset="0"/>
              </a:rPr>
              <a:t>.</a:t>
            </a:r>
          </a:p>
          <a:p>
            <a:pPr marL="0" marR="0"/>
            <a:r>
              <a:rPr lang="en-IN" sz="2400" dirty="0">
                <a:effectLst/>
                <a:latin typeface="Calibri" panose="020F0502020204030204" pitchFamily="34" charset="0"/>
              </a:rPr>
              <a:t>Each port acts like a </a:t>
            </a:r>
            <a:r>
              <a:rPr lang="en-US" sz="2400" b="1" dirty="0">
                <a:effectLst/>
                <a:latin typeface="Calibri" panose="020F0502020204030204" pitchFamily="34" charset="0"/>
              </a:rPr>
              <a:t>different communication channel</a:t>
            </a:r>
            <a:r>
              <a:rPr lang="en-IN" sz="2400" dirty="0">
                <a:effectLst/>
                <a:latin typeface="Calibri" panose="020F0502020204030204" pitchFamily="34" charset="0"/>
              </a:rPr>
              <a:t>.</a:t>
            </a:r>
          </a:p>
          <a:p>
            <a:pPr marL="0" marR="0">
              <a:buNone/>
            </a:pPr>
            <a:endParaRPr lang="en-IN" sz="800" b="1" dirty="0">
              <a:effectLst/>
              <a:latin typeface="Segoe UI Emoji" panose="020B0502040204020203" pitchFamily="34" charset="0"/>
            </a:endParaRPr>
          </a:p>
          <a:p>
            <a:pPr marL="0" marR="0">
              <a:buNone/>
            </a:pPr>
            <a:r>
              <a:rPr lang="en-IN" sz="2400" b="1" dirty="0">
                <a:effectLst/>
                <a:latin typeface="Calibri" panose="020F0502020204030204" pitchFamily="34" charset="0"/>
              </a:rPr>
              <a:t>How Does the Operating System Handle This?</a:t>
            </a:r>
            <a:endParaRPr lang="en-IN" sz="2400" dirty="0">
              <a:effectLst/>
              <a:latin typeface="Calibri" panose="020F0502020204030204" pitchFamily="34" charset="0"/>
            </a:endParaRPr>
          </a:p>
          <a:p>
            <a:pPr marL="0" marR="0">
              <a:buNone/>
            </a:pPr>
            <a:r>
              <a:rPr lang="en-IN" sz="2400" dirty="0">
                <a:effectLst/>
                <a:latin typeface="Calibri" panose="020F0502020204030204" pitchFamily="34" charset="0"/>
              </a:rPr>
              <a:t>When a request comes in, the </a:t>
            </a:r>
            <a:r>
              <a:rPr lang="en-US" sz="2400" b="1" dirty="0">
                <a:effectLst/>
                <a:latin typeface="Calibri" panose="020F0502020204030204" pitchFamily="34" charset="0"/>
              </a:rPr>
              <a:t>OS uses the port number</a:t>
            </a:r>
            <a:r>
              <a:rPr lang="en-IN" sz="2400" dirty="0">
                <a:effectLst/>
                <a:latin typeface="Calibri" panose="020F0502020204030204" pitchFamily="34" charset="0"/>
              </a:rPr>
              <a:t> to decide </a:t>
            </a:r>
            <a:r>
              <a:rPr lang="en-US" sz="2400" b="1" dirty="0">
                <a:effectLst/>
                <a:latin typeface="Calibri" panose="020F0502020204030204" pitchFamily="34" charset="0"/>
              </a:rPr>
              <a:t>which application it should be sent to</a:t>
            </a:r>
            <a:r>
              <a:rPr lang="en-IN" sz="2400" dirty="0">
                <a:effectLst/>
                <a:latin typeface="Calibri" panose="020F0502020204030204" pitchFamily="34" charset="0"/>
              </a:rPr>
              <a:t>.</a:t>
            </a:r>
          </a:p>
          <a:p>
            <a:pPr marL="342900" marR="0">
              <a:buNone/>
            </a:pPr>
            <a:r>
              <a:rPr lang="en-IN" sz="2400" dirty="0">
                <a:effectLst/>
                <a:latin typeface="Segoe UI Emoji" panose="020B0502040204020203" pitchFamily="34" charset="0"/>
              </a:rPr>
              <a:t>🔑</a:t>
            </a:r>
            <a:r>
              <a:rPr lang="en-IN" sz="2400" dirty="0">
                <a:effectLst/>
                <a:latin typeface="Calibri" panose="020F0502020204030204" pitchFamily="34" charset="0"/>
              </a:rPr>
              <a:t> The </a:t>
            </a:r>
            <a:r>
              <a:rPr lang="en-US" sz="2400" b="1" dirty="0">
                <a:effectLst/>
                <a:latin typeface="Calibri" panose="020F0502020204030204" pitchFamily="34" charset="0"/>
              </a:rPr>
              <a:t>IP address</a:t>
            </a:r>
            <a:r>
              <a:rPr lang="en-IN" sz="2400" dirty="0">
                <a:effectLst/>
                <a:latin typeface="Calibri" panose="020F0502020204030204" pitchFamily="34" charset="0"/>
              </a:rPr>
              <a:t> tells your computer: “Hey, this message is for you.”</a:t>
            </a:r>
          </a:p>
          <a:p>
            <a:pPr marL="342900" marR="0">
              <a:buNone/>
            </a:pPr>
            <a:r>
              <a:rPr lang="en-IN" sz="2400" dirty="0">
                <a:effectLst/>
                <a:latin typeface="Segoe UI Emoji" panose="020B0502040204020203" pitchFamily="34" charset="0"/>
              </a:rPr>
              <a:t>🔑</a:t>
            </a:r>
            <a:r>
              <a:rPr lang="en-IN" sz="2400" dirty="0">
                <a:effectLst/>
                <a:latin typeface="Calibri" panose="020F0502020204030204" pitchFamily="34" charset="0"/>
              </a:rPr>
              <a:t> The </a:t>
            </a:r>
            <a:r>
              <a:rPr lang="en-US" sz="2400" b="1" dirty="0">
                <a:effectLst/>
                <a:latin typeface="Calibri" panose="020F0502020204030204" pitchFamily="34" charset="0"/>
              </a:rPr>
              <a:t>port number</a:t>
            </a:r>
            <a:r>
              <a:rPr lang="en-IN" sz="2400" dirty="0">
                <a:effectLst/>
                <a:latin typeface="Calibri" panose="020F0502020204030204" pitchFamily="34" charset="0"/>
              </a:rPr>
              <a:t> tells your OS: “Hey, this message is for the Node.js server running on port 3000 — not Chrome or MySQL.”</a:t>
            </a:r>
            <a:endParaRPr lang="en-US" sz="2400" dirty="0">
              <a:effectLst/>
              <a:latin typeface="Calibri" panose="020F0502020204030204" pitchFamily="34" charset="0"/>
            </a:endParaRPr>
          </a:p>
          <a:p>
            <a:pPr marL="0" indent="0">
              <a:buNone/>
            </a:pPr>
            <a:endParaRPr lang="en-IN" sz="2400" dirty="0"/>
          </a:p>
        </p:txBody>
      </p:sp>
    </p:spTree>
    <p:extLst>
      <p:ext uri="{BB962C8B-B14F-4D97-AF65-F5344CB8AC3E}">
        <p14:creationId xmlns:p14="http://schemas.microsoft.com/office/powerpoint/2010/main" val="2224253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4EBDE-972A-3D44-8654-B42D654A95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C960D-871D-0A15-0F92-6723BFE0668F}"/>
              </a:ext>
            </a:extLst>
          </p:cNvPr>
          <p:cNvSpPr>
            <a:spLocks noGrp="1"/>
          </p:cNvSpPr>
          <p:nvPr>
            <p:ph idx="1"/>
          </p:nvPr>
        </p:nvSpPr>
        <p:spPr>
          <a:xfrm>
            <a:off x="777240" y="1001486"/>
            <a:ext cx="10659110" cy="5175477"/>
          </a:xfrm>
        </p:spPr>
        <p:txBody>
          <a:bodyPr>
            <a:normAutofit/>
          </a:bodyPr>
          <a:lstStyle/>
          <a:p>
            <a:pPr marL="0" marR="0">
              <a:buNone/>
            </a:pPr>
            <a:r>
              <a:rPr lang="en-IN" sz="2800" b="1" dirty="0">
                <a:effectLst/>
                <a:latin typeface="Calibri" panose="020F0502020204030204" pitchFamily="34" charset="0"/>
              </a:rPr>
              <a:t>Final Analogy</a:t>
            </a:r>
            <a:endParaRPr lang="en-IN" sz="2800" dirty="0">
              <a:effectLst/>
              <a:latin typeface="Calibri" panose="020F0502020204030204" pitchFamily="34" charset="0"/>
            </a:endParaRPr>
          </a:p>
          <a:p>
            <a:pPr rtl="0" fontAlgn="ctr">
              <a:buFont typeface="Arial" panose="020B0604020202020204" pitchFamily="34" charset="0"/>
              <a:buChar char="•"/>
            </a:pPr>
            <a:r>
              <a:rPr lang="en-IN" sz="2400" b="1" dirty="0">
                <a:effectLst/>
                <a:latin typeface="Calibri" panose="020F0502020204030204" pitchFamily="34" charset="0"/>
              </a:rPr>
              <a:t>Your PC </a:t>
            </a:r>
            <a:r>
              <a:rPr lang="en-IN" sz="2400" dirty="0">
                <a:effectLst/>
                <a:latin typeface="Calibri" panose="020F0502020204030204" pitchFamily="34" charset="0"/>
              </a:rPr>
              <a:t>= Apartment building</a:t>
            </a:r>
          </a:p>
          <a:p>
            <a:pPr rtl="0" fontAlgn="ctr">
              <a:buFont typeface="Arial" panose="020B0604020202020204" pitchFamily="34" charset="0"/>
              <a:buChar char="•"/>
            </a:pPr>
            <a:r>
              <a:rPr lang="en-IN" sz="2400" b="1" dirty="0">
                <a:effectLst/>
                <a:latin typeface="Calibri" panose="020F0502020204030204" pitchFamily="34" charset="0"/>
              </a:rPr>
              <a:t>IP address </a:t>
            </a:r>
            <a:r>
              <a:rPr lang="en-IN" sz="2400" dirty="0">
                <a:effectLst/>
                <a:latin typeface="Calibri" panose="020F0502020204030204" pitchFamily="34" charset="0"/>
              </a:rPr>
              <a:t>= Building address</a:t>
            </a:r>
          </a:p>
          <a:p>
            <a:pPr rtl="0" fontAlgn="ctr">
              <a:buFont typeface="Arial" panose="020B0604020202020204" pitchFamily="34" charset="0"/>
              <a:buChar char="•"/>
            </a:pPr>
            <a:r>
              <a:rPr lang="en-IN" sz="2400" b="1" dirty="0">
                <a:effectLst/>
                <a:latin typeface="Calibri" panose="020F0502020204030204" pitchFamily="34" charset="0"/>
              </a:rPr>
              <a:t>Ports</a:t>
            </a:r>
            <a:r>
              <a:rPr lang="en-IN" sz="2400" dirty="0">
                <a:effectLst/>
                <a:latin typeface="Calibri" panose="020F0502020204030204" pitchFamily="34" charset="0"/>
              </a:rPr>
              <a:t> = Apartment/room numbers</a:t>
            </a:r>
          </a:p>
          <a:p>
            <a:pPr rtl="0" fontAlgn="ctr">
              <a:buFont typeface="Arial" panose="020B0604020202020204" pitchFamily="34" charset="0"/>
              <a:buChar char="•"/>
            </a:pPr>
            <a:r>
              <a:rPr lang="en-IN" sz="2400" b="1" dirty="0">
                <a:effectLst/>
                <a:latin typeface="Calibri" panose="020F0502020204030204" pitchFamily="34" charset="0"/>
              </a:rPr>
              <a:t>Servers</a:t>
            </a:r>
            <a:r>
              <a:rPr lang="en-IN" sz="2400" dirty="0">
                <a:effectLst/>
                <a:latin typeface="Calibri" panose="020F0502020204030204" pitchFamily="34" charset="0"/>
              </a:rPr>
              <a:t> = People living inside</a:t>
            </a:r>
          </a:p>
          <a:p>
            <a:pPr marL="0" marR="0" indent="0">
              <a:buNone/>
            </a:pPr>
            <a:r>
              <a:rPr lang="en-IN" sz="2400" dirty="0">
                <a:effectLst/>
                <a:latin typeface="Calibri" panose="020F0502020204030204" pitchFamily="34" charset="0"/>
              </a:rPr>
              <a:t>All residents live in the same building, but to reach a </a:t>
            </a:r>
            <a:r>
              <a:rPr lang="en-US" sz="2400" b="1" dirty="0">
                <a:effectLst/>
                <a:latin typeface="Calibri" panose="020F0502020204030204" pitchFamily="34" charset="0"/>
              </a:rPr>
              <a:t>specific one</a:t>
            </a:r>
            <a:r>
              <a:rPr lang="en-IN" sz="2400" dirty="0">
                <a:effectLst/>
                <a:latin typeface="Calibri" panose="020F0502020204030204" pitchFamily="34" charset="0"/>
              </a:rPr>
              <a:t>, you need the correct </a:t>
            </a:r>
            <a:r>
              <a:rPr lang="en-US" sz="2400" b="1" dirty="0">
                <a:effectLst/>
                <a:latin typeface="Calibri" panose="020F0502020204030204" pitchFamily="34" charset="0"/>
              </a:rPr>
              <a:t>room (port) number</a:t>
            </a:r>
            <a:r>
              <a:rPr lang="en-IN" sz="2400" dirty="0">
                <a:effectLst/>
                <a:latin typeface="Calibri" panose="020F0502020204030204" pitchFamily="34" charset="0"/>
              </a:rPr>
              <a:t>.</a:t>
            </a:r>
          </a:p>
          <a:p>
            <a:pPr marL="0" indent="0">
              <a:buNone/>
            </a:pPr>
            <a:endParaRPr lang="en-IN" sz="2400" dirty="0"/>
          </a:p>
        </p:txBody>
      </p:sp>
    </p:spTree>
    <p:extLst>
      <p:ext uri="{BB962C8B-B14F-4D97-AF65-F5344CB8AC3E}">
        <p14:creationId xmlns:p14="http://schemas.microsoft.com/office/powerpoint/2010/main" val="39868505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59872-FADA-0291-D899-FB73A1CE25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F61454-DEA3-6E1F-8B6C-30EEB6E49DCA}"/>
              </a:ext>
            </a:extLst>
          </p:cNvPr>
          <p:cNvSpPr>
            <a:spLocks noGrp="1"/>
          </p:cNvSpPr>
          <p:nvPr>
            <p:ph idx="1"/>
          </p:nvPr>
        </p:nvSpPr>
        <p:spPr>
          <a:xfrm>
            <a:off x="777240" y="566056"/>
            <a:ext cx="10659110" cy="5610907"/>
          </a:xfrm>
        </p:spPr>
        <p:txBody>
          <a:bodyPr>
            <a:normAutofit/>
          </a:bodyPr>
          <a:lstStyle/>
          <a:p>
            <a:pPr marL="0" indent="0">
              <a:buNone/>
            </a:pPr>
            <a:r>
              <a:rPr lang="en-US" sz="2400" b="1" dirty="0"/>
              <a:t>Now in simple terms, what does this all mean?</a:t>
            </a:r>
          </a:p>
          <a:p>
            <a:pPr marL="0" indent="0">
              <a:buNone/>
            </a:pPr>
            <a:r>
              <a:rPr lang="en-US" sz="2400" dirty="0"/>
              <a:t>So as an example, let's take a very common port that just about everyone uses every day and that is </a:t>
            </a:r>
            <a:r>
              <a:rPr lang="en-US" sz="2400" b="1" dirty="0">
                <a:solidFill>
                  <a:srgbClr val="002060"/>
                </a:solidFill>
              </a:rPr>
              <a:t>port number 80</a:t>
            </a:r>
            <a:r>
              <a:rPr lang="en-US" sz="2400" dirty="0"/>
              <a:t>. Port 80 is associated with HTTP which are web pages so whenever we visit a web page from our computer, we're using port 80.</a:t>
            </a:r>
            <a:endParaRPr lang="en-IN" sz="2400" dirty="0"/>
          </a:p>
        </p:txBody>
      </p:sp>
      <p:pic>
        <p:nvPicPr>
          <p:cNvPr id="2050" name="Picture 2" descr="Functioning of ports ">
            <a:extLst>
              <a:ext uri="{FF2B5EF4-FFF2-40B4-BE49-F238E27FC236}">
                <a16:creationId xmlns:a16="http://schemas.microsoft.com/office/drawing/2014/main" id="{7AD9B743-AED6-5F23-1A5D-881E509E31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67" b="17809"/>
          <a:stretch/>
        </p:blipFill>
        <p:spPr bwMode="auto">
          <a:xfrm>
            <a:off x="2416629" y="2198914"/>
            <a:ext cx="7620000" cy="4430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6103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55652-5710-E895-F88D-E7860038E5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9F1AA-E51B-6BDC-767B-930B37667ABE}"/>
              </a:ext>
            </a:extLst>
          </p:cNvPr>
          <p:cNvSpPr>
            <a:spLocks noGrp="1"/>
          </p:cNvSpPr>
          <p:nvPr>
            <p:ph idx="1"/>
          </p:nvPr>
        </p:nvSpPr>
        <p:spPr>
          <a:xfrm>
            <a:off x="777240" y="696686"/>
            <a:ext cx="10659110" cy="5480277"/>
          </a:xfrm>
        </p:spPr>
        <p:txBody>
          <a:bodyPr>
            <a:normAutofit/>
          </a:bodyPr>
          <a:lstStyle/>
          <a:p>
            <a:pPr>
              <a:buNone/>
            </a:pPr>
            <a:r>
              <a:rPr lang="en-US" sz="2800" b="1" dirty="0"/>
              <a:t>🔢 Port Number Ranges in Networking</a:t>
            </a:r>
          </a:p>
          <a:p>
            <a:r>
              <a:rPr lang="en-US" sz="2400" dirty="0"/>
              <a:t>In total, port numbers range from </a:t>
            </a:r>
            <a:r>
              <a:rPr lang="en-US" sz="2400" b="1" dirty="0">
                <a:solidFill>
                  <a:srgbClr val="C00000"/>
                </a:solidFill>
              </a:rPr>
              <a:t>0</a:t>
            </a:r>
            <a:r>
              <a:rPr lang="en-US" sz="2400" b="1" dirty="0"/>
              <a:t> to </a:t>
            </a:r>
            <a:r>
              <a:rPr lang="en-US" sz="2400" b="1" dirty="0">
                <a:solidFill>
                  <a:srgbClr val="C00000"/>
                </a:solidFill>
              </a:rPr>
              <a:t>65535</a:t>
            </a:r>
            <a:r>
              <a:rPr lang="en-US" sz="2400" dirty="0"/>
              <a:t> (16-bit unsigned number 2 pow 16). These are divided into </a:t>
            </a:r>
            <a:r>
              <a:rPr lang="en-US" sz="2400" b="1" dirty="0"/>
              <a:t>3 main categories</a:t>
            </a:r>
            <a:r>
              <a:rPr lang="en-US" sz="2400" dirty="0"/>
              <a:t>:</a:t>
            </a:r>
          </a:p>
          <a:p>
            <a:pPr marL="0" indent="0">
              <a:buNone/>
            </a:pPr>
            <a:endParaRPr lang="en-IN" sz="2400" dirty="0"/>
          </a:p>
        </p:txBody>
      </p:sp>
      <p:pic>
        <p:nvPicPr>
          <p:cNvPr id="3074" name="Picture 2" descr="What are Port Numbers and How Do They Work in Networking?">
            <a:extLst>
              <a:ext uri="{FF2B5EF4-FFF2-40B4-BE49-F238E27FC236}">
                <a16:creationId xmlns:a16="http://schemas.microsoft.com/office/drawing/2014/main" id="{7EC3D4E4-E57F-8F98-13E5-17DBA1218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636" y="1908402"/>
            <a:ext cx="9112728" cy="4470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45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81EE8-AC11-B520-D93E-45CB988939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D98F6-D9B5-96E2-4A09-5BA64ADB3009}"/>
              </a:ext>
            </a:extLst>
          </p:cNvPr>
          <p:cNvSpPr>
            <a:spLocks noGrp="1"/>
          </p:cNvSpPr>
          <p:nvPr>
            <p:ph idx="1"/>
          </p:nvPr>
        </p:nvSpPr>
        <p:spPr>
          <a:xfrm>
            <a:off x="904831" y="370114"/>
            <a:ext cx="10659110" cy="5823857"/>
          </a:xfrm>
        </p:spPr>
        <p:txBody>
          <a:bodyPr>
            <a:normAutofit lnSpcReduction="10000"/>
          </a:bodyPr>
          <a:lstStyle/>
          <a:p>
            <a:pPr marL="0" indent="0">
              <a:buNone/>
            </a:pPr>
            <a:r>
              <a:rPr lang="en-US" sz="3200" b="1" dirty="0"/>
              <a:t>What is an API?</a:t>
            </a:r>
          </a:p>
          <a:p>
            <a:pPr marL="0" indent="0">
              <a:buNone/>
            </a:pPr>
            <a:r>
              <a:rPr lang="en-US" sz="2800" dirty="0"/>
              <a:t>API (</a:t>
            </a:r>
            <a:r>
              <a:rPr lang="en-US" sz="2800" b="1" dirty="0">
                <a:solidFill>
                  <a:srgbClr val="C00000"/>
                </a:solidFill>
              </a:rPr>
              <a:t>Application Programming Interface</a:t>
            </a:r>
            <a:r>
              <a:rPr lang="en-US" sz="2800" dirty="0"/>
              <a:t>) is a set of </a:t>
            </a:r>
            <a:r>
              <a:rPr lang="en-US" sz="2800" b="1" dirty="0">
                <a:solidFill>
                  <a:srgbClr val="C00000"/>
                </a:solidFill>
              </a:rPr>
              <a:t>rules</a:t>
            </a:r>
            <a:r>
              <a:rPr lang="en-US" sz="2800" dirty="0"/>
              <a:t> and </a:t>
            </a:r>
            <a:r>
              <a:rPr lang="en-US" sz="2800" b="1" dirty="0">
                <a:solidFill>
                  <a:srgbClr val="C00000"/>
                </a:solidFill>
              </a:rPr>
              <a:t>protocols</a:t>
            </a:r>
            <a:r>
              <a:rPr lang="en-US" sz="2800" dirty="0"/>
              <a:t> that allows </a:t>
            </a:r>
            <a:r>
              <a:rPr lang="en-US" sz="2800" b="1" dirty="0">
                <a:solidFill>
                  <a:srgbClr val="0070C0"/>
                </a:solidFill>
              </a:rPr>
              <a:t>different</a:t>
            </a:r>
            <a:r>
              <a:rPr lang="en-US" sz="2800" dirty="0"/>
              <a:t> </a:t>
            </a:r>
            <a:r>
              <a:rPr lang="en-US" sz="2800" b="1" dirty="0">
                <a:solidFill>
                  <a:srgbClr val="0070C0"/>
                </a:solidFill>
              </a:rPr>
              <a:t>software</a:t>
            </a:r>
            <a:r>
              <a:rPr lang="en-US" sz="2800" dirty="0"/>
              <a:t> </a:t>
            </a:r>
            <a:r>
              <a:rPr lang="en-US" sz="2800" b="1" dirty="0">
                <a:solidFill>
                  <a:srgbClr val="0070C0"/>
                </a:solidFill>
              </a:rPr>
              <a:t>applications</a:t>
            </a:r>
            <a:r>
              <a:rPr lang="en-US" sz="2800" dirty="0"/>
              <a:t> to </a:t>
            </a:r>
            <a:r>
              <a:rPr lang="en-US" sz="2800" b="1" dirty="0">
                <a:solidFill>
                  <a:srgbClr val="C00000"/>
                </a:solidFill>
              </a:rPr>
              <a:t>communicate</a:t>
            </a:r>
            <a:r>
              <a:rPr lang="en-US" sz="2800" dirty="0"/>
              <a:t> </a:t>
            </a:r>
            <a:r>
              <a:rPr lang="en-US" sz="2800" b="1" dirty="0"/>
              <a:t>with each other</a:t>
            </a:r>
            <a:r>
              <a:rPr lang="en-US" sz="2800" dirty="0"/>
              <a:t>. It defines how </a:t>
            </a:r>
            <a:r>
              <a:rPr lang="en-US" sz="2800" b="1" dirty="0"/>
              <a:t>requests</a:t>
            </a:r>
            <a:r>
              <a:rPr lang="en-US" sz="2800" dirty="0"/>
              <a:t> and </a:t>
            </a:r>
            <a:r>
              <a:rPr lang="en-US" sz="2800" b="1" dirty="0"/>
              <a:t>responses</a:t>
            </a:r>
            <a:r>
              <a:rPr lang="en-US" sz="2800" dirty="0"/>
              <a:t> should be structured, enabling seamless data exchange between systems.</a:t>
            </a:r>
          </a:p>
          <a:p>
            <a:pPr marL="0" indent="0">
              <a:buNone/>
            </a:pPr>
            <a:endParaRPr lang="en-US" sz="900" dirty="0"/>
          </a:p>
          <a:p>
            <a:pPr marL="0" indent="0">
              <a:buNone/>
            </a:pPr>
            <a:r>
              <a:rPr lang="en-US" sz="2600" b="1" dirty="0"/>
              <a:t>Example: </a:t>
            </a:r>
            <a:r>
              <a:rPr lang="en-US" sz="2600" b="1" dirty="0">
                <a:solidFill>
                  <a:srgbClr val="C00000"/>
                </a:solidFill>
              </a:rPr>
              <a:t>Ordering Food </a:t>
            </a:r>
            <a:r>
              <a:rPr lang="en-US" sz="2600" b="1" dirty="0"/>
              <a:t>Using a Food Delivery App</a:t>
            </a:r>
          </a:p>
          <a:p>
            <a:r>
              <a:rPr lang="en-US" sz="2600" dirty="0"/>
              <a:t>When you use a food delivery app (like Zomato or Swiggy), you select a </a:t>
            </a:r>
            <a:r>
              <a:rPr lang="en-US" sz="2600" b="1" dirty="0"/>
              <a:t>restaurant</a:t>
            </a:r>
            <a:r>
              <a:rPr lang="en-US" sz="2600" dirty="0"/>
              <a:t>, </a:t>
            </a:r>
            <a:r>
              <a:rPr lang="en-US" sz="2600" b="1" dirty="0"/>
              <a:t>pick</a:t>
            </a:r>
            <a:r>
              <a:rPr lang="en-US" sz="2600" dirty="0"/>
              <a:t> </a:t>
            </a:r>
            <a:r>
              <a:rPr lang="en-US" sz="2600" b="1" dirty="0"/>
              <a:t>your</a:t>
            </a:r>
            <a:r>
              <a:rPr lang="en-US" sz="2600" dirty="0"/>
              <a:t> </a:t>
            </a:r>
            <a:r>
              <a:rPr lang="en-US" sz="2600" b="1" dirty="0"/>
              <a:t>food</a:t>
            </a:r>
            <a:r>
              <a:rPr lang="en-US" sz="2600" dirty="0"/>
              <a:t>, and </a:t>
            </a:r>
            <a:r>
              <a:rPr lang="en-US" sz="2600" b="1" dirty="0"/>
              <a:t>place</a:t>
            </a:r>
            <a:r>
              <a:rPr lang="en-US" sz="2600" dirty="0"/>
              <a:t> </a:t>
            </a:r>
            <a:r>
              <a:rPr lang="en-US" sz="2600" b="1" dirty="0"/>
              <a:t>an</a:t>
            </a:r>
            <a:r>
              <a:rPr lang="en-US" sz="2600" dirty="0"/>
              <a:t> </a:t>
            </a:r>
            <a:r>
              <a:rPr lang="en-US" sz="2600" b="1" dirty="0"/>
              <a:t>order</a:t>
            </a:r>
            <a:r>
              <a:rPr lang="en-US" sz="2600" dirty="0"/>
              <a:t>.</a:t>
            </a:r>
          </a:p>
          <a:p>
            <a:r>
              <a:rPr lang="en-US" sz="2600" dirty="0"/>
              <a:t>But the app itself doesn’t cook food — it talks to the restaurant’s system using an API.</a:t>
            </a:r>
          </a:p>
          <a:p>
            <a:r>
              <a:rPr lang="en-US" sz="2600" b="1" dirty="0"/>
              <a:t>How the API works:</a:t>
            </a:r>
          </a:p>
          <a:p>
            <a:pPr lvl="1"/>
            <a:r>
              <a:rPr lang="en-US" sz="2400" dirty="0"/>
              <a:t>The app sends your order details to the restaurant using an API.</a:t>
            </a:r>
          </a:p>
          <a:p>
            <a:pPr lvl="1"/>
            <a:r>
              <a:rPr lang="en-US" sz="2400" dirty="0"/>
              <a:t>The restaurant’s system receives it, confirms the order, and sends a response back — all using </a:t>
            </a:r>
            <a:r>
              <a:rPr lang="en-US" sz="2400" b="1" dirty="0">
                <a:solidFill>
                  <a:srgbClr val="C00000"/>
                </a:solidFill>
              </a:rPr>
              <a:t>API</a:t>
            </a:r>
            <a:r>
              <a:rPr lang="en-US" sz="2400" dirty="0"/>
              <a:t> communication.</a:t>
            </a:r>
            <a:endParaRPr lang="en-IN" sz="2400" dirty="0"/>
          </a:p>
        </p:txBody>
      </p:sp>
    </p:spTree>
    <p:extLst>
      <p:ext uri="{BB962C8B-B14F-4D97-AF65-F5344CB8AC3E}">
        <p14:creationId xmlns:p14="http://schemas.microsoft.com/office/powerpoint/2010/main" val="1455896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22818-3B35-5043-88AB-7F23C66BE4F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10442-0621-B843-9BD6-8C0C175FA694}"/>
              </a:ext>
            </a:extLst>
          </p:cNvPr>
          <p:cNvSpPr>
            <a:spLocks noGrp="1"/>
          </p:cNvSpPr>
          <p:nvPr>
            <p:ph idx="1"/>
          </p:nvPr>
        </p:nvSpPr>
        <p:spPr>
          <a:xfrm>
            <a:off x="777240" y="696686"/>
            <a:ext cx="10659110" cy="5725885"/>
          </a:xfrm>
        </p:spPr>
        <p:txBody>
          <a:bodyPr>
            <a:normAutofit/>
          </a:bodyPr>
          <a:lstStyle/>
          <a:p>
            <a:pPr marL="0" indent="0">
              <a:buNone/>
            </a:pPr>
            <a:r>
              <a:rPr lang="en-US" sz="2400" b="1" dirty="0"/>
              <a:t>1. Well-Known Ports (0 – 1023):</a:t>
            </a:r>
          </a:p>
          <a:p>
            <a:pPr marL="0" indent="0">
              <a:buNone/>
            </a:pPr>
            <a:r>
              <a:rPr lang="en-US" sz="2400" dirty="0"/>
              <a:t>Also called </a:t>
            </a:r>
            <a:r>
              <a:rPr lang="en-US" sz="2400" b="1" dirty="0">
                <a:solidFill>
                  <a:srgbClr val="C00000"/>
                </a:solidFill>
              </a:rPr>
              <a:t>system</a:t>
            </a:r>
            <a:r>
              <a:rPr lang="en-US" sz="2400" dirty="0"/>
              <a:t> ports or </a:t>
            </a:r>
            <a:r>
              <a:rPr lang="en-US" sz="2400" b="1" dirty="0">
                <a:solidFill>
                  <a:srgbClr val="C00000"/>
                </a:solidFill>
              </a:rPr>
              <a:t>privileged</a:t>
            </a:r>
            <a:r>
              <a:rPr lang="en-US" sz="2400" dirty="0"/>
              <a:t> ports</a:t>
            </a:r>
          </a:p>
          <a:p>
            <a:pPr lvl="1"/>
            <a:r>
              <a:rPr lang="en-US" sz="2400" dirty="0"/>
              <a:t>Reserved for standard services and protocols</a:t>
            </a:r>
          </a:p>
          <a:p>
            <a:pPr lvl="1"/>
            <a:r>
              <a:rPr lang="en-US" sz="2400" dirty="0"/>
              <a:t>Typically require admin/root access to bind a server to them</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Don't use these for your local development servers unless you know what you're doing.</a:t>
            </a:r>
            <a:endParaRPr lang="en-IN" sz="2400" dirty="0"/>
          </a:p>
        </p:txBody>
      </p:sp>
      <p:graphicFrame>
        <p:nvGraphicFramePr>
          <p:cNvPr id="2" name="Table 1">
            <a:extLst>
              <a:ext uri="{FF2B5EF4-FFF2-40B4-BE49-F238E27FC236}">
                <a16:creationId xmlns:a16="http://schemas.microsoft.com/office/drawing/2014/main" id="{183C498C-7A1A-7FC0-6C81-41B0E94C94A5}"/>
              </a:ext>
            </a:extLst>
          </p:cNvPr>
          <p:cNvGraphicFramePr>
            <a:graphicFrameLocks noGrp="1"/>
          </p:cNvGraphicFramePr>
          <p:nvPr>
            <p:extLst>
              <p:ext uri="{D42A27DB-BD31-4B8C-83A1-F6EECF244321}">
                <p14:modId xmlns:p14="http://schemas.microsoft.com/office/powerpoint/2010/main" val="789810261"/>
              </p:ext>
            </p:extLst>
          </p:nvPr>
        </p:nvGraphicFramePr>
        <p:xfrm>
          <a:off x="1829388" y="2557739"/>
          <a:ext cx="6171613" cy="2827782"/>
        </p:xfrm>
        <a:graphic>
          <a:graphicData uri="http://schemas.openxmlformats.org/drawingml/2006/table">
            <a:tbl>
              <a:tblPr firstRow="1" firstCol="1" bandRow="1">
                <a:tableStyleId>{5C22544A-7EE6-4342-B048-85BDC9FD1C3A}</a:tableStyleId>
              </a:tblPr>
              <a:tblGrid>
                <a:gridCol w="1444750">
                  <a:extLst>
                    <a:ext uri="{9D8B030D-6E8A-4147-A177-3AD203B41FA5}">
                      <a16:colId xmlns:a16="http://schemas.microsoft.com/office/drawing/2014/main" val="1431309488"/>
                    </a:ext>
                  </a:extLst>
                </a:gridCol>
                <a:gridCol w="4726863">
                  <a:extLst>
                    <a:ext uri="{9D8B030D-6E8A-4147-A177-3AD203B41FA5}">
                      <a16:colId xmlns:a16="http://schemas.microsoft.com/office/drawing/2014/main" val="1256228922"/>
                    </a:ext>
                  </a:extLst>
                </a:gridCol>
              </a:tblGrid>
              <a:tr h="0">
                <a:tc>
                  <a:txBody>
                    <a:bodyPr/>
                    <a:lstStyle/>
                    <a:p>
                      <a:pPr>
                        <a:lnSpc>
                          <a:spcPct val="107000"/>
                        </a:lnSpc>
                        <a:spcAft>
                          <a:spcPts val="800"/>
                        </a:spcAft>
                        <a:buNone/>
                      </a:pPr>
                      <a:r>
                        <a:rPr lang="en-IN" sz="2000" b="1" kern="100">
                          <a:effectLst/>
                        </a:rPr>
                        <a:t>Port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b="1" kern="100" dirty="0">
                          <a:effectLst/>
                        </a:rPr>
                        <a:t>Used By</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894578198"/>
                  </a:ext>
                </a:extLst>
              </a:tr>
              <a:tr h="0">
                <a:tc>
                  <a:txBody>
                    <a:bodyPr/>
                    <a:lstStyle/>
                    <a:p>
                      <a:pPr>
                        <a:lnSpc>
                          <a:spcPct val="107000"/>
                        </a:lnSpc>
                        <a:spcAft>
                          <a:spcPts val="800"/>
                        </a:spcAft>
                        <a:buNone/>
                      </a:pPr>
                      <a:r>
                        <a:rPr lang="en-IN" sz="2000" kern="100" dirty="0">
                          <a:effectLst/>
                        </a:rPr>
                        <a:t>20</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FTP (File Transfer Protocol – Data)</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86551254"/>
                  </a:ext>
                </a:extLst>
              </a:tr>
              <a:tr h="0">
                <a:tc>
                  <a:txBody>
                    <a:bodyPr/>
                    <a:lstStyle/>
                    <a:p>
                      <a:pPr>
                        <a:lnSpc>
                          <a:spcPct val="107000"/>
                        </a:lnSpc>
                        <a:spcAft>
                          <a:spcPts val="800"/>
                        </a:spcAft>
                        <a:buNone/>
                      </a:pPr>
                      <a:r>
                        <a:rPr lang="en-IN" sz="2000" kern="100" dirty="0">
                          <a:effectLst/>
                        </a:rPr>
                        <a:t>21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FTP (Control)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24700585"/>
                  </a:ext>
                </a:extLst>
              </a:tr>
              <a:tr h="0">
                <a:tc>
                  <a:txBody>
                    <a:bodyPr/>
                    <a:lstStyle/>
                    <a:p>
                      <a:pPr>
                        <a:lnSpc>
                          <a:spcPct val="107000"/>
                        </a:lnSpc>
                        <a:spcAft>
                          <a:spcPts val="800"/>
                        </a:spcAft>
                        <a:buNone/>
                      </a:pPr>
                      <a:r>
                        <a:rPr lang="en-IN" sz="2000" kern="100">
                          <a:effectLst/>
                        </a:rPr>
                        <a:t>22</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SSH (Secure Shell)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78007627"/>
                  </a:ext>
                </a:extLst>
              </a:tr>
              <a:tr h="0">
                <a:tc>
                  <a:txBody>
                    <a:bodyPr/>
                    <a:lstStyle/>
                    <a:p>
                      <a:pPr>
                        <a:lnSpc>
                          <a:spcPct val="107000"/>
                        </a:lnSpc>
                        <a:spcAft>
                          <a:spcPts val="800"/>
                        </a:spcAft>
                        <a:buNone/>
                      </a:pPr>
                      <a:r>
                        <a:rPr lang="en-IN" sz="2000" kern="100">
                          <a:effectLst/>
                        </a:rPr>
                        <a:t>23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Telnet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10541082"/>
                  </a:ext>
                </a:extLst>
              </a:tr>
              <a:tr h="0">
                <a:tc>
                  <a:txBody>
                    <a:bodyPr/>
                    <a:lstStyle/>
                    <a:p>
                      <a:pPr>
                        <a:lnSpc>
                          <a:spcPct val="107000"/>
                        </a:lnSpc>
                        <a:spcAft>
                          <a:spcPts val="800"/>
                        </a:spcAft>
                        <a:buNone/>
                      </a:pPr>
                      <a:r>
                        <a:rPr lang="en-IN" sz="2000" kern="100">
                          <a:effectLst/>
                        </a:rPr>
                        <a:t>25</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SMTP (Mail)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24567565"/>
                  </a:ext>
                </a:extLst>
              </a:tr>
              <a:tr h="0">
                <a:tc>
                  <a:txBody>
                    <a:bodyPr/>
                    <a:lstStyle/>
                    <a:p>
                      <a:pPr>
                        <a:lnSpc>
                          <a:spcPct val="107000"/>
                        </a:lnSpc>
                        <a:spcAft>
                          <a:spcPts val="800"/>
                        </a:spcAft>
                        <a:buNone/>
                      </a:pPr>
                      <a:r>
                        <a:rPr lang="en-IN" sz="2000" kern="100">
                          <a:effectLst/>
                        </a:rPr>
                        <a:t>53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DNS (Domain Name System)</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44593424"/>
                  </a:ext>
                </a:extLst>
              </a:tr>
              <a:tr h="0">
                <a:tc>
                  <a:txBody>
                    <a:bodyPr/>
                    <a:lstStyle/>
                    <a:p>
                      <a:pPr>
                        <a:lnSpc>
                          <a:spcPct val="107000"/>
                        </a:lnSpc>
                        <a:spcAft>
                          <a:spcPts val="800"/>
                        </a:spcAft>
                        <a:buNone/>
                      </a:pPr>
                      <a:r>
                        <a:rPr lang="en-IN" sz="2000" kern="100">
                          <a:effectLst/>
                        </a:rPr>
                        <a:t>80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HTTP (Web)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42336289"/>
                  </a:ext>
                </a:extLst>
              </a:tr>
              <a:tr h="0">
                <a:tc>
                  <a:txBody>
                    <a:bodyPr/>
                    <a:lstStyle/>
                    <a:p>
                      <a:pPr>
                        <a:lnSpc>
                          <a:spcPct val="107000"/>
                        </a:lnSpc>
                        <a:spcAft>
                          <a:spcPts val="800"/>
                        </a:spcAft>
                        <a:buNone/>
                      </a:pPr>
                      <a:r>
                        <a:rPr lang="en-IN" sz="2000" kern="100">
                          <a:effectLst/>
                        </a:rPr>
                        <a:t>443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HTTPS (Secure Web)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87727695"/>
                  </a:ext>
                </a:extLst>
              </a:tr>
            </a:tbl>
          </a:graphicData>
        </a:graphic>
      </p:graphicFrame>
    </p:spTree>
    <p:extLst>
      <p:ext uri="{BB962C8B-B14F-4D97-AF65-F5344CB8AC3E}">
        <p14:creationId xmlns:p14="http://schemas.microsoft.com/office/powerpoint/2010/main" val="3495308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4D2E2-00A6-8E33-75FD-4232F9DE49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0F290-F214-6CDA-BD0E-A9EA77E4DEF9}"/>
              </a:ext>
            </a:extLst>
          </p:cNvPr>
          <p:cNvSpPr>
            <a:spLocks noGrp="1"/>
          </p:cNvSpPr>
          <p:nvPr>
            <p:ph idx="1"/>
          </p:nvPr>
        </p:nvSpPr>
        <p:spPr>
          <a:xfrm>
            <a:off x="766445" y="947058"/>
            <a:ext cx="10659110" cy="4822372"/>
          </a:xfrm>
        </p:spPr>
        <p:txBody>
          <a:bodyPr>
            <a:normAutofit/>
          </a:bodyPr>
          <a:lstStyle/>
          <a:p>
            <a:pPr marL="0" indent="0">
              <a:buNone/>
            </a:pPr>
            <a:r>
              <a:rPr lang="en-US" sz="2800" b="1" dirty="0"/>
              <a:t>2. Registered Ports (1024 – 49151):</a:t>
            </a:r>
          </a:p>
          <a:p>
            <a:pPr marL="0" indent="0">
              <a:buNone/>
            </a:pPr>
            <a:r>
              <a:rPr lang="en-US" sz="2400" dirty="0"/>
              <a:t>Also called </a:t>
            </a:r>
            <a:r>
              <a:rPr lang="en-US" sz="2400" b="1" dirty="0">
                <a:solidFill>
                  <a:srgbClr val="C00000"/>
                </a:solidFill>
              </a:rPr>
              <a:t>user</a:t>
            </a:r>
            <a:r>
              <a:rPr lang="en-US" sz="2400" dirty="0"/>
              <a:t> ports or </a:t>
            </a:r>
            <a:r>
              <a:rPr lang="en-US" sz="2400" b="1" dirty="0">
                <a:solidFill>
                  <a:srgbClr val="C00000"/>
                </a:solidFill>
              </a:rPr>
              <a:t>semi-reserved</a:t>
            </a:r>
            <a:r>
              <a:rPr lang="en-US" sz="2400" dirty="0"/>
              <a:t> ports</a:t>
            </a:r>
          </a:p>
          <a:p>
            <a:pPr lvl="1"/>
            <a:r>
              <a:rPr lang="en-US" sz="2400" dirty="0"/>
              <a:t>Can be used by user applications or custom servers</a:t>
            </a:r>
          </a:p>
          <a:p>
            <a:pPr lvl="1"/>
            <a:r>
              <a:rPr lang="en-US" sz="2400" dirty="0"/>
              <a:t>Most commonly used for </a:t>
            </a:r>
            <a:r>
              <a:rPr lang="en-US" sz="2400" b="1" dirty="0"/>
              <a:t>web development, APIs</a:t>
            </a:r>
            <a:r>
              <a:rPr lang="en-US" sz="2400" dirty="0"/>
              <a:t>, etc.</a:t>
            </a:r>
          </a:p>
          <a:p>
            <a:pPr marL="0" indent="0">
              <a:buNone/>
            </a:pPr>
            <a:endParaRPr lang="en-US" sz="2400" dirty="0"/>
          </a:p>
          <a:p>
            <a:pPr marL="0" indent="0">
              <a:buNone/>
            </a:pPr>
            <a:r>
              <a:rPr lang="en-US" sz="2400" b="1" dirty="0"/>
              <a:t>Examples:</a:t>
            </a:r>
          </a:p>
          <a:p>
            <a:pPr lvl="1"/>
            <a:r>
              <a:rPr lang="en-US" sz="2400" dirty="0"/>
              <a:t>3000, 5000, 8080, 4000 are popular for local dev servers</a:t>
            </a:r>
          </a:p>
          <a:p>
            <a:pPr marL="0" indent="0">
              <a:buNone/>
            </a:pPr>
            <a:endParaRPr lang="en-US" sz="2400" dirty="0"/>
          </a:p>
          <a:p>
            <a:pPr marL="0" indent="0">
              <a:buNone/>
            </a:pPr>
            <a:r>
              <a:rPr lang="en-US" sz="2400" dirty="0"/>
              <a:t>✅ Perfect range for our Node.js, React, Python, or other local dev apps.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0569102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3DD0E-5EDB-31CE-9E22-C0B573E011F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AF36C-51ED-E066-825D-80B4E304AA69}"/>
              </a:ext>
            </a:extLst>
          </p:cNvPr>
          <p:cNvSpPr>
            <a:spLocks noGrp="1"/>
          </p:cNvSpPr>
          <p:nvPr>
            <p:ph idx="1"/>
          </p:nvPr>
        </p:nvSpPr>
        <p:spPr>
          <a:xfrm>
            <a:off x="777240" y="1164771"/>
            <a:ext cx="10659110" cy="5012192"/>
          </a:xfrm>
        </p:spPr>
        <p:txBody>
          <a:bodyPr>
            <a:normAutofit/>
          </a:bodyPr>
          <a:lstStyle/>
          <a:p>
            <a:pPr marL="0" indent="0">
              <a:buNone/>
            </a:pPr>
            <a:r>
              <a:rPr lang="en-US" sz="2800" b="1" dirty="0"/>
              <a:t>3. Dynamic / Private Ports (49152 – 65535):</a:t>
            </a:r>
          </a:p>
          <a:p>
            <a:pPr marL="0" indent="0">
              <a:buNone/>
            </a:pPr>
            <a:r>
              <a:rPr lang="en-US" sz="2400" dirty="0"/>
              <a:t>Also called </a:t>
            </a:r>
            <a:r>
              <a:rPr lang="en-US" sz="2400" b="1" dirty="0">
                <a:solidFill>
                  <a:srgbClr val="C00000"/>
                </a:solidFill>
              </a:rPr>
              <a:t>ephemeral</a:t>
            </a:r>
            <a:r>
              <a:rPr lang="en-US" sz="2400" dirty="0"/>
              <a:t> or </a:t>
            </a:r>
            <a:r>
              <a:rPr lang="en-US" sz="2400" b="1" dirty="0">
                <a:solidFill>
                  <a:srgbClr val="C00000"/>
                </a:solidFill>
              </a:rPr>
              <a:t>temporary</a:t>
            </a:r>
            <a:r>
              <a:rPr lang="en-US" sz="2400" dirty="0"/>
              <a:t> ports</a:t>
            </a:r>
          </a:p>
          <a:p>
            <a:pPr lvl="1"/>
            <a:r>
              <a:rPr lang="en-US" sz="2400" dirty="0"/>
              <a:t>Assigned automatically by the OS when a client makes a network request</a:t>
            </a:r>
          </a:p>
          <a:p>
            <a:pPr lvl="1"/>
            <a:r>
              <a:rPr lang="en-US" sz="2400" dirty="0"/>
              <a:t>Not used for servers, but for temporary client-side connections</a:t>
            </a:r>
          </a:p>
          <a:p>
            <a:pPr marL="0" indent="0">
              <a:buNone/>
            </a:pPr>
            <a:endParaRPr lang="en-US" sz="2400" dirty="0"/>
          </a:p>
          <a:p>
            <a:pPr marL="0" indent="0">
              <a:buNone/>
            </a:pPr>
            <a:r>
              <a:rPr lang="en-US" sz="2400" b="1" dirty="0"/>
              <a:t>Example: </a:t>
            </a:r>
            <a:r>
              <a:rPr lang="en-US" sz="2400" dirty="0"/>
              <a:t>When your browser requests google.com, your OS picks a port from this range to send the request.</a:t>
            </a:r>
            <a:endParaRPr lang="en-IN" sz="2400" dirty="0"/>
          </a:p>
        </p:txBody>
      </p:sp>
    </p:spTree>
    <p:extLst>
      <p:ext uri="{BB962C8B-B14F-4D97-AF65-F5344CB8AC3E}">
        <p14:creationId xmlns:p14="http://schemas.microsoft.com/office/powerpoint/2010/main" val="28806991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D73B4-4DCE-FC0C-4746-53ADCF2A383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90E00D-C28E-908D-7C85-6C23A81D4FB2}"/>
              </a:ext>
            </a:extLst>
          </p:cNvPr>
          <p:cNvSpPr>
            <a:spLocks noGrp="1"/>
          </p:cNvSpPr>
          <p:nvPr>
            <p:ph idx="1"/>
          </p:nvPr>
        </p:nvSpPr>
        <p:spPr>
          <a:xfrm>
            <a:off x="777240" y="729343"/>
            <a:ext cx="10659110" cy="5447620"/>
          </a:xfrm>
        </p:spPr>
        <p:txBody>
          <a:bodyPr>
            <a:normAutofit/>
          </a:bodyPr>
          <a:lstStyle/>
          <a:p>
            <a:pPr marL="0" indent="0">
              <a:buNone/>
            </a:pPr>
            <a:r>
              <a:rPr lang="en-US" sz="2800" b="1" dirty="0"/>
              <a:t>What is </a:t>
            </a:r>
            <a:r>
              <a:rPr lang="en-US" sz="2800" b="1" dirty="0">
                <a:solidFill>
                  <a:srgbClr val="C00000"/>
                </a:solidFill>
              </a:rPr>
              <a:t>utf-8</a:t>
            </a:r>
            <a:r>
              <a:rPr lang="en-US" sz="2800" b="1" dirty="0"/>
              <a:t>:</a:t>
            </a:r>
          </a:p>
          <a:p>
            <a:pPr marL="0" indent="0">
              <a:buNone/>
            </a:pPr>
            <a:r>
              <a:rPr lang="en-US" sz="2400" dirty="0"/>
              <a:t>UTF-8 (</a:t>
            </a:r>
            <a:r>
              <a:rPr lang="en-US" sz="2400" b="1" dirty="0">
                <a:solidFill>
                  <a:srgbClr val="002060"/>
                </a:solidFill>
              </a:rPr>
              <a:t>Unicode Transformation Format </a:t>
            </a:r>
            <a:r>
              <a:rPr lang="en-US" sz="2400" dirty="0"/>
              <a:t>- </a:t>
            </a:r>
            <a:r>
              <a:rPr lang="en-US" sz="2400" b="1" dirty="0">
                <a:solidFill>
                  <a:srgbClr val="002060"/>
                </a:solidFill>
              </a:rPr>
              <a:t>8-bit</a:t>
            </a:r>
            <a:r>
              <a:rPr lang="en-US" sz="2400" dirty="0"/>
              <a:t>) is a </a:t>
            </a:r>
            <a:r>
              <a:rPr lang="en-US" sz="2400" b="1" dirty="0">
                <a:solidFill>
                  <a:srgbClr val="C00000"/>
                </a:solidFill>
              </a:rPr>
              <a:t>character encoding standard </a:t>
            </a:r>
            <a:r>
              <a:rPr lang="en-US" sz="2400" dirty="0"/>
              <a:t>that </a:t>
            </a:r>
            <a:r>
              <a:rPr lang="en-US" sz="2400" b="1" dirty="0">
                <a:solidFill>
                  <a:srgbClr val="C00000"/>
                </a:solidFill>
              </a:rPr>
              <a:t>encodes</a:t>
            </a:r>
            <a:r>
              <a:rPr lang="en-US" sz="2400" dirty="0"/>
              <a:t> all characters in the </a:t>
            </a:r>
            <a:r>
              <a:rPr lang="en-US" sz="2400" b="1" dirty="0">
                <a:solidFill>
                  <a:srgbClr val="C00000"/>
                </a:solidFill>
              </a:rPr>
              <a:t>Unicode character set</a:t>
            </a:r>
            <a:r>
              <a:rPr lang="en-US" sz="2400" dirty="0"/>
              <a:t>. It is widely used for </a:t>
            </a:r>
            <a:r>
              <a:rPr lang="en-US" sz="2400" b="1" dirty="0"/>
              <a:t>text files </a:t>
            </a:r>
            <a:r>
              <a:rPr lang="en-US" sz="2400" dirty="0"/>
              <a:t>and </a:t>
            </a:r>
            <a:r>
              <a:rPr lang="en-US" sz="2400" b="1" dirty="0"/>
              <a:t>data transmission </a:t>
            </a:r>
            <a:r>
              <a:rPr lang="en-US" sz="2400" b="1" dirty="0">
                <a:solidFill>
                  <a:srgbClr val="C00000"/>
                </a:solidFill>
              </a:rPr>
              <a:t>over the internet </a:t>
            </a:r>
            <a:r>
              <a:rPr lang="en-US" sz="2400" dirty="0"/>
              <a:t>because it supports a vast range of characters while being </a:t>
            </a:r>
            <a:r>
              <a:rPr lang="en-US" sz="2400" b="1" dirty="0"/>
              <a:t>efficient in storage.</a:t>
            </a:r>
          </a:p>
          <a:p>
            <a:pPr marL="0" indent="0">
              <a:buNone/>
            </a:pPr>
            <a:r>
              <a:rPr lang="en-US" sz="2400" dirty="0"/>
              <a:t>The </a:t>
            </a:r>
            <a:r>
              <a:rPr lang="en-US" sz="2400" b="1" dirty="0">
                <a:solidFill>
                  <a:srgbClr val="C00000"/>
                </a:solidFill>
              </a:rPr>
              <a:t>Unicode character set </a:t>
            </a:r>
            <a:r>
              <a:rPr lang="en-US" sz="2400" dirty="0"/>
              <a:t>is a universal standard for </a:t>
            </a:r>
            <a:r>
              <a:rPr lang="en-US" sz="2400" b="1" dirty="0"/>
              <a:t>encoding</a:t>
            </a:r>
            <a:r>
              <a:rPr lang="en-US" sz="2400" dirty="0"/>
              <a:t>, </a:t>
            </a:r>
            <a:r>
              <a:rPr lang="en-US" sz="2400" b="1" dirty="0"/>
              <a:t>representing</a:t>
            </a:r>
            <a:r>
              <a:rPr lang="en-US" sz="2400" dirty="0"/>
              <a:t>, and </a:t>
            </a:r>
            <a:r>
              <a:rPr lang="en-US" sz="2400" b="1" dirty="0"/>
              <a:t>handling</a:t>
            </a:r>
            <a:r>
              <a:rPr lang="en-US" sz="2400" dirty="0"/>
              <a:t> </a:t>
            </a:r>
            <a:r>
              <a:rPr lang="en-US" sz="2400" b="1" dirty="0">
                <a:solidFill>
                  <a:srgbClr val="C00000"/>
                </a:solidFill>
              </a:rPr>
              <a:t>text</a:t>
            </a:r>
            <a:r>
              <a:rPr lang="en-US" sz="2400" dirty="0"/>
              <a:t> in </a:t>
            </a:r>
            <a:r>
              <a:rPr lang="en-US" sz="2400" b="1" dirty="0"/>
              <a:t>virtually</a:t>
            </a:r>
            <a:r>
              <a:rPr lang="en-US" sz="2400" dirty="0"/>
              <a:t> all languages and scripts. It assigns a unique code (known as a </a:t>
            </a:r>
            <a:r>
              <a:rPr lang="en-US" sz="2400" b="1" dirty="0">
                <a:solidFill>
                  <a:srgbClr val="C00000"/>
                </a:solidFill>
              </a:rPr>
              <a:t>code point</a:t>
            </a:r>
            <a:r>
              <a:rPr lang="en-US" sz="2400" dirty="0"/>
              <a:t>) to every </a:t>
            </a:r>
            <a:r>
              <a:rPr lang="en-US" sz="2400" b="1" dirty="0"/>
              <a:t>character</a:t>
            </a:r>
            <a:r>
              <a:rPr lang="en-US" sz="2400" dirty="0"/>
              <a:t>, </a:t>
            </a:r>
            <a:r>
              <a:rPr lang="en-US" sz="2400" b="1" dirty="0"/>
              <a:t>symbol</a:t>
            </a:r>
            <a:r>
              <a:rPr lang="en-US" sz="2400" dirty="0"/>
              <a:t>, or </a:t>
            </a:r>
            <a:r>
              <a:rPr lang="en-US" sz="2400" b="1" dirty="0"/>
              <a:t>emoji</a:t>
            </a:r>
            <a:r>
              <a:rPr lang="en-US" sz="2400" dirty="0"/>
              <a:t>, regardless of the platform, program, or language.</a:t>
            </a:r>
          </a:p>
          <a:p>
            <a:pPr marL="0" indent="0">
              <a:buNone/>
            </a:pPr>
            <a:endParaRPr lang="en-US" sz="800" dirty="0"/>
          </a:p>
          <a:p>
            <a:pPr marL="0" indent="0">
              <a:buNone/>
            </a:pPr>
            <a:r>
              <a:rPr lang="en-US" sz="2400" b="1" dirty="0"/>
              <a:t>Note: </a:t>
            </a:r>
            <a:r>
              <a:rPr lang="en-US" sz="2400" dirty="0"/>
              <a:t>A </a:t>
            </a:r>
            <a:r>
              <a:rPr lang="en-US" sz="2400" b="1" dirty="0"/>
              <a:t>character encoding </a:t>
            </a:r>
            <a:r>
              <a:rPr lang="en-US" sz="2400" dirty="0"/>
              <a:t>standard defines a </a:t>
            </a:r>
            <a:r>
              <a:rPr lang="en-US" sz="2400" b="1" dirty="0">
                <a:solidFill>
                  <a:srgbClr val="C00000"/>
                </a:solidFill>
              </a:rPr>
              <a:t>system to represent text </a:t>
            </a:r>
            <a:r>
              <a:rPr lang="en-US" sz="2400" dirty="0"/>
              <a:t>(characters) as </a:t>
            </a:r>
            <a:r>
              <a:rPr lang="en-US" sz="2400" b="1" dirty="0">
                <a:solidFill>
                  <a:srgbClr val="0070C0"/>
                </a:solidFill>
              </a:rPr>
              <a:t>binary</a:t>
            </a:r>
            <a:r>
              <a:rPr lang="en-US" sz="2400" dirty="0">
                <a:solidFill>
                  <a:srgbClr val="0070C0"/>
                </a:solidFill>
              </a:rPr>
              <a:t> </a:t>
            </a:r>
            <a:r>
              <a:rPr lang="en-US" sz="2400" b="1" dirty="0">
                <a:solidFill>
                  <a:srgbClr val="0070C0"/>
                </a:solidFill>
              </a:rPr>
              <a:t>data</a:t>
            </a:r>
            <a:r>
              <a:rPr lang="en-US" sz="2400" dirty="0">
                <a:solidFill>
                  <a:srgbClr val="0070C0"/>
                </a:solidFill>
              </a:rPr>
              <a:t> </a:t>
            </a:r>
            <a:r>
              <a:rPr lang="en-US" sz="2400" dirty="0"/>
              <a:t>that computers can process. Every character is assigned a </a:t>
            </a:r>
            <a:r>
              <a:rPr lang="en-US" sz="2400" b="1" dirty="0">
                <a:solidFill>
                  <a:srgbClr val="C00000"/>
                </a:solidFill>
              </a:rPr>
              <a:t>unique code</a:t>
            </a:r>
            <a:r>
              <a:rPr lang="en-US" sz="2400" dirty="0"/>
              <a:t>, which is </a:t>
            </a:r>
            <a:r>
              <a:rPr lang="en-US" sz="2400" b="1" dirty="0"/>
              <a:t>then converted into binary numbers</a:t>
            </a:r>
            <a:r>
              <a:rPr lang="en-US" sz="2400" dirty="0"/>
              <a:t>. This enables computers to </a:t>
            </a:r>
            <a:r>
              <a:rPr lang="en-US" sz="2400" b="1" dirty="0"/>
              <a:t>store</a:t>
            </a:r>
            <a:r>
              <a:rPr lang="en-US" sz="2400" dirty="0"/>
              <a:t>, </a:t>
            </a:r>
            <a:r>
              <a:rPr lang="en-US" sz="2400" b="1" dirty="0"/>
              <a:t>transmit</a:t>
            </a:r>
            <a:r>
              <a:rPr lang="en-US" sz="2400" dirty="0"/>
              <a:t>, and </a:t>
            </a:r>
            <a:r>
              <a:rPr lang="en-US" sz="2400" b="1" dirty="0"/>
              <a:t>render</a:t>
            </a:r>
            <a:r>
              <a:rPr lang="en-US" sz="2400" dirty="0"/>
              <a:t> text from different languages and scripts.</a:t>
            </a:r>
            <a:endParaRPr lang="en-IN" sz="2400" dirty="0"/>
          </a:p>
        </p:txBody>
      </p:sp>
    </p:spTree>
    <p:extLst>
      <p:ext uri="{BB962C8B-B14F-4D97-AF65-F5344CB8AC3E}">
        <p14:creationId xmlns:p14="http://schemas.microsoft.com/office/powerpoint/2010/main" val="8883733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EED8C-9AC1-F12D-026D-0E7D8EC70F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ADC220-D282-62FF-6F85-0AD07287B4BD}"/>
              </a:ext>
            </a:extLst>
          </p:cNvPr>
          <p:cNvSpPr>
            <a:spLocks noGrp="1"/>
          </p:cNvSpPr>
          <p:nvPr>
            <p:ph idx="1"/>
          </p:nvPr>
        </p:nvSpPr>
        <p:spPr>
          <a:xfrm>
            <a:off x="777240" y="506776"/>
            <a:ext cx="10659110" cy="5938091"/>
          </a:xfrm>
        </p:spPr>
        <p:txBody>
          <a:bodyPr>
            <a:normAutofit/>
          </a:bodyPr>
          <a:lstStyle/>
          <a:p>
            <a:pPr marL="0" indent="0">
              <a:buNone/>
            </a:pPr>
            <a:r>
              <a:rPr lang="en-US" sz="2800" b="1" dirty="0"/>
              <a:t>What is Unicode:</a:t>
            </a:r>
          </a:p>
          <a:p>
            <a:pPr marL="0" indent="0">
              <a:buNone/>
            </a:pPr>
            <a:r>
              <a:rPr lang="en-US" sz="2400" b="1" dirty="0"/>
              <a:t>Unicode</a:t>
            </a:r>
            <a:r>
              <a:rPr lang="en-US" sz="2400" dirty="0"/>
              <a:t> is a </a:t>
            </a:r>
            <a:r>
              <a:rPr lang="en-US" sz="2400" b="1" dirty="0">
                <a:solidFill>
                  <a:srgbClr val="C00000"/>
                </a:solidFill>
              </a:rPr>
              <a:t>universal character encoding standard </a:t>
            </a:r>
            <a:r>
              <a:rPr lang="en-US" sz="2400" dirty="0"/>
              <a:t>that provides a </a:t>
            </a:r>
            <a:r>
              <a:rPr lang="en-US" sz="2400" b="1" dirty="0">
                <a:solidFill>
                  <a:srgbClr val="C00000"/>
                </a:solidFill>
              </a:rPr>
              <a:t>unique number</a:t>
            </a:r>
            <a:r>
              <a:rPr lang="en-US" sz="2400" dirty="0"/>
              <a:t>, known as a </a:t>
            </a:r>
            <a:r>
              <a:rPr lang="en-US" sz="2400" b="1" dirty="0"/>
              <a:t>code point</a:t>
            </a:r>
            <a:r>
              <a:rPr lang="en-US" sz="2400" dirty="0"/>
              <a:t>, for every character, no matter the platform, program, or language. It aims to ensure consistent representation and handling of text across different systems and devices.</a:t>
            </a:r>
          </a:p>
          <a:p>
            <a:pPr marL="0" indent="0">
              <a:buNone/>
            </a:pPr>
            <a:r>
              <a:rPr lang="en-US" sz="2400" b="1" dirty="0"/>
              <a:t>Why is UTF-8 Used?</a:t>
            </a:r>
          </a:p>
          <a:p>
            <a:pPr marL="457200" indent="-457200">
              <a:buFont typeface="+mj-lt"/>
              <a:buAutoNum type="arabicPeriod"/>
            </a:pPr>
            <a:r>
              <a:rPr lang="en-US" sz="2400" b="1" dirty="0"/>
              <a:t>Universal Encoding: </a:t>
            </a:r>
            <a:r>
              <a:rPr lang="en-US" sz="2400" dirty="0"/>
              <a:t>UTF-8 supports nearly every character from all languages and symbols, making it universal.</a:t>
            </a:r>
          </a:p>
          <a:p>
            <a:pPr marL="457200" indent="-457200">
              <a:buFont typeface="+mj-lt"/>
              <a:buAutoNum type="arabicPeriod"/>
            </a:pPr>
            <a:r>
              <a:rPr lang="en-US" sz="2400" b="1" dirty="0"/>
              <a:t>Efficiency: </a:t>
            </a:r>
            <a:r>
              <a:rPr lang="en-US" sz="2400" dirty="0"/>
              <a:t>For texts with mostly English characters, UTF-8 is efficient because it uses only one byte per character. For other scripts, it uses additional bytes only when needed.</a:t>
            </a:r>
          </a:p>
          <a:p>
            <a:pPr marL="457200" indent="-457200">
              <a:buFont typeface="+mj-lt"/>
              <a:buAutoNum type="arabicPeriod"/>
            </a:pPr>
            <a:r>
              <a:rPr lang="en-US" sz="2400" b="1" dirty="0"/>
              <a:t>Web Standard: </a:t>
            </a:r>
            <a:r>
              <a:rPr lang="en-US" sz="2400" dirty="0"/>
              <a:t>Most web browsers, APIs, and databases (like MySQL, MongoDB) default to UTF-8 encoding for text.</a:t>
            </a:r>
          </a:p>
          <a:p>
            <a:pPr marL="457200" indent="-457200">
              <a:buFont typeface="+mj-lt"/>
              <a:buAutoNum type="arabicPeriod"/>
            </a:pPr>
            <a:r>
              <a:rPr lang="en-US" sz="2400" b="1" dirty="0"/>
              <a:t>Cross-Platform Compatibility: </a:t>
            </a:r>
            <a:r>
              <a:rPr lang="en-US" sz="2400" dirty="0"/>
              <a:t>UTF-8 ensures consistent representation of text across different systems and programming languages.</a:t>
            </a:r>
          </a:p>
          <a:p>
            <a:pPr marL="0" indent="0">
              <a:buNone/>
            </a:pPr>
            <a:endParaRPr lang="en-IN" sz="2400" dirty="0"/>
          </a:p>
        </p:txBody>
      </p:sp>
    </p:spTree>
    <p:extLst>
      <p:ext uri="{BB962C8B-B14F-4D97-AF65-F5344CB8AC3E}">
        <p14:creationId xmlns:p14="http://schemas.microsoft.com/office/powerpoint/2010/main" val="42183483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19AD9-510A-3B65-867E-2C500F3C723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19981-0148-BB2D-5E23-341B7B3C3C2C}"/>
              </a:ext>
            </a:extLst>
          </p:cNvPr>
          <p:cNvSpPr>
            <a:spLocks noGrp="1"/>
          </p:cNvSpPr>
          <p:nvPr>
            <p:ph idx="1"/>
          </p:nvPr>
        </p:nvSpPr>
        <p:spPr>
          <a:xfrm>
            <a:off x="777240" y="729343"/>
            <a:ext cx="10659110" cy="5447620"/>
          </a:xfrm>
        </p:spPr>
        <p:txBody>
          <a:bodyPr>
            <a:normAutofit/>
          </a:bodyPr>
          <a:lstStyle/>
          <a:p>
            <a:pPr marL="0" indent="0">
              <a:buNone/>
            </a:pPr>
            <a:r>
              <a:rPr lang="en-US" sz="2800" b="1" dirty="0">
                <a:solidFill>
                  <a:srgbClr val="002060"/>
                </a:solidFill>
              </a:rPr>
              <a:t>Why UTF-8 when we have ASCII:</a:t>
            </a:r>
          </a:p>
          <a:p>
            <a:pPr marL="0" indent="0">
              <a:buNone/>
            </a:pPr>
            <a:r>
              <a:rPr lang="en-US" sz="2400" b="1" dirty="0"/>
              <a:t>1. Limited Character Set in ASCII</a:t>
            </a:r>
          </a:p>
          <a:p>
            <a:pPr marL="0" indent="0">
              <a:buNone/>
            </a:pPr>
            <a:r>
              <a:rPr lang="en-US" sz="2400" b="1" dirty="0"/>
              <a:t>ASCII</a:t>
            </a:r>
            <a:r>
              <a:rPr lang="en-US" sz="2400" dirty="0"/>
              <a:t>:</a:t>
            </a:r>
          </a:p>
          <a:p>
            <a:pPr lvl="1"/>
            <a:r>
              <a:rPr lang="en-US" sz="2400" dirty="0"/>
              <a:t>Supports only </a:t>
            </a:r>
            <a:r>
              <a:rPr lang="en-US" sz="2400" b="1" dirty="0">
                <a:solidFill>
                  <a:srgbClr val="C00000"/>
                </a:solidFill>
              </a:rPr>
              <a:t>128</a:t>
            </a:r>
            <a:r>
              <a:rPr lang="en-US" sz="2400" dirty="0"/>
              <a:t> </a:t>
            </a:r>
            <a:r>
              <a:rPr lang="en-US" sz="2400" b="1" dirty="0"/>
              <a:t>characters</a:t>
            </a:r>
            <a:r>
              <a:rPr lang="en-US" sz="2400" dirty="0"/>
              <a:t> (7-bit encoding).</a:t>
            </a:r>
          </a:p>
          <a:p>
            <a:pPr lvl="1"/>
            <a:r>
              <a:rPr lang="en-US" sz="2400" dirty="0"/>
              <a:t>Designed primarily for </a:t>
            </a:r>
            <a:r>
              <a:rPr lang="en-US" sz="2400" b="1" dirty="0"/>
              <a:t>English alphabets</a:t>
            </a:r>
            <a:r>
              <a:rPr lang="en-US" sz="2400" dirty="0"/>
              <a:t>, </a:t>
            </a:r>
            <a:r>
              <a:rPr lang="en-US" sz="2400" b="1" dirty="0"/>
              <a:t>numbers</a:t>
            </a:r>
            <a:r>
              <a:rPr lang="en-US" sz="2400" dirty="0"/>
              <a:t>, and </a:t>
            </a:r>
            <a:r>
              <a:rPr lang="en-US" sz="2400" b="1" dirty="0"/>
              <a:t>some</a:t>
            </a:r>
            <a:r>
              <a:rPr lang="en-US" sz="2400" dirty="0"/>
              <a:t> </a:t>
            </a:r>
            <a:r>
              <a:rPr lang="en-US" sz="2400" b="1" dirty="0"/>
              <a:t>control</a:t>
            </a:r>
            <a:r>
              <a:rPr lang="en-US" sz="2400" dirty="0"/>
              <a:t> </a:t>
            </a:r>
            <a:r>
              <a:rPr lang="en-US" sz="2400" b="1" dirty="0"/>
              <a:t>characters</a:t>
            </a:r>
            <a:r>
              <a:rPr lang="en-US" sz="2400" dirty="0"/>
              <a:t>.</a:t>
            </a:r>
          </a:p>
          <a:p>
            <a:pPr lvl="1"/>
            <a:r>
              <a:rPr lang="en-US" sz="2400" dirty="0"/>
              <a:t>Cannot represent characters from other languages like </a:t>
            </a:r>
            <a:r>
              <a:rPr lang="en-US" sz="2400" b="1" dirty="0"/>
              <a:t>Chinese</a:t>
            </a:r>
            <a:r>
              <a:rPr lang="en-US" sz="2400" dirty="0"/>
              <a:t>, </a:t>
            </a:r>
            <a:r>
              <a:rPr lang="en-US" sz="2400" b="1" dirty="0"/>
              <a:t>Arabic</a:t>
            </a:r>
            <a:r>
              <a:rPr lang="en-US" sz="2400" dirty="0"/>
              <a:t>, </a:t>
            </a:r>
            <a:r>
              <a:rPr lang="en-US" sz="2400" b="1" dirty="0"/>
              <a:t>Hindi</a:t>
            </a:r>
            <a:r>
              <a:rPr lang="en-US" sz="2400" dirty="0"/>
              <a:t>, or even additional </a:t>
            </a:r>
            <a:r>
              <a:rPr lang="en-US" sz="2400" b="1" dirty="0"/>
              <a:t>symbols</a:t>
            </a:r>
            <a:r>
              <a:rPr lang="en-US" sz="2400" dirty="0"/>
              <a:t> and </a:t>
            </a:r>
            <a:r>
              <a:rPr lang="en-US" sz="2400" b="1" dirty="0"/>
              <a:t>emojis</a:t>
            </a:r>
            <a:r>
              <a:rPr lang="en-US" sz="2400" dirty="0"/>
              <a:t>.</a:t>
            </a:r>
          </a:p>
          <a:p>
            <a:pPr marL="0" indent="0">
              <a:buNone/>
            </a:pPr>
            <a:r>
              <a:rPr lang="en-US" sz="2400" b="1" dirty="0"/>
              <a:t>UTF-8</a:t>
            </a:r>
            <a:r>
              <a:rPr lang="en-US" sz="2400" dirty="0"/>
              <a:t>:</a:t>
            </a:r>
          </a:p>
          <a:p>
            <a:pPr lvl="1"/>
            <a:r>
              <a:rPr lang="en-US" sz="2400" dirty="0"/>
              <a:t>Supports over </a:t>
            </a:r>
            <a:r>
              <a:rPr lang="en-US" sz="2400" b="1" dirty="0">
                <a:solidFill>
                  <a:srgbClr val="C00000"/>
                </a:solidFill>
              </a:rPr>
              <a:t>1.1 million </a:t>
            </a:r>
            <a:r>
              <a:rPr lang="en-US" sz="2400" b="1" dirty="0"/>
              <a:t>characters</a:t>
            </a:r>
            <a:r>
              <a:rPr lang="en-US" sz="2400" dirty="0"/>
              <a:t> (as part of the Unicode standard).</a:t>
            </a:r>
          </a:p>
          <a:p>
            <a:pPr lvl="1"/>
            <a:r>
              <a:rPr lang="en-US" sz="2400" dirty="0"/>
              <a:t>Can encode text from virtually </a:t>
            </a:r>
            <a:r>
              <a:rPr lang="en-US" sz="2400" b="1" dirty="0"/>
              <a:t>any</a:t>
            </a:r>
            <a:r>
              <a:rPr lang="en-US" sz="2400" dirty="0"/>
              <a:t> </a:t>
            </a:r>
            <a:r>
              <a:rPr lang="en-US" sz="2400" b="1" dirty="0"/>
              <a:t>language</a:t>
            </a:r>
            <a:r>
              <a:rPr lang="en-US" sz="2400" dirty="0"/>
              <a:t> or </a:t>
            </a:r>
            <a:r>
              <a:rPr lang="en-US" sz="2400" b="1" dirty="0"/>
              <a:t>script</a:t>
            </a:r>
            <a:r>
              <a:rPr lang="en-US" sz="2400" dirty="0"/>
              <a:t>.</a:t>
            </a:r>
          </a:p>
          <a:p>
            <a:pPr lvl="1"/>
            <a:r>
              <a:rPr lang="en-US" sz="2400" dirty="0"/>
              <a:t>Includes </a:t>
            </a:r>
            <a:r>
              <a:rPr lang="en-US" sz="2400" b="1" dirty="0"/>
              <a:t>symbols</a:t>
            </a:r>
            <a:r>
              <a:rPr lang="en-US" sz="2400" dirty="0"/>
              <a:t>, </a:t>
            </a:r>
            <a:r>
              <a:rPr lang="en-US" sz="2400" b="1" dirty="0"/>
              <a:t>emojis</a:t>
            </a:r>
            <a:r>
              <a:rPr lang="en-US" sz="2400" dirty="0"/>
              <a:t>, and </a:t>
            </a:r>
            <a:r>
              <a:rPr lang="en-US" sz="2400" b="1" dirty="0"/>
              <a:t>special</a:t>
            </a:r>
            <a:r>
              <a:rPr lang="en-US" sz="2400" dirty="0"/>
              <a:t> </a:t>
            </a:r>
            <a:r>
              <a:rPr lang="en-US" sz="2400" b="1" dirty="0"/>
              <a:t>characters</a:t>
            </a:r>
            <a:r>
              <a:rPr lang="en-US" sz="2400" dirty="0"/>
              <a:t>.</a:t>
            </a:r>
          </a:p>
          <a:p>
            <a:pPr marL="0" indent="0">
              <a:buNone/>
            </a:pPr>
            <a:endParaRPr lang="en-IN" sz="2400" dirty="0"/>
          </a:p>
        </p:txBody>
      </p:sp>
    </p:spTree>
    <p:extLst>
      <p:ext uri="{BB962C8B-B14F-4D97-AF65-F5344CB8AC3E}">
        <p14:creationId xmlns:p14="http://schemas.microsoft.com/office/powerpoint/2010/main" val="1588522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BF404-243B-557F-5F2C-E6A4DC5FD18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37930-CD5F-FDF6-528A-58C7536B3174}"/>
              </a:ext>
            </a:extLst>
          </p:cNvPr>
          <p:cNvSpPr>
            <a:spLocks noGrp="1"/>
          </p:cNvSpPr>
          <p:nvPr>
            <p:ph idx="1"/>
          </p:nvPr>
        </p:nvSpPr>
        <p:spPr>
          <a:xfrm>
            <a:off x="777240" y="696686"/>
            <a:ext cx="10659110" cy="5480277"/>
          </a:xfrm>
        </p:spPr>
        <p:txBody>
          <a:bodyPr>
            <a:normAutofit/>
          </a:bodyPr>
          <a:lstStyle/>
          <a:p>
            <a:pPr marL="0" indent="0">
              <a:buNone/>
            </a:pPr>
            <a:endParaRPr lang="en-IN" sz="2400" dirty="0"/>
          </a:p>
        </p:txBody>
      </p:sp>
    </p:spTree>
    <p:extLst>
      <p:ext uri="{BB962C8B-B14F-4D97-AF65-F5344CB8AC3E}">
        <p14:creationId xmlns:p14="http://schemas.microsoft.com/office/powerpoint/2010/main" val="2663992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F5C11-2C23-2EE3-AC92-2201D8162038}"/>
            </a:ext>
          </a:extLst>
        </p:cNvPr>
        <p:cNvGrpSpPr/>
        <p:nvPr/>
      </p:nvGrpSpPr>
      <p:grpSpPr>
        <a:xfrm>
          <a:off x="0" y="0"/>
          <a:ext cx="0" cy="0"/>
          <a:chOff x="0" y="0"/>
          <a:chExt cx="0" cy="0"/>
        </a:xfrm>
      </p:grpSpPr>
      <p:pic>
        <p:nvPicPr>
          <p:cNvPr id="6146" name="Picture 2" descr="What is an API (Application Programming Interface) - GeeksforGeeks">
            <a:extLst>
              <a:ext uri="{FF2B5EF4-FFF2-40B4-BE49-F238E27FC236}">
                <a16:creationId xmlns:a16="http://schemas.microsoft.com/office/drawing/2014/main" id="{D7988F47-DBC3-1C9F-ED32-21346894F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41" y="569118"/>
            <a:ext cx="11567517" cy="543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058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F21C9-F45B-539A-D229-24027C524C3B}"/>
            </a:ext>
          </a:extLst>
        </p:cNvPr>
        <p:cNvGrpSpPr/>
        <p:nvPr/>
      </p:nvGrpSpPr>
      <p:grpSpPr>
        <a:xfrm>
          <a:off x="0" y="0"/>
          <a:ext cx="0" cy="0"/>
          <a:chOff x="0" y="0"/>
          <a:chExt cx="0" cy="0"/>
        </a:xfrm>
      </p:grpSpPr>
      <p:pic>
        <p:nvPicPr>
          <p:cNvPr id="1026" name="Picture 2" descr="No alternative text description for this image">
            <a:extLst>
              <a:ext uri="{FF2B5EF4-FFF2-40B4-BE49-F238E27FC236}">
                <a16:creationId xmlns:a16="http://schemas.microsoft.com/office/drawing/2014/main" id="{3DC6FF98-519A-EA03-B2D8-345DB1936E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99" b="57777"/>
          <a:stretch>
            <a:fillRect/>
          </a:stretch>
        </p:blipFill>
        <p:spPr bwMode="auto">
          <a:xfrm>
            <a:off x="0" y="0"/>
            <a:ext cx="8034337" cy="27105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No alternative text description for this image">
            <a:extLst>
              <a:ext uri="{FF2B5EF4-FFF2-40B4-BE49-F238E27FC236}">
                <a16:creationId xmlns:a16="http://schemas.microsoft.com/office/drawing/2014/main" id="{BF880614-C804-27F7-2BE6-B4920BC8F8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0953" b="2063"/>
          <a:stretch>
            <a:fillRect/>
          </a:stretch>
        </p:blipFill>
        <p:spPr bwMode="auto">
          <a:xfrm>
            <a:off x="4157663" y="2950027"/>
            <a:ext cx="8034337" cy="390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08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B9DA0-9DB9-3BB4-BC69-F713AB2FF15D}"/>
            </a:ext>
          </a:extLst>
        </p:cNvPr>
        <p:cNvGrpSpPr/>
        <p:nvPr/>
      </p:nvGrpSpPr>
      <p:grpSpPr>
        <a:xfrm>
          <a:off x="0" y="0"/>
          <a:ext cx="0" cy="0"/>
          <a:chOff x="0" y="0"/>
          <a:chExt cx="0" cy="0"/>
        </a:xfrm>
      </p:grpSpPr>
      <p:pic>
        <p:nvPicPr>
          <p:cNvPr id="2050" name="Picture 2" descr="No alternative text description for this image">
            <a:extLst>
              <a:ext uri="{FF2B5EF4-FFF2-40B4-BE49-F238E27FC236}">
                <a16:creationId xmlns:a16="http://schemas.microsoft.com/office/drawing/2014/main" id="{CD746167-FD14-CD28-BBF1-E2A1020D5B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5759" y="1"/>
            <a:ext cx="915158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295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75F15-1032-7BA1-3AA7-88102D341A06}"/>
            </a:ext>
          </a:extLst>
        </p:cNvPr>
        <p:cNvGrpSpPr/>
        <p:nvPr/>
      </p:nvGrpSpPr>
      <p:grpSpPr>
        <a:xfrm>
          <a:off x="0" y="0"/>
          <a:ext cx="0" cy="0"/>
          <a:chOff x="0" y="0"/>
          <a:chExt cx="0" cy="0"/>
        </a:xfrm>
      </p:grpSpPr>
      <p:pic>
        <p:nvPicPr>
          <p:cNvPr id="2052" name="Picture 4" descr="No alternative text description for this image">
            <a:extLst>
              <a:ext uri="{FF2B5EF4-FFF2-40B4-BE49-F238E27FC236}">
                <a16:creationId xmlns:a16="http://schemas.microsoft.com/office/drawing/2014/main" id="{C0A71293-21DA-3E21-BBD2-496C3F7080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779"/>
          <a:stretch>
            <a:fillRect/>
          </a:stretch>
        </p:blipFill>
        <p:spPr bwMode="auto">
          <a:xfrm>
            <a:off x="4799013" y="3531281"/>
            <a:ext cx="7392987" cy="330699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No alternative text description for this image">
            <a:extLst>
              <a:ext uri="{FF2B5EF4-FFF2-40B4-BE49-F238E27FC236}">
                <a16:creationId xmlns:a16="http://schemas.microsoft.com/office/drawing/2014/main" id="{45208749-F94C-459F-742C-71D3A7A4F3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9682"/>
          <a:stretch>
            <a:fillRect/>
          </a:stretch>
        </p:blipFill>
        <p:spPr bwMode="auto">
          <a:xfrm>
            <a:off x="0" y="-18595"/>
            <a:ext cx="7392987" cy="3450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670439"/>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2271</TotalTime>
  <Words>4274</Words>
  <Application>Microsoft Office PowerPoint</Application>
  <PresentationFormat>Widescreen</PresentationFormat>
  <Paragraphs>364</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Aptos</vt:lpstr>
      <vt:lpstr>Arial</vt:lpstr>
      <vt:lpstr>Calibri</vt:lpstr>
      <vt:lpstr>Gill Sans Nova</vt:lpstr>
      <vt:lpstr>Segoe UI Emoji</vt:lpstr>
      <vt:lpstr>ConfettiVTI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221</cp:revision>
  <dcterms:created xsi:type="dcterms:W3CDTF">2024-11-25T17:19:06Z</dcterms:created>
  <dcterms:modified xsi:type="dcterms:W3CDTF">2025-10-09T19:56:12Z</dcterms:modified>
</cp:coreProperties>
</file>