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3"/>
  </p:notesMasterIdLst>
  <p:sldIdLst>
    <p:sldId id="426" r:id="rId2"/>
    <p:sldId id="272" r:id="rId3"/>
    <p:sldId id="280" r:id="rId4"/>
    <p:sldId id="258" r:id="rId5"/>
    <p:sldId id="427" r:id="rId6"/>
    <p:sldId id="428" r:id="rId7"/>
    <p:sldId id="429" r:id="rId8"/>
    <p:sldId id="430" r:id="rId9"/>
    <p:sldId id="422" r:id="rId10"/>
    <p:sldId id="423" r:id="rId11"/>
    <p:sldId id="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5/30/2025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qtD5dpn9C8?si=LBep4HWaMFRrAPsD" TargetMode="External"/><Relationship Id="rId2" Type="http://schemas.openxmlformats.org/officeDocument/2006/relationships/hyperlink" Target="https://youtu.be/7eh4d6sabA0?si=JWHNJRVS6NhQOPY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4SJ7bEILPJk?si=5LurvjzUOuCew1W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85" y="1122363"/>
            <a:ext cx="5047488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Machine learning and Data analytics using Python</a:t>
            </a:r>
            <a:endParaRPr lang="en-US" b="1" dirty="0"/>
          </a:p>
        </p:txBody>
      </p:sp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8" r="22433" b="2"/>
          <a:stretch/>
        </p:blipFill>
        <p:spPr bwMode="auto">
          <a:xfrm>
            <a:off x="1947780" y="1937783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ython Coding? | Juni Learning">
            <a:extLst>
              <a:ext uri="{FF2B5EF4-FFF2-40B4-BE49-F238E27FC236}">
                <a16:creationId xmlns:a16="http://schemas.microsoft.com/office/drawing/2014/main" id="{0ACCF86E-E298-8310-C844-B4C43188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240377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analytics is the process of examining, cleaning, transforming, and  interpreting data in order to extract valuable insights and make informed  decisions. Python is a popular programming language for data analytics due">
            <a:extLst>
              <a:ext uri="{FF2B5EF4-FFF2-40B4-BE49-F238E27FC236}">
                <a16:creationId xmlns:a16="http://schemas.microsoft.com/office/drawing/2014/main" id="{3CE2C5A9-DC03-0154-B456-D33AE147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/>
          <a:stretch/>
        </p:blipFill>
        <p:spPr bwMode="auto">
          <a:xfrm>
            <a:off x="5622670" y="4016231"/>
            <a:ext cx="5715000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do van Rossum (@gvanrossum) / X">
            <a:extLst>
              <a:ext uri="{FF2B5EF4-FFF2-40B4-BE49-F238E27FC236}">
                <a16:creationId xmlns:a16="http://schemas.microsoft.com/office/drawing/2014/main" id="{03DE085D-56AE-FC98-521F-72EFE9BDB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4334521" y="424697"/>
            <a:ext cx="1571299" cy="157129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D72DB0-B6E1-E406-460E-F68A1D77F3CF}"/>
              </a:ext>
            </a:extLst>
          </p:cNvPr>
          <p:cNvSpPr txBox="1"/>
          <p:nvPr/>
        </p:nvSpPr>
        <p:spPr>
          <a:xfrm>
            <a:off x="4140837" y="63882"/>
            <a:ext cx="1958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2060"/>
                </a:solidFill>
                <a:effectLst/>
                <a:latin typeface="Google Sans"/>
              </a:rPr>
              <a:t>Guido Van Rossum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Machine Learning - Free technology icons">
            <a:extLst>
              <a:ext uri="{FF2B5EF4-FFF2-40B4-BE49-F238E27FC236}">
                <a16:creationId xmlns:a16="http://schemas.microsoft.com/office/drawing/2014/main" id="{23066FCD-C2C3-3F34-1F5E-2E22175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1" y="4201440"/>
            <a:ext cx="1861152" cy="18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8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B4E5-FB4E-FC4C-EB67-4372B5E0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947057"/>
            <a:ext cx="10970623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Suggested Learning Resources: </a:t>
            </a:r>
          </a:p>
          <a:p>
            <a:pPr marL="0" indent="0">
              <a:buNone/>
            </a:pPr>
            <a:r>
              <a:rPr lang="en-US" sz="2400" b="1" dirty="0"/>
              <a:t>Text Books: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Practical Machine Learning for Data Analysis Using Python </a:t>
            </a:r>
            <a:r>
              <a:rPr lang="en-US" sz="2400" dirty="0" err="1"/>
              <a:t>Abdulhamit</a:t>
            </a:r>
            <a:r>
              <a:rPr lang="en-US" sz="2400" dirty="0"/>
              <a:t> Subasi. 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Advance Machine Learning with Python by John Hearty. 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Reference Textbooks: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"Python Machine Learning: Machine Learning and Deep Learning with Python, scikit learn, and Tensor Flow " by Sebastian Raschka and Vahid </a:t>
            </a:r>
            <a:r>
              <a:rPr lang="en-US" sz="2400" dirty="0" err="1"/>
              <a:t>Mirjalili</a:t>
            </a:r>
            <a:r>
              <a:rPr lang="en-US" sz="2400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"Hands-On Machine Learning with Scikit-Learn, </a:t>
            </a:r>
            <a:r>
              <a:rPr lang="en-US" sz="2400" dirty="0" err="1"/>
              <a:t>Keras</a:t>
            </a:r>
            <a:r>
              <a:rPr lang="en-US" sz="2400" dirty="0"/>
              <a:t>, and TensorFlow" by Aurélien </a:t>
            </a:r>
            <a:r>
              <a:rPr lang="en-US" sz="2400" dirty="0" err="1"/>
              <a:t>Géron</a:t>
            </a:r>
            <a:r>
              <a:rPr lang="en-US" sz="2400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"Introduction to Machine Learning with Python".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2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FE76C-6815-C26D-0979-7C49292D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FF3A-2C30-B1D6-2F6D-8912F3D6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262743"/>
            <a:ext cx="10970623" cy="463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Web links and Video Lectures (e-Resources):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https://youtu.be/7eh4d6sabA0?si=JWHNJRVS6NhQOPYe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https://youtu.be/kqtD5dpn9C8?si=LBep4HWaMFRrAPsD</a:t>
            </a:r>
            <a:r>
              <a:rPr lang="en-US" sz="2800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https://youtu.be/4SJ7bEILPJk?si=5LurvjzUOuCew1W9</a:t>
            </a:r>
            <a:r>
              <a:rPr lang="en-US" sz="2800" dirty="0"/>
              <a:t>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2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725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Introduction to Machine Learning and Python:</a:t>
            </a:r>
            <a:endParaRPr lang="en-IN" sz="3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/>
              <a:t>Introduction to Machine Learning: </a:t>
            </a:r>
            <a:r>
              <a:rPr lang="en-US" sz="3200" dirty="0"/>
              <a:t>Definition and importance of machine learning, Types of machine learning: Supervised, unsupervised, and reinforcement learning, Applications of machine learning in various domains. </a:t>
            </a:r>
          </a:p>
          <a:p>
            <a:pPr marL="0" indent="0">
              <a:buNone/>
            </a:pPr>
            <a:r>
              <a:rPr lang="en-US" sz="3200" b="1" dirty="0"/>
              <a:t>Python for Data Analysis: </a:t>
            </a:r>
            <a:r>
              <a:rPr lang="en-US" sz="3200" dirty="0"/>
              <a:t>Introduction to Python programming, Python libraries for data analysis: NumPy, Pandas, Matplotlib, Data manipulation and visualization using Pandas and Matplotlib. </a:t>
            </a:r>
          </a:p>
          <a:p>
            <a:pPr marL="0" indent="0">
              <a:buNone/>
            </a:pPr>
            <a:r>
              <a:rPr lang="en-US" sz="3200" b="1" dirty="0"/>
              <a:t>Data Preprocessing: </a:t>
            </a:r>
            <a:r>
              <a:rPr lang="en-US" sz="3200" dirty="0"/>
              <a:t>Data cleaning and transformation, Handling missing values </a:t>
            </a:r>
            <a:r>
              <a:rPr lang="en-US" sz="3200"/>
              <a:t>and outliers</a:t>
            </a:r>
            <a:r>
              <a:rPr lang="en-US" sz="3200" dirty="0"/>
              <a:t>, Feature scaling and normalization.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775F3-C667-BC66-6B03-CEEC3CF6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B8FB-38FB-E16A-A78A-0B03829B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Module-2: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Supervised Learning: </a:t>
            </a:r>
          </a:p>
          <a:p>
            <a:pPr marL="0" indent="0">
              <a:buNone/>
            </a:pPr>
            <a:r>
              <a:rPr lang="en-US" sz="3200" b="1" dirty="0"/>
              <a:t>Regression: </a:t>
            </a:r>
            <a:r>
              <a:rPr lang="en-US" sz="3200" dirty="0"/>
              <a:t>Linear regression, Polynomial regression, Model evaluation metrics: MAE, MSE, RMSE. </a:t>
            </a:r>
          </a:p>
          <a:p>
            <a:pPr marL="0" indent="0">
              <a:buNone/>
            </a:pPr>
            <a:r>
              <a:rPr lang="en-US" sz="3200" b="1" dirty="0"/>
              <a:t>Classification: </a:t>
            </a:r>
            <a:r>
              <a:rPr lang="en-US" sz="3200" dirty="0"/>
              <a:t>Logistic regression, K-Nearest Neighbors (KNN),  Decision Trees and Random Forests, Model evaluation metrics: Accuracy, precision, recall, F1-score, ROC-AUC.  </a:t>
            </a:r>
          </a:p>
          <a:p>
            <a:pPr marL="0" indent="0">
              <a:buNone/>
            </a:pPr>
            <a:r>
              <a:rPr lang="en-US" sz="3200" b="1" dirty="0"/>
              <a:t>Model Training and Evaluation: </a:t>
            </a:r>
            <a:r>
              <a:rPr lang="en-US" sz="3200" dirty="0"/>
              <a:t>Train-test split and cross-validation, Hyper parameter tuning using </a:t>
            </a:r>
            <a:r>
              <a:rPr lang="en-US" sz="3200" dirty="0" err="1"/>
              <a:t>GridSearchCV</a:t>
            </a:r>
            <a:r>
              <a:rPr lang="en-US" sz="3200" dirty="0"/>
              <a:t>, Overfitting and underfitting.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80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BFA8-DC09-0939-AAEC-E1F79339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923D-6429-9053-3B97-160F0D73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88" y="1088572"/>
            <a:ext cx="10900568" cy="4354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Module-3: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Unsupervised Learning: </a:t>
            </a:r>
          </a:p>
          <a:p>
            <a:pPr marL="0" indent="0">
              <a:buNone/>
            </a:pPr>
            <a:r>
              <a:rPr lang="en-US" sz="3200" b="1" dirty="0"/>
              <a:t>Clustering: </a:t>
            </a:r>
            <a:r>
              <a:rPr lang="en-US" sz="3200" dirty="0"/>
              <a:t>K-Means clustering, Hierarchical clustering, Evaluation of clustering results. </a:t>
            </a:r>
          </a:p>
          <a:p>
            <a:pPr marL="0" indent="0">
              <a:buNone/>
            </a:pPr>
            <a:r>
              <a:rPr lang="en-US" sz="3200" b="1" dirty="0"/>
              <a:t>Dimensionality Reduction: </a:t>
            </a:r>
            <a:r>
              <a:rPr lang="en-US" sz="3200" dirty="0"/>
              <a:t>Principal Component Analysis (PCA), Linear Discriminant Analysis (LDA) t-Distributed Stochastic Neighbor Embedding (t-SNE).  </a:t>
            </a:r>
          </a:p>
          <a:p>
            <a:pPr marL="0" indent="0">
              <a:buNone/>
            </a:pPr>
            <a:r>
              <a:rPr lang="en-US" sz="3200" b="1" dirty="0"/>
              <a:t>Association Rule Learning: </a:t>
            </a:r>
            <a:r>
              <a:rPr lang="en-US" sz="3200" dirty="0" err="1"/>
              <a:t>Apriori</a:t>
            </a:r>
            <a:r>
              <a:rPr lang="en-US" sz="3200" dirty="0"/>
              <a:t> algorithm, Market Basket Analysis, Evaluation metrics for association rules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6450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4DF1-0630-4719-F705-1D5BCA2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AC79-B066-BDFE-B540-761A3960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88" y="1001485"/>
            <a:ext cx="10900568" cy="4974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Advanced Machine Learning Techniques: </a:t>
            </a:r>
          </a:p>
          <a:p>
            <a:pPr marL="0" indent="0">
              <a:buNone/>
            </a:pPr>
            <a:r>
              <a:rPr lang="en-US" sz="3200" b="1" dirty="0"/>
              <a:t>Ensemble Methods: </a:t>
            </a:r>
            <a:r>
              <a:rPr lang="en-US" sz="3200" dirty="0"/>
              <a:t>Bagging and Boosting, Gradient Boosting Machines (GBM), Extreme Gradient Boosting (</a:t>
            </a:r>
            <a:r>
              <a:rPr lang="en-US" sz="3200" dirty="0" err="1"/>
              <a:t>XGBoost</a:t>
            </a:r>
            <a:r>
              <a:rPr lang="en-US" sz="3200" dirty="0"/>
              <a:t>).  </a:t>
            </a:r>
          </a:p>
          <a:p>
            <a:pPr marL="0" indent="0">
              <a:buNone/>
            </a:pPr>
            <a:r>
              <a:rPr lang="en-US" sz="3200" b="1" dirty="0"/>
              <a:t>Support Vector Machines (SVM): </a:t>
            </a:r>
            <a:r>
              <a:rPr lang="en-US" sz="3200" dirty="0"/>
              <a:t>Linear and non-linear SVM, Kernel trick, Model evaluation and tuning.  </a:t>
            </a:r>
          </a:p>
          <a:p>
            <a:pPr marL="0" indent="0">
              <a:buNone/>
            </a:pPr>
            <a:r>
              <a:rPr lang="en-US" sz="3200" b="1" dirty="0"/>
              <a:t>Neural Networks and Deep Learning: </a:t>
            </a:r>
            <a:r>
              <a:rPr lang="en-US" sz="3200" dirty="0"/>
              <a:t>Introduction to neural networks, Building and training neural networks using TensorFlow and </a:t>
            </a:r>
            <a:r>
              <a:rPr lang="en-US" sz="3200" dirty="0" err="1"/>
              <a:t>Keras</a:t>
            </a:r>
            <a:r>
              <a:rPr lang="en-US" sz="3200" dirty="0"/>
              <a:t>, Convolutional Neural Networks (CNN) and Recurrent Neural Networks (RNN).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1953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6B1A5-EF17-EC4C-28B1-E806CF02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CB9-AB03-31C2-A35E-EFD91E1B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88" y="947057"/>
            <a:ext cx="10900568" cy="5192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Data Analytics and Real-World Applications: </a:t>
            </a:r>
          </a:p>
          <a:p>
            <a:pPr marL="0" indent="0">
              <a:buNone/>
            </a:pPr>
            <a:r>
              <a:rPr lang="en-US" sz="3200" b="1" dirty="0"/>
              <a:t>Exploratory Data Analysis (EDA): </a:t>
            </a:r>
            <a:r>
              <a:rPr lang="en-US" sz="3200" dirty="0"/>
              <a:t>Data visualization techniques, Statistical analysis and hypothesis testing, Identifying patterns and insights from data.  </a:t>
            </a:r>
          </a:p>
          <a:p>
            <a:pPr marL="0" indent="0">
              <a:buNone/>
            </a:pPr>
            <a:r>
              <a:rPr lang="en-US" sz="3200" b="1" dirty="0"/>
              <a:t>Time Series Analysis:  </a:t>
            </a:r>
            <a:r>
              <a:rPr lang="en-US" sz="3200" dirty="0"/>
              <a:t>Introduction to time series data, Time series forecasting using ARIMA and Prophet, Evaluating time series models.  </a:t>
            </a:r>
          </a:p>
          <a:p>
            <a:pPr marL="0" indent="0">
              <a:buNone/>
            </a:pPr>
            <a:r>
              <a:rPr lang="en-US" sz="3200" b="1" dirty="0"/>
              <a:t>Integrating Machine Learning Models: </a:t>
            </a:r>
            <a:r>
              <a:rPr lang="en-US" sz="3200" dirty="0"/>
              <a:t>Deployment of machine learning models, Building web applications with Flask and Django, Case studies on real-world applications of machine    learning.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933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decision tree  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Bayesian classifier 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Regression analysis 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k-Means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796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Gill Sans Nova</vt:lpstr>
      <vt:lpstr>Google Sans</vt:lpstr>
      <vt:lpstr>ConfettiVTI</vt:lpstr>
      <vt:lpstr>Machine learning and Data analytics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39</cp:revision>
  <dcterms:created xsi:type="dcterms:W3CDTF">2024-11-25T17:19:06Z</dcterms:created>
  <dcterms:modified xsi:type="dcterms:W3CDTF">2025-05-29T20:09:01Z</dcterms:modified>
</cp:coreProperties>
</file>