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27" r:id="rId2"/>
    <p:sldId id="264" r:id="rId3"/>
    <p:sldId id="267" r:id="rId4"/>
    <p:sldId id="269" r:id="rId5"/>
    <p:sldId id="272" r:id="rId6"/>
    <p:sldId id="270" r:id="rId7"/>
    <p:sldId id="271" r:id="rId8"/>
    <p:sldId id="273" r:id="rId9"/>
    <p:sldId id="275" r:id="rId10"/>
    <p:sldId id="281" r:id="rId11"/>
    <p:sldId id="802" r:id="rId12"/>
    <p:sldId id="803" r:id="rId13"/>
    <p:sldId id="283" r:id="rId14"/>
    <p:sldId id="429" r:id="rId15"/>
    <p:sldId id="428" r:id="rId16"/>
    <p:sldId id="430" r:id="rId17"/>
    <p:sldId id="431" r:id="rId18"/>
    <p:sldId id="811" r:id="rId19"/>
    <p:sldId id="805" r:id="rId20"/>
    <p:sldId id="806" r:id="rId21"/>
    <p:sldId id="807" r:id="rId22"/>
    <p:sldId id="808" r:id="rId23"/>
    <p:sldId id="809" r:id="rId24"/>
    <p:sldId id="810" r:id="rId25"/>
    <p:sldId id="812" r:id="rId26"/>
    <p:sldId id="813" r:id="rId27"/>
    <p:sldId id="814" r:id="rId28"/>
    <p:sldId id="815" r:id="rId29"/>
    <p:sldId id="816" r:id="rId30"/>
    <p:sldId id="817" r:id="rId31"/>
    <p:sldId id="818" r:id="rId32"/>
    <p:sldId id="819" r:id="rId33"/>
    <p:sldId id="820" r:id="rId34"/>
    <p:sldId id="821" r:id="rId35"/>
    <p:sldId id="822" r:id="rId36"/>
    <p:sldId id="823" r:id="rId37"/>
    <p:sldId id="824" r:id="rId38"/>
    <p:sldId id="825" r:id="rId39"/>
    <p:sldId id="443" r:id="rId40"/>
    <p:sldId id="444" r:id="rId41"/>
    <p:sldId id="831" r:id="rId42"/>
    <p:sldId id="826" r:id="rId43"/>
    <p:sldId id="827" r:id="rId44"/>
    <p:sldId id="828" r:id="rId45"/>
    <p:sldId id="829" r:id="rId46"/>
    <p:sldId id="830" r:id="rId47"/>
    <p:sldId id="832" r:id="rId48"/>
    <p:sldId id="833" r:id="rId49"/>
    <p:sldId id="834" r:id="rId50"/>
    <p:sldId id="835" r:id="rId51"/>
    <p:sldId id="836" r:id="rId52"/>
    <p:sldId id="837" r:id="rId53"/>
    <p:sldId id="838" r:id="rId54"/>
    <p:sldId id="839" r:id="rId55"/>
    <p:sldId id="841" r:id="rId56"/>
    <p:sldId id="842" r:id="rId57"/>
    <p:sldId id="843" r:id="rId58"/>
    <p:sldId id="844" r:id="rId59"/>
    <p:sldId id="804" r:id="rId60"/>
    <p:sldId id="840"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8" d="100"/>
          <a:sy n="58" d="100"/>
        </p:scale>
        <p:origin x="32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050FF069-687C-4110-9C8F-B52BF36C2535}" type="datetimeFigureOut">
              <a:rPr lang="en-IN" smtClean="0"/>
              <a:t>11-06-2025</a:t>
            </a:fld>
            <a:endParaRPr lang="en-IN"/>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715299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050FF069-687C-4110-9C8F-B52BF36C2535}" type="datetimeFigureOut">
              <a:rPr lang="en-IN" smtClean="0"/>
              <a:t>11-06-2025</a:t>
            </a:fld>
            <a:endParaRPr lang="en-IN"/>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6175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0FF069-687C-4110-9C8F-B52BF36C2535}" type="datetimeFigureOut">
              <a:rPr lang="en-IN" smtClean="0"/>
              <a:t>11-06-2025</a:t>
            </a:fld>
            <a:endParaRPr lang="en-IN"/>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44804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050FF069-687C-4110-9C8F-B52BF36C2535}" type="datetimeFigureOut">
              <a:rPr lang="en-IN" smtClean="0"/>
              <a:t>11-06-2025</a:t>
            </a:fld>
            <a:endParaRPr lang="en-IN"/>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92070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050FF069-687C-4110-9C8F-B52BF36C2535}" type="datetimeFigureOut">
              <a:rPr lang="en-IN" smtClean="0"/>
              <a:t>11-06-2025</a:t>
            </a:fld>
            <a:endParaRPr lang="en-IN"/>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9577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050FF069-687C-4110-9C8F-B52BF36C2535}" type="datetimeFigureOut">
              <a:rPr lang="en-IN" smtClean="0"/>
              <a:t>11-06-2025</a:t>
            </a:fld>
            <a:endParaRPr lang="en-IN"/>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422398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050FF069-687C-4110-9C8F-B52BF36C2535}" type="datetimeFigureOut">
              <a:rPr lang="en-IN" smtClean="0"/>
              <a:t>11-06-2025</a:t>
            </a:fld>
            <a:endParaRPr lang="en-IN"/>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024475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050FF069-687C-4110-9C8F-B52BF36C2535}" type="datetimeFigureOut">
              <a:rPr lang="en-IN" smtClean="0"/>
              <a:t>11-06-2025</a:t>
            </a:fld>
            <a:endParaRPr lang="en-IN"/>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64729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050FF069-687C-4110-9C8F-B52BF36C2535}" type="datetimeFigureOut">
              <a:rPr lang="en-IN" smtClean="0"/>
              <a:t>11-06-2025</a:t>
            </a:fld>
            <a:endParaRPr lang="en-IN"/>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67665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050FF069-687C-4110-9C8F-B52BF36C2535}" type="datetimeFigureOut">
              <a:rPr lang="en-IN" smtClean="0"/>
              <a:t>11-06-2025</a:t>
            </a:fld>
            <a:endParaRPr lang="en-IN"/>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1375475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050FF069-687C-4110-9C8F-B52BF36C2535}" type="datetimeFigureOut">
              <a:rPr lang="en-IN" smtClean="0"/>
              <a:t>11-06-2025</a:t>
            </a:fld>
            <a:endParaRPr lang="en-IN"/>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012265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050FF069-687C-4110-9C8F-B52BF36C2535}" type="datetimeFigureOut">
              <a:rPr lang="en-IN" smtClean="0"/>
              <a:t>11-06-2025</a:t>
            </a:fld>
            <a:endParaRPr lang="en-IN"/>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F012B93-754B-40E2-B673-F3825D75AA44}" type="slidenum">
              <a:rPr lang="en-IN" smtClean="0"/>
              <a:t>‹#›</a:t>
            </a:fld>
            <a:endParaRPr lang="en-IN"/>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8">
            <a:extLst>
              <a:ext uri="{FF2B5EF4-FFF2-40B4-BE49-F238E27FC236}">
                <a16:creationId xmlns:a16="http://schemas.microsoft.com/office/drawing/2014/main" id="{3281849D-54CA-C13E-3D84-DB247AB9A268}"/>
              </a:ext>
            </a:extLst>
          </p:cNvPr>
          <p:cNvGrpSpPr/>
          <p:nvPr/>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92799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775F3-C667-BC66-6B03-CEEC3CF69D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BB8FB-38FB-E16A-A78A-0B03829BE048}"/>
              </a:ext>
            </a:extLst>
          </p:cNvPr>
          <p:cNvSpPr>
            <a:spLocks noGrp="1"/>
          </p:cNvSpPr>
          <p:nvPr>
            <p:ph idx="1"/>
          </p:nvPr>
        </p:nvSpPr>
        <p:spPr>
          <a:xfrm>
            <a:off x="702853" y="968829"/>
            <a:ext cx="10900568" cy="4931228"/>
          </a:xfrm>
        </p:spPr>
        <p:txBody>
          <a:bodyPr>
            <a:normAutofit/>
          </a:bodyPr>
          <a:lstStyle/>
          <a:p>
            <a:pPr marL="0" indent="0">
              <a:buNone/>
            </a:pPr>
            <a:r>
              <a:rPr lang="en-US" sz="3200" b="1" dirty="0">
                <a:solidFill>
                  <a:srgbClr val="C00000"/>
                </a:solidFill>
              </a:rPr>
              <a:t>Module-2: </a:t>
            </a:r>
            <a:r>
              <a:rPr lang="en-US" sz="3200" b="1" dirty="0">
                <a:solidFill>
                  <a:schemeClr val="accent3">
                    <a:lumMod val="50000"/>
                  </a:schemeClr>
                </a:solidFill>
              </a:rPr>
              <a:t>Supervised Learning: </a:t>
            </a:r>
          </a:p>
          <a:p>
            <a:pPr marL="0" indent="0">
              <a:buNone/>
            </a:pPr>
            <a:r>
              <a:rPr lang="en-US" sz="3200" b="1" dirty="0"/>
              <a:t>Regression: </a:t>
            </a:r>
            <a:r>
              <a:rPr lang="en-US" sz="3200" dirty="0"/>
              <a:t>Linear regression, Polynomial regression, Model evaluation metrics: MAE, MSE, RMSE. </a:t>
            </a:r>
          </a:p>
          <a:p>
            <a:pPr marL="0" indent="0">
              <a:buNone/>
            </a:pPr>
            <a:r>
              <a:rPr lang="en-US" sz="3200" b="1" dirty="0"/>
              <a:t>Classification: </a:t>
            </a:r>
            <a:r>
              <a:rPr lang="en-US" sz="3200" dirty="0"/>
              <a:t>Logistic regression, K-Nearest Neighbors (KNN),  Decision Trees and Random Forests, Model evaluation metrics: Accuracy, precision, recall, F1-score, ROC-AUC.  </a:t>
            </a:r>
          </a:p>
          <a:p>
            <a:pPr marL="0" indent="0">
              <a:buNone/>
            </a:pPr>
            <a:r>
              <a:rPr lang="en-US" sz="3200" b="1" dirty="0"/>
              <a:t>Model Training and Evaluation: </a:t>
            </a:r>
            <a:r>
              <a:rPr lang="en-US" sz="3200" dirty="0"/>
              <a:t>Train-test split and cross-validation, Hyper parameter tuning using </a:t>
            </a:r>
            <a:r>
              <a:rPr lang="en-US" sz="3200" dirty="0" err="1"/>
              <a:t>GridSearchCV</a:t>
            </a:r>
            <a:r>
              <a:rPr lang="en-US" sz="3200" dirty="0"/>
              <a:t>, Overfitting and underfitting.</a:t>
            </a:r>
            <a:endParaRPr lang="en-IN" sz="3200" dirty="0"/>
          </a:p>
        </p:txBody>
      </p:sp>
    </p:spTree>
    <p:extLst>
      <p:ext uri="{BB962C8B-B14F-4D97-AF65-F5344CB8AC3E}">
        <p14:creationId xmlns:p14="http://schemas.microsoft.com/office/powerpoint/2010/main" val="114807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2FEF1-977A-DE7A-417C-58B36782D03B}"/>
              </a:ext>
            </a:extLst>
          </p:cNvPr>
          <p:cNvSpPr txBox="1"/>
          <p:nvPr/>
        </p:nvSpPr>
        <p:spPr>
          <a:xfrm>
            <a:off x="648510" y="766732"/>
            <a:ext cx="10894979" cy="5324535"/>
          </a:xfrm>
          <a:prstGeom prst="rect">
            <a:avLst/>
          </a:prstGeom>
          <a:noFill/>
        </p:spPr>
        <p:txBody>
          <a:bodyPr wrap="square">
            <a:spAutoFit/>
          </a:bodyPr>
          <a:lstStyle/>
          <a:p>
            <a:r>
              <a:rPr lang="en-US" sz="3200" b="1" i="0" dirty="0">
                <a:solidFill>
                  <a:srgbClr val="374151"/>
                </a:solidFill>
                <a:effectLst/>
                <a:latin typeface="Söhne"/>
              </a:rPr>
              <a:t>Regression :</a:t>
            </a:r>
          </a:p>
          <a:p>
            <a:r>
              <a:rPr lang="en-US" sz="2400" dirty="0">
                <a:solidFill>
                  <a:srgbClr val="374151"/>
                </a:solidFill>
                <a:latin typeface="Söhne"/>
              </a:rPr>
              <a:t>	</a:t>
            </a:r>
            <a:r>
              <a:rPr lang="en-US" sz="2400" b="0" i="0" dirty="0">
                <a:solidFill>
                  <a:srgbClr val="374151"/>
                </a:solidFill>
                <a:effectLst/>
                <a:latin typeface="Söhne"/>
              </a:rPr>
              <a:t>Regression is a type of supervised machine learning task where the goal is to predict a </a:t>
            </a:r>
            <a:r>
              <a:rPr lang="en-US" sz="2400" b="1" i="0" dirty="0">
                <a:solidFill>
                  <a:srgbClr val="C00000"/>
                </a:solidFill>
                <a:effectLst/>
                <a:latin typeface="Söhne"/>
              </a:rPr>
              <a:t>continuous numerical value</a:t>
            </a:r>
            <a:r>
              <a:rPr lang="en-US" sz="2400" b="0" i="0" dirty="0">
                <a:solidFill>
                  <a:srgbClr val="C00000"/>
                </a:solidFill>
                <a:effectLst/>
                <a:latin typeface="Söhne"/>
              </a:rPr>
              <a:t> </a:t>
            </a:r>
            <a:r>
              <a:rPr lang="en-US" sz="2400" b="0" i="0" dirty="0">
                <a:solidFill>
                  <a:srgbClr val="374151"/>
                </a:solidFill>
                <a:effectLst/>
                <a:latin typeface="Söhne"/>
              </a:rPr>
              <a:t>or outcome </a:t>
            </a:r>
            <a:r>
              <a:rPr lang="en-US" sz="2400" b="1" i="0" dirty="0">
                <a:solidFill>
                  <a:srgbClr val="374151"/>
                </a:solidFill>
                <a:effectLst/>
                <a:latin typeface="Söhne"/>
              </a:rPr>
              <a:t>based on input features</a:t>
            </a:r>
            <a:r>
              <a:rPr lang="en-US" sz="2400" b="0" i="0" dirty="0">
                <a:solidFill>
                  <a:srgbClr val="374151"/>
                </a:solidFill>
                <a:effectLst/>
                <a:latin typeface="Söhne"/>
              </a:rPr>
              <a:t>.</a:t>
            </a:r>
          </a:p>
          <a:p>
            <a:r>
              <a:rPr lang="en-US" sz="2400" b="0" i="0" dirty="0">
                <a:solidFill>
                  <a:srgbClr val="05192D"/>
                </a:solidFill>
                <a:effectLst/>
                <a:latin typeface="Studio-Feixen-Sans"/>
              </a:rPr>
              <a:t>	Regression is a type of supervised machine learning where algorithms </a:t>
            </a:r>
            <a:r>
              <a:rPr lang="en-US" sz="2400" b="1" i="0" dirty="0">
                <a:solidFill>
                  <a:srgbClr val="05192D"/>
                </a:solidFill>
                <a:effectLst/>
                <a:latin typeface="Studio-Feixen-Sans"/>
              </a:rPr>
              <a:t>learn</a:t>
            </a:r>
            <a:r>
              <a:rPr lang="en-US" sz="2400" b="0" i="0" dirty="0">
                <a:solidFill>
                  <a:srgbClr val="05192D"/>
                </a:solidFill>
                <a:effectLst/>
                <a:latin typeface="Studio-Feixen-Sans"/>
              </a:rPr>
              <a:t> from the data to </a:t>
            </a:r>
            <a:r>
              <a:rPr lang="en-US" sz="2400" b="1" i="0" dirty="0">
                <a:solidFill>
                  <a:srgbClr val="C00000"/>
                </a:solidFill>
                <a:effectLst/>
                <a:latin typeface="Studio-Feixen-Sans"/>
              </a:rPr>
              <a:t>predict continuous values</a:t>
            </a:r>
            <a:r>
              <a:rPr lang="en-US" sz="2400" b="0" i="0" dirty="0">
                <a:solidFill>
                  <a:srgbClr val="05192D"/>
                </a:solidFill>
                <a:effectLst/>
                <a:latin typeface="Studio-Feixen-Sans"/>
              </a:rPr>
              <a:t> such as sales, salary, weight, or temperature.</a:t>
            </a:r>
            <a:endParaRPr lang="en-US" sz="2400" b="0" i="0" dirty="0">
              <a:solidFill>
                <a:srgbClr val="374151"/>
              </a:solidFill>
              <a:effectLst/>
              <a:latin typeface="Söhne"/>
            </a:endParaRPr>
          </a:p>
          <a:p>
            <a:endParaRPr lang="en-US" dirty="0">
              <a:solidFill>
                <a:srgbClr val="374151"/>
              </a:solidFill>
              <a:latin typeface="Söhne"/>
            </a:endParaRPr>
          </a:p>
          <a:p>
            <a:r>
              <a:rPr lang="en-US" sz="2800" b="1" dirty="0">
                <a:solidFill>
                  <a:srgbClr val="374151"/>
                </a:solidFill>
                <a:latin typeface="Söhne"/>
              </a:rPr>
              <a:t>What mean by continuous numerical value :</a:t>
            </a:r>
          </a:p>
          <a:p>
            <a:r>
              <a:rPr lang="en-US" sz="2400" dirty="0">
                <a:solidFill>
                  <a:srgbClr val="374151"/>
                </a:solidFill>
                <a:latin typeface="Söhne"/>
              </a:rPr>
              <a:t>	In machine learning, the term continuous values refers to </a:t>
            </a:r>
            <a:r>
              <a:rPr lang="en-US" sz="2400" b="1" dirty="0">
                <a:solidFill>
                  <a:srgbClr val="C00000"/>
                </a:solidFill>
                <a:latin typeface="Söhne"/>
              </a:rPr>
              <a:t>numeric values </a:t>
            </a:r>
            <a:r>
              <a:rPr lang="en-US" sz="2400" dirty="0">
                <a:solidFill>
                  <a:srgbClr val="374151"/>
                </a:solidFill>
                <a:latin typeface="Söhne"/>
              </a:rPr>
              <a:t>that can take any value within a </a:t>
            </a:r>
            <a:r>
              <a:rPr lang="en-US" sz="2400" b="1" dirty="0">
                <a:solidFill>
                  <a:srgbClr val="C00000"/>
                </a:solidFill>
                <a:latin typeface="Söhne"/>
              </a:rPr>
              <a:t>range</a:t>
            </a:r>
            <a:r>
              <a:rPr lang="en-US" sz="2400" dirty="0">
                <a:solidFill>
                  <a:srgbClr val="374151"/>
                </a:solidFill>
                <a:latin typeface="Söhne"/>
              </a:rPr>
              <a:t>, </a:t>
            </a:r>
            <a:r>
              <a:rPr lang="en-US" sz="2400" b="1" dirty="0">
                <a:solidFill>
                  <a:srgbClr val="C00000"/>
                </a:solidFill>
                <a:latin typeface="Söhne"/>
              </a:rPr>
              <a:t>not just fixed</a:t>
            </a:r>
            <a:r>
              <a:rPr lang="en-US" sz="2400" dirty="0">
                <a:solidFill>
                  <a:srgbClr val="374151"/>
                </a:solidFill>
                <a:latin typeface="Söhne"/>
              </a:rPr>
              <a:t> or </a:t>
            </a:r>
            <a:r>
              <a:rPr lang="en-US" sz="2400" b="1" dirty="0">
                <a:solidFill>
                  <a:srgbClr val="C00000"/>
                </a:solidFill>
                <a:latin typeface="Söhne"/>
              </a:rPr>
              <a:t>distinct</a:t>
            </a:r>
            <a:r>
              <a:rPr lang="en-US" sz="2400" dirty="0">
                <a:solidFill>
                  <a:srgbClr val="374151"/>
                </a:solidFill>
                <a:latin typeface="Söhne"/>
              </a:rPr>
              <a:t> </a:t>
            </a:r>
            <a:r>
              <a:rPr lang="en-US" sz="2400" b="1" dirty="0">
                <a:solidFill>
                  <a:srgbClr val="C00000"/>
                </a:solidFill>
                <a:latin typeface="Söhne"/>
              </a:rPr>
              <a:t>values</a:t>
            </a:r>
            <a:r>
              <a:rPr lang="en-US" sz="2400" dirty="0">
                <a:solidFill>
                  <a:srgbClr val="374151"/>
                </a:solidFill>
                <a:latin typeface="Söhne"/>
              </a:rPr>
              <a:t>.</a:t>
            </a:r>
          </a:p>
          <a:p>
            <a:r>
              <a:rPr lang="en-US" sz="2400" dirty="0">
                <a:solidFill>
                  <a:srgbClr val="374151"/>
                </a:solidFill>
                <a:latin typeface="Söhne"/>
              </a:rPr>
              <a:t>	These are </a:t>
            </a:r>
            <a:r>
              <a:rPr lang="en-US" sz="2400" b="1" dirty="0">
                <a:solidFill>
                  <a:srgbClr val="002060"/>
                </a:solidFill>
                <a:latin typeface="Söhne"/>
              </a:rPr>
              <a:t>real numbers </a:t>
            </a:r>
            <a:r>
              <a:rPr lang="en-US" sz="2400" dirty="0">
                <a:solidFill>
                  <a:srgbClr val="374151"/>
                </a:solidFill>
                <a:latin typeface="Söhne"/>
              </a:rPr>
              <a:t>(</a:t>
            </a:r>
            <a:r>
              <a:rPr lang="en-US" sz="2400" b="1" dirty="0">
                <a:solidFill>
                  <a:srgbClr val="374151"/>
                </a:solidFill>
                <a:latin typeface="Söhne"/>
              </a:rPr>
              <a:t>decimals</a:t>
            </a:r>
            <a:r>
              <a:rPr lang="en-US" sz="2400" dirty="0">
                <a:solidFill>
                  <a:srgbClr val="374151"/>
                </a:solidFill>
                <a:latin typeface="Söhne"/>
              </a:rPr>
              <a:t> or </a:t>
            </a:r>
            <a:r>
              <a:rPr lang="en-US" sz="2400" b="1" dirty="0">
                <a:solidFill>
                  <a:srgbClr val="374151"/>
                </a:solidFill>
                <a:latin typeface="Söhne"/>
              </a:rPr>
              <a:t>integers</a:t>
            </a:r>
            <a:r>
              <a:rPr lang="en-US" sz="2400" dirty="0">
                <a:solidFill>
                  <a:srgbClr val="374151"/>
                </a:solidFill>
                <a:latin typeface="Söhne"/>
              </a:rPr>
              <a:t>) that can vary </a:t>
            </a:r>
            <a:r>
              <a:rPr lang="en-US" sz="2400" b="1" dirty="0">
                <a:solidFill>
                  <a:srgbClr val="002060"/>
                </a:solidFill>
                <a:latin typeface="Söhne"/>
              </a:rPr>
              <a:t>smoothly</a:t>
            </a:r>
            <a:r>
              <a:rPr lang="en-US" sz="2400" dirty="0">
                <a:solidFill>
                  <a:srgbClr val="374151"/>
                </a:solidFill>
                <a:latin typeface="Söhne"/>
              </a:rPr>
              <a:t> </a:t>
            </a:r>
            <a:r>
              <a:rPr lang="en-US" sz="2400" b="1" dirty="0">
                <a:solidFill>
                  <a:srgbClr val="002060"/>
                </a:solidFill>
                <a:latin typeface="Söhne"/>
              </a:rPr>
              <a:t>over</a:t>
            </a:r>
            <a:r>
              <a:rPr lang="en-US" sz="2400" dirty="0">
                <a:solidFill>
                  <a:srgbClr val="374151"/>
                </a:solidFill>
                <a:latin typeface="Söhne"/>
              </a:rPr>
              <a:t> </a:t>
            </a:r>
            <a:r>
              <a:rPr lang="en-US" sz="2400" b="1" dirty="0">
                <a:solidFill>
                  <a:srgbClr val="002060"/>
                </a:solidFill>
                <a:latin typeface="Söhne"/>
              </a:rPr>
              <a:t>a</a:t>
            </a:r>
            <a:r>
              <a:rPr lang="en-US" sz="2400" dirty="0">
                <a:solidFill>
                  <a:srgbClr val="374151"/>
                </a:solidFill>
                <a:latin typeface="Söhne"/>
              </a:rPr>
              <a:t> </a:t>
            </a:r>
            <a:r>
              <a:rPr lang="en-US" sz="2400" b="1" dirty="0">
                <a:solidFill>
                  <a:srgbClr val="002060"/>
                </a:solidFill>
                <a:latin typeface="Söhne"/>
              </a:rPr>
              <a:t>range</a:t>
            </a:r>
            <a:r>
              <a:rPr lang="en-US" sz="2400" dirty="0">
                <a:solidFill>
                  <a:srgbClr val="374151"/>
                </a:solidFill>
                <a:latin typeface="Söhne"/>
              </a:rPr>
              <a:t>, as </a:t>
            </a:r>
            <a:r>
              <a:rPr lang="en-US" sz="2400" b="1" dirty="0">
                <a:solidFill>
                  <a:srgbClr val="C00000"/>
                </a:solidFill>
                <a:latin typeface="Söhne"/>
              </a:rPr>
              <a:t>opposed to</a:t>
            </a:r>
            <a:r>
              <a:rPr lang="en-US" sz="2400" dirty="0">
                <a:solidFill>
                  <a:srgbClr val="374151"/>
                </a:solidFill>
                <a:latin typeface="Söhne"/>
              </a:rPr>
              <a:t> </a:t>
            </a:r>
            <a:r>
              <a:rPr lang="en-US" sz="2400" b="1" dirty="0">
                <a:solidFill>
                  <a:srgbClr val="374151"/>
                </a:solidFill>
                <a:latin typeface="Söhne"/>
              </a:rPr>
              <a:t>categorical values</a:t>
            </a:r>
            <a:r>
              <a:rPr lang="en-US" sz="2400" dirty="0">
                <a:solidFill>
                  <a:srgbClr val="374151"/>
                </a:solidFill>
                <a:latin typeface="Söhne"/>
              </a:rPr>
              <a:t>, which are fixed labels or classes (like "Yes"/"No", or "Red"/"Green").</a:t>
            </a:r>
          </a:p>
          <a:p>
            <a:endParaRPr lang="en-US" dirty="0"/>
          </a:p>
        </p:txBody>
      </p:sp>
    </p:spTree>
    <p:extLst>
      <p:ext uri="{BB962C8B-B14F-4D97-AF65-F5344CB8AC3E}">
        <p14:creationId xmlns:p14="http://schemas.microsoft.com/office/powerpoint/2010/main" val="259568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9BC14-9DAE-BAE1-E9E9-6823B00AEF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B5F911C-523D-7690-6ED8-48087F77C872}"/>
              </a:ext>
            </a:extLst>
          </p:cNvPr>
          <p:cNvSpPr txBox="1"/>
          <p:nvPr/>
        </p:nvSpPr>
        <p:spPr>
          <a:xfrm>
            <a:off x="544748" y="302359"/>
            <a:ext cx="10894979" cy="6740307"/>
          </a:xfrm>
          <a:prstGeom prst="rect">
            <a:avLst/>
          </a:prstGeom>
          <a:noFill/>
        </p:spPr>
        <p:txBody>
          <a:bodyPr wrap="square">
            <a:spAutoFit/>
          </a:bodyPr>
          <a:lstStyle/>
          <a:p>
            <a:r>
              <a:rPr lang="en-US" sz="2400" b="1" i="0" dirty="0">
                <a:solidFill>
                  <a:srgbClr val="374151"/>
                </a:solidFill>
                <a:effectLst/>
                <a:latin typeface="Söhne"/>
              </a:rPr>
              <a:t>Note:</a:t>
            </a:r>
            <a:br>
              <a:rPr lang="en-US" sz="2400" b="0" i="0" dirty="0">
                <a:solidFill>
                  <a:srgbClr val="374151"/>
                </a:solidFill>
                <a:effectLst/>
                <a:latin typeface="Söhne"/>
              </a:rPr>
            </a:br>
            <a:r>
              <a:rPr lang="en-US" sz="2400" b="0" i="0" dirty="0">
                <a:solidFill>
                  <a:srgbClr val="374151"/>
                </a:solidFill>
                <a:effectLst/>
                <a:latin typeface="Söhne"/>
              </a:rPr>
              <a:t>In the context of regression in machine learning, a continuous numerical value refers to an outcome or target variable that can take on </a:t>
            </a:r>
            <a:r>
              <a:rPr lang="en-US" sz="2400" b="1" i="0" dirty="0">
                <a:solidFill>
                  <a:srgbClr val="C00000"/>
                </a:solidFill>
                <a:effectLst/>
                <a:latin typeface="Söhne"/>
              </a:rPr>
              <a:t>an infinite number of values within a specific range</a:t>
            </a:r>
            <a:r>
              <a:rPr lang="en-US" sz="2400" b="0" i="0" dirty="0">
                <a:solidFill>
                  <a:srgbClr val="374151"/>
                </a:solidFill>
                <a:effectLst/>
                <a:latin typeface="Söhne"/>
              </a:rPr>
              <a:t>. In case of </a:t>
            </a:r>
            <a:r>
              <a:rPr lang="en-US" sz="2400" b="0" i="0" dirty="0">
                <a:solidFill>
                  <a:srgbClr val="0D0D0D"/>
                </a:solidFill>
                <a:effectLst/>
                <a:latin typeface="Söhne"/>
              </a:rPr>
              <a:t>predicting a person's age, age is considered a continuous numerical value because it can theoretically take on any value within a certain range (for example, from 0 to 100+ years). </a:t>
            </a:r>
            <a:r>
              <a:rPr lang="en-US" sz="2400" b="1" i="0" dirty="0">
                <a:solidFill>
                  <a:srgbClr val="0D0D0D"/>
                </a:solidFill>
                <a:effectLst/>
                <a:latin typeface="Söhne"/>
              </a:rPr>
              <a:t>There are no gaps or intervals between possible ages</a:t>
            </a:r>
            <a:r>
              <a:rPr lang="en-US" sz="2400" b="0" i="0" dirty="0">
                <a:solidFill>
                  <a:srgbClr val="0D0D0D"/>
                </a:solidFill>
                <a:effectLst/>
                <a:latin typeface="Söhne"/>
              </a:rPr>
              <a:t>, and age can be expressed as a decimal or fraction if necessary (e.g., 25.5 years). </a:t>
            </a:r>
          </a:p>
          <a:p>
            <a:r>
              <a:rPr lang="en-US" sz="2400" dirty="0">
                <a:solidFill>
                  <a:srgbClr val="0D0D0D"/>
                </a:solidFill>
                <a:latin typeface="Söhne"/>
              </a:rPr>
              <a:t>	</a:t>
            </a:r>
            <a:r>
              <a:rPr lang="en-US" sz="2400" b="0" i="0" dirty="0">
                <a:solidFill>
                  <a:srgbClr val="374151"/>
                </a:solidFill>
                <a:effectLst/>
                <a:latin typeface="Söhne"/>
              </a:rPr>
              <a:t>It is a variable that can have any real number value, and there are no distinct categories or classes. The term "continuous" implies that the variable can vary over a continuous range, and there are no gaps or interruptions in the possible values it can take. In contrast, in a classification task, the target variable would be a </a:t>
            </a:r>
            <a:r>
              <a:rPr lang="en-US" sz="2400" b="1" i="0" dirty="0">
                <a:solidFill>
                  <a:srgbClr val="374151"/>
                </a:solidFill>
                <a:effectLst/>
                <a:latin typeface="Söhne"/>
              </a:rPr>
              <a:t>discrete set of categories or classes.</a:t>
            </a:r>
          </a:p>
          <a:p>
            <a:endParaRPr lang="en-US" sz="2400" b="0" i="0" dirty="0">
              <a:solidFill>
                <a:srgbClr val="374151"/>
              </a:solidFill>
              <a:effectLst/>
              <a:latin typeface="Söhne"/>
            </a:endParaRPr>
          </a:p>
          <a:p>
            <a:r>
              <a:rPr lang="en-US" sz="2400" b="1" dirty="0">
                <a:solidFill>
                  <a:srgbClr val="374151"/>
                </a:solidFill>
                <a:latin typeface="Söhne"/>
              </a:rPr>
              <a:t>Note</a:t>
            </a:r>
            <a:r>
              <a:rPr lang="en-US" sz="2400" dirty="0">
                <a:solidFill>
                  <a:srgbClr val="374151"/>
                </a:solidFill>
                <a:latin typeface="Söhne"/>
              </a:rPr>
              <a:t>:</a:t>
            </a:r>
          </a:p>
          <a:p>
            <a:r>
              <a:rPr lang="en-US" sz="2400" b="0" i="0" dirty="0">
                <a:solidFill>
                  <a:srgbClr val="374151"/>
                </a:solidFill>
                <a:effectLst/>
                <a:latin typeface="Söhne"/>
              </a:rPr>
              <a:t>Here, “discrete set of categories or classes" refers to a set of distinct and separate values that a variable can take</a:t>
            </a:r>
          </a:p>
          <a:p>
            <a:endParaRPr lang="en-US" sz="2400" dirty="0">
              <a:solidFill>
                <a:srgbClr val="374151"/>
              </a:solidFill>
              <a:latin typeface="Söhne"/>
            </a:endParaRPr>
          </a:p>
          <a:p>
            <a:endParaRPr lang="en-US" sz="2400" dirty="0"/>
          </a:p>
        </p:txBody>
      </p:sp>
    </p:spTree>
    <p:extLst>
      <p:ext uri="{BB962C8B-B14F-4D97-AF65-F5344CB8AC3E}">
        <p14:creationId xmlns:p14="http://schemas.microsoft.com/office/powerpoint/2010/main" val="3758266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78CB5-6460-1299-E866-F5268705323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732CFDC-D31F-2CBA-FFE5-FBDF5BDBDDD5}"/>
              </a:ext>
            </a:extLst>
          </p:cNvPr>
          <p:cNvSpPr txBox="1"/>
          <p:nvPr/>
        </p:nvSpPr>
        <p:spPr>
          <a:xfrm>
            <a:off x="985423" y="1029472"/>
            <a:ext cx="10894979" cy="4585871"/>
          </a:xfrm>
          <a:prstGeom prst="rect">
            <a:avLst/>
          </a:prstGeom>
          <a:noFill/>
        </p:spPr>
        <p:txBody>
          <a:bodyPr wrap="square">
            <a:spAutoFit/>
          </a:bodyPr>
          <a:lstStyle/>
          <a:p>
            <a:r>
              <a:rPr lang="en-US" sz="2800" b="1" dirty="0"/>
              <a:t>🔁 Regression Contrast with Classification:</a:t>
            </a:r>
          </a:p>
          <a:p>
            <a:r>
              <a:rPr lang="en-US" sz="2400" dirty="0"/>
              <a:t>In classification, the outputs are </a:t>
            </a:r>
            <a:r>
              <a:rPr lang="en-US" sz="2400" b="1" dirty="0">
                <a:solidFill>
                  <a:srgbClr val="C00000"/>
                </a:solidFill>
              </a:rPr>
              <a:t>discrete categories</a:t>
            </a:r>
            <a:r>
              <a:rPr lang="en-US" sz="2400" dirty="0"/>
              <a:t>, like:</a:t>
            </a:r>
          </a:p>
          <a:p>
            <a:pPr marL="800100" lvl="1" indent="-342900">
              <a:buFont typeface="Arial" panose="020B0604020202020204" pitchFamily="34" charset="0"/>
              <a:buChar char="•"/>
            </a:pPr>
            <a:r>
              <a:rPr lang="en-US" sz="2400" dirty="0"/>
              <a:t>"Pass" or "Fail"</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"Spam" or "Not Spam"</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"Dog", "Cat", or "Bird"</a:t>
            </a:r>
          </a:p>
          <a:p>
            <a:endParaRPr lang="en-US" sz="2400" dirty="0"/>
          </a:p>
          <a:p>
            <a:r>
              <a:rPr lang="en-US" sz="2400" dirty="0"/>
              <a:t>Whereas in regression, the goal is to predict </a:t>
            </a:r>
            <a:r>
              <a:rPr lang="en-US" sz="2400" b="1" dirty="0">
                <a:solidFill>
                  <a:srgbClr val="C00000"/>
                </a:solidFill>
              </a:rPr>
              <a:t>a number</a:t>
            </a:r>
            <a:r>
              <a:rPr lang="en-US" sz="2400" dirty="0"/>
              <a:t>, like:</a:t>
            </a:r>
          </a:p>
          <a:p>
            <a:pPr marL="800100" lvl="1" indent="-342900">
              <a:buFont typeface="Arial" panose="020B0604020202020204" pitchFamily="34" charset="0"/>
              <a:buChar char="•"/>
            </a:pPr>
            <a:r>
              <a:rPr lang="en-US" sz="2400" dirty="0"/>
              <a:t>88.4 marks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₹56,789.25 income</a:t>
            </a:r>
          </a:p>
        </p:txBody>
      </p:sp>
    </p:spTree>
    <p:extLst>
      <p:ext uri="{BB962C8B-B14F-4D97-AF65-F5344CB8AC3E}">
        <p14:creationId xmlns:p14="http://schemas.microsoft.com/office/powerpoint/2010/main" val="2389883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C19C82-8272-26D0-C952-F6C58839E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468" y="1222442"/>
            <a:ext cx="4762500" cy="3810000"/>
          </a:xfrm>
          <a:prstGeom prst="rect">
            <a:avLst/>
          </a:prstGeom>
        </p:spPr>
      </p:pic>
      <p:sp>
        <p:nvSpPr>
          <p:cNvPr id="7" name="TextBox 6">
            <a:extLst>
              <a:ext uri="{FF2B5EF4-FFF2-40B4-BE49-F238E27FC236}">
                <a16:creationId xmlns:a16="http://schemas.microsoft.com/office/drawing/2014/main" id="{E62524C5-4A09-3603-10C2-AE7C40519E9E}"/>
              </a:ext>
            </a:extLst>
          </p:cNvPr>
          <p:cNvSpPr txBox="1"/>
          <p:nvPr/>
        </p:nvSpPr>
        <p:spPr>
          <a:xfrm>
            <a:off x="848738" y="804153"/>
            <a:ext cx="6094378" cy="830997"/>
          </a:xfrm>
          <a:prstGeom prst="rect">
            <a:avLst/>
          </a:prstGeom>
          <a:noFill/>
        </p:spPr>
        <p:txBody>
          <a:bodyPr wrap="square">
            <a:spAutoFit/>
          </a:bodyPr>
          <a:lstStyle/>
          <a:p>
            <a:r>
              <a:rPr lang="en-US" sz="2400" b="1" i="0" dirty="0">
                <a:effectLst/>
                <a:latin typeface="Google Sans"/>
              </a:rPr>
              <a:t>Example:</a:t>
            </a:r>
          </a:p>
          <a:p>
            <a:endParaRPr lang="en-US" sz="2400" b="1" dirty="0"/>
          </a:p>
        </p:txBody>
      </p:sp>
      <p:sp>
        <p:nvSpPr>
          <p:cNvPr id="9" name="TextBox 8">
            <a:extLst>
              <a:ext uri="{FF2B5EF4-FFF2-40B4-BE49-F238E27FC236}">
                <a16:creationId xmlns:a16="http://schemas.microsoft.com/office/drawing/2014/main" id="{EE8AC45D-836A-95E1-9350-DFA7D29A7B15}"/>
              </a:ext>
            </a:extLst>
          </p:cNvPr>
          <p:cNvSpPr txBox="1"/>
          <p:nvPr/>
        </p:nvSpPr>
        <p:spPr>
          <a:xfrm>
            <a:off x="848738" y="1364583"/>
            <a:ext cx="4568088" cy="707886"/>
          </a:xfrm>
          <a:prstGeom prst="rect">
            <a:avLst/>
          </a:prstGeom>
          <a:noFill/>
        </p:spPr>
        <p:txBody>
          <a:bodyPr wrap="square">
            <a:spAutoFit/>
          </a:bodyPr>
          <a:lstStyle/>
          <a:p>
            <a:r>
              <a:rPr lang="en-US" sz="2000" dirty="0">
                <a:solidFill>
                  <a:srgbClr val="000000"/>
                </a:solidFill>
                <a:latin typeface="inter-regular"/>
              </a:rPr>
              <a:t>P</a:t>
            </a:r>
            <a:r>
              <a:rPr lang="en-US" sz="2000" b="0" i="0" dirty="0">
                <a:solidFill>
                  <a:srgbClr val="000000"/>
                </a:solidFill>
                <a:effectLst/>
                <a:latin typeface="inter-regular"/>
              </a:rPr>
              <a:t>redicting the </a:t>
            </a:r>
            <a:r>
              <a:rPr lang="en-US" sz="2000" b="1" i="0" dirty="0">
                <a:solidFill>
                  <a:srgbClr val="000000"/>
                </a:solidFill>
                <a:effectLst/>
                <a:latin typeface="inter-regular"/>
              </a:rPr>
              <a:t>salary</a:t>
            </a:r>
            <a:r>
              <a:rPr lang="en-US" sz="2000" b="0" i="0" dirty="0">
                <a:solidFill>
                  <a:srgbClr val="000000"/>
                </a:solidFill>
                <a:effectLst/>
                <a:latin typeface="inter-regular"/>
              </a:rPr>
              <a:t> of an employee on the basis of </a:t>
            </a:r>
            <a:r>
              <a:rPr lang="en-US" sz="2000" i="0" dirty="0">
                <a:solidFill>
                  <a:srgbClr val="000000"/>
                </a:solidFill>
                <a:effectLst/>
                <a:latin typeface="inter-bold"/>
              </a:rPr>
              <a:t>the</a:t>
            </a:r>
            <a:r>
              <a:rPr lang="en-US" sz="2000" b="1" i="0" dirty="0">
                <a:solidFill>
                  <a:srgbClr val="000000"/>
                </a:solidFill>
                <a:effectLst/>
                <a:latin typeface="inter-bold"/>
              </a:rPr>
              <a:t> year of experience</a:t>
            </a:r>
            <a:r>
              <a:rPr lang="en-US" sz="2000" b="0" i="0" dirty="0">
                <a:solidFill>
                  <a:srgbClr val="000000"/>
                </a:solidFill>
                <a:effectLst/>
                <a:latin typeface="inter-regular"/>
              </a:rPr>
              <a:t>.</a:t>
            </a:r>
            <a:endParaRPr lang="en-US" sz="2000" dirty="0"/>
          </a:p>
        </p:txBody>
      </p:sp>
      <p:sp>
        <p:nvSpPr>
          <p:cNvPr id="11" name="TextBox 10">
            <a:extLst>
              <a:ext uri="{FF2B5EF4-FFF2-40B4-BE49-F238E27FC236}">
                <a16:creationId xmlns:a16="http://schemas.microsoft.com/office/drawing/2014/main" id="{1136232F-A5CF-197D-6786-E0D4592D0A33}"/>
              </a:ext>
            </a:extLst>
          </p:cNvPr>
          <p:cNvSpPr txBox="1"/>
          <p:nvPr/>
        </p:nvSpPr>
        <p:spPr>
          <a:xfrm>
            <a:off x="7434364" y="757986"/>
            <a:ext cx="2050104" cy="369332"/>
          </a:xfrm>
          <a:prstGeom prst="rect">
            <a:avLst/>
          </a:prstGeom>
          <a:noFill/>
        </p:spPr>
        <p:txBody>
          <a:bodyPr wrap="square">
            <a:spAutoFit/>
          </a:bodyPr>
          <a:lstStyle/>
          <a:p>
            <a:r>
              <a:rPr lang="en-US" b="1" i="0" dirty="0">
                <a:effectLst/>
                <a:latin typeface="Google Sans"/>
              </a:rPr>
              <a:t>Linear Regression: </a:t>
            </a:r>
          </a:p>
        </p:txBody>
      </p:sp>
    </p:spTree>
    <p:extLst>
      <p:ext uri="{BB962C8B-B14F-4D97-AF65-F5344CB8AC3E}">
        <p14:creationId xmlns:p14="http://schemas.microsoft.com/office/powerpoint/2010/main" val="2684928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AD659-A521-69B1-D326-41AFD331DFF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C4F07-4306-2638-3A18-A665154FAE3B}"/>
              </a:ext>
            </a:extLst>
          </p:cNvPr>
          <p:cNvSpPr>
            <a:spLocks noGrp="1"/>
          </p:cNvSpPr>
          <p:nvPr>
            <p:ph idx="1"/>
          </p:nvPr>
        </p:nvSpPr>
        <p:spPr>
          <a:xfrm>
            <a:off x="702853" y="1132114"/>
            <a:ext cx="10900568" cy="4767943"/>
          </a:xfrm>
        </p:spPr>
        <p:txBody>
          <a:bodyPr>
            <a:normAutofit/>
          </a:bodyPr>
          <a:lstStyle/>
          <a:p>
            <a:pPr marL="0" indent="0">
              <a:buNone/>
            </a:pPr>
            <a:r>
              <a:rPr lang="en-US" sz="3200" b="1" dirty="0"/>
              <a:t>Types of Regression:</a:t>
            </a:r>
          </a:p>
          <a:p>
            <a:pPr marL="0" indent="0">
              <a:buNone/>
            </a:pPr>
            <a:r>
              <a:rPr lang="en-US" sz="2800" dirty="0"/>
              <a:t>There are </a:t>
            </a:r>
            <a:r>
              <a:rPr lang="en-US" sz="2800" b="1" dirty="0">
                <a:solidFill>
                  <a:srgbClr val="C00000"/>
                </a:solidFill>
              </a:rPr>
              <a:t>several types of regression techniques</a:t>
            </a:r>
            <a:r>
              <a:rPr lang="en-US" sz="2800" dirty="0"/>
              <a:t>, each suited for different kinds of </a:t>
            </a:r>
            <a:r>
              <a:rPr lang="en-US" sz="2800" b="1" dirty="0">
                <a:solidFill>
                  <a:srgbClr val="002060"/>
                </a:solidFill>
              </a:rPr>
              <a:t>data</a:t>
            </a:r>
            <a:r>
              <a:rPr lang="en-US" sz="2800" dirty="0"/>
              <a:t> and </a:t>
            </a:r>
            <a:r>
              <a:rPr lang="en-US" sz="2800" b="1" dirty="0"/>
              <a:t>relationships between variables</a:t>
            </a:r>
            <a:r>
              <a:rPr lang="en-US" sz="2800" dirty="0"/>
              <a:t>.</a:t>
            </a:r>
          </a:p>
          <a:p>
            <a:pPr marL="457200" indent="-457200">
              <a:buFont typeface="+mj-lt"/>
              <a:buAutoNum type="arabicPeriod"/>
            </a:pPr>
            <a:r>
              <a:rPr lang="en-IN" sz="2800" b="1" dirty="0">
                <a:solidFill>
                  <a:srgbClr val="002060"/>
                </a:solidFill>
              </a:rPr>
              <a:t>Linear Regression </a:t>
            </a:r>
            <a:r>
              <a:rPr lang="en-IN" sz="2800" dirty="0"/>
              <a:t>(</a:t>
            </a:r>
            <a:r>
              <a:rPr lang="en-IN" sz="2800" b="1" dirty="0"/>
              <a:t>Formula: </a:t>
            </a:r>
            <a:r>
              <a:rPr lang="en-IN" sz="2800" dirty="0"/>
              <a:t>Y = </a:t>
            </a:r>
            <a:r>
              <a:rPr lang="en-IN" sz="2800" dirty="0" err="1"/>
              <a:t>mX</a:t>
            </a:r>
            <a:r>
              <a:rPr lang="en-IN" sz="2800" dirty="0"/>
              <a:t> + c)</a:t>
            </a:r>
          </a:p>
          <a:p>
            <a:pPr marL="457200" indent="-457200">
              <a:buFont typeface="+mj-lt"/>
              <a:buAutoNum type="arabicPeriod"/>
            </a:pPr>
            <a:r>
              <a:rPr lang="en-IN" sz="2800" dirty="0"/>
              <a:t>Multiple Linear Regression (</a:t>
            </a:r>
            <a:r>
              <a:rPr lang="en-IN" sz="2800" b="1" dirty="0"/>
              <a:t>Formula: </a:t>
            </a:r>
            <a:r>
              <a:rPr lang="en-IN" sz="2800" dirty="0"/>
              <a:t>Y = b0 + b1X1 + b2X2 + ... + </a:t>
            </a:r>
            <a:r>
              <a:rPr lang="en-IN" sz="2800" dirty="0" err="1"/>
              <a:t>bnXn</a:t>
            </a:r>
            <a:r>
              <a:rPr lang="en-IN" sz="2800" dirty="0"/>
              <a:t>)</a:t>
            </a:r>
          </a:p>
          <a:p>
            <a:pPr marL="457200" indent="-457200">
              <a:buFont typeface="+mj-lt"/>
              <a:buAutoNum type="arabicPeriod"/>
            </a:pPr>
            <a:r>
              <a:rPr lang="en-IN" sz="2800" dirty="0"/>
              <a:t>Polynomial Regression (</a:t>
            </a:r>
            <a:r>
              <a:rPr lang="en-IN" sz="2800" b="1" dirty="0"/>
              <a:t>Formula: </a:t>
            </a:r>
            <a:r>
              <a:rPr lang="en-IN" sz="2800" dirty="0"/>
              <a:t>Y = b0 + b1X + b2X² + ... + </a:t>
            </a:r>
            <a:r>
              <a:rPr lang="en-IN" sz="2800" dirty="0" err="1"/>
              <a:t>bnX</a:t>
            </a:r>
            <a:r>
              <a:rPr lang="en-IN" sz="2800" dirty="0"/>
              <a:t>ⁿ)</a:t>
            </a:r>
          </a:p>
          <a:p>
            <a:pPr marL="457200" indent="-457200">
              <a:buFont typeface="+mj-lt"/>
              <a:buAutoNum type="arabicPeriod"/>
            </a:pPr>
            <a:r>
              <a:rPr lang="en-IN" sz="2800" b="1" dirty="0">
                <a:solidFill>
                  <a:srgbClr val="002060"/>
                </a:solidFill>
              </a:rPr>
              <a:t>Logistic Regression </a:t>
            </a:r>
            <a:r>
              <a:rPr lang="en-IN" sz="2800" dirty="0"/>
              <a:t>(Technically Classification) </a:t>
            </a:r>
          </a:p>
        </p:txBody>
      </p:sp>
    </p:spTree>
    <p:extLst>
      <p:ext uri="{BB962C8B-B14F-4D97-AF65-F5344CB8AC3E}">
        <p14:creationId xmlns:p14="http://schemas.microsoft.com/office/powerpoint/2010/main" val="3073614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775F3-C667-BC66-6B03-CEEC3CF69D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BB8FB-38FB-E16A-A78A-0B03829BE048}"/>
              </a:ext>
            </a:extLst>
          </p:cNvPr>
          <p:cNvSpPr>
            <a:spLocks noGrp="1"/>
          </p:cNvSpPr>
          <p:nvPr>
            <p:ph idx="1"/>
          </p:nvPr>
        </p:nvSpPr>
        <p:spPr>
          <a:xfrm>
            <a:off x="702853" y="696686"/>
            <a:ext cx="10900568" cy="5203371"/>
          </a:xfrm>
        </p:spPr>
        <p:txBody>
          <a:bodyPr>
            <a:normAutofit/>
          </a:bodyPr>
          <a:lstStyle/>
          <a:p>
            <a:pPr marL="0" indent="0">
              <a:buNone/>
            </a:pPr>
            <a:endParaRPr lang="en-IN" sz="2400" dirty="0"/>
          </a:p>
        </p:txBody>
      </p:sp>
      <p:grpSp>
        <p:nvGrpSpPr>
          <p:cNvPr id="6" name="Group 5">
            <a:extLst>
              <a:ext uri="{FF2B5EF4-FFF2-40B4-BE49-F238E27FC236}">
                <a16:creationId xmlns:a16="http://schemas.microsoft.com/office/drawing/2014/main" id="{E9A1C9B4-906F-6698-A3D4-2942914BE939}"/>
              </a:ext>
            </a:extLst>
          </p:cNvPr>
          <p:cNvGrpSpPr/>
          <p:nvPr/>
        </p:nvGrpSpPr>
        <p:grpSpPr>
          <a:xfrm>
            <a:off x="-1" y="-104"/>
            <a:ext cx="12317187" cy="6858104"/>
            <a:chOff x="-1" y="-104"/>
            <a:chExt cx="12317187" cy="6858104"/>
          </a:xfrm>
        </p:grpSpPr>
        <p:pic>
          <p:nvPicPr>
            <p:cNvPr id="1026" name="Picture 2" descr="Các loại phân tích hồi quy (regression) – HKT Consultant">
              <a:extLst>
                <a:ext uri="{FF2B5EF4-FFF2-40B4-BE49-F238E27FC236}">
                  <a16:creationId xmlns:a16="http://schemas.microsoft.com/office/drawing/2014/main" id="{1D284DF0-1EF1-2D7D-8DD7-0450D2EBA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643" y="32554"/>
              <a:ext cx="8218714" cy="682544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27104C9-1074-1D1B-EBE6-67BCFA1B27F1}"/>
                </a:ext>
              </a:extLst>
            </p:cNvPr>
            <p:cNvPicPr>
              <a:picLocks noChangeAspect="1"/>
            </p:cNvPicPr>
            <p:nvPr/>
          </p:nvPicPr>
          <p:blipFill>
            <a:blip r:embed="rId3"/>
            <a:stretch>
              <a:fillRect/>
            </a:stretch>
          </p:blipFill>
          <p:spPr>
            <a:xfrm>
              <a:off x="-1" y="10782"/>
              <a:ext cx="1986644" cy="6825446"/>
            </a:xfrm>
            <a:prstGeom prst="rect">
              <a:avLst/>
            </a:prstGeom>
          </p:spPr>
        </p:pic>
        <p:pic>
          <p:nvPicPr>
            <p:cNvPr id="5" name="Picture 4">
              <a:extLst>
                <a:ext uri="{FF2B5EF4-FFF2-40B4-BE49-F238E27FC236}">
                  <a16:creationId xmlns:a16="http://schemas.microsoft.com/office/drawing/2014/main" id="{BAADBE15-5E45-48DB-5299-6943E531B315}"/>
                </a:ext>
              </a:extLst>
            </p:cNvPr>
            <p:cNvPicPr>
              <a:picLocks noChangeAspect="1"/>
            </p:cNvPicPr>
            <p:nvPr/>
          </p:nvPicPr>
          <p:blipFill>
            <a:blip r:embed="rId3"/>
            <a:stretch>
              <a:fillRect/>
            </a:stretch>
          </p:blipFill>
          <p:spPr>
            <a:xfrm>
              <a:off x="10205357" y="-104"/>
              <a:ext cx="2111829" cy="6858104"/>
            </a:xfrm>
            <a:prstGeom prst="rect">
              <a:avLst/>
            </a:prstGeom>
          </p:spPr>
        </p:pic>
      </p:grpSp>
    </p:spTree>
    <p:extLst>
      <p:ext uri="{BB962C8B-B14F-4D97-AF65-F5344CB8AC3E}">
        <p14:creationId xmlns:p14="http://schemas.microsoft.com/office/powerpoint/2010/main" val="1986873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F4029-A9DC-5DD1-80D3-52792CBAA4C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612AB-9C0C-1A25-8ED2-412A0F553901}"/>
              </a:ext>
            </a:extLst>
          </p:cNvPr>
          <p:cNvSpPr>
            <a:spLocks noGrp="1"/>
          </p:cNvSpPr>
          <p:nvPr>
            <p:ph idx="1"/>
          </p:nvPr>
        </p:nvSpPr>
        <p:spPr>
          <a:xfrm>
            <a:off x="702853" y="968829"/>
            <a:ext cx="10900568" cy="4931228"/>
          </a:xfrm>
        </p:spPr>
        <p:txBody>
          <a:bodyPr>
            <a:normAutofit/>
          </a:bodyPr>
          <a:lstStyle/>
          <a:p>
            <a:pPr marL="0" indent="0">
              <a:buNone/>
            </a:pPr>
            <a:r>
              <a:rPr lang="en-US" sz="2800" b="1" dirty="0">
                <a:solidFill>
                  <a:srgbClr val="002060"/>
                </a:solidFill>
              </a:rPr>
              <a:t>Linear regression:</a:t>
            </a:r>
          </a:p>
          <a:p>
            <a:pPr marL="0" indent="0">
              <a:buNone/>
            </a:pPr>
            <a:r>
              <a:rPr lang="en-US" sz="2400" dirty="0"/>
              <a:t>As the name indicates, simple linear regression is the simplest regression model which involves </a:t>
            </a:r>
            <a:r>
              <a:rPr lang="en-US" sz="2400" b="1" dirty="0">
                <a:solidFill>
                  <a:srgbClr val="C00000"/>
                </a:solidFill>
              </a:rPr>
              <a:t>only</a:t>
            </a:r>
            <a:r>
              <a:rPr lang="en-US" sz="2400" dirty="0"/>
              <a:t> </a:t>
            </a:r>
            <a:r>
              <a:rPr lang="en-US" sz="2400" b="1" dirty="0">
                <a:solidFill>
                  <a:srgbClr val="C00000"/>
                </a:solidFill>
              </a:rPr>
              <a:t>one</a:t>
            </a:r>
            <a:r>
              <a:rPr lang="en-US" sz="2400" dirty="0"/>
              <a:t> </a:t>
            </a:r>
            <a:r>
              <a:rPr lang="en-US" sz="2400" b="1" dirty="0">
                <a:solidFill>
                  <a:srgbClr val="C00000"/>
                </a:solidFill>
              </a:rPr>
              <a:t>independent</a:t>
            </a:r>
            <a:r>
              <a:rPr lang="en-US" sz="2400" b="1" dirty="0"/>
              <a:t> </a:t>
            </a:r>
            <a:r>
              <a:rPr lang="en-US" sz="2400" b="1" dirty="0">
                <a:solidFill>
                  <a:srgbClr val="C00000"/>
                </a:solidFill>
              </a:rPr>
              <a:t>variable </a:t>
            </a:r>
            <a:r>
              <a:rPr lang="en-US" sz="2400" b="1" dirty="0"/>
              <a:t>or</a:t>
            </a:r>
            <a:r>
              <a:rPr lang="en-US" sz="2400" b="1" dirty="0">
                <a:solidFill>
                  <a:srgbClr val="C00000"/>
                </a:solidFill>
              </a:rPr>
              <a:t>  predictor </a:t>
            </a:r>
            <a:r>
              <a:rPr lang="en-US" sz="2400" dirty="0"/>
              <a:t>and </a:t>
            </a:r>
            <a:r>
              <a:rPr lang="en-US" sz="2400" b="1" dirty="0">
                <a:solidFill>
                  <a:srgbClr val="C00000"/>
                </a:solidFill>
              </a:rPr>
              <a:t>only one Dependent Variable </a:t>
            </a:r>
            <a:r>
              <a:rPr lang="en-US" sz="2400" b="1" dirty="0"/>
              <a:t>or</a:t>
            </a:r>
            <a:r>
              <a:rPr lang="en-US" sz="2400" b="1" dirty="0">
                <a:solidFill>
                  <a:srgbClr val="C00000"/>
                </a:solidFill>
              </a:rPr>
              <a:t> the Response Variable.</a:t>
            </a:r>
          </a:p>
          <a:p>
            <a:r>
              <a:rPr lang="en-US" sz="2400" dirty="0"/>
              <a:t>Linear Regression is a supervised learning algorithm used to </a:t>
            </a:r>
            <a:r>
              <a:rPr lang="en-US" sz="2400" b="1" dirty="0">
                <a:solidFill>
                  <a:srgbClr val="002060"/>
                </a:solidFill>
              </a:rPr>
              <a:t>predict a continuous target variable (Y)</a:t>
            </a:r>
            <a:r>
              <a:rPr lang="en-US" sz="2400" dirty="0"/>
              <a:t> </a:t>
            </a:r>
            <a:r>
              <a:rPr lang="en-US" sz="2400" b="1" dirty="0">
                <a:solidFill>
                  <a:srgbClr val="C00000"/>
                </a:solidFill>
              </a:rPr>
              <a:t>based on </a:t>
            </a:r>
            <a:r>
              <a:rPr lang="en-US" sz="2400" dirty="0"/>
              <a:t>the </a:t>
            </a:r>
            <a:r>
              <a:rPr lang="en-US" sz="2400" b="1" dirty="0">
                <a:solidFill>
                  <a:srgbClr val="002060"/>
                </a:solidFill>
              </a:rPr>
              <a:t>value of an independent variable (X), </a:t>
            </a:r>
            <a:r>
              <a:rPr lang="en-US" sz="2400" dirty="0"/>
              <a:t>assuming a </a:t>
            </a:r>
            <a:r>
              <a:rPr lang="en-US" sz="2400" b="1" dirty="0">
                <a:solidFill>
                  <a:srgbClr val="C00000"/>
                </a:solidFill>
              </a:rPr>
              <a:t>linear relationship </a:t>
            </a:r>
            <a:r>
              <a:rPr lang="en-US" sz="2400" dirty="0"/>
              <a:t>between them.</a:t>
            </a:r>
          </a:p>
          <a:p>
            <a:r>
              <a:rPr lang="en-US" sz="2400" dirty="0"/>
              <a:t>This model assumes a </a:t>
            </a:r>
            <a:r>
              <a:rPr lang="en-US" sz="2400" b="1" dirty="0">
                <a:solidFill>
                  <a:schemeClr val="tx2">
                    <a:lumMod val="75000"/>
                    <a:lumOff val="25000"/>
                  </a:schemeClr>
                </a:solidFill>
              </a:rPr>
              <a:t>linear</a:t>
            </a:r>
            <a:r>
              <a:rPr lang="en-US" sz="2400" dirty="0">
                <a:solidFill>
                  <a:schemeClr val="tx2">
                    <a:lumMod val="75000"/>
                    <a:lumOff val="25000"/>
                  </a:schemeClr>
                </a:solidFill>
              </a:rPr>
              <a:t> </a:t>
            </a:r>
            <a:r>
              <a:rPr lang="en-US" sz="2400" b="1" dirty="0">
                <a:solidFill>
                  <a:schemeClr val="tx2">
                    <a:lumMod val="75000"/>
                    <a:lumOff val="25000"/>
                  </a:schemeClr>
                </a:solidFill>
              </a:rPr>
              <a:t>relationship</a:t>
            </a:r>
            <a:r>
              <a:rPr lang="en-US" sz="2400" dirty="0">
                <a:solidFill>
                  <a:schemeClr val="tx2">
                    <a:lumMod val="75000"/>
                    <a:lumOff val="25000"/>
                  </a:schemeClr>
                </a:solidFill>
              </a:rPr>
              <a:t> </a:t>
            </a:r>
            <a:r>
              <a:rPr lang="en-US" sz="2400" dirty="0"/>
              <a:t>between the </a:t>
            </a:r>
            <a:r>
              <a:rPr lang="en-US" sz="2400" b="1" dirty="0"/>
              <a:t>dependent</a:t>
            </a:r>
            <a:r>
              <a:rPr lang="en-US" sz="2400" dirty="0"/>
              <a:t> variable and the </a:t>
            </a:r>
            <a:r>
              <a:rPr lang="en-US" sz="2400" b="1" dirty="0"/>
              <a:t>predictor</a:t>
            </a:r>
            <a:r>
              <a:rPr lang="en-US" sz="2400" dirty="0"/>
              <a:t> variable </a:t>
            </a:r>
            <a:r>
              <a:rPr lang="en-US" sz="2400" dirty="0" err="1"/>
              <a:t>i.e</a:t>
            </a:r>
            <a:r>
              <a:rPr lang="en-US" sz="2400" dirty="0"/>
              <a:t>, The relationship between Dependent and Independent Variable is </a:t>
            </a:r>
            <a:r>
              <a:rPr lang="en-US" sz="2400" b="1" dirty="0"/>
              <a:t>Linear. </a:t>
            </a:r>
            <a:r>
              <a:rPr lang="en-US" sz="2400" dirty="0"/>
              <a:t>Here Linear means if the value of independent variable </a:t>
            </a:r>
            <a:r>
              <a:rPr lang="en-US" sz="2400" b="1" dirty="0">
                <a:solidFill>
                  <a:schemeClr val="tx2">
                    <a:lumMod val="75000"/>
                    <a:lumOff val="25000"/>
                  </a:schemeClr>
                </a:solidFill>
              </a:rPr>
              <a:t>increases</a:t>
            </a:r>
            <a:r>
              <a:rPr lang="en-US" sz="2400" dirty="0"/>
              <a:t> or </a:t>
            </a:r>
            <a:r>
              <a:rPr lang="en-US" sz="2400" b="1" dirty="0">
                <a:solidFill>
                  <a:schemeClr val="tx2">
                    <a:lumMod val="75000"/>
                    <a:lumOff val="25000"/>
                  </a:schemeClr>
                </a:solidFill>
              </a:rPr>
              <a:t>decreases</a:t>
            </a:r>
            <a:r>
              <a:rPr lang="en-US" sz="2400" dirty="0"/>
              <a:t> then the value of Dependent variable will </a:t>
            </a:r>
            <a:r>
              <a:rPr lang="en-US" sz="2400" b="1" dirty="0">
                <a:solidFill>
                  <a:schemeClr val="tx2">
                    <a:lumMod val="75000"/>
                    <a:lumOff val="25000"/>
                  </a:schemeClr>
                </a:solidFill>
              </a:rPr>
              <a:t>increase</a:t>
            </a:r>
            <a:r>
              <a:rPr lang="en-US" sz="2400" dirty="0"/>
              <a:t> or </a:t>
            </a:r>
            <a:r>
              <a:rPr lang="en-US" sz="2400" b="1" dirty="0">
                <a:solidFill>
                  <a:schemeClr val="tx2">
                    <a:lumMod val="75000"/>
                    <a:lumOff val="25000"/>
                  </a:schemeClr>
                </a:solidFill>
              </a:rPr>
              <a:t>decreases</a:t>
            </a:r>
            <a:r>
              <a:rPr lang="en-US" sz="2400" dirty="0"/>
              <a:t> </a:t>
            </a:r>
            <a:r>
              <a:rPr lang="en-US" sz="2400" b="1" dirty="0"/>
              <a:t>for sure</a:t>
            </a:r>
            <a:r>
              <a:rPr lang="en-US" sz="2400" dirty="0"/>
              <a:t>.  </a:t>
            </a:r>
          </a:p>
          <a:p>
            <a:pPr marL="0" indent="0">
              <a:buNone/>
            </a:pPr>
            <a:endParaRPr lang="en-IN" sz="2400" dirty="0"/>
          </a:p>
        </p:txBody>
      </p:sp>
    </p:spTree>
    <p:extLst>
      <p:ext uri="{BB962C8B-B14F-4D97-AF65-F5344CB8AC3E}">
        <p14:creationId xmlns:p14="http://schemas.microsoft.com/office/powerpoint/2010/main" val="4029198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6F0BD-A628-6594-0287-53F27DAD5CE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471903-037E-6D3F-97E3-A95E9AFC5507}"/>
              </a:ext>
            </a:extLst>
          </p:cNvPr>
          <p:cNvSpPr>
            <a:spLocks noGrp="1"/>
          </p:cNvSpPr>
          <p:nvPr>
            <p:ph idx="1"/>
          </p:nvPr>
        </p:nvSpPr>
        <p:spPr>
          <a:xfrm>
            <a:off x="702853" y="620486"/>
            <a:ext cx="10900568" cy="5715000"/>
          </a:xfrm>
        </p:spPr>
        <p:txBody>
          <a:bodyPr>
            <a:normAutofit/>
          </a:bodyPr>
          <a:lstStyle/>
          <a:p>
            <a:pPr marL="0" indent="0">
              <a:buNone/>
            </a:pPr>
            <a:r>
              <a:rPr lang="en-US" sz="2400" b="1" dirty="0"/>
              <a:t>Formula:</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b="1" dirty="0">
                <a:solidFill>
                  <a:srgbClr val="C00000"/>
                </a:solidFill>
              </a:rPr>
              <a:t>Note:</a:t>
            </a:r>
            <a:r>
              <a:rPr lang="en-US" sz="2400" dirty="0"/>
              <a:t>	</a:t>
            </a:r>
          </a:p>
          <a:p>
            <a:r>
              <a:rPr lang="en-US" sz="2400" dirty="0"/>
              <a:t>When we are trying to predict </a:t>
            </a:r>
            <a:r>
              <a:rPr lang="en-US" sz="2400" dirty="0">
                <a:solidFill>
                  <a:srgbClr val="C00000"/>
                </a:solidFill>
              </a:rPr>
              <a:t>a </a:t>
            </a:r>
            <a:r>
              <a:rPr lang="en-US" sz="2400" b="1" dirty="0">
                <a:solidFill>
                  <a:srgbClr val="C00000"/>
                </a:solidFill>
              </a:rPr>
              <a:t>categorical or nominal variable</a:t>
            </a:r>
            <a:r>
              <a:rPr lang="en-US" sz="2400" dirty="0"/>
              <a:t>, the problem is known as a </a:t>
            </a:r>
            <a:r>
              <a:rPr lang="en-US" sz="2400" b="1" dirty="0">
                <a:solidFill>
                  <a:schemeClr val="tx2">
                    <a:lumMod val="75000"/>
                    <a:lumOff val="25000"/>
                  </a:schemeClr>
                </a:solidFill>
              </a:rPr>
              <a:t>classification problem</a:t>
            </a:r>
            <a:r>
              <a:rPr lang="en-US" sz="2400" dirty="0"/>
              <a:t>. A classification problem is one where the output variable is a </a:t>
            </a:r>
            <a:r>
              <a:rPr lang="en-US" sz="2400" b="1" dirty="0">
                <a:solidFill>
                  <a:srgbClr val="002060"/>
                </a:solidFill>
              </a:rPr>
              <a:t>category</a:t>
            </a:r>
            <a:r>
              <a:rPr lang="en-US" sz="2400" dirty="0"/>
              <a:t> such as ‘red’ or ‘blue’ or ‘malignant </a:t>
            </a:r>
            <a:r>
              <a:rPr lang="en-US" sz="2400" dirty="0" err="1"/>
              <a:t>tumour</a:t>
            </a:r>
            <a:r>
              <a:rPr lang="en-US" sz="2400" dirty="0"/>
              <a:t>’ or ‘benign </a:t>
            </a:r>
            <a:r>
              <a:rPr lang="en-US" sz="2400" dirty="0" err="1"/>
              <a:t>tumour</a:t>
            </a:r>
            <a:r>
              <a:rPr lang="en-US" sz="2400" dirty="0"/>
              <a:t>’ etc. Whereas when we are trying to </a:t>
            </a:r>
            <a:r>
              <a:rPr lang="en-US" sz="2400" b="1" dirty="0">
                <a:solidFill>
                  <a:srgbClr val="C00000"/>
                </a:solidFill>
              </a:rPr>
              <a:t>predict a numerical variable</a:t>
            </a:r>
            <a:r>
              <a:rPr lang="en-US" sz="2400" dirty="0"/>
              <a:t> such as ‘price’, ‘weight’, etc. the problem falls under the category of </a:t>
            </a:r>
            <a:r>
              <a:rPr lang="en-US" sz="2400" b="1" dirty="0">
                <a:solidFill>
                  <a:schemeClr val="tx2">
                    <a:lumMod val="75000"/>
                    <a:lumOff val="25000"/>
                  </a:schemeClr>
                </a:solidFill>
              </a:rPr>
              <a:t>regression</a:t>
            </a:r>
            <a:r>
              <a:rPr lang="en-US" sz="2400" dirty="0"/>
              <a:t>.</a:t>
            </a:r>
          </a:p>
          <a:p>
            <a:pPr marL="0" indent="0">
              <a:buNone/>
            </a:pPr>
            <a:endParaRPr lang="en-US" sz="2400" b="1" dirty="0"/>
          </a:p>
          <a:p>
            <a:pPr marL="0" indent="0">
              <a:buNone/>
            </a:pPr>
            <a:endParaRPr lang="en-IN" sz="2400" b="1" dirty="0"/>
          </a:p>
        </p:txBody>
      </p:sp>
      <p:pic>
        <p:nvPicPr>
          <p:cNvPr id="2" name="image45.jpeg">
            <a:extLst>
              <a:ext uri="{FF2B5EF4-FFF2-40B4-BE49-F238E27FC236}">
                <a16:creationId xmlns:a16="http://schemas.microsoft.com/office/drawing/2014/main" id="{9A283718-1AC8-12FD-3336-C24294BD2186}"/>
              </a:ext>
            </a:extLst>
          </p:cNvPr>
          <p:cNvPicPr>
            <a:picLocks noChangeAspect="1"/>
          </p:cNvPicPr>
          <p:nvPr/>
        </p:nvPicPr>
        <p:blipFill>
          <a:blip r:embed="rId2" cstate="print"/>
          <a:stretch>
            <a:fillRect/>
          </a:stretch>
        </p:blipFill>
        <p:spPr>
          <a:xfrm>
            <a:off x="815370" y="1560266"/>
            <a:ext cx="6543374" cy="1868734"/>
          </a:xfrm>
          <a:prstGeom prst="rect">
            <a:avLst/>
          </a:prstGeom>
        </p:spPr>
      </p:pic>
      <p:sp>
        <p:nvSpPr>
          <p:cNvPr id="6" name="TextBox 5">
            <a:extLst>
              <a:ext uri="{FF2B5EF4-FFF2-40B4-BE49-F238E27FC236}">
                <a16:creationId xmlns:a16="http://schemas.microsoft.com/office/drawing/2014/main" id="{31D4AC49-EA3D-4B52-BB4B-9AF7322C51E0}"/>
              </a:ext>
            </a:extLst>
          </p:cNvPr>
          <p:cNvSpPr txBox="1"/>
          <p:nvPr/>
        </p:nvSpPr>
        <p:spPr>
          <a:xfrm>
            <a:off x="7580118" y="1319911"/>
            <a:ext cx="4611882" cy="2800767"/>
          </a:xfrm>
          <a:prstGeom prst="rect">
            <a:avLst/>
          </a:prstGeom>
          <a:noFill/>
        </p:spPr>
        <p:txBody>
          <a:bodyPr wrap="square">
            <a:spAutoFit/>
          </a:bodyPr>
          <a:lstStyle/>
          <a:p>
            <a:r>
              <a:rPr lang="en-IN" sz="2200" b="1" dirty="0"/>
              <a:t>Where:</a:t>
            </a:r>
          </a:p>
          <a:p>
            <a:pPr marL="285750" indent="-285750">
              <a:buFont typeface="Arial" panose="020B0604020202020204" pitchFamily="34" charset="0"/>
              <a:buChar char="•"/>
            </a:pPr>
            <a:r>
              <a:rPr lang="en-IN" sz="2200" b="1" dirty="0">
                <a:solidFill>
                  <a:schemeClr val="tx2">
                    <a:lumMod val="75000"/>
                    <a:lumOff val="25000"/>
                  </a:schemeClr>
                </a:solidFill>
              </a:rPr>
              <a:t>Y</a:t>
            </a:r>
            <a:r>
              <a:rPr lang="en-IN" sz="2200" dirty="0"/>
              <a:t> = </a:t>
            </a:r>
            <a:r>
              <a:rPr lang="en-IN" sz="2200" b="1" dirty="0">
                <a:solidFill>
                  <a:schemeClr val="tx2">
                    <a:lumMod val="50000"/>
                    <a:lumOff val="50000"/>
                  </a:schemeClr>
                </a:solidFill>
              </a:rPr>
              <a:t>Predicted</a:t>
            </a:r>
            <a:r>
              <a:rPr lang="en-IN" sz="2200" dirty="0"/>
              <a:t>/</a:t>
            </a:r>
            <a:r>
              <a:rPr lang="en-IN" sz="2200" b="1" dirty="0">
                <a:solidFill>
                  <a:schemeClr val="tx2">
                    <a:lumMod val="50000"/>
                    <a:lumOff val="50000"/>
                  </a:schemeClr>
                </a:solidFill>
              </a:rPr>
              <a:t>Target</a:t>
            </a:r>
            <a:r>
              <a:rPr lang="en-IN" sz="2200" dirty="0"/>
              <a:t> </a:t>
            </a:r>
            <a:r>
              <a:rPr lang="en-IN" sz="2200" b="1" dirty="0"/>
              <a:t>variable</a:t>
            </a:r>
            <a:r>
              <a:rPr lang="en-IN" sz="2200" dirty="0"/>
              <a:t> (e.g., Salary)</a:t>
            </a:r>
          </a:p>
          <a:p>
            <a:pPr marL="285750" indent="-285750">
              <a:buFont typeface="Arial" panose="020B0604020202020204" pitchFamily="34" charset="0"/>
              <a:buChar char="•"/>
            </a:pPr>
            <a:r>
              <a:rPr lang="en-IN" sz="2200" b="1" dirty="0">
                <a:solidFill>
                  <a:schemeClr val="tx2">
                    <a:lumMod val="75000"/>
                    <a:lumOff val="25000"/>
                  </a:schemeClr>
                </a:solidFill>
              </a:rPr>
              <a:t>X </a:t>
            </a:r>
            <a:r>
              <a:rPr lang="en-IN" sz="2200" dirty="0"/>
              <a:t>= </a:t>
            </a:r>
            <a:r>
              <a:rPr lang="en-IN" sz="2200" b="1" dirty="0">
                <a:solidFill>
                  <a:schemeClr val="tx2">
                    <a:lumMod val="50000"/>
                    <a:lumOff val="50000"/>
                  </a:schemeClr>
                </a:solidFill>
              </a:rPr>
              <a:t>Independent</a:t>
            </a:r>
            <a:r>
              <a:rPr lang="en-IN" sz="2200" dirty="0"/>
              <a:t>/</a:t>
            </a:r>
            <a:r>
              <a:rPr lang="en-IN" sz="2200" b="1" dirty="0">
                <a:solidFill>
                  <a:schemeClr val="tx2">
                    <a:lumMod val="50000"/>
                    <a:lumOff val="50000"/>
                  </a:schemeClr>
                </a:solidFill>
              </a:rPr>
              <a:t>Input</a:t>
            </a:r>
            <a:r>
              <a:rPr lang="en-IN" sz="2200" dirty="0"/>
              <a:t> </a:t>
            </a:r>
            <a:r>
              <a:rPr lang="en-IN" sz="2200" b="1" dirty="0"/>
              <a:t>variable</a:t>
            </a:r>
            <a:r>
              <a:rPr lang="en-IN" sz="2200" dirty="0"/>
              <a:t> (e.g., Years of Experience)</a:t>
            </a:r>
          </a:p>
          <a:p>
            <a:pPr marL="285750" indent="-285750">
              <a:buFont typeface="Arial" panose="020B0604020202020204" pitchFamily="34" charset="0"/>
              <a:buChar char="•"/>
            </a:pPr>
            <a:r>
              <a:rPr lang="en-IN" sz="2200" b="1" dirty="0">
                <a:solidFill>
                  <a:schemeClr val="tx2">
                    <a:lumMod val="75000"/>
                    <a:lumOff val="25000"/>
                  </a:schemeClr>
                </a:solidFill>
              </a:rPr>
              <a:t>m</a:t>
            </a:r>
            <a:r>
              <a:rPr lang="en-IN" sz="2200" dirty="0"/>
              <a:t> = </a:t>
            </a:r>
            <a:r>
              <a:rPr lang="en-IN" sz="2200" b="1" dirty="0">
                <a:solidFill>
                  <a:schemeClr val="tx2">
                    <a:lumMod val="50000"/>
                    <a:lumOff val="50000"/>
                  </a:schemeClr>
                </a:solidFill>
              </a:rPr>
              <a:t>Slope</a:t>
            </a:r>
            <a:r>
              <a:rPr lang="en-IN" sz="2200" dirty="0"/>
              <a:t> (how much Y changes with change in X)</a:t>
            </a:r>
          </a:p>
          <a:p>
            <a:pPr marL="285750" indent="-285750">
              <a:buFont typeface="Arial" panose="020B0604020202020204" pitchFamily="34" charset="0"/>
              <a:buChar char="•"/>
            </a:pPr>
            <a:r>
              <a:rPr lang="en-IN" sz="2200" b="1" dirty="0">
                <a:solidFill>
                  <a:schemeClr val="tx2">
                    <a:lumMod val="75000"/>
                    <a:lumOff val="25000"/>
                  </a:schemeClr>
                </a:solidFill>
              </a:rPr>
              <a:t>c</a:t>
            </a:r>
            <a:r>
              <a:rPr lang="en-IN" sz="2200" dirty="0"/>
              <a:t> = </a:t>
            </a:r>
            <a:r>
              <a:rPr lang="en-IN" sz="2200" b="1" dirty="0">
                <a:solidFill>
                  <a:schemeClr val="tx2">
                    <a:lumMod val="50000"/>
                    <a:lumOff val="50000"/>
                  </a:schemeClr>
                </a:solidFill>
              </a:rPr>
              <a:t>Intercept</a:t>
            </a:r>
            <a:r>
              <a:rPr lang="en-IN" sz="2200" dirty="0"/>
              <a:t> (value of Y when X = 0)</a:t>
            </a:r>
          </a:p>
        </p:txBody>
      </p:sp>
    </p:spTree>
    <p:extLst>
      <p:ext uri="{BB962C8B-B14F-4D97-AF65-F5344CB8AC3E}">
        <p14:creationId xmlns:p14="http://schemas.microsoft.com/office/powerpoint/2010/main" val="3668359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07F4A-F138-E36C-5A28-44AAA82423D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FD0261D-B2C6-56A8-7F5F-59AA02068D52}"/>
              </a:ext>
            </a:extLst>
          </p:cNvPr>
          <p:cNvSpPr txBox="1"/>
          <p:nvPr/>
        </p:nvSpPr>
        <p:spPr>
          <a:xfrm>
            <a:off x="474591" y="431560"/>
            <a:ext cx="11005103" cy="2215991"/>
          </a:xfrm>
          <a:prstGeom prst="rect">
            <a:avLst/>
          </a:prstGeom>
          <a:noFill/>
        </p:spPr>
        <p:txBody>
          <a:bodyPr wrap="square">
            <a:spAutoFit/>
          </a:bodyPr>
          <a:lstStyle/>
          <a:p>
            <a:r>
              <a:rPr lang="en-US" sz="2800" b="1" dirty="0">
                <a:solidFill>
                  <a:srgbClr val="C00000"/>
                </a:solidFill>
              </a:rPr>
              <a:t>Working of Simple Linear Regression:</a:t>
            </a:r>
          </a:p>
          <a:p>
            <a:r>
              <a:rPr lang="en-US" sz="2200" dirty="0"/>
              <a:t>	The Working of Simple Linear Regression is very Simple that it will </a:t>
            </a:r>
            <a:r>
              <a:rPr lang="en-US" sz="2200" b="1" dirty="0">
                <a:solidFill>
                  <a:srgbClr val="002060"/>
                </a:solidFill>
              </a:rPr>
              <a:t>draw a straight line in a 2D Plane </a:t>
            </a:r>
            <a:r>
              <a:rPr lang="en-US" sz="2200" dirty="0"/>
              <a:t>which is called </a:t>
            </a:r>
            <a:r>
              <a:rPr lang="en-US" sz="2200" b="1" dirty="0">
                <a:solidFill>
                  <a:srgbClr val="C00000"/>
                </a:solidFill>
              </a:rPr>
              <a:t>Best Fit Line</a:t>
            </a:r>
            <a:r>
              <a:rPr lang="en-US" sz="2200" dirty="0"/>
              <a:t>. </a:t>
            </a:r>
          </a:p>
          <a:p>
            <a:pPr marL="342900" indent="-342900">
              <a:buFont typeface="Arial" panose="020B0604020202020204" pitchFamily="34" charset="0"/>
              <a:buChar char="•"/>
            </a:pPr>
            <a:r>
              <a:rPr lang="en-US" sz="2200" dirty="0"/>
              <a:t>So our aim is to find the Best Fit Line with minimal Error.</a:t>
            </a:r>
          </a:p>
          <a:p>
            <a:pPr marL="342900" indent="-342900">
              <a:buFont typeface="Arial" panose="020B0604020202020204" pitchFamily="34" charset="0"/>
              <a:buChar char="•"/>
            </a:pPr>
            <a:r>
              <a:rPr lang="en-US" sz="2200" dirty="0"/>
              <a:t>Let’s Take an Example of Height and Weight such that the Problem is to Find a Height of a Person given the Weight.</a:t>
            </a:r>
          </a:p>
        </p:txBody>
      </p:sp>
      <p:sp>
        <p:nvSpPr>
          <p:cNvPr id="14" name="TextBox 13">
            <a:extLst>
              <a:ext uri="{FF2B5EF4-FFF2-40B4-BE49-F238E27FC236}">
                <a16:creationId xmlns:a16="http://schemas.microsoft.com/office/drawing/2014/main" id="{38DF34E4-E979-73AE-1275-0846A2E44221}"/>
              </a:ext>
            </a:extLst>
          </p:cNvPr>
          <p:cNvSpPr txBox="1"/>
          <p:nvPr/>
        </p:nvSpPr>
        <p:spPr>
          <a:xfrm>
            <a:off x="-1656" y="6646998"/>
            <a:ext cx="6097656" cy="215444"/>
          </a:xfrm>
          <a:prstGeom prst="rect">
            <a:avLst/>
          </a:prstGeom>
          <a:noFill/>
        </p:spPr>
        <p:txBody>
          <a:bodyPr wrap="square">
            <a:spAutoFit/>
          </a:bodyPr>
          <a:lstStyle/>
          <a:p>
            <a:r>
              <a:rPr lang="en-US" sz="800" dirty="0"/>
              <a:t>https://www.youtube.com/watch?v=jerPVDaHbEA</a:t>
            </a:r>
          </a:p>
        </p:txBody>
      </p:sp>
      <p:grpSp>
        <p:nvGrpSpPr>
          <p:cNvPr id="19" name="Group 18">
            <a:extLst>
              <a:ext uri="{FF2B5EF4-FFF2-40B4-BE49-F238E27FC236}">
                <a16:creationId xmlns:a16="http://schemas.microsoft.com/office/drawing/2014/main" id="{9F0D4361-1459-D675-5585-7031D2377A6A}"/>
              </a:ext>
            </a:extLst>
          </p:cNvPr>
          <p:cNvGrpSpPr/>
          <p:nvPr/>
        </p:nvGrpSpPr>
        <p:grpSpPr>
          <a:xfrm>
            <a:off x="5041914" y="2093673"/>
            <a:ext cx="6239703" cy="4764327"/>
            <a:chOff x="6679095" y="1371599"/>
            <a:chExt cx="6239703" cy="4764327"/>
          </a:xfrm>
        </p:grpSpPr>
        <p:grpSp>
          <p:nvGrpSpPr>
            <p:cNvPr id="16" name="Group 15">
              <a:extLst>
                <a:ext uri="{FF2B5EF4-FFF2-40B4-BE49-F238E27FC236}">
                  <a16:creationId xmlns:a16="http://schemas.microsoft.com/office/drawing/2014/main" id="{34EF6C12-1E67-AA5C-6148-E2F9E446E6C2}"/>
                </a:ext>
              </a:extLst>
            </p:cNvPr>
            <p:cNvGrpSpPr/>
            <p:nvPr/>
          </p:nvGrpSpPr>
          <p:grpSpPr>
            <a:xfrm>
              <a:off x="6679095" y="1371599"/>
              <a:ext cx="6239703" cy="4764327"/>
              <a:chOff x="4929809" y="1222512"/>
              <a:chExt cx="6239703" cy="4764327"/>
            </a:xfrm>
          </p:grpSpPr>
          <p:pic>
            <p:nvPicPr>
              <p:cNvPr id="3074" name="Picture 2" descr="Regression Coefficients - Formula, Definition, Examples">
                <a:extLst>
                  <a:ext uri="{FF2B5EF4-FFF2-40B4-BE49-F238E27FC236}">
                    <a16:creationId xmlns:a16="http://schemas.microsoft.com/office/drawing/2014/main" id="{18325BA8-A751-0BDD-7736-659C92FF1C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376"/>
              <a:stretch/>
            </p:blipFill>
            <p:spPr bwMode="auto">
              <a:xfrm>
                <a:off x="4978262" y="1222512"/>
                <a:ext cx="6191250" cy="469893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635D596C-B343-6793-DBAE-AD5E8A540719}"/>
                  </a:ext>
                </a:extLst>
              </p:cNvPr>
              <p:cNvGrpSpPr/>
              <p:nvPr/>
            </p:nvGrpSpPr>
            <p:grpSpPr>
              <a:xfrm>
                <a:off x="4929809" y="2796725"/>
                <a:ext cx="4114799" cy="3190114"/>
                <a:chOff x="4929809" y="2796725"/>
                <a:chExt cx="4114799" cy="3190114"/>
              </a:xfrm>
            </p:grpSpPr>
            <p:sp>
              <p:nvSpPr>
                <p:cNvPr id="6" name="TextBox 5">
                  <a:extLst>
                    <a:ext uri="{FF2B5EF4-FFF2-40B4-BE49-F238E27FC236}">
                      <a16:creationId xmlns:a16="http://schemas.microsoft.com/office/drawing/2014/main" id="{97334D8D-7063-4101-A006-B6856497C758}"/>
                    </a:ext>
                  </a:extLst>
                </p:cNvPr>
                <p:cNvSpPr txBox="1"/>
                <p:nvPr/>
              </p:nvSpPr>
              <p:spPr>
                <a:xfrm>
                  <a:off x="4929809" y="3669064"/>
                  <a:ext cx="914400" cy="369332"/>
                </a:xfrm>
                <a:prstGeom prst="rect">
                  <a:avLst/>
                </a:prstGeom>
                <a:noFill/>
              </p:spPr>
              <p:txBody>
                <a:bodyPr wrap="square" rtlCol="0">
                  <a:spAutoFit/>
                </a:bodyPr>
                <a:lstStyle/>
                <a:p>
                  <a:r>
                    <a:rPr lang="en-US" b="1" dirty="0"/>
                    <a:t>Height</a:t>
                  </a:r>
                </a:p>
              </p:txBody>
            </p:sp>
            <p:sp>
              <p:nvSpPr>
                <p:cNvPr id="7" name="TextBox 6">
                  <a:extLst>
                    <a:ext uri="{FF2B5EF4-FFF2-40B4-BE49-F238E27FC236}">
                      <a16:creationId xmlns:a16="http://schemas.microsoft.com/office/drawing/2014/main" id="{DBF836AE-17AF-CFCE-5930-EB3BB5CB3578}"/>
                    </a:ext>
                  </a:extLst>
                </p:cNvPr>
                <p:cNvSpPr txBox="1"/>
                <p:nvPr/>
              </p:nvSpPr>
              <p:spPr>
                <a:xfrm>
                  <a:off x="7159487" y="5617507"/>
                  <a:ext cx="914400" cy="369332"/>
                </a:xfrm>
                <a:prstGeom prst="rect">
                  <a:avLst/>
                </a:prstGeom>
                <a:noFill/>
              </p:spPr>
              <p:txBody>
                <a:bodyPr wrap="square" rtlCol="0">
                  <a:spAutoFit/>
                </a:bodyPr>
                <a:lstStyle/>
                <a:p>
                  <a:r>
                    <a:rPr lang="en-US" b="1" dirty="0"/>
                    <a:t>Weight</a:t>
                  </a:r>
                </a:p>
              </p:txBody>
            </p:sp>
            <p:cxnSp>
              <p:nvCxnSpPr>
                <p:cNvPr id="9" name="Straight Arrow Connector 8">
                  <a:extLst>
                    <a:ext uri="{FF2B5EF4-FFF2-40B4-BE49-F238E27FC236}">
                      <a16:creationId xmlns:a16="http://schemas.microsoft.com/office/drawing/2014/main" id="{0C26E868-0356-8B4F-6B30-6F674722BAFA}"/>
                    </a:ext>
                  </a:extLst>
                </p:cNvPr>
                <p:cNvCxnSpPr>
                  <a:cxnSpLocks/>
                </p:cNvCxnSpPr>
                <p:nvPr/>
              </p:nvCxnSpPr>
              <p:spPr>
                <a:xfrm flipV="1">
                  <a:off x="5387009" y="2796725"/>
                  <a:ext cx="0" cy="775252"/>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ACFCBA3-1C44-2394-8783-85B1B301A5B4}"/>
                    </a:ext>
                  </a:extLst>
                </p:cNvPr>
                <p:cNvCxnSpPr>
                  <a:cxnSpLocks/>
                </p:cNvCxnSpPr>
                <p:nvPr/>
              </p:nvCxnSpPr>
              <p:spPr>
                <a:xfrm>
                  <a:off x="8093765" y="5802173"/>
                  <a:ext cx="950843" cy="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grpSp>
        </p:grpSp>
        <p:sp>
          <p:nvSpPr>
            <p:cNvPr id="18" name="TextBox 17">
              <a:extLst>
                <a:ext uri="{FF2B5EF4-FFF2-40B4-BE49-F238E27FC236}">
                  <a16:creationId xmlns:a16="http://schemas.microsoft.com/office/drawing/2014/main" id="{9241F379-BB87-F5E3-71D7-E79865192F48}"/>
                </a:ext>
              </a:extLst>
            </p:cNvPr>
            <p:cNvSpPr txBox="1"/>
            <p:nvPr/>
          </p:nvSpPr>
          <p:spPr>
            <a:xfrm>
              <a:off x="10913165" y="2271985"/>
              <a:ext cx="1834591" cy="461665"/>
            </a:xfrm>
            <a:prstGeom prst="rect">
              <a:avLst/>
            </a:prstGeom>
            <a:noFill/>
          </p:spPr>
          <p:txBody>
            <a:bodyPr wrap="square">
              <a:spAutoFit/>
            </a:bodyPr>
            <a:lstStyle/>
            <a:p>
              <a:r>
                <a:rPr lang="en-US" sz="2400" b="1" dirty="0">
                  <a:solidFill>
                    <a:srgbClr val="C00000"/>
                  </a:solidFill>
                </a:rPr>
                <a:t>Best Fit Line</a:t>
              </a:r>
            </a:p>
          </p:txBody>
        </p:sp>
      </p:grpSp>
      <p:sp>
        <p:nvSpPr>
          <p:cNvPr id="3" name="TextBox 2">
            <a:extLst>
              <a:ext uri="{FF2B5EF4-FFF2-40B4-BE49-F238E27FC236}">
                <a16:creationId xmlns:a16="http://schemas.microsoft.com/office/drawing/2014/main" id="{7EAAF756-47B3-60E4-CBFB-E3CD64649620}"/>
              </a:ext>
            </a:extLst>
          </p:cNvPr>
          <p:cNvSpPr txBox="1"/>
          <p:nvPr/>
        </p:nvSpPr>
        <p:spPr>
          <a:xfrm>
            <a:off x="426138" y="2993387"/>
            <a:ext cx="4474262" cy="830997"/>
          </a:xfrm>
          <a:prstGeom prst="rect">
            <a:avLst/>
          </a:prstGeom>
          <a:noFill/>
        </p:spPr>
        <p:txBody>
          <a:bodyPr wrap="square">
            <a:spAutoFit/>
          </a:bodyPr>
          <a:lstStyle/>
          <a:p>
            <a:r>
              <a:rPr lang="en-US" sz="2400" b="1" dirty="0"/>
              <a:t>Note: </a:t>
            </a:r>
            <a:r>
              <a:rPr lang="en-US" sz="2400" b="1" dirty="0">
                <a:solidFill>
                  <a:srgbClr val="C00000"/>
                </a:solidFill>
              </a:rPr>
              <a:t>Best Fit Line </a:t>
            </a:r>
            <a:r>
              <a:rPr lang="en-US" sz="2400" b="1" dirty="0">
                <a:solidFill>
                  <a:schemeClr val="tx1">
                    <a:lumMod val="95000"/>
                    <a:lumOff val="5000"/>
                  </a:schemeClr>
                </a:solidFill>
              </a:rPr>
              <a:t>is draws based on the Slope of the Line</a:t>
            </a:r>
          </a:p>
        </p:txBody>
      </p:sp>
    </p:spTree>
    <p:extLst>
      <p:ext uri="{BB962C8B-B14F-4D97-AF65-F5344CB8AC3E}">
        <p14:creationId xmlns:p14="http://schemas.microsoft.com/office/powerpoint/2010/main" val="3187916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8E89A-824A-D534-3854-1C716F77CB0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DA263A-6E3F-FD54-1ED9-A8EA1B42A686}"/>
              </a:ext>
            </a:extLst>
          </p:cNvPr>
          <p:cNvSpPr>
            <a:spLocks noGrp="1"/>
          </p:cNvSpPr>
          <p:nvPr>
            <p:ph idx="1"/>
          </p:nvPr>
        </p:nvSpPr>
        <p:spPr>
          <a:xfrm>
            <a:off x="702853" y="576943"/>
            <a:ext cx="10900568" cy="5323114"/>
          </a:xfrm>
        </p:spPr>
        <p:txBody>
          <a:bodyPr>
            <a:normAutofit/>
          </a:bodyPr>
          <a:lstStyle/>
          <a:p>
            <a:pPr marL="0" indent="0">
              <a:buNone/>
            </a:pPr>
            <a:r>
              <a:rPr lang="en-US" sz="2800" b="1" dirty="0">
                <a:solidFill>
                  <a:srgbClr val="002060"/>
                </a:solidFill>
              </a:rPr>
              <a:t>🔢 Example Problem: </a:t>
            </a:r>
            <a:r>
              <a:rPr lang="en-US" sz="2800" b="1" dirty="0">
                <a:solidFill>
                  <a:srgbClr val="C00000"/>
                </a:solidFill>
              </a:rPr>
              <a:t>Predicting Salary</a:t>
            </a:r>
          </a:p>
          <a:p>
            <a:pPr marL="0" indent="0">
              <a:buNone/>
            </a:pPr>
            <a:r>
              <a:rPr lang="en-US" sz="2400" b="1" dirty="0"/>
              <a:t>🎯 Goal: </a:t>
            </a:r>
            <a:r>
              <a:rPr lang="en-US" sz="2400" b="1" dirty="0">
                <a:solidFill>
                  <a:srgbClr val="002060"/>
                </a:solidFill>
              </a:rPr>
              <a:t>Predict the salary of a person </a:t>
            </a:r>
            <a:r>
              <a:rPr lang="en-US" sz="2400" b="1" dirty="0">
                <a:solidFill>
                  <a:schemeClr val="tx2">
                    <a:lumMod val="75000"/>
                    <a:lumOff val="25000"/>
                  </a:schemeClr>
                </a:solidFill>
              </a:rPr>
              <a:t>based on their years of experience</a:t>
            </a:r>
            <a:r>
              <a:rPr lang="en-US" sz="2400" dirty="0"/>
              <a:t>.</a:t>
            </a:r>
          </a:p>
          <a:p>
            <a:pPr marL="0" indent="0">
              <a:buNone/>
            </a:pPr>
            <a:endParaRPr lang="en-US" sz="800" b="1" dirty="0"/>
          </a:p>
          <a:p>
            <a:pPr marL="0" indent="0">
              <a:buNone/>
            </a:pPr>
            <a:r>
              <a:rPr lang="en-US" sz="2400" b="1" dirty="0"/>
              <a:t>🧾 Dataset (Sample):</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dirty="0"/>
              <a:t>Here, we want to </a:t>
            </a:r>
            <a:r>
              <a:rPr lang="en-US" sz="2400" b="1" dirty="0">
                <a:solidFill>
                  <a:schemeClr val="tx2">
                    <a:lumMod val="75000"/>
                    <a:lumOff val="25000"/>
                  </a:schemeClr>
                </a:solidFill>
              </a:rPr>
              <a:t>predict</a:t>
            </a:r>
            <a:r>
              <a:rPr lang="en-US" sz="2400" b="1" dirty="0"/>
              <a:t> salary for someone with, say, 6 years of experience</a:t>
            </a:r>
            <a:r>
              <a:rPr lang="en-US" sz="2400" dirty="0"/>
              <a:t>.</a:t>
            </a:r>
            <a:endParaRPr lang="en-IN" sz="2400" b="1" dirty="0"/>
          </a:p>
        </p:txBody>
      </p:sp>
      <p:graphicFrame>
        <p:nvGraphicFramePr>
          <p:cNvPr id="2" name="Table 1">
            <a:extLst>
              <a:ext uri="{FF2B5EF4-FFF2-40B4-BE49-F238E27FC236}">
                <a16:creationId xmlns:a16="http://schemas.microsoft.com/office/drawing/2014/main" id="{C906A470-EEDC-2AD8-9B8E-B2AB1E90C468}"/>
              </a:ext>
            </a:extLst>
          </p:cNvPr>
          <p:cNvGraphicFramePr>
            <a:graphicFrameLocks noGrp="1"/>
          </p:cNvGraphicFramePr>
          <p:nvPr>
            <p:extLst>
              <p:ext uri="{D42A27DB-BD31-4B8C-83A1-F6EECF244321}">
                <p14:modId xmlns:p14="http://schemas.microsoft.com/office/powerpoint/2010/main" val="1840851271"/>
              </p:ext>
            </p:extLst>
          </p:nvPr>
        </p:nvGraphicFramePr>
        <p:xfrm>
          <a:off x="1872932" y="2589331"/>
          <a:ext cx="6051868" cy="2505186"/>
        </p:xfrm>
        <a:graphic>
          <a:graphicData uri="http://schemas.openxmlformats.org/drawingml/2006/table">
            <a:tbl>
              <a:tblPr firstRow="1" firstCol="1" bandRow="1">
                <a:tableStyleId>{5C22544A-7EE6-4342-B048-85BDC9FD1C3A}</a:tableStyleId>
              </a:tblPr>
              <a:tblGrid>
                <a:gridCol w="3025934">
                  <a:extLst>
                    <a:ext uri="{9D8B030D-6E8A-4147-A177-3AD203B41FA5}">
                      <a16:colId xmlns:a16="http://schemas.microsoft.com/office/drawing/2014/main" val="4199254620"/>
                    </a:ext>
                  </a:extLst>
                </a:gridCol>
                <a:gridCol w="3025934">
                  <a:extLst>
                    <a:ext uri="{9D8B030D-6E8A-4147-A177-3AD203B41FA5}">
                      <a16:colId xmlns:a16="http://schemas.microsoft.com/office/drawing/2014/main" val="1988372026"/>
                    </a:ext>
                  </a:extLst>
                </a:gridCol>
              </a:tblGrid>
              <a:tr h="417531">
                <a:tc>
                  <a:txBody>
                    <a:bodyPr/>
                    <a:lstStyle/>
                    <a:p>
                      <a:pPr>
                        <a:lnSpc>
                          <a:spcPct val="107000"/>
                        </a:lnSpc>
                        <a:spcAft>
                          <a:spcPts val="800"/>
                        </a:spcAft>
                        <a:buNone/>
                      </a:pPr>
                      <a:r>
                        <a:rPr lang="en-IN" sz="2400" kern="100">
                          <a:effectLst/>
                        </a:rPr>
                        <a:t>Years of Experience (X)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Salary (Y) in ₹</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27113854"/>
                  </a:ext>
                </a:extLst>
              </a:tr>
              <a:tr h="417531">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709716649"/>
                  </a:ext>
                </a:extLst>
              </a:tr>
              <a:tr h="417531">
                <a:tc>
                  <a:txBody>
                    <a:bodyPr/>
                    <a:lstStyle/>
                    <a:p>
                      <a:pPr>
                        <a:lnSpc>
                          <a:spcPct val="107000"/>
                        </a:lnSpc>
                        <a:spcAft>
                          <a:spcPts val="800"/>
                        </a:spcAft>
                        <a:buNone/>
                      </a:pPr>
                      <a:r>
                        <a:rPr lang="en-IN" sz="2400" kern="100" dirty="0">
                          <a:effectLst/>
                        </a:rPr>
                        <a:t>2</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3,50,000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0771472"/>
                  </a:ext>
                </a:extLst>
              </a:tr>
              <a:tr h="417531">
                <a:tc>
                  <a:txBody>
                    <a:bodyPr/>
                    <a:lstStyle/>
                    <a:p>
                      <a:pPr>
                        <a:lnSpc>
                          <a:spcPct val="107000"/>
                        </a:lnSpc>
                        <a:spcAft>
                          <a:spcPts val="800"/>
                        </a:spcAft>
                        <a:buNone/>
                      </a:pPr>
                      <a:r>
                        <a:rPr lang="en-IN" sz="2400" kern="100">
                          <a:effectLst/>
                        </a:rPr>
                        <a:t>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796899725"/>
                  </a:ext>
                </a:extLst>
              </a:tr>
              <a:tr h="417531">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4,50,000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221555783"/>
                  </a:ext>
                </a:extLst>
              </a:tr>
              <a:tr h="417531">
                <a:tc>
                  <a:txBody>
                    <a:bodyPr/>
                    <a:lstStyle/>
                    <a:p>
                      <a:pPr>
                        <a:lnSpc>
                          <a:spcPct val="107000"/>
                        </a:lnSpc>
                        <a:spcAft>
                          <a:spcPts val="800"/>
                        </a:spcAft>
                        <a:buNone/>
                      </a:pPr>
                      <a:r>
                        <a:rPr lang="en-IN" sz="2400" kern="100">
                          <a:effectLst/>
                        </a:rPr>
                        <a:t>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5,00,000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352472838"/>
                  </a:ext>
                </a:extLst>
              </a:tr>
            </a:tbl>
          </a:graphicData>
        </a:graphic>
      </p:graphicFrame>
    </p:spTree>
    <p:extLst>
      <p:ext uri="{BB962C8B-B14F-4D97-AF65-F5344CB8AC3E}">
        <p14:creationId xmlns:p14="http://schemas.microsoft.com/office/powerpoint/2010/main" val="282118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3 Types of Machine Learning - New Tech Dojo">
            <a:extLst>
              <a:ext uri="{FF2B5EF4-FFF2-40B4-BE49-F238E27FC236}">
                <a16:creationId xmlns:a16="http://schemas.microsoft.com/office/drawing/2014/main" id="{C6E801F3-B89E-5ED0-50F0-D8AC01747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0"/>
            <a:ext cx="94773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684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4B55D-FE83-8037-9799-8EB821635CB9}"/>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0DB70738-AC77-B524-B886-76D9F4AFFFDA}"/>
              </a:ext>
            </a:extLst>
          </p:cNvPr>
          <p:cNvSpPr>
            <a:spLocks noGrp="1"/>
          </p:cNvSpPr>
          <p:nvPr>
            <p:ph type="title"/>
          </p:nvPr>
        </p:nvSpPr>
        <p:spPr>
          <a:xfrm>
            <a:off x="777240" y="365125"/>
            <a:ext cx="10659110" cy="1325563"/>
          </a:xfrm>
        </p:spPr>
        <p:txBody>
          <a:bodyPr>
            <a:normAutofit/>
          </a:bodyPr>
          <a:lstStyle/>
          <a:p>
            <a:r>
              <a:rPr lang="en-US" b="1" dirty="0"/>
              <a:t>📉 </a:t>
            </a:r>
            <a:r>
              <a:rPr lang="en-US" sz="3600" b="1" dirty="0"/>
              <a:t>Step-by-Step Process:</a:t>
            </a:r>
            <a:endParaRPr lang="en-US" sz="3600" dirty="0"/>
          </a:p>
        </p:txBody>
      </p:sp>
      <p:sp>
        <p:nvSpPr>
          <p:cNvPr id="3" name="Content Placeholder 2">
            <a:extLst>
              <a:ext uri="{FF2B5EF4-FFF2-40B4-BE49-F238E27FC236}">
                <a16:creationId xmlns:a16="http://schemas.microsoft.com/office/drawing/2014/main" id="{D206715C-C1CD-37C8-1D1A-031D6AD4BF94}"/>
              </a:ext>
            </a:extLst>
          </p:cNvPr>
          <p:cNvSpPr>
            <a:spLocks noGrp="1"/>
          </p:cNvSpPr>
          <p:nvPr>
            <p:ph sz="half" idx="1"/>
          </p:nvPr>
        </p:nvSpPr>
        <p:spPr>
          <a:xfrm>
            <a:off x="777240" y="1825625"/>
            <a:ext cx="5242560" cy="4351338"/>
          </a:xfrm>
        </p:spPr>
        <p:txBody>
          <a:bodyPr>
            <a:normAutofit/>
          </a:bodyPr>
          <a:lstStyle/>
          <a:p>
            <a:pPr marL="0" indent="0">
              <a:buNone/>
            </a:pPr>
            <a:r>
              <a:rPr lang="en-US" sz="2400" b="1" dirty="0">
                <a:solidFill>
                  <a:srgbClr val="002060"/>
                </a:solidFill>
              </a:rPr>
              <a:t>Step 1: </a:t>
            </a:r>
            <a:r>
              <a:rPr lang="en-US" sz="2400" b="1" dirty="0"/>
              <a:t>Visualize Data (Described)</a:t>
            </a:r>
          </a:p>
          <a:p>
            <a:pPr marL="0" indent="0">
              <a:buNone/>
            </a:pPr>
            <a:r>
              <a:rPr lang="en-US" sz="2400" dirty="0"/>
              <a:t>If you plot this data on a graph:</a:t>
            </a:r>
          </a:p>
          <a:p>
            <a:pPr lvl="1"/>
            <a:r>
              <a:rPr lang="en-US" sz="2400" dirty="0"/>
              <a:t>X-axis = Years of Experience</a:t>
            </a:r>
          </a:p>
          <a:p>
            <a:pPr lvl="1"/>
            <a:r>
              <a:rPr lang="en-US" sz="2400" dirty="0"/>
              <a:t>Y-axis = Salary</a:t>
            </a:r>
          </a:p>
          <a:p>
            <a:pPr marL="0" indent="0">
              <a:buNone/>
            </a:pPr>
            <a:endParaRPr lang="en-US" sz="2400" dirty="0"/>
          </a:p>
          <a:p>
            <a:pPr marL="0" indent="0">
              <a:buNone/>
            </a:pPr>
            <a:r>
              <a:rPr lang="en-US" sz="2400" dirty="0"/>
              <a:t>You will notice a </a:t>
            </a:r>
            <a:r>
              <a:rPr lang="en-US" sz="2400" b="1" dirty="0">
                <a:solidFill>
                  <a:schemeClr val="tx2">
                    <a:lumMod val="75000"/>
                    <a:lumOff val="25000"/>
                  </a:schemeClr>
                </a:solidFill>
              </a:rPr>
              <a:t>straight-line</a:t>
            </a:r>
            <a:r>
              <a:rPr lang="en-US" sz="2400" dirty="0"/>
              <a:t> pattern, which indicates a </a:t>
            </a:r>
            <a:r>
              <a:rPr lang="en-US" sz="2400" b="1" dirty="0">
                <a:solidFill>
                  <a:schemeClr val="tx2">
                    <a:lumMod val="75000"/>
                    <a:lumOff val="25000"/>
                  </a:schemeClr>
                </a:solidFill>
              </a:rPr>
              <a:t>linear relationship</a:t>
            </a:r>
            <a:r>
              <a:rPr lang="en-US" sz="2400" dirty="0"/>
              <a:t>.</a:t>
            </a:r>
            <a:endParaRPr lang="en-IN" sz="2400" dirty="0"/>
          </a:p>
        </p:txBody>
      </p:sp>
      <p:pic>
        <p:nvPicPr>
          <p:cNvPr id="2" name="Picture 1" descr="A graph with green dots&#10;&#10;AI-generated content may be incorrect.">
            <a:extLst>
              <a:ext uri="{FF2B5EF4-FFF2-40B4-BE49-F238E27FC236}">
                <a16:creationId xmlns:a16="http://schemas.microsoft.com/office/drawing/2014/main" id="{FABBA30B-6F9A-FBD0-AB71-200595A5A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6795" y="1482340"/>
            <a:ext cx="5181600" cy="4145280"/>
          </a:xfrm>
          <a:prstGeom prst="rect">
            <a:avLst/>
          </a:prstGeom>
          <a:noFill/>
        </p:spPr>
      </p:pic>
    </p:spTree>
    <p:extLst>
      <p:ext uri="{BB962C8B-B14F-4D97-AF65-F5344CB8AC3E}">
        <p14:creationId xmlns:p14="http://schemas.microsoft.com/office/powerpoint/2010/main" val="2628583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8B47C-CE15-6323-7129-A99F83ECA21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A0FBB4-B3F9-E2F9-D70B-1925A6133D4A}"/>
              </a:ext>
            </a:extLst>
          </p:cNvPr>
          <p:cNvSpPr>
            <a:spLocks noGrp="1"/>
          </p:cNvSpPr>
          <p:nvPr>
            <p:ph idx="1"/>
          </p:nvPr>
        </p:nvSpPr>
        <p:spPr>
          <a:xfrm>
            <a:off x="702853" y="968829"/>
            <a:ext cx="10900568" cy="4931228"/>
          </a:xfrm>
        </p:spPr>
        <p:txBody>
          <a:bodyPr>
            <a:normAutofit/>
          </a:bodyPr>
          <a:lstStyle/>
          <a:p>
            <a:pPr marL="0" indent="0">
              <a:buNone/>
            </a:pPr>
            <a:r>
              <a:rPr lang="en-US" sz="2400" b="1" dirty="0"/>
              <a:t>Step 2: Calculate </a:t>
            </a:r>
            <a:r>
              <a:rPr lang="en-US" sz="2400" b="1" dirty="0">
                <a:solidFill>
                  <a:schemeClr val="tx2">
                    <a:lumMod val="75000"/>
                    <a:lumOff val="25000"/>
                  </a:schemeClr>
                </a:solidFill>
              </a:rPr>
              <a:t>Line of Best Fit</a:t>
            </a:r>
          </a:p>
          <a:p>
            <a:pPr marL="0" indent="0">
              <a:buNone/>
            </a:pPr>
            <a:r>
              <a:rPr lang="en-US" sz="2400" dirty="0"/>
              <a:t>We find values of </a:t>
            </a:r>
            <a:r>
              <a:rPr lang="en-US" sz="2400" b="1" dirty="0">
                <a:solidFill>
                  <a:schemeClr val="tx2">
                    <a:lumMod val="50000"/>
                    <a:lumOff val="50000"/>
                  </a:schemeClr>
                </a:solidFill>
              </a:rPr>
              <a:t>m</a:t>
            </a:r>
            <a:r>
              <a:rPr lang="en-US" sz="2400" b="1" dirty="0">
                <a:solidFill>
                  <a:srgbClr val="002060"/>
                </a:solidFill>
              </a:rPr>
              <a:t> (slope) </a:t>
            </a:r>
            <a:r>
              <a:rPr lang="en-US" sz="2400" dirty="0"/>
              <a:t>and </a:t>
            </a:r>
            <a:r>
              <a:rPr lang="en-US" sz="2400" b="1" dirty="0">
                <a:solidFill>
                  <a:schemeClr val="tx2">
                    <a:lumMod val="50000"/>
                    <a:lumOff val="50000"/>
                  </a:schemeClr>
                </a:solidFill>
              </a:rPr>
              <a:t>c</a:t>
            </a:r>
            <a:r>
              <a:rPr lang="en-US" sz="2400" b="1" dirty="0">
                <a:solidFill>
                  <a:srgbClr val="002060"/>
                </a:solidFill>
              </a:rPr>
              <a:t> (intercept) </a:t>
            </a:r>
            <a:r>
              <a:rPr lang="en-US" sz="2400" dirty="0"/>
              <a:t>using a method called </a:t>
            </a:r>
            <a:r>
              <a:rPr lang="en-US" sz="2400" b="1" dirty="0">
                <a:solidFill>
                  <a:srgbClr val="C00000"/>
                </a:solidFill>
              </a:rPr>
              <a:t>least squares</a:t>
            </a:r>
            <a:r>
              <a:rPr lang="en-US" sz="2400" dirty="0"/>
              <a:t>, which </a:t>
            </a:r>
            <a:r>
              <a:rPr lang="en-US" sz="2400" b="1" dirty="0"/>
              <a:t>minimizes</a:t>
            </a:r>
            <a:r>
              <a:rPr lang="en-US" sz="2400" dirty="0"/>
              <a:t> the </a:t>
            </a:r>
            <a:r>
              <a:rPr lang="en-US" sz="2400" b="1" dirty="0">
                <a:solidFill>
                  <a:srgbClr val="C00000"/>
                </a:solidFill>
              </a:rPr>
              <a:t>sum of squared differences between </a:t>
            </a:r>
            <a:r>
              <a:rPr lang="en-US" sz="2400" b="1" dirty="0"/>
              <a:t>actual</a:t>
            </a:r>
            <a:r>
              <a:rPr lang="en-US" sz="2400" dirty="0"/>
              <a:t> and </a:t>
            </a:r>
            <a:r>
              <a:rPr lang="en-US" sz="2400" b="1" dirty="0"/>
              <a:t>predicted</a:t>
            </a:r>
            <a:r>
              <a:rPr lang="en-US" sz="2400" dirty="0"/>
              <a:t> </a:t>
            </a:r>
            <a:r>
              <a:rPr lang="en-US" sz="2400" b="1" dirty="0"/>
              <a:t>salaries</a:t>
            </a:r>
            <a:r>
              <a:rPr lang="en-US" sz="2400" dirty="0"/>
              <a:t>.</a:t>
            </a:r>
          </a:p>
          <a:p>
            <a:pPr marL="0" indent="0">
              <a:buNone/>
            </a:pPr>
            <a:r>
              <a:rPr lang="en-IN" sz="2400" b="1" dirty="0">
                <a:solidFill>
                  <a:srgbClr val="002060"/>
                </a:solidFill>
              </a:rPr>
              <a:t>📌 Slope (m) Formula: </a:t>
            </a:r>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b="1" dirty="0">
                <a:solidFill>
                  <a:srgbClr val="002060"/>
                </a:solidFill>
              </a:rPr>
              <a:t>📌 Intercept (c) Formula:</a:t>
            </a:r>
          </a:p>
        </p:txBody>
      </p:sp>
      <p:pic>
        <p:nvPicPr>
          <p:cNvPr id="6" name="Picture 5">
            <a:extLst>
              <a:ext uri="{FF2B5EF4-FFF2-40B4-BE49-F238E27FC236}">
                <a16:creationId xmlns:a16="http://schemas.microsoft.com/office/drawing/2014/main" id="{CE969100-50BE-2599-1AF0-66C2C5017A87}"/>
              </a:ext>
            </a:extLst>
          </p:cNvPr>
          <p:cNvPicPr>
            <a:picLocks noChangeAspect="1"/>
          </p:cNvPicPr>
          <p:nvPr/>
        </p:nvPicPr>
        <p:blipFill>
          <a:blip r:embed="rId2"/>
          <a:srcRect t="62576"/>
          <a:stretch>
            <a:fillRect/>
          </a:stretch>
        </p:blipFill>
        <p:spPr>
          <a:xfrm>
            <a:off x="4527610" y="4696003"/>
            <a:ext cx="5193333" cy="1116066"/>
          </a:xfrm>
          <a:prstGeom prst="rect">
            <a:avLst/>
          </a:prstGeom>
        </p:spPr>
      </p:pic>
      <p:pic>
        <p:nvPicPr>
          <p:cNvPr id="7" name="Picture 6">
            <a:extLst>
              <a:ext uri="{FF2B5EF4-FFF2-40B4-BE49-F238E27FC236}">
                <a16:creationId xmlns:a16="http://schemas.microsoft.com/office/drawing/2014/main" id="{0B38305B-991D-F3F0-DB35-4AE4ED63B63D}"/>
              </a:ext>
            </a:extLst>
          </p:cNvPr>
          <p:cNvPicPr>
            <a:picLocks noChangeAspect="1"/>
          </p:cNvPicPr>
          <p:nvPr/>
        </p:nvPicPr>
        <p:blipFill>
          <a:blip r:embed="rId2"/>
          <a:srcRect b="47922"/>
          <a:stretch>
            <a:fillRect/>
          </a:stretch>
        </p:blipFill>
        <p:spPr>
          <a:xfrm>
            <a:off x="4527610" y="2383867"/>
            <a:ext cx="5193333" cy="1553102"/>
          </a:xfrm>
          <a:prstGeom prst="rect">
            <a:avLst/>
          </a:prstGeom>
        </p:spPr>
      </p:pic>
    </p:spTree>
    <p:extLst>
      <p:ext uri="{BB962C8B-B14F-4D97-AF65-F5344CB8AC3E}">
        <p14:creationId xmlns:p14="http://schemas.microsoft.com/office/powerpoint/2010/main" val="3689612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0482E-29EB-ACB0-EF58-E893EA5E61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AB835-D8E3-15FF-72BD-21371D9F0ED7}"/>
              </a:ext>
            </a:extLst>
          </p:cNvPr>
          <p:cNvSpPr>
            <a:spLocks noGrp="1"/>
          </p:cNvSpPr>
          <p:nvPr>
            <p:ph idx="1"/>
          </p:nvPr>
        </p:nvSpPr>
        <p:spPr>
          <a:xfrm>
            <a:off x="757282" y="1055915"/>
            <a:ext cx="10900568" cy="4931228"/>
          </a:xfrm>
        </p:spPr>
        <p:txBody>
          <a:bodyPr>
            <a:normAutofit/>
          </a:bodyPr>
          <a:lstStyle/>
          <a:p>
            <a:pPr marL="0" indent="0">
              <a:buNone/>
            </a:pPr>
            <a:r>
              <a:rPr lang="en-IN" sz="2400" dirty="0"/>
              <a:t>✅ </a:t>
            </a:r>
            <a:r>
              <a:rPr lang="en-US" sz="2400" b="1" dirty="0"/>
              <a:t>Add Helper Columns — </a:t>
            </a:r>
            <a:r>
              <a:rPr lang="en-US" sz="2400" b="1" dirty="0">
                <a:solidFill>
                  <a:schemeClr val="tx2">
                    <a:lumMod val="75000"/>
                    <a:lumOff val="25000"/>
                  </a:schemeClr>
                </a:solidFill>
              </a:rPr>
              <a:t>XY</a:t>
            </a:r>
            <a:r>
              <a:rPr lang="en-US" sz="2400" b="1" dirty="0"/>
              <a:t> and </a:t>
            </a:r>
            <a:r>
              <a:rPr lang="en-IN" sz="2400" b="1" dirty="0">
                <a:solidFill>
                  <a:schemeClr val="tx2">
                    <a:lumMod val="75000"/>
                    <a:lumOff val="25000"/>
                  </a:schemeClr>
                </a:solidFill>
              </a:rPr>
              <a:t>X</a:t>
            </a:r>
            <a:r>
              <a:rPr lang="en-IN" b="1" baseline="30000" dirty="0">
                <a:solidFill>
                  <a:schemeClr val="tx2">
                    <a:lumMod val="75000"/>
                    <a:lumOff val="25000"/>
                  </a:schemeClr>
                </a:solidFill>
              </a:rPr>
              <a:t>2</a:t>
            </a:r>
          </a:p>
          <a:p>
            <a:pPr marL="0" indent="0">
              <a:buNone/>
            </a:pPr>
            <a:endParaRPr lang="en-IN" sz="2400" dirty="0"/>
          </a:p>
        </p:txBody>
      </p:sp>
      <p:graphicFrame>
        <p:nvGraphicFramePr>
          <p:cNvPr id="2" name="Table 1">
            <a:extLst>
              <a:ext uri="{FF2B5EF4-FFF2-40B4-BE49-F238E27FC236}">
                <a16:creationId xmlns:a16="http://schemas.microsoft.com/office/drawing/2014/main" id="{4CF70AC0-2250-333E-B2E3-F024994B7D75}"/>
              </a:ext>
            </a:extLst>
          </p:cNvPr>
          <p:cNvGraphicFramePr>
            <a:graphicFrameLocks noGrp="1"/>
          </p:cNvGraphicFramePr>
          <p:nvPr>
            <p:extLst>
              <p:ext uri="{D42A27DB-BD31-4B8C-83A1-F6EECF244321}">
                <p14:modId xmlns:p14="http://schemas.microsoft.com/office/powerpoint/2010/main" val="2542754875"/>
              </p:ext>
            </p:extLst>
          </p:nvPr>
        </p:nvGraphicFramePr>
        <p:xfrm>
          <a:off x="1023845" y="1893204"/>
          <a:ext cx="8163696" cy="3071592"/>
        </p:xfrm>
        <a:graphic>
          <a:graphicData uri="http://schemas.openxmlformats.org/drawingml/2006/table">
            <a:tbl>
              <a:tblPr firstRow="1" firstCol="1" bandRow="1">
                <a:tableStyleId>{5C22544A-7EE6-4342-B048-85BDC9FD1C3A}</a:tableStyleId>
              </a:tblPr>
              <a:tblGrid>
                <a:gridCol w="2040924">
                  <a:extLst>
                    <a:ext uri="{9D8B030D-6E8A-4147-A177-3AD203B41FA5}">
                      <a16:colId xmlns:a16="http://schemas.microsoft.com/office/drawing/2014/main" val="1890032167"/>
                    </a:ext>
                  </a:extLst>
                </a:gridCol>
                <a:gridCol w="2040924">
                  <a:extLst>
                    <a:ext uri="{9D8B030D-6E8A-4147-A177-3AD203B41FA5}">
                      <a16:colId xmlns:a16="http://schemas.microsoft.com/office/drawing/2014/main" val="2656498737"/>
                    </a:ext>
                  </a:extLst>
                </a:gridCol>
                <a:gridCol w="2040924">
                  <a:extLst>
                    <a:ext uri="{9D8B030D-6E8A-4147-A177-3AD203B41FA5}">
                      <a16:colId xmlns:a16="http://schemas.microsoft.com/office/drawing/2014/main" val="897094092"/>
                    </a:ext>
                  </a:extLst>
                </a:gridCol>
                <a:gridCol w="2040924">
                  <a:extLst>
                    <a:ext uri="{9D8B030D-6E8A-4147-A177-3AD203B41FA5}">
                      <a16:colId xmlns:a16="http://schemas.microsoft.com/office/drawing/2014/main" val="2281683990"/>
                    </a:ext>
                  </a:extLst>
                </a:gridCol>
              </a:tblGrid>
              <a:tr h="511932">
                <a:tc>
                  <a:txBody>
                    <a:bodyPr/>
                    <a:lstStyle/>
                    <a:p>
                      <a:pPr>
                        <a:lnSpc>
                          <a:spcPct val="107000"/>
                        </a:lnSpc>
                        <a:spcAft>
                          <a:spcPts val="800"/>
                        </a:spcAft>
                        <a:buNone/>
                      </a:pPr>
                      <a:r>
                        <a:rPr lang="en-IN" sz="2400" kern="100">
                          <a:effectLst/>
                        </a:rPr>
                        <a:t>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X × Y</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X²</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512632002"/>
                  </a:ext>
                </a:extLst>
              </a:tr>
              <a:tr h="511932">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870088250"/>
                  </a:ext>
                </a:extLst>
              </a:tr>
              <a:tr h="511932">
                <a:tc>
                  <a:txBody>
                    <a:bodyPr/>
                    <a:lstStyle/>
                    <a:p>
                      <a:pPr>
                        <a:lnSpc>
                          <a:spcPct val="107000"/>
                        </a:lnSpc>
                        <a:spcAft>
                          <a:spcPts val="800"/>
                        </a:spcAft>
                        <a:buNone/>
                      </a:pPr>
                      <a:r>
                        <a:rPr lang="en-IN" sz="2400" kern="100">
                          <a:effectLst/>
                        </a:rPr>
                        <a:t>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350000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700000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916928235"/>
                  </a:ext>
                </a:extLst>
              </a:tr>
              <a:tr h="511932">
                <a:tc>
                  <a:txBody>
                    <a:bodyPr/>
                    <a:lstStyle/>
                    <a:p>
                      <a:pPr>
                        <a:lnSpc>
                          <a:spcPct val="107000"/>
                        </a:lnSpc>
                        <a:spcAft>
                          <a:spcPts val="800"/>
                        </a:spcAft>
                        <a:buNone/>
                      </a:pPr>
                      <a:r>
                        <a:rPr lang="en-IN" sz="2400" kern="100">
                          <a:effectLst/>
                        </a:rPr>
                        <a:t>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400000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1200000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9</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052026991"/>
                  </a:ext>
                </a:extLst>
              </a:tr>
              <a:tr h="511932">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450000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1800000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16</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5688605"/>
                  </a:ext>
                </a:extLst>
              </a:tr>
              <a:tr h="511932">
                <a:tc>
                  <a:txBody>
                    <a:bodyPr/>
                    <a:lstStyle/>
                    <a:p>
                      <a:pPr>
                        <a:lnSpc>
                          <a:spcPct val="107000"/>
                        </a:lnSpc>
                        <a:spcAft>
                          <a:spcPts val="800"/>
                        </a:spcAft>
                        <a:buNone/>
                      </a:pPr>
                      <a:r>
                        <a:rPr lang="en-IN" sz="2400" kern="100">
                          <a:effectLst/>
                        </a:rPr>
                        <a:t>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500000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2500000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25</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098534254"/>
                  </a:ext>
                </a:extLst>
              </a:tr>
            </a:tbl>
          </a:graphicData>
        </a:graphic>
      </p:graphicFrame>
    </p:spTree>
    <p:extLst>
      <p:ext uri="{BB962C8B-B14F-4D97-AF65-F5344CB8AC3E}">
        <p14:creationId xmlns:p14="http://schemas.microsoft.com/office/powerpoint/2010/main" val="1807050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E1144-2AD4-298A-D7FA-7206E0FC96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6019F7-7093-86FA-91DF-F3CF909C40CB}"/>
              </a:ext>
            </a:extLst>
          </p:cNvPr>
          <p:cNvSpPr>
            <a:spLocks noGrp="1"/>
          </p:cNvSpPr>
          <p:nvPr>
            <p:ph type="title"/>
          </p:nvPr>
        </p:nvSpPr>
        <p:spPr>
          <a:xfrm>
            <a:off x="777240" y="365125"/>
            <a:ext cx="10659110" cy="1325563"/>
          </a:xfrm>
        </p:spPr>
        <p:txBody>
          <a:bodyPr anchor="ctr">
            <a:normAutofit/>
          </a:bodyPr>
          <a:lstStyle/>
          <a:p>
            <a:pPr marL="0" indent="0">
              <a:buNone/>
            </a:pPr>
            <a:r>
              <a:rPr lang="en-IN" b="1" dirty="0"/>
              <a:t>✅ Calculate Summations</a:t>
            </a:r>
          </a:p>
        </p:txBody>
      </p:sp>
      <p:pic>
        <p:nvPicPr>
          <p:cNvPr id="4" name="Picture 3">
            <a:extLst>
              <a:ext uri="{FF2B5EF4-FFF2-40B4-BE49-F238E27FC236}">
                <a16:creationId xmlns:a16="http://schemas.microsoft.com/office/drawing/2014/main" id="{37637BD9-2BEB-3A28-79A0-168610686505}"/>
              </a:ext>
            </a:extLst>
          </p:cNvPr>
          <p:cNvPicPr>
            <a:picLocks noChangeAspect="1"/>
          </p:cNvPicPr>
          <p:nvPr/>
        </p:nvPicPr>
        <p:blipFill>
          <a:blip r:embed="rId2"/>
          <a:srcRect l="3216" r="1339"/>
          <a:stretch>
            <a:fillRect/>
          </a:stretch>
        </p:blipFill>
        <p:spPr>
          <a:xfrm>
            <a:off x="777240" y="2005049"/>
            <a:ext cx="10659110" cy="3992489"/>
          </a:xfrm>
          <a:prstGeom prst="rect">
            <a:avLst/>
          </a:prstGeom>
          <a:noFill/>
        </p:spPr>
      </p:pic>
    </p:spTree>
    <p:extLst>
      <p:ext uri="{BB962C8B-B14F-4D97-AF65-F5344CB8AC3E}">
        <p14:creationId xmlns:p14="http://schemas.microsoft.com/office/powerpoint/2010/main" val="3984954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E2AD4-12BD-BCBD-D756-40CCB457D6D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3C437-4094-1613-C285-D2539C3AB5AE}"/>
              </a:ext>
            </a:extLst>
          </p:cNvPr>
          <p:cNvSpPr>
            <a:spLocks noGrp="1"/>
          </p:cNvSpPr>
          <p:nvPr>
            <p:ph type="title"/>
          </p:nvPr>
        </p:nvSpPr>
        <p:spPr>
          <a:xfrm>
            <a:off x="1771345" y="365125"/>
            <a:ext cx="8831340" cy="1325563"/>
          </a:xfrm>
        </p:spPr>
        <p:txBody>
          <a:bodyPr anchor="ctr">
            <a:normAutofit/>
          </a:bodyPr>
          <a:lstStyle/>
          <a:p>
            <a:pPr marL="0" indent="0">
              <a:buNone/>
            </a:pPr>
            <a:r>
              <a:rPr lang="en-US" sz="4200" b="1" dirty="0"/>
              <a:t>✅ Apply the Slope (m) Formula:</a:t>
            </a:r>
          </a:p>
          <a:p>
            <a:pPr marL="0" indent="0">
              <a:buNone/>
            </a:pPr>
            <a:endParaRPr lang="en-IN" sz="4200" b="1" dirty="0"/>
          </a:p>
        </p:txBody>
      </p:sp>
      <p:pic>
        <p:nvPicPr>
          <p:cNvPr id="4" name="Picture 3">
            <a:extLst>
              <a:ext uri="{FF2B5EF4-FFF2-40B4-BE49-F238E27FC236}">
                <a16:creationId xmlns:a16="http://schemas.microsoft.com/office/drawing/2014/main" id="{ADB63B25-F90A-18D8-81A0-02E7D3F93450}"/>
              </a:ext>
            </a:extLst>
          </p:cNvPr>
          <p:cNvPicPr>
            <a:picLocks noChangeAspect="1"/>
          </p:cNvPicPr>
          <p:nvPr/>
        </p:nvPicPr>
        <p:blipFill>
          <a:blip r:embed="rId2"/>
          <a:stretch>
            <a:fillRect/>
          </a:stretch>
        </p:blipFill>
        <p:spPr>
          <a:xfrm>
            <a:off x="1067794" y="1253331"/>
            <a:ext cx="10238442" cy="4351338"/>
          </a:xfrm>
          <a:prstGeom prst="rect">
            <a:avLst/>
          </a:prstGeom>
          <a:noFill/>
        </p:spPr>
      </p:pic>
    </p:spTree>
    <p:extLst>
      <p:ext uri="{BB962C8B-B14F-4D97-AF65-F5344CB8AC3E}">
        <p14:creationId xmlns:p14="http://schemas.microsoft.com/office/powerpoint/2010/main" val="565596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D25AD-9083-33DF-BA42-4AA1CA6F680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06092-ED2E-2EE8-E54D-6F8659A89550}"/>
              </a:ext>
            </a:extLst>
          </p:cNvPr>
          <p:cNvSpPr>
            <a:spLocks noGrp="1"/>
          </p:cNvSpPr>
          <p:nvPr>
            <p:ph idx="1"/>
          </p:nvPr>
        </p:nvSpPr>
        <p:spPr>
          <a:xfrm>
            <a:off x="702853" y="968829"/>
            <a:ext cx="10900568" cy="4931228"/>
          </a:xfrm>
        </p:spPr>
        <p:txBody>
          <a:bodyPr>
            <a:normAutofit/>
          </a:bodyPr>
          <a:lstStyle/>
          <a:p>
            <a:pPr marL="0" indent="0">
              <a:buNone/>
            </a:pPr>
            <a:r>
              <a:rPr lang="en-IN" sz="2400" b="1" dirty="0"/>
              <a:t>✅ Slope (m) = 50,000</a:t>
            </a:r>
          </a:p>
          <a:p>
            <a:pPr marL="0" indent="0">
              <a:buNone/>
            </a:pPr>
            <a:r>
              <a:rPr lang="en-US" sz="2400" dirty="0"/>
              <a:t>The slope represents </a:t>
            </a:r>
            <a:r>
              <a:rPr lang="en-US" sz="2400" b="1" dirty="0">
                <a:solidFill>
                  <a:schemeClr val="tx2">
                    <a:lumMod val="75000"/>
                    <a:lumOff val="25000"/>
                  </a:schemeClr>
                </a:solidFill>
              </a:rPr>
              <a:t>how much the salary increases </a:t>
            </a:r>
            <a:r>
              <a:rPr lang="en-US" sz="2400" b="1" dirty="0">
                <a:solidFill>
                  <a:srgbClr val="002060"/>
                </a:solidFill>
              </a:rPr>
              <a:t>for each additional year of experience.</a:t>
            </a:r>
          </a:p>
          <a:p>
            <a:pPr marL="0" indent="0">
              <a:buNone/>
            </a:pPr>
            <a:endParaRPr lang="en-US" sz="2400" dirty="0"/>
          </a:p>
          <a:p>
            <a:pPr marL="0" indent="0">
              <a:buNone/>
            </a:pPr>
            <a:r>
              <a:rPr lang="en-US" sz="2400" b="1" dirty="0"/>
              <a:t>📘 In Simple Terms:</a:t>
            </a:r>
          </a:p>
          <a:p>
            <a:pPr marL="0" indent="0">
              <a:buNone/>
            </a:pPr>
            <a:r>
              <a:rPr lang="en-US" sz="2400" dirty="0"/>
              <a:t>Every time a person gains </a:t>
            </a:r>
            <a:r>
              <a:rPr lang="en-US" sz="2400" b="1" dirty="0">
                <a:solidFill>
                  <a:srgbClr val="002060"/>
                </a:solidFill>
              </a:rPr>
              <a:t>1 more year of experience</a:t>
            </a:r>
            <a:r>
              <a:rPr lang="en-US" sz="2400" dirty="0"/>
              <a:t>, their </a:t>
            </a:r>
            <a:r>
              <a:rPr lang="en-US" sz="2400" b="1" dirty="0">
                <a:solidFill>
                  <a:schemeClr val="tx2">
                    <a:lumMod val="75000"/>
                    <a:lumOff val="25000"/>
                  </a:schemeClr>
                </a:solidFill>
              </a:rPr>
              <a:t>salary increases by </a:t>
            </a:r>
            <a:r>
              <a:rPr lang="en-US" sz="2400" dirty="0"/>
              <a:t>₹50,000 — according to the </a:t>
            </a:r>
            <a:r>
              <a:rPr lang="en-US" sz="2400" b="1" dirty="0"/>
              <a:t>pattern observed in the dataset</a:t>
            </a:r>
            <a:r>
              <a:rPr lang="en-US" sz="2400" dirty="0"/>
              <a:t>.</a:t>
            </a:r>
            <a:endParaRPr lang="en-IN" sz="2400" dirty="0"/>
          </a:p>
        </p:txBody>
      </p:sp>
    </p:spTree>
    <p:extLst>
      <p:ext uri="{BB962C8B-B14F-4D97-AF65-F5344CB8AC3E}">
        <p14:creationId xmlns:p14="http://schemas.microsoft.com/office/powerpoint/2010/main" val="2765334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E91D6-CBE1-96A8-EBE2-AAB98E2A44A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AD2ED9-C46E-7857-4DB7-7560BED579F0}"/>
              </a:ext>
            </a:extLst>
          </p:cNvPr>
          <p:cNvSpPr>
            <a:spLocks noGrp="1"/>
          </p:cNvSpPr>
          <p:nvPr>
            <p:ph type="title"/>
          </p:nvPr>
        </p:nvSpPr>
        <p:spPr>
          <a:xfrm>
            <a:off x="777240" y="365125"/>
            <a:ext cx="10659110" cy="1325563"/>
          </a:xfrm>
        </p:spPr>
        <p:txBody>
          <a:bodyPr anchor="ctr">
            <a:normAutofit/>
          </a:bodyPr>
          <a:lstStyle/>
          <a:p>
            <a:pPr marL="0" indent="0">
              <a:buNone/>
            </a:pPr>
            <a:r>
              <a:rPr lang="en-US"/>
              <a:t>✅ Apply the Intercept (c) Formula</a:t>
            </a:r>
            <a:endParaRPr lang="en-IN"/>
          </a:p>
        </p:txBody>
      </p:sp>
      <p:pic>
        <p:nvPicPr>
          <p:cNvPr id="4" name="Picture 3" descr="A black background with numbers and symbols&#10;&#10;AI-generated content may be incorrect.">
            <a:extLst>
              <a:ext uri="{FF2B5EF4-FFF2-40B4-BE49-F238E27FC236}">
                <a16:creationId xmlns:a16="http://schemas.microsoft.com/office/drawing/2014/main" id="{55E02A6A-4978-ADF0-095D-E9D0D13FE189}"/>
              </a:ext>
            </a:extLst>
          </p:cNvPr>
          <p:cNvPicPr>
            <a:picLocks noChangeAspect="1"/>
          </p:cNvPicPr>
          <p:nvPr/>
        </p:nvPicPr>
        <p:blipFill>
          <a:blip r:embed="rId2"/>
          <a:stretch>
            <a:fillRect/>
          </a:stretch>
        </p:blipFill>
        <p:spPr>
          <a:xfrm>
            <a:off x="777240" y="2335808"/>
            <a:ext cx="10659110" cy="3330971"/>
          </a:xfrm>
          <a:prstGeom prst="rect">
            <a:avLst/>
          </a:prstGeom>
          <a:noFill/>
        </p:spPr>
      </p:pic>
    </p:spTree>
    <p:extLst>
      <p:ext uri="{BB962C8B-B14F-4D97-AF65-F5344CB8AC3E}">
        <p14:creationId xmlns:p14="http://schemas.microsoft.com/office/powerpoint/2010/main" val="1042934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A0F15-2E86-1CBB-4094-4AC6B2B0A3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AE7576-C6C2-27BC-E7D0-CFC90D462F1A}"/>
              </a:ext>
            </a:extLst>
          </p:cNvPr>
          <p:cNvSpPr>
            <a:spLocks noGrp="1"/>
          </p:cNvSpPr>
          <p:nvPr>
            <p:ph idx="1"/>
          </p:nvPr>
        </p:nvSpPr>
        <p:spPr>
          <a:xfrm>
            <a:off x="702853" y="968829"/>
            <a:ext cx="10900568" cy="4931228"/>
          </a:xfrm>
        </p:spPr>
        <p:txBody>
          <a:bodyPr>
            <a:normAutofit/>
          </a:bodyPr>
          <a:lstStyle/>
          <a:p>
            <a:pPr marL="0" indent="0">
              <a:buNone/>
            </a:pPr>
            <a:r>
              <a:rPr lang="en-IN" sz="2400" b="1" dirty="0"/>
              <a:t>✅ Intercept (c) = ₹2,50,000:</a:t>
            </a:r>
          </a:p>
          <a:p>
            <a:pPr marL="0" indent="0">
              <a:buNone/>
            </a:pPr>
            <a:r>
              <a:rPr lang="en-US" sz="2400" dirty="0"/>
              <a:t>The </a:t>
            </a:r>
            <a:r>
              <a:rPr lang="en-US" sz="2400" b="1" dirty="0">
                <a:solidFill>
                  <a:schemeClr val="tx2">
                    <a:lumMod val="75000"/>
                    <a:lumOff val="25000"/>
                  </a:schemeClr>
                </a:solidFill>
              </a:rPr>
              <a:t>intercept</a:t>
            </a:r>
            <a:r>
              <a:rPr lang="en-US" sz="2400" dirty="0"/>
              <a:t> is the </a:t>
            </a:r>
            <a:r>
              <a:rPr lang="en-US" sz="2400" b="1" dirty="0">
                <a:solidFill>
                  <a:srgbClr val="002060"/>
                </a:solidFill>
              </a:rPr>
              <a:t>value of Y </a:t>
            </a:r>
            <a:r>
              <a:rPr lang="en-US" sz="2400" dirty="0"/>
              <a:t>(</a:t>
            </a:r>
            <a:r>
              <a:rPr lang="en-US" sz="2400" b="1" dirty="0"/>
              <a:t>salary</a:t>
            </a:r>
            <a:r>
              <a:rPr lang="en-US" sz="2400" dirty="0"/>
              <a:t>) </a:t>
            </a:r>
            <a:r>
              <a:rPr lang="en-US" sz="2400" b="1" dirty="0"/>
              <a:t>when X</a:t>
            </a:r>
            <a:r>
              <a:rPr lang="en-US" sz="2400" dirty="0"/>
              <a:t> (years of experience) = </a:t>
            </a:r>
            <a:r>
              <a:rPr lang="en-US" sz="2400" b="1" dirty="0">
                <a:solidFill>
                  <a:srgbClr val="C00000"/>
                </a:solidFill>
              </a:rPr>
              <a:t>0</a:t>
            </a:r>
            <a:r>
              <a:rPr lang="en-US" sz="2400" dirty="0"/>
              <a:t>.</a:t>
            </a:r>
          </a:p>
          <a:p>
            <a:pPr marL="0" indent="0">
              <a:buNone/>
            </a:pPr>
            <a:endParaRPr lang="en-US" sz="2400" dirty="0"/>
          </a:p>
          <a:p>
            <a:pPr marL="0" indent="0">
              <a:buNone/>
            </a:pPr>
            <a:r>
              <a:rPr lang="en-US" sz="2400" b="1" dirty="0"/>
              <a:t>📘 In Simple Words:</a:t>
            </a:r>
          </a:p>
          <a:p>
            <a:pPr marL="0" indent="0">
              <a:buNone/>
            </a:pPr>
            <a:r>
              <a:rPr lang="en-US" sz="2400" dirty="0"/>
              <a:t>Even if a person has </a:t>
            </a:r>
            <a:r>
              <a:rPr lang="en-US" sz="2400" b="1" dirty="0">
                <a:solidFill>
                  <a:srgbClr val="C00000"/>
                </a:solidFill>
              </a:rPr>
              <a:t>0 years of experience</a:t>
            </a:r>
            <a:r>
              <a:rPr lang="en-US" sz="2400" dirty="0"/>
              <a:t>, the model </a:t>
            </a:r>
            <a:r>
              <a:rPr lang="en-US" sz="2400" b="1" dirty="0"/>
              <a:t>predicts</a:t>
            </a:r>
            <a:r>
              <a:rPr lang="en-US" sz="2400" dirty="0"/>
              <a:t> their starting salary will be </a:t>
            </a:r>
            <a:r>
              <a:rPr lang="en-US" sz="2400" b="1" dirty="0">
                <a:solidFill>
                  <a:srgbClr val="C00000"/>
                </a:solidFill>
              </a:rPr>
              <a:t>₹2,50,000</a:t>
            </a:r>
            <a:r>
              <a:rPr lang="en-US" sz="2400" dirty="0"/>
              <a:t>.</a:t>
            </a:r>
            <a:endParaRPr lang="en-IN" sz="2400" dirty="0"/>
          </a:p>
        </p:txBody>
      </p:sp>
    </p:spTree>
    <p:extLst>
      <p:ext uri="{BB962C8B-B14F-4D97-AF65-F5344CB8AC3E}">
        <p14:creationId xmlns:p14="http://schemas.microsoft.com/office/powerpoint/2010/main" val="1947210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DBB6B-7F72-571E-B0AC-74B4884108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19780-EE16-155B-5343-8CC763F3D5A2}"/>
              </a:ext>
            </a:extLst>
          </p:cNvPr>
          <p:cNvSpPr>
            <a:spLocks noGrp="1"/>
          </p:cNvSpPr>
          <p:nvPr>
            <p:ph idx="1"/>
          </p:nvPr>
        </p:nvSpPr>
        <p:spPr>
          <a:xfrm>
            <a:off x="702853" y="968829"/>
            <a:ext cx="10900568" cy="4931228"/>
          </a:xfrm>
        </p:spPr>
        <p:txBody>
          <a:bodyPr>
            <a:normAutofit/>
          </a:bodyPr>
          <a:lstStyle/>
          <a:p>
            <a:pPr marL="0" indent="0">
              <a:buNone/>
            </a:pPr>
            <a:r>
              <a:rPr lang="en-IN" sz="2800" b="1" dirty="0"/>
              <a:t>✅ Final Linear Regression Equation:</a:t>
            </a:r>
          </a:p>
        </p:txBody>
      </p:sp>
      <p:pic>
        <p:nvPicPr>
          <p:cNvPr id="4" name="Picture 3">
            <a:extLst>
              <a:ext uri="{FF2B5EF4-FFF2-40B4-BE49-F238E27FC236}">
                <a16:creationId xmlns:a16="http://schemas.microsoft.com/office/drawing/2014/main" id="{C9006435-35D9-C629-EB64-AF3378EAF553}"/>
              </a:ext>
            </a:extLst>
          </p:cNvPr>
          <p:cNvPicPr>
            <a:picLocks noChangeAspect="1"/>
          </p:cNvPicPr>
          <p:nvPr/>
        </p:nvPicPr>
        <p:blipFill>
          <a:blip r:embed="rId2"/>
          <a:stretch>
            <a:fillRect/>
          </a:stretch>
        </p:blipFill>
        <p:spPr>
          <a:xfrm>
            <a:off x="1978286" y="2390905"/>
            <a:ext cx="7552381" cy="1038095"/>
          </a:xfrm>
          <a:prstGeom prst="rect">
            <a:avLst/>
          </a:prstGeom>
        </p:spPr>
      </p:pic>
    </p:spTree>
    <p:extLst>
      <p:ext uri="{BB962C8B-B14F-4D97-AF65-F5344CB8AC3E}">
        <p14:creationId xmlns:p14="http://schemas.microsoft.com/office/powerpoint/2010/main" val="3023744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4E8EE-7FC9-4FAD-6859-7237213FE1B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E2EA78-26E3-AD28-F39F-A531A6E8A4A3}"/>
              </a:ext>
            </a:extLst>
          </p:cNvPr>
          <p:cNvSpPr>
            <a:spLocks noGrp="1"/>
          </p:cNvSpPr>
          <p:nvPr>
            <p:ph idx="1"/>
          </p:nvPr>
        </p:nvSpPr>
        <p:spPr>
          <a:xfrm>
            <a:off x="702853" y="968829"/>
            <a:ext cx="10900568" cy="4931228"/>
          </a:xfrm>
        </p:spPr>
        <p:txBody>
          <a:bodyPr>
            <a:normAutofit/>
          </a:bodyPr>
          <a:lstStyle/>
          <a:p>
            <a:pPr marL="0" indent="0">
              <a:buNone/>
            </a:pPr>
            <a:r>
              <a:rPr lang="en-US" sz="3200" b="1" dirty="0"/>
              <a:t>📌 Final Prediction Example:</a:t>
            </a:r>
          </a:p>
          <a:p>
            <a:pPr marL="0" indent="0">
              <a:buNone/>
            </a:pPr>
            <a:r>
              <a:rPr lang="en-US" sz="2400" dirty="0"/>
              <a:t>If a person has </a:t>
            </a:r>
            <a:r>
              <a:rPr lang="en-US" sz="2400" b="1" dirty="0">
                <a:solidFill>
                  <a:schemeClr val="tx2">
                    <a:lumMod val="75000"/>
                    <a:lumOff val="25000"/>
                  </a:schemeClr>
                </a:solidFill>
              </a:rPr>
              <a:t>6 years </a:t>
            </a:r>
            <a:r>
              <a:rPr lang="en-US" sz="2400" dirty="0"/>
              <a:t>of experience, predicted salary:</a:t>
            </a:r>
            <a:endParaRPr lang="en-IN" sz="2400" dirty="0"/>
          </a:p>
        </p:txBody>
      </p:sp>
      <p:pic>
        <p:nvPicPr>
          <p:cNvPr id="4" name="Picture 3">
            <a:extLst>
              <a:ext uri="{FF2B5EF4-FFF2-40B4-BE49-F238E27FC236}">
                <a16:creationId xmlns:a16="http://schemas.microsoft.com/office/drawing/2014/main" id="{6F40B418-3683-D22C-7862-5E18DF1D3309}"/>
              </a:ext>
            </a:extLst>
          </p:cNvPr>
          <p:cNvPicPr>
            <a:picLocks noChangeAspect="1"/>
          </p:cNvPicPr>
          <p:nvPr/>
        </p:nvPicPr>
        <p:blipFill>
          <a:blip r:embed="rId2"/>
          <a:stretch>
            <a:fillRect/>
          </a:stretch>
        </p:blipFill>
        <p:spPr>
          <a:xfrm>
            <a:off x="1219809" y="2895666"/>
            <a:ext cx="9752381" cy="1066667"/>
          </a:xfrm>
          <a:prstGeom prst="rect">
            <a:avLst/>
          </a:prstGeom>
        </p:spPr>
      </p:pic>
    </p:spTree>
    <p:extLst>
      <p:ext uri="{BB962C8B-B14F-4D97-AF65-F5344CB8AC3E}">
        <p14:creationId xmlns:p14="http://schemas.microsoft.com/office/powerpoint/2010/main" val="223284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52CAE0-B3AA-5B12-7226-0B72C7EEDB41}"/>
              </a:ext>
            </a:extLst>
          </p:cNvPr>
          <p:cNvSpPr txBox="1"/>
          <p:nvPr/>
        </p:nvSpPr>
        <p:spPr>
          <a:xfrm>
            <a:off x="522514" y="438539"/>
            <a:ext cx="11122090" cy="6155531"/>
          </a:xfrm>
          <a:prstGeom prst="rect">
            <a:avLst/>
          </a:prstGeom>
          <a:noFill/>
        </p:spPr>
        <p:txBody>
          <a:bodyPr wrap="square">
            <a:spAutoFit/>
          </a:bodyPr>
          <a:lstStyle/>
          <a:p>
            <a:r>
              <a:rPr lang="en-US" sz="2800" b="1" dirty="0"/>
              <a:t>Supervised learning:</a:t>
            </a:r>
          </a:p>
          <a:p>
            <a:r>
              <a:rPr lang="en-US" sz="2200" dirty="0"/>
              <a:t>	Supervised learning is the types of machine learning in which machines are trained using well "</a:t>
            </a:r>
            <a:r>
              <a:rPr lang="en-US" sz="2200" b="1" dirty="0"/>
              <a:t>labelled</a:t>
            </a:r>
            <a:r>
              <a:rPr lang="en-US" sz="2200" dirty="0"/>
              <a:t>" </a:t>
            </a:r>
            <a:r>
              <a:rPr lang="en-US" sz="2200" b="1" dirty="0">
                <a:solidFill>
                  <a:srgbClr val="C00000"/>
                </a:solidFill>
              </a:rPr>
              <a:t>training data</a:t>
            </a:r>
            <a:r>
              <a:rPr lang="en-US" sz="2200" dirty="0"/>
              <a:t>, and on basis of that data, machines predict the output. The labelled data means some input data is already </a:t>
            </a:r>
            <a:r>
              <a:rPr lang="en-US" sz="2200" b="1" dirty="0"/>
              <a:t>tagged</a:t>
            </a:r>
            <a:r>
              <a:rPr lang="en-US" sz="2200" dirty="0"/>
              <a:t> or </a:t>
            </a:r>
            <a:r>
              <a:rPr lang="en-US" sz="2200" b="1" dirty="0"/>
              <a:t>labelled</a:t>
            </a:r>
            <a:r>
              <a:rPr lang="en-US" sz="2200" dirty="0"/>
              <a:t> with the </a:t>
            </a:r>
            <a:r>
              <a:rPr lang="en-US" sz="2200" b="1" dirty="0"/>
              <a:t>correct output.</a:t>
            </a:r>
          </a:p>
          <a:p>
            <a:r>
              <a:rPr lang="en-US" sz="2200" dirty="0"/>
              <a:t>	In supervised learning, </a:t>
            </a:r>
            <a:r>
              <a:rPr lang="en-US" sz="2200" b="1" dirty="0"/>
              <a:t>the</a:t>
            </a:r>
            <a:r>
              <a:rPr lang="en-US" sz="2200" dirty="0"/>
              <a:t> </a:t>
            </a:r>
            <a:r>
              <a:rPr lang="en-US" sz="2200" b="1" dirty="0">
                <a:solidFill>
                  <a:srgbClr val="C00000"/>
                </a:solidFill>
              </a:rPr>
              <a:t>training data provided to the machines work as the supervisor </a:t>
            </a:r>
            <a:r>
              <a:rPr lang="en-US" sz="2200" dirty="0"/>
              <a:t>that teaches the machines to predict the output correctly. It applies the same concept as a student learns in the </a:t>
            </a:r>
            <a:r>
              <a:rPr lang="en-US" sz="2200" b="1" dirty="0">
                <a:solidFill>
                  <a:srgbClr val="C00000"/>
                </a:solidFill>
              </a:rPr>
              <a:t>supervision of the teacher</a:t>
            </a:r>
            <a:r>
              <a:rPr lang="en-US" sz="2200" dirty="0"/>
              <a:t>. Supervised learning is a process of providing input data as well as correct output data to the machine learning model. The aim of a supervised learning algorithm is to find a mapping function to </a:t>
            </a:r>
            <a:r>
              <a:rPr lang="en-US" sz="2200" b="1" dirty="0"/>
              <a:t>map</a:t>
            </a:r>
            <a:r>
              <a:rPr lang="en-US" sz="2200" dirty="0"/>
              <a:t> the </a:t>
            </a:r>
            <a:r>
              <a:rPr lang="en-US" sz="2200" b="1" dirty="0"/>
              <a:t>input variable(x) </a:t>
            </a:r>
            <a:r>
              <a:rPr lang="en-US" sz="2200" dirty="0"/>
              <a:t>with the </a:t>
            </a:r>
            <a:r>
              <a:rPr lang="en-US" sz="2200" b="1" dirty="0"/>
              <a:t>output variable(y).</a:t>
            </a:r>
          </a:p>
          <a:p>
            <a:r>
              <a:rPr lang="en-US" sz="2200" b="0" i="0" dirty="0">
                <a:solidFill>
                  <a:srgbClr val="374151"/>
                </a:solidFill>
                <a:effectLst/>
                <a:latin typeface="Söhne"/>
              </a:rPr>
              <a:t>	So, the goal of supervised learning is to learn a </a:t>
            </a:r>
            <a:r>
              <a:rPr lang="en-US" sz="2200" b="1" i="0" dirty="0">
                <a:solidFill>
                  <a:srgbClr val="374151"/>
                </a:solidFill>
                <a:effectLst/>
                <a:latin typeface="Söhne"/>
              </a:rPr>
              <a:t>mapping from inputs to outputs</a:t>
            </a:r>
            <a:r>
              <a:rPr lang="en-US" sz="2200" b="0" i="0" dirty="0">
                <a:solidFill>
                  <a:srgbClr val="374151"/>
                </a:solidFill>
                <a:effectLst/>
                <a:latin typeface="Söhne"/>
              </a:rPr>
              <a:t>, so that the model can make accurate predictions on </a:t>
            </a:r>
            <a:r>
              <a:rPr lang="en-US" sz="2200" b="1" i="0" dirty="0">
                <a:solidFill>
                  <a:srgbClr val="374151"/>
                </a:solidFill>
                <a:effectLst/>
                <a:latin typeface="Söhne"/>
              </a:rPr>
              <a:t>new</a:t>
            </a:r>
            <a:r>
              <a:rPr lang="en-US" sz="2200" b="0" i="0" dirty="0">
                <a:solidFill>
                  <a:srgbClr val="374151"/>
                </a:solidFill>
                <a:effectLst/>
                <a:latin typeface="Söhne"/>
              </a:rPr>
              <a:t>, </a:t>
            </a:r>
            <a:r>
              <a:rPr lang="en-US" sz="2200" b="1" i="0" dirty="0">
                <a:solidFill>
                  <a:srgbClr val="374151"/>
                </a:solidFill>
                <a:effectLst/>
                <a:latin typeface="Söhne"/>
              </a:rPr>
              <a:t>unseen</a:t>
            </a:r>
            <a:r>
              <a:rPr lang="en-US" sz="2200" b="0" i="0" dirty="0">
                <a:solidFill>
                  <a:srgbClr val="374151"/>
                </a:solidFill>
                <a:effectLst/>
                <a:latin typeface="Söhne"/>
              </a:rPr>
              <a:t> </a:t>
            </a:r>
            <a:r>
              <a:rPr lang="en-US" sz="2200" b="1" i="0" dirty="0">
                <a:solidFill>
                  <a:srgbClr val="374151"/>
                </a:solidFill>
                <a:effectLst/>
                <a:latin typeface="Söhne"/>
              </a:rPr>
              <a:t>data</a:t>
            </a:r>
            <a:r>
              <a:rPr lang="en-US" sz="2200" b="0" i="0" dirty="0">
                <a:solidFill>
                  <a:srgbClr val="374151"/>
                </a:solidFill>
                <a:effectLst/>
                <a:latin typeface="Söhne"/>
              </a:rPr>
              <a:t>.</a:t>
            </a:r>
          </a:p>
          <a:p>
            <a:endParaRPr lang="en-US" sz="2200" dirty="0">
              <a:solidFill>
                <a:srgbClr val="374151"/>
              </a:solidFill>
              <a:latin typeface="Söhne"/>
            </a:endParaRPr>
          </a:p>
          <a:p>
            <a:r>
              <a:rPr lang="en-US" sz="2200" b="1" dirty="0">
                <a:solidFill>
                  <a:srgbClr val="374151"/>
                </a:solidFill>
                <a:latin typeface="Söhne"/>
              </a:rPr>
              <a:t>Note: </a:t>
            </a:r>
            <a:r>
              <a:rPr lang="en-US" sz="2200" dirty="0"/>
              <a:t>In supervised learning, models are trained using labelled dataset, where the model learns about each type of data. Once the </a:t>
            </a:r>
            <a:r>
              <a:rPr lang="en-US" sz="2200" b="1" dirty="0"/>
              <a:t>training process </a:t>
            </a:r>
            <a:r>
              <a:rPr lang="en-US" sz="2200" dirty="0"/>
              <a:t>is completed, the model is </a:t>
            </a:r>
            <a:r>
              <a:rPr lang="en-US" sz="2200" b="1" dirty="0"/>
              <a:t>tested</a:t>
            </a:r>
            <a:r>
              <a:rPr lang="en-US" sz="2200" dirty="0"/>
              <a:t> on the basis of </a:t>
            </a:r>
            <a:r>
              <a:rPr lang="en-US" sz="2200" b="1" dirty="0"/>
              <a:t>test data </a:t>
            </a:r>
            <a:r>
              <a:rPr lang="en-US" sz="2200" dirty="0"/>
              <a:t>(a subset of the training set), and then it predicts the output.</a:t>
            </a:r>
          </a:p>
          <a:p>
            <a:endParaRPr lang="en-US" b="1" dirty="0"/>
          </a:p>
          <a:p>
            <a:endParaRPr lang="en-US" b="1" dirty="0"/>
          </a:p>
        </p:txBody>
      </p:sp>
      <p:sp>
        <p:nvSpPr>
          <p:cNvPr id="5" name="TextBox 4">
            <a:extLst>
              <a:ext uri="{FF2B5EF4-FFF2-40B4-BE49-F238E27FC236}">
                <a16:creationId xmlns:a16="http://schemas.microsoft.com/office/drawing/2014/main" id="{90349BEC-6A46-FBC4-DCB6-BC335D308897}"/>
              </a:ext>
            </a:extLst>
          </p:cNvPr>
          <p:cNvSpPr txBox="1"/>
          <p:nvPr/>
        </p:nvSpPr>
        <p:spPr>
          <a:xfrm>
            <a:off x="0" y="6642556"/>
            <a:ext cx="6097554" cy="215444"/>
          </a:xfrm>
          <a:prstGeom prst="rect">
            <a:avLst/>
          </a:prstGeom>
          <a:noFill/>
        </p:spPr>
        <p:txBody>
          <a:bodyPr wrap="square">
            <a:spAutoFit/>
          </a:bodyPr>
          <a:lstStyle/>
          <a:p>
            <a:r>
              <a:rPr lang="en-US" sz="800" dirty="0"/>
              <a:t>https://www.youtube.com/watch?v=olFxW7kdtP8</a:t>
            </a:r>
          </a:p>
        </p:txBody>
      </p:sp>
    </p:spTree>
    <p:extLst>
      <p:ext uri="{BB962C8B-B14F-4D97-AF65-F5344CB8AC3E}">
        <p14:creationId xmlns:p14="http://schemas.microsoft.com/office/powerpoint/2010/main" val="3955975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7E935-F738-A02A-59AE-2B27723E3A9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E11A07-F545-A9FD-19F8-1C2EF6707540}"/>
              </a:ext>
            </a:extLst>
          </p:cNvPr>
          <p:cNvSpPr>
            <a:spLocks noGrp="1"/>
          </p:cNvSpPr>
          <p:nvPr>
            <p:ph idx="1"/>
          </p:nvPr>
        </p:nvSpPr>
        <p:spPr>
          <a:xfrm>
            <a:off x="110168" y="2470532"/>
            <a:ext cx="4023230" cy="1740665"/>
          </a:xfrm>
        </p:spPr>
        <p:txBody>
          <a:bodyPr>
            <a:normAutofit/>
          </a:bodyPr>
          <a:lstStyle/>
          <a:p>
            <a:pPr marL="0" indent="0">
              <a:buNone/>
            </a:pPr>
            <a:r>
              <a:rPr lang="en-US" sz="2800" b="1" dirty="0"/>
              <a:t>🧪 Python Example </a:t>
            </a:r>
          </a:p>
          <a:p>
            <a:pPr marL="0" indent="0">
              <a:buNone/>
            </a:pPr>
            <a:r>
              <a:rPr lang="en-US" sz="2800" b="1" dirty="0"/>
              <a:t>    (Using </a:t>
            </a:r>
            <a:r>
              <a:rPr lang="en-US" sz="2800" b="1" dirty="0">
                <a:solidFill>
                  <a:srgbClr val="C00000"/>
                </a:solidFill>
              </a:rPr>
              <a:t>scikit-learn</a:t>
            </a:r>
            <a:r>
              <a:rPr lang="en-US" sz="2800" b="1" dirty="0"/>
              <a:t>)</a:t>
            </a:r>
          </a:p>
          <a:p>
            <a:pPr marL="0" indent="0">
              <a:buNone/>
            </a:pPr>
            <a:endParaRPr lang="en-IN" sz="2800" b="1" dirty="0"/>
          </a:p>
        </p:txBody>
      </p:sp>
      <p:pic>
        <p:nvPicPr>
          <p:cNvPr id="4" name="Picture 3">
            <a:extLst>
              <a:ext uri="{FF2B5EF4-FFF2-40B4-BE49-F238E27FC236}">
                <a16:creationId xmlns:a16="http://schemas.microsoft.com/office/drawing/2014/main" id="{EEDAC178-380F-59D7-609E-C5EB8429DDA0}"/>
              </a:ext>
            </a:extLst>
          </p:cNvPr>
          <p:cNvPicPr>
            <a:picLocks noChangeAspect="1"/>
          </p:cNvPicPr>
          <p:nvPr/>
        </p:nvPicPr>
        <p:blipFill>
          <a:blip r:embed="rId2"/>
          <a:srcRect r="5911"/>
          <a:stretch>
            <a:fillRect/>
          </a:stretch>
        </p:blipFill>
        <p:spPr>
          <a:xfrm>
            <a:off x="3832909" y="0"/>
            <a:ext cx="8359091" cy="6858000"/>
          </a:xfrm>
          <a:prstGeom prst="rect">
            <a:avLst/>
          </a:prstGeom>
        </p:spPr>
      </p:pic>
    </p:spTree>
    <p:extLst>
      <p:ext uri="{BB962C8B-B14F-4D97-AF65-F5344CB8AC3E}">
        <p14:creationId xmlns:p14="http://schemas.microsoft.com/office/powerpoint/2010/main" val="1958908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54E6A-5421-8A7B-E1A3-6B0A514DC6F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567109-738D-A3BE-9B2F-3067CE41FE31}"/>
              </a:ext>
            </a:extLst>
          </p:cNvPr>
          <p:cNvSpPr>
            <a:spLocks noGrp="1"/>
          </p:cNvSpPr>
          <p:nvPr>
            <p:ph idx="1"/>
          </p:nvPr>
        </p:nvSpPr>
        <p:spPr>
          <a:xfrm>
            <a:off x="702853" y="968829"/>
            <a:ext cx="10900568" cy="4931228"/>
          </a:xfrm>
        </p:spPr>
        <p:txBody>
          <a:bodyPr>
            <a:normAutofit/>
          </a:bodyPr>
          <a:lstStyle/>
          <a:p>
            <a:pPr marL="0" indent="0">
              <a:buNone/>
            </a:pPr>
            <a:r>
              <a:rPr lang="en-IN" sz="2800" b="1" dirty="0"/>
              <a:t>Output:</a:t>
            </a:r>
          </a:p>
        </p:txBody>
      </p:sp>
      <p:pic>
        <p:nvPicPr>
          <p:cNvPr id="4" name="Picture 3">
            <a:extLst>
              <a:ext uri="{FF2B5EF4-FFF2-40B4-BE49-F238E27FC236}">
                <a16:creationId xmlns:a16="http://schemas.microsoft.com/office/drawing/2014/main" id="{7408238E-AF06-6766-927E-DF23B4C274F2}"/>
              </a:ext>
            </a:extLst>
          </p:cNvPr>
          <p:cNvPicPr>
            <a:picLocks noChangeAspect="1"/>
          </p:cNvPicPr>
          <p:nvPr/>
        </p:nvPicPr>
        <p:blipFill>
          <a:blip r:embed="rId2"/>
          <a:stretch>
            <a:fillRect/>
          </a:stretch>
        </p:blipFill>
        <p:spPr>
          <a:xfrm>
            <a:off x="1711753" y="1879976"/>
            <a:ext cx="4714286" cy="828571"/>
          </a:xfrm>
          <a:prstGeom prst="rect">
            <a:avLst/>
          </a:prstGeom>
        </p:spPr>
      </p:pic>
    </p:spTree>
    <p:extLst>
      <p:ext uri="{BB962C8B-B14F-4D97-AF65-F5344CB8AC3E}">
        <p14:creationId xmlns:p14="http://schemas.microsoft.com/office/powerpoint/2010/main" val="2603702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492DB-0307-5156-1C15-3E088FFA9E2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A1C5CD-3F6A-4218-8B62-44208C569CD5}"/>
              </a:ext>
            </a:extLst>
          </p:cNvPr>
          <p:cNvSpPr>
            <a:spLocks noGrp="1"/>
          </p:cNvSpPr>
          <p:nvPr>
            <p:ph idx="1"/>
          </p:nvPr>
        </p:nvSpPr>
        <p:spPr>
          <a:xfrm>
            <a:off x="702853" y="661011"/>
            <a:ext cx="10900568" cy="5239045"/>
          </a:xfrm>
        </p:spPr>
        <p:txBody>
          <a:bodyPr>
            <a:normAutofit/>
          </a:bodyPr>
          <a:lstStyle/>
          <a:p>
            <a:pPr marL="0" indent="0">
              <a:buNone/>
            </a:pPr>
            <a:r>
              <a:rPr lang="en-US" sz="2800" b="1" dirty="0"/>
              <a:t>📌 Advantages of Linear Regression</a:t>
            </a:r>
          </a:p>
          <a:p>
            <a:r>
              <a:rPr lang="en-US" sz="2400" dirty="0"/>
              <a:t>Easy to implement and interpret</a:t>
            </a:r>
          </a:p>
          <a:p>
            <a:r>
              <a:rPr lang="en-US" sz="2400" dirty="0"/>
              <a:t>Fast to train</a:t>
            </a:r>
          </a:p>
          <a:p>
            <a:r>
              <a:rPr lang="en-US" sz="2400" dirty="0"/>
              <a:t>Works well with linearly correlated data</a:t>
            </a:r>
          </a:p>
          <a:p>
            <a:r>
              <a:rPr lang="en-US" sz="2400" dirty="0"/>
              <a:t>Predictive Power</a:t>
            </a:r>
          </a:p>
          <a:p>
            <a:pPr marL="0" indent="0">
              <a:buNone/>
            </a:pPr>
            <a:endParaRPr lang="en-US" sz="800" dirty="0"/>
          </a:p>
          <a:p>
            <a:pPr marL="0" indent="0">
              <a:buNone/>
            </a:pPr>
            <a:r>
              <a:rPr lang="en-US" sz="2800" b="1" dirty="0"/>
              <a:t>⚠️ Limitations</a:t>
            </a:r>
          </a:p>
          <a:p>
            <a:r>
              <a:rPr lang="en-US" sz="2400" dirty="0"/>
              <a:t>Assumes linearity or Linear Relationship</a:t>
            </a:r>
          </a:p>
          <a:p>
            <a:r>
              <a:rPr lang="en-US" sz="2400" dirty="0"/>
              <a:t>Sensitive to outliers</a:t>
            </a:r>
          </a:p>
          <a:p>
            <a:r>
              <a:rPr lang="en-US" sz="2400" dirty="0"/>
              <a:t>Limited to Numeric, Continuous Data</a:t>
            </a:r>
          </a:p>
          <a:p>
            <a:r>
              <a:rPr lang="en-US" sz="2400" dirty="0"/>
              <a:t>Doesn’t perform well with </a:t>
            </a:r>
            <a:r>
              <a:rPr lang="en-US" sz="2400" b="1" dirty="0">
                <a:solidFill>
                  <a:srgbClr val="C00000"/>
                </a:solidFill>
              </a:rPr>
              <a:t>non-linear</a:t>
            </a:r>
            <a:r>
              <a:rPr lang="en-US" sz="2400" dirty="0"/>
              <a:t> or </a:t>
            </a:r>
            <a:r>
              <a:rPr lang="en-US" sz="2400" b="1" dirty="0">
                <a:solidFill>
                  <a:srgbClr val="C00000"/>
                </a:solidFill>
              </a:rPr>
              <a:t>highly complex relationships</a:t>
            </a:r>
          </a:p>
        </p:txBody>
      </p:sp>
    </p:spTree>
    <p:extLst>
      <p:ext uri="{BB962C8B-B14F-4D97-AF65-F5344CB8AC3E}">
        <p14:creationId xmlns:p14="http://schemas.microsoft.com/office/powerpoint/2010/main" val="1715032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50DCA-5D40-A528-F23F-2E479E2F61B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ADDAB4-C840-9F45-8E1B-3348EF90B12C}"/>
              </a:ext>
            </a:extLst>
          </p:cNvPr>
          <p:cNvSpPr>
            <a:spLocks noGrp="1"/>
          </p:cNvSpPr>
          <p:nvPr>
            <p:ph idx="1"/>
          </p:nvPr>
        </p:nvSpPr>
        <p:spPr>
          <a:xfrm>
            <a:off x="702853" y="968829"/>
            <a:ext cx="10900568" cy="4931228"/>
          </a:xfrm>
        </p:spPr>
        <p:txBody>
          <a:bodyPr>
            <a:normAutofit/>
          </a:bodyPr>
          <a:lstStyle/>
          <a:p>
            <a:pPr marL="0" indent="0">
              <a:buNone/>
            </a:pPr>
            <a:r>
              <a:rPr lang="en-US" sz="2800" b="1" dirty="0"/>
              <a:t>Polynomial Regression: </a:t>
            </a:r>
          </a:p>
          <a:p>
            <a:r>
              <a:rPr lang="en-US" sz="2400" dirty="0"/>
              <a:t>Polynomial regression model is the extension of the simple linear model.</a:t>
            </a:r>
          </a:p>
          <a:p>
            <a:r>
              <a:rPr lang="en-US" sz="2400" dirty="0"/>
              <a:t>Polynomial Regression is a type of supervised machine learning algorithm used to </a:t>
            </a:r>
            <a:r>
              <a:rPr lang="en-US" sz="2400" b="1" dirty="0">
                <a:solidFill>
                  <a:srgbClr val="C00000"/>
                </a:solidFill>
              </a:rPr>
              <a:t>predict </a:t>
            </a:r>
            <a:r>
              <a:rPr lang="en-US" sz="2400" dirty="0"/>
              <a:t>a</a:t>
            </a:r>
            <a:r>
              <a:rPr lang="en-US" sz="2400" b="1" dirty="0">
                <a:solidFill>
                  <a:srgbClr val="C00000"/>
                </a:solidFill>
              </a:rPr>
              <a:t> </a:t>
            </a:r>
            <a:r>
              <a:rPr lang="en-US" sz="2400" b="1" dirty="0">
                <a:solidFill>
                  <a:srgbClr val="00B050"/>
                </a:solidFill>
              </a:rPr>
              <a:t>continuous dependent variable</a:t>
            </a:r>
            <a:r>
              <a:rPr lang="en-US" sz="2400" b="1" dirty="0">
                <a:solidFill>
                  <a:srgbClr val="C00000"/>
                </a:solidFill>
              </a:rPr>
              <a:t> </a:t>
            </a:r>
            <a:r>
              <a:rPr lang="en-US" sz="2400" dirty="0"/>
              <a:t>(Y) based on the value of one or more </a:t>
            </a:r>
            <a:r>
              <a:rPr lang="en-US" sz="2400" b="1" dirty="0">
                <a:solidFill>
                  <a:srgbClr val="00B050"/>
                </a:solidFill>
              </a:rPr>
              <a:t>independent variables </a:t>
            </a:r>
            <a:r>
              <a:rPr lang="en-US" sz="2400" dirty="0"/>
              <a:t>(X) — but with a </a:t>
            </a:r>
            <a:r>
              <a:rPr lang="en-US" sz="2400" b="1" dirty="0">
                <a:solidFill>
                  <a:srgbClr val="C00000"/>
                </a:solidFill>
              </a:rPr>
              <a:t>twist</a:t>
            </a:r>
            <a:r>
              <a:rPr lang="en-US" sz="2400" dirty="0"/>
              <a:t>:</a:t>
            </a:r>
          </a:p>
          <a:p>
            <a:r>
              <a:rPr lang="en-US" sz="2400" dirty="0"/>
              <a:t>Unlike </a:t>
            </a:r>
            <a:r>
              <a:rPr lang="en-US" sz="2400" b="1" dirty="0">
                <a:solidFill>
                  <a:srgbClr val="002060"/>
                </a:solidFill>
              </a:rPr>
              <a:t>Linear Regression</a:t>
            </a:r>
            <a:r>
              <a:rPr lang="en-US" sz="2400" dirty="0"/>
              <a:t>, which fits a </a:t>
            </a:r>
            <a:r>
              <a:rPr lang="en-US" sz="2400" b="1" dirty="0">
                <a:solidFill>
                  <a:srgbClr val="C00000"/>
                </a:solidFill>
              </a:rPr>
              <a:t>straight line</a:t>
            </a:r>
            <a:r>
              <a:rPr lang="en-US" sz="2400" dirty="0"/>
              <a:t>, </a:t>
            </a:r>
            <a:r>
              <a:rPr lang="en-US" sz="2400" b="1" dirty="0">
                <a:solidFill>
                  <a:srgbClr val="002060"/>
                </a:solidFill>
              </a:rPr>
              <a:t>Polynomial Regression </a:t>
            </a:r>
            <a:r>
              <a:rPr lang="en-US" sz="2400" dirty="0"/>
              <a:t>fits a </a:t>
            </a:r>
            <a:r>
              <a:rPr lang="en-US" sz="2400" b="1" dirty="0">
                <a:solidFill>
                  <a:srgbClr val="C00000"/>
                </a:solidFill>
              </a:rPr>
              <a:t>curved line </a:t>
            </a:r>
            <a:r>
              <a:rPr lang="en-US" sz="2400" dirty="0"/>
              <a:t>to the data.</a:t>
            </a:r>
          </a:p>
          <a:p>
            <a:pPr marL="0" indent="0">
              <a:buNone/>
            </a:pPr>
            <a:endParaRPr lang="en-IN" sz="2400" dirty="0"/>
          </a:p>
        </p:txBody>
      </p:sp>
    </p:spTree>
    <p:extLst>
      <p:ext uri="{BB962C8B-B14F-4D97-AF65-F5344CB8AC3E}">
        <p14:creationId xmlns:p14="http://schemas.microsoft.com/office/powerpoint/2010/main" val="792769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174A7-ED50-B410-6169-DBF2ED935A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7798A-D4F1-969D-4BBC-716F92CC6D0C}"/>
              </a:ext>
            </a:extLst>
          </p:cNvPr>
          <p:cNvSpPr>
            <a:spLocks noGrp="1"/>
          </p:cNvSpPr>
          <p:nvPr>
            <p:ph idx="1"/>
          </p:nvPr>
        </p:nvSpPr>
        <p:spPr>
          <a:xfrm>
            <a:off x="702853" y="609600"/>
            <a:ext cx="10900568" cy="5715000"/>
          </a:xfrm>
        </p:spPr>
        <p:txBody>
          <a:bodyPr>
            <a:normAutofit/>
          </a:bodyPr>
          <a:lstStyle/>
          <a:p>
            <a:pPr marL="0" indent="0">
              <a:buNone/>
            </a:pPr>
            <a:r>
              <a:rPr lang="en-US" sz="2400" b="1" dirty="0">
                <a:solidFill>
                  <a:srgbClr val="002060"/>
                </a:solidFill>
                <a:latin typeface="Inter"/>
              </a:rPr>
              <a:t>Why Polynomial Regression?</a:t>
            </a:r>
          </a:p>
          <a:p>
            <a:pPr marL="0" indent="0">
              <a:buNone/>
            </a:pPr>
            <a:r>
              <a:rPr lang="en-US" sz="2400" dirty="0">
                <a:solidFill>
                  <a:srgbClr val="383838"/>
                </a:solidFill>
                <a:latin typeface="Inter"/>
              </a:rPr>
              <a:t>	A simple linear regression algorithm </a:t>
            </a:r>
            <a:r>
              <a:rPr lang="en-US" sz="2400" b="1" dirty="0">
                <a:solidFill>
                  <a:srgbClr val="C00000"/>
                </a:solidFill>
                <a:latin typeface="Inter"/>
              </a:rPr>
              <a:t>only works when the relationship between the data is linear</a:t>
            </a:r>
            <a:r>
              <a:rPr lang="en-US" sz="2400" dirty="0">
                <a:solidFill>
                  <a:srgbClr val="383838"/>
                </a:solidFill>
                <a:latin typeface="Inter"/>
              </a:rPr>
              <a:t>. But </a:t>
            </a:r>
            <a:r>
              <a:rPr lang="en-US" sz="2400" b="1" dirty="0">
                <a:solidFill>
                  <a:srgbClr val="383838"/>
                </a:solidFill>
                <a:latin typeface="Inter"/>
              </a:rPr>
              <a:t>suppose we have non-linear data</a:t>
            </a:r>
            <a:r>
              <a:rPr lang="en-US" sz="2400" dirty="0">
                <a:solidFill>
                  <a:srgbClr val="383838"/>
                </a:solidFill>
                <a:latin typeface="Inter"/>
              </a:rPr>
              <a:t>, then linear regression </a:t>
            </a:r>
            <a:r>
              <a:rPr lang="en-US" sz="2400" b="1" dirty="0">
                <a:solidFill>
                  <a:srgbClr val="383838"/>
                </a:solidFill>
                <a:latin typeface="Inter"/>
              </a:rPr>
              <a:t>will not be able to draw a best-fit line</a:t>
            </a:r>
            <a:r>
              <a:rPr lang="en-US" sz="2400" dirty="0">
                <a:solidFill>
                  <a:srgbClr val="383838"/>
                </a:solidFill>
                <a:latin typeface="Inter"/>
              </a:rPr>
              <a:t>. Simple regression analysis fails in such conditions. Consider the below diagram, which has a non-linear relationship, and you can see the linear regression results on it, which does not perform well, meaning it does not come close to reality. Hence, we introduce polynomial regression to overcome this problem, which helps identify the curvilinear relationship between independent and dependent variables.</a:t>
            </a:r>
          </a:p>
          <a:p>
            <a:pPr marL="0" indent="0">
              <a:buNone/>
            </a:pPr>
            <a:endParaRPr lang="en-US" sz="800" dirty="0">
              <a:solidFill>
                <a:srgbClr val="383838"/>
              </a:solidFill>
              <a:latin typeface="Inter"/>
            </a:endParaRPr>
          </a:p>
          <a:p>
            <a:pPr marL="0" indent="0">
              <a:buNone/>
            </a:pPr>
            <a:r>
              <a:rPr lang="en-US" sz="2400" b="1" dirty="0">
                <a:solidFill>
                  <a:srgbClr val="383838"/>
                </a:solidFill>
                <a:latin typeface="Inter"/>
              </a:rPr>
              <a:t>For example:</a:t>
            </a:r>
          </a:p>
          <a:p>
            <a:r>
              <a:rPr lang="en-US" sz="2400" b="1" dirty="0">
                <a:solidFill>
                  <a:srgbClr val="002060"/>
                </a:solidFill>
                <a:latin typeface="Inter"/>
              </a:rPr>
              <a:t>Salary</a:t>
            </a:r>
            <a:r>
              <a:rPr lang="en-US" sz="2400" dirty="0">
                <a:solidFill>
                  <a:srgbClr val="383838"/>
                </a:solidFill>
                <a:latin typeface="Inter"/>
              </a:rPr>
              <a:t> vs </a:t>
            </a:r>
            <a:r>
              <a:rPr lang="en-US" sz="2400" b="1" dirty="0">
                <a:solidFill>
                  <a:srgbClr val="002060"/>
                </a:solidFill>
                <a:latin typeface="Inter"/>
              </a:rPr>
              <a:t>Experience</a:t>
            </a:r>
            <a:r>
              <a:rPr lang="en-US" sz="2400" dirty="0">
                <a:solidFill>
                  <a:srgbClr val="383838"/>
                </a:solidFill>
                <a:latin typeface="Inter"/>
              </a:rPr>
              <a:t>: Salary might grow slowly at first, then rise faster.</a:t>
            </a:r>
          </a:p>
          <a:p>
            <a:r>
              <a:rPr lang="en-US" sz="2400" b="1" dirty="0">
                <a:solidFill>
                  <a:srgbClr val="002060"/>
                </a:solidFill>
                <a:latin typeface="Inter"/>
              </a:rPr>
              <a:t>Growth</a:t>
            </a:r>
            <a:r>
              <a:rPr lang="en-US" sz="2400" dirty="0">
                <a:solidFill>
                  <a:srgbClr val="383838"/>
                </a:solidFill>
                <a:latin typeface="Inter"/>
              </a:rPr>
              <a:t> </a:t>
            </a:r>
            <a:r>
              <a:rPr lang="en-US" sz="2400" b="1" dirty="0">
                <a:solidFill>
                  <a:srgbClr val="002060"/>
                </a:solidFill>
                <a:latin typeface="Inter"/>
              </a:rPr>
              <a:t>of</a:t>
            </a:r>
            <a:r>
              <a:rPr lang="en-US" sz="2400" dirty="0">
                <a:solidFill>
                  <a:srgbClr val="383838"/>
                </a:solidFill>
                <a:latin typeface="Inter"/>
              </a:rPr>
              <a:t> </a:t>
            </a:r>
            <a:r>
              <a:rPr lang="en-US" sz="2400" b="1" dirty="0">
                <a:solidFill>
                  <a:srgbClr val="002060"/>
                </a:solidFill>
                <a:latin typeface="Inter"/>
              </a:rPr>
              <a:t>plants</a:t>
            </a:r>
            <a:r>
              <a:rPr lang="en-US" sz="2400" dirty="0">
                <a:solidFill>
                  <a:srgbClr val="383838"/>
                </a:solidFill>
                <a:latin typeface="Inter"/>
              </a:rPr>
              <a:t>: Starts slow, then rapid, then slows again.</a:t>
            </a:r>
          </a:p>
          <a:p>
            <a:r>
              <a:rPr lang="en-US" sz="2400" b="1" dirty="0">
                <a:solidFill>
                  <a:srgbClr val="002060"/>
                </a:solidFill>
                <a:latin typeface="Inter"/>
              </a:rPr>
              <a:t>Product sales</a:t>
            </a:r>
            <a:r>
              <a:rPr lang="en-US" sz="2400" dirty="0">
                <a:solidFill>
                  <a:srgbClr val="383838"/>
                </a:solidFill>
                <a:latin typeface="Inter"/>
              </a:rPr>
              <a:t>: Might peak and then decline.</a:t>
            </a:r>
          </a:p>
          <a:p>
            <a:pPr marL="0" indent="0">
              <a:buNone/>
            </a:pPr>
            <a:endParaRPr lang="en-IN" sz="2400" dirty="0"/>
          </a:p>
        </p:txBody>
      </p:sp>
    </p:spTree>
    <p:extLst>
      <p:ext uri="{BB962C8B-B14F-4D97-AF65-F5344CB8AC3E}">
        <p14:creationId xmlns:p14="http://schemas.microsoft.com/office/powerpoint/2010/main" val="4279794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F6DCC-9225-EE2B-1C2E-E177D7756E4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B56B81-57BC-6A77-FD3D-8A68C14A0F2C}"/>
              </a:ext>
            </a:extLst>
          </p:cNvPr>
          <p:cNvSpPr>
            <a:spLocks noGrp="1"/>
          </p:cNvSpPr>
          <p:nvPr>
            <p:ph idx="1"/>
          </p:nvPr>
        </p:nvSpPr>
        <p:spPr>
          <a:xfrm>
            <a:off x="702853" y="468086"/>
            <a:ext cx="10900568" cy="5431971"/>
          </a:xfrm>
        </p:spPr>
        <p:txBody>
          <a:bodyPr>
            <a:normAutofit/>
          </a:bodyPr>
          <a:lstStyle/>
          <a:p>
            <a:pPr marL="0" indent="0">
              <a:buNone/>
            </a:pPr>
            <a:r>
              <a:rPr lang="en-US" sz="2400" b="1" dirty="0">
                <a:solidFill>
                  <a:srgbClr val="C00000"/>
                </a:solidFill>
                <a:latin typeface="Söhne"/>
              </a:rPr>
              <a:t>Linear Relationship:</a:t>
            </a:r>
          </a:p>
          <a:p>
            <a:pPr marL="0" indent="0">
              <a:buNone/>
            </a:pPr>
            <a:r>
              <a:rPr lang="en-US" sz="2400" dirty="0">
                <a:solidFill>
                  <a:srgbClr val="0D0D0D"/>
                </a:solidFill>
                <a:latin typeface="Söhne"/>
              </a:rPr>
              <a:t>	A linear relationship between two variables means that </a:t>
            </a:r>
            <a:r>
              <a:rPr lang="en-US" sz="2400" b="1" dirty="0">
                <a:solidFill>
                  <a:srgbClr val="0D0D0D"/>
                </a:solidFill>
                <a:latin typeface="Söhne"/>
              </a:rPr>
              <a:t>when one variable changes, the other variable changes</a:t>
            </a:r>
            <a:r>
              <a:rPr lang="en-US" sz="2400" dirty="0">
                <a:solidFill>
                  <a:srgbClr val="0D0D0D"/>
                </a:solidFill>
                <a:latin typeface="Söhne"/>
              </a:rPr>
              <a:t> in a straight-line fashion. In other words, if you were to plot the relationship between the two variables on a graph, </a:t>
            </a:r>
            <a:r>
              <a:rPr lang="en-US" sz="2400" b="1" dirty="0">
                <a:solidFill>
                  <a:srgbClr val="0D0D0D"/>
                </a:solidFill>
                <a:latin typeface="Söhne"/>
              </a:rPr>
              <a:t>the points would form a straight line</a:t>
            </a:r>
            <a:r>
              <a:rPr lang="en-US" sz="2400" dirty="0">
                <a:solidFill>
                  <a:srgbClr val="0D0D0D"/>
                </a:solidFill>
                <a:latin typeface="Söhne"/>
              </a:rPr>
              <a:t>.</a:t>
            </a:r>
          </a:p>
          <a:p>
            <a:pPr marL="0" indent="0">
              <a:buNone/>
            </a:pPr>
            <a:r>
              <a:rPr lang="en-US" sz="2400" dirty="0">
                <a:solidFill>
                  <a:srgbClr val="0D0D0D"/>
                </a:solidFill>
                <a:latin typeface="Söhne"/>
              </a:rPr>
              <a:t>	That is, In a linear relationship between two variables, when the value of </a:t>
            </a:r>
            <a:r>
              <a:rPr lang="en-US" sz="2400" b="1" dirty="0">
                <a:solidFill>
                  <a:srgbClr val="0D0D0D"/>
                </a:solidFill>
                <a:latin typeface="Söhne"/>
              </a:rPr>
              <a:t>one variable increases</a:t>
            </a:r>
            <a:r>
              <a:rPr lang="en-US" sz="2400" dirty="0">
                <a:solidFill>
                  <a:srgbClr val="0D0D0D"/>
                </a:solidFill>
                <a:latin typeface="Söhne"/>
              </a:rPr>
              <a:t>, the value of the </a:t>
            </a:r>
            <a:r>
              <a:rPr lang="en-US" sz="2400" b="1" dirty="0">
                <a:solidFill>
                  <a:srgbClr val="0D0D0D"/>
                </a:solidFill>
                <a:latin typeface="Söhne"/>
              </a:rPr>
              <a:t>other variable also increases</a:t>
            </a:r>
            <a:r>
              <a:rPr lang="en-US" sz="2400" dirty="0">
                <a:solidFill>
                  <a:srgbClr val="0D0D0D"/>
                </a:solidFill>
                <a:latin typeface="Söhne"/>
              </a:rPr>
              <a:t> if the relationship is positive. Conversely, if the relationship is negative, when the value of one variable increases, the value of the other variable decreases.</a:t>
            </a:r>
            <a:endParaRPr lang="en-US" sz="2400" dirty="0"/>
          </a:p>
          <a:p>
            <a:pPr marL="0" indent="0">
              <a:buNone/>
            </a:pPr>
            <a:endParaRPr lang="en-IN" sz="2400" dirty="0"/>
          </a:p>
        </p:txBody>
      </p:sp>
      <p:pic>
        <p:nvPicPr>
          <p:cNvPr id="2" name="Picture 2" descr="Polynomial Linear Regression">
            <a:extLst>
              <a:ext uri="{FF2B5EF4-FFF2-40B4-BE49-F238E27FC236}">
                <a16:creationId xmlns:a16="http://schemas.microsoft.com/office/drawing/2014/main" id="{C5E535A6-EE2F-062F-2A9A-5F3A76FFC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906" y="3764771"/>
            <a:ext cx="57150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00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133B8-C696-3649-D83A-A890168B14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83B62-210B-93F2-ABC4-DCE99DD32814}"/>
              </a:ext>
            </a:extLst>
          </p:cNvPr>
          <p:cNvSpPr>
            <a:spLocks noGrp="1"/>
          </p:cNvSpPr>
          <p:nvPr>
            <p:ph idx="1"/>
          </p:nvPr>
        </p:nvSpPr>
        <p:spPr>
          <a:xfrm>
            <a:off x="702853" y="489858"/>
            <a:ext cx="10900568" cy="6052456"/>
          </a:xfrm>
        </p:spPr>
        <p:txBody>
          <a:bodyPr>
            <a:normAutofit fontScale="92500" lnSpcReduction="10000"/>
          </a:bodyPr>
          <a:lstStyle/>
          <a:p>
            <a:pPr marL="0" indent="0">
              <a:buNone/>
            </a:pPr>
            <a:r>
              <a:rPr lang="en-US" sz="2400" b="1" dirty="0">
                <a:solidFill>
                  <a:srgbClr val="0D0D0D"/>
                </a:solidFill>
                <a:latin typeface="Söhne"/>
              </a:rPr>
              <a:t>Polynomial regression </a:t>
            </a:r>
            <a:r>
              <a:rPr lang="en-US" sz="2400" dirty="0">
                <a:solidFill>
                  <a:srgbClr val="0D0D0D"/>
                </a:solidFill>
                <a:latin typeface="Söhne"/>
              </a:rPr>
              <a:t>is a form of regression analysis in machine learning (ML) where the relationship between the independent variable </a:t>
            </a:r>
            <a:r>
              <a:rPr lang="en-US" sz="2400" b="1" i="1" dirty="0">
                <a:solidFill>
                  <a:srgbClr val="C00000"/>
                </a:solidFill>
                <a:latin typeface="KaTeX_Math"/>
              </a:rPr>
              <a:t>X</a:t>
            </a:r>
            <a:r>
              <a:rPr lang="en-US" sz="2400" dirty="0">
                <a:solidFill>
                  <a:srgbClr val="0D0D0D"/>
                </a:solidFill>
                <a:latin typeface="Söhne"/>
              </a:rPr>
              <a:t> and the dependent variable </a:t>
            </a:r>
            <a:r>
              <a:rPr lang="en-US" sz="2400" b="1" dirty="0">
                <a:solidFill>
                  <a:srgbClr val="C00000"/>
                </a:solidFill>
                <a:latin typeface="KaTeX_Main"/>
              </a:rPr>
              <a:t>Y</a:t>
            </a:r>
            <a:r>
              <a:rPr lang="en-US" sz="2400" dirty="0">
                <a:solidFill>
                  <a:srgbClr val="0D0D0D"/>
                </a:solidFill>
                <a:latin typeface="Söhne"/>
              </a:rPr>
              <a:t> is </a:t>
            </a:r>
            <a:r>
              <a:rPr lang="en-US" sz="2400" b="1" dirty="0">
                <a:solidFill>
                  <a:srgbClr val="C00000"/>
                </a:solidFill>
                <a:latin typeface="Söhne"/>
              </a:rPr>
              <a:t>modeled as an </a:t>
            </a:r>
            <a:r>
              <a:rPr lang="en-US" sz="2400" b="1" i="1" dirty="0">
                <a:solidFill>
                  <a:srgbClr val="C00000"/>
                </a:solidFill>
                <a:latin typeface="KaTeX_Math"/>
              </a:rPr>
              <a:t>n</a:t>
            </a:r>
            <a:r>
              <a:rPr lang="en-US" sz="2400" b="1" dirty="0">
                <a:solidFill>
                  <a:srgbClr val="C00000"/>
                </a:solidFill>
                <a:latin typeface="Söhne"/>
              </a:rPr>
              <a:t>-degree polynomial</a:t>
            </a:r>
            <a:r>
              <a:rPr lang="en-US" sz="2400" dirty="0">
                <a:solidFill>
                  <a:srgbClr val="0D0D0D"/>
                </a:solidFill>
                <a:latin typeface="Söhne"/>
              </a:rPr>
              <a:t>. Unlike simple linear regression, which </a:t>
            </a:r>
            <a:r>
              <a:rPr lang="en-US" sz="2400" b="1" dirty="0">
                <a:solidFill>
                  <a:srgbClr val="0D0D0D"/>
                </a:solidFill>
                <a:latin typeface="Söhne"/>
              </a:rPr>
              <a:t>fits a straight line to the data</a:t>
            </a:r>
            <a:r>
              <a:rPr lang="en-US" sz="2400" dirty="0">
                <a:solidFill>
                  <a:srgbClr val="0D0D0D"/>
                </a:solidFill>
                <a:latin typeface="Söhne"/>
              </a:rPr>
              <a:t>, polynomial regression can capture more complex relationships between variables </a:t>
            </a:r>
            <a:r>
              <a:rPr lang="en-US" sz="2400" b="1" dirty="0">
                <a:solidFill>
                  <a:srgbClr val="C00000"/>
                </a:solidFill>
                <a:latin typeface="Söhne"/>
              </a:rPr>
              <a:t>by introducing polynomial terms.</a:t>
            </a:r>
          </a:p>
          <a:p>
            <a:pPr marL="0" indent="0">
              <a:buNone/>
            </a:pPr>
            <a:r>
              <a:rPr lang="en-US" sz="2400" dirty="0">
                <a:solidFill>
                  <a:srgbClr val="0D0D0D"/>
                </a:solidFill>
                <a:latin typeface="Söhne"/>
              </a:rPr>
              <a:t>	The general form of a polynomial regression model with one independent variable </a:t>
            </a:r>
            <a:r>
              <a:rPr lang="en-US" sz="2400" dirty="0">
                <a:solidFill>
                  <a:srgbClr val="0D0D0D"/>
                </a:solidFill>
                <a:latin typeface="KaTeX_Main"/>
              </a:rPr>
              <a:t>X</a:t>
            </a:r>
            <a:r>
              <a:rPr lang="en-US" sz="2400" dirty="0">
                <a:solidFill>
                  <a:srgbClr val="0D0D0D"/>
                </a:solidFill>
                <a:latin typeface="Söhne"/>
              </a:rPr>
              <a:t> can be expressed as:</a:t>
            </a:r>
          </a:p>
          <a:p>
            <a:pPr marL="0" indent="0">
              <a:buNone/>
            </a:pPr>
            <a:endParaRPr lang="en-US" sz="900" dirty="0">
              <a:solidFill>
                <a:srgbClr val="0D0D0D"/>
              </a:solidFill>
              <a:latin typeface="Söhne"/>
            </a:endParaRPr>
          </a:p>
          <a:p>
            <a:pPr marL="0" indent="0">
              <a:buNone/>
            </a:pPr>
            <a:r>
              <a:rPr lang="en-US" sz="2400" dirty="0">
                <a:solidFill>
                  <a:srgbClr val="0D0D0D"/>
                </a:solidFill>
                <a:latin typeface="Söhne"/>
              </a:rPr>
              <a:t>Polynomial with </a:t>
            </a:r>
            <a:r>
              <a:rPr lang="en-US" sz="2400" b="1" dirty="0">
                <a:solidFill>
                  <a:srgbClr val="0D0D0D"/>
                </a:solidFill>
                <a:latin typeface="Söhne"/>
              </a:rPr>
              <a:t>Degree </a:t>
            </a:r>
            <a:r>
              <a:rPr lang="en-US" sz="2400" dirty="0">
                <a:solidFill>
                  <a:srgbClr val="0D0D0D"/>
                </a:solidFill>
                <a:latin typeface="Söhne"/>
              </a:rPr>
              <a:t>or</a:t>
            </a:r>
            <a:r>
              <a:rPr lang="en-US" sz="2400" b="1" dirty="0">
                <a:solidFill>
                  <a:srgbClr val="0D0D0D"/>
                </a:solidFill>
                <a:latin typeface="Söhne"/>
              </a:rPr>
              <a:t> Order </a:t>
            </a:r>
            <a:r>
              <a:rPr lang="en-US" sz="2400" dirty="0">
                <a:solidFill>
                  <a:srgbClr val="0D0D0D"/>
                </a:solidFill>
                <a:latin typeface="Söhne"/>
              </a:rPr>
              <a:t>n:</a:t>
            </a:r>
          </a:p>
          <a:p>
            <a:pPr marL="0" indent="0">
              <a:buNone/>
            </a:pPr>
            <a:endParaRPr lang="en-US" sz="2400" dirty="0">
              <a:solidFill>
                <a:srgbClr val="0D0D0D"/>
              </a:solidFill>
              <a:latin typeface="Söhne"/>
            </a:endParaRPr>
          </a:p>
          <a:p>
            <a:pPr marL="0" indent="0">
              <a:buNone/>
            </a:pPr>
            <a:r>
              <a:rPr lang="en-US" sz="2800" dirty="0">
                <a:solidFill>
                  <a:srgbClr val="0D0D0D"/>
                </a:solidFill>
                <a:latin typeface="Söhne"/>
              </a:rPr>
              <a:t>	</a:t>
            </a:r>
            <a:r>
              <a:rPr lang="en-US" sz="2800" b="1" kern="100" dirty="0">
                <a:solidFill>
                  <a:srgbClr val="C00000"/>
                </a:solidFill>
                <a:latin typeface="Calibri" panose="020F0502020204030204" pitchFamily="34" charset="0"/>
                <a:ea typeface="Calibri" panose="020F0502020204030204" pitchFamily="34" charset="0"/>
                <a:cs typeface="Tunga" panose="020B0502040204020203" pitchFamily="34" charset="0"/>
              </a:rPr>
              <a:t>y = b0 + b1X + b2X</a:t>
            </a:r>
            <a:r>
              <a:rPr lang="en-US" sz="2800" b="1" kern="100" baseline="30000" dirty="0">
                <a:solidFill>
                  <a:srgbClr val="C00000"/>
                </a:solidFill>
                <a:latin typeface="Calibri" panose="020F0502020204030204" pitchFamily="34" charset="0"/>
                <a:ea typeface="Calibri" panose="020F0502020204030204" pitchFamily="34" charset="0"/>
                <a:cs typeface="Tunga" panose="020B0502040204020203" pitchFamily="34" charset="0"/>
              </a:rPr>
              <a:t>2</a:t>
            </a:r>
            <a:r>
              <a:rPr lang="en-US" sz="2800" b="1" kern="100" dirty="0">
                <a:solidFill>
                  <a:srgbClr val="C00000"/>
                </a:solidFill>
                <a:latin typeface="Calibri" panose="020F0502020204030204" pitchFamily="34" charset="0"/>
                <a:ea typeface="Calibri" panose="020F0502020204030204" pitchFamily="34" charset="0"/>
                <a:cs typeface="Tunga" panose="020B0502040204020203" pitchFamily="34" charset="0"/>
              </a:rPr>
              <a:t> + ....... + </a:t>
            </a:r>
            <a:r>
              <a:rPr lang="en-US" sz="2800" b="1" kern="100" dirty="0" err="1">
                <a:solidFill>
                  <a:srgbClr val="C00000"/>
                </a:solidFill>
                <a:latin typeface="Calibri" panose="020F0502020204030204" pitchFamily="34" charset="0"/>
                <a:ea typeface="Calibri" panose="020F0502020204030204" pitchFamily="34" charset="0"/>
                <a:cs typeface="Tunga" panose="020B0502040204020203" pitchFamily="34" charset="0"/>
              </a:rPr>
              <a:t>bnX</a:t>
            </a:r>
            <a:r>
              <a:rPr lang="en-US" sz="2800" b="1" kern="100" baseline="30000" dirty="0" err="1">
                <a:solidFill>
                  <a:srgbClr val="C00000"/>
                </a:solidFill>
                <a:latin typeface="Calibri" panose="020F0502020204030204" pitchFamily="34" charset="0"/>
                <a:ea typeface="Calibri" panose="020F0502020204030204" pitchFamily="34" charset="0"/>
                <a:cs typeface="Tunga" panose="020B0502040204020203" pitchFamily="34" charset="0"/>
              </a:rPr>
              <a:t>n</a:t>
            </a:r>
            <a:r>
              <a:rPr lang="en-US" sz="2800" b="1" kern="100" baseline="30000" dirty="0">
                <a:solidFill>
                  <a:srgbClr val="C00000"/>
                </a:solidFill>
                <a:latin typeface="Calibri" panose="020F0502020204030204" pitchFamily="34" charset="0"/>
                <a:ea typeface="Calibri" panose="020F0502020204030204" pitchFamily="34" charset="0"/>
                <a:cs typeface="Tunga" panose="020B0502040204020203" pitchFamily="34" charset="0"/>
              </a:rPr>
              <a:t>  </a:t>
            </a:r>
            <a:r>
              <a:rPr lang="el-GR" sz="2800" dirty="0">
                <a:solidFill>
                  <a:srgbClr val="0D0D0D"/>
                </a:solidFill>
                <a:latin typeface="KaTeX_Main"/>
              </a:rPr>
              <a:t>+</a:t>
            </a:r>
            <a:r>
              <a:rPr lang="en-US" sz="2800" dirty="0">
                <a:solidFill>
                  <a:srgbClr val="0D0D0D"/>
                </a:solidFill>
                <a:latin typeface="KaTeX_Main"/>
              </a:rPr>
              <a:t> </a:t>
            </a:r>
            <a:r>
              <a:rPr lang="el-GR" sz="2800" i="1" dirty="0">
                <a:solidFill>
                  <a:srgbClr val="0D0D0D"/>
                </a:solidFill>
                <a:latin typeface="KaTeX_Math"/>
              </a:rPr>
              <a:t>ε</a:t>
            </a:r>
            <a:r>
              <a:rPr lang="en-US" sz="2800" i="1" dirty="0">
                <a:solidFill>
                  <a:srgbClr val="0D0D0D"/>
                </a:solidFill>
                <a:latin typeface="KaTeX_Math"/>
              </a:rPr>
              <a:t>			</a:t>
            </a:r>
            <a:endParaRPr lang="en-US" sz="2800" b="1" dirty="0">
              <a:solidFill>
                <a:srgbClr val="C00000"/>
              </a:solidFill>
              <a:latin typeface="Söhne"/>
            </a:endParaRPr>
          </a:p>
          <a:p>
            <a:pPr marL="0" indent="0">
              <a:buNone/>
            </a:pPr>
            <a:r>
              <a:rPr lang="en-US" sz="2400" b="1" dirty="0">
                <a:solidFill>
                  <a:srgbClr val="0D0D0D"/>
                </a:solidFill>
                <a:latin typeface="Söhne"/>
              </a:rPr>
              <a:t>where:</a:t>
            </a:r>
          </a:p>
          <a:p>
            <a:r>
              <a:rPr lang="en-US" sz="2400" dirty="0">
                <a:solidFill>
                  <a:srgbClr val="0D0D0D"/>
                </a:solidFill>
                <a:latin typeface="Söhne"/>
              </a:rPr>
              <a:t>y is the dependent variable,</a:t>
            </a:r>
          </a:p>
          <a:p>
            <a:r>
              <a:rPr lang="en-US" sz="2400" dirty="0">
                <a:solidFill>
                  <a:srgbClr val="0D0D0D"/>
                </a:solidFill>
                <a:latin typeface="Söhne"/>
              </a:rPr>
              <a:t>x is the independent variable,</a:t>
            </a:r>
          </a:p>
          <a:p>
            <a:r>
              <a:rPr lang="en-US" sz="2400" dirty="0">
                <a:solidFill>
                  <a:srgbClr val="0D0D0D"/>
                </a:solidFill>
                <a:latin typeface="Söhne"/>
              </a:rPr>
              <a:t>b0, b1, b2,…………..bn​ are the coefficients,</a:t>
            </a:r>
          </a:p>
          <a:p>
            <a:r>
              <a:rPr lang="en-US" sz="2400" dirty="0">
                <a:solidFill>
                  <a:srgbClr val="0D0D0D"/>
                </a:solidFill>
                <a:latin typeface="Söhne"/>
              </a:rPr>
              <a:t>n is the  l,</a:t>
            </a:r>
          </a:p>
          <a:p>
            <a:r>
              <a:rPr lang="en-US" sz="2400" dirty="0">
                <a:solidFill>
                  <a:srgbClr val="0D0D0D"/>
                </a:solidFill>
                <a:latin typeface="Söhne"/>
              </a:rPr>
              <a:t>ε is the error term.</a:t>
            </a:r>
          </a:p>
          <a:p>
            <a:pPr marL="0" indent="0">
              <a:buNone/>
            </a:pPr>
            <a:endParaRPr lang="en-IN" sz="2400" dirty="0"/>
          </a:p>
        </p:txBody>
      </p:sp>
    </p:spTree>
    <p:extLst>
      <p:ext uri="{BB962C8B-B14F-4D97-AF65-F5344CB8AC3E}">
        <p14:creationId xmlns:p14="http://schemas.microsoft.com/office/powerpoint/2010/main" val="1699470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048EA-A2D1-B19B-6053-25DA302AA78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3472CD-70C4-4CE2-E45B-A3B696FBB198}"/>
              </a:ext>
            </a:extLst>
          </p:cNvPr>
          <p:cNvSpPr>
            <a:spLocks noGrp="1"/>
          </p:cNvSpPr>
          <p:nvPr>
            <p:ph idx="1"/>
          </p:nvPr>
        </p:nvSpPr>
        <p:spPr>
          <a:xfrm>
            <a:off x="702853" y="555171"/>
            <a:ext cx="10900568" cy="5344886"/>
          </a:xfrm>
        </p:spPr>
        <p:txBody>
          <a:bodyPr>
            <a:normAutofit/>
          </a:bodyPr>
          <a:lstStyle/>
          <a:p>
            <a:pPr marL="0" indent="0">
              <a:buNone/>
            </a:pPr>
            <a:r>
              <a:rPr lang="en-US" sz="2800" b="1" dirty="0">
                <a:solidFill>
                  <a:srgbClr val="C00000"/>
                </a:solidFill>
                <a:latin typeface="Söhne"/>
              </a:rPr>
              <a:t>Polynomial Terms:</a:t>
            </a:r>
          </a:p>
          <a:p>
            <a:pPr marL="0" indent="0">
              <a:buNone/>
            </a:pPr>
            <a:r>
              <a:rPr lang="en-US" sz="2400" b="1" dirty="0">
                <a:solidFill>
                  <a:srgbClr val="0D0D0D"/>
                </a:solidFill>
                <a:latin typeface="Söhne"/>
              </a:rPr>
              <a:t>	Polynomial terms refer to mathematical expressions involving </a:t>
            </a:r>
            <a:r>
              <a:rPr lang="en-US" sz="2400" b="1" dirty="0">
                <a:solidFill>
                  <a:srgbClr val="C00000"/>
                </a:solidFill>
                <a:latin typeface="Söhne"/>
              </a:rPr>
              <a:t>variables raised to powers </a:t>
            </a:r>
            <a:r>
              <a:rPr lang="en-US" sz="2400" b="1" dirty="0">
                <a:solidFill>
                  <a:srgbClr val="0D0D0D"/>
                </a:solidFill>
                <a:latin typeface="Söhne"/>
              </a:rPr>
              <a:t>and </a:t>
            </a:r>
            <a:r>
              <a:rPr lang="en-US" sz="2400" b="1" dirty="0">
                <a:solidFill>
                  <a:srgbClr val="0070C0"/>
                </a:solidFill>
                <a:latin typeface="Söhne"/>
              </a:rPr>
              <a:t>multiplied by coefficients</a:t>
            </a:r>
            <a:r>
              <a:rPr lang="en-US" sz="2400" dirty="0">
                <a:solidFill>
                  <a:srgbClr val="0D0D0D"/>
                </a:solidFill>
                <a:latin typeface="Söhne"/>
              </a:rPr>
              <a:t>. In the context of polynomial regression or polynomial functions, these terms are used to </a:t>
            </a:r>
            <a:r>
              <a:rPr lang="en-US" sz="2400" b="1" dirty="0">
                <a:solidFill>
                  <a:srgbClr val="002060"/>
                </a:solidFill>
                <a:latin typeface="Söhne"/>
              </a:rPr>
              <a:t>model relationships between variables</a:t>
            </a:r>
            <a:r>
              <a:rPr lang="en-US" sz="2400" dirty="0">
                <a:solidFill>
                  <a:srgbClr val="0D0D0D"/>
                </a:solidFill>
                <a:latin typeface="Söhne"/>
              </a:rPr>
              <a:t> that are </a:t>
            </a:r>
            <a:r>
              <a:rPr lang="en-US" sz="2400" b="1" dirty="0">
                <a:solidFill>
                  <a:srgbClr val="C00000"/>
                </a:solidFill>
                <a:latin typeface="Söhne"/>
              </a:rPr>
              <a:t>not linear</a:t>
            </a:r>
            <a:r>
              <a:rPr lang="en-US" sz="2400" dirty="0">
                <a:solidFill>
                  <a:srgbClr val="0D0D0D"/>
                </a:solidFill>
                <a:latin typeface="Söhne"/>
              </a:rPr>
              <a:t>.</a:t>
            </a:r>
          </a:p>
          <a:p>
            <a:pPr marL="0" indent="0">
              <a:buNone/>
            </a:pPr>
            <a:r>
              <a:rPr lang="en-US" sz="2400" dirty="0">
                <a:solidFill>
                  <a:srgbClr val="0D0D0D"/>
                </a:solidFill>
                <a:latin typeface="Söhne"/>
              </a:rPr>
              <a:t>A polynomial term typically takes the </a:t>
            </a:r>
            <a:r>
              <a:rPr lang="en-US" sz="2400" b="1" dirty="0">
                <a:solidFill>
                  <a:srgbClr val="0D0D0D"/>
                </a:solidFill>
                <a:latin typeface="Söhne"/>
              </a:rPr>
              <a:t>form </a:t>
            </a:r>
            <a:r>
              <a:rPr lang="en-US" sz="4000" b="1" i="1" kern="100" dirty="0" err="1">
                <a:solidFill>
                  <a:srgbClr val="0D0D0D"/>
                </a:solidFill>
                <a:latin typeface="Calibri" panose="020F0502020204030204" pitchFamily="34" charset="0"/>
                <a:ea typeface="Calibri" panose="020F0502020204030204" pitchFamily="34" charset="0"/>
                <a:cs typeface="Tunga" panose="020B0502040204020203" pitchFamily="34" charset="0"/>
              </a:rPr>
              <a:t>b</a:t>
            </a:r>
            <a:r>
              <a:rPr lang="en-US" sz="4000" b="1" i="1" kern="100" dirty="0" err="1">
                <a:latin typeface="Calibri" panose="020F0502020204030204" pitchFamily="34" charset="0"/>
                <a:ea typeface="Calibri" panose="020F0502020204030204" pitchFamily="34" charset="0"/>
                <a:cs typeface="Tunga" panose="020B0502040204020203" pitchFamily="34" charset="0"/>
              </a:rPr>
              <a:t>x</a:t>
            </a:r>
            <a:r>
              <a:rPr lang="en-US" sz="4000" b="1" i="1" kern="100" baseline="30000" dirty="0" err="1">
                <a:latin typeface="Calibri" panose="020F0502020204030204" pitchFamily="34" charset="0"/>
                <a:ea typeface="Calibri" panose="020F0502020204030204" pitchFamily="34" charset="0"/>
                <a:cs typeface="Tunga" panose="020B0502040204020203" pitchFamily="34" charset="0"/>
              </a:rPr>
              <a:t>n</a:t>
            </a:r>
            <a:r>
              <a:rPr lang="en-US" sz="2400" dirty="0">
                <a:solidFill>
                  <a:srgbClr val="0D0D0D"/>
                </a:solidFill>
                <a:latin typeface="Söhne"/>
              </a:rPr>
              <a:t>, </a:t>
            </a:r>
          </a:p>
          <a:p>
            <a:pPr marL="0" indent="0">
              <a:buNone/>
            </a:pPr>
            <a:r>
              <a:rPr lang="en-US" sz="2400" dirty="0">
                <a:solidFill>
                  <a:srgbClr val="0D0D0D"/>
                </a:solidFill>
                <a:latin typeface="Söhne"/>
              </a:rPr>
              <a:t>where:</a:t>
            </a:r>
          </a:p>
          <a:p>
            <a:r>
              <a:rPr lang="en-US" sz="2400" b="1" i="1" dirty="0">
                <a:solidFill>
                  <a:srgbClr val="002060"/>
                </a:solidFill>
                <a:latin typeface="KaTeX_Math"/>
              </a:rPr>
              <a:t>b</a:t>
            </a:r>
            <a:r>
              <a:rPr lang="en-US" sz="2400" dirty="0">
                <a:solidFill>
                  <a:srgbClr val="0D0D0D"/>
                </a:solidFill>
                <a:latin typeface="Söhne"/>
              </a:rPr>
              <a:t> is a </a:t>
            </a:r>
            <a:r>
              <a:rPr lang="en-US" sz="2400" b="1" dirty="0">
                <a:solidFill>
                  <a:srgbClr val="002060"/>
                </a:solidFill>
                <a:latin typeface="Söhne"/>
              </a:rPr>
              <a:t>coefficient</a:t>
            </a:r>
            <a:r>
              <a:rPr lang="en-US" sz="2400" dirty="0">
                <a:solidFill>
                  <a:srgbClr val="0D0D0D"/>
                </a:solidFill>
                <a:latin typeface="Söhne"/>
              </a:rPr>
              <a:t> (a constant multiplier),</a:t>
            </a:r>
          </a:p>
          <a:p>
            <a:r>
              <a:rPr lang="en-US" sz="2400" b="1" i="1" dirty="0">
                <a:solidFill>
                  <a:srgbClr val="002060"/>
                </a:solidFill>
                <a:latin typeface="KaTeX_Math"/>
              </a:rPr>
              <a:t>x</a:t>
            </a:r>
            <a:r>
              <a:rPr lang="en-US" sz="2400" dirty="0">
                <a:solidFill>
                  <a:srgbClr val="0D0D0D"/>
                </a:solidFill>
                <a:latin typeface="Söhne"/>
              </a:rPr>
              <a:t> is the </a:t>
            </a:r>
            <a:r>
              <a:rPr lang="en-US" sz="2400" b="1" dirty="0">
                <a:solidFill>
                  <a:srgbClr val="002060"/>
                </a:solidFill>
                <a:latin typeface="Söhne"/>
              </a:rPr>
              <a:t>variable</a:t>
            </a:r>
            <a:r>
              <a:rPr lang="en-US" sz="2400" dirty="0">
                <a:solidFill>
                  <a:srgbClr val="0D0D0D"/>
                </a:solidFill>
                <a:latin typeface="Söhne"/>
              </a:rPr>
              <a:t>,</a:t>
            </a:r>
          </a:p>
          <a:p>
            <a:r>
              <a:rPr lang="en-US" sz="2400" b="1" i="1" dirty="0">
                <a:solidFill>
                  <a:srgbClr val="002060"/>
                </a:solidFill>
                <a:latin typeface="KaTeX_Math"/>
              </a:rPr>
              <a:t>n</a:t>
            </a:r>
            <a:r>
              <a:rPr lang="en-US" sz="2400" dirty="0">
                <a:solidFill>
                  <a:srgbClr val="0D0D0D"/>
                </a:solidFill>
                <a:latin typeface="Söhne"/>
              </a:rPr>
              <a:t> is a </a:t>
            </a:r>
            <a:r>
              <a:rPr lang="en-US" sz="2400" b="1" dirty="0">
                <a:solidFill>
                  <a:srgbClr val="002060"/>
                </a:solidFill>
                <a:latin typeface="Söhne"/>
              </a:rPr>
              <a:t>non-negative integer </a:t>
            </a:r>
            <a:r>
              <a:rPr lang="en-US" sz="2400" dirty="0">
                <a:solidFill>
                  <a:srgbClr val="0D0D0D"/>
                </a:solidFill>
                <a:latin typeface="Söhne"/>
              </a:rPr>
              <a:t>representing the degree of the term (the exponent to which the variable is raised).</a:t>
            </a:r>
          </a:p>
        </p:txBody>
      </p:sp>
    </p:spTree>
    <p:extLst>
      <p:ext uri="{BB962C8B-B14F-4D97-AF65-F5344CB8AC3E}">
        <p14:creationId xmlns:p14="http://schemas.microsoft.com/office/powerpoint/2010/main" val="1862185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23ABF-E25B-56E3-7A95-ED0CD55BB467}"/>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AAEB1D2-2FE1-4D30-0665-7DC3CEDDB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108" y="909430"/>
            <a:ext cx="10841784" cy="5039139"/>
          </a:xfrm>
          <a:prstGeom prst="rect">
            <a:avLst/>
          </a:prstGeom>
        </p:spPr>
      </p:pic>
    </p:spTree>
    <p:extLst>
      <p:ext uri="{BB962C8B-B14F-4D97-AF65-F5344CB8AC3E}">
        <p14:creationId xmlns:p14="http://schemas.microsoft.com/office/powerpoint/2010/main" val="1333217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CAC67-5652-D3FD-2653-24B189F1A2B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D506A23-7310-328F-E0C3-D7290EAF9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866" y="555815"/>
            <a:ext cx="9371891" cy="5198942"/>
          </a:xfrm>
          <a:prstGeom prst="rect">
            <a:avLst/>
          </a:prstGeom>
        </p:spPr>
      </p:pic>
    </p:spTree>
    <p:extLst>
      <p:ext uri="{BB962C8B-B14F-4D97-AF65-F5344CB8AC3E}">
        <p14:creationId xmlns:p14="http://schemas.microsoft.com/office/powerpoint/2010/main" val="2812883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E304D1-3233-130F-84CD-8896D81A2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280" y="764940"/>
            <a:ext cx="9375440" cy="5328119"/>
          </a:xfrm>
          <a:prstGeom prst="rect">
            <a:avLst/>
          </a:prstGeom>
        </p:spPr>
      </p:pic>
    </p:spTree>
    <p:extLst>
      <p:ext uri="{BB962C8B-B14F-4D97-AF65-F5344CB8AC3E}">
        <p14:creationId xmlns:p14="http://schemas.microsoft.com/office/powerpoint/2010/main" val="1109626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2FF8A-DF78-3B90-1555-A40CFA80DF3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7CAEFE6-8322-66B1-AE28-F59329739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052" y="467138"/>
            <a:ext cx="10178135" cy="5585791"/>
          </a:xfrm>
          <a:prstGeom prst="rect">
            <a:avLst/>
          </a:prstGeom>
        </p:spPr>
      </p:pic>
    </p:spTree>
    <p:extLst>
      <p:ext uri="{BB962C8B-B14F-4D97-AF65-F5344CB8AC3E}">
        <p14:creationId xmlns:p14="http://schemas.microsoft.com/office/powerpoint/2010/main" val="4238744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9BA3F-CF3E-B53A-90A7-5A6C5AA684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252C4-234C-6CD1-6F3B-2D134F46703A}"/>
              </a:ext>
            </a:extLst>
          </p:cNvPr>
          <p:cNvSpPr>
            <a:spLocks noGrp="1"/>
          </p:cNvSpPr>
          <p:nvPr>
            <p:ph idx="1"/>
          </p:nvPr>
        </p:nvSpPr>
        <p:spPr>
          <a:xfrm>
            <a:off x="702853" y="576943"/>
            <a:ext cx="10900568" cy="5323114"/>
          </a:xfrm>
        </p:spPr>
        <p:txBody>
          <a:bodyPr>
            <a:normAutofit lnSpcReduction="10000"/>
          </a:bodyPr>
          <a:lstStyle/>
          <a:p>
            <a:pPr marL="0" indent="0">
              <a:buNone/>
            </a:pPr>
            <a:r>
              <a:rPr lang="en-US" sz="2800" b="1" dirty="0">
                <a:solidFill>
                  <a:srgbClr val="002060"/>
                </a:solidFill>
              </a:rPr>
              <a:t>🔢 Example Problem: </a:t>
            </a:r>
            <a:r>
              <a:rPr lang="en-US" sz="2800" b="1" dirty="0">
                <a:solidFill>
                  <a:srgbClr val="C00000"/>
                </a:solidFill>
              </a:rPr>
              <a:t>Predicting Salary</a:t>
            </a:r>
          </a:p>
          <a:p>
            <a:pPr marL="0" indent="0">
              <a:buNone/>
            </a:pPr>
            <a:r>
              <a:rPr lang="en-US" sz="2400" b="1" dirty="0"/>
              <a:t>🎯 Goal: </a:t>
            </a:r>
            <a:r>
              <a:rPr lang="en-US" sz="2400" b="1" dirty="0">
                <a:solidFill>
                  <a:srgbClr val="002060"/>
                </a:solidFill>
              </a:rPr>
              <a:t>Predict the salary of a person </a:t>
            </a:r>
            <a:r>
              <a:rPr lang="en-US" sz="2400" b="1" dirty="0">
                <a:solidFill>
                  <a:schemeClr val="tx2">
                    <a:lumMod val="75000"/>
                    <a:lumOff val="25000"/>
                  </a:schemeClr>
                </a:solidFill>
              </a:rPr>
              <a:t>based on their years of experience u</a:t>
            </a:r>
            <a:r>
              <a:rPr lang="en-US" sz="2400" dirty="0"/>
              <a:t>sing </a:t>
            </a:r>
            <a:r>
              <a:rPr lang="en-US" sz="2400" b="1" dirty="0">
                <a:solidFill>
                  <a:srgbClr val="C00000"/>
                </a:solidFill>
              </a:rPr>
              <a:t>Polynomial Regression.</a:t>
            </a:r>
          </a:p>
          <a:p>
            <a:pPr marL="0" indent="0">
              <a:buNone/>
            </a:pPr>
            <a:endParaRPr lang="en-US" sz="800" b="1" dirty="0"/>
          </a:p>
          <a:p>
            <a:pPr marL="0" indent="0">
              <a:buNone/>
            </a:pPr>
            <a:r>
              <a:rPr lang="en-US" sz="2400" b="1" dirty="0"/>
              <a:t>🧾 Dataset (Sample):</a:t>
            </a:r>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r>
              <a:rPr lang="en-US" sz="2400" dirty="0"/>
              <a:t>Here, we want to </a:t>
            </a:r>
            <a:r>
              <a:rPr lang="en-US" sz="2400" b="1" dirty="0">
                <a:solidFill>
                  <a:schemeClr val="tx2">
                    <a:lumMod val="75000"/>
                    <a:lumOff val="25000"/>
                  </a:schemeClr>
                </a:solidFill>
              </a:rPr>
              <a:t>predict</a:t>
            </a:r>
            <a:r>
              <a:rPr lang="en-US" sz="2400" b="1" dirty="0"/>
              <a:t> salary for someone with, say, 6 years of experience</a:t>
            </a:r>
            <a:r>
              <a:rPr lang="en-US" sz="2400" dirty="0"/>
              <a:t>.</a:t>
            </a:r>
            <a:endParaRPr lang="en-IN" sz="2400" b="1" dirty="0"/>
          </a:p>
        </p:txBody>
      </p:sp>
      <p:graphicFrame>
        <p:nvGraphicFramePr>
          <p:cNvPr id="4" name="Table 3">
            <a:extLst>
              <a:ext uri="{FF2B5EF4-FFF2-40B4-BE49-F238E27FC236}">
                <a16:creationId xmlns:a16="http://schemas.microsoft.com/office/drawing/2014/main" id="{C3BD50B6-8604-0EB9-DE4B-815D33200355}"/>
              </a:ext>
            </a:extLst>
          </p:cNvPr>
          <p:cNvGraphicFramePr>
            <a:graphicFrameLocks noGrp="1"/>
          </p:cNvGraphicFramePr>
          <p:nvPr>
            <p:extLst>
              <p:ext uri="{D42A27DB-BD31-4B8C-83A1-F6EECF244321}">
                <p14:modId xmlns:p14="http://schemas.microsoft.com/office/powerpoint/2010/main" val="3743841670"/>
              </p:ext>
            </p:extLst>
          </p:nvPr>
        </p:nvGraphicFramePr>
        <p:xfrm>
          <a:off x="1063192" y="2579952"/>
          <a:ext cx="7133358" cy="2262378"/>
        </p:xfrm>
        <a:graphic>
          <a:graphicData uri="http://schemas.openxmlformats.org/drawingml/2006/table">
            <a:tbl>
              <a:tblPr firstRow="1" firstCol="1" bandRow="1">
                <a:tableStyleId>{5C22544A-7EE6-4342-B048-85BDC9FD1C3A}</a:tableStyleId>
              </a:tblPr>
              <a:tblGrid>
                <a:gridCol w="3566679">
                  <a:extLst>
                    <a:ext uri="{9D8B030D-6E8A-4147-A177-3AD203B41FA5}">
                      <a16:colId xmlns:a16="http://schemas.microsoft.com/office/drawing/2014/main" val="4183026094"/>
                    </a:ext>
                  </a:extLst>
                </a:gridCol>
                <a:gridCol w="3566679">
                  <a:extLst>
                    <a:ext uri="{9D8B030D-6E8A-4147-A177-3AD203B41FA5}">
                      <a16:colId xmlns:a16="http://schemas.microsoft.com/office/drawing/2014/main" val="597225278"/>
                    </a:ext>
                  </a:extLst>
                </a:gridCol>
              </a:tblGrid>
              <a:tr h="365059">
                <a:tc>
                  <a:txBody>
                    <a:bodyPr/>
                    <a:lstStyle/>
                    <a:p>
                      <a:pPr>
                        <a:lnSpc>
                          <a:spcPct val="107000"/>
                        </a:lnSpc>
                        <a:spcAft>
                          <a:spcPts val="800"/>
                        </a:spcAft>
                        <a:buNone/>
                      </a:pPr>
                      <a:r>
                        <a:rPr lang="en-IN" sz="2400" kern="100" dirty="0">
                          <a:effectLst/>
                        </a:rPr>
                        <a:t>Years of Experience (X)</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Salary (Y) in ₹</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678675411"/>
                  </a:ext>
                </a:extLst>
              </a:tr>
              <a:tr h="365059">
                <a:tc>
                  <a:txBody>
                    <a:bodyPr/>
                    <a:lstStyle/>
                    <a:p>
                      <a:pPr>
                        <a:lnSpc>
                          <a:spcPct val="107000"/>
                        </a:lnSpc>
                        <a:spcAft>
                          <a:spcPts val="800"/>
                        </a:spcAft>
                        <a:buNone/>
                      </a:pPr>
                      <a:r>
                        <a:rPr lang="en-IN"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559989871"/>
                  </a:ext>
                </a:extLst>
              </a:tr>
              <a:tr h="365059">
                <a:tc>
                  <a:txBody>
                    <a:bodyPr/>
                    <a:lstStyle/>
                    <a:p>
                      <a:pPr>
                        <a:lnSpc>
                          <a:spcPct val="107000"/>
                        </a:lnSpc>
                        <a:spcAft>
                          <a:spcPts val="800"/>
                        </a:spcAft>
                        <a:buNone/>
                      </a:pPr>
                      <a:r>
                        <a:rPr lang="en-IN" sz="2400" kern="100" dirty="0">
                          <a:effectLst/>
                        </a:rPr>
                        <a:t>2</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3,50,000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381253510"/>
                  </a:ext>
                </a:extLst>
              </a:tr>
              <a:tr h="365059">
                <a:tc>
                  <a:txBody>
                    <a:bodyPr/>
                    <a:lstStyle/>
                    <a:p>
                      <a:pPr>
                        <a:lnSpc>
                          <a:spcPct val="107000"/>
                        </a:lnSpc>
                        <a:spcAft>
                          <a:spcPts val="800"/>
                        </a:spcAft>
                        <a:buNone/>
                      </a:pPr>
                      <a:r>
                        <a:rPr lang="en-IN" sz="2400" kern="100" dirty="0">
                          <a:effectLst/>
                        </a:rPr>
                        <a:t>3</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4,30,000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28928146"/>
                  </a:ext>
                </a:extLst>
              </a:tr>
              <a:tr h="365059">
                <a:tc>
                  <a:txBody>
                    <a:bodyPr/>
                    <a:lstStyle/>
                    <a:p>
                      <a:pPr>
                        <a:lnSpc>
                          <a:spcPct val="107000"/>
                        </a:lnSpc>
                        <a:spcAft>
                          <a:spcPts val="800"/>
                        </a:spcAft>
                        <a:buNone/>
                      </a:pPr>
                      <a:r>
                        <a:rPr lang="en-IN" sz="2400" kern="100" dirty="0">
                          <a:effectLst/>
                        </a:rPr>
                        <a:t>4</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5,60,000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021551672"/>
                  </a:ext>
                </a:extLst>
              </a:tr>
              <a:tr h="365059">
                <a:tc>
                  <a:txBody>
                    <a:bodyPr/>
                    <a:lstStyle/>
                    <a:p>
                      <a:pPr>
                        <a:lnSpc>
                          <a:spcPct val="107000"/>
                        </a:lnSpc>
                        <a:spcAft>
                          <a:spcPts val="800"/>
                        </a:spcAft>
                        <a:buNone/>
                      </a:pPr>
                      <a:r>
                        <a:rPr lang="en-IN" sz="2400" kern="100" dirty="0">
                          <a:effectLst/>
                        </a:rPr>
                        <a:t>5</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9,00,000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26967247"/>
                  </a:ext>
                </a:extLst>
              </a:tr>
            </a:tbl>
          </a:graphicData>
        </a:graphic>
      </p:graphicFrame>
    </p:spTree>
    <p:extLst>
      <p:ext uri="{BB962C8B-B14F-4D97-AF65-F5344CB8AC3E}">
        <p14:creationId xmlns:p14="http://schemas.microsoft.com/office/powerpoint/2010/main" val="495546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37FDB-AB99-1C38-CA42-0E3684845D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F6311-3F97-70F2-51F1-BDD37F131A18}"/>
              </a:ext>
            </a:extLst>
          </p:cNvPr>
          <p:cNvSpPr>
            <a:spLocks noGrp="1"/>
          </p:cNvSpPr>
          <p:nvPr>
            <p:ph idx="1"/>
          </p:nvPr>
        </p:nvSpPr>
        <p:spPr>
          <a:xfrm>
            <a:off x="702853" y="968829"/>
            <a:ext cx="10900568" cy="4931228"/>
          </a:xfrm>
        </p:spPr>
        <p:txBody>
          <a:bodyPr>
            <a:normAutofit/>
          </a:bodyPr>
          <a:lstStyle/>
          <a:p>
            <a:pPr marL="0" indent="0">
              <a:buNone/>
            </a:pPr>
            <a:r>
              <a:rPr lang="en-US" sz="2800" b="1" dirty="0"/>
              <a:t>🔍 Observations:</a:t>
            </a:r>
          </a:p>
          <a:p>
            <a:r>
              <a:rPr lang="en-US" sz="2400" dirty="0"/>
              <a:t>Salary increases </a:t>
            </a:r>
            <a:r>
              <a:rPr lang="en-US" sz="2400" b="1" dirty="0">
                <a:solidFill>
                  <a:srgbClr val="002060"/>
                </a:solidFill>
              </a:rPr>
              <a:t>slowly</a:t>
            </a:r>
            <a:r>
              <a:rPr lang="en-US" sz="2400" dirty="0"/>
              <a:t> </a:t>
            </a:r>
            <a:r>
              <a:rPr lang="en-US" sz="2400" b="1" dirty="0"/>
              <a:t>at first</a:t>
            </a:r>
            <a:r>
              <a:rPr lang="en-US" sz="2400" dirty="0"/>
              <a:t>, then </a:t>
            </a:r>
            <a:r>
              <a:rPr lang="en-US" sz="2400" b="1" dirty="0">
                <a:solidFill>
                  <a:srgbClr val="002060"/>
                </a:solidFill>
              </a:rPr>
              <a:t>rapidly</a:t>
            </a:r>
            <a:r>
              <a:rPr lang="en-US" sz="2400" dirty="0"/>
              <a:t> — this is </a:t>
            </a:r>
            <a:r>
              <a:rPr lang="en-US" sz="2400" b="1" dirty="0">
                <a:solidFill>
                  <a:srgbClr val="C00000"/>
                </a:solidFill>
              </a:rPr>
              <a:t>non-linear growth</a:t>
            </a:r>
            <a:r>
              <a:rPr lang="en-US" sz="2400" dirty="0"/>
              <a:t>.</a:t>
            </a:r>
          </a:p>
          <a:p>
            <a:r>
              <a:rPr lang="en-US" sz="2400" dirty="0"/>
              <a:t>A </a:t>
            </a:r>
            <a:r>
              <a:rPr lang="en-US" sz="2400" b="1" dirty="0">
                <a:solidFill>
                  <a:srgbClr val="C00000"/>
                </a:solidFill>
              </a:rPr>
              <a:t>straight line </a:t>
            </a:r>
            <a:r>
              <a:rPr lang="en-US" sz="2400" dirty="0"/>
              <a:t>(linear regression) would not capture this pattern well.</a:t>
            </a:r>
          </a:p>
          <a:p>
            <a:r>
              <a:rPr lang="en-US" sz="2400" dirty="0"/>
              <a:t>So, we apply </a:t>
            </a:r>
            <a:r>
              <a:rPr lang="en-US" sz="2400" b="1" dirty="0">
                <a:solidFill>
                  <a:srgbClr val="C00000"/>
                </a:solidFill>
              </a:rPr>
              <a:t>polynomial regression </a:t>
            </a:r>
            <a:r>
              <a:rPr lang="en-US" sz="2400" dirty="0"/>
              <a:t>with a curve like:</a:t>
            </a:r>
          </a:p>
          <a:p>
            <a:endParaRPr lang="en-US" sz="2400" dirty="0"/>
          </a:p>
          <a:p>
            <a:endParaRPr lang="en-US" sz="2400" dirty="0"/>
          </a:p>
          <a:p>
            <a:endParaRPr lang="en-US" sz="2400" dirty="0"/>
          </a:p>
          <a:p>
            <a:endParaRPr lang="en-US" sz="2400" dirty="0"/>
          </a:p>
          <a:p>
            <a:r>
              <a:rPr lang="en-US" sz="2400" dirty="0"/>
              <a:t>Here, we use a </a:t>
            </a:r>
            <a:r>
              <a:rPr lang="en-US" sz="2400" b="1" dirty="0">
                <a:solidFill>
                  <a:srgbClr val="C00000"/>
                </a:solidFill>
              </a:rPr>
              <a:t>quadratic model </a:t>
            </a:r>
            <a:r>
              <a:rPr lang="en-US" sz="2400" b="1" dirty="0"/>
              <a:t>(</a:t>
            </a:r>
            <a:r>
              <a:rPr lang="en-US" sz="2400" b="1" dirty="0">
                <a:solidFill>
                  <a:srgbClr val="C00000"/>
                </a:solidFill>
              </a:rPr>
              <a:t>degree</a:t>
            </a:r>
            <a:r>
              <a:rPr lang="en-US" sz="2400" b="1" dirty="0"/>
              <a:t> </a:t>
            </a:r>
            <a:r>
              <a:rPr lang="en-US" sz="2400" b="1" dirty="0">
                <a:solidFill>
                  <a:srgbClr val="C00000"/>
                </a:solidFill>
              </a:rPr>
              <a:t>2</a:t>
            </a:r>
            <a:r>
              <a:rPr lang="en-US" sz="2400" b="1" dirty="0"/>
              <a:t>)</a:t>
            </a:r>
            <a:r>
              <a:rPr lang="en-US" sz="2400" dirty="0"/>
              <a:t>. You can increase degree (like X³, X⁴...) for more complex curves, but we’ll keep it simple.</a:t>
            </a:r>
          </a:p>
          <a:p>
            <a:pPr marL="0" indent="0">
              <a:buNone/>
            </a:pPr>
            <a:r>
              <a:rPr lang="en-US" sz="2400" dirty="0"/>
              <a:t>	</a:t>
            </a:r>
            <a:endParaRPr lang="en-IN" sz="2400" dirty="0"/>
          </a:p>
        </p:txBody>
      </p:sp>
      <p:pic>
        <p:nvPicPr>
          <p:cNvPr id="4" name="Picture 3">
            <a:extLst>
              <a:ext uri="{FF2B5EF4-FFF2-40B4-BE49-F238E27FC236}">
                <a16:creationId xmlns:a16="http://schemas.microsoft.com/office/drawing/2014/main" id="{43F20F0A-AAA1-DFE0-EACD-03C4ED79F654}"/>
              </a:ext>
            </a:extLst>
          </p:cNvPr>
          <p:cNvPicPr>
            <a:picLocks noChangeAspect="1"/>
          </p:cNvPicPr>
          <p:nvPr/>
        </p:nvPicPr>
        <p:blipFill>
          <a:blip r:embed="rId2"/>
          <a:stretch>
            <a:fillRect/>
          </a:stretch>
        </p:blipFill>
        <p:spPr>
          <a:xfrm>
            <a:off x="2054061" y="2975443"/>
            <a:ext cx="5228088" cy="1107179"/>
          </a:xfrm>
          <a:prstGeom prst="rect">
            <a:avLst/>
          </a:prstGeom>
        </p:spPr>
      </p:pic>
    </p:spTree>
    <p:extLst>
      <p:ext uri="{BB962C8B-B14F-4D97-AF65-F5344CB8AC3E}">
        <p14:creationId xmlns:p14="http://schemas.microsoft.com/office/powerpoint/2010/main" val="616466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C463B-39D4-B45F-64D6-0D1C7763945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29101F-5A27-1F8F-F2A6-492F7310D039}"/>
              </a:ext>
            </a:extLst>
          </p:cNvPr>
          <p:cNvSpPr>
            <a:spLocks noGrp="1"/>
          </p:cNvSpPr>
          <p:nvPr>
            <p:ph idx="1"/>
          </p:nvPr>
        </p:nvSpPr>
        <p:spPr>
          <a:xfrm>
            <a:off x="702853" y="968829"/>
            <a:ext cx="10900568" cy="4931228"/>
          </a:xfrm>
        </p:spPr>
        <p:txBody>
          <a:bodyPr>
            <a:normAutofit/>
          </a:bodyPr>
          <a:lstStyle/>
          <a:p>
            <a:pPr marL="0" indent="0">
              <a:buNone/>
            </a:pPr>
            <a:r>
              <a:rPr lang="en-US" sz="2400" b="1" dirty="0"/>
              <a:t>✅ Step 1: Compute required columns</a:t>
            </a:r>
            <a:endParaRPr lang="en-IN" sz="2400" b="1" dirty="0"/>
          </a:p>
        </p:txBody>
      </p:sp>
      <p:graphicFrame>
        <p:nvGraphicFramePr>
          <p:cNvPr id="2" name="Table 1">
            <a:extLst>
              <a:ext uri="{FF2B5EF4-FFF2-40B4-BE49-F238E27FC236}">
                <a16:creationId xmlns:a16="http://schemas.microsoft.com/office/drawing/2014/main" id="{7771FF0F-74DC-BF00-A510-A38AB67DC673}"/>
              </a:ext>
            </a:extLst>
          </p:cNvPr>
          <p:cNvGraphicFramePr>
            <a:graphicFrameLocks noGrp="1"/>
          </p:cNvGraphicFramePr>
          <p:nvPr>
            <p:extLst>
              <p:ext uri="{D42A27DB-BD31-4B8C-83A1-F6EECF244321}">
                <p14:modId xmlns:p14="http://schemas.microsoft.com/office/powerpoint/2010/main" val="382743571"/>
              </p:ext>
            </p:extLst>
          </p:nvPr>
        </p:nvGraphicFramePr>
        <p:xfrm>
          <a:off x="875904" y="1796029"/>
          <a:ext cx="10427403" cy="4093140"/>
        </p:xfrm>
        <a:graphic>
          <a:graphicData uri="http://schemas.openxmlformats.org/drawingml/2006/table">
            <a:tbl>
              <a:tblPr firstRow="1" firstCol="1" bandRow="1">
                <a:tableStyleId>{5C22544A-7EE6-4342-B048-85BDC9FD1C3A}</a:tableStyleId>
              </a:tblPr>
              <a:tblGrid>
                <a:gridCol w="1489629">
                  <a:extLst>
                    <a:ext uri="{9D8B030D-6E8A-4147-A177-3AD203B41FA5}">
                      <a16:colId xmlns:a16="http://schemas.microsoft.com/office/drawing/2014/main" val="1122490409"/>
                    </a:ext>
                  </a:extLst>
                </a:gridCol>
                <a:gridCol w="1489629">
                  <a:extLst>
                    <a:ext uri="{9D8B030D-6E8A-4147-A177-3AD203B41FA5}">
                      <a16:colId xmlns:a16="http://schemas.microsoft.com/office/drawing/2014/main" val="1742776942"/>
                    </a:ext>
                  </a:extLst>
                </a:gridCol>
                <a:gridCol w="1489629">
                  <a:extLst>
                    <a:ext uri="{9D8B030D-6E8A-4147-A177-3AD203B41FA5}">
                      <a16:colId xmlns:a16="http://schemas.microsoft.com/office/drawing/2014/main" val="891549488"/>
                    </a:ext>
                  </a:extLst>
                </a:gridCol>
                <a:gridCol w="1489629">
                  <a:extLst>
                    <a:ext uri="{9D8B030D-6E8A-4147-A177-3AD203B41FA5}">
                      <a16:colId xmlns:a16="http://schemas.microsoft.com/office/drawing/2014/main" val="3463772728"/>
                    </a:ext>
                  </a:extLst>
                </a:gridCol>
                <a:gridCol w="1489629">
                  <a:extLst>
                    <a:ext uri="{9D8B030D-6E8A-4147-A177-3AD203B41FA5}">
                      <a16:colId xmlns:a16="http://schemas.microsoft.com/office/drawing/2014/main" val="1180783802"/>
                    </a:ext>
                  </a:extLst>
                </a:gridCol>
                <a:gridCol w="1489629">
                  <a:extLst>
                    <a:ext uri="{9D8B030D-6E8A-4147-A177-3AD203B41FA5}">
                      <a16:colId xmlns:a16="http://schemas.microsoft.com/office/drawing/2014/main" val="538282716"/>
                    </a:ext>
                  </a:extLst>
                </a:gridCol>
                <a:gridCol w="1489629">
                  <a:extLst>
                    <a:ext uri="{9D8B030D-6E8A-4147-A177-3AD203B41FA5}">
                      <a16:colId xmlns:a16="http://schemas.microsoft.com/office/drawing/2014/main" val="3887957109"/>
                    </a:ext>
                  </a:extLst>
                </a:gridCol>
              </a:tblGrid>
              <a:tr h="682190">
                <a:tc>
                  <a:txBody>
                    <a:bodyPr/>
                    <a:lstStyle/>
                    <a:p>
                      <a:pPr>
                        <a:lnSpc>
                          <a:spcPct val="107000"/>
                        </a:lnSpc>
                        <a:spcAft>
                          <a:spcPts val="800"/>
                        </a:spcAft>
                        <a:buNone/>
                      </a:pPr>
                      <a:r>
                        <a:rPr lang="en-IN" sz="2400" kern="100">
                          <a:effectLst/>
                        </a:rPr>
                        <a:t>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X²</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X³</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X⁴</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X²Y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783285782"/>
                  </a:ext>
                </a:extLst>
              </a:tr>
              <a:tr h="682190">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300000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1</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489216432"/>
                  </a:ext>
                </a:extLst>
              </a:tr>
              <a:tr h="682190">
                <a:tc>
                  <a:txBody>
                    <a:bodyPr/>
                    <a:lstStyle/>
                    <a:p>
                      <a:pPr>
                        <a:lnSpc>
                          <a:spcPct val="107000"/>
                        </a:lnSpc>
                        <a:spcAft>
                          <a:spcPts val="800"/>
                        </a:spcAft>
                        <a:buNone/>
                      </a:pPr>
                      <a:r>
                        <a:rPr lang="en-IN" sz="2400" kern="100">
                          <a:effectLst/>
                        </a:rPr>
                        <a:t>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350000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8</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16</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700000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1400000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03405869"/>
                  </a:ext>
                </a:extLst>
              </a:tr>
              <a:tr h="682190">
                <a:tc>
                  <a:txBody>
                    <a:bodyPr/>
                    <a:lstStyle/>
                    <a:p>
                      <a:pPr>
                        <a:lnSpc>
                          <a:spcPct val="107000"/>
                        </a:lnSpc>
                        <a:spcAft>
                          <a:spcPts val="800"/>
                        </a:spcAft>
                        <a:buNone/>
                      </a:pPr>
                      <a:r>
                        <a:rPr lang="en-IN" sz="2400" kern="100">
                          <a:effectLst/>
                        </a:rPr>
                        <a:t>3</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430000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9</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27</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81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1290000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3870000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021241026"/>
                  </a:ext>
                </a:extLst>
              </a:tr>
              <a:tr h="682190">
                <a:tc>
                  <a:txBody>
                    <a:bodyPr/>
                    <a:lstStyle/>
                    <a:p>
                      <a:pPr>
                        <a:lnSpc>
                          <a:spcPct val="107000"/>
                        </a:lnSpc>
                        <a:spcAft>
                          <a:spcPts val="800"/>
                        </a:spcAft>
                        <a:buNone/>
                      </a:pPr>
                      <a:r>
                        <a:rPr lang="en-IN" sz="2400" kern="100">
                          <a:effectLst/>
                        </a:rPr>
                        <a:t>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560000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16</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64</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256</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2240000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8960000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04179381"/>
                  </a:ext>
                </a:extLst>
              </a:tr>
              <a:tr h="682190">
                <a:tc>
                  <a:txBody>
                    <a:bodyPr/>
                    <a:lstStyle/>
                    <a:p>
                      <a:pPr>
                        <a:lnSpc>
                          <a:spcPct val="107000"/>
                        </a:lnSpc>
                        <a:spcAft>
                          <a:spcPts val="800"/>
                        </a:spcAft>
                        <a:buNone/>
                      </a:pPr>
                      <a:r>
                        <a:rPr lang="en-IN" sz="2400" kern="100">
                          <a:effectLst/>
                        </a:rPr>
                        <a:t>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900000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25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125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625</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4500000</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22500000</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42425602"/>
                  </a:ext>
                </a:extLst>
              </a:tr>
            </a:tbl>
          </a:graphicData>
        </a:graphic>
      </p:graphicFrame>
    </p:spTree>
    <p:extLst>
      <p:ext uri="{BB962C8B-B14F-4D97-AF65-F5344CB8AC3E}">
        <p14:creationId xmlns:p14="http://schemas.microsoft.com/office/powerpoint/2010/main" val="2494359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04254-82D4-BDBA-4CCB-7CE5F2E4C9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230B0C-0313-246C-BB82-FBDF8EDE6E54}"/>
              </a:ext>
            </a:extLst>
          </p:cNvPr>
          <p:cNvSpPr>
            <a:spLocks noGrp="1"/>
          </p:cNvSpPr>
          <p:nvPr>
            <p:ph idx="1"/>
          </p:nvPr>
        </p:nvSpPr>
        <p:spPr>
          <a:xfrm>
            <a:off x="702853" y="968829"/>
            <a:ext cx="10900568" cy="4931228"/>
          </a:xfrm>
        </p:spPr>
        <p:txBody>
          <a:bodyPr>
            <a:normAutofit/>
          </a:bodyPr>
          <a:lstStyle/>
          <a:p>
            <a:pPr marL="0" indent="0">
              <a:buNone/>
            </a:pPr>
            <a:r>
              <a:rPr lang="en-IN" sz="2400" b="1" dirty="0"/>
              <a:t>✅ Step 2: Find all totals</a:t>
            </a:r>
          </a:p>
          <a:p>
            <a:r>
              <a:rPr lang="en-IN" sz="2400" dirty="0"/>
              <a:t>∑X=15</a:t>
            </a:r>
          </a:p>
          <a:p>
            <a:r>
              <a:rPr lang="en-IN" sz="2400" dirty="0"/>
              <a:t>∑Y=2540000</a:t>
            </a:r>
          </a:p>
          <a:p>
            <a:r>
              <a:rPr lang="en-IN" sz="2400" dirty="0"/>
              <a:t>∑X2=55</a:t>
            </a:r>
          </a:p>
          <a:p>
            <a:r>
              <a:rPr lang="en-IN" sz="2400" dirty="0"/>
              <a:t>∑X3=225</a:t>
            </a:r>
          </a:p>
          <a:p>
            <a:r>
              <a:rPr lang="en-IN" sz="2400" dirty="0"/>
              <a:t>∑X4=979</a:t>
            </a:r>
          </a:p>
          <a:p>
            <a:r>
              <a:rPr lang="en-IN" sz="2400" dirty="0"/>
              <a:t>∑XY=9030000</a:t>
            </a:r>
          </a:p>
          <a:p>
            <a:r>
              <a:rPr lang="en-IN" sz="2400" dirty="0"/>
              <a:t>∑X2Y=37016000</a:t>
            </a:r>
          </a:p>
          <a:p>
            <a:r>
              <a:rPr lang="en-IN" sz="2400" dirty="0"/>
              <a:t>n=5</a:t>
            </a:r>
          </a:p>
          <a:p>
            <a:pPr marL="0" indent="0">
              <a:buNone/>
            </a:pPr>
            <a:endParaRPr lang="en-IN" sz="2400" dirty="0"/>
          </a:p>
        </p:txBody>
      </p:sp>
      <p:sp>
        <p:nvSpPr>
          <p:cNvPr id="4" name="TextBox 3">
            <a:extLst>
              <a:ext uri="{FF2B5EF4-FFF2-40B4-BE49-F238E27FC236}">
                <a16:creationId xmlns:a16="http://schemas.microsoft.com/office/drawing/2014/main" id="{E911D505-0939-CBA2-0A71-FFAEBF108D48}"/>
              </a:ext>
            </a:extLst>
          </p:cNvPr>
          <p:cNvSpPr txBox="1"/>
          <p:nvPr/>
        </p:nvSpPr>
        <p:spPr>
          <a:xfrm>
            <a:off x="5263309" y="1903031"/>
            <a:ext cx="6097836" cy="461665"/>
          </a:xfrm>
          <a:prstGeom prst="rect">
            <a:avLst/>
          </a:prstGeom>
          <a:noFill/>
        </p:spPr>
        <p:txBody>
          <a:bodyPr wrap="square">
            <a:spAutoFit/>
          </a:bodyPr>
          <a:lstStyle/>
          <a:p>
            <a:r>
              <a:rPr lang="en-IN" sz="2400" dirty="0"/>
              <a:t>We are fitting a quadratic polynomial:</a:t>
            </a:r>
          </a:p>
        </p:txBody>
      </p:sp>
      <p:pic>
        <p:nvPicPr>
          <p:cNvPr id="6" name="Picture 5">
            <a:extLst>
              <a:ext uri="{FF2B5EF4-FFF2-40B4-BE49-F238E27FC236}">
                <a16:creationId xmlns:a16="http://schemas.microsoft.com/office/drawing/2014/main" id="{E1D32867-960F-8FB6-036D-30C3D843A9B9}"/>
              </a:ext>
            </a:extLst>
          </p:cNvPr>
          <p:cNvPicPr>
            <a:picLocks noChangeAspect="1"/>
          </p:cNvPicPr>
          <p:nvPr/>
        </p:nvPicPr>
        <p:blipFill>
          <a:blip r:embed="rId2"/>
          <a:stretch>
            <a:fillRect/>
          </a:stretch>
        </p:blipFill>
        <p:spPr>
          <a:xfrm>
            <a:off x="5923527" y="2760740"/>
            <a:ext cx="3848435" cy="863359"/>
          </a:xfrm>
          <a:prstGeom prst="rect">
            <a:avLst/>
          </a:prstGeom>
        </p:spPr>
      </p:pic>
    </p:spTree>
    <p:extLst>
      <p:ext uri="{BB962C8B-B14F-4D97-AF65-F5344CB8AC3E}">
        <p14:creationId xmlns:p14="http://schemas.microsoft.com/office/powerpoint/2010/main" val="32981731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2C28F-B206-D181-3238-780ED43945A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1FBE78-C916-17BD-3D15-28980DF99EF2}"/>
              </a:ext>
            </a:extLst>
          </p:cNvPr>
          <p:cNvSpPr>
            <a:spLocks noGrp="1"/>
          </p:cNvSpPr>
          <p:nvPr>
            <p:ph idx="1"/>
          </p:nvPr>
        </p:nvSpPr>
        <p:spPr>
          <a:xfrm>
            <a:off x="702853" y="968829"/>
            <a:ext cx="10900568" cy="4931228"/>
          </a:xfrm>
        </p:spPr>
        <p:txBody>
          <a:bodyPr>
            <a:normAutofit/>
          </a:bodyPr>
          <a:lstStyle/>
          <a:p>
            <a:pPr marL="0" indent="0">
              <a:buNone/>
            </a:pPr>
            <a:r>
              <a:rPr lang="en-US" sz="2400" b="1" dirty="0"/>
              <a:t>✅ Step 3: Write normal equations: </a:t>
            </a:r>
          </a:p>
          <a:p>
            <a:pPr marL="0" indent="0">
              <a:buNone/>
            </a:pPr>
            <a:r>
              <a:rPr lang="en-US" sz="2400" dirty="0"/>
              <a:t>b0,b1,b2b_0, b_1, b_2b0​,b1​,b2​ are the </a:t>
            </a:r>
            <a:r>
              <a:rPr lang="en-US" sz="2400" b="1" dirty="0"/>
              <a:t>unknowns (coefficients)</a:t>
            </a:r>
            <a:r>
              <a:rPr lang="en-US" sz="2400" dirty="0"/>
              <a:t> </a:t>
            </a:r>
            <a:r>
              <a:rPr lang="en-US" sz="2400" b="1" dirty="0">
                <a:solidFill>
                  <a:srgbClr val="C00000"/>
                </a:solidFill>
              </a:rPr>
              <a:t>we have to find</a:t>
            </a:r>
          </a:p>
          <a:p>
            <a:pPr marL="0" indent="0">
              <a:buNone/>
            </a:pPr>
            <a:r>
              <a:rPr lang="en-US" sz="2400" b="1" dirty="0"/>
              <a:t>🧮 Equation 1: Add all the original equations together</a:t>
            </a:r>
          </a:p>
          <a:p>
            <a:pPr marL="0" indent="0">
              <a:buNone/>
            </a:pPr>
            <a:r>
              <a:rPr lang="en-US" sz="2400" dirty="0"/>
              <a:t>We apply summation (∑) on both sides:</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This gives the first equation:</a:t>
            </a:r>
            <a:endParaRPr lang="en-IN" sz="2400" dirty="0"/>
          </a:p>
        </p:txBody>
      </p:sp>
      <p:pic>
        <p:nvPicPr>
          <p:cNvPr id="4" name="Picture 3">
            <a:extLst>
              <a:ext uri="{FF2B5EF4-FFF2-40B4-BE49-F238E27FC236}">
                <a16:creationId xmlns:a16="http://schemas.microsoft.com/office/drawing/2014/main" id="{A969EC52-5796-9693-BB84-3D4DB183A485}"/>
              </a:ext>
            </a:extLst>
          </p:cNvPr>
          <p:cNvPicPr>
            <a:picLocks noChangeAspect="1"/>
          </p:cNvPicPr>
          <p:nvPr/>
        </p:nvPicPr>
        <p:blipFill>
          <a:blip r:embed="rId2"/>
          <a:stretch>
            <a:fillRect/>
          </a:stretch>
        </p:blipFill>
        <p:spPr>
          <a:xfrm>
            <a:off x="2977801" y="2969533"/>
            <a:ext cx="4623838" cy="918933"/>
          </a:xfrm>
          <a:prstGeom prst="rect">
            <a:avLst/>
          </a:prstGeom>
        </p:spPr>
      </p:pic>
      <p:pic>
        <p:nvPicPr>
          <p:cNvPr id="6" name="Picture 5">
            <a:extLst>
              <a:ext uri="{FF2B5EF4-FFF2-40B4-BE49-F238E27FC236}">
                <a16:creationId xmlns:a16="http://schemas.microsoft.com/office/drawing/2014/main" id="{9DF14179-7268-47A1-7B87-5AB0667318CB}"/>
              </a:ext>
            </a:extLst>
          </p:cNvPr>
          <p:cNvPicPr>
            <a:picLocks noChangeAspect="1"/>
          </p:cNvPicPr>
          <p:nvPr/>
        </p:nvPicPr>
        <p:blipFill>
          <a:blip r:embed="rId3"/>
          <a:stretch>
            <a:fillRect/>
          </a:stretch>
        </p:blipFill>
        <p:spPr>
          <a:xfrm>
            <a:off x="2874815" y="4884392"/>
            <a:ext cx="4980212" cy="971562"/>
          </a:xfrm>
          <a:prstGeom prst="rect">
            <a:avLst/>
          </a:prstGeom>
        </p:spPr>
      </p:pic>
    </p:spTree>
    <p:extLst>
      <p:ext uri="{BB962C8B-B14F-4D97-AF65-F5344CB8AC3E}">
        <p14:creationId xmlns:p14="http://schemas.microsoft.com/office/powerpoint/2010/main" val="342539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70931-AC9F-4C65-723D-FD914FF01A2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F7623-E81E-6B94-3291-6FBAED98203C}"/>
              </a:ext>
            </a:extLst>
          </p:cNvPr>
          <p:cNvSpPr>
            <a:spLocks noGrp="1"/>
          </p:cNvSpPr>
          <p:nvPr>
            <p:ph idx="1"/>
          </p:nvPr>
        </p:nvSpPr>
        <p:spPr>
          <a:xfrm>
            <a:off x="702853" y="968829"/>
            <a:ext cx="10900568" cy="4931228"/>
          </a:xfrm>
        </p:spPr>
        <p:txBody>
          <a:bodyPr>
            <a:normAutofit/>
          </a:bodyPr>
          <a:lstStyle/>
          <a:p>
            <a:pPr marL="0" indent="0">
              <a:buNone/>
            </a:pPr>
            <a:r>
              <a:rPr lang="en-US" sz="2400" b="1" dirty="0"/>
              <a:t>🧮 Equation 2: Multiply each equation by X, then add</a:t>
            </a:r>
          </a:p>
          <a:p>
            <a:pPr marL="0" indent="0">
              <a:buNone/>
            </a:pPr>
            <a:r>
              <a:rPr lang="en-US" sz="2400" dirty="0"/>
              <a:t>We multiply both sides by X and then sum:</a:t>
            </a:r>
          </a:p>
          <a:p>
            <a:pPr marL="0" indent="0">
              <a:buNone/>
            </a:pPr>
            <a:endParaRPr lang="en-US" sz="2400" dirty="0"/>
          </a:p>
          <a:p>
            <a:pPr marL="0" indent="0">
              <a:buNone/>
            </a:pPr>
            <a:endParaRPr lang="en-US" sz="2400" dirty="0"/>
          </a:p>
          <a:p>
            <a:pPr marL="0" indent="0">
              <a:buNone/>
            </a:pPr>
            <a:endParaRPr lang="en-US" sz="2400" dirty="0"/>
          </a:p>
          <a:p>
            <a:pPr marL="0" indent="0">
              <a:buNone/>
            </a:pPr>
            <a:r>
              <a:rPr lang="en-IN" sz="2400" dirty="0"/>
              <a:t>This gives:</a:t>
            </a:r>
          </a:p>
        </p:txBody>
      </p:sp>
      <p:pic>
        <p:nvPicPr>
          <p:cNvPr id="4" name="Picture 3">
            <a:extLst>
              <a:ext uri="{FF2B5EF4-FFF2-40B4-BE49-F238E27FC236}">
                <a16:creationId xmlns:a16="http://schemas.microsoft.com/office/drawing/2014/main" id="{0A487D3C-0762-AF24-5B15-797B80DF9CB8}"/>
              </a:ext>
            </a:extLst>
          </p:cNvPr>
          <p:cNvPicPr>
            <a:picLocks noChangeAspect="1"/>
          </p:cNvPicPr>
          <p:nvPr/>
        </p:nvPicPr>
        <p:blipFill>
          <a:blip r:embed="rId2"/>
          <a:stretch>
            <a:fillRect/>
          </a:stretch>
        </p:blipFill>
        <p:spPr>
          <a:xfrm>
            <a:off x="2697210" y="2250433"/>
            <a:ext cx="4904428" cy="752962"/>
          </a:xfrm>
          <a:prstGeom prst="rect">
            <a:avLst/>
          </a:prstGeom>
        </p:spPr>
      </p:pic>
      <p:pic>
        <p:nvPicPr>
          <p:cNvPr id="6" name="Picture 5">
            <a:extLst>
              <a:ext uri="{FF2B5EF4-FFF2-40B4-BE49-F238E27FC236}">
                <a16:creationId xmlns:a16="http://schemas.microsoft.com/office/drawing/2014/main" id="{B26B1FDB-737E-C851-2D47-DFB9406238D6}"/>
              </a:ext>
            </a:extLst>
          </p:cNvPr>
          <p:cNvPicPr>
            <a:picLocks noChangeAspect="1"/>
          </p:cNvPicPr>
          <p:nvPr/>
        </p:nvPicPr>
        <p:blipFill>
          <a:blip r:embed="rId3"/>
          <a:stretch>
            <a:fillRect/>
          </a:stretch>
        </p:blipFill>
        <p:spPr>
          <a:xfrm>
            <a:off x="2697210" y="4284999"/>
            <a:ext cx="5095238" cy="971429"/>
          </a:xfrm>
          <a:prstGeom prst="rect">
            <a:avLst/>
          </a:prstGeom>
        </p:spPr>
      </p:pic>
    </p:spTree>
    <p:extLst>
      <p:ext uri="{BB962C8B-B14F-4D97-AF65-F5344CB8AC3E}">
        <p14:creationId xmlns:p14="http://schemas.microsoft.com/office/powerpoint/2010/main" val="2668433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8AED2-37FA-E28C-E62E-A2A3372F24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15177-64E4-7BD6-7CDB-D16FB3488354}"/>
              </a:ext>
            </a:extLst>
          </p:cNvPr>
          <p:cNvSpPr>
            <a:spLocks noGrp="1"/>
          </p:cNvSpPr>
          <p:nvPr>
            <p:ph idx="1"/>
          </p:nvPr>
        </p:nvSpPr>
        <p:spPr>
          <a:xfrm>
            <a:off x="702853" y="968829"/>
            <a:ext cx="10900568" cy="4931228"/>
          </a:xfrm>
        </p:spPr>
        <p:txBody>
          <a:bodyPr>
            <a:normAutofit/>
          </a:bodyPr>
          <a:lstStyle/>
          <a:p>
            <a:r>
              <a:rPr lang="en-US" sz="2400" b="1" dirty="0"/>
              <a:t>🧮 Equation 3: Multiply each equation by X2, then add</a:t>
            </a:r>
          </a:p>
          <a:p>
            <a:r>
              <a:rPr lang="en-US" sz="2400" dirty="0"/>
              <a:t>Same idea — multiply both sides by X2, then sum:</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dirty="0"/>
              <a:t>Gives:</a:t>
            </a:r>
          </a:p>
        </p:txBody>
      </p:sp>
      <p:pic>
        <p:nvPicPr>
          <p:cNvPr id="6" name="Picture 5">
            <a:extLst>
              <a:ext uri="{FF2B5EF4-FFF2-40B4-BE49-F238E27FC236}">
                <a16:creationId xmlns:a16="http://schemas.microsoft.com/office/drawing/2014/main" id="{752475A7-A14D-ACDC-BC27-33115C229A83}"/>
              </a:ext>
            </a:extLst>
          </p:cNvPr>
          <p:cNvPicPr>
            <a:picLocks noChangeAspect="1"/>
          </p:cNvPicPr>
          <p:nvPr/>
        </p:nvPicPr>
        <p:blipFill>
          <a:blip r:embed="rId2"/>
          <a:stretch>
            <a:fillRect/>
          </a:stretch>
        </p:blipFill>
        <p:spPr>
          <a:xfrm>
            <a:off x="2407220" y="2329327"/>
            <a:ext cx="6086785" cy="880217"/>
          </a:xfrm>
          <a:prstGeom prst="rect">
            <a:avLst/>
          </a:prstGeom>
        </p:spPr>
      </p:pic>
      <p:pic>
        <p:nvPicPr>
          <p:cNvPr id="10" name="Picture 9">
            <a:extLst>
              <a:ext uri="{FF2B5EF4-FFF2-40B4-BE49-F238E27FC236}">
                <a16:creationId xmlns:a16="http://schemas.microsoft.com/office/drawing/2014/main" id="{6C48C91C-EFB3-60BE-FFB2-44142ACF4826}"/>
              </a:ext>
            </a:extLst>
          </p:cNvPr>
          <p:cNvPicPr>
            <a:picLocks noChangeAspect="1"/>
          </p:cNvPicPr>
          <p:nvPr/>
        </p:nvPicPr>
        <p:blipFill>
          <a:blip r:embed="rId3"/>
          <a:stretch>
            <a:fillRect/>
          </a:stretch>
        </p:blipFill>
        <p:spPr>
          <a:xfrm>
            <a:off x="2509323" y="4506695"/>
            <a:ext cx="5542857" cy="866667"/>
          </a:xfrm>
          <a:prstGeom prst="rect">
            <a:avLst/>
          </a:prstGeom>
        </p:spPr>
      </p:pic>
    </p:spTree>
    <p:extLst>
      <p:ext uri="{BB962C8B-B14F-4D97-AF65-F5344CB8AC3E}">
        <p14:creationId xmlns:p14="http://schemas.microsoft.com/office/powerpoint/2010/main" val="4179786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0D407-EF33-DA05-0DBC-D8A79964599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5BB44-E608-09AC-573C-60AE1CD0861C}"/>
              </a:ext>
            </a:extLst>
          </p:cNvPr>
          <p:cNvSpPr>
            <a:spLocks noGrp="1"/>
          </p:cNvSpPr>
          <p:nvPr>
            <p:ph idx="1"/>
          </p:nvPr>
        </p:nvSpPr>
        <p:spPr>
          <a:xfrm>
            <a:off x="702853" y="968829"/>
            <a:ext cx="10900568" cy="4931228"/>
          </a:xfrm>
        </p:spPr>
        <p:txBody>
          <a:bodyPr>
            <a:normAutofit/>
          </a:bodyPr>
          <a:lstStyle/>
          <a:p>
            <a:pPr marL="0" indent="0">
              <a:buNone/>
            </a:pPr>
            <a:r>
              <a:rPr lang="en-US" sz="2400" b="1" dirty="0"/>
              <a:t>📌 So why these 3 equations?</a:t>
            </a:r>
          </a:p>
          <a:p>
            <a:pPr marL="0" indent="0">
              <a:buNone/>
            </a:pPr>
            <a:r>
              <a:rPr lang="en-US" sz="2400" dirty="0"/>
              <a:t>Because we’re solving for 3 unknowns:</a:t>
            </a:r>
          </a:p>
          <a:p>
            <a:pPr marL="457200" indent="-457200">
              <a:buFont typeface="+mj-lt"/>
              <a:buAutoNum type="arabicPeriod"/>
            </a:pPr>
            <a:r>
              <a:rPr lang="en-US" sz="2400" dirty="0"/>
              <a:t>b0: </a:t>
            </a:r>
            <a:r>
              <a:rPr lang="en-IN" sz="2400" dirty="0"/>
              <a:t>intercept = </a:t>
            </a:r>
          </a:p>
          <a:p>
            <a:pPr marL="457200" indent="-457200">
              <a:buFont typeface="+mj-lt"/>
              <a:buAutoNum type="arabicPeriod"/>
            </a:pPr>
            <a:r>
              <a:rPr lang="en-IN" sz="2400" dirty="0"/>
              <a:t>B1: controls slope (linear effect)</a:t>
            </a:r>
          </a:p>
          <a:p>
            <a:pPr marL="457200" indent="-457200">
              <a:buFont typeface="+mj-lt"/>
              <a:buAutoNum type="arabicPeriod"/>
            </a:pPr>
            <a:r>
              <a:rPr lang="en-IN" sz="2400" dirty="0"/>
              <a:t>B2: controls curve (quadratic effect)</a:t>
            </a:r>
          </a:p>
          <a:p>
            <a:pPr marL="0" indent="0">
              <a:buNone/>
            </a:pPr>
            <a:endParaRPr lang="en-IN" sz="2400" dirty="0"/>
          </a:p>
          <a:p>
            <a:pPr marL="0" indent="0">
              <a:buNone/>
            </a:pPr>
            <a:r>
              <a:rPr lang="en-US" sz="2400" dirty="0"/>
              <a:t>These equations are called the </a:t>
            </a:r>
            <a:r>
              <a:rPr lang="en-US" sz="2400" b="1" dirty="0"/>
              <a:t>normal equations</a:t>
            </a:r>
            <a:r>
              <a:rPr lang="en-US" sz="2400" dirty="0"/>
              <a:t> — and they help the computer find the best-fitting curve behind the scenes.</a:t>
            </a:r>
            <a:endParaRPr lang="en-IN" sz="2400" dirty="0"/>
          </a:p>
        </p:txBody>
      </p:sp>
    </p:spTree>
    <p:extLst>
      <p:ext uri="{BB962C8B-B14F-4D97-AF65-F5344CB8AC3E}">
        <p14:creationId xmlns:p14="http://schemas.microsoft.com/office/powerpoint/2010/main" val="573588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37DB6-C783-ED6C-6EA8-04F6372187E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4694E-0E85-7960-4448-7A656773511C}"/>
              </a:ext>
            </a:extLst>
          </p:cNvPr>
          <p:cNvSpPr>
            <a:spLocks noGrp="1"/>
          </p:cNvSpPr>
          <p:nvPr>
            <p:ph idx="1"/>
          </p:nvPr>
        </p:nvSpPr>
        <p:spPr>
          <a:xfrm>
            <a:off x="702853" y="968829"/>
            <a:ext cx="10900568" cy="4931228"/>
          </a:xfrm>
        </p:spPr>
        <p:txBody>
          <a:bodyPr>
            <a:normAutofit/>
          </a:bodyPr>
          <a:lstStyle/>
          <a:p>
            <a:pPr marL="0" indent="0">
              <a:buNone/>
            </a:pPr>
            <a:r>
              <a:rPr lang="en-US" sz="2400" dirty="0"/>
              <a:t>✅ Step 4: Solve the system (simplify the 3 equation):</a:t>
            </a:r>
          </a:p>
          <a:p>
            <a:pPr marL="457200" indent="-457200">
              <a:buFont typeface="+mj-lt"/>
              <a:buAutoNum type="arabicPeriod"/>
            </a:pPr>
            <a:r>
              <a:rPr lang="en-US" sz="2400" b="1" dirty="0"/>
              <a:t>Eliminate one variable from two equations:</a:t>
            </a:r>
          </a:p>
          <a:p>
            <a:pPr marL="0" indent="0">
              <a:buNone/>
            </a:pPr>
            <a:r>
              <a:rPr lang="en-US" sz="2400" dirty="0"/>
              <a:t>Let’s eliminate b₀ from (1) and (2).</a:t>
            </a:r>
          </a:p>
          <a:p>
            <a:r>
              <a:rPr lang="en-US" sz="2400" dirty="0"/>
              <a:t>Multiply equation (1) by 3:</a:t>
            </a:r>
            <a:endParaRPr lang="en-IN" sz="2400" dirty="0"/>
          </a:p>
        </p:txBody>
      </p:sp>
      <p:pic>
        <p:nvPicPr>
          <p:cNvPr id="4" name="Picture 3">
            <a:extLst>
              <a:ext uri="{FF2B5EF4-FFF2-40B4-BE49-F238E27FC236}">
                <a16:creationId xmlns:a16="http://schemas.microsoft.com/office/drawing/2014/main" id="{BABE7412-0BBF-71DA-6115-06E60BC8300D}"/>
              </a:ext>
            </a:extLst>
          </p:cNvPr>
          <p:cNvPicPr>
            <a:picLocks noChangeAspect="1"/>
          </p:cNvPicPr>
          <p:nvPr/>
        </p:nvPicPr>
        <p:blipFill>
          <a:blip r:embed="rId2"/>
          <a:stretch>
            <a:fillRect/>
          </a:stretch>
        </p:blipFill>
        <p:spPr>
          <a:xfrm>
            <a:off x="1937488" y="3049700"/>
            <a:ext cx="7523809" cy="1485714"/>
          </a:xfrm>
          <a:prstGeom prst="rect">
            <a:avLst/>
          </a:prstGeom>
        </p:spPr>
      </p:pic>
    </p:spTree>
    <p:extLst>
      <p:ext uri="{BB962C8B-B14F-4D97-AF65-F5344CB8AC3E}">
        <p14:creationId xmlns:p14="http://schemas.microsoft.com/office/powerpoint/2010/main" val="53362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A Gentle Introduction to Semi Supervised Learning | by Gayatri Sharma |  Medium">
            <a:extLst>
              <a:ext uri="{FF2B5EF4-FFF2-40B4-BE49-F238E27FC236}">
                <a16:creationId xmlns:a16="http://schemas.microsoft.com/office/drawing/2014/main" id="{A7EF4A28-5EEF-C492-B4AE-A605C42E6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158" y="366713"/>
            <a:ext cx="11495315" cy="612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8554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C66CD-2B9A-23F7-61F8-5261E7B2D0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6F5EC-6317-3FE4-18AE-E2A267E06121}"/>
              </a:ext>
            </a:extLst>
          </p:cNvPr>
          <p:cNvSpPr>
            <a:spLocks noGrp="1"/>
          </p:cNvSpPr>
          <p:nvPr>
            <p:ph idx="1"/>
          </p:nvPr>
        </p:nvSpPr>
        <p:spPr>
          <a:xfrm>
            <a:off x="702853" y="968829"/>
            <a:ext cx="10900568" cy="4931228"/>
          </a:xfrm>
        </p:spPr>
        <p:txBody>
          <a:bodyPr>
            <a:normAutofit/>
          </a:bodyPr>
          <a:lstStyle/>
          <a:p>
            <a:r>
              <a:rPr lang="en-US" sz="2400" b="1" dirty="0"/>
              <a:t>Now subtract (1a) from (2):</a:t>
            </a:r>
          </a:p>
          <a:p>
            <a:endParaRPr lang="en-US" sz="2400" b="1" dirty="0"/>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Gives: </a:t>
            </a:r>
            <a:endParaRPr lang="en-IN" sz="2400" b="1" dirty="0"/>
          </a:p>
        </p:txBody>
      </p:sp>
      <p:pic>
        <p:nvPicPr>
          <p:cNvPr id="4" name="Picture 3">
            <a:extLst>
              <a:ext uri="{FF2B5EF4-FFF2-40B4-BE49-F238E27FC236}">
                <a16:creationId xmlns:a16="http://schemas.microsoft.com/office/drawing/2014/main" id="{989DEA1A-C333-1012-F0E7-99DF4BFEEBE7}"/>
              </a:ext>
            </a:extLst>
          </p:cNvPr>
          <p:cNvPicPr>
            <a:picLocks noChangeAspect="1"/>
          </p:cNvPicPr>
          <p:nvPr/>
        </p:nvPicPr>
        <p:blipFill>
          <a:blip r:embed="rId2"/>
          <a:stretch>
            <a:fillRect/>
          </a:stretch>
        </p:blipFill>
        <p:spPr>
          <a:xfrm>
            <a:off x="2795117" y="1655761"/>
            <a:ext cx="5323809" cy="2114286"/>
          </a:xfrm>
          <a:prstGeom prst="rect">
            <a:avLst/>
          </a:prstGeom>
        </p:spPr>
      </p:pic>
      <p:pic>
        <p:nvPicPr>
          <p:cNvPr id="6" name="Picture 5">
            <a:extLst>
              <a:ext uri="{FF2B5EF4-FFF2-40B4-BE49-F238E27FC236}">
                <a16:creationId xmlns:a16="http://schemas.microsoft.com/office/drawing/2014/main" id="{A50E3FCD-6E7B-732D-6B5C-DE39D92CC9F9}"/>
              </a:ext>
            </a:extLst>
          </p:cNvPr>
          <p:cNvPicPr>
            <a:picLocks noChangeAspect="1"/>
          </p:cNvPicPr>
          <p:nvPr/>
        </p:nvPicPr>
        <p:blipFill>
          <a:blip r:embed="rId3"/>
          <a:stretch>
            <a:fillRect/>
          </a:stretch>
        </p:blipFill>
        <p:spPr>
          <a:xfrm>
            <a:off x="2657745" y="4919687"/>
            <a:ext cx="6171429" cy="1114286"/>
          </a:xfrm>
          <a:prstGeom prst="rect">
            <a:avLst/>
          </a:prstGeom>
        </p:spPr>
      </p:pic>
    </p:spTree>
    <p:extLst>
      <p:ext uri="{BB962C8B-B14F-4D97-AF65-F5344CB8AC3E}">
        <p14:creationId xmlns:p14="http://schemas.microsoft.com/office/powerpoint/2010/main" val="2408693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875E2-FB64-218A-1E14-DCC1CD1667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502FBB-D9B5-EC9D-A65D-1B33F3699393}"/>
              </a:ext>
            </a:extLst>
          </p:cNvPr>
          <p:cNvSpPr>
            <a:spLocks noGrp="1"/>
          </p:cNvSpPr>
          <p:nvPr>
            <p:ph idx="1"/>
          </p:nvPr>
        </p:nvSpPr>
        <p:spPr>
          <a:xfrm>
            <a:off x="702853" y="561860"/>
            <a:ext cx="10900568" cy="5338197"/>
          </a:xfrm>
        </p:spPr>
        <p:txBody>
          <a:bodyPr>
            <a:normAutofit/>
          </a:bodyPr>
          <a:lstStyle/>
          <a:p>
            <a:pPr marL="0" indent="0">
              <a:buNone/>
            </a:pPr>
            <a:r>
              <a:rPr lang="en-US" sz="2400" b="1" dirty="0"/>
              <a:t>2. Eliminate b₀ from (2) and (3):</a:t>
            </a:r>
          </a:p>
          <a:p>
            <a:r>
              <a:rPr lang="en-US" sz="2400" b="1" dirty="0"/>
              <a:t>Multiply equation (2) by 11:</a:t>
            </a:r>
          </a:p>
          <a:p>
            <a:endParaRPr lang="en-US" sz="2400" b="1" dirty="0"/>
          </a:p>
          <a:p>
            <a:endParaRPr lang="en-US" sz="2400" b="1" dirty="0"/>
          </a:p>
          <a:p>
            <a:endParaRPr lang="en-US" sz="2400" b="1" dirty="0"/>
          </a:p>
          <a:p>
            <a:endParaRPr lang="en-US" sz="2400" b="1" dirty="0"/>
          </a:p>
          <a:p>
            <a:endParaRPr lang="en-US" sz="2400" b="1" dirty="0"/>
          </a:p>
          <a:p>
            <a:r>
              <a:rPr lang="en-US" sz="2400" b="1" dirty="0"/>
              <a:t>Multiply equation (3) by 3:</a:t>
            </a:r>
          </a:p>
          <a:p>
            <a:pPr marL="0" indent="0">
              <a:buNone/>
            </a:pPr>
            <a:endParaRPr lang="en-IN" sz="2400" b="1" dirty="0"/>
          </a:p>
        </p:txBody>
      </p:sp>
      <p:pic>
        <p:nvPicPr>
          <p:cNvPr id="4" name="Picture 3">
            <a:extLst>
              <a:ext uri="{FF2B5EF4-FFF2-40B4-BE49-F238E27FC236}">
                <a16:creationId xmlns:a16="http://schemas.microsoft.com/office/drawing/2014/main" id="{26A55CBE-B31F-04AC-5929-97376F490708}"/>
              </a:ext>
            </a:extLst>
          </p:cNvPr>
          <p:cNvPicPr>
            <a:picLocks noChangeAspect="1"/>
          </p:cNvPicPr>
          <p:nvPr/>
        </p:nvPicPr>
        <p:blipFill>
          <a:blip r:embed="rId2"/>
          <a:stretch>
            <a:fillRect/>
          </a:stretch>
        </p:blipFill>
        <p:spPr>
          <a:xfrm>
            <a:off x="1905524" y="1592863"/>
            <a:ext cx="8380952" cy="1638095"/>
          </a:xfrm>
          <a:prstGeom prst="rect">
            <a:avLst/>
          </a:prstGeom>
        </p:spPr>
      </p:pic>
      <p:pic>
        <p:nvPicPr>
          <p:cNvPr id="6" name="Picture 5">
            <a:extLst>
              <a:ext uri="{FF2B5EF4-FFF2-40B4-BE49-F238E27FC236}">
                <a16:creationId xmlns:a16="http://schemas.microsoft.com/office/drawing/2014/main" id="{68C78B68-8843-2E29-8116-7DFDE0FF108D}"/>
              </a:ext>
            </a:extLst>
          </p:cNvPr>
          <p:cNvPicPr>
            <a:picLocks noChangeAspect="1"/>
          </p:cNvPicPr>
          <p:nvPr/>
        </p:nvPicPr>
        <p:blipFill>
          <a:blip r:embed="rId3"/>
          <a:stretch>
            <a:fillRect/>
          </a:stretch>
        </p:blipFill>
        <p:spPr>
          <a:xfrm>
            <a:off x="1905524" y="4403232"/>
            <a:ext cx="8714286" cy="1723810"/>
          </a:xfrm>
          <a:prstGeom prst="rect">
            <a:avLst/>
          </a:prstGeom>
        </p:spPr>
      </p:pic>
    </p:spTree>
    <p:extLst>
      <p:ext uri="{BB962C8B-B14F-4D97-AF65-F5344CB8AC3E}">
        <p14:creationId xmlns:p14="http://schemas.microsoft.com/office/powerpoint/2010/main" val="3482729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7227A-A613-AA08-3183-29EA5151B5D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43D95A-F533-7A91-D32F-6A9CAD3FBB9E}"/>
              </a:ext>
            </a:extLst>
          </p:cNvPr>
          <p:cNvSpPr>
            <a:spLocks noGrp="1"/>
          </p:cNvSpPr>
          <p:nvPr>
            <p:ph idx="1"/>
          </p:nvPr>
        </p:nvSpPr>
        <p:spPr>
          <a:xfrm>
            <a:off x="702853" y="968829"/>
            <a:ext cx="10900568" cy="4931228"/>
          </a:xfrm>
        </p:spPr>
        <p:txBody>
          <a:bodyPr>
            <a:normAutofit/>
          </a:bodyPr>
          <a:lstStyle/>
          <a:p>
            <a:r>
              <a:rPr lang="en-US" sz="2400" b="1" dirty="0"/>
              <a:t>Now subtract (2a) from (3a):</a:t>
            </a:r>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Gives:</a:t>
            </a:r>
          </a:p>
          <a:p>
            <a:endParaRPr lang="en-US" sz="2400" b="1" dirty="0"/>
          </a:p>
          <a:p>
            <a:endParaRPr lang="en-IN" sz="2400" b="1" dirty="0"/>
          </a:p>
        </p:txBody>
      </p:sp>
      <p:pic>
        <p:nvPicPr>
          <p:cNvPr id="4" name="Picture 3">
            <a:extLst>
              <a:ext uri="{FF2B5EF4-FFF2-40B4-BE49-F238E27FC236}">
                <a16:creationId xmlns:a16="http://schemas.microsoft.com/office/drawing/2014/main" id="{80ADAFBD-C47A-8FC1-D7C9-F4CBD71512CA}"/>
              </a:ext>
            </a:extLst>
          </p:cNvPr>
          <p:cNvPicPr>
            <a:picLocks noChangeAspect="1"/>
          </p:cNvPicPr>
          <p:nvPr/>
        </p:nvPicPr>
        <p:blipFill>
          <a:blip r:embed="rId2"/>
          <a:stretch>
            <a:fillRect/>
          </a:stretch>
        </p:blipFill>
        <p:spPr>
          <a:xfrm>
            <a:off x="2717875" y="1589377"/>
            <a:ext cx="6095238" cy="2180952"/>
          </a:xfrm>
          <a:prstGeom prst="rect">
            <a:avLst/>
          </a:prstGeom>
        </p:spPr>
      </p:pic>
      <p:pic>
        <p:nvPicPr>
          <p:cNvPr id="6" name="Picture 5">
            <a:extLst>
              <a:ext uri="{FF2B5EF4-FFF2-40B4-BE49-F238E27FC236}">
                <a16:creationId xmlns:a16="http://schemas.microsoft.com/office/drawing/2014/main" id="{A592DE0E-B888-E3E3-5382-C77F7369C99B}"/>
              </a:ext>
            </a:extLst>
          </p:cNvPr>
          <p:cNvPicPr>
            <a:picLocks noChangeAspect="1"/>
          </p:cNvPicPr>
          <p:nvPr/>
        </p:nvPicPr>
        <p:blipFill>
          <a:blip r:embed="rId3"/>
          <a:stretch>
            <a:fillRect/>
          </a:stretch>
        </p:blipFill>
        <p:spPr>
          <a:xfrm>
            <a:off x="2589303" y="4757200"/>
            <a:ext cx="6352381" cy="1142857"/>
          </a:xfrm>
          <a:prstGeom prst="rect">
            <a:avLst/>
          </a:prstGeom>
        </p:spPr>
      </p:pic>
    </p:spTree>
    <p:extLst>
      <p:ext uri="{BB962C8B-B14F-4D97-AF65-F5344CB8AC3E}">
        <p14:creationId xmlns:p14="http://schemas.microsoft.com/office/powerpoint/2010/main" val="14253764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69DA0-DD49-2B98-61B7-7C1B9E8039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BCF5D-0D6E-42AF-C75F-972766DF5CD9}"/>
              </a:ext>
            </a:extLst>
          </p:cNvPr>
          <p:cNvSpPr>
            <a:spLocks noGrp="1"/>
          </p:cNvSpPr>
          <p:nvPr>
            <p:ph idx="1"/>
          </p:nvPr>
        </p:nvSpPr>
        <p:spPr>
          <a:xfrm>
            <a:off x="702853" y="968829"/>
            <a:ext cx="10900568" cy="4931228"/>
          </a:xfrm>
        </p:spPr>
        <p:txBody>
          <a:bodyPr>
            <a:normAutofit/>
          </a:bodyPr>
          <a:lstStyle/>
          <a:p>
            <a:pPr marL="0" indent="0">
              <a:buNone/>
            </a:pPr>
            <a:r>
              <a:rPr lang="en-US" sz="2400" b="1" dirty="0"/>
              <a:t>3. Solve equations (4) and (5):</a:t>
            </a:r>
          </a:p>
          <a:p>
            <a:r>
              <a:rPr lang="en-IN" sz="2400" b="1" dirty="0"/>
              <a:t>Equation (4):</a:t>
            </a:r>
          </a:p>
          <a:p>
            <a:endParaRPr lang="en-IN" sz="2400" b="1" dirty="0"/>
          </a:p>
          <a:p>
            <a:endParaRPr lang="en-IN" sz="2400" b="1" dirty="0"/>
          </a:p>
          <a:p>
            <a:r>
              <a:rPr lang="en-IN" sz="2400" b="1" dirty="0"/>
              <a:t>Equation (5):</a:t>
            </a:r>
          </a:p>
          <a:p>
            <a:endParaRPr lang="en-IN" sz="2400" b="1" dirty="0"/>
          </a:p>
          <a:p>
            <a:endParaRPr lang="en-IN" sz="2400" b="1" dirty="0"/>
          </a:p>
          <a:p>
            <a:r>
              <a:rPr lang="en-US" sz="2400" b="1" dirty="0"/>
              <a:t>Let’s multiply (4) by 7:</a:t>
            </a:r>
          </a:p>
          <a:p>
            <a:endParaRPr lang="en-IN" sz="2400" b="1" dirty="0"/>
          </a:p>
        </p:txBody>
      </p:sp>
      <p:pic>
        <p:nvPicPr>
          <p:cNvPr id="4" name="Picture 3">
            <a:extLst>
              <a:ext uri="{FF2B5EF4-FFF2-40B4-BE49-F238E27FC236}">
                <a16:creationId xmlns:a16="http://schemas.microsoft.com/office/drawing/2014/main" id="{9CCF0487-C149-6C5B-6854-4537ECF2C97B}"/>
              </a:ext>
            </a:extLst>
          </p:cNvPr>
          <p:cNvPicPr>
            <a:picLocks noChangeAspect="1"/>
          </p:cNvPicPr>
          <p:nvPr/>
        </p:nvPicPr>
        <p:blipFill>
          <a:blip r:embed="rId2"/>
          <a:stretch>
            <a:fillRect/>
          </a:stretch>
        </p:blipFill>
        <p:spPr>
          <a:xfrm>
            <a:off x="3144512" y="1588776"/>
            <a:ext cx="4580952" cy="838095"/>
          </a:xfrm>
          <a:prstGeom prst="rect">
            <a:avLst/>
          </a:prstGeom>
        </p:spPr>
      </p:pic>
      <p:pic>
        <p:nvPicPr>
          <p:cNvPr id="6" name="Picture 5">
            <a:extLst>
              <a:ext uri="{FF2B5EF4-FFF2-40B4-BE49-F238E27FC236}">
                <a16:creationId xmlns:a16="http://schemas.microsoft.com/office/drawing/2014/main" id="{7DC23751-C7EB-EA00-6551-C2F3812AB0DA}"/>
              </a:ext>
            </a:extLst>
          </p:cNvPr>
          <p:cNvPicPr>
            <a:picLocks noChangeAspect="1"/>
          </p:cNvPicPr>
          <p:nvPr/>
        </p:nvPicPr>
        <p:blipFill>
          <a:blip r:embed="rId3"/>
          <a:stretch>
            <a:fillRect/>
          </a:stretch>
        </p:blipFill>
        <p:spPr>
          <a:xfrm>
            <a:off x="3093100" y="3005505"/>
            <a:ext cx="4752381" cy="800000"/>
          </a:xfrm>
          <a:prstGeom prst="rect">
            <a:avLst/>
          </a:prstGeom>
        </p:spPr>
      </p:pic>
      <p:pic>
        <p:nvPicPr>
          <p:cNvPr id="8" name="Picture 7">
            <a:extLst>
              <a:ext uri="{FF2B5EF4-FFF2-40B4-BE49-F238E27FC236}">
                <a16:creationId xmlns:a16="http://schemas.microsoft.com/office/drawing/2014/main" id="{167C2E5B-3D92-397F-2E85-08F62575C4B0}"/>
              </a:ext>
            </a:extLst>
          </p:cNvPr>
          <p:cNvPicPr>
            <a:picLocks noChangeAspect="1"/>
          </p:cNvPicPr>
          <p:nvPr/>
        </p:nvPicPr>
        <p:blipFill>
          <a:blip r:embed="rId4"/>
          <a:stretch>
            <a:fillRect/>
          </a:stretch>
        </p:blipFill>
        <p:spPr>
          <a:xfrm>
            <a:off x="3040718" y="4902014"/>
            <a:ext cx="4857143" cy="923810"/>
          </a:xfrm>
          <a:prstGeom prst="rect">
            <a:avLst/>
          </a:prstGeom>
        </p:spPr>
      </p:pic>
    </p:spTree>
    <p:extLst>
      <p:ext uri="{BB962C8B-B14F-4D97-AF65-F5344CB8AC3E}">
        <p14:creationId xmlns:p14="http://schemas.microsoft.com/office/powerpoint/2010/main" val="1529090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20406-46FD-B698-0518-D7C6DFD94C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AB435-471C-81F8-BB8E-EA12B9CC82AF}"/>
              </a:ext>
            </a:extLst>
          </p:cNvPr>
          <p:cNvSpPr>
            <a:spLocks noGrp="1"/>
          </p:cNvSpPr>
          <p:nvPr>
            <p:ph idx="1"/>
          </p:nvPr>
        </p:nvSpPr>
        <p:spPr>
          <a:xfrm>
            <a:off x="702853" y="968829"/>
            <a:ext cx="10900568" cy="4931228"/>
          </a:xfrm>
        </p:spPr>
        <p:txBody>
          <a:bodyPr>
            <a:normAutofit/>
          </a:bodyPr>
          <a:lstStyle/>
          <a:p>
            <a:r>
              <a:rPr lang="en-US" sz="2400" b="1" dirty="0"/>
              <a:t>Now subtract (4a) from (5):</a:t>
            </a:r>
          </a:p>
          <a:p>
            <a:endParaRPr lang="en-US" sz="2400" b="1" dirty="0"/>
          </a:p>
          <a:p>
            <a:endParaRPr lang="en-US" sz="2400" b="1" dirty="0"/>
          </a:p>
          <a:p>
            <a:endParaRPr lang="en-US" sz="2400" b="1" dirty="0"/>
          </a:p>
          <a:p>
            <a:endParaRPr lang="en-US" sz="2400" b="1" dirty="0"/>
          </a:p>
          <a:p>
            <a:r>
              <a:rPr lang="en-US" sz="2400" b="1" dirty="0"/>
              <a:t>Gives: </a:t>
            </a:r>
            <a:endParaRPr lang="en-IN" sz="2400" b="1" dirty="0"/>
          </a:p>
        </p:txBody>
      </p:sp>
      <p:pic>
        <p:nvPicPr>
          <p:cNvPr id="4" name="Picture 3">
            <a:extLst>
              <a:ext uri="{FF2B5EF4-FFF2-40B4-BE49-F238E27FC236}">
                <a16:creationId xmlns:a16="http://schemas.microsoft.com/office/drawing/2014/main" id="{7DB245B5-1A1C-2937-0236-2A6CE97ECE02}"/>
              </a:ext>
            </a:extLst>
          </p:cNvPr>
          <p:cNvPicPr>
            <a:picLocks noChangeAspect="1"/>
          </p:cNvPicPr>
          <p:nvPr/>
        </p:nvPicPr>
        <p:blipFill>
          <a:blip r:embed="rId2"/>
          <a:stretch>
            <a:fillRect/>
          </a:stretch>
        </p:blipFill>
        <p:spPr>
          <a:xfrm>
            <a:off x="1905524" y="1772794"/>
            <a:ext cx="8380952" cy="866667"/>
          </a:xfrm>
          <a:prstGeom prst="rect">
            <a:avLst/>
          </a:prstGeom>
        </p:spPr>
      </p:pic>
      <p:pic>
        <p:nvPicPr>
          <p:cNvPr id="6" name="Picture 5">
            <a:extLst>
              <a:ext uri="{FF2B5EF4-FFF2-40B4-BE49-F238E27FC236}">
                <a16:creationId xmlns:a16="http://schemas.microsoft.com/office/drawing/2014/main" id="{FF78D6C1-460B-8844-C5E1-516803060091}"/>
              </a:ext>
            </a:extLst>
          </p:cNvPr>
          <p:cNvPicPr>
            <a:picLocks noChangeAspect="1"/>
          </p:cNvPicPr>
          <p:nvPr/>
        </p:nvPicPr>
        <p:blipFill>
          <a:blip r:embed="rId3"/>
          <a:stretch>
            <a:fillRect/>
          </a:stretch>
        </p:blipFill>
        <p:spPr>
          <a:xfrm>
            <a:off x="2492368" y="3429000"/>
            <a:ext cx="6942857" cy="1342857"/>
          </a:xfrm>
          <a:prstGeom prst="rect">
            <a:avLst/>
          </a:prstGeom>
        </p:spPr>
      </p:pic>
    </p:spTree>
    <p:extLst>
      <p:ext uri="{BB962C8B-B14F-4D97-AF65-F5344CB8AC3E}">
        <p14:creationId xmlns:p14="http://schemas.microsoft.com/office/powerpoint/2010/main" val="15446947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7E5F6-99AF-99A4-21D3-D19CB653CF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273456-EBCF-5D5A-3C32-3BE17B482ABD}"/>
              </a:ext>
            </a:extLst>
          </p:cNvPr>
          <p:cNvSpPr>
            <a:spLocks noGrp="1"/>
          </p:cNvSpPr>
          <p:nvPr>
            <p:ph idx="1"/>
          </p:nvPr>
        </p:nvSpPr>
        <p:spPr>
          <a:xfrm>
            <a:off x="702853" y="968829"/>
            <a:ext cx="10900568" cy="4931228"/>
          </a:xfrm>
        </p:spPr>
        <p:txBody>
          <a:bodyPr>
            <a:normAutofit/>
          </a:bodyPr>
          <a:lstStyle/>
          <a:p>
            <a:pPr marL="0" indent="0">
              <a:buNone/>
            </a:pPr>
            <a:r>
              <a:rPr lang="en-US" sz="2400" b="1" dirty="0"/>
              <a:t>4. </a:t>
            </a:r>
            <a:r>
              <a:rPr lang="en-IN" sz="2400" b="1" dirty="0"/>
              <a:t>Back-substitute to find b₁:</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IN" sz="2400" b="1" dirty="0"/>
              <a:t>5. Back-substitute to find b₀:</a:t>
            </a:r>
          </a:p>
          <a:p>
            <a:pPr marL="0" indent="0">
              <a:buNone/>
            </a:pPr>
            <a:endParaRPr lang="en-IN" sz="2400" b="1" dirty="0"/>
          </a:p>
        </p:txBody>
      </p:sp>
      <p:pic>
        <p:nvPicPr>
          <p:cNvPr id="4" name="Picture 3">
            <a:extLst>
              <a:ext uri="{FF2B5EF4-FFF2-40B4-BE49-F238E27FC236}">
                <a16:creationId xmlns:a16="http://schemas.microsoft.com/office/drawing/2014/main" id="{A68F9D5C-04B6-0670-57F2-490D62921A50}"/>
              </a:ext>
            </a:extLst>
          </p:cNvPr>
          <p:cNvPicPr>
            <a:picLocks noChangeAspect="1"/>
          </p:cNvPicPr>
          <p:nvPr/>
        </p:nvPicPr>
        <p:blipFill>
          <a:blip r:embed="rId2"/>
          <a:stretch>
            <a:fillRect/>
          </a:stretch>
        </p:blipFill>
        <p:spPr>
          <a:xfrm>
            <a:off x="2138857" y="1509837"/>
            <a:ext cx="7914286" cy="2009524"/>
          </a:xfrm>
          <a:prstGeom prst="rect">
            <a:avLst/>
          </a:prstGeom>
        </p:spPr>
      </p:pic>
      <p:pic>
        <p:nvPicPr>
          <p:cNvPr id="6" name="Picture 5">
            <a:extLst>
              <a:ext uri="{FF2B5EF4-FFF2-40B4-BE49-F238E27FC236}">
                <a16:creationId xmlns:a16="http://schemas.microsoft.com/office/drawing/2014/main" id="{371343B2-547B-F935-E849-DE4383558EAF}"/>
              </a:ext>
            </a:extLst>
          </p:cNvPr>
          <p:cNvPicPr>
            <a:picLocks noChangeAspect="1"/>
          </p:cNvPicPr>
          <p:nvPr/>
        </p:nvPicPr>
        <p:blipFill>
          <a:blip r:embed="rId3"/>
          <a:stretch>
            <a:fillRect/>
          </a:stretch>
        </p:blipFill>
        <p:spPr>
          <a:xfrm>
            <a:off x="2360246" y="4186258"/>
            <a:ext cx="7295238" cy="2323809"/>
          </a:xfrm>
          <a:prstGeom prst="rect">
            <a:avLst/>
          </a:prstGeom>
        </p:spPr>
      </p:pic>
    </p:spTree>
    <p:extLst>
      <p:ext uri="{BB962C8B-B14F-4D97-AF65-F5344CB8AC3E}">
        <p14:creationId xmlns:p14="http://schemas.microsoft.com/office/powerpoint/2010/main" val="946512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18371-EB09-AF03-7CB0-A58982E689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7AB458-97A1-FED8-686A-E27154AC535D}"/>
              </a:ext>
            </a:extLst>
          </p:cNvPr>
          <p:cNvSpPr>
            <a:spLocks noGrp="1"/>
          </p:cNvSpPr>
          <p:nvPr>
            <p:ph idx="1"/>
          </p:nvPr>
        </p:nvSpPr>
        <p:spPr>
          <a:xfrm>
            <a:off x="702853" y="968829"/>
            <a:ext cx="10900568" cy="4931228"/>
          </a:xfrm>
        </p:spPr>
        <p:txBody>
          <a:bodyPr>
            <a:normAutofit/>
          </a:bodyPr>
          <a:lstStyle/>
          <a:p>
            <a:pPr marL="0" indent="0">
              <a:buNone/>
            </a:pPr>
            <a:r>
              <a:rPr lang="en-IN" sz="3200" b="1" dirty="0"/>
              <a:t>🎉 Final Answer:</a:t>
            </a:r>
          </a:p>
          <a:p>
            <a:pPr marL="0" indent="0">
              <a:buNone/>
            </a:pPr>
            <a:endParaRPr lang="en-IN" sz="3200" b="1" dirty="0"/>
          </a:p>
          <a:p>
            <a:pPr marL="0" indent="0">
              <a:buNone/>
            </a:pPr>
            <a:endParaRPr lang="en-IN" sz="3200" b="1" dirty="0"/>
          </a:p>
          <a:p>
            <a:pPr marL="0" indent="0">
              <a:buNone/>
            </a:pPr>
            <a:endParaRPr lang="en-IN" sz="3200" b="1" dirty="0"/>
          </a:p>
          <a:p>
            <a:pPr marL="0" indent="0">
              <a:buNone/>
            </a:pPr>
            <a:r>
              <a:rPr lang="en-IN" sz="3200" b="1" dirty="0"/>
              <a:t>✅ Final Equation:</a:t>
            </a:r>
          </a:p>
          <a:p>
            <a:pPr marL="0" indent="0">
              <a:buNone/>
            </a:pPr>
            <a:endParaRPr lang="en-IN" sz="3200" b="1" dirty="0"/>
          </a:p>
        </p:txBody>
      </p:sp>
      <p:pic>
        <p:nvPicPr>
          <p:cNvPr id="4" name="Picture 3">
            <a:extLst>
              <a:ext uri="{FF2B5EF4-FFF2-40B4-BE49-F238E27FC236}">
                <a16:creationId xmlns:a16="http://schemas.microsoft.com/office/drawing/2014/main" id="{10E4F5DB-021E-5633-8CAF-78A991B96CAE}"/>
              </a:ext>
            </a:extLst>
          </p:cNvPr>
          <p:cNvPicPr>
            <a:picLocks noChangeAspect="1"/>
          </p:cNvPicPr>
          <p:nvPr/>
        </p:nvPicPr>
        <p:blipFill>
          <a:blip r:embed="rId2"/>
          <a:stretch>
            <a:fillRect/>
          </a:stretch>
        </p:blipFill>
        <p:spPr>
          <a:xfrm>
            <a:off x="2203023" y="1895190"/>
            <a:ext cx="7257143" cy="952381"/>
          </a:xfrm>
          <a:prstGeom prst="rect">
            <a:avLst/>
          </a:prstGeom>
        </p:spPr>
      </p:pic>
      <p:pic>
        <p:nvPicPr>
          <p:cNvPr id="6" name="Picture 5">
            <a:extLst>
              <a:ext uri="{FF2B5EF4-FFF2-40B4-BE49-F238E27FC236}">
                <a16:creationId xmlns:a16="http://schemas.microsoft.com/office/drawing/2014/main" id="{96806362-8882-6DCA-1966-49F03E511B9D}"/>
              </a:ext>
            </a:extLst>
          </p:cNvPr>
          <p:cNvPicPr>
            <a:picLocks noChangeAspect="1"/>
          </p:cNvPicPr>
          <p:nvPr/>
        </p:nvPicPr>
        <p:blipFill>
          <a:blip r:embed="rId3"/>
          <a:stretch>
            <a:fillRect/>
          </a:stretch>
        </p:blipFill>
        <p:spPr>
          <a:xfrm>
            <a:off x="2974451" y="4411797"/>
            <a:ext cx="5714286" cy="942857"/>
          </a:xfrm>
          <a:prstGeom prst="rect">
            <a:avLst/>
          </a:prstGeom>
        </p:spPr>
      </p:pic>
    </p:spTree>
    <p:extLst>
      <p:ext uri="{BB962C8B-B14F-4D97-AF65-F5344CB8AC3E}">
        <p14:creationId xmlns:p14="http://schemas.microsoft.com/office/powerpoint/2010/main" val="8529403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59D6C-4C7D-B555-1803-2E24B9BD07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9CB07-B827-F395-33F3-03D46698B035}"/>
              </a:ext>
            </a:extLst>
          </p:cNvPr>
          <p:cNvSpPr>
            <a:spLocks noGrp="1"/>
          </p:cNvSpPr>
          <p:nvPr>
            <p:ph idx="1"/>
          </p:nvPr>
        </p:nvSpPr>
        <p:spPr>
          <a:xfrm>
            <a:off x="702853" y="968829"/>
            <a:ext cx="10900568" cy="4931228"/>
          </a:xfrm>
        </p:spPr>
        <p:txBody>
          <a:bodyPr>
            <a:normAutofit/>
          </a:bodyPr>
          <a:lstStyle/>
          <a:p>
            <a:pPr marL="0" indent="0">
              <a:buNone/>
            </a:pPr>
            <a:r>
              <a:rPr lang="en-US" sz="3200" b="1" dirty="0"/>
              <a:t>Test the Solution:</a:t>
            </a:r>
          </a:p>
          <a:p>
            <a:pPr marL="0" indent="0">
              <a:buNone/>
            </a:pPr>
            <a:r>
              <a:rPr lang="en-IN" sz="2400" dirty="0"/>
              <a:t>For </a:t>
            </a:r>
            <a:r>
              <a:rPr lang="en-IN" sz="2400" b="1" dirty="0"/>
              <a:t>X = 3</a:t>
            </a:r>
            <a:r>
              <a:rPr lang="en-IN" sz="2400" dirty="0"/>
              <a:t>:</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r>
              <a:rPr lang="en-US" sz="2400"/>
              <a:t>👉 Close to actual value </a:t>
            </a:r>
            <a:r>
              <a:rPr lang="en-US" sz="2400" b="1"/>
              <a:t>₹4,30,000</a:t>
            </a:r>
            <a:endParaRPr lang="en-IN" sz="2400" b="1" dirty="0"/>
          </a:p>
        </p:txBody>
      </p:sp>
      <p:pic>
        <p:nvPicPr>
          <p:cNvPr id="4" name="Picture 3">
            <a:extLst>
              <a:ext uri="{FF2B5EF4-FFF2-40B4-BE49-F238E27FC236}">
                <a16:creationId xmlns:a16="http://schemas.microsoft.com/office/drawing/2014/main" id="{26613175-377E-F4AD-33A1-287B132F2D45}"/>
              </a:ext>
            </a:extLst>
          </p:cNvPr>
          <p:cNvPicPr>
            <a:picLocks noChangeAspect="1"/>
          </p:cNvPicPr>
          <p:nvPr/>
        </p:nvPicPr>
        <p:blipFill>
          <a:blip r:embed="rId2"/>
          <a:stretch>
            <a:fillRect/>
          </a:stretch>
        </p:blipFill>
        <p:spPr>
          <a:xfrm>
            <a:off x="2335791" y="2251723"/>
            <a:ext cx="7123809" cy="1495238"/>
          </a:xfrm>
          <a:prstGeom prst="rect">
            <a:avLst/>
          </a:prstGeom>
        </p:spPr>
      </p:pic>
    </p:spTree>
    <p:extLst>
      <p:ext uri="{BB962C8B-B14F-4D97-AF65-F5344CB8AC3E}">
        <p14:creationId xmlns:p14="http://schemas.microsoft.com/office/powerpoint/2010/main" val="28706490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726CB-F9D2-ADE6-8477-D43CB511B7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81625D-42B9-BDF2-451D-A018FA95AF9E}"/>
              </a:ext>
            </a:extLst>
          </p:cNvPr>
          <p:cNvSpPr>
            <a:spLocks noGrp="1"/>
          </p:cNvSpPr>
          <p:nvPr>
            <p:ph idx="1"/>
          </p:nvPr>
        </p:nvSpPr>
        <p:spPr>
          <a:xfrm>
            <a:off x="702853" y="968829"/>
            <a:ext cx="10900568" cy="4931228"/>
          </a:xfrm>
        </p:spPr>
        <p:txBody>
          <a:bodyPr>
            <a:normAutofit/>
          </a:bodyPr>
          <a:lstStyle/>
          <a:p>
            <a:pPr marL="0" indent="0">
              <a:buNone/>
            </a:pPr>
            <a:endParaRPr lang="en-IN" sz="2400" dirty="0"/>
          </a:p>
        </p:txBody>
      </p:sp>
    </p:spTree>
    <p:extLst>
      <p:ext uri="{BB962C8B-B14F-4D97-AF65-F5344CB8AC3E}">
        <p14:creationId xmlns:p14="http://schemas.microsoft.com/office/powerpoint/2010/main" val="22476884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B72B8-0660-A751-EFEF-BE522AE8270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67BD05-83A3-E076-0D21-FB4D27F5E1EC}"/>
              </a:ext>
            </a:extLst>
          </p:cNvPr>
          <p:cNvSpPr>
            <a:spLocks noGrp="1"/>
          </p:cNvSpPr>
          <p:nvPr>
            <p:ph idx="1"/>
          </p:nvPr>
        </p:nvSpPr>
        <p:spPr>
          <a:xfrm>
            <a:off x="702853" y="968829"/>
            <a:ext cx="10900568" cy="4931228"/>
          </a:xfrm>
        </p:spPr>
        <p:txBody>
          <a:bodyPr>
            <a:normAutofit/>
          </a:bodyPr>
          <a:lstStyle/>
          <a:p>
            <a:pPr marL="0" indent="0">
              <a:buNone/>
            </a:pPr>
            <a:r>
              <a:rPr lang="en-US" sz="3200" b="1" dirty="0">
                <a:solidFill>
                  <a:srgbClr val="C00000"/>
                </a:solidFill>
              </a:rPr>
              <a:t>Module-2: </a:t>
            </a:r>
            <a:r>
              <a:rPr lang="en-US" sz="3200" b="1" dirty="0">
                <a:solidFill>
                  <a:schemeClr val="accent3">
                    <a:lumMod val="50000"/>
                  </a:schemeClr>
                </a:solidFill>
              </a:rPr>
              <a:t>Supervised Learning: </a:t>
            </a:r>
          </a:p>
          <a:p>
            <a:pPr marL="0" indent="0">
              <a:buNone/>
            </a:pPr>
            <a:r>
              <a:rPr lang="en-US" sz="3200" b="1" dirty="0"/>
              <a:t>Regression: Linear regression</a:t>
            </a:r>
            <a:r>
              <a:rPr lang="en-US" sz="3200" dirty="0"/>
              <a:t>, Polynomial regression, Model evaluation metrics: MAE, MSE, RMSE. </a:t>
            </a:r>
          </a:p>
          <a:p>
            <a:pPr marL="0" indent="0">
              <a:buNone/>
            </a:pPr>
            <a:r>
              <a:rPr lang="en-US" sz="3200" b="1" dirty="0"/>
              <a:t>Classification: </a:t>
            </a:r>
            <a:r>
              <a:rPr lang="en-US" sz="3200" dirty="0"/>
              <a:t>Logistic regression, K-Nearest Neighbors (KNN),  Decision Trees and Random Forests, Model evaluation metrics: Accuracy, precision, recall, F1-score, ROC-AUC.  </a:t>
            </a:r>
          </a:p>
          <a:p>
            <a:pPr marL="0" indent="0">
              <a:buNone/>
            </a:pPr>
            <a:r>
              <a:rPr lang="en-US" sz="3200" b="1" dirty="0"/>
              <a:t>Model Training and Evaluation: </a:t>
            </a:r>
            <a:r>
              <a:rPr lang="en-US" sz="3200" dirty="0"/>
              <a:t>Train-test split and cross-validation, Hyper parameter tuning using </a:t>
            </a:r>
            <a:r>
              <a:rPr lang="en-US" sz="3200" dirty="0" err="1"/>
              <a:t>GridSearchCV</a:t>
            </a:r>
            <a:r>
              <a:rPr lang="en-US" sz="3200" dirty="0"/>
              <a:t>, Overfitting and underfitting.</a:t>
            </a:r>
            <a:endParaRPr lang="en-IN" sz="3200" dirty="0"/>
          </a:p>
        </p:txBody>
      </p:sp>
    </p:spTree>
    <p:extLst>
      <p:ext uri="{BB962C8B-B14F-4D97-AF65-F5344CB8AC3E}">
        <p14:creationId xmlns:p14="http://schemas.microsoft.com/office/powerpoint/2010/main" val="72550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upervised Machine learning">
            <a:extLst>
              <a:ext uri="{FF2B5EF4-FFF2-40B4-BE49-F238E27FC236}">
                <a16:creationId xmlns:a16="http://schemas.microsoft.com/office/drawing/2014/main" id="{FA2FFC9D-0B97-B846-FD1B-70BC160C2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387" y="582650"/>
            <a:ext cx="11324689" cy="5662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4305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2A66C-C4A7-C7B7-6FAE-BB60108C070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9E964-629C-67B9-6A1B-3568A2697233}"/>
              </a:ext>
            </a:extLst>
          </p:cNvPr>
          <p:cNvSpPr>
            <a:spLocks noGrp="1"/>
          </p:cNvSpPr>
          <p:nvPr>
            <p:ph idx="1"/>
          </p:nvPr>
        </p:nvSpPr>
        <p:spPr>
          <a:xfrm>
            <a:off x="702853" y="968829"/>
            <a:ext cx="10900568" cy="4931228"/>
          </a:xfrm>
        </p:spPr>
        <p:txBody>
          <a:bodyPr>
            <a:normAutofit/>
          </a:bodyPr>
          <a:lstStyle/>
          <a:p>
            <a:pPr marL="0" indent="0">
              <a:buNone/>
            </a:pPr>
            <a:endParaRPr lang="en-IN" sz="2400" dirty="0"/>
          </a:p>
        </p:txBody>
      </p:sp>
    </p:spTree>
    <p:extLst>
      <p:ext uri="{BB962C8B-B14F-4D97-AF65-F5344CB8AC3E}">
        <p14:creationId xmlns:p14="http://schemas.microsoft.com/office/powerpoint/2010/main" val="2018463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50CDA8-028A-A316-947F-FBFC0453AD29}"/>
              </a:ext>
            </a:extLst>
          </p:cNvPr>
          <p:cNvSpPr txBox="1"/>
          <p:nvPr/>
        </p:nvSpPr>
        <p:spPr>
          <a:xfrm>
            <a:off x="587828" y="731796"/>
            <a:ext cx="10814179" cy="5262979"/>
          </a:xfrm>
          <a:prstGeom prst="rect">
            <a:avLst/>
          </a:prstGeom>
          <a:noFill/>
        </p:spPr>
        <p:txBody>
          <a:bodyPr wrap="square">
            <a:spAutoFit/>
          </a:bodyPr>
          <a:lstStyle/>
          <a:p>
            <a:r>
              <a:rPr lang="en-US" sz="2400" b="1" dirty="0"/>
              <a:t>Explanation:</a:t>
            </a:r>
          </a:p>
          <a:p>
            <a:r>
              <a:rPr lang="en-US" sz="2400" dirty="0"/>
              <a:t>	Suppose we have a </a:t>
            </a:r>
            <a:r>
              <a:rPr lang="en-US" sz="2400" b="1" dirty="0"/>
              <a:t>dataset</a:t>
            </a:r>
            <a:r>
              <a:rPr lang="en-US" sz="2400" dirty="0"/>
              <a:t> of different types of </a:t>
            </a:r>
            <a:r>
              <a:rPr lang="en-US" sz="2400" b="1" dirty="0"/>
              <a:t>shapes</a:t>
            </a:r>
            <a:r>
              <a:rPr lang="en-US" sz="2400" dirty="0"/>
              <a:t> which includes </a:t>
            </a:r>
            <a:r>
              <a:rPr lang="en-US" sz="2400" b="1" dirty="0"/>
              <a:t>square, rectangle, triangle, and Polygon</a:t>
            </a:r>
            <a:r>
              <a:rPr lang="en-US" sz="2400" dirty="0"/>
              <a:t>. Now the first step is that we need to train the model for each shape. </a:t>
            </a:r>
          </a:p>
          <a:p>
            <a:endParaRPr lang="en-US" sz="2400" dirty="0"/>
          </a:p>
          <a:p>
            <a:pPr marL="800100" lvl="1" indent="-342900">
              <a:buAutoNum type="arabicPeriod"/>
            </a:pPr>
            <a:r>
              <a:rPr lang="en-US" sz="2400" dirty="0"/>
              <a:t>If the given shape has </a:t>
            </a:r>
            <a:r>
              <a:rPr lang="en-US" sz="2400" b="1" dirty="0"/>
              <a:t>four sides</a:t>
            </a:r>
            <a:r>
              <a:rPr lang="en-US" sz="2400" dirty="0"/>
              <a:t>, and all the sides are equal, then it will be labelled as a Square. </a:t>
            </a:r>
          </a:p>
          <a:p>
            <a:pPr marL="800100" lvl="1" indent="-342900">
              <a:buAutoNum type="arabicPeriod"/>
            </a:pPr>
            <a:r>
              <a:rPr lang="en-US" sz="2400" dirty="0"/>
              <a:t>If the given shape has </a:t>
            </a:r>
            <a:r>
              <a:rPr lang="en-US" sz="2400" b="1" dirty="0"/>
              <a:t>three sides</a:t>
            </a:r>
            <a:r>
              <a:rPr lang="en-US" sz="2400" dirty="0"/>
              <a:t>, then it will be labelled as a triangle. </a:t>
            </a:r>
          </a:p>
          <a:p>
            <a:pPr marL="800100" lvl="1" indent="-342900">
              <a:buAutoNum type="arabicPeriod"/>
            </a:pPr>
            <a:r>
              <a:rPr lang="en-US" sz="2400" dirty="0"/>
              <a:t>If the given shape has </a:t>
            </a:r>
            <a:r>
              <a:rPr lang="en-US" sz="2400" b="1" dirty="0"/>
              <a:t>six equal sides </a:t>
            </a:r>
            <a:r>
              <a:rPr lang="en-US" sz="2400" dirty="0"/>
              <a:t>then it will be labelled as hexagon. </a:t>
            </a:r>
          </a:p>
          <a:p>
            <a:endParaRPr lang="en-US" sz="2400" dirty="0"/>
          </a:p>
          <a:p>
            <a:r>
              <a:rPr lang="en-US" sz="2400" dirty="0"/>
              <a:t>	Now, after training, we test our model using the test set, and the task of the model is to identify the shape. The machine is already trained on all types of shapes, and when it finds a new shape, it classifies the shape on the bases of a number of sides, and predicts the output</a:t>
            </a:r>
          </a:p>
        </p:txBody>
      </p:sp>
    </p:spTree>
    <p:extLst>
      <p:ext uri="{BB962C8B-B14F-4D97-AF65-F5344CB8AC3E}">
        <p14:creationId xmlns:p14="http://schemas.microsoft.com/office/powerpoint/2010/main" val="3764129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98FBDF-4420-1BF8-25DB-F96F7ABE9B16}"/>
              </a:ext>
            </a:extLst>
          </p:cNvPr>
          <p:cNvSpPr txBox="1"/>
          <p:nvPr/>
        </p:nvSpPr>
        <p:spPr>
          <a:xfrm>
            <a:off x="793101" y="671804"/>
            <a:ext cx="11103429" cy="5324535"/>
          </a:xfrm>
          <a:prstGeom prst="rect">
            <a:avLst/>
          </a:prstGeom>
          <a:noFill/>
        </p:spPr>
        <p:txBody>
          <a:bodyPr wrap="square">
            <a:spAutoFit/>
          </a:bodyPr>
          <a:lstStyle/>
          <a:p>
            <a:pPr algn="l"/>
            <a:r>
              <a:rPr lang="en-US" sz="2000" b="1" i="0" dirty="0">
                <a:solidFill>
                  <a:srgbClr val="374151"/>
                </a:solidFill>
                <a:effectLst/>
                <a:latin typeface="Söhne"/>
              </a:rPr>
              <a:t>Example-3: Predicting Housing Prices</a:t>
            </a:r>
            <a:endParaRPr lang="en-US" sz="2000" b="0" i="0" dirty="0">
              <a:solidFill>
                <a:srgbClr val="374151"/>
              </a:solidFill>
              <a:effectLst/>
              <a:latin typeface="Söhne"/>
            </a:endParaRPr>
          </a:p>
          <a:p>
            <a:pPr algn="l"/>
            <a:r>
              <a:rPr lang="en-US" sz="2000" b="0" i="0" dirty="0">
                <a:solidFill>
                  <a:srgbClr val="374151"/>
                </a:solidFill>
                <a:effectLst/>
                <a:latin typeface="Söhne"/>
              </a:rPr>
              <a:t>	Let's consider a common example of supervised learning: predicting housing prices based on various features.</a:t>
            </a:r>
          </a:p>
          <a:p>
            <a:pPr algn="l">
              <a:buFont typeface="+mj-lt"/>
              <a:buAutoNum type="arabicPeriod"/>
            </a:pPr>
            <a:r>
              <a:rPr lang="en-US" sz="2000" b="1" i="0" dirty="0">
                <a:solidFill>
                  <a:srgbClr val="374151"/>
                </a:solidFill>
                <a:effectLst/>
                <a:latin typeface="Söhne"/>
              </a:rPr>
              <a:t>Input Features:</a:t>
            </a:r>
            <a:endParaRPr lang="en-US" sz="2000" b="0" i="0" dirty="0">
              <a:solidFill>
                <a:srgbClr val="374151"/>
              </a:solidFill>
              <a:effectLst/>
              <a:latin typeface="Söhne"/>
            </a:endParaRPr>
          </a:p>
          <a:p>
            <a:pPr marL="742950" lvl="1" indent="-285750" algn="l">
              <a:buFont typeface="+mj-lt"/>
              <a:buAutoNum type="arabicPeriod"/>
            </a:pPr>
            <a:r>
              <a:rPr lang="en-US" sz="2000" b="0" i="0" dirty="0">
                <a:solidFill>
                  <a:srgbClr val="374151"/>
                </a:solidFill>
                <a:effectLst/>
                <a:latin typeface="Söhne"/>
              </a:rPr>
              <a:t>Size of the house (in square feet)</a:t>
            </a:r>
          </a:p>
          <a:p>
            <a:pPr marL="742950" lvl="1" indent="-285750" algn="l">
              <a:buFont typeface="+mj-lt"/>
              <a:buAutoNum type="arabicPeriod"/>
            </a:pPr>
            <a:r>
              <a:rPr lang="en-US" sz="2000" b="0" i="0" dirty="0">
                <a:solidFill>
                  <a:srgbClr val="374151"/>
                </a:solidFill>
                <a:effectLst/>
                <a:latin typeface="Söhne"/>
              </a:rPr>
              <a:t>Number of bedrooms</a:t>
            </a:r>
          </a:p>
          <a:p>
            <a:pPr marL="742950" lvl="1" indent="-285750" algn="l">
              <a:buFont typeface="+mj-lt"/>
              <a:buAutoNum type="arabicPeriod"/>
            </a:pPr>
            <a:r>
              <a:rPr lang="en-US" sz="2000" b="0" i="0" dirty="0">
                <a:solidFill>
                  <a:srgbClr val="374151"/>
                </a:solidFill>
                <a:effectLst/>
                <a:latin typeface="Söhne"/>
              </a:rPr>
              <a:t>Number of bathrooms</a:t>
            </a:r>
          </a:p>
          <a:p>
            <a:pPr marL="742950" lvl="1" indent="-285750" algn="l">
              <a:buFont typeface="+mj-lt"/>
              <a:buAutoNum type="arabicPeriod"/>
            </a:pPr>
            <a:r>
              <a:rPr lang="en-US" sz="2000" b="0" i="0" dirty="0">
                <a:solidFill>
                  <a:srgbClr val="374151"/>
                </a:solidFill>
                <a:effectLst/>
                <a:latin typeface="Söhne"/>
              </a:rPr>
              <a:t>Distance to the city center</a:t>
            </a:r>
          </a:p>
          <a:p>
            <a:pPr marL="742950" lvl="1" indent="-285750" algn="l">
              <a:buFont typeface="+mj-lt"/>
              <a:buAutoNum type="arabicPeriod"/>
            </a:pPr>
            <a:r>
              <a:rPr lang="en-US" sz="2000" b="0" i="0" dirty="0">
                <a:solidFill>
                  <a:srgbClr val="374151"/>
                </a:solidFill>
                <a:effectLst/>
                <a:latin typeface="Söhne"/>
              </a:rPr>
              <a:t>Presence of nearby amenities (e.g., schools, parks)</a:t>
            </a:r>
          </a:p>
          <a:p>
            <a:pPr algn="l">
              <a:buFont typeface="+mj-lt"/>
              <a:buAutoNum type="arabicPeriod"/>
            </a:pPr>
            <a:r>
              <a:rPr lang="en-US" sz="2000" b="1" i="0" dirty="0">
                <a:solidFill>
                  <a:srgbClr val="374151"/>
                </a:solidFill>
                <a:effectLst/>
                <a:latin typeface="Söhne"/>
              </a:rPr>
              <a:t>Labels (Outputs):</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0" i="0" dirty="0">
                <a:solidFill>
                  <a:srgbClr val="374151"/>
                </a:solidFill>
                <a:effectLst/>
                <a:latin typeface="Söhne"/>
              </a:rPr>
              <a:t>Sale price of the house</a:t>
            </a:r>
          </a:p>
          <a:p>
            <a:pPr algn="l">
              <a:buFont typeface="+mj-lt"/>
              <a:buAutoNum type="arabicPeriod"/>
            </a:pPr>
            <a:r>
              <a:rPr lang="en-US" sz="2000" b="1" i="0" dirty="0">
                <a:solidFill>
                  <a:srgbClr val="374151"/>
                </a:solidFill>
                <a:effectLst/>
                <a:latin typeface="Söhne"/>
              </a:rPr>
              <a:t>Training Dataset:</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0" i="0" dirty="0">
                <a:solidFill>
                  <a:srgbClr val="374151"/>
                </a:solidFill>
                <a:effectLst/>
                <a:latin typeface="Söhne"/>
              </a:rPr>
              <a:t>A dataset containing historical examples of houses with features and their corresponding sale prices.</a:t>
            </a:r>
          </a:p>
          <a:p>
            <a:pPr algn="l">
              <a:buFont typeface="+mj-lt"/>
              <a:buAutoNum type="arabicPeriod"/>
            </a:pPr>
            <a:r>
              <a:rPr lang="en-US" sz="2000" b="1" i="0" dirty="0">
                <a:solidFill>
                  <a:srgbClr val="374151"/>
                </a:solidFill>
                <a:effectLst/>
                <a:latin typeface="Söhne"/>
              </a:rPr>
              <a:t>Model:</a:t>
            </a:r>
            <a:endParaRPr lang="en-US" sz="2000" b="0" i="0" dirty="0">
              <a:solidFill>
                <a:srgbClr val="374151"/>
              </a:solidFill>
              <a:effectLst/>
              <a:latin typeface="Söhne"/>
            </a:endParaRPr>
          </a:p>
          <a:p>
            <a:pPr marL="742950" lvl="1" indent="-285750" algn="l">
              <a:buFont typeface="Arial" panose="020B0604020202020204" pitchFamily="34" charset="0"/>
              <a:buChar char="•"/>
            </a:pPr>
            <a:r>
              <a:rPr lang="en-US" sz="2000" b="0" i="0" dirty="0">
                <a:solidFill>
                  <a:srgbClr val="374151"/>
                </a:solidFill>
                <a:effectLst/>
                <a:latin typeface="Söhne"/>
              </a:rPr>
              <a:t>A supervised learning algorithm, such as linear regression, is chosen to learn the relationship between the input features and the sale prices.</a:t>
            </a:r>
          </a:p>
        </p:txBody>
      </p:sp>
    </p:spTree>
    <p:extLst>
      <p:ext uri="{BB962C8B-B14F-4D97-AF65-F5344CB8AC3E}">
        <p14:creationId xmlns:p14="http://schemas.microsoft.com/office/powerpoint/2010/main" val="3390883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upervised Learning in Action: Real-World Applications and Examples -  Shiksha Online">
            <a:extLst>
              <a:ext uri="{FF2B5EF4-FFF2-40B4-BE49-F238E27FC236}">
                <a16:creationId xmlns:a16="http://schemas.microsoft.com/office/drawing/2014/main" id="{674F2E8D-9A4B-FD40-5850-E48E8604FE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28625"/>
            <a:ext cx="11430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455398"/>
      </p:ext>
    </p:extLst>
  </p:cSld>
  <p:clrMapOvr>
    <a:masterClrMapping/>
  </p:clrMapOvr>
</p:sld>
</file>

<file path=ppt/theme/theme1.xml><?xml version="1.0" encoding="utf-8"?>
<a:theme xmlns:a="http://schemas.openxmlformats.org/drawingml/2006/main" name="Theme1">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DD60039B-BC77-41DF-ACC8-C701D8198EB2}" vid="{DC443EE9-F046-42A5-BD1D-7585E7C79329}"/>
    </a:ext>
  </a:extLst>
</a:theme>
</file>

<file path=docProps/app.xml><?xml version="1.0" encoding="utf-8"?>
<Properties xmlns="http://schemas.openxmlformats.org/officeDocument/2006/extended-properties" xmlns:vt="http://schemas.openxmlformats.org/officeDocument/2006/docPropsVTypes">
  <Template>Theme1</Template>
  <TotalTime>298</TotalTime>
  <Words>3082</Words>
  <Application>Microsoft Office PowerPoint</Application>
  <PresentationFormat>Widescreen</PresentationFormat>
  <Paragraphs>401</Paragraphs>
  <Slides>60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60</vt:i4>
      </vt:variant>
    </vt:vector>
  </HeadingPairs>
  <TitlesOfParts>
    <vt:vector size="73" baseType="lpstr">
      <vt:lpstr>Aptos</vt:lpstr>
      <vt:lpstr>Arial</vt:lpstr>
      <vt:lpstr>Calibri</vt:lpstr>
      <vt:lpstr>Gill Sans Nova</vt:lpstr>
      <vt:lpstr>Google Sans</vt:lpstr>
      <vt:lpstr>Inter</vt:lpstr>
      <vt:lpstr>inter-bold</vt:lpstr>
      <vt:lpstr>inter-regular</vt:lpstr>
      <vt:lpstr>KaTeX_Main</vt:lpstr>
      <vt:lpstr>KaTeX_Math</vt:lpstr>
      <vt:lpstr>Söhne</vt:lpstr>
      <vt:lpstr>Studio-Feixen-Sans</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Step-by-Step Process:</vt:lpstr>
      <vt:lpstr>PowerPoint Presentation</vt:lpstr>
      <vt:lpstr>PowerPoint Presentation</vt:lpstr>
      <vt:lpstr>✅ Calculate Summations</vt:lpstr>
      <vt:lpstr>✅ Apply the Slope (m) Formula: </vt:lpstr>
      <vt:lpstr>PowerPoint Presentation</vt:lpstr>
      <vt:lpstr>✅ Apply the Intercept (c) Formula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257</cp:revision>
  <dcterms:created xsi:type="dcterms:W3CDTF">2025-05-11T14:44:44Z</dcterms:created>
  <dcterms:modified xsi:type="dcterms:W3CDTF">2025-06-10T20:33:09Z</dcterms:modified>
</cp:coreProperties>
</file>