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422" r:id="rId2"/>
    <p:sldId id="845" r:id="rId3"/>
    <p:sldId id="846" r:id="rId4"/>
    <p:sldId id="847" r:id="rId5"/>
    <p:sldId id="848" r:id="rId6"/>
    <p:sldId id="849" r:id="rId7"/>
    <p:sldId id="850" r:id="rId8"/>
    <p:sldId id="851" r:id="rId9"/>
    <p:sldId id="870" r:id="rId10"/>
    <p:sldId id="871" r:id="rId11"/>
    <p:sldId id="852" r:id="rId12"/>
    <p:sldId id="853" r:id="rId13"/>
    <p:sldId id="854" r:id="rId14"/>
    <p:sldId id="855" r:id="rId15"/>
    <p:sldId id="856" r:id="rId16"/>
    <p:sldId id="857" r:id="rId17"/>
    <p:sldId id="858" r:id="rId18"/>
    <p:sldId id="859" r:id="rId19"/>
    <p:sldId id="860" r:id="rId20"/>
    <p:sldId id="861" r:id="rId21"/>
    <p:sldId id="862" r:id="rId22"/>
    <p:sldId id="863" r:id="rId23"/>
    <p:sldId id="864" r:id="rId24"/>
    <p:sldId id="865" r:id="rId25"/>
    <p:sldId id="866" r:id="rId26"/>
    <p:sldId id="867" r:id="rId27"/>
    <p:sldId id="84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B442E5-3501-493E-B556-8D78E402D194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731800-8639-4DD5-9974-CDF46FB8A9A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175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A3D3C-4A78-4401-B8E2-2D9D7F81A7F6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6689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2A3D3C-4A78-4401-B8E2-2D9D7F81A7F6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6333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529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5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804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070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73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983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47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729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652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5475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FF069-687C-4110-9C8F-B52BF36C25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2265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FF069-687C-4110-9C8F-B52BF36C2535}" type="datetimeFigureOut">
              <a:rPr lang="en-IN" smtClean="0"/>
              <a:t>15-06-2025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12B93-754B-40E2-B673-F3825D75AA44}" type="slidenum">
              <a:rPr lang="en-IN" smtClean="0"/>
              <a:t>‹#›</a:t>
            </a:fld>
            <a:endParaRPr lang="en-IN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7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DB707-FE8D-6C55-E955-6251D807F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70114"/>
            <a:ext cx="11225350" cy="610688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200" b="1" dirty="0">
                <a:solidFill>
                  <a:srgbClr val="C00000"/>
                </a:solidFill>
              </a:rPr>
              <a:t>Experiments or Lab Programs: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Implement and demonstrate the FIND-S algorithm for finding the most specific hypothesis based on a given set of training data samples. Read the training data from a .CSV file.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For a given set of training data examples stored in a .CSV file, implement and demonstrate the Candidate Elimination algorithm to output a description of the set of all hypotheses consistent with the training examples.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demonstrate the working of the decision tree  based  ID3 algorithm. Use an appropriate data set for building the decision tree and apply this knowledge to classify a new sample.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implement the naïve Bayesian classifier for a sample training  data set stored as a .CSV file. Compute the accuracy of the classifier, considering few test data sets.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implement k-Nearest Neighbour algorithm to classify the iris  data set. Print both correct and wrong predictions.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Build an Artificial Neural Network by implementing the Backpropagation algorithm and test the same using appropriate data sets.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demonstrate Regression analysis with residual plots on a given data set. 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compute summary statistics such as mean, median, mode, standard deviation and variance of the given different types of data. 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unga" panose="020B0502040204020203" pitchFamily="34" charset="0"/>
              </a:rPr>
              <a:t>Write a program to implement k-Means clustering algorithm to cluster the set of data stored in .CSV file.</a:t>
            </a:r>
          </a:p>
        </p:txBody>
      </p:sp>
    </p:spTree>
    <p:extLst>
      <p:ext uri="{BB962C8B-B14F-4D97-AF65-F5344CB8AC3E}">
        <p14:creationId xmlns:p14="http://schemas.microsoft.com/office/powerpoint/2010/main" val="769431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9A3D0-ACBA-1229-086D-A4CAAE0B6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C9E2D-56A6-364B-99E1-382846EBE8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🚀 Step-by-Step Working of FIND-S on Above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Start with the </a:t>
            </a:r>
            <a:r>
              <a:rPr lang="en-US" sz="2400" b="1" dirty="0">
                <a:solidFill>
                  <a:srgbClr val="C00000"/>
                </a:solidFill>
              </a:rPr>
              <a:t>first positive example</a:t>
            </a:r>
            <a:r>
              <a:rPr lang="en-US" sz="2400" b="1" dirty="0"/>
              <a:t>:</a:t>
            </a:r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endParaRPr lang="en-US" sz="2400" b="1" dirty="0"/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Process </a:t>
            </a:r>
            <a:r>
              <a:rPr lang="en-IN" sz="2400" b="1" dirty="0">
                <a:solidFill>
                  <a:srgbClr val="C00000"/>
                </a:solidFill>
              </a:rPr>
              <a:t>second positive example</a:t>
            </a:r>
            <a:r>
              <a:rPr lang="en-IN" sz="2400" b="1" dirty="0"/>
              <a:t>: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27D232-D338-B7D7-3072-B355E71D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2" y="2131459"/>
            <a:ext cx="8784771" cy="6619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A8CB2F-C076-8C03-3706-E898663EE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2" y="3956032"/>
            <a:ext cx="8588829" cy="215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1764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70A71-E486-428A-59F2-7AC8C719A9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34EAB-5B75-8870-A718-BB56CF31E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45" y="781592"/>
            <a:ext cx="10659110" cy="132556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600" b="1" dirty="0"/>
              <a:t>3. </a:t>
            </a:r>
            <a:r>
              <a:rPr lang="en-US" sz="2600" b="1" dirty="0">
                <a:solidFill>
                  <a:srgbClr val="0070C0"/>
                </a:solidFill>
              </a:rPr>
              <a:t>Skip</a:t>
            </a:r>
            <a:r>
              <a:rPr lang="en-US" sz="2600" b="1" dirty="0"/>
              <a:t> </a:t>
            </a:r>
            <a:r>
              <a:rPr lang="en-US" sz="2600" b="1" dirty="0">
                <a:solidFill>
                  <a:srgbClr val="C00000"/>
                </a:solidFill>
              </a:rPr>
              <a:t>third example </a:t>
            </a:r>
            <a:r>
              <a:rPr lang="en-US" sz="2600" b="1" dirty="0"/>
              <a:t>(it's negative)</a:t>
            </a:r>
          </a:p>
          <a:p>
            <a:pPr marL="0" indent="0">
              <a:buNone/>
            </a:pPr>
            <a:endParaRPr lang="en-US" sz="2600" b="1" dirty="0"/>
          </a:p>
          <a:p>
            <a:pPr marL="0" indent="0">
              <a:buNone/>
            </a:pPr>
            <a:r>
              <a:rPr lang="en-US" sz="2600" b="1" dirty="0"/>
              <a:t>4. Process </a:t>
            </a:r>
            <a:r>
              <a:rPr lang="en-US" sz="2600" b="1" dirty="0">
                <a:solidFill>
                  <a:srgbClr val="C00000"/>
                </a:solidFill>
              </a:rPr>
              <a:t>fourth positive example</a:t>
            </a:r>
            <a:r>
              <a:rPr lang="en-US" sz="2600" b="1" dirty="0"/>
              <a:t>:</a:t>
            </a:r>
            <a:endParaRPr lang="en-IN" sz="2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CF21FD-9453-3E26-0BB6-9C44AF55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" y="2588962"/>
            <a:ext cx="10659110" cy="282466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503366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2844B-5FB4-8A58-342B-26BE88677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1D63F-1734-2475-A604-54063D474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🧾 Final Hypothesis: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r>
              <a:rPr lang="en-US" sz="2400" b="1" dirty="0"/>
              <a:t>This means: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Sky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must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Sunny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Temp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must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Warm</a:t>
            </a:r>
          </a:p>
          <a:p>
            <a:r>
              <a:rPr lang="en-US" sz="2400" b="1" dirty="0">
                <a:solidFill>
                  <a:srgbClr val="002060"/>
                </a:solidFill>
              </a:rPr>
              <a:t>Wind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must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be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2060"/>
                </a:solidFill>
              </a:rPr>
              <a:t>Strong</a:t>
            </a:r>
          </a:p>
          <a:p>
            <a:r>
              <a:rPr lang="en-US" sz="2400" dirty="0"/>
              <a:t>All other values can be anything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A44A62-F78B-C7DF-3B85-27187701F2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400" y="1771028"/>
            <a:ext cx="8714286" cy="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126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1BC79-2BF8-EBFF-6962-987CE61C7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B0472-8D69-6E9D-45A4-FE72216D74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752599"/>
            <a:ext cx="10900568" cy="41474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Program-2: </a:t>
            </a:r>
            <a:r>
              <a:rPr lang="en-US" sz="3200" dirty="0"/>
              <a:t>For a given set of training data examples stored in a .CSV file, implement and demonstrate the Candidate Elimination algorithm to output a description of the set of all hypotheses consistent with the training examples.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474793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ADBC6-39A1-8C9A-6770-8843B96AC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5DD13-E33D-6865-51F6-3CE3C329C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642257"/>
            <a:ext cx="10900568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🧠 What is the Candidate Elimination Algorithm?</a:t>
            </a:r>
          </a:p>
          <a:p>
            <a:pPr marL="0" indent="0">
              <a:buNone/>
            </a:pPr>
            <a:r>
              <a:rPr lang="en-US" sz="2400" dirty="0"/>
              <a:t>The Candidate Elimination Algorithm is a supervised learning algorithm in Machine Learning that:</a:t>
            </a:r>
          </a:p>
          <a:p>
            <a:pPr marL="0" indent="0">
              <a:buNone/>
            </a:pPr>
            <a:r>
              <a:rPr lang="en-US" sz="2400" dirty="0"/>
              <a:t>Learns the target concept from training data</a:t>
            </a:r>
          </a:p>
          <a:p>
            <a:pPr marL="0" indent="0">
              <a:buNone/>
            </a:pPr>
            <a:r>
              <a:rPr lang="en-US" sz="2400" dirty="0"/>
              <a:t>Maintains a version space:</a:t>
            </a:r>
          </a:p>
          <a:p>
            <a:pPr marL="0" indent="0">
              <a:buNone/>
            </a:pPr>
            <a:r>
              <a:rPr lang="en-US" sz="2400" dirty="0"/>
              <a:t>S: The most specific hypotheses (specific boundary)</a:t>
            </a:r>
          </a:p>
          <a:p>
            <a:pPr marL="0" indent="0">
              <a:buNone/>
            </a:pPr>
            <a:r>
              <a:rPr lang="en-US" sz="2400" dirty="0"/>
              <a:t>G: The most general hypotheses (general boundary)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The version space is the set of all hypotheses consistent with the training data seen so far. The goal is to narrow this space as we process more examples.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106016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C98D8-EC13-913C-5D74-E470446CE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4AE2B-EBEB-F306-BFEA-152790A9C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153885"/>
            <a:ext cx="10900568" cy="47461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📌 1. What is a </a:t>
            </a:r>
            <a:r>
              <a:rPr lang="en-US" sz="2400" b="1" dirty="0">
                <a:solidFill>
                  <a:srgbClr val="C00000"/>
                </a:solidFill>
              </a:rPr>
              <a:t>Target Concept</a:t>
            </a:r>
            <a:r>
              <a:rPr lang="en-US" sz="2400" b="1" dirty="0"/>
              <a:t>?</a:t>
            </a:r>
          </a:p>
          <a:p>
            <a:r>
              <a:rPr lang="en-US" sz="2400" dirty="0"/>
              <a:t>In machine learning, a target concept is the </a:t>
            </a:r>
            <a:r>
              <a:rPr lang="en-US" sz="2400" b="1" dirty="0">
                <a:solidFill>
                  <a:srgbClr val="C00000"/>
                </a:solidFill>
              </a:rPr>
              <a:t>thing we are trying to learn</a:t>
            </a:r>
            <a:r>
              <a:rPr lang="en-US" sz="2400" b="1" dirty="0"/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classify</a:t>
            </a:r>
            <a:r>
              <a:rPr lang="en-US" sz="2400" dirty="0"/>
              <a:t>.</a:t>
            </a:r>
          </a:p>
          <a:p>
            <a:r>
              <a:rPr lang="en-US" sz="2400" dirty="0"/>
              <a:t>In our example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The column </a:t>
            </a:r>
            <a:r>
              <a:rPr lang="en-US" sz="2400" dirty="0" err="1"/>
              <a:t>EnjoySport</a:t>
            </a:r>
            <a:r>
              <a:rPr lang="en-US" sz="2400" dirty="0"/>
              <a:t> is the target concept. We are trying to </a:t>
            </a:r>
            <a:r>
              <a:rPr lang="en-US" sz="2400" b="1" dirty="0">
                <a:solidFill>
                  <a:srgbClr val="C00000"/>
                </a:solidFill>
              </a:rPr>
              <a:t>learn a rule</a:t>
            </a:r>
            <a:r>
              <a:rPr lang="en-US" sz="2400" b="1" dirty="0"/>
              <a:t> (hypothesis) </a:t>
            </a:r>
            <a:r>
              <a:rPr lang="en-US" sz="2400" dirty="0"/>
              <a:t>that tells us </a:t>
            </a:r>
            <a:r>
              <a:rPr lang="en-US" sz="2400" b="1" dirty="0">
                <a:solidFill>
                  <a:srgbClr val="C00000"/>
                </a:solidFill>
              </a:rPr>
              <a:t>under what conditions a person enjoys sport</a:t>
            </a:r>
            <a:r>
              <a:rPr lang="en-US" sz="2400" b="1" dirty="0"/>
              <a:t>.</a:t>
            </a:r>
          </a:p>
          <a:p>
            <a:endParaRPr lang="en-IN" sz="2400" b="1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34D7D4F-F5A6-8C21-F0B0-EE564ECF8495}"/>
              </a:ext>
            </a:extLst>
          </p:cNvPr>
          <p:cNvGraphicFramePr>
            <a:graphicFrameLocks noGrp="1"/>
          </p:cNvGraphicFramePr>
          <p:nvPr/>
        </p:nvGraphicFramePr>
        <p:xfrm>
          <a:off x="1589903" y="2335524"/>
          <a:ext cx="7967757" cy="101549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38251">
                  <a:extLst>
                    <a:ext uri="{9D8B030D-6E8A-4147-A177-3AD203B41FA5}">
                      <a16:colId xmlns:a16="http://schemas.microsoft.com/office/drawing/2014/main" val="1112269024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2880019691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1580157393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2535963053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1092613013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894898491"/>
                    </a:ext>
                  </a:extLst>
                </a:gridCol>
                <a:gridCol w="1138251">
                  <a:extLst>
                    <a:ext uri="{9D8B030D-6E8A-4147-A177-3AD203B41FA5}">
                      <a16:colId xmlns:a16="http://schemas.microsoft.com/office/drawing/2014/main" val="3050464094"/>
                    </a:ext>
                  </a:extLst>
                </a:gridCol>
              </a:tblGrid>
              <a:tr h="63297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Sky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Temp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Humidity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Wind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Water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Forecast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EnjoySport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82372975"/>
                  </a:ext>
                </a:extLst>
              </a:tr>
              <a:tr h="30810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Sunny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Warm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Normal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Strong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Warm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>
                          <a:effectLst/>
                        </a:rPr>
                        <a:t>Same</a:t>
                      </a:r>
                      <a:endParaRPr lang="en-IN" sz="20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kern="100" dirty="0">
                          <a:effectLst/>
                        </a:rPr>
                        <a:t>Yes</a:t>
                      </a:r>
                      <a:endParaRPr lang="en-IN" sz="20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895982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4051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71C3A-24FB-566D-614B-1C0D7E1D3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FC83D-D06D-9EC2-7823-6F7950803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306285"/>
            <a:ext cx="10900568" cy="45937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What is Version Space?</a:t>
            </a:r>
          </a:p>
          <a:p>
            <a:pPr marL="0" indent="0">
              <a:buNone/>
            </a:pPr>
            <a:r>
              <a:rPr lang="en-US" sz="2400" dirty="0"/>
              <a:t>The </a:t>
            </a:r>
            <a:r>
              <a:rPr lang="en-US" sz="2400" b="1" dirty="0"/>
              <a:t>version space</a:t>
            </a:r>
            <a:r>
              <a:rPr lang="en-US" sz="2400" dirty="0"/>
              <a:t> is the set of </a:t>
            </a:r>
            <a:r>
              <a:rPr lang="en-US" sz="2400" b="1" dirty="0">
                <a:solidFill>
                  <a:srgbClr val="C00000"/>
                </a:solidFill>
              </a:rPr>
              <a:t>all possible hypotheses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are consistent </a:t>
            </a:r>
            <a:r>
              <a:rPr lang="en-US" sz="2400" b="1" dirty="0"/>
              <a:t>with the training examples</a:t>
            </a:r>
            <a:r>
              <a:rPr lang="en-US" sz="2400" dirty="0"/>
              <a:t> seen so far.</a:t>
            </a:r>
          </a:p>
          <a:p>
            <a:pPr marL="0" indent="0">
              <a:buNone/>
            </a:pPr>
            <a:r>
              <a:rPr lang="en-US" sz="2400" dirty="0"/>
              <a:t>It is represented as:</a:t>
            </a:r>
          </a:p>
          <a:p>
            <a:r>
              <a:rPr lang="en-US" sz="2400" b="1" dirty="0"/>
              <a:t>A boundary of </a:t>
            </a:r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b="1" dirty="0"/>
              <a:t>: </a:t>
            </a:r>
            <a:r>
              <a:rPr lang="en-US" sz="2400" dirty="0"/>
              <a:t>Specific hypotheses</a:t>
            </a:r>
          </a:p>
          <a:p>
            <a:r>
              <a:rPr lang="en-US" sz="2400" b="1" dirty="0"/>
              <a:t>A</a:t>
            </a:r>
            <a:r>
              <a:rPr lang="en-US" sz="2400" dirty="0"/>
              <a:t> </a:t>
            </a:r>
            <a:r>
              <a:rPr lang="en-US" sz="2400" b="1" dirty="0"/>
              <a:t>boundary of </a:t>
            </a:r>
            <a:r>
              <a:rPr lang="en-US" sz="2400" b="1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: General hypotheses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30029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F9D4C-538C-D9EC-9A83-C7268DFCF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0D93D-4DF0-F88D-FE0B-B2786EF14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What is S (Specific Boundary)?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stands for the </a:t>
            </a:r>
            <a:r>
              <a:rPr lang="en-US" sz="2400" b="1" dirty="0">
                <a:solidFill>
                  <a:srgbClr val="C00000"/>
                </a:solidFill>
              </a:rPr>
              <a:t>most specific hypothesis </a:t>
            </a:r>
            <a:r>
              <a:rPr lang="en-US" sz="2400" dirty="0"/>
              <a:t>that </a:t>
            </a:r>
            <a:r>
              <a:rPr lang="en-US" sz="2400" b="1" dirty="0">
                <a:solidFill>
                  <a:srgbClr val="C00000"/>
                </a:solidFill>
              </a:rPr>
              <a:t>fits all positive examples</a:t>
            </a:r>
            <a:r>
              <a:rPr lang="en-US" sz="2400" dirty="0"/>
              <a:t>.</a:t>
            </a:r>
          </a:p>
          <a:p>
            <a:r>
              <a:rPr lang="en-US" sz="2400" dirty="0"/>
              <a:t>It starts as the most specific possible: </a:t>
            </a:r>
            <a:r>
              <a:rPr lang="en-US" sz="2400" b="1" dirty="0"/>
              <a:t>['∅', '∅', ..., '∅']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C00000"/>
                </a:solidFill>
              </a:rPr>
              <a:t>rejects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everything</a:t>
            </a:r>
            <a:r>
              <a:rPr lang="en-US" sz="2400" dirty="0"/>
              <a:t>).</a:t>
            </a:r>
          </a:p>
          <a:p>
            <a:r>
              <a:rPr lang="en-US" sz="2400" dirty="0"/>
              <a:t>It gets generalized when we see </a:t>
            </a:r>
            <a:r>
              <a:rPr lang="en-US" sz="2400" b="1" dirty="0"/>
              <a:t>positive examples</a:t>
            </a:r>
            <a:r>
              <a:rPr lang="en-US" sz="2400" dirty="0"/>
              <a:t>.</a:t>
            </a:r>
          </a:p>
          <a:p>
            <a:r>
              <a:rPr lang="en-US" sz="2400" b="1" dirty="0"/>
              <a:t>Example:</a:t>
            </a:r>
          </a:p>
          <a:p>
            <a:pPr marL="0" indent="0">
              <a:buNone/>
            </a:pPr>
            <a:r>
              <a:rPr lang="en-US" sz="2400" dirty="0"/>
              <a:t>	After seeing positive examples: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b="1" dirty="0"/>
          </a:p>
          <a:p>
            <a:r>
              <a:rPr lang="en-US" sz="2400" b="1" dirty="0"/>
              <a:t>This means: </a:t>
            </a:r>
            <a:r>
              <a:rPr lang="en-US" sz="2400" dirty="0"/>
              <a:t>"Enjoy sport </a:t>
            </a:r>
            <a:r>
              <a:rPr lang="en-US" sz="2400" b="1" dirty="0">
                <a:solidFill>
                  <a:srgbClr val="C00000"/>
                </a:solidFill>
              </a:rPr>
              <a:t>only under these specific conditions</a:t>
            </a:r>
            <a:r>
              <a:rPr lang="en-US" sz="2400" dirty="0"/>
              <a:t>."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4BA480-70F2-E46D-7034-090A1D3EE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572" y="3871971"/>
            <a:ext cx="7937771" cy="735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81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3FAD3-4971-03C7-2256-4487821D3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FC032-8825-2597-0052-387F3DE4D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📌 5. What is G (General Boundary)?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 is the set of </a:t>
            </a:r>
            <a:r>
              <a:rPr lang="en-US" sz="2400" b="1" dirty="0">
                <a:solidFill>
                  <a:srgbClr val="C00000"/>
                </a:solidFill>
              </a:rPr>
              <a:t>most general hypotheses </a:t>
            </a:r>
            <a:r>
              <a:rPr lang="en-US" sz="2400" dirty="0"/>
              <a:t>that do not </a:t>
            </a:r>
            <a:r>
              <a:rPr lang="en-US" sz="2400" b="1" dirty="0">
                <a:solidFill>
                  <a:srgbClr val="C00000"/>
                </a:solidFill>
              </a:rPr>
              <a:t>contradict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any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example.</a:t>
            </a:r>
          </a:p>
          <a:p>
            <a:pPr marL="0" indent="0">
              <a:buNone/>
            </a:pPr>
            <a:r>
              <a:rPr lang="en-US" sz="2400" b="1" dirty="0"/>
              <a:t>It starts as: 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endParaRPr lang="en-US" sz="2400" b="1" dirty="0"/>
          </a:p>
          <a:p>
            <a:pPr marL="0" indent="0">
              <a:buNone/>
            </a:pPr>
            <a:r>
              <a:rPr lang="en-IN" sz="2400" dirty="0"/>
              <a:t>		</a:t>
            </a:r>
            <a:r>
              <a:rPr lang="en-IN" sz="2400" b="1" dirty="0">
                <a:solidFill>
                  <a:srgbClr val="C00000"/>
                </a:solidFill>
              </a:rPr>
              <a:t>(Accepts everything)</a:t>
            </a:r>
          </a:p>
          <a:p>
            <a:pPr marL="0" indent="0">
              <a:buNone/>
            </a:pPr>
            <a:endParaRPr lang="en-IN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/>
              <a:t>It gets </a:t>
            </a:r>
            <a:r>
              <a:rPr lang="en-US" sz="2400" b="1" dirty="0">
                <a:solidFill>
                  <a:srgbClr val="C00000"/>
                </a:solidFill>
              </a:rPr>
              <a:t>specialized</a:t>
            </a:r>
            <a:r>
              <a:rPr lang="en-US" sz="2400" dirty="0"/>
              <a:t> (</a:t>
            </a:r>
            <a:r>
              <a:rPr lang="en-US" sz="2400" b="1" dirty="0">
                <a:solidFill>
                  <a:schemeClr val="tx1"/>
                </a:solidFill>
              </a:rPr>
              <a:t>made stricter</a:t>
            </a:r>
            <a:r>
              <a:rPr lang="en-US" sz="2400" dirty="0"/>
              <a:t>) when we see </a:t>
            </a:r>
            <a:r>
              <a:rPr lang="en-US" sz="2400" b="1" dirty="0">
                <a:solidFill>
                  <a:srgbClr val="C00000"/>
                </a:solidFill>
              </a:rPr>
              <a:t>negative examples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93CCA3-8771-28E7-8893-91566F2BF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153" y="2356142"/>
            <a:ext cx="6002248" cy="729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821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C1334-CE99-DD41-433E-5B1138D82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D07F-AF10-3BF1-4F8E-5726B25CB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Example:</a:t>
            </a:r>
          </a:p>
          <a:p>
            <a:r>
              <a:rPr lang="en-US" sz="2400" dirty="0"/>
              <a:t>After processing some </a:t>
            </a:r>
            <a:r>
              <a:rPr lang="en-US" sz="2400" b="1" dirty="0"/>
              <a:t>negative examples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b="1" dirty="0"/>
              <a:t>This means: </a:t>
            </a:r>
            <a:r>
              <a:rPr lang="en-US" sz="2400" dirty="0"/>
              <a:t>"</a:t>
            </a:r>
            <a:r>
              <a:rPr lang="en-US" sz="2400" b="1" dirty="0">
                <a:solidFill>
                  <a:srgbClr val="C00000"/>
                </a:solidFill>
              </a:rPr>
              <a:t>Do NOT enjoy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rgbClr val="C00000"/>
                </a:solidFill>
              </a:rPr>
              <a:t>sport</a:t>
            </a:r>
            <a:r>
              <a:rPr lang="en-US" sz="2400" dirty="0"/>
              <a:t> </a:t>
            </a:r>
            <a:r>
              <a:rPr lang="en-US" sz="2400" b="1" dirty="0"/>
              <a:t>when it’s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Sunny</a:t>
            </a:r>
            <a:r>
              <a:rPr lang="en-US" sz="2400" dirty="0"/>
              <a:t> or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Warm</a:t>
            </a:r>
            <a:r>
              <a:rPr lang="en-US" sz="2400" dirty="0"/>
              <a:t>."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DD5F8E-DF5D-4C4E-09BF-F7027981AD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867" y="1927628"/>
            <a:ext cx="5477734" cy="1927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156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35973-3770-76DD-275D-1BEC0ABA4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43974-41CC-C71F-87A3-DDE707D39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1698171"/>
            <a:ext cx="10900568" cy="42018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Program-1: </a:t>
            </a:r>
            <a:r>
              <a:rPr lang="en-US" sz="3600" dirty="0"/>
              <a:t>Implement and demonstrate the FIND-S algorithm for finding the most specific hypothesis based on a given set of training data samples. Read the training data from a .CSV file.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1050950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0974B-5012-EAB0-51B5-C6C502A7F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58A30-ECD1-D50E-3059-2B1565E67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500742"/>
            <a:ext cx="10900568" cy="56823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📌 Key Idea</a:t>
            </a:r>
          </a:p>
          <a:p>
            <a:pPr marL="0" indent="0">
              <a:buNone/>
            </a:pPr>
            <a:r>
              <a:rPr lang="en-US" sz="2400" b="1" dirty="0"/>
              <a:t>We maintain two boundaries:</a:t>
            </a:r>
          </a:p>
          <a:p>
            <a:pPr marL="0" indent="0">
              <a:buNone/>
            </a:pPr>
            <a:r>
              <a:rPr lang="en-US" sz="2400" b="1" dirty="0"/>
              <a:t>S: </a:t>
            </a:r>
            <a:r>
              <a:rPr lang="en-US" sz="2400" dirty="0"/>
              <a:t>Starts from the most specific hypothesis — '∅' (</a:t>
            </a:r>
            <a:r>
              <a:rPr lang="en-US" sz="2400" b="1" dirty="0">
                <a:solidFill>
                  <a:srgbClr val="C00000"/>
                </a:solidFill>
              </a:rPr>
              <a:t>doesn’t accept anything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r>
              <a:rPr lang="en-US" sz="2400" b="1" dirty="0"/>
              <a:t>G: </a:t>
            </a:r>
            <a:r>
              <a:rPr lang="en-US" sz="2400" dirty="0"/>
              <a:t>Starts from the most general hypothesis — '?' for all attributes (</a:t>
            </a:r>
            <a:r>
              <a:rPr lang="en-US" sz="2400" b="1" dirty="0">
                <a:solidFill>
                  <a:srgbClr val="C00000"/>
                </a:solidFill>
              </a:rPr>
              <a:t>accepts everything</a:t>
            </a:r>
            <a:r>
              <a:rPr lang="en-US" sz="2400" dirty="0"/>
              <a:t>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With each training example:</a:t>
            </a:r>
          </a:p>
          <a:p>
            <a:r>
              <a:rPr lang="en-US" sz="2400" dirty="0"/>
              <a:t>If it's positive:</a:t>
            </a:r>
          </a:p>
          <a:p>
            <a:pPr lvl="1"/>
            <a:r>
              <a:rPr lang="en-US" sz="2200" dirty="0"/>
              <a:t>Generalize S minimally to include the example.</a:t>
            </a:r>
          </a:p>
          <a:p>
            <a:pPr lvl="1"/>
            <a:r>
              <a:rPr lang="en-US" sz="2200" dirty="0"/>
              <a:t>Remove G hypotheses that do not include the example.</a:t>
            </a:r>
          </a:p>
          <a:p>
            <a:r>
              <a:rPr lang="en-US" sz="2400" dirty="0"/>
              <a:t>If it's negative:</a:t>
            </a:r>
          </a:p>
          <a:p>
            <a:pPr lvl="1"/>
            <a:r>
              <a:rPr lang="en-US" sz="2200" dirty="0"/>
              <a:t>Specialize G minimally to exclude the example.</a:t>
            </a:r>
          </a:p>
          <a:p>
            <a:pPr lvl="1"/>
            <a:r>
              <a:rPr lang="en-US" sz="2200" dirty="0"/>
              <a:t>Remove S hypotheses that include the negative example.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0471550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35B3C-16DF-61A0-286E-A3B22BC94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47484-E6B0-424E-0009-9DBCDFCE19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489857"/>
            <a:ext cx="10900568" cy="5410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🧾 Example</a:t>
            </a:r>
          </a:p>
          <a:p>
            <a:pPr marL="0" indent="0">
              <a:buNone/>
            </a:pPr>
            <a:r>
              <a:rPr lang="en-US" sz="2400" dirty="0"/>
              <a:t>Let’s say we’re learning the concept of </a:t>
            </a:r>
            <a:r>
              <a:rPr lang="en-US" sz="2400" b="1" dirty="0" err="1">
                <a:solidFill>
                  <a:srgbClr val="C00000"/>
                </a:solidFill>
              </a:rPr>
              <a:t>EnjoySport</a:t>
            </a:r>
            <a:r>
              <a:rPr lang="en-US" sz="2400" dirty="0"/>
              <a:t>. Our training dataset looks like this:</a:t>
            </a:r>
            <a:endParaRPr lang="en-IN" sz="2400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90A2587-1B75-9EF1-5F68-23E423271F20}"/>
              </a:ext>
            </a:extLst>
          </p:cNvPr>
          <p:cNvGraphicFramePr>
            <a:graphicFrameLocks noGrp="1"/>
          </p:cNvGraphicFramePr>
          <p:nvPr/>
        </p:nvGraphicFramePr>
        <p:xfrm>
          <a:off x="702852" y="1458733"/>
          <a:ext cx="11042834" cy="4596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548">
                  <a:extLst>
                    <a:ext uri="{9D8B030D-6E8A-4147-A177-3AD203B41FA5}">
                      <a16:colId xmlns:a16="http://schemas.microsoft.com/office/drawing/2014/main" val="3655573434"/>
                    </a:ext>
                  </a:extLst>
                </a:gridCol>
                <a:gridCol w="1221607">
                  <a:extLst>
                    <a:ext uri="{9D8B030D-6E8A-4147-A177-3AD203B41FA5}">
                      <a16:colId xmlns:a16="http://schemas.microsoft.com/office/drawing/2014/main" val="2598670934"/>
                    </a:ext>
                  </a:extLst>
                </a:gridCol>
                <a:gridCol w="1733707">
                  <a:extLst>
                    <a:ext uri="{9D8B030D-6E8A-4147-A177-3AD203B41FA5}">
                      <a16:colId xmlns:a16="http://schemas.microsoft.com/office/drawing/2014/main" val="1734269065"/>
                    </a:ext>
                  </a:extLst>
                </a:gridCol>
                <a:gridCol w="1777328">
                  <a:extLst>
                    <a:ext uri="{9D8B030D-6E8A-4147-A177-3AD203B41FA5}">
                      <a16:colId xmlns:a16="http://schemas.microsoft.com/office/drawing/2014/main" val="580906628"/>
                    </a:ext>
                  </a:extLst>
                </a:gridCol>
                <a:gridCol w="1423387">
                  <a:extLst>
                    <a:ext uri="{9D8B030D-6E8A-4147-A177-3AD203B41FA5}">
                      <a16:colId xmlns:a16="http://schemas.microsoft.com/office/drawing/2014/main" val="258087300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32287865"/>
                    </a:ext>
                  </a:extLst>
                </a:gridCol>
                <a:gridCol w="1894115">
                  <a:extLst>
                    <a:ext uri="{9D8B030D-6E8A-4147-A177-3AD203B41FA5}">
                      <a16:colId xmlns:a16="http://schemas.microsoft.com/office/drawing/2014/main" val="3098815711"/>
                    </a:ext>
                  </a:extLst>
                </a:gridCol>
              </a:tblGrid>
              <a:tr h="816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Sky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Temp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Humidity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Wind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Water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Forecast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EnjoySport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1053291"/>
                  </a:ext>
                </a:extLst>
              </a:tr>
              <a:tr h="868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Normal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539745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373203"/>
                  </a:ext>
                </a:extLst>
              </a:tr>
              <a:tr h="10232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Rainy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Cold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No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208776"/>
                  </a:ext>
                </a:extLst>
              </a:tr>
              <a:tr h="9959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Cool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25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036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83B09-6B19-7C16-49E4-733ED7C45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43AD2-B4AC-7096-168C-2712766AF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381000"/>
            <a:ext cx="10900568" cy="5519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Step-by-step Execution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Initial state:</a:t>
            </a:r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r>
              <a:rPr lang="en-IN" sz="2400" b="1" dirty="0"/>
              <a:t>After Example 1: Positive:</a:t>
            </a:r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pPr marL="457200" indent="-457200">
              <a:buFont typeface="+mj-lt"/>
              <a:buAutoNum type="arabicPeriod"/>
            </a:pPr>
            <a:endParaRPr lang="en-IN" sz="2400" b="1" dirty="0"/>
          </a:p>
          <a:p>
            <a:r>
              <a:rPr lang="en-IN" sz="2400" b="1" dirty="0"/>
              <a:t>S becomes this example:</a:t>
            </a:r>
          </a:p>
          <a:p>
            <a:r>
              <a:rPr lang="en-IN" sz="2400" b="1" dirty="0"/>
              <a:t>G remains </a:t>
            </a:r>
            <a:r>
              <a:rPr lang="en-IN" sz="2400" b="1" dirty="0">
                <a:solidFill>
                  <a:srgbClr val="C00000"/>
                </a:solidFill>
              </a:rPr>
              <a:t>unchanged</a:t>
            </a:r>
            <a:r>
              <a:rPr lang="en-IN" sz="2400" b="1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A454CC-AD3A-D500-0018-6D9E51DA3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2357" y="1342532"/>
            <a:ext cx="9307286" cy="13135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31BAB-F2C7-2AEF-FD7A-7CE0E7E38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755" y="3617646"/>
            <a:ext cx="9932490" cy="8043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CA011E6-11D1-4782-A0CA-9CE302FEB2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0" y="4820607"/>
            <a:ext cx="7543800" cy="56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088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6B5D7-948E-5E1D-7A03-105CE9FAB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E1B25-A988-6EC7-C157-70A1A51ABC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3. After Example 2: Positive: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r>
              <a:rPr lang="en-US" sz="2400" b="1" dirty="0"/>
              <a:t>S is generalized:  </a:t>
            </a:r>
            <a:r>
              <a:rPr lang="en-US" sz="2400" dirty="0"/>
              <a:t>"</a:t>
            </a:r>
            <a:r>
              <a:rPr lang="en-US" sz="2400" b="1" dirty="0"/>
              <a:t>Normal</a:t>
            </a:r>
            <a:r>
              <a:rPr lang="en-US" sz="2400" dirty="0"/>
              <a:t>" ≠ "</a:t>
            </a:r>
            <a:r>
              <a:rPr lang="en-US" sz="2400" b="1" dirty="0"/>
              <a:t>High</a:t>
            </a:r>
            <a:r>
              <a:rPr lang="en-US" sz="2400" dirty="0"/>
              <a:t>" → replace with ‘</a:t>
            </a:r>
            <a:r>
              <a:rPr lang="en-US" sz="2400" b="1" dirty="0"/>
              <a:t>?</a:t>
            </a:r>
            <a:r>
              <a:rPr lang="en-US" sz="2400" dirty="0"/>
              <a:t>’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IN" sz="2400" b="1" dirty="0"/>
              <a:t>G remains the same.</a:t>
            </a:r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14D9F7-3C9B-CED9-E9B3-6C61D1576D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2" y="1614195"/>
            <a:ext cx="9252857" cy="8379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74D23AE-57E2-4CB2-2E4A-2772F01E8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0290" y="3494314"/>
            <a:ext cx="9205694" cy="708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40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25F2C-F9D6-218E-7D80-AFD410394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987A41-7A56-5277-037A-90D498208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696686"/>
            <a:ext cx="10900568" cy="52033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4. After Example 3: Negative: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r>
              <a:rPr lang="en-US" sz="2400" dirty="0"/>
              <a:t>This negative example is covered by G and must be excluded.</a:t>
            </a:r>
          </a:p>
          <a:p>
            <a:r>
              <a:rPr lang="en-US" sz="2400" dirty="0"/>
              <a:t>Specialize G (i.e., make it more specific to exclude this row but still include S):</a:t>
            </a:r>
          </a:p>
          <a:p>
            <a:r>
              <a:rPr lang="en-US" sz="2400" dirty="0"/>
              <a:t>We generate specific hypotheses like: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All combinations that do not match the negative example but are consistent with S.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B103BD-8B93-EC5F-FCB0-A54DA1D42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686" y="1147453"/>
            <a:ext cx="8752114" cy="785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DBA4DE8-DED8-25EF-CCDA-51EF5E30D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581" y="3606715"/>
            <a:ext cx="5648505" cy="1591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6025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D0FE6-FA42-E751-49D7-5A832E072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F655E-2D3F-A692-07F5-110781A0C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5. After Example 4: Positive:</a:t>
            </a: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r>
              <a:rPr lang="en-US" sz="2400" b="1" dirty="0"/>
              <a:t>S is generalized again:</a:t>
            </a:r>
          </a:p>
          <a:p>
            <a:pPr lvl="1"/>
            <a:r>
              <a:rPr lang="en-US" sz="2200" dirty="0"/>
              <a:t>Water: "Warm" ≠ "Cool" → '?'</a:t>
            </a:r>
          </a:p>
          <a:p>
            <a:pPr lvl="1"/>
            <a:r>
              <a:rPr lang="en-US" sz="2200" dirty="0"/>
              <a:t>Forecast: "Same" ≠ "Change" → ‘?’</a:t>
            </a:r>
          </a:p>
          <a:p>
            <a:pPr lvl="1"/>
            <a:endParaRPr lang="en-US" sz="2200" dirty="0"/>
          </a:p>
          <a:p>
            <a:pPr marL="457200" lvl="1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400" dirty="0"/>
          </a:p>
          <a:p>
            <a:r>
              <a:rPr lang="en-US" sz="2400" b="1" dirty="0"/>
              <a:t>G: </a:t>
            </a:r>
            <a:r>
              <a:rPr lang="en-US" sz="2400" dirty="0"/>
              <a:t>remove hypotheses that don't cover this positive example.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1B7F84-B22A-1C9C-E2BC-021CA63CF4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7429" y="1606182"/>
            <a:ext cx="8817429" cy="7943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7239AF-81AB-89F5-84F7-F2804789B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124" y="4098422"/>
            <a:ext cx="8247905" cy="7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156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B0BD3-D685-4C19-0E6F-00E8B6A9A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0DF28-C9CD-A2F4-4FAC-50B4904B3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✅ Final Hypotheses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S</a:t>
            </a:r>
            <a:r>
              <a:rPr lang="en-US" sz="2400" dirty="0"/>
              <a:t> = ['Sunny', 'Warm', '?', 'Strong', '?', '?']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800" b="1" dirty="0">
                <a:solidFill>
                  <a:srgbClr val="C00000"/>
                </a:solidFill>
              </a:rPr>
              <a:t>G</a:t>
            </a:r>
            <a:r>
              <a:rPr lang="en-US" sz="2400" dirty="0"/>
              <a:t> = a set of hypotheses that include all positive and exclude all negative examples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296624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A66C-C4A7-C7B7-6FAE-BB60108C0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964-629C-67B9-6A1B-3568A269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18463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2A66C-C4A7-C7B7-6FAE-BB60108C07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9E964-629C-67B9-6A1B-3568A2697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200" b="1" dirty="0">
                <a:solidFill>
                  <a:srgbClr val="002060"/>
                </a:solidFill>
              </a:rPr>
              <a:t>FIND-S algorithm: (Find-Yes)</a:t>
            </a:r>
          </a:p>
          <a:p>
            <a:pPr marL="0" indent="0">
              <a:buNone/>
            </a:pPr>
            <a:r>
              <a:rPr lang="en-US" sz="2400" b="1" dirty="0"/>
              <a:t>FIND-S (Find-Specific)</a:t>
            </a:r>
            <a:r>
              <a:rPr lang="en-US" sz="2400" dirty="0"/>
              <a:t> is a simple </a:t>
            </a:r>
            <a:r>
              <a:rPr lang="en-US" sz="2400" b="1" dirty="0">
                <a:solidFill>
                  <a:srgbClr val="C00000"/>
                </a:solidFill>
              </a:rPr>
              <a:t>concept learning algorithm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used in </a:t>
            </a:r>
            <a:r>
              <a:rPr lang="en-US" sz="2400" b="1" dirty="0"/>
              <a:t>Machine Learning</a:t>
            </a:r>
            <a:r>
              <a:rPr lang="en-US" sz="2400" dirty="0"/>
              <a:t>. It finds the </a:t>
            </a:r>
            <a:r>
              <a:rPr lang="en-US" sz="2400" b="1" dirty="0">
                <a:solidFill>
                  <a:srgbClr val="C00000"/>
                </a:solidFill>
              </a:rPr>
              <a:t>most specific hypothesis</a:t>
            </a:r>
            <a:r>
              <a:rPr lang="en-US" sz="2400" dirty="0">
                <a:solidFill>
                  <a:srgbClr val="C00000"/>
                </a:solidFill>
              </a:rPr>
              <a:t> </a:t>
            </a:r>
            <a:r>
              <a:rPr lang="en-US" sz="2400" dirty="0"/>
              <a:t>that fits all the </a:t>
            </a:r>
            <a:r>
              <a:rPr lang="en-US" sz="2400" b="1" dirty="0"/>
              <a:t>positive training examples</a:t>
            </a:r>
            <a:r>
              <a:rPr lang="en-US" sz="2400" dirty="0"/>
              <a:t> in the dataset.</a:t>
            </a:r>
            <a:endParaRPr lang="en-IN" sz="24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100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F0FFE-473E-9386-E6ED-812D6B8489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2A56-9AC4-1340-2791-1BE6859B3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/>
              <a:t>✅ What is Concept Learning?</a:t>
            </a:r>
          </a:p>
          <a:p>
            <a:pPr marL="0" indent="0">
              <a:buNone/>
            </a:pPr>
            <a:r>
              <a:rPr lang="en-US" sz="2400" dirty="0"/>
              <a:t>Concept Learning is a </a:t>
            </a:r>
            <a:r>
              <a:rPr lang="en-US" sz="2400" b="1" dirty="0"/>
              <a:t>type of supervised learning </a:t>
            </a:r>
            <a:r>
              <a:rPr lang="en-US" sz="2400" dirty="0"/>
              <a:t>where the </a:t>
            </a:r>
            <a:r>
              <a:rPr lang="en-US" sz="2400" b="1" dirty="0">
                <a:solidFill>
                  <a:srgbClr val="C00000"/>
                </a:solidFill>
              </a:rPr>
              <a:t>goal is to learn a rule or function</a:t>
            </a:r>
            <a:r>
              <a:rPr lang="en-US" sz="2400" dirty="0"/>
              <a:t> (called a concept) that classifies examples into </a:t>
            </a:r>
            <a:r>
              <a:rPr lang="en-US" sz="2400" b="1" dirty="0">
                <a:solidFill>
                  <a:srgbClr val="C00000"/>
                </a:solidFill>
              </a:rPr>
              <a:t>positive</a:t>
            </a:r>
            <a:r>
              <a:rPr lang="en-US" sz="2400" dirty="0"/>
              <a:t> (</a:t>
            </a:r>
            <a:r>
              <a:rPr lang="en-US" sz="2400" b="1" dirty="0"/>
              <a:t>Yes</a:t>
            </a:r>
            <a:r>
              <a:rPr lang="en-US" sz="2400" dirty="0"/>
              <a:t>) or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 (</a:t>
            </a:r>
            <a:r>
              <a:rPr lang="en-US" sz="2400" b="1" dirty="0"/>
              <a:t>No</a:t>
            </a:r>
            <a:r>
              <a:rPr lang="en-US" sz="2400" dirty="0"/>
              <a:t>) classes.</a:t>
            </a:r>
          </a:p>
          <a:p>
            <a:pPr marL="0" indent="0">
              <a:buNone/>
            </a:pPr>
            <a:r>
              <a:rPr lang="en-US" sz="2400" b="1" dirty="0"/>
              <a:t>For example:</a:t>
            </a:r>
          </a:p>
          <a:p>
            <a:r>
              <a:rPr lang="en-US" sz="2400" dirty="0"/>
              <a:t>Suppose you're trying to learn the concept of "</a:t>
            </a:r>
            <a:r>
              <a:rPr lang="en-US" sz="2400" b="1" dirty="0" err="1"/>
              <a:t>EnjoySport</a:t>
            </a:r>
            <a:r>
              <a:rPr lang="en-US" sz="2400" dirty="0"/>
              <a:t>".</a:t>
            </a:r>
          </a:p>
          <a:p>
            <a:r>
              <a:rPr lang="en-US" sz="2400" dirty="0"/>
              <a:t>You are given a dataset with </a:t>
            </a:r>
            <a:r>
              <a:rPr lang="en-US" sz="2400" b="1" dirty="0"/>
              <a:t>different weather conditions</a:t>
            </a:r>
            <a:r>
              <a:rPr lang="en-US" sz="2400" dirty="0"/>
              <a:t>.</a:t>
            </a:r>
          </a:p>
          <a:p>
            <a:r>
              <a:rPr lang="en-US" sz="2400" dirty="0"/>
              <a:t>Each row in the data says whether the sport was </a:t>
            </a:r>
            <a:r>
              <a:rPr lang="en-US" sz="2400" b="1" dirty="0">
                <a:solidFill>
                  <a:srgbClr val="C00000"/>
                </a:solidFill>
              </a:rPr>
              <a:t>enjoyed</a:t>
            </a:r>
            <a:r>
              <a:rPr lang="en-US" sz="2400" dirty="0"/>
              <a:t> (</a:t>
            </a:r>
            <a:r>
              <a:rPr lang="en-US" sz="2400" b="1" dirty="0"/>
              <a:t>Yes</a:t>
            </a:r>
            <a:r>
              <a:rPr lang="en-US" sz="2400" dirty="0"/>
              <a:t>) or </a:t>
            </a:r>
            <a:r>
              <a:rPr lang="en-US" sz="2400" b="1" dirty="0">
                <a:solidFill>
                  <a:srgbClr val="C00000"/>
                </a:solidFill>
              </a:rPr>
              <a:t>not</a:t>
            </a:r>
            <a:r>
              <a:rPr lang="en-US" sz="2400" dirty="0"/>
              <a:t> (</a:t>
            </a:r>
            <a:r>
              <a:rPr lang="en-US" sz="2400" b="1" dirty="0"/>
              <a:t>No</a:t>
            </a:r>
            <a:r>
              <a:rPr lang="en-US" sz="2400" dirty="0"/>
              <a:t>) under those conditions.</a:t>
            </a:r>
          </a:p>
          <a:p>
            <a:r>
              <a:rPr lang="en-US" sz="2400" dirty="0"/>
              <a:t>Your job is to learn what </a:t>
            </a:r>
            <a:r>
              <a:rPr lang="en-US" sz="2400" b="1" dirty="0">
                <a:solidFill>
                  <a:srgbClr val="C00000"/>
                </a:solidFill>
              </a:rPr>
              <a:t>combination of conditions </a:t>
            </a:r>
            <a:r>
              <a:rPr lang="en-US" sz="2400" dirty="0"/>
              <a:t>leads to "</a:t>
            </a:r>
            <a:r>
              <a:rPr lang="en-US" sz="2400" b="1" dirty="0" err="1"/>
              <a:t>EnjoySport</a:t>
            </a:r>
            <a:r>
              <a:rPr lang="en-US" sz="2400" dirty="0"/>
              <a:t> = </a:t>
            </a:r>
            <a:r>
              <a:rPr lang="en-US" sz="2400" b="1" dirty="0"/>
              <a:t>Yes</a:t>
            </a:r>
            <a:r>
              <a:rPr lang="en-US" sz="2400" dirty="0"/>
              <a:t>" — this is the "concept".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889518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95F45-FA63-907B-F173-3C1BC7425E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CF2C8-1336-933E-94DA-8B6D9952D8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b="1" dirty="0"/>
              <a:t>✅ Hypothesis in Machine Learning? (</a:t>
            </a:r>
            <a:r>
              <a:rPr lang="en-US" sz="3200" b="1" dirty="0">
                <a:solidFill>
                  <a:srgbClr val="C00000"/>
                </a:solidFill>
              </a:rPr>
              <a:t>Theory</a:t>
            </a:r>
            <a:r>
              <a:rPr lang="en-US" sz="3200" b="1" dirty="0"/>
              <a:t> or </a:t>
            </a:r>
            <a:r>
              <a:rPr lang="en-US" sz="3200" b="1" dirty="0">
                <a:solidFill>
                  <a:srgbClr val="C00000"/>
                </a:solidFill>
              </a:rPr>
              <a:t>Thesis</a:t>
            </a:r>
            <a:r>
              <a:rPr lang="en-US" sz="3200" b="1" dirty="0"/>
              <a:t>)</a:t>
            </a:r>
          </a:p>
          <a:p>
            <a:pPr marL="0" indent="0">
              <a:buNone/>
            </a:pPr>
            <a:r>
              <a:rPr lang="en-US" sz="2400" dirty="0"/>
              <a:t>A hypothesis is a </a:t>
            </a:r>
            <a:r>
              <a:rPr lang="en-US" sz="2400" b="1" dirty="0">
                <a:solidFill>
                  <a:srgbClr val="C00000"/>
                </a:solidFill>
              </a:rPr>
              <a:t>candidate rule</a:t>
            </a:r>
            <a:r>
              <a:rPr lang="en-US" sz="2400" b="1" dirty="0"/>
              <a:t> </a:t>
            </a:r>
            <a:r>
              <a:rPr lang="en-US" sz="2400" dirty="0"/>
              <a:t>or </a:t>
            </a:r>
            <a:r>
              <a:rPr lang="en-US" sz="2400" b="1" dirty="0">
                <a:solidFill>
                  <a:srgbClr val="C00000"/>
                </a:solidFill>
              </a:rPr>
              <a:t>guess</a:t>
            </a:r>
            <a:r>
              <a:rPr lang="en-US" sz="2400" dirty="0"/>
              <a:t> that might </a:t>
            </a:r>
            <a:r>
              <a:rPr lang="en-US" sz="2400" b="1" dirty="0"/>
              <a:t>describe the concept you're trying to learn.</a:t>
            </a:r>
          </a:p>
          <a:p>
            <a:pPr marL="0" indent="0">
              <a:buNone/>
            </a:pPr>
            <a:r>
              <a:rPr lang="en-US" sz="2400" dirty="0"/>
              <a:t>A </a:t>
            </a:r>
            <a:r>
              <a:rPr lang="en-US" sz="2400" b="1" dirty="0"/>
              <a:t>hypothesis</a:t>
            </a:r>
            <a:r>
              <a:rPr lang="en-US" sz="2400" dirty="0"/>
              <a:t> is a </a:t>
            </a:r>
            <a:r>
              <a:rPr lang="en-US" sz="2400" b="1" dirty="0"/>
              <a:t>guess</a:t>
            </a:r>
            <a:r>
              <a:rPr lang="en-US" sz="2400" dirty="0"/>
              <a:t> or </a:t>
            </a:r>
            <a:r>
              <a:rPr lang="en-US" sz="2400" b="1" dirty="0"/>
              <a:t>rule</a:t>
            </a:r>
            <a:r>
              <a:rPr lang="en-US" sz="2400" dirty="0"/>
              <a:t> that </a:t>
            </a:r>
            <a:r>
              <a:rPr lang="en-US" sz="2400" b="1" dirty="0">
                <a:solidFill>
                  <a:srgbClr val="C00000"/>
                </a:solidFill>
              </a:rPr>
              <a:t>helps predict the output </a:t>
            </a:r>
            <a:r>
              <a:rPr lang="en-US" sz="2400" dirty="0"/>
              <a:t>(like Yes/No) given an input.</a:t>
            </a:r>
            <a:endParaRPr lang="en-US" sz="2400" b="1" dirty="0"/>
          </a:p>
          <a:p>
            <a:pPr marL="0" indent="0">
              <a:buNone/>
            </a:pPr>
            <a:r>
              <a:rPr lang="en-US" sz="2400" b="1" dirty="0"/>
              <a:t>For example: 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Hypothesis</a:t>
            </a:r>
            <a:r>
              <a:rPr lang="en-US" sz="2400" dirty="0"/>
              <a:t>= ['Sunny', 'Warm', '?', 'Strong', '?', ‘?’]</a:t>
            </a:r>
          </a:p>
          <a:p>
            <a:r>
              <a:rPr lang="en-US" sz="2400" dirty="0"/>
              <a:t>This hypothesis says:</a:t>
            </a:r>
          </a:p>
          <a:p>
            <a:r>
              <a:rPr lang="en-US" sz="2400" dirty="0"/>
              <a:t>"A person will enjoy sport if it is Sunny and Warm and Wind is Strong (rest can be anything)."</a:t>
            </a:r>
            <a:endParaRPr lang="en-IN" sz="2400" dirty="0"/>
          </a:p>
          <a:p>
            <a:r>
              <a:rPr lang="en-US" sz="2400" dirty="0"/>
              <a:t>This means:</a:t>
            </a:r>
          </a:p>
          <a:p>
            <a:pPr lvl="1"/>
            <a:r>
              <a:rPr lang="en-US" sz="2200" dirty="0"/>
              <a:t>"If the </a:t>
            </a:r>
            <a:r>
              <a:rPr lang="en-US" sz="2200" b="1" dirty="0">
                <a:solidFill>
                  <a:srgbClr val="002060"/>
                </a:solidFill>
              </a:rPr>
              <a:t>sky is Sunny</a:t>
            </a:r>
            <a:r>
              <a:rPr lang="en-US" sz="2200" dirty="0"/>
              <a:t>, and the </a:t>
            </a:r>
            <a:r>
              <a:rPr lang="en-US" sz="2200" b="1" dirty="0">
                <a:solidFill>
                  <a:srgbClr val="002060"/>
                </a:solidFill>
              </a:rPr>
              <a:t>temperature is </a:t>
            </a:r>
            <a:r>
              <a:rPr lang="en-US" sz="2200" b="1" dirty="0"/>
              <a:t>Warm</a:t>
            </a:r>
            <a:r>
              <a:rPr lang="en-US" sz="2200" dirty="0"/>
              <a:t>, and the </a:t>
            </a:r>
            <a:r>
              <a:rPr lang="en-US" sz="2200" b="1" dirty="0"/>
              <a:t>wind</a:t>
            </a:r>
            <a:r>
              <a:rPr lang="en-US" sz="2200" dirty="0"/>
              <a:t> </a:t>
            </a:r>
            <a:r>
              <a:rPr lang="en-US" sz="2200" b="1" dirty="0">
                <a:solidFill>
                  <a:srgbClr val="002060"/>
                </a:solidFill>
              </a:rPr>
              <a:t>is Strong </a:t>
            </a:r>
            <a:r>
              <a:rPr lang="en-US" sz="2200" dirty="0"/>
              <a:t>— </a:t>
            </a:r>
            <a:r>
              <a:rPr lang="en-US" sz="2200" b="1" dirty="0"/>
              <a:t>regardless</a:t>
            </a:r>
            <a:r>
              <a:rPr lang="en-US" sz="2200" dirty="0"/>
              <a:t> of other factors — then we can say </a:t>
            </a:r>
            <a:r>
              <a:rPr lang="en-US" sz="2200" b="1" dirty="0">
                <a:solidFill>
                  <a:srgbClr val="C00000"/>
                </a:solidFill>
              </a:rPr>
              <a:t>YES</a:t>
            </a:r>
            <a:r>
              <a:rPr lang="en-US" sz="2200" dirty="0"/>
              <a:t> to </a:t>
            </a:r>
            <a:r>
              <a:rPr lang="en-US" sz="2200" b="1" dirty="0">
                <a:solidFill>
                  <a:srgbClr val="C00000"/>
                </a:solidFill>
              </a:rPr>
              <a:t>'</a:t>
            </a:r>
            <a:r>
              <a:rPr lang="en-US" sz="2200" b="1" dirty="0" err="1">
                <a:solidFill>
                  <a:srgbClr val="C00000"/>
                </a:solidFill>
              </a:rPr>
              <a:t>EnjoySport</a:t>
            </a:r>
            <a:r>
              <a:rPr lang="en-US" sz="2200" dirty="0"/>
              <a:t>'".</a:t>
            </a:r>
          </a:p>
        </p:txBody>
      </p:sp>
    </p:spTree>
    <p:extLst>
      <p:ext uri="{BB962C8B-B14F-4D97-AF65-F5344CB8AC3E}">
        <p14:creationId xmlns:p14="http://schemas.microsoft.com/office/powerpoint/2010/main" val="1906570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AA5A-B9DA-73D2-B731-B2F7CA72B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76225-C34A-A457-B596-DAF6257A7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968829"/>
            <a:ext cx="10900568" cy="49312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🎯 Purpose of FIND-S</a:t>
            </a:r>
          </a:p>
          <a:p>
            <a:r>
              <a:rPr lang="en-US" sz="2400" dirty="0"/>
              <a:t>Learn from </a:t>
            </a:r>
            <a:r>
              <a:rPr lang="en-US" sz="2400" b="1" dirty="0">
                <a:solidFill>
                  <a:srgbClr val="0070C0"/>
                </a:solidFill>
              </a:rPr>
              <a:t>positive examples </a:t>
            </a:r>
            <a:r>
              <a:rPr lang="en-US" sz="2400" b="1" dirty="0">
                <a:solidFill>
                  <a:srgbClr val="C00000"/>
                </a:solidFill>
              </a:rPr>
              <a:t>only</a:t>
            </a:r>
            <a:r>
              <a:rPr lang="en-US" sz="2400" b="1" dirty="0"/>
              <a:t> </a:t>
            </a:r>
            <a:r>
              <a:rPr lang="en-US" sz="2400" dirty="0"/>
              <a:t>(i.e., where the target output is </a:t>
            </a:r>
            <a:r>
              <a:rPr lang="en-US" sz="2400" b="1" dirty="0">
                <a:solidFill>
                  <a:srgbClr val="C00000"/>
                </a:solidFill>
              </a:rPr>
              <a:t>Yes</a:t>
            </a:r>
            <a:r>
              <a:rPr lang="en-US" sz="2400" dirty="0"/>
              <a:t>).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Ignore</a:t>
            </a:r>
            <a:r>
              <a:rPr lang="en-US" sz="2400" dirty="0"/>
              <a:t> </a:t>
            </a:r>
            <a:r>
              <a:rPr lang="en-US" sz="2400" b="1" dirty="0"/>
              <a:t>negative</a:t>
            </a:r>
            <a:r>
              <a:rPr lang="en-US" sz="2400" dirty="0"/>
              <a:t> </a:t>
            </a:r>
            <a:r>
              <a:rPr lang="en-US" sz="2400" b="1" dirty="0"/>
              <a:t>examples</a:t>
            </a:r>
            <a:r>
              <a:rPr lang="en-US" sz="2400" dirty="0"/>
              <a:t> (</a:t>
            </a:r>
            <a:r>
              <a:rPr lang="en-US" sz="2400" b="1" dirty="0">
                <a:solidFill>
                  <a:srgbClr val="C00000"/>
                </a:solidFill>
              </a:rPr>
              <a:t>No</a:t>
            </a:r>
            <a:r>
              <a:rPr lang="en-US" sz="2400" dirty="0"/>
              <a:t>).</a:t>
            </a:r>
          </a:p>
          <a:p>
            <a:r>
              <a:rPr lang="en-US" sz="2400" dirty="0"/>
              <a:t>Construct the most specific hypothesis that explains all the positive instances.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38916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FF46C2-3E1D-06B5-8D17-4625DB800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4ECE-E404-FF71-C7E7-0A81017C80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391886"/>
            <a:ext cx="10900568" cy="607422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400" b="1" dirty="0"/>
              <a:t>🧠 How FIND-S Works (Step-by-Step)</a:t>
            </a:r>
          </a:p>
          <a:p>
            <a:pPr marL="0" indent="0">
              <a:buNone/>
            </a:pPr>
            <a:r>
              <a:rPr lang="en-US" sz="2400" dirty="0"/>
              <a:t>Let’s say each example has </a:t>
            </a:r>
            <a:r>
              <a:rPr lang="en-US" sz="2400" b="1" dirty="0">
                <a:solidFill>
                  <a:srgbClr val="C00000"/>
                </a:solidFill>
              </a:rPr>
              <a:t>n attributes</a:t>
            </a:r>
            <a:r>
              <a:rPr lang="en-US" sz="2400" dirty="0"/>
              <a:t>, and the </a:t>
            </a:r>
            <a:r>
              <a:rPr lang="en-US" sz="2400" b="1" dirty="0">
                <a:solidFill>
                  <a:srgbClr val="C00000"/>
                </a:solidFill>
              </a:rPr>
              <a:t>goal is to find a hypothesis ‘h’ </a:t>
            </a:r>
            <a:r>
              <a:rPr lang="en-US" sz="2400" dirty="0"/>
              <a:t>that is as specific as possible, but consistent with </a:t>
            </a:r>
            <a:r>
              <a:rPr lang="en-US" sz="2400" b="1" dirty="0"/>
              <a:t>all positive examples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r>
              <a:rPr lang="en-US" sz="2400" b="1" dirty="0"/>
              <a:t>Step 1: </a:t>
            </a:r>
            <a:r>
              <a:rPr lang="en-US" sz="2400" b="1" dirty="0">
                <a:solidFill>
                  <a:srgbClr val="C00000"/>
                </a:solidFill>
              </a:rPr>
              <a:t>Initialize</a:t>
            </a:r>
          </a:p>
          <a:p>
            <a:r>
              <a:rPr lang="en-US" sz="2400" dirty="0"/>
              <a:t>Start with the </a:t>
            </a:r>
            <a:r>
              <a:rPr lang="en-US" sz="2400" b="1" dirty="0"/>
              <a:t>most specific hypothesis possible</a:t>
            </a:r>
            <a:r>
              <a:rPr lang="en-US" sz="2400" dirty="0"/>
              <a:t>.</a:t>
            </a:r>
          </a:p>
          <a:p>
            <a:r>
              <a:rPr lang="en-US" sz="2400" dirty="0"/>
              <a:t>Example: ['∅', '∅', '∅'] or simply the </a:t>
            </a:r>
            <a:r>
              <a:rPr lang="en-US" sz="2400" b="1" dirty="0">
                <a:solidFill>
                  <a:srgbClr val="C00000"/>
                </a:solidFill>
              </a:rPr>
              <a:t>first positive example</a:t>
            </a:r>
            <a:r>
              <a:rPr lang="en-US" sz="2400" dirty="0"/>
              <a:t>. (Means the output is Positive)</a:t>
            </a:r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Step 2: For each training example</a:t>
            </a:r>
            <a:r>
              <a:rPr lang="en-US" sz="2400" dirty="0"/>
              <a:t>:</a:t>
            </a:r>
          </a:p>
          <a:p>
            <a:r>
              <a:rPr lang="en-US" sz="2400" dirty="0"/>
              <a:t>If the example is </a:t>
            </a:r>
            <a:r>
              <a:rPr lang="en-US" sz="2400" b="1" dirty="0">
                <a:solidFill>
                  <a:srgbClr val="C00000"/>
                </a:solidFill>
              </a:rPr>
              <a:t>positive</a:t>
            </a:r>
            <a:r>
              <a:rPr lang="en-US" sz="2400" dirty="0"/>
              <a:t>:</a:t>
            </a:r>
          </a:p>
          <a:p>
            <a:pPr lvl="1"/>
            <a:r>
              <a:rPr lang="en-US" sz="2200" b="1" dirty="0"/>
              <a:t>Compare</a:t>
            </a:r>
            <a:r>
              <a:rPr lang="en-US" sz="2200" dirty="0"/>
              <a:t> it with the current hypothesis.</a:t>
            </a:r>
          </a:p>
          <a:p>
            <a:pPr lvl="1"/>
            <a:r>
              <a:rPr lang="en-US" sz="2200" dirty="0"/>
              <a:t>If any attribute in the hypothesis is different from the current example:</a:t>
            </a:r>
          </a:p>
          <a:p>
            <a:pPr lvl="2"/>
            <a:r>
              <a:rPr lang="en-US" sz="2000" b="1" dirty="0"/>
              <a:t>Replace that attribute </a:t>
            </a:r>
            <a:r>
              <a:rPr lang="en-US" sz="2000" dirty="0"/>
              <a:t>with </a:t>
            </a:r>
            <a:r>
              <a:rPr lang="en-US" sz="2000" b="1" dirty="0">
                <a:solidFill>
                  <a:srgbClr val="C00000"/>
                </a:solidFill>
              </a:rPr>
              <a:t>?</a:t>
            </a:r>
            <a:r>
              <a:rPr lang="en-US" sz="2000" dirty="0"/>
              <a:t> (which means "any value").</a:t>
            </a:r>
          </a:p>
          <a:p>
            <a:r>
              <a:rPr lang="en-US" sz="2400" dirty="0"/>
              <a:t>If the example is </a:t>
            </a:r>
            <a:r>
              <a:rPr lang="en-US" sz="2400" b="1" dirty="0">
                <a:solidFill>
                  <a:srgbClr val="C00000"/>
                </a:solidFill>
              </a:rPr>
              <a:t>negative</a:t>
            </a:r>
            <a:r>
              <a:rPr lang="en-US" sz="2400" dirty="0"/>
              <a:t>, ignore it.</a:t>
            </a:r>
          </a:p>
          <a:p>
            <a:endParaRPr lang="en-US" sz="900" dirty="0"/>
          </a:p>
          <a:p>
            <a:pPr marL="0" indent="0">
              <a:buNone/>
            </a:pPr>
            <a:r>
              <a:rPr lang="en-US" sz="2400" b="1" dirty="0"/>
              <a:t>Step 3: Continue until all examples are processed.</a:t>
            </a:r>
          </a:p>
          <a:p>
            <a:pPr marL="0" indent="0">
              <a:buNone/>
            </a:pPr>
            <a:r>
              <a:rPr lang="en-US" sz="2400" dirty="0"/>
              <a:t>Step 4: The resulting hypothesis is the </a:t>
            </a:r>
            <a:r>
              <a:rPr lang="en-US" sz="2400" b="1" dirty="0">
                <a:solidFill>
                  <a:srgbClr val="C00000"/>
                </a:solidFill>
              </a:rPr>
              <a:t>most specific </a:t>
            </a:r>
            <a:r>
              <a:rPr lang="en-US" sz="2400" b="1" dirty="0"/>
              <a:t>generalization consistent with the positive examples.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414187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51082-826B-848D-5CFE-FD364DE5E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F44F2-46D0-1AF4-67AC-EAED0B386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853" y="566057"/>
            <a:ext cx="10900568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b="1" dirty="0"/>
              <a:t>Example Dataset:</a:t>
            </a:r>
          </a:p>
          <a:p>
            <a:pPr marL="0" indent="0">
              <a:buNone/>
            </a:pPr>
            <a:r>
              <a:rPr lang="en-US" sz="2400" dirty="0"/>
              <a:t>Let’s say we’re learning the concept of </a:t>
            </a:r>
            <a:r>
              <a:rPr lang="en-US" sz="2400" b="1" dirty="0" err="1">
                <a:solidFill>
                  <a:srgbClr val="C00000"/>
                </a:solidFill>
              </a:rPr>
              <a:t>EnjoySport</a:t>
            </a:r>
            <a:r>
              <a:rPr lang="en-US" sz="2400" dirty="0"/>
              <a:t>. Our training dataset looks like this:</a:t>
            </a:r>
            <a:endParaRPr lang="en-IN" sz="2400" dirty="0"/>
          </a:p>
          <a:p>
            <a:pPr marL="0" indent="0">
              <a:buNone/>
            </a:pPr>
            <a:endParaRPr lang="en-IN" sz="2400" b="1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978B7EE-17D0-5773-AF51-144F1EA0961E}"/>
              </a:ext>
            </a:extLst>
          </p:cNvPr>
          <p:cNvGraphicFramePr>
            <a:graphicFrameLocks noGrp="1"/>
          </p:cNvGraphicFramePr>
          <p:nvPr/>
        </p:nvGraphicFramePr>
        <p:xfrm>
          <a:off x="702852" y="1458733"/>
          <a:ext cx="11042834" cy="459690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77548">
                  <a:extLst>
                    <a:ext uri="{9D8B030D-6E8A-4147-A177-3AD203B41FA5}">
                      <a16:colId xmlns:a16="http://schemas.microsoft.com/office/drawing/2014/main" val="3655573434"/>
                    </a:ext>
                  </a:extLst>
                </a:gridCol>
                <a:gridCol w="1221607">
                  <a:extLst>
                    <a:ext uri="{9D8B030D-6E8A-4147-A177-3AD203B41FA5}">
                      <a16:colId xmlns:a16="http://schemas.microsoft.com/office/drawing/2014/main" val="2598670934"/>
                    </a:ext>
                  </a:extLst>
                </a:gridCol>
                <a:gridCol w="1733707">
                  <a:extLst>
                    <a:ext uri="{9D8B030D-6E8A-4147-A177-3AD203B41FA5}">
                      <a16:colId xmlns:a16="http://schemas.microsoft.com/office/drawing/2014/main" val="1734269065"/>
                    </a:ext>
                  </a:extLst>
                </a:gridCol>
                <a:gridCol w="1777328">
                  <a:extLst>
                    <a:ext uri="{9D8B030D-6E8A-4147-A177-3AD203B41FA5}">
                      <a16:colId xmlns:a16="http://schemas.microsoft.com/office/drawing/2014/main" val="580906628"/>
                    </a:ext>
                  </a:extLst>
                </a:gridCol>
                <a:gridCol w="1423387">
                  <a:extLst>
                    <a:ext uri="{9D8B030D-6E8A-4147-A177-3AD203B41FA5}">
                      <a16:colId xmlns:a16="http://schemas.microsoft.com/office/drawing/2014/main" val="2580873000"/>
                    </a:ext>
                  </a:extLst>
                </a:gridCol>
                <a:gridCol w="1415142">
                  <a:extLst>
                    <a:ext uri="{9D8B030D-6E8A-4147-A177-3AD203B41FA5}">
                      <a16:colId xmlns:a16="http://schemas.microsoft.com/office/drawing/2014/main" val="3932287865"/>
                    </a:ext>
                  </a:extLst>
                </a:gridCol>
                <a:gridCol w="1894115">
                  <a:extLst>
                    <a:ext uri="{9D8B030D-6E8A-4147-A177-3AD203B41FA5}">
                      <a16:colId xmlns:a16="http://schemas.microsoft.com/office/drawing/2014/main" val="3098815711"/>
                    </a:ext>
                  </a:extLst>
                </a:gridCol>
              </a:tblGrid>
              <a:tr h="81638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Sky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Temp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Humidity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Wind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Water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Forecast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EnjoySport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21053291"/>
                  </a:ext>
                </a:extLst>
              </a:tr>
              <a:tr h="8686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Normal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 dirty="0">
                          <a:effectLst/>
                        </a:rPr>
                        <a:t>Warm</a:t>
                      </a:r>
                      <a:endParaRPr lang="en-IN" sz="28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68539745"/>
                  </a:ext>
                </a:extLst>
              </a:tr>
              <a:tr h="89262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Same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90373203"/>
                  </a:ext>
                </a:extLst>
              </a:tr>
              <a:tr h="102325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Rainy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Cold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>
                          <a:solidFill>
                            <a:srgbClr val="002060"/>
                          </a:solidFill>
                          <a:effectLst/>
                        </a:rPr>
                        <a:t>No</a:t>
                      </a:r>
                      <a:endParaRPr lang="en-IN" sz="2800" b="1" kern="10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9208776"/>
                  </a:ext>
                </a:extLst>
              </a:tr>
              <a:tr h="99599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Sunny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Warm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High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Strong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Cool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kern="100">
                          <a:effectLst/>
                        </a:rPr>
                        <a:t>Change</a:t>
                      </a:r>
                      <a:endParaRPr lang="en-IN" sz="28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800" b="1" kern="100" dirty="0">
                          <a:solidFill>
                            <a:srgbClr val="002060"/>
                          </a:solidFill>
                          <a:effectLst/>
                        </a:rPr>
                        <a:t>Yes</a:t>
                      </a:r>
                      <a:endParaRPr lang="en-IN" sz="2800" b="1" kern="100" dirty="0">
                        <a:solidFill>
                          <a:srgbClr val="002060"/>
                        </a:solidFill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41254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85434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03071-E585-11DD-4050-325F16BF9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ECD2C-FF79-6AE8-F9C1-AB39D7581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3AB1F7-140F-6CC3-6AB7-969F787AB6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83789" cy="530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52037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DD60039B-BC77-41DF-ACC8-C701D8198EB2}" vid="{DC443EE9-F046-42A5-BD1D-7585E7C7932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308</TotalTime>
  <Words>1592</Words>
  <Application>Microsoft Office PowerPoint</Application>
  <PresentationFormat>Widescreen</PresentationFormat>
  <Paragraphs>263</Paragraphs>
  <Slides>27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Arial</vt:lpstr>
      <vt:lpstr>Calibri</vt:lpstr>
      <vt:lpstr>Gill Sans Nova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3. Skip third example (it's negative)  4. Process fourth positive example: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259</cp:revision>
  <dcterms:created xsi:type="dcterms:W3CDTF">2025-05-11T14:44:44Z</dcterms:created>
  <dcterms:modified xsi:type="dcterms:W3CDTF">2025-06-15T11:10:43Z</dcterms:modified>
</cp:coreProperties>
</file>