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422" r:id="rId2"/>
    <p:sldId id="845" r:id="rId3"/>
    <p:sldId id="846" r:id="rId4"/>
    <p:sldId id="847" r:id="rId5"/>
    <p:sldId id="848" r:id="rId6"/>
    <p:sldId id="849" r:id="rId7"/>
    <p:sldId id="850" r:id="rId8"/>
    <p:sldId id="851" r:id="rId9"/>
    <p:sldId id="872" r:id="rId10"/>
    <p:sldId id="873" r:id="rId11"/>
    <p:sldId id="870" r:id="rId12"/>
    <p:sldId id="871" r:id="rId13"/>
    <p:sldId id="852" r:id="rId14"/>
    <p:sldId id="853" r:id="rId15"/>
    <p:sldId id="854" r:id="rId16"/>
    <p:sldId id="855" r:id="rId17"/>
    <p:sldId id="856" r:id="rId18"/>
    <p:sldId id="857" r:id="rId19"/>
    <p:sldId id="858" r:id="rId20"/>
    <p:sldId id="859" r:id="rId21"/>
    <p:sldId id="860" r:id="rId22"/>
    <p:sldId id="861" r:id="rId23"/>
    <p:sldId id="862" r:id="rId24"/>
    <p:sldId id="863" r:id="rId25"/>
    <p:sldId id="864" r:id="rId26"/>
    <p:sldId id="865" r:id="rId27"/>
    <p:sldId id="866" r:id="rId28"/>
    <p:sldId id="867" r:id="rId29"/>
    <p:sldId id="840" r:id="rId30"/>
    <p:sldId id="874" r:id="rId31"/>
    <p:sldId id="875" r:id="rId32"/>
    <p:sldId id="876" r:id="rId33"/>
    <p:sldId id="877" r:id="rId34"/>
    <p:sldId id="878" r:id="rId35"/>
    <p:sldId id="879" r:id="rId36"/>
    <p:sldId id="880" r:id="rId37"/>
    <p:sldId id="881" r:id="rId38"/>
    <p:sldId id="882" r:id="rId39"/>
    <p:sldId id="883" r:id="rId40"/>
    <p:sldId id="891" r:id="rId41"/>
    <p:sldId id="897" r:id="rId42"/>
    <p:sldId id="892" r:id="rId43"/>
    <p:sldId id="893" r:id="rId44"/>
    <p:sldId id="894" r:id="rId45"/>
    <p:sldId id="895" r:id="rId46"/>
    <p:sldId id="896" r:id="rId47"/>
    <p:sldId id="884" r:id="rId48"/>
    <p:sldId id="885" r:id="rId49"/>
    <p:sldId id="886" r:id="rId50"/>
    <p:sldId id="358" r:id="rId51"/>
    <p:sldId id="372" r:id="rId52"/>
    <p:sldId id="375" r:id="rId53"/>
    <p:sldId id="373" r:id="rId54"/>
    <p:sldId id="374" r:id="rId55"/>
    <p:sldId id="359" r:id="rId56"/>
    <p:sldId id="376" r:id="rId57"/>
    <p:sldId id="361" r:id="rId58"/>
    <p:sldId id="887" r:id="rId59"/>
    <p:sldId id="888" r:id="rId60"/>
    <p:sldId id="889" r:id="rId61"/>
    <p:sldId id="89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58E975-0E20-43B3-8221-44D3D217A6A1}" v="28" dt="2025-06-28T05:01:46.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Naik" userId="ceb6df04-ef15-4d9b-a141-998a03559d75" providerId="ADAL" clId="{B158E975-0E20-43B3-8221-44D3D217A6A1}"/>
    <pc:docChg chg="undo custSel addSld modSld">
      <pc:chgData name="Pramod Naik" userId="ceb6df04-ef15-4d9b-a141-998a03559d75" providerId="ADAL" clId="{B158E975-0E20-43B3-8221-44D3D217A6A1}" dt="2025-06-28T05:04:36.542" v="372" actId="478"/>
      <pc:docMkLst>
        <pc:docMk/>
      </pc:docMkLst>
      <pc:sldChg chg="modSp add mod">
        <pc:chgData name="Pramod Naik" userId="ceb6df04-ef15-4d9b-a141-998a03559d75" providerId="ADAL" clId="{B158E975-0E20-43B3-8221-44D3D217A6A1}" dt="2025-06-27T18:45:18.590" v="227" actId="403"/>
        <pc:sldMkLst>
          <pc:docMk/>
          <pc:sldMk cId="3081809241" sldId="358"/>
        </pc:sldMkLst>
        <pc:spChg chg="mod">
          <ac:chgData name="Pramod Naik" userId="ceb6df04-ef15-4d9b-a141-998a03559d75" providerId="ADAL" clId="{B158E975-0E20-43B3-8221-44D3D217A6A1}" dt="2025-06-27T18:45:18.590" v="227" actId="403"/>
          <ac:spMkLst>
            <pc:docMk/>
            <pc:sldMk cId="3081809241" sldId="358"/>
            <ac:spMk id="3" creationId="{E822D23E-1717-CC1C-6341-D3590681C2E5}"/>
          </ac:spMkLst>
        </pc:spChg>
      </pc:sldChg>
      <pc:sldChg chg="add">
        <pc:chgData name="Pramod Naik" userId="ceb6df04-ef15-4d9b-a141-998a03559d75" providerId="ADAL" clId="{B158E975-0E20-43B3-8221-44D3D217A6A1}" dt="2025-06-27T18:44:45.262" v="213"/>
        <pc:sldMkLst>
          <pc:docMk/>
          <pc:sldMk cId="1146372700" sldId="359"/>
        </pc:sldMkLst>
      </pc:sldChg>
      <pc:sldChg chg="add">
        <pc:chgData name="Pramod Naik" userId="ceb6df04-ef15-4d9b-a141-998a03559d75" providerId="ADAL" clId="{B158E975-0E20-43B3-8221-44D3D217A6A1}" dt="2025-06-27T18:44:45.262" v="213"/>
        <pc:sldMkLst>
          <pc:docMk/>
          <pc:sldMk cId="1822128185" sldId="361"/>
        </pc:sldMkLst>
      </pc:sldChg>
      <pc:sldChg chg="modSp add mod">
        <pc:chgData name="Pramod Naik" userId="ceb6df04-ef15-4d9b-a141-998a03559d75" providerId="ADAL" clId="{B158E975-0E20-43B3-8221-44D3D217A6A1}" dt="2025-06-27T18:46:09.633" v="229" actId="14100"/>
        <pc:sldMkLst>
          <pc:docMk/>
          <pc:sldMk cId="2013437291" sldId="372"/>
        </pc:sldMkLst>
        <pc:grpChg chg="mod">
          <ac:chgData name="Pramod Naik" userId="ceb6df04-ef15-4d9b-a141-998a03559d75" providerId="ADAL" clId="{B158E975-0E20-43B3-8221-44D3D217A6A1}" dt="2025-06-27T18:46:09.633" v="229" actId="14100"/>
          <ac:grpSpMkLst>
            <pc:docMk/>
            <pc:sldMk cId="2013437291" sldId="372"/>
            <ac:grpSpMk id="10" creationId="{6CA6AC17-5E41-8A94-EA15-9E25E29833E2}"/>
          </ac:grpSpMkLst>
        </pc:grpChg>
      </pc:sldChg>
      <pc:sldChg chg="add">
        <pc:chgData name="Pramod Naik" userId="ceb6df04-ef15-4d9b-a141-998a03559d75" providerId="ADAL" clId="{B158E975-0E20-43B3-8221-44D3D217A6A1}" dt="2025-06-27T18:44:45.262" v="213"/>
        <pc:sldMkLst>
          <pc:docMk/>
          <pc:sldMk cId="1785598167" sldId="373"/>
        </pc:sldMkLst>
      </pc:sldChg>
      <pc:sldChg chg="add">
        <pc:chgData name="Pramod Naik" userId="ceb6df04-ef15-4d9b-a141-998a03559d75" providerId="ADAL" clId="{B158E975-0E20-43B3-8221-44D3D217A6A1}" dt="2025-06-27T18:44:45.262" v="213"/>
        <pc:sldMkLst>
          <pc:docMk/>
          <pc:sldMk cId="3888296171" sldId="374"/>
        </pc:sldMkLst>
      </pc:sldChg>
      <pc:sldChg chg="add">
        <pc:chgData name="Pramod Naik" userId="ceb6df04-ef15-4d9b-a141-998a03559d75" providerId="ADAL" clId="{B158E975-0E20-43B3-8221-44D3D217A6A1}" dt="2025-06-27T18:44:45.262" v="213"/>
        <pc:sldMkLst>
          <pc:docMk/>
          <pc:sldMk cId="1372789575" sldId="375"/>
        </pc:sldMkLst>
      </pc:sldChg>
      <pc:sldChg chg="add">
        <pc:chgData name="Pramod Naik" userId="ceb6df04-ef15-4d9b-a141-998a03559d75" providerId="ADAL" clId="{B158E975-0E20-43B3-8221-44D3D217A6A1}" dt="2025-06-27T18:44:45.262" v="213"/>
        <pc:sldMkLst>
          <pc:docMk/>
          <pc:sldMk cId="2433198577" sldId="376"/>
        </pc:sldMkLst>
      </pc:sldChg>
      <pc:sldChg chg="modSp mod">
        <pc:chgData name="Pramod Naik" userId="ceb6df04-ef15-4d9b-a141-998a03559d75" providerId="ADAL" clId="{B158E975-0E20-43B3-8221-44D3D217A6A1}" dt="2025-06-27T19:02:30.818" v="232" actId="121"/>
        <pc:sldMkLst>
          <pc:docMk/>
          <pc:sldMk cId="769431239" sldId="422"/>
        </pc:sldMkLst>
        <pc:spChg chg="mod">
          <ac:chgData name="Pramod Naik" userId="ceb6df04-ef15-4d9b-a141-998a03559d75" providerId="ADAL" clId="{B158E975-0E20-43B3-8221-44D3D217A6A1}" dt="2025-06-27T19:02:30.818" v="232" actId="121"/>
          <ac:spMkLst>
            <pc:docMk/>
            <pc:sldMk cId="769431239" sldId="422"/>
            <ac:spMk id="3" creationId="{686DB707-FE8D-6C55-E955-6251D807F941}"/>
          </ac:spMkLst>
        </pc:spChg>
      </pc:sldChg>
      <pc:sldChg chg="addSp delSp modSp mod">
        <pc:chgData name="Pramod Naik" userId="ceb6df04-ef15-4d9b-a141-998a03559d75" providerId="ADAL" clId="{B158E975-0E20-43B3-8221-44D3D217A6A1}" dt="2025-06-23T05:01:45.544" v="6" actId="14100"/>
        <pc:sldMkLst>
          <pc:docMk/>
          <pc:sldMk cId="729572168" sldId="879"/>
        </pc:sldMkLst>
        <pc:spChg chg="add mod">
          <ac:chgData name="Pramod Naik" userId="ceb6df04-ef15-4d9b-a141-998a03559d75" providerId="ADAL" clId="{B158E975-0E20-43B3-8221-44D3D217A6A1}" dt="2025-06-23T05:01:34.343" v="3" actId="478"/>
          <ac:spMkLst>
            <pc:docMk/>
            <pc:sldMk cId="729572168" sldId="879"/>
            <ac:spMk id="6" creationId="{E676727A-A98A-CFFE-78B9-67953E38B818}"/>
          </ac:spMkLst>
        </pc:spChg>
        <pc:picChg chg="add mod">
          <ac:chgData name="Pramod Naik" userId="ceb6df04-ef15-4d9b-a141-998a03559d75" providerId="ADAL" clId="{B158E975-0E20-43B3-8221-44D3D217A6A1}" dt="2025-06-23T05:01:45.544" v="6" actId="14100"/>
          <ac:picMkLst>
            <pc:docMk/>
            <pc:sldMk cId="729572168" sldId="879"/>
            <ac:picMk id="8" creationId="{792885F3-E777-6FF4-A4AE-F9854940E0D7}"/>
          </ac:picMkLst>
        </pc:picChg>
      </pc:sldChg>
      <pc:sldChg chg="addSp modSp mod">
        <pc:chgData name="Pramod Naik" userId="ceb6df04-ef15-4d9b-a141-998a03559d75" providerId="ADAL" clId="{B158E975-0E20-43B3-8221-44D3D217A6A1}" dt="2025-06-23T05:03:37.087" v="37" actId="1036"/>
        <pc:sldMkLst>
          <pc:docMk/>
          <pc:sldMk cId="8836026" sldId="880"/>
        </pc:sldMkLst>
        <pc:picChg chg="add mod">
          <ac:chgData name="Pramod Naik" userId="ceb6df04-ef15-4d9b-a141-998a03559d75" providerId="ADAL" clId="{B158E975-0E20-43B3-8221-44D3D217A6A1}" dt="2025-06-23T05:03:37.087" v="37" actId="1036"/>
          <ac:picMkLst>
            <pc:docMk/>
            <pc:sldMk cId="8836026" sldId="880"/>
            <ac:picMk id="4" creationId="{7242F791-B1DC-AFB4-538A-6DE3F7FBA03F}"/>
          </ac:picMkLst>
        </pc:picChg>
      </pc:sldChg>
      <pc:sldChg chg="addSp modSp mod">
        <pc:chgData name="Pramod Naik" userId="ceb6df04-ef15-4d9b-a141-998a03559d75" providerId="ADAL" clId="{B158E975-0E20-43B3-8221-44D3D217A6A1}" dt="2025-06-23T05:04:16.713" v="40" actId="14100"/>
        <pc:sldMkLst>
          <pc:docMk/>
          <pc:sldMk cId="1075212379" sldId="881"/>
        </pc:sldMkLst>
        <pc:picChg chg="add mod">
          <ac:chgData name="Pramod Naik" userId="ceb6df04-ef15-4d9b-a141-998a03559d75" providerId="ADAL" clId="{B158E975-0E20-43B3-8221-44D3D217A6A1}" dt="2025-06-23T05:04:16.713" v="40" actId="14100"/>
          <ac:picMkLst>
            <pc:docMk/>
            <pc:sldMk cId="1075212379" sldId="881"/>
            <ac:picMk id="4" creationId="{A85D3C9D-27D8-9CF3-A671-5891C564A36F}"/>
          </ac:picMkLst>
        </pc:picChg>
      </pc:sldChg>
      <pc:sldChg chg="modSp mod">
        <pc:chgData name="Pramod Naik" userId="ceb6df04-ef15-4d9b-a141-998a03559d75" providerId="ADAL" clId="{B158E975-0E20-43B3-8221-44D3D217A6A1}" dt="2025-06-27T16:46:23.500" v="58" actId="20577"/>
        <pc:sldMkLst>
          <pc:docMk/>
          <pc:sldMk cId="50738775" sldId="882"/>
        </pc:sldMkLst>
        <pc:spChg chg="mod">
          <ac:chgData name="Pramod Naik" userId="ceb6df04-ef15-4d9b-a141-998a03559d75" providerId="ADAL" clId="{B158E975-0E20-43B3-8221-44D3D217A6A1}" dt="2025-06-27T16:46:23.500" v="58" actId="20577"/>
          <ac:spMkLst>
            <pc:docMk/>
            <pc:sldMk cId="50738775" sldId="882"/>
            <ac:spMk id="3" creationId="{FECAA069-661C-5B1C-0D58-C42A40879667}"/>
          </ac:spMkLst>
        </pc:spChg>
      </pc:sldChg>
      <pc:sldChg chg="addSp modSp mod">
        <pc:chgData name="Pramod Naik" userId="ceb6df04-ef15-4d9b-a141-998a03559d75" providerId="ADAL" clId="{B158E975-0E20-43B3-8221-44D3D217A6A1}" dt="2025-06-27T17:29:40.837" v="99" actId="20577"/>
        <pc:sldMkLst>
          <pc:docMk/>
          <pc:sldMk cId="1138678954" sldId="883"/>
        </pc:sldMkLst>
        <pc:spChg chg="add">
          <ac:chgData name="Pramod Naik" userId="ceb6df04-ef15-4d9b-a141-998a03559d75" providerId="ADAL" clId="{B158E975-0E20-43B3-8221-44D3D217A6A1}" dt="2025-06-27T16:46:59.950" v="59"/>
          <ac:spMkLst>
            <pc:docMk/>
            <pc:sldMk cId="1138678954" sldId="883"/>
            <ac:spMk id="2" creationId="{B074CA9B-0A03-221E-2AD5-8FBE66197A98}"/>
          </ac:spMkLst>
        </pc:spChg>
        <pc:spChg chg="mod">
          <ac:chgData name="Pramod Naik" userId="ceb6df04-ef15-4d9b-a141-998a03559d75" providerId="ADAL" clId="{B158E975-0E20-43B3-8221-44D3D217A6A1}" dt="2025-06-27T17:29:40.837" v="99" actId="20577"/>
          <ac:spMkLst>
            <pc:docMk/>
            <pc:sldMk cId="1138678954" sldId="883"/>
            <ac:spMk id="3" creationId="{4035C434-6B87-9919-B399-4690917DE086}"/>
          </ac:spMkLst>
        </pc:spChg>
        <pc:spChg chg="add">
          <ac:chgData name="Pramod Naik" userId="ceb6df04-ef15-4d9b-a141-998a03559d75" providerId="ADAL" clId="{B158E975-0E20-43B3-8221-44D3D217A6A1}" dt="2025-06-27T16:46:59.950" v="59"/>
          <ac:spMkLst>
            <pc:docMk/>
            <pc:sldMk cId="1138678954" sldId="883"/>
            <ac:spMk id="4" creationId="{2904943D-D67E-4F7E-3E0E-38C921F374D3}"/>
          </ac:spMkLst>
        </pc:spChg>
        <pc:spChg chg="add">
          <ac:chgData name="Pramod Naik" userId="ceb6df04-ef15-4d9b-a141-998a03559d75" providerId="ADAL" clId="{B158E975-0E20-43B3-8221-44D3D217A6A1}" dt="2025-06-27T16:46:59.950" v="59"/>
          <ac:spMkLst>
            <pc:docMk/>
            <pc:sldMk cId="1138678954" sldId="883"/>
            <ac:spMk id="5" creationId="{CC02A80F-000A-DFDD-97A3-E06D084357D1}"/>
          </ac:spMkLst>
        </pc:spChg>
      </pc:sldChg>
      <pc:sldChg chg="addSp delSp modSp mod modClrScheme chgLayout">
        <pc:chgData name="Pramod Naik" userId="ceb6df04-ef15-4d9b-a141-998a03559d75" providerId="ADAL" clId="{B158E975-0E20-43B3-8221-44D3D217A6A1}" dt="2025-06-27T18:04:01.784" v="113" actId="14100"/>
        <pc:sldMkLst>
          <pc:docMk/>
          <pc:sldMk cId="657032694" sldId="884"/>
        </pc:sldMkLst>
        <pc:spChg chg="del">
          <ac:chgData name="Pramod Naik" userId="ceb6df04-ef15-4d9b-a141-998a03559d75" providerId="ADAL" clId="{B158E975-0E20-43B3-8221-44D3D217A6A1}" dt="2025-06-27T18:03:08.992" v="100"/>
          <ac:spMkLst>
            <pc:docMk/>
            <pc:sldMk cId="657032694" sldId="884"/>
            <ac:spMk id="3" creationId="{832671CA-4741-6837-6823-B14961805251}"/>
          </ac:spMkLst>
        </pc:spChg>
        <pc:spChg chg="add del mod">
          <ac:chgData name="Pramod Naik" userId="ceb6df04-ef15-4d9b-a141-998a03559d75" providerId="ADAL" clId="{B158E975-0E20-43B3-8221-44D3D217A6A1}" dt="2025-06-27T18:03:29.368" v="107" actId="26606"/>
          <ac:spMkLst>
            <pc:docMk/>
            <pc:sldMk cId="657032694" sldId="884"/>
            <ac:spMk id="6" creationId="{783792E4-F83B-529F-1E17-4B14367636D0}"/>
          </ac:spMkLst>
        </pc:spChg>
        <pc:spChg chg="add del mod">
          <ac:chgData name="Pramod Naik" userId="ceb6df04-ef15-4d9b-a141-998a03559d75" providerId="ADAL" clId="{B158E975-0E20-43B3-8221-44D3D217A6A1}" dt="2025-06-27T18:03:29.368" v="107" actId="26606"/>
          <ac:spMkLst>
            <pc:docMk/>
            <pc:sldMk cId="657032694" sldId="884"/>
            <ac:spMk id="7" creationId="{DC36454C-E322-F3BC-0305-A982D3259C79}"/>
          </ac:spMkLst>
        </pc:spChg>
        <pc:spChg chg="add del mod">
          <ac:chgData name="Pramod Naik" userId="ceb6df04-ef15-4d9b-a141-998a03559d75" providerId="ADAL" clId="{B158E975-0E20-43B3-8221-44D3D217A6A1}" dt="2025-06-27T18:03:26.473" v="105" actId="26606"/>
          <ac:spMkLst>
            <pc:docMk/>
            <pc:sldMk cId="657032694" sldId="884"/>
            <ac:spMk id="9" creationId="{0683F341-FF80-3343-5EAB-C718BFEC7E58}"/>
          </ac:spMkLst>
        </pc:spChg>
        <pc:spChg chg="add del mod">
          <ac:chgData name="Pramod Naik" userId="ceb6df04-ef15-4d9b-a141-998a03559d75" providerId="ADAL" clId="{B158E975-0E20-43B3-8221-44D3D217A6A1}" dt="2025-06-27T18:03:26.473" v="105" actId="26606"/>
          <ac:spMkLst>
            <pc:docMk/>
            <pc:sldMk cId="657032694" sldId="884"/>
            <ac:spMk id="11" creationId="{5FED177A-8376-B81A-162C-F0463CCB1CCA}"/>
          </ac:spMkLst>
        </pc:spChg>
        <pc:picChg chg="add mod">
          <ac:chgData name="Pramod Naik" userId="ceb6df04-ef15-4d9b-a141-998a03559d75" providerId="ADAL" clId="{B158E975-0E20-43B3-8221-44D3D217A6A1}" dt="2025-06-27T18:04:01.784" v="113" actId="14100"/>
          <ac:picMkLst>
            <pc:docMk/>
            <pc:sldMk cId="657032694" sldId="884"/>
            <ac:picMk id="4" creationId="{D792691D-FA8B-3B03-6177-1D6FDD8097FF}"/>
          </ac:picMkLst>
        </pc:picChg>
      </pc:sldChg>
      <pc:sldChg chg="addSp delSp modSp mod">
        <pc:chgData name="Pramod Naik" userId="ceb6df04-ef15-4d9b-a141-998a03559d75" providerId="ADAL" clId="{B158E975-0E20-43B3-8221-44D3D217A6A1}" dt="2025-06-27T18:10:46.986" v="201" actId="20577"/>
        <pc:sldMkLst>
          <pc:docMk/>
          <pc:sldMk cId="1780658408" sldId="885"/>
        </pc:sldMkLst>
        <pc:spChg chg="add mod">
          <ac:chgData name="Pramod Naik" userId="ceb6df04-ef15-4d9b-a141-998a03559d75" providerId="ADAL" clId="{B158E975-0E20-43B3-8221-44D3D217A6A1}" dt="2025-06-27T18:04:39.805" v="115"/>
          <ac:spMkLst>
            <pc:docMk/>
            <pc:sldMk cId="1780658408" sldId="885"/>
            <ac:spMk id="2" creationId="{49021E70-7B04-2677-DA50-DE9EB3977D6A}"/>
          </ac:spMkLst>
        </pc:spChg>
        <pc:spChg chg="add del mod">
          <ac:chgData name="Pramod Naik" userId="ceb6df04-ef15-4d9b-a141-998a03559d75" providerId="ADAL" clId="{B158E975-0E20-43B3-8221-44D3D217A6A1}" dt="2025-06-27T18:10:46.986" v="201" actId="20577"/>
          <ac:spMkLst>
            <pc:docMk/>
            <pc:sldMk cId="1780658408" sldId="885"/>
            <ac:spMk id="3" creationId="{0B113A24-2009-3ED7-FB8F-92F893241700}"/>
          </ac:spMkLst>
        </pc:spChg>
      </pc:sldChg>
      <pc:sldChg chg="modSp mod">
        <pc:chgData name="Pramod Naik" userId="ceb6df04-ef15-4d9b-a141-998a03559d75" providerId="ADAL" clId="{B158E975-0E20-43B3-8221-44D3D217A6A1}" dt="2025-06-27T18:44:16.370" v="212" actId="14100"/>
        <pc:sldMkLst>
          <pc:docMk/>
          <pc:sldMk cId="70271344" sldId="886"/>
        </pc:sldMkLst>
        <pc:spChg chg="mod">
          <ac:chgData name="Pramod Naik" userId="ceb6df04-ef15-4d9b-a141-998a03559d75" providerId="ADAL" clId="{B158E975-0E20-43B3-8221-44D3D217A6A1}" dt="2025-06-27T18:44:16.370" v="212" actId="14100"/>
          <ac:spMkLst>
            <pc:docMk/>
            <pc:sldMk cId="70271344" sldId="886"/>
            <ac:spMk id="3" creationId="{D5ED1DA7-2F7C-81F0-A6CE-45000AC4B83D}"/>
          </ac:spMkLst>
        </pc:spChg>
      </pc:sldChg>
      <pc:sldChg chg="modSp mod">
        <pc:chgData name="Pramod Naik" userId="ceb6df04-ef15-4d9b-a141-998a03559d75" providerId="ADAL" clId="{B158E975-0E20-43B3-8221-44D3D217A6A1}" dt="2025-06-27T19:02:50.304" v="271" actId="20577"/>
        <pc:sldMkLst>
          <pc:docMk/>
          <pc:sldMk cId="3025559226" sldId="887"/>
        </pc:sldMkLst>
        <pc:spChg chg="mod">
          <ac:chgData name="Pramod Naik" userId="ceb6df04-ef15-4d9b-a141-998a03559d75" providerId="ADAL" clId="{B158E975-0E20-43B3-8221-44D3D217A6A1}" dt="2025-06-27T19:02:50.304" v="271" actId="20577"/>
          <ac:spMkLst>
            <pc:docMk/>
            <pc:sldMk cId="3025559226" sldId="887"/>
            <ac:spMk id="3" creationId="{E8EBDB3D-8D92-E63A-5570-6E9287357D8A}"/>
          </ac:spMkLst>
        </pc:spChg>
      </pc:sldChg>
      <pc:sldChg chg="addSp delSp modSp mod">
        <pc:chgData name="Pramod Naik" userId="ceb6df04-ef15-4d9b-a141-998a03559d75" providerId="ADAL" clId="{B158E975-0E20-43B3-8221-44D3D217A6A1}" dt="2025-06-27T19:03:15.282" v="277" actId="1076"/>
        <pc:sldMkLst>
          <pc:docMk/>
          <pc:sldMk cId="788150859" sldId="888"/>
        </pc:sldMkLst>
        <pc:spChg chg="del">
          <ac:chgData name="Pramod Naik" userId="ceb6df04-ef15-4d9b-a141-998a03559d75" providerId="ADAL" clId="{B158E975-0E20-43B3-8221-44D3D217A6A1}" dt="2025-06-27T19:03:04.301" v="272"/>
          <ac:spMkLst>
            <pc:docMk/>
            <pc:sldMk cId="788150859" sldId="888"/>
            <ac:spMk id="3" creationId="{22721F6C-F0E9-9253-9B74-239AA7341C80}"/>
          </ac:spMkLst>
        </pc:spChg>
        <pc:picChg chg="add mod">
          <ac:chgData name="Pramod Naik" userId="ceb6df04-ef15-4d9b-a141-998a03559d75" providerId="ADAL" clId="{B158E975-0E20-43B3-8221-44D3D217A6A1}" dt="2025-06-27T19:03:15.282" v="277" actId="1076"/>
          <ac:picMkLst>
            <pc:docMk/>
            <pc:sldMk cId="788150859" sldId="888"/>
            <ac:picMk id="4" creationId="{9F8DF1EC-EFBE-CDE2-6542-704547D32B0C}"/>
          </ac:picMkLst>
        </pc:picChg>
      </pc:sldChg>
      <pc:sldChg chg="modSp mod">
        <pc:chgData name="Pramod Naik" userId="ceb6df04-ef15-4d9b-a141-998a03559d75" providerId="ADAL" clId="{B158E975-0E20-43B3-8221-44D3D217A6A1}" dt="2025-06-27T19:05:16.451" v="341" actId="404"/>
        <pc:sldMkLst>
          <pc:docMk/>
          <pc:sldMk cId="4242826226" sldId="889"/>
        </pc:sldMkLst>
        <pc:spChg chg="mod">
          <ac:chgData name="Pramod Naik" userId="ceb6df04-ef15-4d9b-a141-998a03559d75" providerId="ADAL" clId="{B158E975-0E20-43B3-8221-44D3D217A6A1}" dt="2025-06-27T19:05:16.451" v="341" actId="404"/>
          <ac:spMkLst>
            <pc:docMk/>
            <pc:sldMk cId="4242826226" sldId="889"/>
            <ac:spMk id="3" creationId="{88B2AAD6-0BFA-BCC0-A5B7-C550A76D1501}"/>
          </ac:spMkLst>
        </pc:spChg>
      </pc:sldChg>
      <pc:sldChg chg="addSp delSp modSp new mod">
        <pc:chgData name="Pramod Naik" userId="ceb6df04-ef15-4d9b-a141-998a03559d75" providerId="ADAL" clId="{B158E975-0E20-43B3-8221-44D3D217A6A1}" dt="2025-06-28T05:01:58.051" v="371" actId="14100"/>
        <pc:sldMkLst>
          <pc:docMk/>
          <pc:sldMk cId="476035746" sldId="891"/>
        </pc:sldMkLst>
        <pc:spChg chg="del">
          <ac:chgData name="Pramod Naik" userId="ceb6df04-ef15-4d9b-a141-998a03559d75" providerId="ADAL" clId="{B158E975-0E20-43B3-8221-44D3D217A6A1}" dt="2025-06-28T04:25:58.733" v="343" actId="478"/>
          <ac:spMkLst>
            <pc:docMk/>
            <pc:sldMk cId="476035746" sldId="891"/>
            <ac:spMk id="2" creationId="{B29ECA2B-EC6B-223E-39EF-1C7A2F564197}"/>
          </ac:spMkLst>
        </pc:spChg>
        <pc:spChg chg="del mod">
          <ac:chgData name="Pramod Naik" userId="ceb6df04-ef15-4d9b-a141-998a03559d75" providerId="ADAL" clId="{B158E975-0E20-43B3-8221-44D3D217A6A1}" dt="2025-06-28T04:26:35.264" v="350" actId="22"/>
          <ac:spMkLst>
            <pc:docMk/>
            <pc:sldMk cId="476035746" sldId="891"/>
            <ac:spMk id="3" creationId="{AC24E9D3-19C8-B049-A69B-5F22821D0C52}"/>
          </ac:spMkLst>
        </pc:spChg>
        <pc:spChg chg="add del mod">
          <ac:chgData name="Pramod Naik" userId="ceb6df04-ef15-4d9b-a141-998a03559d75" providerId="ADAL" clId="{B158E975-0E20-43B3-8221-44D3D217A6A1}" dt="2025-06-28T05:01:51.693" v="369" actId="478"/>
          <ac:spMkLst>
            <pc:docMk/>
            <pc:sldMk cId="476035746" sldId="891"/>
            <ac:spMk id="9" creationId="{78EB0D94-0919-1619-4569-37AB409EF7FF}"/>
          </ac:spMkLst>
        </pc:spChg>
        <pc:picChg chg="add del mod ord">
          <ac:chgData name="Pramod Naik" userId="ceb6df04-ef15-4d9b-a141-998a03559d75" providerId="ADAL" clId="{B158E975-0E20-43B3-8221-44D3D217A6A1}" dt="2025-06-28T05:01:48.224" v="368" actId="478"/>
          <ac:picMkLst>
            <pc:docMk/>
            <pc:sldMk cId="476035746" sldId="891"/>
            <ac:picMk id="5" creationId="{6221948A-178C-1AD9-2980-B1647314AF31}"/>
          </ac:picMkLst>
        </pc:picChg>
        <pc:picChg chg="add mod">
          <ac:chgData name="Pramod Naik" userId="ceb6df04-ef15-4d9b-a141-998a03559d75" providerId="ADAL" clId="{B158E975-0E20-43B3-8221-44D3D217A6A1}" dt="2025-06-28T05:01:58.051" v="371" actId="14100"/>
          <ac:picMkLst>
            <pc:docMk/>
            <pc:sldMk cId="476035746" sldId="891"/>
            <ac:picMk id="7" creationId="{B1D00FD5-B0B6-A780-EEF4-590F7DA1CF76}"/>
          </ac:picMkLst>
        </pc:picChg>
      </pc:sldChg>
      <pc:sldChg chg="addSp delSp modSp add mod">
        <pc:chgData name="Pramod Naik" userId="ceb6df04-ef15-4d9b-a141-998a03559d75" providerId="ADAL" clId="{B158E975-0E20-43B3-8221-44D3D217A6A1}" dt="2025-06-28T04:27:44.670" v="361" actId="14100"/>
        <pc:sldMkLst>
          <pc:docMk/>
          <pc:sldMk cId="369385158" sldId="892"/>
        </pc:sldMkLst>
        <pc:spChg chg="add mod">
          <ac:chgData name="Pramod Naik" userId="ceb6df04-ef15-4d9b-a141-998a03559d75" providerId="ADAL" clId="{B158E975-0E20-43B3-8221-44D3D217A6A1}" dt="2025-06-28T04:26:50.359" v="354" actId="478"/>
          <ac:spMkLst>
            <pc:docMk/>
            <pc:sldMk cId="369385158" sldId="892"/>
            <ac:spMk id="3" creationId="{855F3A1B-65AF-D8E2-ABBE-6C900D6D99CF}"/>
          </ac:spMkLst>
        </pc:spChg>
        <pc:picChg chg="del">
          <ac:chgData name="Pramod Naik" userId="ceb6df04-ef15-4d9b-a141-998a03559d75" providerId="ADAL" clId="{B158E975-0E20-43B3-8221-44D3D217A6A1}" dt="2025-06-28T04:26:50.359" v="354" actId="478"/>
          <ac:picMkLst>
            <pc:docMk/>
            <pc:sldMk cId="369385158" sldId="892"/>
            <ac:picMk id="5" creationId="{5072FA6C-E415-ED2C-34A3-7DC356A840AC}"/>
          </ac:picMkLst>
        </pc:picChg>
        <pc:picChg chg="add mod">
          <ac:chgData name="Pramod Naik" userId="ceb6df04-ef15-4d9b-a141-998a03559d75" providerId="ADAL" clId="{B158E975-0E20-43B3-8221-44D3D217A6A1}" dt="2025-06-28T04:27:44.670" v="361" actId="14100"/>
          <ac:picMkLst>
            <pc:docMk/>
            <pc:sldMk cId="369385158" sldId="892"/>
            <ac:picMk id="6" creationId="{82EA1FBE-CE02-3183-E60E-18E9C0598EE2}"/>
          </ac:picMkLst>
        </pc:picChg>
      </pc:sldChg>
      <pc:sldChg chg="addSp add mod">
        <pc:chgData name="Pramod Naik" userId="ceb6df04-ef15-4d9b-a141-998a03559d75" providerId="ADAL" clId="{B158E975-0E20-43B3-8221-44D3D217A6A1}" dt="2025-06-28T04:28:11.645" v="362" actId="22"/>
        <pc:sldMkLst>
          <pc:docMk/>
          <pc:sldMk cId="595101362" sldId="893"/>
        </pc:sldMkLst>
        <pc:picChg chg="add">
          <ac:chgData name="Pramod Naik" userId="ceb6df04-ef15-4d9b-a141-998a03559d75" providerId="ADAL" clId="{B158E975-0E20-43B3-8221-44D3D217A6A1}" dt="2025-06-28T04:28:11.645" v="362" actId="22"/>
          <ac:picMkLst>
            <pc:docMk/>
            <pc:sldMk cId="595101362" sldId="893"/>
            <ac:picMk id="4" creationId="{3CC3EDEF-1BA9-9849-9ADF-D2F97660902C}"/>
          </ac:picMkLst>
        </pc:picChg>
      </pc:sldChg>
      <pc:sldChg chg="addSp add mod">
        <pc:chgData name="Pramod Naik" userId="ceb6df04-ef15-4d9b-a141-998a03559d75" providerId="ADAL" clId="{B158E975-0E20-43B3-8221-44D3D217A6A1}" dt="2025-06-28T04:28:45.154" v="363" actId="22"/>
        <pc:sldMkLst>
          <pc:docMk/>
          <pc:sldMk cId="2450093490" sldId="894"/>
        </pc:sldMkLst>
        <pc:picChg chg="add">
          <ac:chgData name="Pramod Naik" userId="ceb6df04-ef15-4d9b-a141-998a03559d75" providerId="ADAL" clId="{B158E975-0E20-43B3-8221-44D3D217A6A1}" dt="2025-06-28T04:28:45.154" v="363" actId="22"/>
          <ac:picMkLst>
            <pc:docMk/>
            <pc:sldMk cId="2450093490" sldId="894"/>
            <ac:picMk id="4" creationId="{A438462E-7715-48F1-4BD1-A1985FABCE26}"/>
          </ac:picMkLst>
        </pc:picChg>
      </pc:sldChg>
      <pc:sldChg chg="addSp modSp add mod">
        <pc:chgData name="Pramod Naik" userId="ceb6df04-ef15-4d9b-a141-998a03559d75" providerId="ADAL" clId="{B158E975-0E20-43B3-8221-44D3D217A6A1}" dt="2025-06-28T04:29:08.604" v="365" actId="1076"/>
        <pc:sldMkLst>
          <pc:docMk/>
          <pc:sldMk cId="3579380893" sldId="895"/>
        </pc:sldMkLst>
        <pc:picChg chg="add mod">
          <ac:chgData name="Pramod Naik" userId="ceb6df04-ef15-4d9b-a141-998a03559d75" providerId="ADAL" clId="{B158E975-0E20-43B3-8221-44D3D217A6A1}" dt="2025-06-28T04:29:08.604" v="365" actId="1076"/>
          <ac:picMkLst>
            <pc:docMk/>
            <pc:sldMk cId="3579380893" sldId="895"/>
            <ac:picMk id="4" creationId="{538B0164-CF32-53DD-6409-9054635737B0}"/>
          </ac:picMkLst>
        </pc:picChg>
      </pc:sldChg>
      <pc:sldChg chg="add">
        <pc:chgData name="Pramod Naik" userId="ceb6df04-ef15-4d9b-a141-998a03559d75" providerId="ADAL" clId="{B158E975-0E20-43B3-8221-44D3D217A6A1}" dt="2025-06-28T04:26:52.887" v="358"/>
        <pc:sldMkLst>
          <pc:docMk/>
          <pc:sldMk cId="3683555964" sldId="896"/>
        </pc:sldMkLst>
      </pc:sldChg>
      <pc:sldChg chg="delSp add mod">
        <pc:chgData name="Pramod Naik" userId="ceb6df04-ef15-4d9b-a141-998a03559d75" providerId="ADAL" clId="{B158E975-0E20-43B3-8221-44D3D217A6A1}" dt="2025-06-28T05:04:36.542" v="372" actId="478"/>
        <pc:sldMkLst>
          <pc:docMk/>
          <pc:sldMk cId="1920923831" sldId="897"/>
        </pc:sldMkLst>
        <pc:picChg chg="del">
          <ac:chgData name="Pramod Naik" userId="ceb6df04-ef15-4d9b-a141-998a03559d75" providerId="ADAL" clId="{B158E975-0E20-43B3-8221-44D3D217A6A1}" dt="2025-06-28T05:04:36.542" v="372" actId="478"/>
          <ac:picMkLst>
            <pc:docMk/>
            <pc:sldMk cId="1920923831" sldId="897"/>
            <ac:picMk id="7" creationId="{E1B9EBE3-20A6-DE55-F621-F1D6706713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442E5-3501-493E-B556-8D78E402D194}" type="datetimeFigureOut">
              <a:rPr lang="en-IN" smtClean="0"/>
              <a:t>28-06-2025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31800-8639-4DD5-9974-CDF46FB8A9AC}" type="slidenum">
              <a:rPr lang="en-IN" smtClean="0"/>
              <a:t>‹#›</a:t>
            </a:fld>
            <a:endParaRPr lang="en-IN"/>
          </a:p>
        </p:txBody>
      </p:sp>
    </p:spTree>
    <p:extLst>
      <p:ext uri="{BB962C8B-B14F-4D97-AF65-F5344CB8AC3E}">
        <p14:creationId xmlns:p14="http://schemas.microsoft.com/office/powerpoint/2010/main" val="280217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A3D3C-4A78-4401-B8E2-2D9D7F81A7F6}" type="slidenum">
              <a:rPr lang="en-IN" smtClean="0"/>
              <a:t>3</a:t>
            </a:fld>
            <a:endParaRPr lang="en-IN"/>
          </a:p>
        </p:txBody>
      </p:sp>
    </p:spTree>
    <p:extLst>
      <p:ext uri="{BB962C8B-B14F-4D97-AF65-F5344CB8AC3E}">
        <p14:creationId xmlns:p14="http://schemas.microsoft.com/office/powerpoint/2010/main" val="4130668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A3D3C-4A78-4401-B8E2-2D9D7F81A7F6}" type="slidenum">
              <a:rPr lang="en-IN" smtClean="0"/>
              <a:t>11</a:t>
            </a:fld>
            <a:endParaRPr lang="en-IN"/>
          </a:p>
        </p:txBody>
      </p:sp>
    </p:spTree>
    <p:extLst>
      <p:ext uri="{BB962C8B-B14F-4D97-AF65-F5344CB8AC3E}">
        <p14:creationId xmlns:p14="http://schemas.microsoft.com/office/powerpoint/2010/main" val="129663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731800-8639-4DD5-9974-CDF46FB8A9AC}" type="slidenum">
              <a:rPr lang="en-IN" smtClean="0"/>
              <a:t>59</a:t>
            </a:fld>
            <a:endParaRPr lang="en-IN"/>
          </a:p>
        </p:txBody>
      </p:sp>
    </p:spTree>
    <p:extLst>
      <p:ext uri="{BB962C8B-B14F-4D97-AF65-F5344CB8AC3E}">
        <p14:creationId xmlns:p14="http://schemas.microsoft.com/office/powerpoint/2010/main" val="248547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71529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1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4480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9207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957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4223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2447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6472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7665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137547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050FF069-687C-4110-9C8F-B52BF36C2535}" type="datetimeFigureOut">
              <a:rPr lang="en-IN" smtClean="0"/>
              <a:t>28-06-2025</a:t>
            </a:fld>
            <a:endParaRPr lang="en-IN"/>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122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050FF069-687C-4110-9C8F-B52BF36C2535}" type="datetimeFigureOut">
              <a:rPr lang="en-IN" smtClean="0"/>
              <a:t>28-06-2025</a:t>
            </a:fld>
            <a:endParaRPr lang="en-IN"/>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F012B93-754B-40E2-B673-F3825D75AA44}" type="slidenum">
              <a:rPr lang="en-IN" smtClean="0"/>
              <a:t>‹#›</a:t>
            </a:fld>
            <a:endParaRPr lang="en-IN"/>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3281849D-54CA-C13E-3D84-DB247AB9A268}"/>
              </a:ext>
            </a:extLst>
          </p:cNvPr>
          <p:cNvGrpSpPr/>
          <p:nvPr/>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9279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DB707-FE8D-6C55-E955-6251D807F941}"/>
              </a:ext>
            </a:extLst>
          </p:cNvPr>
          <p:cNvSpPr>
            <a:spLocks noGrp="1"/>
          </p:cNvSpPr>
          <p:nvPr>
            <p:ph idx="1"/>
          </p:nvPr>
        </p:nvSpPr>
        <p:spPr>
          <a:xfrm>
            <a:off x="609600" y="370114"/>
            <a:ext cx="11225350" cy="6106886"/>
          </a:xfrm>
        </p:spPr>
        <p:txBody>
          <a:bodyPr>
            <a:normAutofit lnSpcReduction="10000"/>
          </a:bodyPr>
          <a:lstStyle/>
          <a:p>
            <a:pPr marL="0" indent="0">
              <a:buNone/>
            </a:pPr>
            <a:r>
              <a:rPr lang="en-IN" sz="2200" b="1" dirty="0">
                <a:solidFill>
                  <a:srgbClr val="C00000"/>
                </a:solidFill>
              </a:rPr>
              <a:t>Experiments or Lab Programs:</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Implement and demonstrate the FIND-S algorithm for finding the most specific hypothesis based on a given set of training data samples. Read the training data from a .CSV file. </a:t>
            </a:r>
          </a:p>
          <a:p>
            <a:pPr marL="342900" lvl="0" indent="-342900">
              <a:lnSpc>
                <a:spcPct val="107000"/>
              </a:lnSpc>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For a given set of training data examples stored in a .CSV file, implement and demonstrate the Candidate Elimination algorithm to output a description of the set of all hypotheses consistent with the training examples.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demonstrate the working of the decision tree  based  ID3 algorithm. Use an appropriate data set for building the decision tree and apply this knowledge to classify a new sample.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implement the naïve Bayesian classifier for a sample training  data set stored as a .CSV file. Compute the accuracy of the classifier, considering few test data sets.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implement k-Nearest Neighbour algorithm to classify the iris  data set. Print both correct and wrong predictions. </a:t>
            </a:r>
          </a:p>
          <a:p>
            <a:pPr marL="342900" lvl="0" indent="-342900">
              <a:lnSpc>
                <a:spcPct val="107000"/>
              </a:lnSpc>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Build an Artificial Neural Network by implementing the Backpropagation algorithm and test the same using appropriate data sets. </a:t>
            </a:r>
          </a:p>
          <a:p>
            <a:pPr marL="342900" lvl="0" indent="-342900">
              <a:lnSpc>
                <a:spcPct val="107000"/>
              </a:lnSpc>
              <a:buFont typeface="+mj-lt"/>
              <a:buAutoNum type="arabicPeriod"/>
            </a:pPr>
            <a:r>
              <a:rPr lang="en-IN" sz="1800" b="1" kern="100" dirty="0">
                <a:effectLst/>
                <a:latin typeface="Aptos" panose="020B0004020202020204" pitchFamily="34" charset="0"/>
                <a:ea typeface="Aptos" panose="020B0004020202020204" pitchFamily="34" charset="0"/>
                <a:cs typeface="Tunga" panose="020B0502040204020203" pitchFamily="34" charset="0"/>
              </a:rPr>
              <a:t>Write a program to demonstrate </a:t>
            </a:r>
            <a:r>
              <a:rPr lang="en-IN" sz="18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rPr>
              <a:t>Regression analysis </a:t>
            </a:r>
            <a:r>
              <a:rPr lang="en-IN" sz="1800" b="1" kern="100" dirty="0">
                <a:effectLst/>
                <a:latin typeface="Aptos" panose="020B0004020202020204" pitchFamily="34" charset="0"/>
                <a:ea typeface="Aptos" panose="020B0004020202020204" pitchFamily="34" charset="0"/>
                <a:cs typeface="Tunga" panose="020B0502040204020203" pitchFamily="34" charset="0"/>
              </a:rPr>
              <a:t>with residual plots on a given data set. </a:t>
            </a:r>
          </a:p>
          <a:p>
            <a:pPr marL="342900" lvl="0" indent="-342900">
              <a:lnSpc>
                <a:spcPct val="107000"/>
              </a:lnSpc>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Write a program to compute summary statistics such as mean, median, mode, standard deviation and variance of the given different types of data. </a:t>
            </a:r>
          </a:p>
          <a:p>
            <a:pPr marL="342900" lvl="0" indent="-342900">
              <a:lnSpc>
                <a:spcPct val="107000"/>
              </a:lnSpc>
              <a:spcAft>
                <a:spcPts val="800"/>
              </a:spcAft>
              <a:buFont typeface="+mj-lt"/>
              <a:buAutoNum type="arabicPeriod"/>
            </a:pPr>
            <a:r>
              <a:rPr lang="en-IN" sz="1800" kern="100" dirty="0">
                <a:effectLst/>
                <a:latin typeface="Aptos" panose="020B0004020202020204" pitchFamily="34" charset="0"/>
                <a:ea typeface="Aptos" panose="020B0004020202020204" pitchFamily="34" charset="0"/>
                <a:cs typeface="Tunga" panose="020B0502040204020203" pitchFamily="34" charset="0"/>
              </a:rPr>
              <a:t>Write a program to implement </a:t>
            </a:r>
            <a:r>
              <a:rPr lang="en-IN" sz="1800" b="1" kern="100" dirty="0">
                <a:solidFill>
                  <a:srgbClr val="C00000"/>
                </a:solidFill>
                <a:effectLst/>
                <a:latin typeface="Aptos" panose="020B0004020202020204" pitchFamily="34" charset="0"/>
                <a:ea typeface="Aptos" panose="020B0004020202020204" pitchFamily="34" charset="0"/>
                <a:cs typeface="Tunga" panose="020B0502040204020203" pitchFamily="34" charset="0"/>
              </a:rPr>
              <a:t>k-Means</a:t>
            </a:r>
            <a:r>
              <a:rPr lang="en-IN" sz="1800" kern="100" dirty="0">
                <a:effectLst/>
                <a:latin typeface="Aptos" panose="020B0004020202020204" pitchFamily="34" charset="0"/>
                <a:ea typeface="Aptos" panose="020B0004020202020204" pitchFamily="34" charset="0"/>
                <a:cs typeface="Tunga" panose="020B0502040204020203" pitchFamily="34" charset="0"/>
              </a:rPr>
              <a:t> clustering algorithm to cluster the set of data stored in .CSV file.</a:t>
            </a:r>
          </a:p>
        </p:txBody>
      </p:sp>
    </p:spTree>
    <p:extLst>
      <p:ext uri="{BB962C8B-B14F-4D97-AF65-F5344CB8AC3E}">
        <p14:creationId xmlns:p14="http://schemas.microsoft.com/office/powerpoint/2010/main" val="76943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FAEB-F7A1-5B34-0370-7E1FD1FE5D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F9F0BF-60DE-3BDE-393E-F2DF171416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06D5E87-2611-388F-8237-039798EA4638}"/>
              </a:ext>
            </a:extLst>
          </p:cNvPr>
          <p:cNvPicPr>
            <a:picLocks noChangeAspect="1"/>
          </p:cNvPicPr>
          <p:nvPr/>
        </p:nvPicPr>
        <p:blipFill>
          <a:blip r:embed="rId2"/>
          <a:srcRect r="55268"/>
          <a:stretch>
            <a:fillRect/>
          </a:stretch>
        </p:blipFill>
        <p:spPr>
          <a:xfrm>
            <a:off x="76200" y="43543"/>
            <a:ext cx="12164179" cy="4931228"/>
          </a:xfrm>
          <a:prstGeom prst="rect">
            <a:avLst/>
          </a:prstGeom>
        </p:spPr>
      </p:pic>
    </p:spTree>
    <p:extLst>
      <p:ext uri="{BB962C8B-B14F-4D97-AF65-F5344CB8AC3E}">
        <p14:creationId xmlns:p14="http://schemas.microsoft.com/office/powerpoint/2010/main" val="338823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3071-E585-11DD-4050-325F16BF9B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BECD2C-FF79-6AE8-F9C1-AB39D758149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3AB1F7-140F-6CC3-6AB7-969F787AB6AE}"/>
              </a:ext>
            </a:extLst>
          </p:cNvPr>
          <p:cNvPicPr>
            <a:picLocks noChangeAspect="1"/>
          </p:cNvPicPr>
          <p:nvPr/>
        </p:nvPicPr>
        <p:blipFill>
          <a:blip r:embed="rId3"/>
          <a:stretch>
            <a:fillRect/>
          </a:stretch>
        </p:blipFill>
        <p:spPr>
          <a:xfrm>
            <a:off x="0" y="-1"/>
            <a:ext cx="12183789" cy="5301343"/>
          </a:xfrm>
          <a:prstGeom prst="rect">
            <a:avLst/>
          </a:prstGeom>
        </p:spPr>
      </p:pic>
    </p:spTree>
    <p:extLst>
      <p:ext uri="{BB962C8B-B14F-4D97-AF65-F5344CB8AC3E}">
        <p14:creationId xmlns:p14="http://schemas.microsoft.com/office/powerpoint/2010/main" val="4013520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9A3D0-ACBA-1229-086D-A4CAAE0B67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C9E2D-56A6-364B-99E1-382846EBE8A2}"/>
              </a:ext>
            </a:extLst>
          </p:cNvPr>
          <p:cNvSpPr>
            <a:spLocks noGrp="1"/>
          </p:cNvSpPr>
          <p:nvPr>
            <p:ph idx="1"/>
          </p:nvPr>
        </p:nvSpPr>
        <p:spPr>
          <a:xfrm>
            <a:off x="702853" y="968829"/>
            <a:ext cx="10900568" cy="4931228"/>
          </a:xfrm>
        </p:spPr>
        <p:txBody>
          <a:bodyPr>
            <a:normAutofit/>
          </a:bodyPr>
          <a:lstStyle/>
          <a:p>
            <a:pPr marL="0" indent="0">
              <a:buNone/>
            </a:pPr>
            <a:r>
              <a:rPr lang="en-US" sz="2400" b="1" dirty="0"/>
              <a:t>🚀 Step-by-Step Working of FIND-S on Above Data</a:t>
            </a:r>
          </a:p>
          <a:p>
            <a:pPr marL="457200" indent="-457200">
              <a:buFont typeface="+mj-lt"/>
              <a:buAutoNum type="arabicPeriod"/>
            </a:pPr>
            <a:r>
              <a:rPr lang="en-US" sz="2400" b="1" dirty="0"/>
              <a:t>Start with the </a:t>
            </a:r>
            <a:r>
              <a:rPr lang="en-US" sz="2400" b="1" dirty="0">
                <a:solidFill>
                  <a:srgbClr val="C00000"/>
                </a:solidFill>
              </a:rPr>
              <a:t>first positive example</a:t>
            </a:r>
            <a:r>
              <a:rPr lang="en-US" sz="2400" b="1" dirty="0"/>
              <a:t>:</a:t>
            </a:r>
          </a:p>
          <a:p>
            <a:pPr marL="457200" indent="-457200">
              <a:buFont typeface="+mj-lt"/>
              <a:buAutoNum type="arabicPeriod"/>
            </a:pPr>
            <a:endParaRPr lang="en-US" sz="2400" b="1" dirty="0"/>
          </a:p>
          <a:p>
            <a:pPr marL="457200" indent="-457200">
              <a:buFont typeface="+mj-lt"/>
              <a:buAutoNum type="arabicPeriod"/>
            </a:pPr>
            <a:endParaRPr lang="en-US" sz="2400" b="1" dirty="0"/>
          </a:p>
          <a:p>
            <a:pPr marL="457200" indent="-457200">
              <a:buFont typeface="+mj-lt"/>
              <a:buAutoNum type="arabicPeriod"/>
            </a:pPr>
            <a:endParaRPr lang="en-US" sz="2400" b="1" dirty="0"/>
          </a:p>
          <a:p>
            <a:pPr marL="457200" indent="-457200">
              <a:buFont typeface="+mj-lt"/>
              <a:buAutoNum type="arabicPeriod"/>
            </a:pPr>
            <a:r>
              <a:rPr lang="en-IN" sz="2400" b="1" dirty="0"/>
              <a:t>Process </a:t>
            </a:r>
            <a:r>
              <a:rPr lang="en-IN" sz="2400" b="1" dirty="0">
                <a:solidFill>
                  <a:srgbClr val="C00000"/>
                </a:solidFill>
              </a:rPr>
              <a:t>second positive example</a:t>
            </a:r>
            <a:r>
              <a:rPr lang="en-IN" sz="2400" b="1" dirty="0"/>
              <a:t>:</a:t>
            </a:r>
          </a:p>
          <a:p>
            <a:pPr marL="0" indent="0">
              <a:buNone/>
            </a:pPr>
            <a:endParaRPr lang="en-IN" sz="2400" b="1" dirty="0"/>
          </a:p>
        </p:txBody>
      </p:sp>
      <p:pic>
        <p:nvPicPr>
          <p:cNvPr id="4" name="Picture 3">
            <a:extLst>
              <a:ext uri="{FF2B5EF4-FFF2-40B4-BE49-F238E27FC236}">
                <a16:creationId xmlns:a16="http://schemas.microsoft.com/office/drawing/2014/main" id="{F227D232-D338-B7D7-3072-B355E71D475B}"/>
              </a:ext>
            </a:extLst>
          </p:cNvPr>
          <p:cNvPicPr>
            <a:picLocks noChangeAspect="1"/>
          </p:cNvPicPr>
          <p:nvPr/>
        </p:nvPicPr>
        <p:blipFill>
          <a:blip r:embed="rId2"/>
          <a:stretch>
            <a:fillRect/>
          </a:stretch>
        </p:blipFill>
        <p:spPr>
          <a:xfrm>
            <a:off x="1088572" y="2131459"/>
            <a:ext cx="8784771" cy="661943"/>
          </a:xfrm>
          <a:prstGeom prst="rect">
            <a:avLst/>
          </a:prstGeom>
        </p:spPr>
      </p:pic>
      <p:pic>
        <p:nvPicPr>
          <p:cNvPr id="6" name="Picture 5">
            <a:extLst>
              <a:ext uri="{FF2B5EF4-FFF2-40B4-BE49-F238E27FC236}">
                <a16:creationId xmlns:a16="http://schemas.microsoft.com/office/drawing/2014/main" id="{D1A8CB2F-C076-8C03-3706-E898663EE6D0}"/>
              </a:ext>
            </a:extLst>
          </p:cNvPr>
          <p:cNvPicPr>
            <a:picLocks noChangeAspect="1"/>
          </p:cNvPicPr>
          <p:nvPr/>
        </p:nvPicPr>
        <p:blipFill>
          <a:blip r:embed="rId3"/>
          <a:stretch>
            <a:fillRect/>
          </a:stretch>
        </p:blipFill>
        <p:spPr>
          <a:xfrm>
            <a:off x="1186542" y="3956032"/>
            <a:ext cx="8588829" cy="2157171"/>
          </a:xfrm>
          <a:prstGeom prst="rect">
            <a:avLst/>
          </a:prstGeom>
        </p:spPr>
      </p:pic>
    </p:spTree>
    <p:extLst>
      <p:ext uri="{BB962C8B-B14F-4D97-AF65-F5344CB8AC3E}">
        <p14:creationId xmlns:p14="http://schemas.microsoft.com/office/powerpoint/2010/main" val="401176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70A71-E486-428A-59F2-7AC8C719A9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34EAB-5B75-8870-A718-BB56CF31EAFD}"/>
              </a:ext>
            </a:extLst>
          </p:cNvPr>
          <p:cNvSpPr>
            <a:spLocks noGrp="1"/>
          </p:cNvSpPr>
          <p:nvPr>
            <p:ph type="title"/>
          </p:nvPr>
        </p:nvSpPr>
        <p:spPr>
          <a:xfrm>
            <a:off x="766445" y="781592"/>
            <a:ext cx="10659110" cy="1325563"/>
          </a:xfrm>
        </p:spPr>
        <p:txBody>
          <a:bodyPr anchor="ctr">
            <a:normAutofit/>
          </a:bodyPr>
          <a:lstStyle/>
          <a:p>
            <a:pPr marL="0" indent="0">
              <a:buNone/>
            </a:pPr>
            <a:r>
              <a:rPr lang="en-US" sz="2600" b="1" dirty="0"/>
              <a:t>3. </a:t>
            </a:r>
            <a:r>
              <a:rPr lang="en-US" sz="2600" b="1" dirty="0">
                <a:solidFill>
                  <a:srgbClr val="0070C0"/>
                </a:solidFill>
              </a:rPr>
              <a:t>Skip</a:t>
            </a:r>
            <a:r>
              <a:rPr lang="en-US" sz="2600" b="1" dirty="0"/>
              <a:t> </a:t>
            </a:r>
            <a:r>
              <a:rPr lang="en-US" sz="2600" b="1" dirty="0">
                <a:solidFill>
                  <a:srgbClr val="C00000"/>
                </a:solidFill>
              </a:rPr>
              <a:t>third example </a:t>
            </a:r>
            <a:r>
              <a:rPr lang="en-US" sz="2600" b="1" dirty="0"/>
              <a:t>(it's negative)</a:t>
            </a:r>
          </a:p>
          <a:p>
            <a:pPr marL="0" indent="0">
              <a:buNone/>
            </a:pPr>
            <a:endParaRPr lang="en-US" sz="2600" b="1" dirty="0"/>
          </a:p>
          <a:p>
            <a:pPr marL="0" indent="0">
              <a:buNone/>
            </a:pPr>
            <a:r>
              <a:rPr lang="en-US" sz="2600" b="1" dirty="0"/>
              <a:t>4. Process </a:t>
            </a:r>
            <a:r>
              <a:rPr lang="en-US" sz="2600" b="1" dirty="0">
                <a:solidFill>
                  <a:srgbClr val="C00000"/>
                </a:solidFill>
              </a:rPr>
              <a:t>fourth positive example</a:t>
            </a:r>
            <a:r>
              <a:rPr lang="en-US" sz="2600" b="1" dirty="0"/>
              <a:t>:</a:t>
            </a:r>
            <a:endParaRPr lang="en-IN" sz="2600" b="1" dirty="0"/>
          </a:p>
        </p:txBody>
      </p:sp>
      <p:pic>
        <p:nvPicPr>
          <p:cNvPr id="4" name="Picture 3">
            <a:extLst>
              <a:ext uri="{FF2B5EF4-FFF2-40B4-BE49-F238E27FC236}">
                <a16:creationId xmlns:a16="http://schemas.microsoft.com/office/drawing/2014/main" id="{0DCF21FD-9453-3E26-0BB6-9C44AF555B83}"/>
              </a:ext>
            </a:extLst>
          </p:cNvPr>
          <p:cNvPicPr>
            <a:picLocks noChangeAspect="1"/>
          </p:cNvPicPr>
          <p:nvPr/>
        </p:nvPicPr>
        <p:blipFill>
          <a:blip r:embed="rId2"/>
          <a:stretch>
            <a:fillRect/>
          </a:stretch>
        </p:blipFill>
        <p:spPr>
          <a:xfrm>
            <a:off x="777240" y="2588962"/>
            <a:ext cx="10659110" cy="2824664"/>
          </a:xfrm>
          <a:prstGeom prst="rect">
            <a:avLst/>
          </a:prstGeom>
          <a:noFill/>
        </p:spPr>
      </p:pic>
    </p:spTree>
    <p:extLst>
      <p:ext uri="{BB962C8B-B14F-4D97-AF65-F5344CB8AC3E}">
        <p14:creationId xmlns:p14="http://schemas.microsoft.com/office/powerpoint/2010/main" val="135033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844B-5FB4-8A58-342B-26BE88677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1D63F-1734-2475-A604-54063D474E69}"/>
              </a:ext>
            </a:extLst>
          </p:cNvPr>
          <p:cNvSpPr>
            <a:spLocks noGrp="1"/>
          </p:cNvSpPr>
          <p:nvPr>
            <p:ph idx="1"/>
          </p:nvPr>
        </p:nvSpPr>
        <p:spPr>
          <a:xfrm>
            <a:off x="702853" y="968829"/>
            <a:ext cx="10900568" cy="4931228"/>
          </a:xfrm>
        </p:spPr>
        <p:txBody>
          <a:bodyPr>
            <a:normAutofit/>
          </a:bodyPr>
          <a:lstStyle/>
          <a:p>
            <a:pPr marL="0" indent="0">
              <a:buNone/>
            </a:pPr>
            <a:r>
              <a:rPr lang="en-IN" sz="2400" b="1" dirty="0"/>
              <a:t>🧾 Final Hypothesis:</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US" sz="2400" b="1" dirty="0"/>
              <a:t>This means:</a:t>
            </a:r>
          </a:p>
          <a:p>
            <a:r>
              <a:rPr lang="en-US" sz="2400" b="1" dirty="0">
                <a:solidFill>
                  <a:srgbClr val="002060"/>
                </a:solidFill>
              </a:rPr>
              <a:t>Sky</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Sunny</a:t>
            </a:r>
          </a:p>
          <a:p>
            <a:r>
              <a:rPr lang="en-US" sz="2400" b="1" dirty="0">
                <a:solidFill>
                  <a:srgbClr val="002060"/>
                </a:solidFill>
              </a:rPr>
              <a:t>Temp</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Warm</a:t>
            </a:r>
          </a:p>
          <a:p>
            <a:r>
              <a:rPr lang="en-US" sz="2400" b="1" dirty="0">
                <a:solidFill>
                  <a:srgbClr val="002060"/>
                </a:solidFill>
              </a:rPr>
              <a:t>Wind</a:t>
            </a:r>
            <a:r>
              <a:rPr lang="en-US" sz="2400" dirty="0"/>
              <a:t> </a:t>
            </a:r>
            <a:r>
              <a:rPr lang="en-US" sz="2400" b="1" dirty="0">
                <a:solidFill>
                  <a:srgbClr val="C00000"/>
                </a:solidFill>
              </a:rPr>
              <a:t>must</a:t>
            </a:r>
            <a:r>
              <a:rPr lang="en-US" sz="2400" dirty="0"/>
              <a:t> </a:t>
            </a:r>
            <a:r>
              <a:rPr lang="en-US" sz="2400" b="1" dirty="0">
                <a:solidFill>
                  <a:srgbClr val="C00000"/>
                </a:solidFill>
              </a:rPr>
              <a:t>be</a:t>
            </a:r>
            <a:r>
              <a:rPr lang="en-US" sz="2400" dirty="0"/>
              <a:t> </a:t>
            </a:r>
            <a:r>
              <a:rPr lang="en-US" sz="2400" b="1" dirty="0">
                <a:solidFill>
                  <a:srgbClr val="002060"/>
                </a:solidFill>
              </a:rPr>
              <a:t>Strong</a:t>
            </a:r>
          </a:p>
          <a:p>
            <a:r>
              <a:rPr lang="en-US" sz="2400" dirty="0"/>
              <a:t>All other values can be anything</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A7A44A62-F78B-C7DF-3B85-27187701F210}"/>
              </a:ext>
            </a:extLst>
          </p:cNvPr>
          <p:cNvPicPr>
            <a:picLocks noChangeAspect="1"/>
          </p:cNvPicPr>
          <p:nvPr/>
        </p:nvPicPr>
        <p:blipFill>
          <a:blip r:embed="rId2"/>
          <a:stretch>
            <a:fillRect/>
          </a:stretch>
        </p:blipFill>
        <p:spPr>
          <a:xfrm>
            <a:off x="1020400" y="1771028"/>
            <a:ext cx="8714286" cy="942857"/>
          </a:xfrm>
          <a:prstGeom prst="rect">
            <a:avLst/>
          </a:prstGeom>
        </p:spPr>
      </p:pic>
    </p:spTree>
    <p:extLst>
      <p:ext uri="{BB962C8B-B14F-4D97-AF65-F5344CB8AC3E}">
        <p14:creationId xmlns:p14="http://schemas.microsoft.com/office/powerpoint/2010/main" val="359412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1BC79-2BF8-EBFF-6962-987CE61C72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B0472-8D69-6E9D-45A4-FE72216D74F7}"/>
              </a:ext>
            </a:extLst>
          </p:cNvPr>
          <p:cNvSpPr>
            <a:spLocks noGrp="1"/>
          </p:cNvSpPr>
          <p:nvPr>
            <p:ph idx="1"/>
          </p:nvPr>
        </p:nvSpPr>
        <p:spPr>
          <a:xfrm>
            <a:off x="702853" y="1752599"/>
            <a:ext cx="10900568" cy="4147457"/>
          </a:xfrm>
        </p:spPr>
        <p:txBody>
          <a:bodyPr>
            <a:normAutofit/>
          </a:bodyPr>
          <a:lstStyle/>
          <a:p>
            <a:pPr marL="0" indent="0">
              <a:buNone/>
            </a:pPr>
            <a:r>
              <a:rPr lang="en-US" sz="3200" b="1" dirty="0"/>
              <a:t>Program-2: </a:t>
            </a:r>
            <a:r>
              <a:rPr lang="en-US" sz="3200" dirty="0"/>
              <a:t>For a given set of training data examples stored in a .CSV file, implement and demonstrate the Candidate Elimination algorithm to output a description of the set of all hypotheses consistent with the training examples.</a:t>
            </a:r>
            <a:endParaRPr lang="en-IN" sz="3200" dirty="0"/>
          </a:p>
        </p:txBody>
      </p:sp>
    </p:spTree>
    <p:extLst>
      <p:ext uri="{BB962C8B-B14F-4D97-AF65-F5344CB8AC3E}">
        <p14:creationId xmlns:p14="http://schemas.microsoft.com/office/powerpoint/2010/main" val="3474793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DBC6-39A1-8C9A-6770-8843B96AC2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5DD13-E33D-6865-51F6-3CE3C329CCD1}"/>
              </a:ext>
            </a:extLst>
          </p:cNvPr>
          <p:cNvSpPr>
            <a:spLocks noGrp="1"/>
          </p:cNvSpPr>
          <p:nvPr>
            <p:ph idx="1"/>
          </p:nvPr>
        </p:nvSpPr>
        <p:spPr>
          <a:xfrm>
            <a:off x="702853" y="642257"/>
            <a:ext cx="10900568" cy="5257800"/>
          </a:xfrm>
        </p:spPr>
        <p:txBody>
          <a:bodyPr>
            <a:normAutofit/>
          </a:bodyPr>
          <a:lstStyle/>
          <a:p>
            <a:pPr marL="0" indent="0">
              <a:buNone/>
            </a:pPr>
            <a:r>
              <a:rPr lang="en-US" sz="2800" b="1" dirty="0"/>
              <a:t>🧠 What is the Candidate Elimination Algorithm?</a:t>
            </a:r>
          </a:p>
          <a:p>
            <a:pPr marL="0" indent="0">
              <a:buNone/>
            </a:pPr>
            <a:r>
              <a:rPr lang="en-US" sz="2400" dirty="0"/>
              <a:t>The Candidate Elimination Algorithm is a supervised learning algorithm in Machine Learning that:</a:t>
            </a:r>
          </a:p>
          <a:p>
            <a:pPr marL="0" indent="0">
              <a:buNone/>
            </a:pPr>
            <a:r>
              <a:rPr lang="en-US" sz="2400" dirty="0"/>
              <a:t>Learns the target concept from training data</a:t>
            </a:r>
          </a:p>
          <a:p>
            <a:pPr marL="0" indent="0">
              <a:buNone/>
            </a:pPr>
            <a:r>
              <a:rPr lang="en-US" sz="2400" dirty="0"/>
              <a:t>Maintains a version space:</a:t>
            </a:r>
          </a:p>
          <a:p>
            <a:pPr marL="0" indent="0">
              <a:buNone/>
            </a:pPr>
            <a:r>
              <a:rPr lang="en-US" sz="2400" dirty="0"/>
              <a:t>S: The most specific hypotheses (specific boundary)</a:t>
            </a:r>
          </a:p>
          <a:p>
            <a:pPr marL="0" indent="0">
              <a:buNone/>
            </a:pPr>
            <a:r>
              <a:rPr lang="en-US" sz="2400" dirty="0"/>
              <a:t>G: The most general hypotheses (general boundary)</a:t>
            </a:r>
          </a:p>
          <a:p>
            <a:pPr marL="0" indent="0">
              <a:buNone/>
            </a:pPr>
            <a:endParaRPr lang="en-US" sz="2400" dirty="0"/>
          </a:p>
          <a:p>
            <a:pPr marL="0" indent="0">
              <a:buNone/>
            </a:pPr>
            <a:r>
              <a:rPr lang="en-US" sz="2400" dirty="0"/>
              <a:t>The version space is the set of all hypotheses consistent with the training data seen so far. The goal is to narrow this space as we process more examples.</a:t>
            </a:r>
            <a:endParaRPr lang="en-IN" sz="2400" dirty="0"/>
          </a:p>
        </p:txBody>
      </p:sp>
    </p:spTree>
    <p:extLst>
      <p:ext uri="{BB962C8B-B14F-4D97-AF65-F5344CB8AC3E}">
        <p14:creationId xmlns:p14="http://schemas.microsoft.com/office/powerpoint/2010/main" val="391060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C98D8-EC13-913C-5D74-E470446CE5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4AE2B-EBEB-F306-BFEA-152790A9C8DE}"/>
              </a:ext>
            </a:extLst>
          </p:cNvPr>
          <p:cNvSpPr>
            <a:spLocks noGrp="1"/>
          </p:cNvSpPr>
          <p:nvPr>
            <p:ph idx="1"/>
          </p:nvPr>
        </p:nvSpPr>
        <p:spPr>
          <a:xfrm>
            <a:off x="702853" y="1153885"/>
            <a:ext cx="10900568" cy="4746171"/>
          </a:xfrm>
        </p:spPr>
        <p:txBody>
          <a:bodyPr>
            <a:normAutofit/>
          </a:bodyPr>
          <a:lstStyle/>
          <a:p>
            <a:pPr marL="0" indent="0">
              <a:buNone/>
            </a:pPr>
            <a:r>
              <a:rPr lang="en-US" sz="2400" b="1" dirty="0"/>
              <a:t>📌 1. What is a </a:t>
            </a:r>
            <a:r>
              <a:rPr lang="en-US" sz="2400" b="1" dirty="0">
                <a:solidFill>
                  <a:srgbClr val="C00000"/>
                </a:solidFill>
              </a:rPr>
              <a:t>Target Concept</a:t>
            </a:r>
            <a:r>
              <a:rPr lang="en-US" sz="2400" b="1" dirty="0"/>
              <a:t>?</a:t>
            </a:r>
          </a:p>
          <a:p>
            <a:r>
              <a:rPr lang="en-US" sz="2400" dirty="0"/>
              <a:t>In machine learning, a target concept is the </a:t>
            </a:r>
            <a:r>
              <a:rPr lang="en-US" sz="2400" b="1" dirty="0">
                <a:solidFill>
                  <a:srgbClr val="C00000"/>
                </a:solidFill>
              </a:rPr>
              <a:t>thing we are trying to learn</a:t>
            </a:r>
            <a:r>
              <a:rPr lang="en-US" sz="2400" b="1" dirty="0"/>
              <a:t> </a:t>
            </a:r>
            <a:r>
              <a:rPr lang="en-US" sz="2400" dirty="0"/>
              <a:t>or </a:t>
            </a:r>
            <a:r>
              <a:rPr lang="en-US" sz="2400" b="1" dirty="0">
                <a:solidFill>
                  <a:srgbClr val="C00000"/>
                </a:solidFill>
              </a:rPr>
              <a:t>classify</a:t>
            </a:r>
            <a:r>
              <a:rPr lang="en-US" sz="2400" dirty="0"/>
              <a:t>.</a:t>
            </a:r>
          </a:p>
          <a:p>
            <a:r>
              <a:rPr lang="en-US" sz="2400" dirty="0"/>
              <a:t>In our example</a:t>
            </a:r>
          </a:p>
          <a:p>
            <a:pPr marL="0" indent="0">
              <a:buNone/>
            </a:pPr>
            <a:endParaRPr lang="en-US" sz="2400" dirty="0"/>
          </a:p>
          <a:p>
            <a:pPr marL="0" indent="0">
              <a:buNone/>
            </a:pPr>
            <a:endParaRPr lang="en-US" sz="2400" dirty="0"/>
          </a:p>
          <a:p>
            <a:pPr marL="0" indent="0">
              <a:buNone/>
            </a:pPr>
            <a:endParaRPr lang="en-US" sz="2400" dirty="0"/>
          </a:p>
          <a:p>
            <a:r>
              <a:rPr lang="en-US" sz="2400" dirty="0"/>
              <a:t>The column </a:t>
            </a:r>
            <a:r>
              <a:rPr lang="en-US" sz="2400" dirty="0" err="1"/>
              <a:t>EnjoySport</a:t>
            </a:r>
            <a:r>
              <a:rPr lang="en-US" sz="2400" dirty="0"/>
              <a:t> is the target concept. We are trying to </a:t>
            </a:r>
            <a:r>
              <a:rPr lang="en-US" sz="2400" b="1" dirty="0">
                <a:solidFill>
                  <a:srgbClr val="C00000"/>
                </a:solidFill>
              </a:rPr>
              <a:t>learn a rule</a:t>
            </a:r>
            <a:r>
              <a:rPr lang="en-US" sz="2400" b="1" dirty="0"/>
              <a:t> (hypothesis) </a:t>
            </a:r>
            <a:r>
              <a:rPr lang="en-US" sz="2400" dirty="0"/>
              <a:t>that tells us </a:t>
            </a:r>
            <a:r>
              <a:rPr lang="en-US" sz="2400" b="1" dirty="0">
                <a:solidFill>
                  <a:srgbClr val="C00000"/>
                </a:solidFill>
              </a:rPr>
              <a:t>under what conditions a person enjoys sport</a:t>
            </a:r>
            <a:r>
              <a:rPr lang="en-US" sz="2400" b="1" dirty="0"/>
              <a:t>.</a:t>
            </a:r>
          </a:p>
          <a:p>
            <a:endParaRPr lang="en-IN" sz="2400" b="1" dirty="0"/>
          </a:p>
        </p:txBody>
      </p:sp>
      <p:graphicFrame>
        <p:nvGraphicFramePr>
          <p:cNvPr id="6" name="Table 5">
            <a:extLst>
              <a:ext uri="{FF2B5EF4-FFF2-40B4-BE49-F238E27FC236}">
                <a16:creationId xmlns:a16="http://schemas.microsoft.com/office/drawing/2014/main" id="{B34D7D4F-F5A6-8C21-F0B0-EE564ECF8495}"/>
              </a:ext>
            </a:extLst>
          </p:cNvPr>
          <p:cNvGraphicFramePr>
            <a:graphicFrameLocks noGrp="1"/>
          </p:cNvGraphicFramePr>
          <p:nvPr/>
        </p:nvGraphicFramePr>
        <p:xfrm>
          <a:off x="1589903" y="2335524"/>
          <a:ext cx="7967757" cy="1015492"/>
        </p:xfrm>
        <a:graphic>
          <a:graphicData uri="http://schemas.openxmlformats.org/drawingml/2006/table">
            <a:tbl>
              <a:tblPr firstRow="1" firstCol="1" bandRow="1">
                <a:tableStyleId>{5C22544A-7EE6-4342-B048-85BDC9FD1C3A}</a:tableStyleId>
              </a:tblPr>
              <a:tblGrid>
                <a:gridCol w="1138251">
                  <a:extLst>
                    <a:ext uri="{9D8B030D-6E8A-4147-A177-3AD203B41FA5}">
                      <a16:colId xmlns:a16="http://schemas.microsoft.com/office/drawing/2014/main" val="1112269024"/>
                    </a:ext>
                  </a:extLst>
                </a:gridCol>
                <a:gridCol w="1138251">
                  <a:extLst>
                    <a:ext uri="{9D8B030D-6E8A-4147-A177-3AD203B41FA5}">
                      <a16:colId xmlns:a16="http://schemas.microsoft.com/office/drawing/2014/main" val="2880019691"/>
                    </a:ext>
                  </a:extLst>
                </a:gridCol>
                <a:gridCol w="1138251">
                  <a:extLst>
                    <a:ext uri="{9D8B030D-6E8A-4147-A177-3AD203B41FA5}">
                      <a16:colId xmlns:a16="http://schemas.microsoft.com/office/drawing/2014/main" val="1580157393"/>
                    </a:ext>
                  </a:extLst>
                </a:gridCol>
                <a:gridCol w="1138251">
                  <a:extLst>
                    <a:ext uri="{9D8B030D-6E8A-4147-A177-3AD203B41FA5}">
                      <a16:colId xmlns:a16="http://schemas.microsoft.com/office/drawing/2014/main" val="2535963053"/>
                    </a:ext>
                  </a:extLst>
                </a:gridCol>
                <a:gridCol w="1138251">
                  <a:extLst>
                    <a:ext uri="{9D8B030D-6E8A-4147-A177-3AD203B41FA5}">
                      <a16:colId xmlns:a16="http://schemas.microsoft.com/office/drawing/2014/main" val="1092613013"/>
                    </a:ext>
                  </a:extLst>
                </a:gridCol>
                <a:gridCol w="1138251">
                  <a:extLst>
                    <a:ext uri="{9D8B030D-6E8A-4147-A177-3AD203B41FA5}">
                      <a16:colId xmlns:a16="http://schemas.microsoft.com/office/drawing/2014/main" val="894898491"/>
                    </a:ext>
                  </a:extLst>
                </a:gridCol>
                <a:gridCol w="1138251">
                  <a:extLst>
                    <a:ext uri="{9D8B030D-6E8A-4147-A177-3AD203B41FA5}">
                      <a16:colId xmlns:a16="http://schemas.microsoft.com/office/drawing/2014/main" val="3050464094"/>
                    </a:ext>
                  </a:extLst>
                </a:gridCol>
              </a:tblGrid>
              <a:tr h="632974">
                <a:tc>
                  <a:txBody>
                    <a:bodyPr/>
                    <a:lstStyle/>
                    <a:p>
                      <a:pPr>
                        <a:lnSpc>
                          <a:spcPct val="115000"/>
                        </a:lnSpc>
                        <a:spcAft>
                          <a:spcPts val="800"/>
                        </a:spcAft>
                        <a:buNone/>
                      </a:pPr>
                      <a:r>
                        <a:rPr lang="en-IN" sz="2000" kern="100">
                          <a:effectLst/>
                        </a:rPr>
                        <a:t>Sky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Temp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Humidity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Wind</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Water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Forecast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EnjoySport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2372975"/>
                  </a:ext>
                </a:extLst>
              </a:tr>
              <a:tr h="308101">
                <a:tc>
                  <a:txBody>
                    <a:bodyPr/>
                    <a:lstStyle/>
                    <a:p>
                      <a:pPr>
                        <a:lnSpc>
                          <a:spcPct val="115000"/>
                        </a:lnSpc>
                        <a:spcAft>
                          <a:spcPts val="800"/>
                        </a:spcAft>
                        <a:buNone/>
                      </a:pPr>
                      <a:r>
                        <a:rPr lang="en-IN" sz="2000" kern="100">
                          <a:effectLst/>
                        </a:rPr>
                        <a:t>Sunny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Warm</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Normal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Strong</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Warm</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a:effectLst/>
                        </a:rPr>
                        <a:t>Same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000" kern="100" dirty="0">
                          <a:effectLst/>
                        </a:rPr>
                        <a:t>Yes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9598288"/>
                  </a:ext>
                </a:extLst>
              </a:tr>
            </a:tbl>
          </a:graphicData>
        </a:graphic>
      </p:graphicFrame>
    </p:spTree>
    <p:extLst>
      <p:ext uri="{BB962C8B-B14F-4D97-AF65-F5344CB8AC3E}">
        <p14:creationId xmlns:p14="http://schemas.microsoft.com/office/powerpoint/2010/main" val="267405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71C3A-24FB-566D-614B-1C0D7E1D3E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FC83D-D06D-9EC2-7823-6F7950803ABA}"/>
              </a:ext>
            </a:extLst>
          </p:cNvPr>
          <p:cNvSpPr>
            <a:spLocks noGrp="1"/>
          </p:cNvSpPr>
          <p:nvPr>
            <p:ph idx="1"/>
          </p:nvPr>
        </p:nvSpPr>
        <p:spPr>
          <a:xfrm>
            <a:off x="702853" y="1306285"/>
            <a:ext cx="10900568" cy="4593771"/>
          </a:xfrm>
        </p:spPr>
        <p:txBody>
          <a:bodyPr>
            <a:normAutofit/>
          </a:bodyPr>
          <a:lstStyle/>
          <a:p>
            <a:pPr marL="0" indent="0">
              <a:buNone/>
            </a:pPr>
            <a:r>
              <a:rPr lang="en-US" sz="2800" b="1" dirty="0"/>
              <a:t>What is Version Space?</a:t>
            </a:r>
          </a:p>
          <a:p>
            <a:pPr marL="0" indent="0">
              <a:buNone/>
            </a:pPr>
            <a:r>
              <a:rPr lang="en-US" sz="2400" dirty="0"/>
              <a:t>The </a:t>
            </a:r>
            <a:r>
              <a:rPr lang="en-US" sz="2400" b="1" dirty="0"/>
              <a:t>version space</a:t>
            </a:r>
            <a:r>
              <a:rPr lang="en-US" sz="2400" dirty="0"/>
              <a:t> is the set of </a:t>
            </a:r>
            <a:r>
              <a:rPr lang="en-US" sz="2400" b="1" dirty="0">
                <a:solidFill>
                  <a:srgbClr val="C00000"/>
                </a:solidFill>
              </a:rPr>
              <a:t>all possible hypotheses</a:t>
            </a:r>
            <a:r>
              <a:rPr lang="en-US" sz="2400" dirty="0">
                <a:solidFill>
                  <a:srgbClr val="C00000"/>
                </a:solidFill>
              </a:rPr>
              <a:t> </a:t>
            </a:r>
            <a:r>
              <a:rPr lang="en-US" sz="2400" dirty="0"/>
              <a:t>that are consistent </a:t>
            </a:r>
            <a:r>
              <a:rPr lang="en-US" sz="2400" b="1" dirty="0"/>
              <a:t>with the training examples</a:t>
            </a:r>
            <a:r>
              <a:rPr lang="en-US" sz="2400" dirty="0"/>
              <a:t> seen so far.</a:t>
            </a:r>
          </a:p>
          <a:p>
            <a:pPr marL="0" indent="0">
              <a:buNone/>
            </a:pPr>
            <a:r>
              <a:rPr lang="en-US" sz="2400" dirty="0"/>
              <a:t>It is represented as:</a:t>
            </a:r>
          </a:p>
          <a:p>
            <a:r>
              <a:rPr lang="en-US" sz="2400" b="1" dirty="0"/>
              <a:t>A boundary of </a:t>
            </a:r>
            <a:r>
              <a:rPr lang="en-US" sz="2400" b="1" dirty="0">
                <a:solidFill>
                  <a:srgbClr val="C00000"/>
                </a:solidFill>
              </a:rPr>
              <a:t>S</a:t>
            </a:r>
            <a:r>
              <a:rPr lang="en-US" sz="2400" b="1" dirty="0"/>
              <a:t>: </a:t>
            </a:r>
            <a:r>
              <a:rPr lang="en-US" sz="2400" dirty="0"/>
              <a:t>Specific hypotheses</a:t>
            </a:r>
          </a:p>
          <a:p>
            <a:r>
              <a:rPr lang="en-US" sz="2400" b="1" dirty="0"/>
              <a:t>A</a:t>
            </a:r>
            <a:r>
              <a:rPr lang="en-US" sz="2400" dirty="0"/>
              <a:t> </a:t>
            </a:r>
            <a:r>
              <a:rPr lang="en-US" sz="2400" b="1" dirty="0"/>
              <a:t>boundary of </a:t>
            </a:r>
            <a:r>
              <a:rPr lang="en-US" sz="2400" b="1" dirty="0">
                <a:solidFill>
                  <a:srgbClr val="C00000"/>
                </a:solidFill>
              </a:rPr>
              <a:t>G</a:t>
            </a:r>
            <a:r>
              <a:rPr lang="en-US" sz="2400" dirty="0"/>
              <a:t>: General hypotheses</a:t>
            </a:r>
          </a:p>
          <a:p>
            <a:pPr marL="0" indent="0">
              <a:buNone/>
            </a:pPr>
            <a:endParaRPr lang="en-IN" sz="2400" dirty="0"/>
          </a:p>
        </p:txBody>
      </p:sp>
    </p:spTree>
    <p:extLst>
      <p:ext uri="{BB962C8B-B14F-4D97-AF65-F5344CB8AC3E}">
        <p14:creationId xmlns:p14="http://schemas.microsoft.com/office/powerpoint/2010/main" val="236300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F9D4C-538C-D9EC-9A83-C7268DFCFD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0D93D-4DF0-F88D-FE0B-B2786EF14F85}"/>
              </a:ext>
            </a:extLst>
          </p:cNvPr>
          <p:cNvSpPr>
            <a:spLocks noGrp="1"/>
          </p:cNvSpPr>
          <p:nvPr>
            <p:ph idx="1"/>
          </p:nvPr>
        </p:nvSpPr>
        <p:spPr>
          <a:xfrm>
            <a:off x="702853" y="968829"/>
            <a:ext cx="10900568" cy="4931228"/>
          </a:xfrm>
        </p:spPr>
        <p:txBody>
          <a:bodyPr>
            <a:normAutofit/>
          </a:bodyPr>
          <a:lstStyle/>
          <a:p>
            <a:pPr marL="0" indent="0">
              <a:buNone/>
            </a:pPr>
            <a:r>
              <a:rPr lang="en-US" sz="2400" b="1" dirty="0"/>
              <a:t>What is S (Specific Boundary)?</a:t>
            </a:r>
          </a:p>
          <a:p>
            <a:r>
              <a:rPr lang="en-US" sz="2400" b="1" dirty="0">
                <a:solidFill>
                  <a:srgbClr val="C00000"/>
                </a:solidFill>
              </a:rPr>
              <a:t>S</a:t>
            </a:r>
            <a:r>
              <a:rPr lang="en-US" sz="2400" dirty="0"/>
              <a:t> stands for the </a:t>
            </a:r>
            <a:r>
              <a:rPr lang="en-US" sz="2400" b="1" dirty="0">
                <a:solidFill>
                  <a:srgbClr val="C00000"/>
                </a:solidFill>
              </a:rPr>
              <a:t>most specific hypothesis </a:t>
            </a:r>
            <a:r>
              <a:rPr lang="en-US" sz="2400" dirty="0"/>
              <a:t>that </a:t>
            </a:r>
            <a:r>
              <a:rPr lang="en-US" sz="2400" b="1" dirty="0">
                <a:solidFill>
                  <a:srgbClr val="C00000"/>
                </a:solidFill>
              </a:rPr>
              <a:t>fits all positive examples</a:t>
            </a:r>
            <a:r>
              <a:rPr lang="en-US" sz="2400" dirty="0"/>
              <a:t>.</a:t>
            </a:r>
          </a:p>
          <a:p>
            <a:r>
              <a:rPr lang="en-US" sz="2400" dirty="0"/>
              <a:t>It starts as the most specific possible: </a:t>
            </a:r>
            <a:r>
              <a:rPr lang="en-US" sz="2400" b="1" dirty="0"/>
              <a:t>['∅', '∅', ..., '∅'] </a:t>
            </a:r>
            <a:r>
              <a:rPr lang="en-US" sz="2400" dirty="0"/>
              <a:t>(</a:t>
            </a:r>
            <a:r>
              <a:rPr lang="en-US" sz="2400" b="1" dirty="0">
                <a:solidFill>
                  <a:srgbClr val="C00000"/>
                </a:solidFill>
              </a:rPr>
              <a:t>rejects</a:t>
            </a:r>
            <a:r>
              <a:rPr lang="en-US" sz="2400" dirty="0"/>
              <a:t> </a:t>
            </a:r>
            <a:r>
              <a:rPr lang="en-US" sz="2400" b="1" dirty="0">
                <a:solidFill>
                  <a:srgbClr val="C00000"/>
                </a:solidFill>
              </a:rPr>
              <a:t>everything</a:t>
            </a:r>
            <a:r>
              <a:rPr lang="en-US" sz="2400" dirty="0"/>
              <a:t>).</a:t>
            </a:r>
          </a:p>
          <a:p>
            <a:r>
              <a:rPr lang="en-US" sz="2400" dirty="0"/>
              <a:t>It gets generalized when we see </a:t>
            </a:r>
            <a:r>
              <a:rPr lang="en-US" sz="2400" b="1" dirty="0"/>
              <a:t>positive examples</a:t>
            </a:r>
            <a:r>
              <a:rPr lang="en-US" sz="2400" dirty="0"/>
              <a:t>.</a:t>
            </a:r>
          </a:p>
          <a:p>
            <a:r>
              <a:rPr lang="en-US" sz="2400" b="1" dirty="0"/>
              <a:t>Example:</a:t>
            </a:r>
          </a:p>
          <a:p>
            <a:pPr marL="0" indent="0">
              <a:buNone/>
            </a:pPr>
            <a:r>
              <a:rPr lang="en-US" sz="2400" dirty="0"/>
              <a:t>	After seeing positive examples:</a:t>
            </a:r>
          </a:p>
          <a:p>
            <a:pPr marL="0" indent="0">
              <a:buNone/>
            </a:pPr>
            <a:endParaRPr lang="en-US" sz="2400" dirty="0"/>
          </a:p>
          <a:p>
            <a:pPr marL="0" indent="0">
              <a:buNone/>
            </a:pPr>
            <a:endParaRPr lang="en-US" sz="2400" dirty="0"/>
          </a:p>
          <a:p>
            <a:pPr marL="0" indent="0">
              <a:buNone/>
            </a:pPr>
            <a:endParaRPr lang="en-US" sz="2400" b="1" dirty="0"/>
          </a:p>
          <a:p>
            <a:r>
              <a:rPr lang="en-US" sz="2400" b="1" dirty="0"/>
              <a:t>This means: </a:t>
            </a:r>
            <a:r>
              <a:rPr lang="en-US" sz="2400" dirty="0"/>
              <a:t>"Enjoy sport </a:t>
            </a:r>
            <a:r>
              <a:rPr lang="en-US" sz="2400" b="1" dirty="0">
                <a:solidFill>
                  <a:srgbClr val="C00000"/>
                </a:solidFill>
              </a:rPr>
              <a:t>only under these specific conditions</a:t>
            </a:r>
            <a:r>
              <a:rPr lang="en-US" sz="2400" dirty="0"/>
              <a:t>."</a:t>
            </a:r>
            <a:endParaRPr lang="en-IN" sz="2400" dirty="0"/>
          </a:p>
        </p:txBody>
      </p:sp>
      <p:pic>
        <p:nvPicPr>
          <p:cNvPr id="4" name="Picture 3">
            <a:extLst>
              <a:ext uri="{FF2B5EF4-FFF2-40B4-BE49-F238E27FC236}">
                <a16:creationId xmlns:a16="http://schemas.microsoft.com/office/drawing/2014/main" id="{304BA480-70F2-E46D-7034-090A1D3EE8E0}"/>
              </a:ext>
            </a:extLst>
          </p:cNvPr>
          <p:cNvPicPr>
            <a:picLocks noChangeAspect="1"/>
          </p:cNvPicPr>
          <p:nvPr/>
        </p:nvPicPr>
        <p:blipFill>
          <a:blip r:embed="rId2"/>
          <a:stretch>
            <a:fillRect/>
          </a:stretch>
        </p:blipFill>
        <p:spPr>
          <a:xfrm>
            <a:off x="1935572" y="3871971"/>
            <a:ext cx="7937771" cy="735805"/>
          </a:xfrm>
          <a:prstGeom prst="rect">
            <a:avLst/>
          </a:prstGeom>
        </p:spPr>
      </p:pic>
    </p:spTree>
    <p:extLst>
      <p:ext uri="{BB962C8B-B14F-4D97-AF65-F5344CB8AC3E}">
        <p14:creationId xmlns:p14="http://schemas.microsoft.com/office/powerpoint/2010/main" val="36898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35973-3770-76DD-275D-1BEC0ABA4F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43974-41CC-C71F-87A3-DDE707D39A96}"/>
              </a:ext>
            </a:extLst>
          </p:cNvPr>
          <p:cNvSpPr>
            <a:spLocks noGrp="1"/>
          </p:cNvSpPr>
          <p:nvPr>
            <p:ph idx="1"/>
          </p:nvPr>
        </p:nvSpPr>
        <p:spPr>
          <a:xfrm>
            <a:off x="702853" y="1698171"/>
            <a:ext cx="10900568" cy="4201886"/>
          </a:xfrm>
        </p:spPr>
        <p:txBody>
          <a:bodyPr>
            <a:normAutofit/>
          </a:bodyPr>
          <a:lstStyle/>
          <a:p>
            <a:pPr marL="0" indent="0">
              <a:buNone/>
            </a:pPr>
            <a:r>
              <a:rPr lang="en-US" sz="3600" b="1" dirty="0"/>
              <a:t>Program-1: </a:t>
            </a:r>
            <a:r>
              <a:rPr lang="en-US" sz="3600" dirty="0"/>
              <a:t>Implement and demonstrate the FIND-S algorithm for finding the most specific hypothesis based on a given set of training data samples. Read the training data from a .CSV file.</a:t>
            </a:r>
            <a:endParaRPr lang="en-IN" sz="3600" dirty="0"/>
          </a:p>
        </p:txBody>
      </p:sp>
    </p:spTree>
    <p:extLst>
      <p:ext uri="{BB962C8B-B14F-4D97-AF65-F5344CB8AC3E}">
        <p14:creationId xmlns:p14="http://schemas.microsoft.com/office/powerpoint/2010/main" val="105095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FAD3-4971-03C7-2256-4487821D3F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FC032-8825-2597-0052-387F3DE4D2E1}"/>
              </a:ext>
            </a:extLst>
          </p:cNvPr>
          <p:cNvSpPr>
            <a:spLocks noGrp="1"/>
          </p:cNvSpPr>
          <p:nvPr>
            <p:ph idx="1"/>
          </p:nvPr>
        </p:nvSpPr>
        <p:spPr>
          <a:xfrm>
            <a:off x="702853" y="968829"/>
            <a:ext cx="10900568" cy="4931228"/>
          </a:xfrm>
        </p:spPr>
        <p:txBody>
          <a:bodyPr>
            <a:normAutofit/>
          </a:bodyPr>
          <a:lstStyle/>
          <a:p>
            <a:pPr marL="0" indent="0">
              <a:buNone/>
            </a:pPr>
            <a:r>
              <a:rPr lang="en-US" sz="2400" b="1" dirty="0"/>
              <a:t>📌 5. What is G (General Boundary)?</a:t>
            </a:r>
          </a:p>
          <a:p>
            <a:pPr marL="0" indent="0">
              <a:buNone/>
            </a:pPr>
            <a:r>
              <a:rPr lang="en-US" sz="2400" b="1" dirty="0">
                <a:solidFill>
                  <a:srgbClr val="C00000"/>
                </a:solidFill>
              </a:rPr>
              <a:t>G</a:t>
            </a:r>
            <a:r>
              <a:rPr lang="en-US" sz="2400" dirty="0"/>
              <a:t> is the set of </a:t>
            </a:r>
            <a:r>
              <a:rPr lang="en-US" sz="2400" b="1" dirty="0">
                <a:solidFill>
                  <a:srgbClr val="C00000"/>
                </a:solidFill>
              </a:rPr>
              <a:t>most general hypotheses </a:t>
            </a:r>
            <a:r>
              <a:rPr lang="en-US" sz="2400" dirty="0"/>
              <a:t>that do not </a:t>
            </a:r>
            <a:r>
              <a:rPr lang="en-US" sz="2400" b="1" dirty="0">
                <a:solidFill>
                  <a:srgbClr val="C00000"/>
                </a:solidFill>
              </a:rPr>
              <a:t>contradict</a:t>
            </a:r>
            <a:r>
              <a:rPr lang="en-US" sz="2400" dirty="0"/>
              <a:t> </a:t>
            </a:r>
            <a:r>
              <a:rPr lang="en-US" sz="2400" b="1" dirty="0">
                <a:solidFill>
                  <a:srgbClr val="C00000"/>
                </a:solidFill>
              </a:rPr>
              <a:t>any</a:t>
            </a:r>
            <a:r>
              <a:rPr lang="en-US" sz="2400" dirty="0"/>
              <a:t> </a:t>
            </a:r>
            <a:r>
              <a:rPr lang="en-US" sz="2400" b="1" dirty="0">
                <a:solidFill>
                  <a:srgbClr val="C00000"/>
                </a:solidFill>
              </a:rPr>
              <a:t>negative</a:t>
            </a:r>
            <a:r>
              <a:rPr lang="en-US" sz="2400" dirty="0"/>
              <a:t> example.</a:t>
            </a:r>
          </a:p>
          <a:p>
            <a:pPr marL="0" indent="0">
              <a:buNone/>
            </a:pPr>
            <a:r>
              <a:rPr lang="en-US" sz="2400" b="1" dirty="0"/>
              <a:t>It starts as: </a:t>
            </a:r>
          </a:p>
          <a:p>
            <a:pPr marL="0" indent="0">
              <a:buNone/>
            </a:pPr>
            <a:endParaRPr lang="en-US" sz="2400" b="1" dirty="0"/>
          </a:p>
          <a:p>
            <a:pPr marL="0" indent="0">
              <a:buNone/>
            </a:pPr>
            <a:endParaRPr lang="en-US" sz="2400" b="1" dirty="0"/>
          </a:p>
          <a:p>
            <a:pPr marL="0" indent="0">
              <a:buNone/>
            </a:pPr>
            <a:r>
              <a:rPr lang="en-IN" sz="2400" dirty="0"/>
              <a:t>		</a:t>
            </a:r>
            <a:r>
              <a:rPr lang="en-IN" sz="2400" b="1" dirty="0">
                <a:solidFill>
                  <a:srgbClr val="C00000"/>
                </a:solidFill>
              </a:rPr>
              <a:t>(Accepts everything)</a:t>
            </a:r>
          </a:p>
          <a:p>
            <a:pPr marL="0" indent="0">
              <a:buNone/>
            </a:pPr>
            <a:endParaRPr lang="en-IN" sz="2400" b="1" dirty="0">
              <a:solidFill>
                <a:srgbClr val="C00000"/>
              </a:solidFill>
            </a:endParaRPr>
          </a:p>
          <a:p>
            <a:pPr marL="0" indent="0">
              <a:buNone/>
            </a:pPr>
            <a:r>
              <a:rPr lang="en-US" sz="2400" dirty="0"/>
              <a:t>It gets </a:t>
            </a:r>
            <a:r>
              <a:rPr lang="en-US" sz="2400" b="1" dirty="0">
                <a:solidFill>
                  <a:srgbClr val="C00000"/>
                </a:solidFill>
              </a:rPr>
              <a:t>specialized</a:t>
            </a:r>
            <a:r>
              <a:rPr lang="en-US" sz="2400" dirty="0"/>
              <a:t> (</a:t>
            </a:r>
            <a:r>
              <a:rPr lang="en-US" sz="2400" b="1" dirty="0">
                <a:solidFill>
                  <a:schemeClr val="tx1"/>
                </a:solidFill>
              </a:rPr>
              <a:t>made stricter</a:t>
            </a:r>
            <a:r>
              <a:rPr lang="en-US" sz="2400" dirty="0"/>
              <a:t>) when we see </a:t>
            </a:r>
            <a:r>
              <a:rPr lang="en-US" sz="2400" b="1" dirty="0">
                <a:solidFill>
                  <a:srgbClr val="C00000"/>
                </a:solidFill>
              </a:rPr>
              <a:t>negative examples</a:t>
            </a:r>
            <a:r>
              <a:rPr lang="en-US" sz="2400" dirty="0"/>
              <a:t>.</a:t>
            </a:r>
          </a:p>
          <a:p>
            <a:pPr marL="0" indent="0">
              <a:buNone/>
            </a:pPr>
            <a:endParaRPr lang="en-US" sz="2400" dirty="0"/>
          </a:p>
        </p:txBody>
      </p:sp>
      <p:pic>
        <p:nvPicPr>
          <p:cNvPr id="4" name="Picture 3">
            <a:extLst>
              <a:ext uri="{FF2B5EF4-FFF2-40B4-BE49-F238E27FC236}">
                <a16:creationId xmlns:a16="http://schemas.microsoft.com/office/drawing/2014/main" id="{C393CCA3-8771-28E7-8893-91566F2BF497}"/>
              </a:ext>
            </a:extLst>
          </p:cNvPr>
          <p:cNvPicPr>
            <a:picLocks noChangeAspect="1"/>
          </p:cNvPicPr>
          <p:nvPr/>
        </p:nvPicPr>
        <p:blipFill>
          <a:blip r:embed="rId2"/>
          <a:stretch>
            <a:fillRect/>
          </a:stretch>
        </p:blipFill>
        <p:spPr>
          <a:xfrm>
            <a:off x="2151153" y="2356142"/>
            <a:ext cx="6002248" cy="729737"/>
          </a:xfrm>
          <a:prstGeom prst="rect">
            <a:avLst/>
          </a:prstGeom>
        </p:spPr>
      </p:pic>
    </p:spTree>
    <p:extLst>
      <p:ext uri="{BB962C8B-B14F-4D97-AF65-F5344CB8AC3E}">
        <p14:creationId xmlns:p14="http://schemas.microsoft.com/office/powerpoint/2010/main" val="334982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C1334-CE99-DD41-433E-5B1138D82C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3D07F-AF10-3BF1-4F8E-5726B25CBDCB}"/>
              </a:ext>
            </a:extLst>
          </p:cNvPr>
          <p:cNvSpPr>
            <a:spLocks noGrp="1"/>
          </p:cNvSpPr>
          <p:nvPr>
            <p:ph idx="1"/>
          </p:nvPr>
        </p:nvSpPr>
        <p:spPr>
          <a:xfrm>
            <a:off x="702853" y="968829"/>
            <a:ext cx="10900568" cy="4931228"/>
          </a:xfrm>
        </p:spPr>
        <p:txBody>
          <a:bodyPr>
            <a:normAutofit/>
          </a:bodyPr>
          <a:lstStyle/>
          <a:p>
            <a:pPr marL="0" indent="0">
              <a:buNone/>
            </a:pPr>
            <a:r>
              <a:rPr lang="en-US" sz="2400" b="1" dirty="0"/>
              <a:t>Example:</a:t>
            </a:r>
          </a:p>
          <a:p>
            <a:r>
              <a:rPr lang="en-US" sz="2400" dirty="0"/>
              <a:t>After processing some </a:t>
            </a:r>
            <a:r>
              <a:rPr lang="en-US" sz="2400" b="1" dirty="0"/>
              <a:t>negative examples</a:t>
            </a:r>
            <a:r>
              <a:rPr lang="en-US" sz="2400" dirty="0"/>
              <a:t>:</a:t>
            </a:r>
          </a:p>
          <a:p>
            <a:endParaRPr lang="en-US" sz="2400" dirty="0"/>
          </a:p>
          <a:p>
            <a:endParaRPr lang="en-US" sz="2400" dirty="0"/>
          </a:p>
          <a:p>
            <a:endParaRPr lang="en-US" sz="2400" dirty="0"/>
          </a:p>
          <a:p>
            <a:endParaRPr lang="en-US" sz="2400" dirty="0"/>
          </a:p>
          <a:p>
            <a:endParaRPr lang="en-US" sz="2400" dirty="0"/>
          </a:p>
          <a:p>
            <a:r>
              <a:rPr lang="en-US" sz="2400" b="1" dirty="0"/>
              <a:t>This means: </a:t>
            </a:r>
            <a:r>
              <a:rPr lang="en-US" sz="2400" dirty="0"/>
              <a:t>"</a:t>
            </a:r>
            <a:r>
              <a:rPr lang="en-US" sz="2400" b="1" dirty="0">
                <a:solidFill>
                  <a:srgbClr val="C00000"/>
                </a:solidFill>
              </a:rPr>
              <a:t>Do NOT enjoy</a:t>
            </a:r>
            <a:r>
              <a:rPr lang="en-US" sz="2400" dirty="0">
                <a:solidFill>
                  <a:srgbClr val="C00000"/>
                </a:solidFill>
              </a:rPr>
              <a:t> </a:t>
            </a:r>
            <a:r>
              <a:rPr lang="en-US" sz="2400" b="1" dirty="0">
                <a:solidFill>
                  <a:srgbClr val="C00000"/>
                </a:solidFill>
              </a:rPr>
              <a:t>sport</a:t>
            </a:r>
            <a:r>
              <a:rPr lang="en-US" sz="2400" dirty="0"/>
              <a:t> </a:t>
            </a:r>
            <a:r>
              <a:rPr lang="en-US" sz="2400" b="1" dirty="0"/>
              <a:t>when it’s </a:t>
            </a:r>
            <a:r>
              <a:rPr lang="en-US" sz="2400" b="1" dirty="0">
                <a:solidFill>
                  <a:srgbClr val="C00000"/>
                </a:solidFill>
              </a:rPr>
              <a:t>not</a:t>
            </a:r>
            <a:r>
              <a:rPr lang="en-US" sz="2400" dirty="0"/>
              <a:t> </a:t>
            </a:r>
            <a:r>
              <a:rPr lang="en-US" sz="2400" b="1" dirty="0">
                <a:solidFill>
                  <a:srgbClr val="C00000"/>
                </a:solidFill>
              </a:rPr>
              <a:t>Sunny</a:t>
            </a:r>
            <a:r>
              <a:rPr lang="en-US" sz="2400" dirty="0"/>
              <a:t> or </a:t>
            </a:r>
            <a:r>
              <a:rPr lang="en-US" sz="2400" b="1" dirty="0">
                <a:solidFill>
                  <a:srgbClr val="C00000"/>
                </a:solidFill>
              </a:rPr>
              <a:t>not</a:t>
            </a:r>
            <a:r>
              <a:rPr lang="en-US" sz="2400" dirty="0"/>
              <a:t> </a:t>
            </a:r>
            <a:r>
              <a:rPr lang="en-US" sz="2400" b="1" dirty="0">
                <a:solidFill>
                  <a:srgbClr val="C00000"/>
                </a:solidFill>
              </a:rPr>
              <a:t>Warm</a:t>
            </a:r>
            <a:r>
              <a:rPr lang="en-US" sz="2400" dirty="0"/>
              <a:t>."</a:t>
            </a: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02DD5F8E-DF5D-4C4E-09BF-F7027981AD4C}"/>
              </a:ext>
            </a:extLst>
          </p:cNvPr>
          <p:cNvPicPr>
            <a:picLocks noChangeAspect="1"/>
          </p:cNvPicPr>
          <p:nvPr/>
        </p:nvPicPr>
        <p:blipFill>
          <a:blip r:embed="rId2"/>
          <a:stretch>
            <a:fillRect/>
          </a:stretch>
        </p:blipFill>
        <p:spPr>
          <a:xfrm>
            <a:off x="1608867" y="1927628"/>
            <a:ext cx="5477734" cy="1927591"/>
          </a:xfrm>
          <a:prstGeom prst="rect">
            <a:avLst/>
          </a:prstGeom>
        </p:spPr>
      </p:pic>
    </p:spTree>
    <p:extLst>
      <p:ext uri="{BB962C8B-B14F-4D97-AF65-F5344CB8AC3E}">
        <p14:creationId xmlns:p14="http://schemas.microsoft.com/office/powerpoint/2010/main" val="1559156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0974B-5012-EAB0-51B5-C6C502A7F7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58A30-ECD1-D50E-3059-2B1565E679E5}"/>
              </a:ext>
            </a:extLst>
          </p:cNvPr>
          <p:cNvSpPr>
            <a:spLocks noGrp="1"/>
          </p:cNvSpPr>
          <p:nvPr>
            <p:ph idx="1"/>
          </p:nvPr>
        </p:nvSpPr>
        <p:spPr>
          <a:xfrm>
            <a:off x="702853" y="500742"/>
            <a:ext cx="10900568" cy="5682343"/>
          </a:xfrm>
        </p:spPr>
        <p:txBody>
          <a:bodyPr>
            <a:normAutofit/>
          </a:bodyPr>
          <a:lstStyle/>
          <a:p>
            <a:pPr marL="0" indent="0">
              <a:buNone/>
            </a:pPr>
            <a:r>
              <a:rPr lang="en-US" sz="2400" b="1" dirty="0"/>
              <a:t>📌 Key Idea</a:t>
            </a:r>
          </a:p>
          <a:p>
            <a:pPr marL="0" indent="0">
              <a:buNone/>
            </a:pPr>
            <a:r>
              <a:rPr lang="en-US" sz="2400" b="1" dirty="0"/>
              <a:t>We maintain two boundaries:</a:t>
            </a:r>
          </a:p>
          <a:p>
            <a:pPr marL="0" indent="0">
              <a:buNone/>
            </a:pPr>
            <a:r>
              <a:rPr lang="en-US" sz="2400" b="1" dirty="0"/>
              <a:t>S: </a:t>
            </a:r>
            <a:r>
              <a:rPr lang="en-US" sz="2400" dirty="0"/>
              <a:t>Starts from the most specific hypothesis — '∅' (</a:t>
            </a:r>
            <a:r>
              <a:rPr lang="en-US" sz="2400" b="1" dirty="0">
                <a:solidFill>
                  <a:srgbClr val="C00000"/>
                </a:solidFill>
              </a:rPr>
              <a:t>doesn’t accept anything</a:t>
            </a:r>
            <a:r>
              <a:rPr lang="en-US" sz="2400" dirty="0"/>
              <a:t>)</a:t>
            </a:r>
          </a:p>
          <a:p>
            <a:pPr marL="0" indent="0">
              <a:buNone/>
            </a:pPr>
            <a:r>
              <a:rPr lang="en-US" sz="2400" b="1" dirty="0"/>
              <a:t>G: </a:t>
            </a:r>
            <a:r>
              <a:rPr lang="en-US" sz="2400" dirty="0"/>
              <a:t>Starts from the most general hypothesis — '?' for all attributes (</a:t>
            </a:r>
            <a:r>
              <a:rPr lang="en-US" sz="2400" b="1" dirty="0">
                <a:solidFill>
                  <a:srgbClr val="C00000"/>
                </a:solidFill>
              </a:rPr>
              <a:t>accepts everything</a:t>
            </a:r>
            <a:r>
              <a:rPr lang="en-US" sz="2400" dirty="0"/>
              <a:t>)</a:t>
            </a:r>
          </a:p>
          <a:p>
            <a:pPr marL="0" indent="0">
              <a:buNone/>
            </a:pPr>
            <a:endParaRPr lang="en-US" sz="2400" dirty="0"/>
          </a:p>
          <a:p>
            <a:pPr marL="0" indent="0">
              <a:buNone/>
            </a:pPr>
            <a:r>
              <a:rPr lang="en-US" sz="2400" b="1" dirty="0"/>
              <a:t>With each training example:</a:t>
            </a:r>
          </a:p>
          <a:p>
            <a:r>
              <a:rPr lang="en-US" sz="2400" dirty="0"/>
              <a:t>If it's positive:</a:t>
            </a:r>
          </a:p>
          <a:p>
            <a:pPr lvl="1"/>
            <a:r>
              <a:rPr lang="en-US" sz="2200" dirty="0"/>
              <a:t>Generalize S minimally to include the example.</a:t>
            </a:r>
          </a:p>
          <a:p>
            <a:pPr lvl="1"/>
            <a:r>
              <a:rPr lang="en-US" sz="2200" dirty="0"/>
              <a:t>Remove G hypotheses that do not include the example.</a:t>
            </a:r>
          </a:p>
          <a:p>
            <a:r>
              <a:rPr lang="en-US" sz="2400" dirty="0"/>
              <a:t>If it's negative:</a:t>
            </a:r>
          </a:p>
          <a:p>
            <a:pPr lvl="1"/>
            <a:r>
              <a:rPr lang="en-US" sz="2200" dirty="0"/>
              <a:t>Specialize G minimally to exclude the example.</a:t>
            </a:r>
          </a:p>
          <a:p>
            <a:pPr lvl="1"/>
            <a:r>
              <a:rPr lang="en-US" sz="2200" dirty="0"/>
              <a:t>Remove S hypotheses that include the negative example.</a:t>
            </a:r>
            <a:endParaRPr lang="en-IN" sz="2200" dirty="0"/>
          </a:p>
        </p:txBody>
      </p:sp>
    </p:spTree>
    <p:extLst>
      <p:ext uri="{BB962C8B-B14F-4D97-AF65-F5344CB8AC3E}">
        <p14:creationId xmlns:p14="http://schemas.microsoft.com/office/powerpoint/2010/main" val="104715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35B3C-16DF-61A0-286E-A3B22BC94F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47484-E6B0-424E-0009-9DBCDFCE1996}"/>
              </a:ext>
            </a:extLst>
          </p:cNvPr>
          <p:cNvSpPr>
            <a:spLocks noGrp="1"/>
          </p:cNvSpPr>
          <p:nvPr>
            <p:ph idx="1"/>
          </p:nvPr>
        </p:nvSpPr>
        <p:spPr>
          <a:xfrm>
            <a:off x="702853" y="489857"/>
            <a:ext cx="10900568" cy="5410200"/>
          </a:xfrm>
        </p:spPr>
        <p:txBody>
          <a:bodyPr>
            <a:normAutofit/>
          </a:bodyPr>
          <a:lstStyle/>
          <a:p>
            <a:pPr marL="0" indent="0">
              <a:buNone/>
            </a:pPr>
            <a:r>
              <a:rPr lang="en-US" sz="2400" b="1" dirty="0"/>
              <a:t>🧾 Example</a:t>
            </a:r>
          </a:p>
          <a:p>
            <a:pPr marL="0" indent="0">
              <a:buNone/>
            </a:pPr>
            <a:r>
              <a:rPr lang="en-US" sz="2400" dirty="0"/>
              <a:t>Let’s say we’re learning the concept of </a:t>
            </a:r>
            <a:r>
              <a:rPr lang="en-US" sz="2400" b="1" dirty="0" err="1">
                <a:solidFill>
                  <a:srgbClr val="C00000"/>
                </a:solidFill>
              </a:rPr>
              <a:t>EnjoySport</a:t>
            </a:r>
            <a:r>
              <a:rPr lang="en-US" sz="2400" dirty="0"/>
              <a:t>. Our training dataset looks like this:</a:t>
            </a:r>
            <a:endParaRPr lang="en-IN" sz="2400" dirty="0"/>
          </a:p>
        </p:txBody>
      </p:sp>
      <p:graphicFrame>
        <p:nvGraphicFramePr>
          <p:cNvPr id="2" name="Table 1">
            <a:extLst>
              <a:ext uri="{FF2B5EF4-FFF2-40B4-BE49-F238E27FC236}">
                <a16:creationId xmlns:a16="http://schemas.microsoft.com/office/drawing/2014/main" id="{A90A2587-1B75-9EF1-5F68-23E423271F20}"/>
              </a:ext>
            </a:extLst>
          </p:cNvPr>
          <p:cNvGraphicFramePr>
            <a:graphicFrameLocks noGrp="1"/>
          </p:cNvGraphicFramePr>
          <p:nvPr/>
        </p:nvGraphicFramePr>
        <p:xfrm>
          <a:off x="702852" y="1458733"/>
          <a:ext cx="11042834" cy="4596906"/>
        </p:xfrm>
        <a:graphic>
          <a:graphicData uri="http://schemas.openxmlformats.org/drawingml/2006/table">
            <a:tbl>
              <a:tblPr firstRow="1" firstCol="1" bandRow="1">
                <a:tableStyleId>{5C22544A-7EE6-4342-B048-85BDC9FD1C3A}</a:tableStyleId>
              </a:tblPr>
              <a:tblGrid>
                <a:gridCol w="1577548">
                  <a:extLst>
                    <a:ext uri="{9D8B030D-6E8A-4147-A177-3AD203B41FA5}">
                      <a16:colId xmlns:a16="http://schemas.microsoft.com/office/drawing/2014/main" val="3655573434"/>
                    </a:ext>
                  </a:extLst>
                </a:gridCol>
                <a:gridCol w="1221607">
                  <a:extLst>
                    <a:ext uri="{9D8B030D-6E8A-4147-A177-3AD203B41FA5}">
                      <a16:colId xmlns:a16="http://schemas.microsoft.com/office/drawing/2014/main" val="2598670934"/>
                    </a:ext>
                  </a:extLst>
                </a:gridCol>
                <a:gridCol w="1733707">
                  <a:extLst>
                    <a:ext uri="{9D8B030D-6E8A-4147-A177-3AD203B41FA5}">
                      <a16:colId xmlns:a16="http://schemas.microsoft.com/office/drawing/2014/main" val="1734269065"/>
                    </a:ext>
                  </a:extLst>
                </a:gridCol>
                <a:gridCol w="1777328">
                  <a:extLst>
                    <a:ext uri="{9D8B030D-6E8A-4147-A177-3AD203B41FA5}">
                      <a16:colId xmlns:a16="http://schemas.microsoft.com/office/drawing/2014/main" val="580906628"/>
                    </a:ext>
                  </a:extLst>
                </a:gridCol>
                <a:gridCol w="1423387">
                  <a:extLst>
                    <a:ext uri="{9D8B030D-6E8A-4147-A177-3AD203B41FA5}">
                      <a16:colId xmlns:a16="http://schemas.microsoft.com/office/drawing/2014/main" val="2580873000"/>
                    </a:ext>
                  </a:extLst>
                </a:gridCol>
                <a:gridCol w="1415142">
                  <a:extLst>
                    <a:ext uri="{9D8B030D-6E8A-4147-A177-3AD203B41FA5}">
                      <a16:colId xmlns:a16="http://schemas.microsoft.com/office/drawing/2014/main" val="3932287865"/>
                    </a:ext>
                  </a:extLst>
                </a:gridCol>
                <a:gridCol w="1894115">
                  <a:extLst>
                    <a:ext uri="{9D8B030D-6E8A-4147-A177-3AD203B41FA5}">
                      <a16:colId xmlns:a16="http://schemas.microsoft.com/office/drawing/2014/main" val="3098815711"/>
                    </a:ext>
                  </a:extLst>
                </a:gridCol>
              </a:tblGrid>
              <a:tr h="816381">
                <a:tc>
                  <a:txBody>
                    <a:bodyPr/>
                    <a:lstStyle/>
                    <a:p>
                      <a:pPr>
                        <a:lnSpc>
                          <a:spcPct val="115000"/>
                        </a:lnSpc>
                        <a:spcAft>
                          <a:spcPts val="800"/>
                        </a:spcAft>
                        <a:buNone/>
                      </a:pPr>
                      <a:r>
                        <a:rPr lang="en-IN" sz="2800" kern="100" dirty="0">
                          <a:effectLst/>
                        </a:rPr>
                        <a:t>Sky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Temp</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Humidity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Wind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Water</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Forecast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chemeClr val="lt1"/>
                          </a:solidFill>
                          <a:effectLst/>
                          <a:latin typeface="+mn-lt"/>
                          <a:ea typeface="+mn-ea"/>
                          <a:cs typeface="+mn-cs"/>
                        </a:rPr>
                        <a:t>EnjoySport</a:t>
                      </a:r>
                    </a:p>
                  </a:txBody>
                  <a:tcPr marL="68580" marR="68580" marT="0" marB="0"/>
                </a:tc>
                <a:extLst>
                  <a:ext uri="{0D108BD9-81ED-4DB2-BD59-A6C34878D82A}">
                    <a16:rowId xmlns:a16="http://schemas.microsoft.com/office/drawing/2014/main" val="3421053291"/>
                  </a:ext>
                </a:extLst>
              </a:tr>
              <a:tr h="868648">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Normal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539745"/>
                  </a:ext>
                </a:extLst>
              </a:tr>
              <a:tr h="892629">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Yes</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373203"/>
                  </a:ext>
                </a:extLst>
              </a:tr>
              <a:tr h="1023257">
                <a:tc>
                  <a:txBody>
                    <a:bodyPr/>
                    <a:lstStyle/>
                    <a:p>
                      <a:pPr>
                        <a:lnSpc>
                          <a:spcPct val="115000"/>
                        </a:lnSpc>
                        <a:spcAft>
                          <a:spcPts val="800"/>
                        </a:spcAft>
                        <a:buNone/>
                      </a:pPr>
                      <a:r>
                        <a:rPr lang="en-IN" sz="2800" kern="100">
                          <a:effectLst/>
                        </a:rPr>
                        <a:t>Rainy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Cold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No</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208776"/>
                  </a:ext>
                </a:extLst>
              </a:tr>
              <a:tr h="995991">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Cool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254317"/>
                  </a:ext>
                </a:extLst>
              </a:tr>
            </a:tbl>
          </a:graphicData>
        </a:graphic>
      </p:graphicFrame>
    </p:spTree>
    <p:extLst>
      <p:ext uri="{BB962C8B-B14F-4D97-AF65-F5344CB8AC3E}">
        <p14:creationId xmlns:p14="http://schemas.microsoft.com/office/powerpoint/2010/main" val="122036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83B09-6B19-7C16-49E4-733ED7C454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3AD2-B4AC-7096-168C-2712766AFEBF}"/>
              </a:ext>
            </a:extLst>
          </p:cNvPr>
          <p:cNvSpPr>
            <a:spLocks noGrp="1"/>
          </p:cNvSpPr>
          <p:nvPr>
            <p:ph idx="1"/>
          </p:nvPr>
        </p:nvSpPr>
        <p:spPr>
          <a:xfrm>
            <a:off x="702853" y="381000"/>
            <a:ext cx="10900568" cy="5519057"/>
          </a:xfrm>
        </p:spPr>
        <p:txBody>
          <a:bodyPr>
            <a:normAutofit/>
          </a:bodyPr>
          <a:lstStyle/>
          <a:p>
            <a:pPr marL="0" indent="0">
              <a:buNone/>
            </a:pPr>
            <a:r>
              <a:rPr lang="en-IN" sz="2400" b="1" dirty="0"/>
              <a:t>Step-by-step Execution</a:t>
            </a:r>
          </a:p>
          <a:p>
            <a:pPr marL="457200" indent="-457200">
              <a:buFont typeface="+mj-lt"/>
              <a:buAutoNum type="arabicPeriod"/>
            </a:pPr>
            <a:r>
              <a:rPr lang="en-IN" sz="2400" b="1" dirty="0"/>
              <a:t>Initial state:</a:t>
            </a:r>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r>
              <a:rPr lang="en-IN" sz="2400" b="1" dirty="0"/>
              <a:t>After Example 1: Positive:</a:t>
            </a:r>
          </a:p>
          <a:p>
            <a:pPr marL="457200" indent="-457200">
              <a:buFont typeface="+mj-lt"/>
              <a:buAutoNum type="arabicPeriod"/>
            </a:pPr>
            <a:endParaRPr lang="en-IN" sz="2400" b="1" dirty="0"/>
          </a:p>
          <a:p>
            <a:pPr marL="457200" indent="-457200">
              <a:buFont typeface="+mj-lt"/>
              <a:buAutoNum type="arabicPeriod"/>
            </a:pPr>
            <a:endParaRPr lang="en-IN" sz="2400" b="1" dirty="0"/>
          </a:p>
          <a:p>
            <a:pPr marL="457200" indent="-457200">
              <a:buFont typeface="+mj-lt"/>
              <a:buAutoNum type="arabicPeriod"/>
            </a:pPr>
            <a:endParaRPr lang="en-IN" sz="2400" b="1" dirty="0"/>
          </a:p>
          <a:p>
            <a:r>
              <a:rPr lang="en-IN" sz="2400" b="1" dirty="0"/>
              <a:t>S becomes this example:</a:t>
            </a:r>
          </a:p>
          <a:p>
            <a:r>
              <a:rPr lang="en-IN" sz="2400" b="1" dirty="0"/>
              <a:t>G remains </a:t>
            </a:r>
            <a:r>
              <a:rPr lang="en-IN" sz="2400" b="1" dirty="0">
                <a:solidFill>
                  <a:srgbClr val="C00000"/>
                </a:solidFill>
              </a:rPr>
              <a:t>unchanged</a:t>
            </a:r>
            <a:r>
              <a:rPr lang="en-IN" sz="2400" b="1" dirty="0"/>
              <a:t>.</a:t>
            </a:r>
          </a:p>
        </p:txBody>
      </p:sp>
      <p:pic>
        <p:nvPicPr>
          <p:cNvPr id="4" name="Picture 3">
            <a:extLst>
              <a:ext uri="{FF2B5EF4-FFF2-40B4-BE49-F238E27FC236}">
                <a16:creationId xmlns:a16="http://schemas.microsoft.com/office/drawing/2014/main" id="{03A454CC-AD3A-D500-0018-6D9E51DA3620}"/>
              </a:ext>
            </a:extLst>
          </p:cNvPr>
          <p:cNvPicPr>
            <a:picLocks noChangeAspect="1"/>
          </p:cNvPicPr>
          <p:nvPr/>
        </p:nvPicPr>
        <p:blipFill>
          <a:blip r:embed="rId2"/>
          <a:stretch>
            <a:fillRect/>
          </a:stretch>
        </p:blipFill>
        <p:spPr>
          <a:xfrm>
            <a:off x="1442357" y="1342532"/>
            <a:ext cx="9307286" cy="1313582"/>
          </a:xfrm>
          <a:prstGeom prst="rect">
            <a:avLst/>
          </a:prstGeom>
        </p:spPr>
      </p:pic>
      <p:pic>
        <p:nvPicPr>
          <p:cNvPr id="6" name="Picture 5">
            <a:extLst>
              <a:ext uri="{FF2B5EF4-FFF2-40B4-BE49-F238E27FC236}">
                <a16:creationId xmlns:a16="http://schemas.microsoft.com/office/drawing/2014/main" id="{25F31BAB-F2C7-2AEF-FD7A-7CE0E7E38EDF}"/>
              </a:ext>
            </a:extLst>
          </p:cNvPr>
          <p:cNvPicPr>
            <a:picLocks noChangeAspect="1"/>
          </p:cNvPicPr>
          <p:nvPr/>
        </p:nvPicPr>
        <p:blipFill>
          <a:blip r:embed="rId3"/>
          <a:stretch>
            <a:fillRect/>
          </a:stretch>
        </p:blipFill>
        <p:spPr>
          <a:xfrm>
            <a:off x="1129755" y="3617646"/>
            <a:ext cx="9932490" cy="804349"/>
          </a:xfrm>
          <a:prstGeom prst="rect">
            <a:avLst/>
          </a:prstGeom>
        </p:spPr>
      </p:pic>
      <p:pic>
        <p:nvPicPr>
          <p:cNvPr id="8" name="Picture 7">
            <a:extLst>
              <a:ext uri="{FF2B5EF4-FFF2-40B4-BE49-F238E27FC236}">
                <a16:creationId xmlns:a16="http://schemas.microsoft.com/office/drawing/2014/main" id="{BCA011E6-11D1-4782-A0CA-9CE302FEB23F}"/>
              </a:ext>
            </a:extLst>
          </p:cNvPr>
          <p:cNvPicPr>
            <a:picLocks noChangeAspect="1"/>
          </p:cNvPicPr>
          <p:nvPr/>
        </p:nvPicPr>
        <p:blipFill>
          <a:blip r:embed="rId4"/>
          <a:stretch>
            <a:fillRect/>
          </a:stretch>
        </p:blipFill>
        <p:spPr>
          <a:xfrm>
            <a:off x="4191000" y="4820607"/>
            <a:ext cx="7543800" cy="567970"/>
          </a:xfrm>
          <a:prstGeom prst="rect">
            <a:avLst/>
          </a:prstGeom>
        </p:spPr>
      </p:pic>
    </p:spTree>
    <p:extLst>
      <p:ext uri="{BB962C8B-B14F-4D97-AF65-F5344CB8AC3E}">
        <p14:creationId xmlns:p14="http://schemas.microsoft.com/office/powerpoint/2010/main" val="2616088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B5D7-948E-5E1D-7A03-105CE9FAB17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E1B25-A988-6EC7-C157-70A1A51ABC12}"/>
              </a:ext>
            </a:extLst>
          </p:cNvPr>
          <p:cNvSpPr>
            <a:spLocks noGrp="1"/>
          </p:cNvSpPr>
          <p:nvPr>
            <p:ph idx="1"/>
          </p:nvPr>
        </p:nvSpPr>
        <p:spPr>
          <a:xfrm>
            <a:off x="702853" y="968829"/>
            <a:ext cx="10900568" cy="4931228"/>
          </a:xfrm>
        </p:spPr>
        <p:txBody>
          <a:bodyPr>
            <a:normAutofit/>
          </a:bodyPr>
          <a:lstStyle/>
          <a:p>
            <a:pPr marL="0" indent="0">
              <a:buNone/>
            </a:pPr>
            <a:r>
              <a:rPr lang="en-IN" sz="2400" b="1" dirty="0"/>
              <a:t>3. After Example 2: Positive:</a:t>
            </a:r>
          </a:p>
          <a:p>
            <a:pPr marL="0" indent="0">
              <a:buNone/>
            </a:pPr>
            <a:endParaRPr lang="en-IN" sz="2400" b="1" dirty="0"/>
          </a:p>
          <a:p>
            <a:pPr marL="0" indent="0">
              <a:buNone/>
            </a:pPr>
            <a:endParaRPr lang="en-IN" sz="2400" b="1" dirty="0"/>
          </a:p>
          <a:p>
            <a:pPr marL="0" indent="0">
              <a:buNone/>
            </a:pPr>
            <a:endParaRPr lang="en-IN" sz="2400" b="1" dirty="0"/>
          </a:p>
          <a:p>
            <a:r>
              <a:rPr lang="en-US" sz="2400" b="1" dirty="0"/>
              <a:t>S is generalized:  </a:t>
            </a:r>
            <a:r>
              <a:rPr lang="en-US" sz="2400" dirty="0"/>
              <a:t>"</a:t>
            </a:r>
            <a:r>
              <a:rPr lang="en-US" sz="2400" b="1" dirty="0"/>
              <a:t>Normal</a:t>
            </a:r>
            <a:r>
              <a:rPr lang="en-US" sz="2400" dirty="0"/>
              <a:t>" ≠ "</a:t>
            </a:r>
            <a:r>
              <a:rPr lang="en-US" sz="2400" b="1" dirty="0"/>
              <a:t>High</a:t>
            </a:r>
            <a:r>
              <a:rPr lang="en-US" sz="2400" dirty="0"/>
              <a:t>" → replace with ‘</a:t>
            </a:r>
            <a:r>
              <a:rPr lang="en-US" sz="2400" b="1" dirty="0"/>
              <a:t>?</a:t>
            </a:r>
            <a:r>
              <a:rPr lang="en-US" sz="2400" dirty="0"/>
              <a:t>’</a:t>
            </a:r>
          </a:p>
          <a:p>
            <a:endParaRPr lang="en-US" sz="2400" dirty="0"/>
          </a:p>
          <a:p>
            <a:endParaRPr lang="en-US" sz="2400" dirty="0"/>
          </a:p>
          <a:p>
            <a:endParaRPr lang="en-US" sz="2400" dirty="0"/>
          </a:p>
          <a:p>
            <a:r>
              <a:rPr lang="en-IN" sz="2400" b="1" dirty="0"/>
              <a:t>G remains the same.</a:t>
            </a:r>
          </a:p>
          <a:p>
            <a:pPr marL="0" indent="0">
              <a:buNone/>
            </a:pPr>
            <a:endParaRPr lang="en-IN" sz="2400" b="1" dirty="0"/>
          </a:p>
        </p:txBody>
      </p:sp>
      <p:pic>
        <p:nvPicPr>
          <p:cNvPr id="4" name="Picture 3">
            <a:extLst>
              <a:ext uri="{FF2B5EF4-FFF2-40B4-BE49-F238E27FC236}">
                <a16:creationId xmlns:a16="http://schemas.microsoft.com/office/drawing/2014/main" id="{0314D9F7-3C9B-CED9-E9B3-6C61D1576D50}"/>
              </a:ext>
            </a:extLst>
          </p:cNvPr>
          <p:cNvPicPr>
            <a:picLocks noChangeAspect="1"/>
          </p:cNvPicPr>
          <p:nvPr/>
        </p:nvPicPr>
        <p:blipFill>
          <a:blip r:embed="rId2"/>
          <a:stretch>
            <a:fillRect/>
          </a:stretch>
        </p:blipFill>
        <p:spPr>
          <a:xfrm>
            <a:off x="1088572" y="1614195"/>
            <a:ext cx="9252857" cy="837950"/>
          </a:xfrm>
          <a:prstGeom prst="rect">
            <a:avLst/>
          </a:prstGeom>
        </p:spPr>
      </p:pic>
      <p:pic>
        <p:nvPicPr>
          <p:cNvPr id="6" name="Picture 5">
            <a:extLst>
              <a:ext uri="{FF2B5EF4-FFF2-40B4-BE49-F238E27FC236}">
                <a16:creationId xmlns:a16="http://schemas.microsoft.com/office/drawing/2014/main" id="{374D23AE-57E2-4CB2-2E4A-2772F01E8D20}"/>
              </a:ext>
            </a:extLst>
          </p:cNvPr>
          <p:cNvPicPr>
            <a:picLocks noChangeAspect="1"/>
          </p:cNvPicPr>
          <p:nvPr/>
        </p:nvPicPr>
        <p:blipFill>
          <a:blip r:embed="rId3"/>
          <a:stretch>
            <a:fillRect/>
          </a:stretch>
        </p:blipFill>
        <p:spPr>
          <a:xfrm>
            <a:off x="1550290" y="3494314"/>
            <a:ext cx="9205694" cy="708957"/>
          </a:xfrm>
          <a:prstGeom prst="rect">
            <a:avLst/>
          </a:prstGeom>
        </p:spPr>
      </p:pic>
    </p:spTree>
    <p:extLst>
      <p:ext uri="{BB962C8B-B14F-4D97-AF65-F5344CB8AC3E}">
        <p14:creationId xmlns:p14="http://schemas.microsoft.com/office/powerpoint/2010/main" val="399524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25F2C-F9D6-218E-7D80-AFD410394F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87A41-7A56-5277-037A-90D498208C27}"/>
              </a:ext>
            </a:extLst>
          </p:cNvPr>
          <p:cNvSpPr>
            <a:spLocks noGrp="1"/>
          </p:cNvSpPr>
          <p:nvPr>
            <p:ph idx="1"/>
          </p:nvPr>
        </p:nvSpPr>
        <p:spPr>
          <a:xfrm>
            <a:off x="702853" y="696686"/>
            <a:ext cx="10900568" cy="5203371"/>
          </a:xfrm>
        </p:spPr>
        <p:txBody>
          <a:bodyPr>
            <a:normAutofit/>
          </a:bodyPr>
          <a:lstStyle/>
          <a:p>
            <a:pPr marL="0" indent="0">
              <a:buNone/>
            </a:pPr>
            <a:r>
              <a:rPr lang="en-IN" sz="2400" b="1" dirty="0"/>
              <a:t>4. After Example 3: Negative:</a:t>
            </a:r>
          </a:p>
          <a:p>
            <a:pPr marL="0" indent="0">
              <a:buNone/>
            </a:pPr>
            <a:endParaRPr lang="en-IN" sz="2400" b="1" dirty="0"/>
          </a:p>
          <a:p>
            <a:pPr marL="0" indent="0">
              <a:buNone/>
            </a:pPr>
            <a:endParaRPr lang="en-IN" sz="2400" b="1" dirty="0"/>
          </a:p>
          <a:p>
            <a:r>
              <a:rPr lang="en-US" sz="2400" dirty="0"/>
              <a:t>This negative example is covered by G and must be excluded.</a:t>
            </a:r>
          </a:p>
          <a:p>
            <a:r>
              <a:rPr lang="en-US" sz="2400" dirty="0"/>
              <a:t>Specialize G (i.e., make it more specific to exclude this row but still include S):</a:t>
            </a:r>
          </a:p>
          <a:p>
            <a:r>
              <a:rPr lang="en-US" sz="2400" dirty="0"/>
              <a:t>We generate specific hypotheses like:</a:t>
            </a:r>
          </a:p>
          <a:p>
            <a:endParaRPr lang="en-US" sz="2400" dirty="0"/>
          </a:p>
          <a:p>
            <a:endParaRPr lang="en-US" sz="2400" dirty="0"/>
          </a:p>
          <a:p>
            <a:endParaRPr lang="en-US" sz="2400" dirty="0"/>
          </a:p>
          <a:p>
            <a:endParaRPr lang="en-US" sz="2400" dirty="0"/>
          </a:p>
          <a:p>
            <a:r>
              <a:rPr lang="en-US" sz="2400" dirty="0"/>
              <a:t>All combinations that do not match the negative example but are consistent with S.</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EBB103BD-8B93-EC5F-FCB0-A54DA1D42D3F}"/>
              </a:ext>
            </a:extLst>
          </p:cNvPr>
          <p:cNvPicPr>
            <a:picLocks noChangeAspect="1"/>
          </p:cNvPicPr>
          <p:nvPr/>
        </p:nvPicPr>
        <p:blipFill>
          <a:blip r:embed="rId2"/>
          <a:stretch>
            <a:fillRect/>
          </a:stretch>
        </p:blipFill>
        <p:spPr>
          <a:xfrm>
            <a:off x="1077686" y="1147453"/>
            <a:ext cx="8752114" cy="785613"/>
          </a:xfrm>
          <a:prstGeom prst="rect">
            <a:avLst/>
          </a:prstGeom>
        </p:spPr>
      </p:pic>
      <p:pic>
        <p:nvPicPr>
          <p:cNvPr id="6" name="Picture 5">
            <a:extLst>
              <a:ext uri="{FF2B5EF4-FFF2-40B4-BE49-F238E27FC236}">
                <a16:creationId xmlns:a16="http://schemas.microsoft.com/office/drawing/2014/main" id="{4DBA4DE8-DED8-25EF-CCDA-51EF5E30D514}"/>
              </a:ext>
            </a:extLst>
          </p:cNvPr>
          <p:cNvPicPr>
            <a:picLocks noChangeAspect="1"/>
          </p:cNvPicPr>
          <p:nvPr/>
        </p:nvPicPr>
        <p:blipFill>
          <a:blip r:embed="rId3"/>
          <a:stretch>
            <a:fillRect/>
          </a:stretch>
        </p:blipFill>
        <p:spPr>
          <a:xfrm>
            <a:off x="2058581" y="3606715"/>
            <a:ext cx="5648505" cy="1591790"/>
          </a:xfrm>
          <a:prstGeom prst="rect">
            <a:avLst/>
          </a:prstGeom>
        </p:spPr>
      </p:pic>
    </p:spTree>
    <p:extLst>
      <p:ext uri="{BB962C8B-B14F-4D97-AF65-F5344CB8AC3E}">
        <p14:creationId xmlns:p14="http://schemas.microsoft.com/office/powerpoint/2010/main" val="274602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D0FE6-FA42-E751-49D7-5A832E0726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F655E-2D3F-A692-07F5-110781A0C4A1}"/>
              </a:ext>
            </a:extLst>
          </p:cNvPr>
          <p:cNvSpPr>
            <a:spLocks noGrp="1"/>
          </p:cNvSpPr>
          <p:nvPr>
            <p:ph idx="1"/>
          </p:nvPr>
        </p:nvSpPr>
        <p:spPr>
          <a:xfrm>
            <a:off x="702853" y="968829"/>
            <a:ext cx="10900568" cy="4931228"/>
          </a:xfrm>
        </p:spPr>
        <p:txBody>
          <a:bodyPr>
            <a:normAutofit/>
          </a:bodyPr>
          <a:lstStyle/>
          <a:p>
            <a:pPr marL="0" indent="0">
              <a:buNone/>
            </a:pPr>
            <a:r>
              <a:rPr lang="en-IN" sz="2400" b="1" dirty="0"/>
              <a:t>5. After Example 4: Positive:</a:t>
            </a:r>
          </a:p>
          <a:p>
            <a:pPr marL="0" indent="0">
              <a:buNone/>
            </a:pPr>
            <a:endParaRPr lang="en-IN" sz="2400" b="1" dirty="0"/>
          </a:p>
          <a:p>
            <a:pPr marL="0" indent="0">
              <a:buNone/>
            </a:pPr>
            <a:endParaRPr lang="en-IN" sz="2400" b="1" dirty="0"/>
          </a:p>
          <a:p>
            <a:pPr marL="0" indent="0">
              <a:buNone/>
            </a:pPr>
            <a:endParaRPr lang="en-IN" sz="2400" b="1" dirty="0"/>
          </a:p>
          <a:p>
            <a:r>
              <a:rPr lang="en-US" sz="2400" b="1" dirty="0"/>
              <a:t>S is generalized again:</a:t>
            </a:r>
          </a:p>
          <a:p>
            <a:pPr lvl="1"/>
            <a:r>
              <a:rPr lang="en-US" sz="2200" dirty="0"/>
              <a:t>Water: "Warm" ≠ "Cool" → '?'</a:t>
            </a:r>
          </a:p>
          <a:p>
            <a:pPr lvl="1"/>
            <a:r>
              <a:rPr lang="en-US" sz="2200" dirty="0"/>
              <a:t>Forecast: "Same" ≠ "Change" → ‘?’</a:t>
            </a:r>
          </a:p>
          <a:p>
            <a:pPr lvl="1"/>
            <a:endParaRPr lang="en-US" sz="2200" dirty="0"/>
          </a:p>
          <a:p>
            <a:pPr marL="457200" lvl="1" indent="0">
              <a:buNone/>
            </a:pPr>
            <a:endParaRPr lang="en-US" sz="2200" dirty="0"/>
          </a:p>
          <a:p>
            <a:pPr marL="0" indent="0">
              <a:buNone/>
            </a:pPr>
            <a:endParaRPr lang="en-US" sz="2400" dirty="0"/>
          </a:p>
          <a:p>
            <a:r>
              <a:rPr lang="en-US" sz="2400" b="1" dirty="0"/>
              <a:t>G: </a:t>
            </a:r>
            <a:r>
              <a:rPr lang="en-US" sz="2400" dirty="0"/>
              <a:t>remove hypotheses that don't cover this positive example.</a:t>
            </a:r>
            <a:endParaRPr lang="en-IN" sz="2400" dirty="0"/>
          </a:p>
          <a:p>
            <a:pPr marL="0" indent="0">
              <a:buNone/>
            </a:pPr>
            <a:endParaRPr lang="en-IN" sz="2400" b="1" dirty="0"/>
          </a:p>
        </p:txBody>
      </p:sp>
      <p:pic>
        <p:nvPicPr>
          <p:cNvPr id="4" name="Picture 3">
            <a:extLst>
              <a:ext uri="{FF2B5EF4-FFF2-40B4-BE49-F238E27FC236}">
                <a16:creationId xmlns:a16="http://schemas.microsoft.com/office/drawing/2014/main" id="{201B7F84-B22A-1C9C-E2BC-021CA63CF47B}"/>
              </a:ext>
            </a:extLst>
          </p:cNvPr>
          <p:cNvPicPr>
            <a:picLocks noChangeAspect="1"/>
          </p:cNvPicPr>
          <p:nvPr/>
        </p:nvPicPr>
        <p:blipFill>
          <a:blip r:embed="rId2"/>
          <a:stretch>
            <a:fillRect/>
          </a:stretch>
        </p:blipFill>
        <p:spPr>
          <a:xfrm>
            <a:off x="1197429" y="1606182"/>
            <a:ext cx="8817429" cy="794363"/>
          </a:xfrm>
          <a:prstGeom prst="rect">
            <a:avLst/>
          </a:prstGeom>
        </p:spPr>
      </p:pic>
      <p:pic>
        <p:nvPicPr>
          <p:cNvPr id="6" name="Picture 5">
            <a:extLst>
              <a:ext uri="{FF2B5EF4-FFF2-40B4-BE49-F238E27FC236}">
                <a16:creationId xmlns:a16="http://schemas.microsoft.com/office/drawing/2014/main" id="{647239AF-81AB-89F5-84F7-F2804789B5AE}"/>
              </a:ext>
            </a:extLst>
          </p:cNvPr>
          <p:cNvPicPr>
            <a:picLocks noChangeAspect="1"/>
          </p:cNvPicPr>
          <p:nvPr/>
        </p:nvPicPr>
        <p:blipFill>
          <a:blip r:embed="rId3"/>
          <a:stretch>
            <a:fillRect/>
          </a:stretch>
        </p:blipFill>
        <p:spPr>
          <a:xfrm>
            <a:off x="1560124" y="4098422"/>
            <a:ext cx="8247905" cy="718068"/>
          </a:xfrm>
          <a:prstGeom prst="rect">
            <a:avLst/>
          </a:prstGeom>
        </p:spPr>
      </p:pic>
    </p:spTree>
    <p:extLst>
      <p:ext uri="{BB962C8B-B14F-4D97-AF65-F5344CB8AC3E}">
        <p14:creationId xmlns:p14="http://schemas.microsoft.com/office/powerpoint/2010/main" val="3933215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B0BD3-D685-4C19-0E6F-00E8B6A9A7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0DF28-C9CD-A2F4-4FAC-50B4904B35B9}"/>
              </a:ext>
            </a:extLst>
          </p:cNvPr>
          <p:cNvSpPr>
            <a:spLocks noGrp="1"/>
          </p:cNvSpPr>
          <p:nvPr>
            <p:ph idx="1"/>
          </p:nvPr>
        </p:nvSpPr>
        <p:spPr>
          <a:xfrm>
            <a:off x="702853" y="968829"/>
            <a:ext cx="10900568" cy="4931228"/>
          </a:xfrm>
        </p:spPr>
        <p:txBody>
          <a:bodyPr>
            <a:normAutofit/>
          </a:bodyPr>
          <a:lstStyle/>
          <a:p>
            <a:pPr marL="0" indent="0">
              <a:buNone/>
            </a:pPr>
            <a:r>
              <a:rPr lang="en-US" sz="3200" b="1" dirty="0"/>
              <a:t>✅ Final Hypotheses</a:t>
            </a:r>
          </a:p>
          <a:p>
            <a:pPr marL="0" indent="0">
              <a:buNone/>
            </a:pPr>
            <a:r>
              <a:rPr lang="en-US" sz="2800" b="1" dirty="0">
                <a:solidFill>
                  <a:srgbClr val="C00000"/>
                </a:solidFill>
              </a:rPr>
              <a:t>S</a:t>
            </a:r>
            <a:r>
              <a:rPr lang="en-US" sz="2400" dirty="0"/>
              <a:t> = ['Sunny', 'Warm', '?', 'Strong', '?', '?']</a:t>
            </a:r>
          </a:p>
          <a:p>
            <a:pPr marL="0" indent="0">
              <a:buNone/>
            </a:pPr>
            <a:endParaRPr lang="en-US" sz="2400" dirty="0"/>
          </a:p>
          <a:p>
            <a:pPr marL="0" indent="0">
              <a:buNone/>
            </a:pPr>
            <a:r>
              <a:rPr lang="en-US" sz="2800" b="1" dirty="0">
                <a:solidFill>
                  <a:srgbClr val="C00000"/>
                </a:solidFill>
              </a:rPr>
              <a:t>G</a:t>
            </a:r>
            <a:r>
              <a:rPr lang="en-US" sz="2400" dirty="0"/>
              <a:t> = a set of hypotheses that include all positive and exclude all negative examples</a:t>
            </a:r>
            <a:endParaRPr lang="en-IN" sz="2400" dirty="0"/>
          </a:p>
        </p:txBody>
      </p:sp>
    </p:spTree>
    <p:extLst>
      <p:ext uri="{BB962C8B-B14F-4D97-AF65-F5344CB8AC3E}">
        <p14:creationId xmlns:p14="http://schemas.microsoft.com/office/powerpoint/2010/main" val="429662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A66C-C4A7-C7B7-6FAE-BB60108C07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E964-629C-67B9-6A1B-3568A2697233}"/>
              </a:ext>
            </a:extLst>
          </p:cNvPr>
          <p:cNvSpPr>
            <a:spLocks noGrp="1"/>
          </p:cNvSpPr>
          <p:nvPr>
            <p:ph idx="1"/>
          </p:nvPr>
        </p:nvSpPr>
        <p:spPr>
          <a:xfrm>
            <a:off x="702853" y="968829"/>
            <a:ext cx="10900568" cy="4931228"/>
          </a:xfrm>
        </p:spPr>
        <p:txBody>
          <a:bodyPr>
            <a:normAutofit/>
          </a:bodyPr>
          <a:lstStyle/>
          <a:p>
            <a:pPr marL="0" indent="0">
              <a:buNone/>
            </a:pPr>
            <a:r>
              <a:rPr lang="en-US" sz="3200" b="1" dirty="0"/>
              <a:t>5. Write a program to implement </a:t>
            </a:r>
            <a:r>
              <a:rPr lang="en-US" sz="3200" b="1" dirty="0">
                <a:solidFill>
                  <a:schemeClr val="tx2">
                    <a:lumMod val="50000"/>
                    <a:lumOff val="50000"/>
                  </a:schemeClr>
                </a:solidFill>
              </a:rPr>
              <a:t>k-Nearest </a:t>
            </a:r>
            <a:r>
              <a:rPr lang="en-US" sz="3200" b="1" dirty="0" err="1">
                <a:solidFill>
                  <a:schemeClr val="tx2">
                    <a:lumMod val="50000"/>
                    <a:lumOff val="50000"/>
                  </a:schemeClr>
                </a:solidFill>
              </a:rPr>
              <a:t>Neighbour</a:t>
            </a:r>
            <a:r>
              <a:rPr lang="en-US" sz="3200" b="1" dirty="0">
                <a:solidFill>
                  <a:schemeClr val="tx2">
                    <a:lumMod val="50000"/>
                    <a:lumOff val="50000"/>
                  </a:schemeClr>
                </a:solidFill>
              </a:rPr>
              <a:t> </a:t>
            </a:r>
            <a:r>
              <a:rPr lang="en-US" sz="3200" b="1" dirty="0"/>
              <a:t>algorithm to classify the </a:t>
            </a:r>
            <a:r>
              <a:rPr lang="en-US" sz="3200" b="1" dirty="0">
                <a:solidFill>
                  <a:schemeClr val="tx2">
                    <a:lumMod val="50000"/>
                    <a:lumOff val="50000"/>
                  </a:schemeClr>
                </a:solidFill>
              </a:rPr>
              <a:t>iris data set</a:t>
            </a:r>
            <a:r>
              <a:rPr lang="en-US" sz="3200" b="1" dirty="0"/>
              <a:t>. Print both correct and wrong predictions. </a:t>
            </a:r>
          </a:p>
          <a:p>
            <a:pPr marL="0" indent="0">
              <a:buNone/>
            </a:pPr>
            <a:endParaRPr lang="en-IN" sz="3200" b="1" dirty="0"/>
          </a:p>
        </p:txBody>
      </p:sp>
    </p:spTree>
    <p:extLst>
      <p:ext uri="{BB962C8B-B14F-4D97-AF65-F5344CB8AC3E}">
        <p14:creationId xmlns:p14="http://schemas.microsoft.com/office/powerpoint/2010/main" val="20184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A66C-C4A7-C7B7-6FAE-BB60108C07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E964-629C-67B9-6A1B-3568A2697233}"/>
              </a:ext>
            </a:extLst>
          </p:cNvPr>
          <p:cNvSpPr>
            <a:spLocks noGrp="1"/>
          </p:cNvSpPr>
          <p:nvPr>
            <p:ph idx="1"/>
          </p:nvPr>
        </p:nvSpPr>
        <p:spPr>
          <a:xfrm>
            <a:off x="702853" y="968829"/>
            <a:ext cx="10900568" cy="4931228"/>
          </a:xfrm>
        </p:spPr>
        <p:txBody>
          <a:bodyPr>
            <a:normAutofit/>
          </a:bodyPr>
          <a:lstStyle/>
          <a:p>
            <a:pPr marL="0" indent="0">
              <a:buNone/>
            </a:pPr>
            <a:r>
              <a:rPr lang="en-IN" sz="3200" b="1" dirty="0">
                <a:solidFill>
                  <a:srgbClr val="002060"/>
                </a:solidFill>
              </a:rPr>
              <a:t>FIND-S algorithm: (Find-Yes)</a:t>
            </a:r>
          </a:p>
          <a:p>
            <a:pPr marL="0" indent="0">
              <a:buNone/>
            </a:pPr>
            <a:r>
              <a:rPr lang="en-US" sz="2400" b="1" dirty="0"/>
              <a:t>FIND-S (Find-Specific)</a:t>
            </a:r>
            <a:r>
              <a:rPr lang="en-US" sz="2400" dirty="0"/>
              <a:t> is a simple </a:t>
            </a:r>
            <a:r>
              <a:rPr lang="en-US" sz="2400" b="1" dirty="0">
                <a:solidFill>
                  <a:srgbClr val="C00000"/>
                </a:solidFill>
              </a:rPr>
              <a:t>concept learning algorithm</a:t>
            </a:r>
            <a:r>
              <a:rPr lang="en-US" sz="2400" dirty="0">
                <a:solidFill>
                  <a:srgbClr val="C00000"/>
                </a:solidFill>
              </a:rPr>
              <a:t> </a:t>
            </a:r>
            <a:r>
              <a:rPr lang="en-US" sz="2400" dirty="0"/>
              <a:t>used in </a:t>
            </a:r>
            <a:r>
              <a:rPr lang="en-US" sz="2400" b="1" dirty="0"/>
              <a:t>Machine Learning</a:t>
            </a:r>
            <a:r>
              <a:rPr lang="en-US" sz="2400" dirty="0"/>
              <a:t>. It finds the </a:t>
            </a:r>
            <a:r>
              <a:rPr lang="en-US" sz="2400" b="1" dirty="0">
                <a:solidFill>
                  <a:srgbClr val="C00000"/>
                </a:solidFill>
              </a:rPr>
              <a:t>most specific hypothesis</a:t>
            </a:r>
            <a:r>
              <a:rPr lang="en-US" sz="2400" dirty="0">
                <a:solidFill>
                  <a:srgbClr val="C00000"/>
                </a:solidFill>
              </a:rPr>
              <a:t> </a:t>
            </a:r>
            <a:r>
              <a:rPr lang="en-US" sz="2400" dirty="0"/>
              <a:t>that fits all the </a:t>
            </a:r>
            <a:r>
              <a:rPr lang="en-US" sz="2400" b="1" dirty="0"/>
              <a:t>positive training examples</a:t>
            </a:r>
            <a:r>
              <a:rPr lang="en-US" sz="2400" dirty="0"/>
              <a:t> in the dataset.</a:t>
            </a:r>
            <a:endParaRPr lang="en-IN" sz="2400" dirty="0"/>
          </a:p>
          <a:p>
            <a:pPr marL="0" indent="0">
              <a:buNone/>
            </a:pPr>
            <a:endParaRPr lang="en-IN" sz="2400" dirty="0"/>
          </a:p>
        </p:txBody>
      </p:sp>
    </p:spTree>
    <p:extLst>
      <p:ext uri="{BB962C8B-B14F-4D97-AF65-F5344CB8AC3E}">
        <p14:creationId xmlns:p14="http://schemas.microsoft.com/office/powerpoint/2010/main" val="3741009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5480E-414A-2910-94CF-39A3BFF7A5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32BF9-54A2-0470-2C6A-BD652753F81F}"/>
              </a:ext>
            </a:extLst>
          </p:cNvPr>
          <p:cNvSpPr>
            <a:spLocks noGrp="1"/>
          </p:cNvSpPr>
          <p:nvPr>
            <p:ph idx="1"/>
          </p:nvPr>
        </p:nvSpPr>
        <p:spPr>
          <a:xfrm>
            <a:off x="702853" y="968829"/>
            <a:ext cx="11232446" cy="10578852"/>
          </a:xfrm>
        </p:spPr>
        <p:txBody>
          <a:bodyPr>
            <a:normAutofit/>
          </a:bodyPr>
          <a:lstStyle/>
          <a:p>
            <a:pPr marL="0" indent="0">
              <a:buNone/>
            </a:pPr>
            <a:r>
              <a:rPr lang="en-US" sz="2800" b="1" dirty="0"/>
              <a:t>🌸 What is the Iris Dataset?</a:t>
            </a:r>
          </a:p>
          <a:p>
            <a:pPr marL="0" indent="0">
              <a:buNone/>
            </a:pPr>
            <a:r>
              <a:rPr lang="en-US" sz="2400" dirty="0"/>
              <a:t>The </a:t>
            </a:r>
            <a:r>
              <a:rPr lang="en-US" sz="2400" b="1" dirty="0"/>
              <a:t>Iris dataset</a:t>
            </a:r>
            <a:r>
              <a:rPr lang="en-US" sz="2400" dirty="0"/>
              <a:t> is one of the most famous datasets in machine learning and statistics. It was introduced by the British biologist </a:t>
            </a:r>
            <a:r>
              <a:rPr lang="en-US" sz="2400" b="1" dirty="0"/>
              <a:t>Ronald A. Fisher</a:t>
            </a:r>
            <a:r>
              <a:rPr lang="en-US" sz="2400" dirty="0"/>
              <a:t> in 1936 and is often used to demonstrate classification algorithms.</a:t>
            </a:r>
          </a:p>
          <a:p>
            <a:pPr marL="0" indent="0">
              <a:buNone/>
            </a:pPr>
            <a:endParaRPr lang="en-US" sz="2400" dirty="0"/>
          </a:p>
          <a:p>
            <a:pPr marL="0" indent="0">
              <a:buNone/>
            </a:pPr>
            <a:r>
              <a:rPr lang="en-US" sz="2400" b="1" dirty="0"/>
              <a:t>🧠 What Does It Contain?</a:t>
            </a:r>
          </a:p>
          <a:p>
            <a:pPr marL="0" indent="0">
              <a:buNone/>
            </a:pPr>
            <a:r>
              <a:rPr lang="en-US" sz="2400" dirty="0"/>
              <a:t>The dataset contains </a:t>
            </a:r>
            <a:r>
              <a:rPr lang="en-US" sz="2400" b="1" dirty="0">
                <a:solidFill>
                  <a:schemeClr val="tx2">
                    <a:lumMod val="50000"/>
                    <a:lumOff val="50000"/>
                  </a:schemeClr>
                </a:solidFill>
              </a:rPr>
              <a:t>150 samples </a:t>
            </a:r>
            <a:r>
              <a:rPr lang="en-US" sz="2400" dirty="0"/>
              <a:t>of </a:t>
            </a:r>
            <a:r>
              <a:rPr lang="en-US" sz="2400" b="1" dirty="0">
                <a:solidFill>
                  <a:srgbClr val="C00000"/>
                </a:solidFill>
              </a:rPr>
              <a:t>iris flowers</a:t>
            </a:r>
            <a:r>
              <a:rPr lang="en-US" sz="2400" dirty="0"/>
              <a:t>, divided into </a:t>
            </a:r>
            <a:r>
              <a:rPr lang="en-US" sz="2400" b="1" dirty="0">
                <a:solidFill>
                  <a:schemeClr val="tx2">
                    <a:lumMod val="50000"/>
                    <a:lumOff val="50000"/>
                  </a:schemeClr>
                </a:solidFill>
              </a:rPr>
              <a:t>3 species </a:t>
            </a:r>
            <a:r>
              <a:rPr lang="en-US" sz="2400" dirty="0"/>
              <a:t>(</a:t>
            </a:r>
            <a:r>
              <a:rPr lang="en-US" sz="2400" b="1" dirty="0"/>
              <a:t>classes</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E426901D-14B3-427F-CA41-03166E42A4A8}"/>
              </a:ext>
            </a:extLst>
          </p:cNvPr>
          <p:cNvGraphicFramePr>
            <a:graphicFrameLocks noGrp="1"/>
          </p:cNvGraphicFramePr>
          <p:nvPr>
            <p:extLst>
              <p:ext uri="{D42A27DB-BD31-4B8C-83A1-F6EECF244321}">
                <p14:modId xmlns:p14="http://schemas.microsoft.com/office/powerpoint/2010/main" val="3867281198"/>
              </p:ext>
            </p:extLst>
          </p:nvPr>
        </p:nvGraphicFramePr>
        <p:xfrm>
          <a:off x="1154475" y="4307980"/>
          <a:ext cx="5899468" cy="1483220"/>
        </p:xfrm>
        <a:graphic>
          <a:graphicData uri="http://schemas.openxmlformats.org/drawingml/2006/table">
            <a:tbl>
              <a:tblPr firstRow="1" firstCol="1" bandRow="1">
                <a:tableStyleId>{5C22544A-7EE6-4342-B048-85BDC9FD1C3A}</a:tableStyleId>
              </a:tblPr>
              <a:tblGrid>
                <a:gridCol w="2949734">
                  <a:extLst>
                    <a:ext uri="{9D8B030D-6E8A-4147-A177-3AD203B41FA5}">
                      <a16:colId xmlns:a16="http://schemas.microsoft.com/office/drawing/2014/main" val="3153605255"/>
                    </a:ext>
                  </a:extLst>
                </a:gridCol>
                <a:gridCol w="2949734">
                  <a:extLst>
                    <a:ext uri="{9D8B030D-6E8A-4147-A177-3AD203B41FA5}">
                      <a16:colId xmlns:a16="http://schemas.microsoft.com/office/drawing/2014/main" val="3453243067"/>
                    </a:ext>
                  </a:extLst>
                </a:gridCol>
              </a:tblGrid>
              <a:tr h="370805">
                <a:tc>
                  <a:txBody>
                    <a:bodyPr/>
                    <a:lstStyle/>
                    <a:p>
                      <a:pPr>
                        <a:lnSpc>
                          <a:spcPct val="107000"/>
                        </a:lnSpc>
                        <a:spcAft>
                          <a:spcPts val="800"/>
                        </a:spcAft>
                        <a:buNone/>
                      </a:pPr>
                      <a:r>
                        <a:rPr lang="en-IN" sz="2000" kern="100" dirty="0">
                          <a:effectLst/>
                        </a:rPr>
                        <a:t>Species (Class)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Label (Target)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3122485"/>
                  </a:ext>
                </a:extLst>
              </a:tr>
              <a:tr h="370805">
                <a:tc>
                  <a:txBody>
                    <a:bodyPr/>
                    <a:lstStyle/>
                    <a:p>
                      <a:pPr>
                        <a:lnSpc>
                          <a:spcPct val="107000"/>
                        </a:lnSpc>
                        <a:spcAft>
                          <a:spcPts val="800"/>
                        </a:spcAft>
                        <a:buNone/>
                      </a:pPr>
                      <a:r>
                        <a:rPr lang="en-IN" sz="2000" kern="100" dirty="0">
                          <a:effectLst/>
                        </a:rPr>
                        <a:t>Iris </a:t>
                      </a:r>
                      <a:r>
                        <a:rPr lang="en-IN" sz="2000" kern="100" dirty="0" err="1">
                          <a:effectLst/>
                        </a:rPr>
                        <a:t>Setosa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61106704"/>
                  </a:ext>
                </a:extLst>
              </a:tr>
              <a:tr h="370805">
                <a:tc>
                  <a:txBody>
                    <a:bodyPr/>
                    <a:lstStyle/>
                    <a:p>
                      <a:pPr>
                        <a:lnSpc>
                          <a:spcPct val="107000"/>
                        </a:lnSpc>
                        <a:spcAft>
                          <a:spcPts val="800"/>
                        </a:spcAft>
                        <a:buNone/>
                      </a:pPr>
                      <a:r>
                        <a:rPr lang="en-IN" sz="2000" kern="100" dirty="0">
                          <a:effectLst/>
                        </a:rPr>
                        <a:t>Iris Versicolor</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1</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83161364"/>
                  </a:ext>
                </a:extLst>
              </a:tr>
              <a:tr h="370805">
                <a:tc>
                  <a:txBody>
                    <a:bodyPr/>
                    <a:lstStyle/>
                    <a:p>
                      <a:pPr>
                        <a:lnSpc>
                          <a:spcPct val="107000"/>
                        </a:lnSpc>
                        <a:spcAft>
                          <a:spcPts val="800"/>
                        </a:spcAft>
                        <a:buNone/>
                      </a:pPr>
                      <a:r>
                        <a:rPr lang="en-IN" sz="2000" kern="100" dirty="0">
                          <a:effectLst/>
                        </a:rPr>
                        <a:t>Iris Virginica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2</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92217012"/>
                  </a:ext>
                </a:extLst>
              </a:tr>
            </a:tbl>
          </a:graphicData>
        </a:graphic>
      </p:graphicFrame>
    </p:spTree>
    <p:extLst>
      <p:ext uri="{BB962C8B-B14F-4D97-AF65-F5344CB8AC3E}">
        <p14:creationId xmlns:p14="http://schemas.microsoft.com/office/powerpoint/2010/main" val="2463448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2F13F-3090-FBE4-99E2-F0EA3F49655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B269E-A8CC-F65E-C527-F38D93B02BDF}"/>
              </a:ext>
            </a:extLst>
          </p:cNvPr>
          <p:cNvSpPr>
            <a:spLocks noGrp="1"/>
          </p:cNvSpPr>
          <p:nvPr>
            <p:ph idx="1"/>
          </p:nvPr>
        </p:nvSpPr>
        <p:spPr>
          <a:xfrm>
            <a:off x="702853" y="968829"/>
            <a:ext cx="10900568" cy="4931228"/>
          </a:xfrm>
        </p:spPr>
        <p:txBody>
          <a:bodyPr>
            <a:normAutofit/>
          </a:bodyPr>
          <a:lstStyle/>
          <a:p>
            <a:pPr marL="0" indent="0">
              <a:buNone/>
            </a:pPr>
            <a:r>
              <a:rPr lang="en-IN" sz="2800" b="1" dirty="0"/>
              <a:t>Each flower is described by </a:t>
            </a:r>
            <a:r>
              <a:rPr lang="en-IN" sz="2800" b="1" dirty="0">
                <a:solidFill>
                  <a:schemeClr val="tx2">
                    <a:lumMod val="50000"/>
                    <a:lumOff val="50000"/>
                  </a:schemeClr>
                </a:solidFill>
              </a:rPr>
              <a:t>4 numeric features</a:t>
            </a:r>
            <a:r>
              <a:rPr lang="en-IN" sz="2800" b="1" dirty="0"/>
              <a:t>:</a:t>
            </a:r>
          </a:p>
          <a:p>
            <a:pPr marL="0" indent="0">
              <a:buNone/>
            </a:pPr>
            <a:r>
              <a:rPr lang="en-IN" sz="2800" b="1" dirty="0"/>
              <a:t> </a:t>
            </a:r>
          </a:p>
          <a:p>
            <a:pPr marL="0" indent="0">
              <a:buNone/>
            </a:pPr>
            <a:r>
              <a:rPr lang="en-IN" sz="2800" b="1" dirty="0"/>
              <a:t> </a:t>
            </a:r>
          </a:p>
        </p:txBody>
      </p:sp>
      <p:graphicFrame>
        <p:nvGraphicFramePr>
          <p:cNvPr id="2" name="Table 1">
            <a:extLst>
              <a:ext uri="{FF2B5EF4-FFF2-40B4-BE49-F238E27FC236}">
                <a16:creationId xmlns:a16="http://schemas.microsoft.com/office/drawing/2014/main" id="{9A76C062-FEDE-AD6D-DE50-E2748A17981E}"/>
              </a:ext>
            </a:extLst>
          </p:cNvPr>
          <p:cNvGraphicFramePr>
            <a:graphicFrameLocks noGrp="1"/>
          </p:cNvGraphicFramePr>
          <p:nvPr>
            <p:extLst>
              <p:ext uri="{D42A27DB-BD31-4B8C-83A1-F6EECF244321}">
                <p14:modId xmlns:p14="http://schemas.microsoft.com/office/powerpoint/2010/main" val="3461438908"/>
              </p:ext>
            </p:extLst>
          </p:nvPr>
        </p:nvGraphicFramePr>
        <p:xfrm>
          <a:off x="991189" y="1979626"/>
          <a:ext cx="9513525" cy="3670061"/>
        </p:xfrm>
        <a:graphic>
          <a:graphicData uri="http://schemas.openxmlformats.org/drawingml/2006/table">
            <a:tbl>
              <a:tblPr firstRow="1" firstCol="1" bandRow="1">
                <a:tableStyleId>{5C22544A-7EE6-4342-B048-85BDC9FD1C3A}</a:tableStyleId>
              </a:tblPr>
              <a:tblGrid>
                <a:gridCol w="3170823">
                  <a:extLst>
                    <a:ext uri="{9D8B030D-6E8A-4147-A177-3AD203B41FA5}">
                      <a16:colId xmlns:a16="http://schemas.microsoft.com/office/drawing/2014/main" val="2041911078"/>
                    </a:ext>
                  </a:extLst>
                </a:gridCol>
                <a:gridCol w="4818703">
                  <a:extLst>
                    <a:ext uri="{9D8B030D-6E8A-4147-A177-3AD203B41FA5}">
                      <a16:colId xmlns:a16="http://schemas.microsoft.com/office/drawing/2014/main" val="2062458581"/>
                    </a:ext>
                  </a:extLst>
                </a:gridCol>
                <a:gridCol w="1523999">
                  <a:extLst>
                    <a:ext uri="{9D8B030D-6E8A-4147-A177-3AD203B41FA5}">
                      <a16:colId xmlns:a16="http://schemas.microsoft.com/office/drawing/2014/main" val="2313248733"/>
                    </a:ext>
                  </a:extLst>
                </a:gridCol>
              </a:tblGrid>
              <a:tr h="654973">
                <a:tc>
                  <a:txBody>
                    <a:bodyPr/>
                    <a:lstStyle/>
                    <a:p>
                      <a:pPr>
                        <a:lnSpc>
                          <a:spcPct val="107000"/>
                        </a:lnSpc>
                        <a:spcAft>
                          <a:spcPts val="800"/>
                        </a:spcAft>
                        <a:buNone/>
                      </a:pPr>
                      <a:r>
                        <a:rPr lang="en-IN" sz="2400" kern="100">
                          <a:effectLst/>
                        </a:rPr>
                        <a:t>Feature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Unit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23654501"/>
                  </a:ext>
                </a:extLst>
              </a:tr>
              <a:tr h="852571">
                <a:tc>
                  <a:txBody>
                    <a:bodyPr/>
                    <a:lstStyle/>
                    <a:p>
                      <a:pPr>
                        <a:lnSpc>
                          <a:spcPct val="107000"/>
                        </a:lnSpc>
                        <a:spcAft>
                          <a:spcPts val="800"/>
                        </a:spcAft>
                        <a:buNone/>
                      </a:pPr>
                      <a:r>
                        <a:rPr lang="en-IN" sz="2400" kern="100">
                          <a:effectLst/>
                        </a:rPr>
                        <a:t>Sepal length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Length of the sepal (outer leaf)</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24500350"/>
                  </a:ext>
                </a:extLst>
              </a:tr>
              <a:tr h="654973">
                <a:tc>
                  <a:txBody>
                    <a:bodyPr/>
                    <a:lstStyle/>
                    <a:p>
                      <a:pPr>
                        <a:lnSpc>
                          <a:spcPct val="107000"/>
                        </a:lnSpc>
                        <a:spcAft>
                          <a:spcPts val="800"/>
                        </a:spcAft>
                        <a:buNone/>
                      </a:pPr>
                      <a:r>
                        <a:rPr lang="en-IN" sz="2400" kern="100">
                          <a:effectLst/>
                        </a:rPr>
                        <a:t>Sepal width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Width of the sepal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37145078"/>
                  </a:ext>
                </a:extLst>
              </a:tr>
              <a:tr h="852571">
                <a:tc>
                  <a:txBody>
                    <a:bodyPr/>
                    <a:lstStyle/>
                    <a:p>
                      <a:pPr>
                        <a:lnSpc>
                          <a:spcPct val="107000"/>
                        </a:lnSpc>
                        <a:spcAft>
                          <a:spcPts val="800"/>
                        </a:spcAft>
                        <a:buNone/>
                      </a:pPr>
                      <a:r>
                        <a:rPr lang="en-IN" sz="2400" kern="100">
                          <a:effectLst/>
                        </a:rPr>
                        <a:t>Petal length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Length of the petal (inner leaf)</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48544092"/>
                  </a:ext>
                </a:extLst>
              </a:tr>
              <a:tr h="654973">
                <a:tc>
                  <a:txBody>
                    <a:bodyPr/>
                    <a:lstStyle/>
                    <a:p>
                      <a:pPr>
                        <a:lnSpc>
                          <a:spcPct val="107000"/>
                        </a:lnSpc>
                        <a:spcAft>
                          <a:spcPts val="800"/>
                        </a:spcAft>
                        <a:buNone/>
                      </a:pPr>
                      <a:r>
                        <a:rPr lang="en-IN" sz="2400" kern="100">
                          <a:effectLst/>
                        </a:rPr>
                        <a:t>Petal width</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Width of the petal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cm</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422042709"/>
                  </a:ext>
                </a:extLst>
              </a:tr>
            </a:tbl>
          </a:graphicData>
        </a:graphic>
      </p:graphicFrame>
    </p:spTree>
    <p:extLst>
      <p:ext uri="{BB962C8B-B14F-4D97-AF65-F5344CB8AC3E}">
        <p14:creationId xmlns:p14="http://schemas.microsoft.com/office/powerpoint/2010/main" val="252364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19575-84A5-FC32-828B-4C72BF37D4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D115F-066F-EB34-27F4-B3EF67E93360}"/>
              </a:ext>
            </a:extLst>
          </p:cNvPr>
          <p:cNvSpPr>
            <a:spLocks noGrp="1"/>
          </p:cNvSpPr>
          <p:nvPr>
            <p:ph idx="1"/>
          </p:nvPr>
        </p:nvSpPr>
        <p:spPr>
          <a:xfrm>
            <a:off x="702853" y="968829"/>
            <a:ext cx="10900568" cy="4931228"/>
          </a:xfrm>
        </p:spPr>
        <p:txBody>
          <a:bodyPr>
            <a:normAutofit/>
          </a:bodyPr>
          <a:lstStyle/>
          <a:p>
            <a:pPr marL="0" indent="0">
              <a:buNone/>
            </a:pPr>
            <a:r>
              <a:rPr lang="en-IN" sz="3200" b="1" dirty="0"/>
              <a:t>📊 Sample Data:</a:t>
            </a:r>
          </a:p>
          <a:p>
            <a:pPr marL="0" indent="0">
              <a:buNone/>
            </a:pPr>
            <a:endParaRPr lang="en-IN" sz="3200" b="1" dirty="0"/>
          </a:p>
          <a:p>
            <a:pPr marL="0" indent="0">
              <a:buNone/>
            </a:pPr>
            <a:endParaRPr lang="en-IN" sz="3200" b="1" dirty="0"/>
          </a:p>
          <a:p>
            <a:pPr marL="0" indent="0">
              <a:buNone/>
            </a:pPr>
            <a:endParaRPr lang="en-IN" sz="3200" b="1" dirty="0"/>
          </a:p>
          <a:p>
            <a:pPr marL="0" indent="0">
              <a:buNone/>
            </a:pPr>
            <a:endParaRPr lang="en-IN" sz="3200" b="1" dirty="0"/>
          </a:p>
          <a:p>
            <a:pPr marL="0" indent="0">
              <a:buNone/>
            </a:pPr>
            <a:endParaRPr lang="en-IN" sz="3200" b="1" dirty="0"/>
          </a:p>
          <a:p>
            <a:pPr marL="0" indent="0">
              <a:buNone/>
            </a:pPr>
            <a:r>
              <a:rPr lang="en-IN" sz="2400" b="1" dirty="0"/>
              <a:t>Note: </a:t>
            </a:r>
            <a:r>
              <a:rPr lang="en-IN" sz="2400" dirty="0"/>
              <a:t>Each row represents </a:t>
            </a:r>
            <a:r>
              <a:rPr lang="en-IN" sz="2400" b="1" dirty="0">
                <a:solidFill>
                  <a:schemeClr val="tx2">
                    <a:lumMod val="50000"/>
                    <a:lumOff val="50000"/>
                  </a:schemeClr>
                </a:solidFill>
              </a:rPr>
              <a:t>one flower</a:t>
            </a:r>
            <a:r>
              <a:rPr lang="en-IN" sz="2400" dirty="0"/>
              <a:t>.</a:t>
            </a:r>
          </a:p>
          <a:p>
            <a:pPr marL="0" indent="0">
              <a:buNone/>
            </a:pPr>
            <a:endParaRPr lang="en-IN" sz="3200" b="1" dirty="0"/>
          </a:p>
          <a:p>
            <a:pPr marL="0" indent="0">
              <a:buNone/>
            </a:pPr>
            <a:endParaRPr lang="en-IN" sz="3600" b="1" dirty="0"/>
          </a:p>
        </p:txBody>
      </p:sp>
      <p:graphicFrame>
        <p:nvGraphicFramePr>
          <p:cNvPr id="2" name="Table 1">
            <a:extLst>
              <a:ext uri="{FF2B5EF4-FFF2-40B4-BE49-F238E27FC236}">
                <a16:creationId xmlns:a16="http://schemas.microsoft.com/office/drawing/2014/main" id="{2DACDC33-2DAC-1573-FD05-B70CE7897420}"/>
              </a:ext>
            </a:extLst>
          </p:cNvPr>
          <p:cNvGraphicFramePr>
            <a:graphicFrameLocks noGrp="1"/>
          </p:cNvGraphicFramePr>
          <p:nvPr>
            <p:extLst>
              <p:ext uri="{D42A27DB-BD31-4B8C-83A1-F6EECF244321}">
                <p14:modId xmlns:p14="http://schemas.microsoft.com/office/powerpoint/2010/main" val="2444087422"/>
              </p:ext>
            </p:extLst>
          </p:nvPr>
        </p:nvGraphicFramePr>
        <p:xfrm>
          <a:off x="947645" y="1793381"/>
          <a:ext cx="9753012" cy="1755364"/>
        </p:xfrm>
        <a:graphic>
          <a:graphicData uri="http://schemas.openxmlformats.org/drawingml/2006/table">
            <a:tbl>
              <a:tblPr firstRow="1" firstCol="1" bandRow="1">
                <a:tableStyleId>{5C22544A-7EE6-4342-B048-85BDC9FD1C3A}</a:tableStyleId>
              </a:tblPr>
              <a:tblGrid>
                <a:gridCol w="1950386">
                  <a:extLst>
                    <a:ext uri="{9D8B030D-6E8A-4147-A177-3AD203B41FA5}">
                      <a16:colId xmlns:a16="http://schemas.microsoft.com/office/drawing/2014/main" val="1445479628"/>
                    </a:ext>
                  </a:extLst>
                </a:gridCol>
                <a:gridCol w="1950386">
                  <a:extLst>
                    <a:ext uri="{9D8B030D-6E8A-4147-A177-3AD203B41FA5}">
                      <a16:colId xmlns:a16="http://schemas.microsoft.com/office/drawing/2014/main" val="1569641727"/>
                    </a:ext>
                  </a:extLst>
                </a:gridCol>
                <a:gridCol w="1950386">
                  <a:extLst>
                    <a:ext uri="{9D8B030D-6E8A-4147-A177-3AD203B41FA5}">
                      <a16:colId xmlns:a16="http://schemas.microsoft.com/office/drawing/2014/main" val="337729057"/>
                    </a:ext>
                  </a:extLst>
                </a:gridCol>
                <a:gridCol w="1950386">
                  <a:extLst>
                    <a:ext uri="{9D8B030D-6E8A-4147-A177-3AD203B41FA5}">
                      <a16:colId xmlns:a16="http://schemas.microsoft.com/office/drawing/2014/main" val="2719866520"/>
                    </a:ext>
                  </a:extLst>
                </a:gridCol>
                <a:gridCol w="1951468">
                  <a:extLst>
                    <a:ext uri="{9D8B030D-6E8A-4147-A177-3AD203B41FA5}">
                      <a16:colId xmlns:a16="http://schemas.microsoft.com/office/drawing/2014/main" val="3985820485"/>
                    </a:ext>
                  </a:extLst>
                </a:gridCol>
              </a:tblGrid>
              <a:tr h="438841">
                <a:tc>
                  <a:txBody>
                    <a:bodyPr/>
                    <a:lstStyle/>
                    <a:p>
                      <a:pPr>
                        <a:lnSpc>
                          <a:spcPct val="107000"/>
                        </a:lnSpc>
                        <a:spcAft>
                          <a:spcPts val="800"/>
                        </a:spcAft>
                        <a:buNone/>
                      </a:pPr>
                      <a:r>
                        <a:rPr lang="en-IN" sz="2400" kern="100" dirty="0">
                          <a:effectLst/>
                        </a:rPr>
                        <a:t>Sepal Length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Sepal Width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Petal Length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Petal Width</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Species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53230918"/>
                  </a:ext>
                </a:extLst>
              </a:tr>
              <a:tr h="438841">
                <a:tc>
                  <a:txBody>
                    <a:bodyPr/>
                    <a:lstStyle/>
                    <a:p>
                      <a:pPr>
                        <a:lnSpc>
                          <a:spcPct val="107000"/>
                        </a:lnSpc>
                        <a:spcAft>
                          <a:spcPts val="800"/>
                        </a:spcAft>
                        <a:buNone/>
                      </a:pPr>
                      <a:r>
                        <a:rPr lang="pt-BR" sz="2400" kern="100">
                          <a:effectLst/>
                        </a:rPr>
                        <a:t>5.1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3.5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dirty="0">
                          <a:effectLst/>
                        </a:rPr>
                        <a:t>1.4</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0.2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Iris-setosa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15206148"/>
                  </a:ext>
                </a:extLst>
              </a:tr>
              <a:tr h="438841">
                <a:tc>
                  <a:txBody>
                    <a:bodyPr/>
                    <a:lstStyle/>
                    <a:p>
                      <a:pPr>
                        <a:lnSpc>
                          <a:spcPct val="107000"/>
                        </a:lnSpc>
                        <a:spcAft>
                          <a:spcPts val="800"/>
                        </a:spcAft>
                        <a:buNone/>
                      </a:pPr>
                      <a:r>
                        <a:rPr lang="pt-BR" sz="2400" kern="100">
                          <a:effectLst/>
                        </a:rPr>
                        <a:t>7.0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3.2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4.7</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1.4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Iris-versicolor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917076735"/>
                  </a:ext>
                </a:extLst>
              </a:tr>
              <a:tr h="438841">
                <a:tc>
                  <a:txBody>
                    <a:bodyPr/>
                    <a:lstStyle/>
                    <a:p>
                      <a:pPr>
                        <a:lnSpc>
                          <a:spcPct val="107000"/>
                        </a:lnSpc>
                        <a:spcAft>
                          <a:spcPts val="800"/>
                        </a:spcAft>
                        <a:buNone/>
                      </a:pPr>
                      <a:r>
                        <a:rPr lang="pt-BR" sz="2400" kern="100">
                          <a:effectLst/>
                        </a:rPr>
                        <a:t>6.3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3.3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6.0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a:effectLst/>
                        </a:rPr>
                        <a:t>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pt-BR" sz="2400" kern="100" dirty="0">
                          <a:effectLst/>
                        </a:rPr>
                        <a:t>Iris-virginica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61699450"/>
                  </a:ext>
                </a:extLst>
              </a:tr>
            </a:tbl>
          </a:graphicData>
        </a:graphic>
      </p:graphicFrame>
    </p:spTree>
    <p:extLst>
      <p:ext uri="{BB962C8B-B14F-4D97-AF65-F5344CB8AC3E}">
        <p14:creationId xmlns:p14="http://schemas.microsoft.com/office/powerpoint/2010/main" val="245944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E12B6-3E03-05C5-7EAD-3FC6C2C52E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DF652-3588-2BAA-29B3-07FA179882DE}"/>
              </a:ext>
            </a:extLst>
          </p:cNvPr>
          <p:cNvSpPr>
            <a:spLocks noGrp="1"/>
          </p:cNvSpPr>
          <p:nvPr>
            <p:ph idx="1"/>
          </p:nvPr>
        </p:nvSpPr>
        <p:spPr>
          <a:xfrm>
            <a:off x="1029425" y="1328057"/>
            <a:ext cx="10900568" cy="4931228"/>
          </a:xfrm>
        </p:spPr>
        <p:txBody>
          <a:bodyPr>
            <a:normAutofit/>
          </a:bodyPr>
          <a:lstStyle/>
          <a:p>
            <a:pPr marL="0" indent="0">
              <a:buNone/>
            </a:pPr>
            <a:r>
              <a:rPr lang="en-US" sz="2800" b="1" dirty="0"/>
              <a:t>🧪 Why Is It So Popular?</a:t>
            </a:r>
          </a:p>
          <a:p>
            <a:r>
              <a:rPr lang="en-US" sz="2400" b="1" dirty="0"/>
              <a:t>Small size </a:t>
            </a:r>
            <a:r>
              <a:rPr lang="en-US" sz="2400" dirty="0"/>
              <a:t>– </a:t>
            </a:r>
            <a:r>
              <a:rPr lang="en-US" sz="2400" b="1" dirty="0">
                <a:solidFill>
                  <a:srgbClr val="C00000"/>
                </a:solidFill>
              </a:rPr>
              <a:t>only 150 rows</a:t>
            </a:r>
            <a:r>
              <a:rPr lang="en-US" sz="2400" dirty="0"/>
              <a:t>.</a:t>
            </a:r>
          </a:p>
          <a:p>
            <a:r>
              <a:rPr lang="en-US" sz="2400" b="1" dirty="0"/>
              <a:t>Clean</a:t>
            </a:r>
            <a:r>
              <a:rPr lang="en-US" sz="2400" dirty="0"/>
              <a:t> and </a:t>
            </a:r>
            <a:r>
              <a:rPr lang="en-US" sz="2400" b="1" dirty="0"/>
              <a:t>well-balanced</a:t>
            </a:r>
            <a:r>
              <a:rPr lang="en-US" sz="2400" dirty="0"/>
              <a:t> – </a:t>
            </a:r>
            <a:r>
              <a:rPr lang="en-US" sz="2400" b="1" dirty="0">
                <a:solidFill>
                  <a:schemeClr val="tx2">
                    <a:lumMod val="75000"/>
                    <a:lumOff val="25000"/>
                  </a:schemeClr>
                </a:solidFill>
              </a:rPr>
              <a:t>50 samples per class</a:t>
            </a:r>
            <a:r>
              <a:rPr lang="en-US" sz="2400" dirty="0"/>
              <a:t>.</a:t>
            </a:r>
          </a:p>
          <a:p>
            <a:r>
              <a:rPr lang="en-US" sz="2400" dirty="0"/>
              <a:t>Simple structure – </a:t>
            </a:r>
            <a:r>
              <a:rPr lang="en-US" sz="2400" b="1" dirty="0">
                <a:solidFill>
                  <a:schemeClr val="tx2">
                    <a:lumMod val="75000"/>
                    <a:lumOff val="25000"/>
                  </a:schemeClr>
                </a:solidFill>
              </a:rPr>
              <a:t>only 4 input features</a:t>
            </a:r>
            <a:r>
              <a:rPr lang="en-US" sz="2400" dirty="0"/>
              <a:t>.</a:t>
            </a:r>
          </a:p>
          <a:p>
            <a:r>
              <a:rPr lang="en-US" sz="2400" dirty="0"/>
              <a:t>Great for learning </a:t>
            </a:r>
            <a:r>
              <a:rPr lang="en-US" sz="2400" b="1" dirty="0">
                <a:solidFill>
                  <a:schemeClr val="tx2">
                    <a:lumMod val="75000"/>
                    <a:lumOff val="25000"/>
                  </a:schemeClr>
                </a:solidFill>
              </a:rPr>
              <a:t>classification</a:t>
            </a:r>
            <a:r>
              <a:rPr lang="en-US" sz="2400" dirty="0"/>
              <a:t>, </a:t>
            </a:r>
            <a:r>
              <a:rPr lang="en-US" sz="2400" b="1" dirty="0">
                <a:solidFill>
                  <a:schemeClr val="tx2">
                    <a:lumMod val="75000"/>
                    <a:lumOff val="25000"/>
                  </a:schemeClr>
                </a:solidFill>
              </a:rPr>
              <a:t>visualization</a:t>
            </a:r>
            <a:r>
              <a:rPr lang="en-US" sz="2400" dirty="0"/>
              <a:t>, and </a:t>
            </a:r>
            <a:r>
              <a:rPr lang="en-US" sz="2400" b="1" dirty="0">
                <a:solidFill>
                  <a:schemeClr val="tx2">
                    <a:lumMod val="75000"/>
                    <a:lumOff val="25000"/>
                  </a:schemeClr>
                </a:solidFill>
              </a:rPr>
              <a:t>data</a:t>
            </a:r>
            <a:r>
              <a:rPr lang="en-US" sz="2400" dirty="0"/>
              <a:t> </a:t>
            </a:r>
            <a:r>
              <a:rPr lang="en-US" sz="2400" b="1" dirty="0">
                <a:solidFill>
                  <a:schemeClr val="tx2">
                    <a:lumMod val="75000"/>
                    <a:lumOff val="25000"/>
                  </a:schemeClr>
                </a:solidFill>
              </a:rPr>
              <a:t>processing</a:t>
            </a:r>
            <a:r>
              <a:rPr lang="en-US" sz="2400" dirty="0"/>
              <a:t> techniques.</a:t>
            </a:r>
            <a:endParaRPr lang="en-IN" sz="2400" dirty="0"/>
          </a:p>
        </p:txBody>
      </p:sp>
    </p:spTree>
    <p:extLst>
      <p:ext uri="{BB962C8B-B14F-4D97-AF65-F5344CB8AC3E}">
        <p14:creationId xmlns:p14="http://schemas.microsoft.com/office/powerpoint/2010/main" val="2217861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8A944-880C-79C7-8272-09B880D770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87F6B-F472-36A1-3051-3708D1721F98}"/>
              </a:ext>
            </a:extLst>
          </p:cNvPr>
          <p:cNvSpPr>
            <a:spLocks noGrp="1"/>
          </p:cNvSpPr>
          <p:nvPr>
            <p:ph type="title"/>
          </p:nvPr>
        </p:nvSpPr>
        <p:spPr>
          <a:xfrm>
            <a:off x="777240" y="365125"/>
            <a:ext cx="10659110" cy="1735818"/>
          </a:xfrm>
        </p:spPr>
        <p:txBody>
          <a:bodyPr anchor="ctr">
            <a:normAutofit/>
          </a:bodyPr>
          <a:lstStyle/>
          <a:p>
            <a:pPr marL="0" indent="0">
              <a:buNone/>
            </a:pPr>
            <a:r>
              <a:rPr lang="en-IN" sz="2800" b="1" dirty="0"/>
              <a:t>📈 Visualization: </a:t>
            </a:r>
          </a:p>
          <a:p>
            <a:pPr marL="0" indent="0">
              <a:buNone/>
            </a:pPr>
            <a:r>
              <a:rPr lang="en-IN" sz="2600" dirty="0"/>
              <a:t>The below </a:t>
            </a:r>
            <a:r>
              <a:rPr lang="en-IN" sz="2600" b="1" dirty="0"/>
              <a:t>visualization</a:t>
            </a:r>
            <a:r>
              <a:rPr lang="en-IN" sz="2600" dirty="0"/>
              <a:t> </a:t>
            </a:r>
            <a:r>
              <a:rPr lang="en-US" sz="2600" dirty="0"/>
              <a:t>shows how well classes are separated in iris dataset:</a:t>
            </a:r>
            <a:endParaRPr lang="en-IN" sz="2600" dirty="0"/>
          </a:p>
          <a:p>
            <a:pPr marL="0" indent="0">
              <a:buNone/>
            </a:pPr>
            <a:endParaRPr lang="en-IN" sz="2600" b="1" dirty="0"/>
          </a:p>
        </p:txBody>
      </p:sp>
      <p:pic>
        <p:nvPicPr>
          <p:cNvPr id="4" name="Picture 3" descr="A chart with different colored dots">
            <a:extLst>
              <a:ext uri="{FF2B5EF4-FFF2-40B4-BE49-F238E27FC236}">
                <a16:creationId xmlns:a16="http://schemas.microsoft.com/office/drawing/2014/main" id="{27FB6A6F-949D-332B-C0C5-D9AA8EF27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621" y="1367708"/>
            <a:ext cx="6833556" cy="5125167"/>
          </a:xfrm>
          <a:prstGeom prst="rect">
            <a:avLst/>
          </a:prstGeom>
          <a:noFill/>
        </p:spPr>
      </p:pic>
    </p:spTree>
    <p:extLst>
      <p:ext uri="{BB962C8B-B14F-4D97-AF65-F5344CB8AC3E}">
        <p14:creationId xmlns:p14="http://schemas.microsoft.com/office/powerpoint/2010/main" val="3509804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9A30F-8133-8925-FEDD-3E050E696A2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676727A-A98A-CFFE-78B9-67953E38B818}"/>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792885F3-E777-6FF4-A4AE-F9854940E0D7}"/>
              </a:ext>
            </a:extLst>
          </p:cNvPr>
          <p:cNvPicPr>
            <a:picLocks noChangeAspect="1"/>
          </p:cNvPicPr>
          <p:nvPr/>
        </p:nvPicPr>
        <p:blipFill>
          <a:blip r:embed="rId2"/>
          <a:stretch>
            <a:fillRect/>
          </a:stretch>
        </p:blipFill>
        <p:spPr>
          <a:xfrm>
            <a:off x="-1" y="0"/>
            <a:ext cx="14543651" cy="6629400"/>
          </a:xfrm>
          <a:prstGeom prst="rect">
            <a:avLst/>
          </a:prstGeom>
        </p:spPr>
      </p:pic>
    </p:spTree>
    <p:extLst>
      <p:ext uri="{BB962C8B-B14F-4D97-AF65-F5344CB8AC3E}">
        <p14:creationId xmlns:p14="http://schemas.microsoft.com/office/powerpoint/2010/main" val="729572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835F1-C629-C04A-39E5-2007E69116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98263-85D6-16EA-CED5-FE784B001E78}"/>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7242F791-B1DC-AFB4-538A-6DE3F7FBA03F}"/>
              </a:ext>
            </a:extLst>
          </p:cNvPr>
          <p:cNvPicPr>
            <a:picLocks noChangeAspect="1"/>
          </p:cNvPicPr>
          <p:nvPr/>
        </p:nvPicPr>
        <p:blipFill>
          <a:blip r:embed="rId2"/>
          <a:stretch>
            <a:fillRect/>
          </a:stretch>
        </p:blipFill>
        <p:spPr>
          <a:xfrm>
            <a:off x="0" y="685804"/>
            <a:ext cx="13136016" cy="4789714"/>
          </a:xfrm>
          <a:prstGeom prst="rect">
            <a:avLst/>
          </a:prstGeom>
        </p:spPr>
      </p:pic>
    </p:spTree>
    <p:extLst>
      <p:ext uri="{BB962C8B-B14F-4D97-AF65-F5344CB8AC3E}">
        <p14:creationId xmlns:p14="http://schemas.microsoft.com/office/powerpoint/2010/main" val="8836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A4B20-02EF-9E43-548C-F105835F29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DC842-7C8E-4065-8236-15A86383B504}"/>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pic>
        <p:nvPicPr>
          <p:cNvPr id="4" name="Picture 3">
            <a:extLst>
              <a:ext uri="{FF2B5EF4-FFF2-40B4-BE49-F238E27FC236}">
                <a16:creationId xmlns:a16="http://schemas.microsoft.com/office/drawing/2014/main" id="{A85D3C9D-27D8-9CF3-A671-5891C564A36F}"/>
              </a:ext>
            </a:extLst>
          </p:cNvPr>
          <p:cNvPicPr>
            <a:picLocks noChangeAspect="1"/>
          </p:cNvPicPr>
          <p:nvPr/>
        </p:nvPicPr>
        <p:blipFill>
          <a:blip r:embed="rId2"/>
          <a:stretch>
            <a:fillRect/>
          </a:stretch>
        </p:blipFill>
        <p:spPr>
          <a:xfrm>
            <a:off x="0" y="1149286"/>
            <a:ext cx="12473636" cy="3107028"/>
          </a:xfrm>
          <a:prstGeom prst="rect">
            <a:avLst/>
          </a:prstGeom>
        </p:spPr>
      </p:pic>
    </p:spTree>
    <p:extLst>
      <p:ext uri="{BB962C8B-B14F-4D97-AF65-F5344CB8AC3E}">
        <p14:creationId xmlns:p14="http://schemas.microsoft.com/office/powerpoint/2010/main" val="1075212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CABA-E2D2-D02E-8203-D50233645A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AA069-661C-5B1C-0D58-C42A40879667}"/>
              </a:ext>
            </a:extLst>
          </p:cNvPr>
          <p:cNvSpPr>
            <a:spLocks noGrp="1"/>
          </p:cNvSpPr>
          <p:nvPr>
            <p:ph idx="1"/>
          </p:nvPr>
        </p:nvSpPr>
        <p:spPr>
          <a:xfrm>
            <a:off x="702853" y="968829"/>
            <a:ext cx="10900568" cy="4931228"/>
          </a:xfrm>
        </p:spPr>
        <p:txBody>
          <a:bodyPr>
            <a:normAutofit/>
          </a:bodyPr>
          <a:lstStyle/>
          <a:p>
            <a:pPr marL="0" indent="0">
              <a:buNone/>
            </a:pPr>
            <a:r>
              <a:rPr lang="en-IN" sz="3200" kern="100" dirty="0">
                <a:latin typeface="Aptos" panose="020B0004020202020204" pitchFamily="34" charset="0"/>
                <a:ea typeface="Aptos" panose="020B0004020202020204" pitchFamily="34" charset="0"/>
                <a:cs typeface="Tunga" panose="020B0502040204020203" pitchFamily="34" charset="0"/>
              </a:rPr>
              <a:t>3. Write a program to demonstrate the working of the </a:t>
            </a:r>
            <a:r>
              <a:rPr lang="en-IN" sz="3200" b="1" kern="100" dirty="0">
                <a:latin typeface="Aptos" panose="020B0004020202020204" pitchFamily="34" charset="0"/>
                <a:ea typeface="Aptos" panose="020B0004020202020204" pitchFamily="34" charset="0"/>
                <a:cs typeface="Tunga" panose="020B0502040204020203" pitchFamily="34" charset="0"/>
              </a:rPr>
              <a:t>decision tree  </a:t>
            </a:r>
            <a:r>
              <a:rPr lang="en-IN" sz="3200" kern="100" dirty="0">
                <a:latin typeface="Aptos" panose="020B0004020202020204" pitchFamily="34" charset="0"/>
                <a:ea typeface="Aptos" panose="020B0004020202020204" pitchFamily="34" charset="0"/>
                <a:cs typeface="Tunga" panose="020B0502040204020203" pitchFamily="34" charset="0"/>
              </a:rPr>
              <a:t>based  ID3 algorithm. Use an appropriate data set for building the decision tree and apply this knowledge to classify a new sample. </a:t>
            </a:r>
          </a:p>
          <a:p>
            <a:pPr marL="0" indent="0">
              <a:buNone/>
            </a:pPr>
            <a:endParaRPr lang="en-IN" sz="3200" dirty="0"/>
          </a:p>
        </p:txBody>
      </p:sp>
    </p:spTree>
    <p:extLst>
      <p:ext uri="{BB962C8B-B14F-4D97-AF65-F5344CB8AC3E}">
        <p14:creationId xmlns:p14="http://schemas.microsoft.com/office/powerpoint/2010/main" val="50738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FD727-AB88-830E-2D42-66DC08DFB8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5C434-6B87-9919-B399-4690917DE086}"/>
              </a:ext>
            </a:extLst>
          </p:cNvPr>
          <p:cNvSpPr>
            <a:spLocks noGrp="1"/>
          </p:cNvSpPr>
          <p:nvPr>
            <p:ph idx="1"/>
          </p:nvPr>
        </p:nvSpPr>
        <p:spPr>
          <a:xfrm>
            <a:off x="702853" y="304800"/>
            <a:ext cx="10900568" cy="6106886"/>
          </a:xfrm>
        </p:spPr>
        <p:txBody>
          <a:bodyPr>
            <a:normAutofit/>
          </a:bodyPr>
          <a:lstStyle/>
          <a:p>
            <a:pPr marL="0" indent="0">
              <a:buNone/>
            </a:pPr>
            <a:r>
              <a:rPr lang="en-US" sz="2400" b="1" dirty="0"/>
              <a:t>🧠 What is ID3?</a:t>
            </a:r>
          </a:p>
          <a:p>
            <a:pPr marL="0" indent="0">
              <a:buNone/>
            </a:pPr>
            <a:r>
              <a:rPr lang="en-US" sz="2400" dirty="0"/>
              <a:t>ID3 (Iterative Dichotomiser 3) is a popular decision tree algorithm used in machine learning for classification tasks.</a:t>
            </a:r>
          </a:p>
          <a:p>
            <a:pPr marL="0" indent="0">
              <a:buNone/>
            </a:pPr>
            <a:r>
              <a:rPr lang="en-US" sz="2400" b="1" dirty="0"/>
              <a:t>Dichotomiser means</a:t>
            </a:r>
            <a:r>
              <a:rPr lang="en-US" sz="2400" dirty="0"/>
              <a:t> :to divide into two parts, classes, or groups</a:t>
            </a:r>
          </a:p>
          <a:p>
            <a:pPr marL="0" indent="0">
              <a:buNone/>
            </a:pPr>
            <a:r>
              <a:rPr lang="en-US" sz="2400" b="1" dirty="0"/>
              <a:t>🔍 Core Idea of ID3</a:t>
            </a:r>
          </a:p>
          <a:p>
            <a:pPr marL="0" indent="0">
              <a:buNone/>
            </a:pPr>
            <a:r>
              <a:rPr lang="en-US" sz="2400" dirty="0"/>
              <a:t>ID3 builds a decision tree by selecting the attribute that gives the maximum information gain at each node.</a:t>
            </a:r>
          </a:p>
          <a:p>
            <a:pPr marL="0" indent="0">
              <a:buNone/>
            </a:pPr>
            <a:endParaRPr lang="en-US" sz="2400" dirty="0"/>
          </a:p>
          <a:p>
            <a:pPr marL="0" indent="0">
              <a:buNone/>
            </a:pPr>
            <a:r>
              <a:rPr lang="en-US" sz="2400" b="1" dirty="0"/>
              <a:t>It uses:</a:t>
            </a:r>
          </a:p>
          <a:p>
            <a:r>
              <a:rPr lang="en-US" sz="2400" b="1" dirty="0"/>
              <a:t>Entropy →</a:t>
            </a:r>
            <a:r>
              <a:rPr lang="en-US" sz="2400" dirty="0"/>
              <a:t> Measures the impurity (or disorder) in a dataset</a:t>
            </a:r>
          </a:p>
          <a:p>
            <a:r>
              <a:rPr lang="en-US" sz="2400" b="1" dirty="0"/>
              <a:t>Information Gain </a:t>
            </a:r>
            <a:r>
              <a:rPr lang="en-US" sz="2400" dirty="0"/>
              <a:t>→ How much entropy is reduced by splitting on an attribute</a:t>
            </a:r>
          </a:p>
          <a:p>
            <a:pPr marL="0" indent="0">
              <a:buNone/>
            </a:pPr>
            <a:endParaRPr lang="en-US" sz="2400" dirty="0"/>
          </a:p>
          <a:p>
            <a:pPr marL="0" indent="0">
              <a:buNone/>
            </a:pPr>
            <a:r>
              <a:rPr lang="en-US" sz="2400" b="1" dirty="0"/>
              <a:t>Note: Impurity</a:t>
            </a:r>
            <a:r>
              <a:rPr lang="en-US" sz="2400" dirty="0"/>
              <a:t> means how </a:t>
            </a:r>
            <a:r>
              <a:rPr lang="en-US" sz="2400" b="1" dirty="0"/>
              <a:t>mixed or disordered</a:t>
            </a:r>
            <a:r>
              <a:rPr lang="en-US" sz="2400" dirty="0"/>
              <a:t> a group of data is with respect to its </a:t>
            </a:r>
            <a:r>
              <a:rPr lang="en-US" sz="2400" b="1" dirty="0"/>
              <a:t>target labels</a:t>
            </a:r>
            <a:r>
              <a:rPr lang="en-US" sz="2400" dirty="0"/>
              <a:t> (like "Yes" or "No").</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113867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F0FFE-473E-9386-E6ED-812D6B8489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A2A56-9AC4-1340-2791-1BE6859B3731}"/>
              </a:ext>
            </a:extLst>
          </p:cNvPr>
          <p:cNvSpPr>
            <a:spLocks noGrp="1"/>
          </p:cNvSpPr>
          <p:nvPr>
            <p:ph idx="1"/>
          </p:nvPr>
        </p:nvSpPr>
        <p:spPr>
          <a:xfrm>
            <a:off x="702853" y="968829"/>
            <a:ext cx="10900568" cy="4931228"/>
          </a:xfrm>
        </p:spPr>
        <p:txBody>
          <a:bodyPr>
            <a:noAutofit/>
          </a:bodyPr>
          <a:lstStyle/>
          <a:p>
            <a:pPr marL="0" indent="0">
              <a:buNone/>
            </a:pPr>
            <a:r>
              <a:rPr lang="en-US" sz="2400" b="1" dirty="0"/>
              <a:t>✅ What is Concept Learning?</a:t>
            </a:r>
          </a:p>
          <a:p>
            <a:pPr marL="0" indent="0">
              <a:buNone/>
            </a:pPr>
            <a:r>
              <a:rPr lang="en-US" sz="2400" dirty="0"/>
              <a:t>Concept Learning is a </a:t>
            </a:r>
            <a:r>
              <a:rPr lang="en-US" sz="2400" b="1" dirty="0"/>
              <a:t>type of supervised learning </a:t>
            </a:r>
            <a:r>
              <a:rPr lang="en-US" sz="2400" dirty="0"/>
              <a:t>where the </a:t>
            </a:r>
            <a:r>
              <a:rPr lang="en-US" sz="2400" b="1" dirty="0">
                <a:solidFill>
                  <a:srgbClr val="C00000"/>
                </a:solidFill>
              </a:rPr>
              <a:t>goal is to learn a rule or function</a:t>
            </a:r>
            <a:r>
              <a:rPr lang="en-US" sz="2400" dirty="0"/>
              <a:t> (called a concept) that classifies examples into </a:t>
            </a:r>
            <a:r>
              <a:rPr lang="en-US" sz="2400" b="1" dirty="0">
                <a:solidFill>
                  <a:srgbClr val="C00000"/>
                </a:solidFill>
              </a:rPr>
              <a:t>positive</a:t>
            </a:r>
            <a:r>
              <a:rPr lang="en-US" sz="2400" dirty="0"/>
              <a:t> (</a:t>
            </a:r>
            <a:r>
              <a:rPr lang="en-US" sz="2400" b="1" dirty="0"/>
              <a:t>Yes</a:t>
            </a:r>
            <a:r>
              <a:rPr lang="en-US" sz="2400" dirty="0"/>
              <a:t>) or </a:t>
            </a:r>
            <a:r>
              <a:rPr lang="en-US" sz="2400" b="1" dirty="0">
                <a:solidFill>
                  <a:srgbClr val="C00000"/>
                </a:solidFill>
              </a:rPr>
              <a:t>negative</a:t>
            </a:r>
            <a:r>
              <a:rPr lang="en-US" sz="2400" dirty="0"/>
              <a:t> (</a:t>
            </a:r>
            <a:r>
              <a:rPr lang="en-US" sz="2400" b="1" dirty="0"/>
              <a:t>No</a:t>
            </a:r>
            <a:r>
              <a:rPr lang="en-US" sz="2400" dirty="0"/>
              <a:t>) classes.</a:t>
            </a:r>
          </a:p>
          <a:p>
            <a:pPr marL="0" indent="0">
              <a:buNone/>
            </a:pPr>
            <a:r>
              <a:rPr lang="en-US" sz="2400" b="1" dirty="0"/>
              <a:t>For example:</a:t>
            </a:r>
          </a:p>
          <a:p>
            <a:r>
              <a:rPr lang="en-US" sz="2400" dirty="0"/>
              <a:t>Suppose you're trying to learn the concept of "</a:t>
            </a:r>
            <a:r>
              <a:rPr lang="en-US" sz="2400" b="1" dirty="0" err="1"/>
              <a:t>EnjoySport</a:t>
            </a:r>
            <a:r>
              <a:rPr lang="en-US" sz="2400" dirty="0"/>
              <a:t>".</a:t>
            </a:r>
          </a:p>
          <a:p>
            <a:r>
              <a:rPr lang="en-US" sz="2400" dirty="0"/>
              <a:t>You are given a dataset with </a:t>
            </a:r>
            <a:r>
              <a:rPr lang="en-US" sz="2400" b="1" dirty="0"/>
              <a:t>different weather conditions</a:t>
            </a:r>
            <a:r>
              <a:rPr lang="en-US" sz="2400" dirty="0"/>
              <a:t>.</a:t>
            </a:r>
          </a:p>
          <a:p>
            <a:r>
              <a:rPr lang="en-US" sz="2400" dirty="0"/>
              <a:t>Each row in the data says whether the sport was </a:t>
            </a:r>
            <a:r>
              <a:rPr lang="en-US" sz="2400" b="1" dirty="0">
                <a:solidFill>
                  <a:srgbClr val="C00000"/>
                </a:solidFill>
              </a:rPr>
              <a:t>enjoyed</a:t>
            </a:r>
            <a:r>
              <a:rPr lang="en-US" sz="2400" dirty="0"/>
              <a:t> (</a:t>
            </a:r>
            <a:r>
              <a:rPr lang="en-US" sz="2400" b="1" dirty="0"/>
              <a:t>Yes</a:t>
            </a:r>
            <a:r>
              <a:rPr lang="en-US" sz="2400" dirty="0"/>
              <a:t>) or </a:t>
            </a:r>
            <a:r>
              <a:rPr lang="en-US" sz="2400" b="1" dirty="0">
                <a:solidFill>
                  <a:srgbClr val="C00000"/>
                </a:solidFill>
              </a:rPr>
              <a:t>not</a:t>
            </a:r>
            <a:r>
              <a:rPr lang="en-US" sz="2400" dirty="0"/>
              <a:t> (</a:t>
            </a:r>
            <a:r>
              <a:rPr lang="en-US" sz="2400" b="1" dirty="0"/>
              <a:t>No</a:t>
            </a:r>
            <a:r>
              <a:rPr lang="en-US" sz="2400" dirty="0"/>
              <a:t>) under those conditions.</a:t>
            </a:r>
          </a:p>
          <a:p>
            <a:r>
              <a:rPr lang="en-US" sz="2400" dirty="0"/>
              <a:t>Your job is to learn what </a:t>
            </a:r>
            <a:r>
              <a:rPr lang="en-US" sz="2400" b="1" dirty="0">
                <a:solidFill>
                  <a:srgbClr val="C00000"/>
                </a:solidFill>
              </a:rPr>
              <a:t>combination of conditions </a:t>
            </a:r>
            <a:r>
              <a:rPr lang="en-US" sz="2400" dirty="0"/>
              <a:t>leads to "</a:t>
            </a:r>
            <a:r>
              <a:rPr lang="en-US" sz="2400" b="1" dirty="0" err="1"/>
              <a:t>EnjoySport</a:t>
            </a:r>
            <a:r>
              <a:rPr lang="en-US" sz="2400" dirty="0"/>
              <a:t> = </a:t>
            </a:r>
            <a:r>
              <a:rPr lang="en-US" sz="2400" b="1" dirty="0"/>
              <a:t>Yes</a:t>
            </a:r>
            <a:r>
              <a:rPr lang="en-US" sz="2400" dirty="0"/>
              <a:t>" — this is the "concept".</a:t>
            </a:r>
            <a:endParaRPr lang="en-IN" sz="2400" dirty="0"/>
          </a:p>
        </p:txBody>
      </p:sp>
    </p:spTree>
    <p:extLst>
      <p:ext uri="{BB962C8B-B14F-4D97-AF65-F5344CB8AC3E}">
        <p14:creationId xmlns:p14="http://schemas.microsoft.com/office/powerpoint/2010/main" val="2889518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D00FD5-B0B6-A780-EEF4-590F7DA1CF76}"/>
              </a:ext>
            </a:extLst>
          </p:cNvPr>
          <p:cNvPicPr>
            <a:picLocks noChangeAspect="1"/>
          </p:cNvPicPr>
          <p:nvPr/>
        </p:nvPicPr>
        <p:blipFill>
          <a:blip r:embed="rId2"/>
          <a:stretch>
            <a:fillRect/>
          </a:stretch>
        </p:blipFill>
        <p:spPr>
          <a:xfrm>
            <a:off x="1452257" y="285382"/>
            <a:ext cx="7746172" cy="6430552"/>
          </a:xfrm>
          <a:prstGeom prst="rect">
            <a:avLst/>
          </a:prstGeom>
        </p:spPr>
      </p:pic>
    </p:spTree>
    <p:extLst>
      <p:ext uri="{BB962C8B-B14F-4D97-AF65-F5344CB8AC3E}">
        <p14:creationId xmlns:p14="http://schemas.microsoft.com/office/powerpoint/2010/main" val="476035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CC323-607B-1D8A-2C01-D77F880F4B1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D80AF7-62FE-E92F-DF15-07EBAD39B88D}"/>
              </a:ext>
            </a:extLst>
          </p:cNvPr>
          <p:cNvPicPr>
            <a:picLocks noGrp="1" noChangeAspect="1"/>
          </p:cNvPicPr>
          <p:nvPr>
            <p:ph idx="1"/>
          </p:nvPr>
        </p:nvPicPr>
        <p:blipFill>
          <a:blip r:embed="rId2"/>
          <a:stretch>
            <a:fillRect/>
          </a:stretch>
        </p:blipFill>
        <p:spPr>
          <a:xfrm>
            <a:off x="0" y="949893"/>
            <a:ext cx="12202916" cy="2838336"/>
          </a:xfrm>
        </p:spPr>
      </p:pic>
    </p:spTree>
    <p:extLst>
      <p:ext uri="{BB962C8B-B14F-4D97-AF65-F5344CB8AC3E}">
        <p14:creationId xmlns:p14="http://schemas.microsoft.com/office/powerpoint/2010/main" val="1920923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5A08D-61C9-9525-8ECF-D1DE306886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F3A1B-65AF-D8E2-ABBE-6C900D6D99C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82EA1FBE-CE02-3183-E60E-18E9C0598EE2}"/>
              </a:ext>
            </a:extLst>
          </p:cNvPr>
          <p:cNvPicPr>
            <a:picLocks noChangeAspect="1"/>
          </p:cNvPicPr>
          <p:nvPr/>
        </p:nvPicPr>
        <p:blipFill>
          <a:blip r:embed="rId2"/>
          <a:stretch>
            <a:fillRect/>
          </a:stretch>
        </p:blipFill>
        <p:spPr>
          <a:xfrm>
            <a:off x="-1" y="767095"/>
            <a:ext cx="12164945" cy="5409868"/>
          </a:xfrm>
          <a:prstGeom prst="rect">
            <a:avLst/>
          </a:prstGeom>
        </p:spPr>
      </p:pic>
    </p:spTree>
    <p:extLst>
      <p:ext uri="{BB962C8B-B14F-4D97-AF65-F5344CB8AC3E}">
        <p14:creationId xmlns:p14="http://schemas.microsoft.com/office/powerpoint/2010/main" val="369385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ABB7C-D47C-E715-6F68-222E44C0EE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351F9-1B4B-C490-E9A9-A58AD972A4D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CC3EDEF-1BA9-9849-9ADF-D2F97660902C}"/>
              </a:ext>
            </a:extLst>
          </p:cNvPr>
          <p:cNvPicPr>
            <a:picLocks noChangeAspect="1"/>
          </p:cNvPicPr>
          <p:nvPr/>
        </p:nvPicPr>
        <p:blipFill>
          <a:blip r:embed="rId2"/>
          <a:stretch>
            <a:fillRect/>
          </a:stretch>
        </p:blipFill>
        <p:spPr>
          <a:xfrm>
            <a:off x="119809" y="1457571"/>
            <a:ext cx="11952381" cy="3942857"/>
          </a:xfrm>
          <a:prstGeom prst="rect">
            <a:avLst/>
          </a:prstGeom>
        </p:spPr>
      </p:pic>
    </p:spTree>
    <p:extLst>
      <p:ext uri="{BB962C8B-B14F-4D97-AF65-F5344CB8AC3E}">
        <p14:creationId xmlns:p14="http://schemas.microsoft.com/office/powerpoint/2010/main" val="595101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3B7E0-5264-957C-8383-8D5179B236D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0E768-06CD-3B61-2D07-BC463322BAC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438462E-7715-48F1-4BD1-A1985FABCE26}"/>
              </a:ext>
            </a:extLst>
          </p:cNvPr>
          <p:cNvPicPr>
            <a:picLocks noChangeAspect="1"/>
          </p:cNvPicPr>
          <p:nvPr/>
        </p:nvPicPr>
        <p:blipFill>
          <a:blip r:embed="rId2"/>
          <a:stretch>
            <a:fillRect/>
          </a:stretch>
        </p:blipFill>
        <p:spPr>
          <a:xfrm>
            <a:off x="5524" y="267095"/>
            <a:ext cx="12180952" cy="6323809"/>
          </a:xfrm>
          <a:prstGeom prst="rect">
            <a:avLst/>
          </a:prstGeom>
        </p:spPr>
      </p:pic>
    </p:spTree>
    <p:extLst>
      <p:ext uri="{BB962C8B-B14F-4D97-AF65-F5344CB8AC3E}">
        <p14:creationId xmlns:p14="http://schemas.microsoft.com/office/powerpoint/2010/main" val="2450093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B0836-D036-F76F-A86F-5D1E98D26C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0C70B-DA8D-BED5-E380-EF73FD55978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38B0164-CF32-53DD-6409-9054635737B0}"/>
              </a:ext>
            </a:extLst>
          </p:cNvPr>
          <p:cNvPicPr>
            <a:picLocks noChangeAspect="1"/>
          </p:cNvPicPr>
          <p:nvPr/>
        </p:nvPicPr>
        <p:blipFill>
          <a:blip r:embed="rId2"/>
          <a:stretch>
            <a:fillRect/>
          </a:stretch>
        </p:blipFill>
        <p:spPr>
          <a:xfrm>
            <a:off x="81714" y="1321438"/>
            <a:ext cx="12028571" cy="2952381"/>
          </a:xfrm>
          <a:prstGeom prst="rect">
            <a:avLst/>
          </a:prstGeom>
        </p:spPr>
      </p:pic>
    </p:spTree>
    <p:extLst>
      <p:ext uri="{BB962C8B-B14F-4D97-AF65-F5344CB8AC3E}">
        <p14:creationId xmlns:p14="http://schemas.microsoft.com/office/powerpoint/2010/main" val="3579380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3175-CF5A-A782-4A0D-198006BC99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A1D66-8859-B4C7-397C-1F8761ED9F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83555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37818-09CD-9B21-1DF6-64FCF9B19DB7}"/>
            </a:ext>
          </a:extLst>
        </p:cNvPr>
        <p:cNvGrpSpPr/>
        <p:nvPr/>
      </p:nvGrpSpPr>
      <p:grpSpPr>
        <a:xfrm>
          <a:off x="0" y="0"/>
          <a:ext cx="0" cy="0"/>
          <a:chOff x="0" y="0"/>
          <a:chExt cx="0" cy="0"/>
        </a:xfrm>
      </p:grpSpPr>
      <p:pic>
        <p:nvPicPr>
          <p:cNvPr id="4" name="Content Placeholder 3" descr="A diagram of a tennis game&#10;&#10;AI-generated content may be incorrect.">
            <a:extLst>
              <a:ext uri="{FF2B5EF4-FFF2-40B4-BE49-F238E27FC236}">
                <a16:creationId xmlns:a16="http://schemas.microsoft.com/office/drawing/2014/main" id="{D792691D-FA8B-3B03-6177-1D6FDD809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8600"/>
            <a:ext cx="12191999" cy="7315200"/>
          </a:xfrm>
        </p:spPr>
      </p:pic>
    </p:spTree>
    <p:extLst>
      <p:ext uri="{BB962C8B-B14F-4D97-AF65-F5344CB8AC3E}">
        <p14:creationId xmlns:p14="http://schemas.microsoft.com/office/powerpoint/2010/main" val="657032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D818A-B01E-420E-5D3B-CEA614D01C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13A24-2009-3ED7-FB8F-92F893241700}"/>
              </a:ext>
            </a:extLst>
          </p:cNvPr>
          <p:cNvSpPr>
            <a:spLocks noGrp="1"/>
          </p:cNvSpPr>
          <p:nvPr>
            <p:ph idx="1"/>
          </p:nvPr>
        </p:nvSpPr>
        <p:spPr>
          <a:xfrm>
            <a:off x="811710" y="957943"/>
            <a:ext cx="10748918" cy="4691743"/>
          </a:xfrm>
        </p:spPr>
        <p:txBody>
          <a:bodyPr>
            <a:normAutofit/>
          </a:bodyPr>
          <a:lstStyle/>
          <a:p>
            <a:pPr marL="0" indent="0">
              <a:buNone/>
            </a:pPr>
            <a:r>
              <a:rPr lang="en-US" sz="2800" b="1" dirty="0"/>
              <a:t>📘 How to Read the Tree:</a:t>
            </a:r>
          </a:p>
          <a:p>
            <a:pPr marL="0" indent="0">
              <a:buNone/>
            </a:pPr>
            <a:r>
              <a:rPr lang="en-US" sz="2400" dirty="0"/>
              <a:t>Each box in the tree is a decision node or leaf. It contains:</a:t>
            </a:r>
          </a:p>
          <a:p>
            <a:pPr marL="457200" indent="-457200">
              <a:buFont typeface="+mj-lt"/>
              <a:buAutoNum type="arabicPeriod"/>
            </a:pPr>
            <a:r>
              <a:rPr lang="en-US" sz="2400" dirty="0"/>
              <a:t>A </a:t>
            </a:r>
            <a:r>
              <a:rPr lang="en-US" sz="2400" b="1" dirty="0">
                <a:solidFill>
                  <a:schemeClr val="tx2">
                    <a:lumMod val="75000"/>
                    <a:lumOff val="25000"/>
                  </a:schemeClr>
                </a:solidFill>
              </a:rPr>
              <a:t>condition</a:t>
            </a:r>
            <a:r>
              <a:rPr lang="en-US" sz="2400" dirty="0"/>
              <a:t> to test (e.g., Outlook &lt;= 0.5) -&gt; It tells Should I go left or right? Like Conditional Statement.</a:t>
            </a:r>
          </a:p>
          <a:p>
            <a:pPr marL="457200" indent="-457200">
              <a:buFont typeface="+mj-lt"/>
              <a:buAutoNum type="arabicPeriod"/>
            </a:pPr>
            <a:r>
              <a:rPr lang="en-US" sz="2400" b="1" dirty="0">
                <a:solidFill>
                  <a:schemeClr val="tx2">
                    <a:lumMod val="75000"/>
                    <a:lumOff val="25000"/>
                  </a:schemeClr>
                </a:solidFill>
              </a:rPr>
              <a:t>Entropy</a:t>
            </a:r>
            <a:r>
              <a:rPr lang="en-US" sz="2400" dirty="0"/>
              <a:t> → how </a:t>
            </a:r>
            <a:r>
              <a:rPr lang="en-US" sz="2400" b="1" dirty="0">
                <a:solidFill>
                  <a:schemeClr val="tx2">
                    <a:lumMod val="75000"/>
                    <a:lumOff val="25000"/>
                  </a:schemeClr>
                </a:solidFill>
              </a:rPr>
              <a:t>impure</a:t>
            </a:r>
            <a:r>
              <a:rPr lang="en-US" sz="2400" dirty="0"/>
              <a:t> (Mixed values) this node is (0 means pure)</a:t>
            </a:r>
          </a:p>
          <a:p>
            <a:pPr marL="457200" indent="-457200">
              <a:buFont typeface="+mj-lt"/>
              <a:buAutoNum type="arabicPeriod"/>
            </a:pPr>
            <a:r>
              <a:rPr lang="en-US" sz="2400" b="1" dirty="0">
                <a:solidFill>
                  <a:schemeClr val="tx2">
                    <a:lumMod val="75000"/>
                    <a:lumOff val="25000"/>
                  </a:schemeClr>
                </a:solidFill>
              </a:rPr>
              <a:t>Samples</a:t>
            </a:r>
            <a:r>
              <a:rPr lang="en-US" sz="2400" dirty="0"/>
              <a:t> → how many records reached this node</a:t>
            </a:r>
          </a:p>
          <a:p>
            <a:pPr marL="457200" indent="-457200">
              <a:buFont typeface="+mj-lt"/>
              <a:buAutoNum type="arabicPeriod"/>
            </a:pPr>
            <a:r>
              <a:rPr lang="en-US" sz="2400" b="1" dirty="0">
                <a:solidFill>
                  <a:schemeClr val="tx2">
                    <a:lumMod val="75000"/>
                    <a:lumOff val="25000"/>
                  </a:schemeClr>
                </a:solidFill>
              </a:rPr>
              <a:t>Value</a:t>
            </a:r>
            <a:r>
              <a:rPr lang="en-US" sz="2400" dirty="0"/>
              <a:t> = [No, Yes] → count of class labels at this node</a:t>
            </a:r>
          </a:p>
          <a:p>
            <a:pPr marL="457200" indent="-457200">
              <a:buFont typeface="+mj-lt"/>
              <a:buAutoNum type="arabicPeriod"/>
            </a:pPr>
            <a:r>
              <a:rPr lang="en-US" sz="2400" b="1" dirty="0">
                <a:solidFill>
                  <a:schemeClr val="tx2">
                    <a:lumMod val="75000"/>
                    <a:lumOff val="25000"/>
                  </a:schemeClr>
                </a:solidFill>
              </a:rPr>
              <a:t>Class</a:t>
            </a:r>
            <a:r>
              <a:rPr lang="en-US" sz="2400" dirty="0"/>
              <a:t> → predicted class at this node (No or Yes)</a:t>
            </a:r>
            <a:endParaRPr lang="en-IN" sz="2400" dirty="0"/>
          </a:p>
        </p:txBody>
      </p:sp>
    </p:spTree>
    <p:extLst>
      <p:ext uri="{BB962C8B-B14F-4D97-AF65-F5344CB8AC3E}">
        <p14:creationId xmlns:p14="http://schemas.microsoft.com/office/powerpoint/2010/main" val="17806584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4E323-EC4B-15D3-5E56-80443CEA8C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D1DA7-2F7C-81F0-A6CE-45000AC4B83D}"/>
              </a:ext>
            </a:extLst>
          </p:cNvPr>
          <p:cNvSpPr>
            <a:spLocks noGrp="1"/>
          </p:cNvSpPr>
          <p:nvPr>
            <p:ph idx="1"/>
          </p:nvPr>
        </p:nvSpPr>
        <p:spPr>
          <a:xfrm>
            <a:off x="702853" y="1883229"/>
            <a:ext cx="10900568" cy="4016828"/>
          </a:xfrm>
        </p:spPr>
        <p:txBody>
          <a:bodyPr>
            <a:normAutofit/>
          </a:bodyPr>
          <a:lstStyle/>
          <a:p>
            <a:pPr marL="0" indent="0">
              <a:buNone/>
            </a:pPr>
            <a:r>
              <a:rPr lang="en-IN" sz="3200" kern="100" dirty="0">
                <a:latin typeface="Aptos" panose="020B0004020202020204" pitchFamily="34" charset="0"/>
                <a:ea typeface="Aptos" panose="020B0004020202020204" pitchFamily="34" charset="0"/>
                <a:cs typeface="Tunga" panose="020B0502040204020203" pitchFamily="34" charset="0"/>
              </a:rPr>
              <a:t>4. Write a program to implement the naïve </a:t>
            </a:r>
            <a:r>
              <a:rPr lang="en-IN" sz="3200" b="1" kern="100" dirty="0">
                <a:latin typeface="Aptos" panose="020B0004020202020204" pitchFamily="34" charset="0"/>
                <a:ea typeface="Aptos" panose="020B0004020202020204" pitchFamily="34" charset="0"/>
                <a:cs typeface="Tunga" panose="020B0502040204020203" pitchFamily="34" charset="0"/>
              </a:rPr>
              <a:t>Bayesian classifier </a:t>
            </a:r>
            <a:r>
              <a:rPr lang="en-IN" sz="3200" kern="100" dirty="0">
                <a:latin typeface="Aptos" panose="020B0004020202020204" pitchFamily="34" charset="0"/>
                <a:ea typeface="Aptos" panose="020B0004020202020204" pitchFamily="34" charset="0"/>
                <a:cs typeface="Tunga" panose="020B0502040204020203" pitchFamily="34" charset="0"/>
              </a:rPr>
              <a:t>for a sample training  data set stored as a .CSV file. Compute the accuracy of the classifier, considering few test data sets. </a:t>
            </a:r>
          </a:p>
          <a:p>
            <a:pPr marL="0" indent="0">
              <a:buNone/>
            </a:pPr>
            <a:endParaRPr lang="en-IN" sz="3200" dirty="0"/>
          </a:p>
        </p:txBody>
      </p:sp>
    </p:spTree>
    <p:extLst>
      <p:ext uri="{BB962C8B-B14F-4D97-AF65-F5344CB8AC3E}">
        <p14:creationId xmlns:p14="http://schemas.microsoft.com/office/powerpoint/2010/main" val="7027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95F45-FA63-907B-F173-3C1BC7425E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CF2C8-1336-933E-94DA-8B6D9952D8A8}"/>
              </a:ext>
            </a:extLst>
          </p:cNvPr>
          <p:cNvSpPr>
            <a:spLocks noGrp="1"/>
          </p:cNvSpPr>
          <p:nvPr>
            <p:ph idx="1"/>
          </p:nvPr>
        </p:nvSpPr>
        <p:spPr>
          <a:xfrm>
            <a:off x="702853" y="968829"/>
            <a:ext cx="10900568" cy="5334000"/>
          </a:xfrm>
        </p:spPr>
        <p:txBody>
          <a:bodyPr>
            <a:normAutofit lnSpcReduction="10000"/>
          </a:bodyPr>
          <a:lstStyle/>
          <a:p>
            <a:pPr marL="0" indent="0">
              <a:buNone/>
            </a:pPr>
            <a:r>
              <a:rPr lang="en-US" sz="3200" b="1" dirty="0"/>
              <a:t>✅ Hypothesis in Machine Learning? (</a:t>
            </a:r>
            <a:r>
              <a:rPr lang="en-US" sz="3200" b="1" dirty="0">
                <a:solidFill>
                  <a:srgbClr val="C00000"/>
                </a:solidFill>
              </a:rPr>
              <a:t>Theory</a:t>
            </a:r>
            <a:r>
              <a:rPr lang="en-US" sz="3200" b="1" dirty="0"/>
              <a:t> or </a:t>
            </a:r>
            <a:r>
              <a:rPr lang="en-US" sz="3200" b="1" dirty="0">
                <a:solidFill>
                  <a:srgbClr val="C00000"/>
                </a:solidFill>
              </a:rPr>
              <a:t>Thesis</a:t>
            </a:r>
            <a:r>
              <a:rPr lang="en-US" sz="3200" b="1" dirty="0"/>
              <a:t>)</a:t>
            </a:r>
          </a:p>
          <a:p>
            <a:pPr marL="0" indent="0">
              <a:buNone/>
            </a:pPr>
            <a:r>
              <a:rPr lang="en-US" sz="2400" dirty="0"/>
              <a:t>A hypothesis is a </a:t>
            </a:r>
            <a:r>
              <a:rPr lang="en-US" sz="2400" b="1" dirty="0">
                <a:solidFill>
                  <a:srgbClr val="C00000"/>
                </a:solidFill>
              </a:rPr>
              <a:t>candidate rule</a:t>
            </a:r>
            <a:r>
              <a:rPr lang="en-US" sz="2400" b="1" dirty="0"/>
              <a:t> </a:t>
            </a:r>
            <a:r>
              <a:rPr lang="en-US" sz="2400" dirty="0"/>
              <a:t>or </a:t>
            </a:r>
            <a:r>
              <a:rPr lang="en-US" sz="2400" b="1" dirty="0">
                <a:solidFill>
                  <a:srgbClr val="C00000"/>
                </a:solidFill>
              </a:rPr>
              <a:t>guess</a:t>
            </a:r>
            <a:r>
              <a:rPr lang="en-US" sz="2400" dirty="0"/>
              <a:t> that might </a:t>
            </a:r>
            <a:r>
              <a:rPr lang="en-US" sz="2400" b="1" dirty="0"/>
              <a:t>describe the concept you're trying to learn.</a:t>
            </a:r>
          </a:p>
          <a:p>
            <a:pPr marL="0" indent="0">
              <a:buNone/>
            </a:pPr>
            <a:r>
              <a:rPr lang="en-US" sz="2400" dirty="0"/>
              <a:t>A </a:t>
            </a:r>
            <a:r>
              <a:rPr lang="en-US" sz="2400" b="1" dirty="0"/>
              <a:t>hypothesis</a:t>
            </a:r>
            <a:r>
              <a:rPr lang="en-US" sz="2400" dirty="0"/>
              <a:t> is a </a:t>
            </a:r>
            <a:r>
              <a:rPr lang="en-US" sz="2400" b="1" dirty="0"/>
              <a:t>guess</a:t>
            </a:r>
            <a:r>
              <a:rPr lang="en-US" sz="2400" dirty="0"/>
              <a:t> or </a:t>
            </a:r>
            <a:r>
              <a:rPr lang="en-US" sz="2400" b="1" dirty="0"/>
              <a:t>rule</a:t>
            </a:r>
            <a:r>
              <a:rPr lang="en-US" sz="2400" dirty="0"/>
              <a:t> that </a:t>
            </a:r>
            <a:r>
              <a:rPr lang="en-US" sz="2400" b="1" dirty="0">
                <a:solidFill>
                  <a:srgbClr val="C00000"/>
                </a:solidFill>
              </a:rPr>
              <a:t>helps predict the output </a:t>
            </a:r>
            <a:r>
              <a:rPr lang="en-US" sz="2400" dirty="0"/>
              <a:t>(like Yes/No) given an input.</a:t>
            </a:r>
            <a:endParaRPr lang="en-US" sz="2400" b="1" dirty="0"/>
          </a:p>
          <a:p>
            <a:pPr marL="0" indent="0">
              <a:buNone/>
            </a:pPr>
            <a:r>
              <a:rPr lang="en-US" sz="2400" b="1" dirty="0"/>
              <a:t>For example: </a:t>
            </a:r>
          </a:p>
          <a:p>
            <a:r>
              <a:rPr lang="en-US" sz="2400" b="1" dirty="0">
                <a:solidFill>
                  <a:srgbClr val="C00000"/>
                </a:solidFill>
              </a:rPr>
              <a:t>Hypothesis</a:t>
            </a:r>
            <a:r>
              <a:rPr lang="en-US" sz="2400" dirty="0"/>
              <a:t>= ['Sunny', 'Warm', '?', 'Strong', '?', ‘?’]</a:t>
            </a:r>
          </a:p>
          <a:p>
            <a:r>
              <a:rPr lang="en-US" sz="2400" dirty="0"/>
              <a:t>This hypothesis says:</a:t>
            </a:r>
          </a:p>
          <a:p>
            <a:r>
              <a:rPr lang="en-US" sz="2400" dirty="0"/>
              <a:t>"A person will enjoy sport if it is Sunny and Warm and Wind is Strong (rest can be anything)."</a:t>
            </a:r>
            <a:endParaRPr lang="en-IN" sz="2400" dirty="0"/>
          </a:p>
          <a:p>
            <a:r>
              <a:rPr lang="en-US" sz="2400" dirty="0"/>
              <a:t>This means:</a:t>
            </a:r>
          </a:p>
          <a:p>
            <a:pPr lvl="1"/>
            <a:r>
              <a:rPr lang="en-US" sz="2200" dirty="0"/>
              <a:t>"If the </a:t>
            </a:r>
            <a:r>
              <a:rPr lang="en-US" sz="2200" b="1" dirty="0">
                <a:solidFill>
                  <a:srgbClr val="002060"/>
                </a:solidFill>
              </a:rPr>
              <a:t>sky is Sunny</a:t>
            </a:r>
            <a:r>
              <a:rPr lang="en-US" sz="2200" dirty="0"/>
              <a:t>, and the </a:t>
            </a:r>
            <a:r>
              <a:rPr lang="en-US" sz="2200" b="1" dirty="0">
                <a:solidFill>
                  <a:srgbClr val="002060"/>
                </a:solidFill>
              </a:rPr>
              <a:t>temperature is </a:t>
            </a:r>
            <a:r>
              <a:rPr lang="en-US" sz="2200" b="1" dirty="0"/>
              <a:t>Warm</a:t>
            </a:r>
            <a:r>
              <a:rPr lang="en-US" sz="2200" dirty="0"/>
              <a:t>, and the </a:t>
            </a:r>
            <a:r>
              <a:rPr lang="en-US" sz="2200" b="1" dirty="0"/>
              <a:t>wind</a:t>
            </a:r>
            <a:r>
              <a:rPr lang="en-US" sz="2200" dirty="0"/>
              <a:t> </a:t>
            </a:r>
            <a:r>
              <a:rPr lang="en-US" sz="2200" b="1" dirty="0">
                <a:solidFill>
                  <a:srgbClr val="002060"/>
                </a:solidFill>
              </a:rPr>
              <a:t>is Strong </a:t>
            </a:r>
            <a:r>
              <a:rPr lang="en-US" sz="2200" dirty="0"/>
              <a:t>— </a:t>
            </a:r>
            <a:r>
              <a:rPr lang="en-US" sz="2200" b="1" dirty="0"/>
              <a:t>regardless</a:t>
            </a:r>
            <a:r>
              <a:rPr lang="en-US" sz="2200" dirty="0"/>
              <a:t> of other factors — then we can say </a:t>
            </a:r>
            <a:r>
              <a:rPr lang="en-US" sz="2200" b="1" dirty="0">
                <a:solidFill>
                  <a:srgbClr val="C00000"/>
                </a:solidFill>
              </a:rPr>
              <a:t>YES</a:t>
            </a:r>
            <a:r>
              <a:rPr lang="en-US" sz="2200" dirty="0"/>
              <a:t> to </a:t>
            </a:r>
            <a:r>
              <a:rPr lang="en-US" sz="2200" b="1" dirty="0">
                <a:solidFill>
                  <a:srgbClr val="C00000"/>
                </a:solidFill>
              </a:rPr>
              <a:t>'</a:t>
            </a:r>
            <a:r>
              <a:rPr lang="en-US" sz="2200" b="1" dirty="0" err="1">
                <a:solidFill>
                  <a:srgbClr val="C00000"/>
                </a:solidFill>
              </a:rPr>
              <a:t>EnjoySport</a:t>
            </a:r>
            <a:r>
              <a:rPr lang="en-US" sz="2200" dirty="0"/>
              <a:t>'".</a:t>
            </a:r>
          </a:p>
        </p:txBody>
      </p:sp>
    </p:spTree>
    <p:extLst>
      <p:ext uri="{BB962C8B-B14F-4D97-AF65-F5344CB8AC3E}">
        <p14:creationId xmlns:p14="http://schemas.microsoft.com/office/powerpoint/2010/main" val="1906570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4E82-E729-395F-A168-0736C821538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BE777D3-DE33-9C14-EAF3-B03CC41621C4}"/>
              </a:ext>
            </a:extLst>
          </p:cNvPr>
          <p:cNvGrpSpPr/>
          <p:nvPr/>
        </p:nvGrpSpPr>
        <p:grpSpPr>
          <a:xfrm>
            <a:off x="186358" y="530951"/>
            <a:ext cx="12005642" cy="6327049"/>
            <a:chOff x="186358" y="530951"/>
            <a:chExt cx="12005642" cy="6327049"/>
          </a:xfrm>
        </p:grpSpPr>
        <p:sp>
          <p:nvSpPr>
            <p:cNvPr id="3" name="TextBox 2">
              <a:extLst>
                <a:ext uri="{FF2B5EF4-FFF2-40B4-BE49-F238E27FC236}">
                  <a16:creationId xmlns:a16="http://schemas.microsoft.com/office/drawing/2014/main" id="{E822D23E-1717-CC1C-6341-D3590681C2E5}"/>
                </a:ext>
              </a:extLst>
            </p:cNvPr>
            <p:cNvSpPr txBox="1"/>
            <p:nvPr/>
          </p:nvSpPr>
          <p:spPr>
            <a:xfrm>
              <a:off x="524289" y="530951"/>
              <a:ext cx="11034920" cy="2831544"/>
            </a:xfrm>
            <a:prstGeom prst="rect">
              <a:avLst/>
            </a:prstGeom>
            <a:noFill/>
          </p:spPr>
          <p:txBody>
            <a:bodyPr wrap="square">
              <a:spAutoFit/>
            </a:bodyPr>
            <a:lstStyle/>
            <a:p>
              <a:r>
                <a:rPr lang="en-US" sz="2400" b="1" dirty="0">
                  <a:solidFill>
                    <a:srgbClr val="C00000"/>
                  </a:solidFill>
                </a:rPr>
                <a:t>Naive Bayes classifier:</a:t>
              </a:r>
            </a:p>
            <a:p>
              <a:r>
                <a:rPr lang="en-US" sz="2200" b="0" i="0" dirty="0">
                  <a:solidFill>
                    <a:srgbClr val="0D0D0D"/>
                  </a:solidFill>
                  <a:effectLst/>
                  <a:latin typeface="Söhne"/>
                </a:rPr>
                <a:t>The Naive Bayes classifier is a simple yet powerful probabilistic classifier based on </a:t>
              </a:r>
              <a:r>
                <a:rPr lang="en-US" sz="2200" b="1" i="0" dirty="0">
                  <a:solidFill>
                    <a:srgbClr val="0D0D0D"/>
                  </a:solidFill>
                  <a:effectLst/>
                  <a:latin typeface="Söhne"/>
                </a:rPr>
                <a:t>Bayes' theorem</a:t>
              </a:r>
              <a:r>
                <a:rPr lang="en-US" sz="2200" b="0" i="0" dirty="0">
                  <a:solidFill>
                    <a:srgbClr val="0D0D0D"/>
                  </a:solidFill>
                  <a:effectLst/>
                  <a:latin typeface="Söhne"/>
                </a:rPr>
                <a:t>. So the base of </a:t>
              </a:r>
              <a:r>
                <a:rPr lang="en-US" sz="2200" dirty="0"/>
                <a:t>Naive Bayes classifier is </a:t>
              </a:r>
              <a:r>
                <a:rPr lang="en-US" sz="2200" b="0" i="0" dirty="0">
                  <a:solidFill>
                    <a:srgbClr val="0D0D0D"/>
                  </a:solidFill>
                  <a:effectLst/>
                  <a:latin typeface="Söhne"/>
                </a:rPr>
                <a:t>Bayes' theorem.</a:t>
              </a:r>
            </a:p>
            <a:p>
              <a:r>
                <a:rPr lang="en-US" sz="2200" b="1" i="0" dirty="0">
                  <a:solidFill>
                    <a:srgbClr val="0D0D0D"/>
                  </a:solidFill>
                  <a:effectLst/>
                  <a:latin typeface="Söhne"/>
                </a:rPr>
                <a:t>Consider the Following Example:</a:t>
              </a:r>
            </a:p>
            <a:p>
              <a:r>
                <a:rPr lang="en-US" sz="2200" dirty="0">
                  <a:solidFill>
                    <a:srgbClr val="0D0D0D"/>
                  </a:solidFill>
                  <a:latin typeface="Söhne"/>
                </a:rPr>
                <a:t>Let’s say we have a Data Set with Features {x1, x2, x3, …… , </a:t>
              </a:r>
              <a:r>
                <a:rPr lang="en-US" sz="2200" dirty="0" err="1">
                  <a:solidFill>
                    <a:srgbClr val="0D0D0D"/>
                  </a:solidFill>
                  <a:latin typeface="Söhne"/>
                </a:rPr>
                <a:t>xn</a:t>
              </a:r>
              <a:r>
                <a:rPr lang="en-US" sz="2200" dirty="0">
                  <a:solidFill>
                    <a:srgbClr val="0D0D0D"/>
                  </a:solidFill>
                  <a:latin typeface="Söhne"/>
                </a:rPr>
                <a:t>} and the output {y}. Now the Task is to Classify the given data which is</a:t>
              </a:r>
              <a:r>
                <a:rPr lang="en-US" sz="2200" b="1" dirty="0">
                  <a:solidFill>
                    <a:srgbClr val="C00000"/>
                  </a:solidFill>
                  <a:latin typeface="Söhne"/>
                </a:rPr>
                <a:t> y </a:t>
              </a:r>
              <a:r>
                <a:rPr lang="en-US" sz="2200" dirty="0">
                  <a:solidFill>
                    <a:srgbClr val="0D0D0D"/>
                  </a:solidFill>
                  <a:latin typeface="Söhne"/>
                </a:rPr>
                <a:t>by making use of the Features. For Navie Bayes Classifier we have to follow the Bayes Theorem, So according to the Bayes Theorem Formula we have to simplify our Problem.</a:t>
              </a:r>
            </a:p>
          </p:txBody>
        </p:sp>
        <p:sp>
          <p:nvSpPr>
            <p:cNvPr id="4" name="TextBox 3">
              <a:extLst>
                <a:ext uri="{FF2B5EF4-FFF2-40B4-BE49-F238E27FC236}">
                  <a16:creationId xmlns:a16="http://schemas.microsoft.com/office/drawing/2014/main" id="{2B9EEA8B-8D14-6984-2075-434B591D2AB9}"/>
                </a:ext>
              </a:extLst>
            </p:cNvPr>
            <p:cNvSpPr txBox="1"/>
            <p:nvPr/>
          </p:nvSpPr>
          <p:spPr>
            <a:xfrm>
              <a:off x="186358" y="6642556"/>
              <a:ext cx="6097656" cy="215444"/>
            </a:xfrm>
            <a:prstGeom prst="rect">
              <a:avLst/>
            </a:prstGeom>
            <a:noFill/>
          </p:spPr>
          <p:txBody>
            <a:bodyPr wrap="square">
              <a:spAutoFit/>
            </a:bodyPr>
            <a:lstStyle/>
            <a:p>
              <a:r>
                <a:rPr lang="en-US" sz="800" dirty="0"/>
                <a:t>https://www.youtube.com/watch?v=jS1CKhALUBQ</a:t>
              </a:r>
            </a:p>
          </p:txBody>
        </p:sp>
        <p:pic>
          <p:nvPicPr>
            <p:cNvPr id="9" name="Picture 8">
              <a:extLst>
                <a:ext uri="{FF2B5EF4-FFF2-40B4-BE49-F238E27FC236}">
                  <a16:creationId xmlns:a16="http://schemas.microsoft.com/office/drawing/2014/main" id="{B91FD5D3-CD61-13D6-C113-6016DEF40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91" y="3317698"/>
              <a:ext cx="7692584" cy="662997"/>
            </a:xfrm>
            <a:prstGeom prst="rect">
              <a:avLst/>
            </a:prstGeom>
          </p:spPr>
        </p:pic>
        <p:grpSp>
          <p:nvGrpSpPr>
            <p:cNvPr id="15" name="Group 14">
              <a:extLst>
                <a:ext uri="{FF2B5EF4-FFF2-40B4-BE49-F238E27FC236}">
                  <a16:creationId xmlns:a16="http://schemas.microsoft.com/office/drawing/2014/main" id="{DB89A75E-F7A4-8A8A-8CF7-88F35F1724F6}"/>
                </a:ext>
              </a:extLst>
            </p:cNvPr>
            <p:cNvGrpSpPr/>
            <p:nvPr/>
          </p:nvGrpSpPr>
          <p:grpSpPr>
            <a:xfrm>
              <a:off x="632791" y="4300134"/>
              <a:ext cx="11413435" cy="923330"/>
              <a:chOff x="632791" y="4300134"/>
              <a:chExt cx="11413435" cy="923330"/>
            </a:xfrm>
          </p:grpSpPr>
          <p:pic>
            <p:nvPicPr>
              <p:cNvPr id="7" name="Picture 6">
                <a:extLst>
                  <a:ext uri="{FF2B5EF4-FFF2-40B4-BE49-F238E27FC236}">
                    <a16:creationId xmlns:a16="http://schemas.microsoft.com/office/drawing/2014/main" id="{6EBE5FFB-4646-C897-647F-E25C3953F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91" y="4409463"/>
                <a:ext cx="6896698" cy="662997"/>
              </a:xfrm>
              <a:prstGeom prst="rect">
                <a:avLst/>
              </a:prstGeom>
            </p:spPr>
          </p:pic>
          <p:sp>
            <p:nvSpPr>
              <p:cNvPr id="12" name="TextBox 11">
                <a:extLst>
                  <a:ext uri="{FF2B5EF4-FFF2-40B4-BE49-F238E27FC236}">
                    <a16:creationId xmlns:a16="http://schemas.microsoft.com/office/drawing/2014/main" id="{6BD7E7C1-7283-5BDF-089D-BB315F964EFA}"/>
                  </a:ext>
                </a:extLst>
              </p:cNvPr>
              <p:cNvSpPr txBox="1"/>
              <p:nvPr/>
            </p:nvSpPr>
            <p:spPr>
              <a:xfrm>
                <a:off x="8090452" y="4300134"/>
                <a:ext cx="3955774" cy="923330"/>
              </a:xfrm>
              <a:prstGeom prst="rect">
                <a:avLst/>
              </a:prstGeom>
              <a:noFill/>
            </p:spPr>
            <p:txBody>
              <a:bodyPr wrap="square" rtlCol="0">
                <a:spAutoFit/>
              </a:bodyPr>
              <a:lstStyle/>
              <a:p>
                <a:r>
                  <a:rPr lang="en-US" b="1" dirty="0"/>
                  <a:t>Here, P(x1, x2, x3, ……, </a:t>
                </a:r>
                <a:r>
                  <a:rPr lang="en-US" b="1" dirty="0" err="1"/>
                  <a:t>xn</a:t>
                </a:r>
                <a:r>
                  <a:rPr lang="en-US" b="1" dirty="0"/>
                  <a:t>) is common for all the classes or records in the data set. So we can ignore  it</a:t>
                </a:r>
              </a:p>
            </p:txBody>
          </p:sp>
        </p:grpSp>
        <p:grpSp>
          <p:nvGrpSpPr>
            <p:cNvPr id="16" name="Group 15">
              <a:extLst>
                <a:ext uri="{FF2B5EF4-FFF2-40B4-BE49-F238E27FC236}">
                  <a16:creationId xmlns:a16="http://schemas.microsoft.com/office/drawing/2014/main" id="{227B317B-733F-7025-D7C7-97ACA9CA9746}"/>
                </a:ext>
              </a:extLst>
            </p:cNvPr>
            <p:cNvGrpSpPr/>
            <p:nvPr/>
          </p:nvGrpSpPr>
          <p:grpSpPr>
            <a:xfrm>
              <a:off x="632790" y="5501227"/>
              <a:ext cx="11559210" cy="571581"/>
              <a:chOff x="632790" y="5501227"/>
              <a:chExt cx="11559210" cy="571581"/>
            </a:xfrm>
          </p:grpSpPr>
          <p:pic>
            <p:nvPicPr>
              <p:cNvPr id="11" name="Picture 10">
                <a:extLst>
                  <a:ext uri="{FF2B5EF4-FFF2-40B4-BE49-F238E27FC236}">
                    <a16:creationId xmlns:a16="http://schemas.microsoft.com/office/drawing/2014/main" id="{5AABD79E-267C-3289-1E87-E1375EC22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90" y="5501227"/>
                <a:ext cx="7706493" cy="571581"/>
              </a:xfrm>
              <a:prstGeom prst="rect">
                <a:avLst/>
              </a:prstGeom>
            </p:spPr>
          </p:pic>
          <p:sp>
            <p:nvSpPr>
              <p:cNvPr id="14" name="TextBox 13">
                <a:extLst>
                  <a:ext uri="{FF2B5EF4-FFF2-40B4-BE49-F238E27FC236}">
                    <a16:creationId xmlns:a16="http://schemas.microsoft.com/office/drawing/2014/main" id="{090E8D40-BF32-32F2-9EC4-E46E33CA2059}"/>
                  </a:ext>
                </a:extLst>
              </p:cNvPr>
              <p:cNvSpPr txBox="1"/>
              <p:nvPr/>
            </p:nvSpPr>
            <p:spPr>
              <a:xfrm>
                <a:off x="8594863" y="5600566"/>
                <a:ext cx="3597137" cy="369332"/>
              </a:xfrm>
              <a:prstGeom prst="rect">
                <a:avLst/>
              </a:prstGeom>
              <a:noFill/>
            </p:spPr>
            <p:txBody>
              <a:bodyPr wrap="square">
                <a:spAutoFit/>
              </a:bodyPr>
              <a:lstStyle/>
              <a:p>
                <a:r>
                  <a:rPr lang="en-US" b="1" i="0" dirty="0">
                    <a:solidFill>
                      <a:srgbClr val="0D0D0D"/>
                    </a:solidFill>
                    <a:effectLst/>
                    <a:latin typeface="Söhne"/>
                  </a:rPr>
                  <a:t>Where </a:t>
                </a:r>
                <a:r>
                  <a:rPr lang="en-US" b="1" i="0" dirty="0">
                    <a:solidFill>
                      <a:srgbClr val="0D0D0D"/>
                    </a:solidFill>
                    <a:effectLst/>
                    <a:latin typeface="KaTeX_Main"/>
                  </a:rPr>
                  <a:t>∝</a:t>
                </a:r>
                <a:r>
                  <a:rPr lang="en-US" b="1" i="0" dirty="0">
                    <a:solidFill>
                      <a:srgbClr val="0D0D0D"/>
                    </a:solidFill>
                    <a:effectLst/>
                    <a:latin typeface="Söhne"/>
                  </a:rPr>
                  <a:t> denotes </a:t>
                </a:r>
                <a:r>
                  <a:rPr lang="en-US" b="1" i="0" dirty="0">
                    <a:solidFill>
                      <a:srgbClr val="C00000"/>
                    </a:solidFill>
                    <a:effectLst/>
                    <a:latin typeface="Söhne"/>
                  </a:rPr>
                  <a:t>proportionality</a:t>
                </a:r>
                <a:r>
                  <a:rPr lang="en-US" b="1" i="0" dirty="0">
                    <a:solidFill>
                      <a:srgbClr val="0D0D0D"/>
                    </a:solidFill>
                    <a:effectLst/>
                    <a:latin typeface="Söhne"/>
                  </a:rPr>
                  <a:t>.</a:t>
                </a:r>
                <a:endParaRPr lang="en-US" b="1" dirty="0"/>
              </a:p>
            </p:txBody>
          </p:sp>
        </p:grpSp>
      </p:grpSp>
    </p:spTree>
    <p:extLst>
      <p:ext uri="{BB962C8B-B14F-4D97-AF65-F5344CB8AC3E}">
        <p14:creationId xmlns:p14="http://schemas.microsoft.com/office/powerpoint/2010/main" val="3081809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A6AC17-5E41-8A94-EA15-9E25E29833E2}"/>
              </a:ext>
            </a:extLst>
          </p:cNvPr>
          <p:cNvGrpSpPr/>
          <p:nvPr/>
        </p:nvGrpSpPr>
        <p:grpSpPr>
          <a:xfrm>
            <a:off x="1227162" y="809465"/>
            <a:ext cx="9956385" cy="5221855"/>
            <a:chOff x="1227162" y="809465"/>
            <a:chExt cx="9956385" cy="5221855"/>
          </a:xfrm>
        </p:grpSpPr>
        <p:pic>
          <p:nvPicPr>
            <p:cNvPr id="7" name="Picture 6">
              <a:extLst>
                <a:ext uri="{FF2B5EF4-FFF2-40B4-BE49-F238E27FC236}">
                  <a16:creationId xmlns:a16="http://schemas.microsoft.com/office/drawing/2014/main" id="{7ACF1E71-5FB4-A8E7-E6E7-44CAB4727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162" y="809465"/>
              <a:ext cx="9956385" cy="2371057"/>
            </a:xfrm>
            <a:prstGeom prst="rect">
              <a:avLst/>
            </a:prstGeom>
          </p:spPr>
        </p:pic>
        <p:sp>
          <p:nvSpPr>
            <p:cNvPr id="9" name="TextBox 8">
              <a:extLst>
                <a:ext uri="{FF2B5EF4-FFF2-40B4-BE49-F238E27FC236}">
                  <a16:creationId xmlns:a16="http://schemas.microsoft.com/office/drawing/2014/main" id="{7D123E77-E34B-732C-0783-FCF683CB526A}"/>
                </a:ext>
              </a:extLst>
            </p:cNvPr>
            <p:cNvSpPr txBox="1"/>
            <p:nvPr/>
          </p:nvSpPr>
          <p:spPr>
            <a:xfrm>
              <a:off x="1227162" y="3353664"/>
              <a:ext cx="9606490" cy="2677656"/>
            </a:xfrm>
            <a:prstGeom prst="rect">
              <a:avLst/>
            </a:prstGeom>
            <a:noFill/>
          </p:spPr>
          <p:txBody>
            <a:bodyPr wrap="square">
              <a:spAutoFit/>
            </a:bodyPr>
            <a:lstStyle/>
            <a:p>
              <a:r>
                <a:rPr lang="en-US" sz="2400" i="0" dirty="0">
                  <a:solidFill>
                    <a:srgbClr val="0D0D0D"/>
                  </a:solidFill>
                  <a:effectLst/>
                  <a:latin typeface="Söhne"/>
                </a:rPr>
                <a:t>	This equation implies that </a:t>
              </a:r>
              <a:r>
                <a:rPr lang="en-US" sz="2400" dirty="0">
                  <a:solidFill>
                    <a:srgbClr val="0D0D0D"/>
                  </a:solidFill>
                  <a:latin typeface="Söhne"/>
                </a:rPr>
                <a:t>it is used to </a:t>
              </a:r>
              <a:r>
                <a:rPr lang="en-US" sz="2400" i="0" dirty="0">
                  <a:solidFill>
                    <a:srgbClr val="0D0D0D"/>
                  </a:solidFill>
                  <a:effectLst/>
                  <a:latin typeface="Söhne"/>
                </a:rPr>
                <a:t> find the value of </a:t>
              </a:r>
              <a:r>
                <a:rPr lang="en-US" sz="2400" i="1" dirty="0">
                  <a:solidFill>
                    <a:srgbClr val="0D0D0D"/>
                  </a:solidFill>
                  <a:effectLst/>
                  <a:latin typeface="KaTeX_Math"/>
                </a:rPr>
                <a:t>y</a:t>
              </a:r>
              <a:r>
                <a:rPr lang="en-US" sz="2400" i="0" dirty="0">
                  <a:solidFill>
                    <a:srgbClr val="0D0D0D"/>
                  </a:solidFill>
                  <a:effectLst/>
                  <a:latin typeface="Söhne"/>
                </a:rPr>
                <a:t> that </a:t>
              </a:r>
              <a:r>
                <a:rPr lang="en-US" sz="2400" b="1" i="0" dirty="0">
                  <a:solidFill>
                    <a:srgbClr val="0D0D0D"/>
                  </a:solidFill>
                  <a:effectLst/>
                  <a:latin typeface="Söhne"/>
                </a:rPr>
                <a:t>maximizes the expression In RHS</a:t>
              </a:r>
              <a:r>
                <a:rPr lang="en-US" sz="2400" i="0" dirty="0">
                  <a:solidFill>
                    <a:srgbClr val="0D0D0D"/>
                  </a:solidFill>
                  <a:effectLst/>
                  <a:latin typeface="Söhne"/>
                </a:rPr>
                <a:t>. In other words, it returns the class label </a:t>
              </a:r>
              <a:r>
                <a:rPr lang="en-US" sz="2400" i="1" dirty="0">
                  <a:solidFill>
                    <a:srgbClr val="0D0D0D"/>
                  </a:solidFill>
                  <a:effectLst/>
                  <a:latin typeface="KaTeX_Math"/>
                </a:rPr>
                <a:t>y</a:t>
              </a:r>
              <a:r>
                <a:rPr lang="en-US" sz="2400" i="0" dirty="0">
                  <a:solidFill>
                    <a:srgbClr val="0D0D0D"/>
                  </a:solidFill>
                  <a:effectLst/>
                  <a:latin typeface="Söhne"/>
                </a:rPr>
                <a:t> that has the </a:t>
              </a:r>
              <a:r>
                <a:rPr lang="en-US" sz="2400" b="1" i="0" dirty="0">
                  <a:solidFill>
                    <a:srgbClr val="0D0D0D"/>
                  </a:solidFill>
                  <a:effectLst/>
                  <a:latin typeface="Söhne"/>
                </a:rPr>
                <a:t>highest probability </a:t>
              </a:r>
              <a:r>
                <a:rPr lang="en-US" sz="2400" i="0" dirty="0">
                  <a:solidFill>
                    <a:srgbClr val="0D0D0D"/>
                  </a:solidFill>
                  <a:effectLst/>
                  <a:latin typeface="Söhne"/>
                </a:rPr>
                <a:t>given the input features </a:t>
              </a:r>
              <a:r>
                <a:rPr lang="en-US" sz="2400" i="1" dirty="0">
                  <a:solidFill>
                    <a:srgbClr val="0D0D0D"/>
                  </a:solidFill>
                  <a:effectLst/>
                  <a:latin typeface="KaTeX_Math"/>
                </a:rPr>
                <a:t>x</a:t>
              </a:r>
              <a:r>
                <a:rPr lang="en-US" sz="2400" i="0" dirty="0">
                  <a:solidFill>
                    <a:srgbClr val="0D0D0D"/>
                  </a:solidFill>
                  <a:effectLst/>
                  <a:latin typeface="KaTeX_Main"/>
                </a:rPr>
                <a:t>1​,</a:t>
              </a:r>
              <a:r>
                <a:rPr lang="en-US" sz="2400" i="1" dirty="0">
                  <a:solidFill>
                    <a:srgbClr val="0D0D0D"/>
                  </a:solidFill>
                  <a:effectLst/>
                  <a:latin typeface="KaTeX_Math"/>
                </a:rPr>
                <a:t>x</a:t>
              </a:r>
              <a:r>
                <a:rPr lang="en-US" sz="2400" i="0" dirty="0">
                  <a:solidFill>
                    <a:srgbClr val="0D0D0D"/>
                  </a:solidFill>
                  <a:effectLst/>
                  <a:latin typeface="KaTeX_Main"/>
                </a:rPr>
                <a:t>2​,</a:t>
              </a:r>
              <a:r>
                <a:rPr lang="en-US" sz="2400" i="1" dirty="0">
                  <a:solidFill>
                    <a:srgbClr val="0D0D0D"/>
                  </a:solidFill>
                  <a:effectLst/>
                  <a:latin typeface="KaTeX_Math"/>
                </a:rPr>
                <a:t>x</a:t>
              </a:r>
              <a:r>
                <a:rPr lang="en-US" sz="2400" i="0" dirty="0">
                  <a:solidFill>
                    <a:srgbClr val="0D0D0D"/>
                  </a:solidFill>
                  <a:effectLst/>
                  <a:latin typeface="KaTeX_Main"/>
                </a:rPr>
                <a:t>3​,…,</a:t>
              </a:r>
              <a:r>
                <a:rPr lang="en-US" sz="2400" i="1" dirty="0" err="1">
                  <a:solidFill>
                    <a:srgbClr val="0D0D0D"/>
                  </a:solidFill>
                  <a:effectLst/>
                  <a:latin typeface="KaTeX_Math"/>
                </a:rPr>
                <a:t>xn</a:t>
              </a:r>
              <a:r>
                <a:rPr lang="en-US" sz="2400" i="0" dirty="0">
                  <a:solidFill>
                    <a:srgbClr val="0D0D0D"/>
                  </a:solidFill>
                  <a:effectLst/>
                  <a:latin typeface="KaTeX_Main"/>
                </a:rPr>
                <a:t>​</a:t>
              </a:r>
              <a:r>
                <a:rPr lang="en-US" sz="2400" i="0" dirty="0">
                  <a:solidFill>
                    <a:srgbClr val="0D0D0D"/>
                  </a:solidFill>
                  <a:effectLst/>
                  <a:latin typeface="Söhne"/>
                </a:rPr>
                <a:t>.</a:t>
              </a:r>
            </a:p>
            <a:p>
              <a:r>
                <a:rPr lang="en-US" sz="2400" b="1" dirty="0">
                  <a:solidFill>
                    <a:srgbClr val="0D0D0D"/>
                  </a:solidFill>
                  <a:latin typeface="Söhne"/>
                </a:rPr>
                <a:t>For Example: </a:t>
              </a:r>
              <a:r>
                <a:rPr lang="en-US" sz="2400" dirty="0">
                  <a:solidFill>
                    <a:srgbClr val="0D0D0D"/>
                  </a:solidFill>
                  <a:latin typeface="Söhne"/>
                </a:rPr>
                <a:t>Let say we have Binary </a:t>
              </a:r>
              <a:r>
                <a:rPr lang="en-US" sz="2400" dirty="0" err="1">
                  <a:solidFill>
                    <a:srgbClr val="0D0D0D"/>
                  </a:solidFill>
                  <a:latin typeface="Söhne"/>
                </a:rPr>
                <a:t>Classifiier</a:t>
              </a:r>
              <a:r>
                <a:rPr lang="en-US" sz="2400" dirty="0">
                  <a:solidFill>
                    <a:srgbClr val="0D0D0D"/>
                  </a:solidFill>
                  <a:latin typeface="Söhne"/>
                </a:rPr>
                <a:t> for Spam or Not Spam if we are getting the Probability = 0.7 for the Mail is Spam and 0.3 that the mail is Not Spam then we have to consider the maximum among these that is 0.7 which means the mail is Spam.</a:t>
              </a:r>
              <a:endParaRPr lang="en-US" sz="2400" dirty="0"/>
            </a:p>
          </p:txBody>
        </p:sp>
      </p:grpSp>
    </p:spTree>
    <p:extLst>
      <p:ext uri="{BB962C8B-B14F-4D97-AF65-F5344CB8AC3E}">
        <p14:creationId xmlns:p14="http://schemas.microsoft.com/office/powerpoint/2010/main" val="2013437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83DE31-7FA2-0987-7380-3D64E8C6D845}"/>
              </a:ext>
            </a:extLst>
          </p:cNvPr>
          <p:cNvSpPr txBox="1"/>
          <p:nvPr/>
        </p:nvSpPr>
        <p:spPr>
          <a:xfrm>
            <a:off x="672962" y="665349"/>
            <a:ext cx="10846076" cy="5115246"/>
          </a:xfrm>
          <a:prstGeom prst="rect">
            <a:avLst/>
          </a:prstGeom>
          <a:noFill/>
        </p:spPr>
        <p:txBody>
          <a:bodyPr wrap="square">
            <a:spAutoFit/>
          </a:bodyPr>
          <a:lstStyle/>
          <a:p>
            <a:r>
              <a:rPr lang="en-US" sz="2400" b="1" dirty="0"/>
              <a:t>Steps in </a:t>
            </a:r>
            <a:r>
              <a:rPr lang="en-US" sz="2400" b="1" dirty="0" err="1"/>
              <a:t>Naives</a:t>
            </a:r>
            <a:r>
              <a:rPr lang="en-US" sz="2400" b="1" dirty="0"/>
              <a:t> Bayes Classifier:</a:t>
            </a:r>
          </a:p>
          <a:p>
            <a:endParaRPr lang="en-US" sz="2400" b="1" dirty="0"/>
          </a:p>
          <a:p>
            <a:r>
              <a:rPr lang="en-US" sz="2400" b="1" dirty="0"/>
              <a:t>	</a:t>
            </a:r>
            <a:r>
              <a:rPr lang="en-US" sz="2000" b="1" dirty="0"/>
              <a:t> </a:t>
            </a:r>
            <a:r>
              <a:rPr lang="en-US" sz="2000" b="0" i="0" dirty="0">
                <a:solidFill>
                  <a:srgbClr val="0D0D0D"/>
                </a:solidFill>
                <a:effectLst/>
                <a:latin typeface="Söhne"/>
              </a:rPr>
              <a:t>The term "</a:t>
            </a:r>
            <a:r>
              <a:rPr lang="en-US" sz="2000" b="1" i="0" dirty="0">
                <a:solidFill>
                  <a:srgbClr val="C00000"/>
                </a:solidFill>
                <a:effectLst/>
                <a:latin typeface="Söhne"/>
              </a:rPr>
              <a:t>naive</a:t>
            </a:r>
            <a:r>
              <a:rPr lang="en-US" sz="2000" b="0" i="0" dirty="0">
                <a:solidFill>
                  <a:srgbClr val="0D0D0D"/>
                </a:solidFill>
                <a:effectLst/>
                <a:latin typeface="Söhne"/>
              </a:rPr>
              <a:t>" in Naive Bayes classifier refers to the </a:t>
            </a:r>
            <a:r>
              <a:rPr lang="en-US" sz="2000" b="1" i="0" dirty="0">
                <a:solidFill>
                  <a:srgbClr val="0D0D0D"/>
                </a:solidFill>
                <a:effectLst/>
                <a:latin typeface="Söhne"/>
              </a:rPr>
              <a:t>simplifying assumption made by the model</a:t>
            </a:r>
            <a:r>
              <a:rPr lang="en-US" sz="2000" b="0" i="0" dirty="0">
                <a:solidFill>
                  <a:srgbClr val="0D0D0D"/>
                </a:solidFill>
                <a:effectLst/>
                <a:latin typeface="Söhne"/>
              </a:rPr>
              <a:t> regarding the independence of features. Specifically, it assumes that all features are conditionally independent given the class label. So </a:t>
            </a:r>
            <a:r>
              <a:rPr lang="en-US" sz="2000" b="1" dirty="0">
                <a:solidFill>
                  <a:srgbClr val="C00000"/>
                </a:solidFill>
              </a:rPr>
              <a:t>all features of the dataset are equally important and independent,</a:t>
            </a:r>
            <a:r>
              <a:rPr lang="en-US" sz="2000" dirty="0"/>
              <a:t> this is called Naive Bayes classifier</a:t>
            </a:r>
            <a:endParaRPr lang="en-US" sz="2000" b="0" i="0" dirty="0">
              <a:solidFill>
                <a:srgbClr val="0D0D0D"/>
              </a:solidFill>
              <a:effectLst/>
              <a:latin typeface="Söhne"/>
            </a:endParaRPr>
          </a:p>
          <a:p>
            <a:r>
              <a:rPr lang="en-US" sz="2000" dirty="0">
                <a:solidFill>
                  <a:srgbClr val="0D0D0D"/>
                </a:solidFill>
                <a:latin typeface="Söhne"/>
              </a:rPr>
              <a:t>	</a:t>
            </a:r>
            <a:r>
              <a:rPr lang="en-US" sz="2000" dirty="0"/>
              <a:t>Naive Bayes classifier calculates the probability of an event in the following steps: </a:t>
            </a:r>
          </a:p>
          <a:p>
            <a:endParaRPr lang="en-US" sz="2000" dirty="0"/>
          </a:p>
          <a:p>
            <a:pPr>
              <a:lnSpc>
                <a:spcPct val="200000"/>
              </a:lnSpc>
            </a:pPr>
            <a:r>
              <a:rPr lang="en-US" sz="2000" dirty="0"/>
              <a:t>Step 1: Calculate the prior probability for given class labels </a:t>
            </a:r>
          </a:p>
          <a:p>
            <a:pPr>
              <a:lnSpc>
                <a:spcPct val="200000"/>
              </a:lnSpc>
            </a:pPr>
            <a:r>
              <a:rPr lang="en-US" sz="2000" dirty="0"/>
              <a:t>Step 2: Find Likelihood probability with each </a:t>
            </a:r>
            <a:r>
              <a:rPr lang="en-US" sz="2000" b="1" dirty="0"/>
              <a:t>attribute</a:t>
            </a:r>
            <a:r>
              <a:rPr lang="en-US" sz="2000" dirty="0"/>
              <a:t> for each class </a:t>
            </a:r>
          </a:p>
          <a:p>
            <a:pPr>
              <a:lnSpc>
                <a:spcPct val="200000"/>
              </a:lnSpc>
            </a:pPr>
            <a:r>
              <a:rPr lang="en-US" sz="2000" dirty="0"/>
              <a:t>Step 3: Put these value in Bayes Formula and calculate posterior probability. </a:t>
            </a:r>
          </a:p>
          <a:p>
            <a:pPr>
              <a:lnSpc>
                <a:spcPct val="200000"/>
              </a:lnSpc>
            </a:pPr>
            <a:r>
              <a:rPr lang="en-US" sz="2000" dirty="0"/>
              <a:t>Step 4: See which class has a higher probability, given the input belongs to the higher probability class. </a:t>
            </a:r>
          </a:p>
        </p:txBody>
      </p:sp>
    </p:spTree>
    <p:extLst>
      <p:ext uri="{BB962C8B-B14F-4D97-AF65-F5344CB8AC3E}">
        <p14:creationId xmlns:p14="http://schemas.microsoft.com/office/powerpoint/2010/main" val="1372789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2D595-07D8-2F3F-FF0A-A20125099FEF}"/>
              </a:ext>
            </a:extLst>
          </p:cNvPr>
          <p:cNvSpPr txBox="1"/>
          <p:nvPr/>
        </p:nvSpPr>
        <p:spPr>
          <a:xfrm>
            <a:off x="516835" y="447261"/>
            <a:ext cx="11300791" cy="6186309"/>
          </a:xfrm>
          <a:prstGeom prst="rect">
            <a:avLst/>
          </a:prstGeom>
          <a:noFill/>
        </p:spPr>
        <p:txBody>
          <a:bodyPr wrap="square">
            <a:spAutoFit/>
          </a:bodyPr>
          <a:lstStyle/>
          <a:p>
            <a:r>
              <a:rPr lang="en-US" b="0" i="0" dirty="0">
                <a:solidFill>
                  <a:srgbClr val="0D0D0D"/>
                </a:solidFill>
                <a:effectLst/>
                <a:latin typeface="Söhne"/>
              </a:rPr>
              <a:t>Suppose we have a dataset with </a:t>
            </a:r>
            <a:r>
              <a:rPr lang="en-US" b="1" i="0" dirty="0">
                <a:solidFill>
                  <a:srgbClr val="0D0D0D"/>
                </a:solidFill>
                <a:effectLst/>
                <a:latin typeface="Söhne"/>
              </a:rPr>
              <a:t>two</a:t>
            </a:r>
            <a:r>
              <a:rPr lang="en-US" b="0" i="0" dirty="0">
                <a:solidFill>
                  <a:srgbClr val="0D0D0D"/>
                </a:solidFill>
                <a:effectLst/>
                <a:latin typeface="Söhne"/>
              </a:rPr>
              <a:t> classes, "</a:t>
            </a:r>
            <a:r>
              <a:rPr lang="en-US" b="1" i="0" dirty="0">
                <a:solidFill>
                  <a:srgbClr val="C00000"/>
                </a:solidFill>
                <a:effectLst/>
                <a:latin typeface="Söhne"/>
              </a:rPr>
              <a:t>spam</a:t>
            </a:r>
            <a:r>
              <a:rPr lang="en-US" b="0" i="0" dirty="0">
                <a:solidFill>
                  <a:srgbClr val="0D0D0D"/>
                </a:solidFill>
                <a:effectLst/>
                <a:latin typeface="Söhne"/>
              </a:rPr>
              <a:t>" (denoted as </a:t>
            </a:r>
            <a:r>
              <a:rPr lang="en-US" b="0" i="0" dirty="0">
                <a:solidFill>
                  <a:srgbClr val="0D0D0D"/>
                </a:solidFill>
                <a:effectLst/>
                <a:latin typeface="KaTeX_Main"/>
              </a:rPr>
              <a:t>y = spam</a:t>
            </a:r>
            <a:r>
              <a:rPr lang="en-US" b="0" i="0" dirty="0">
                <a:solidFill>
                  <a:srgbClr val="0D0D0D"/>
                </a:solidFill>
                <a:effectLst/>
                <a:latin typeface="Söhne"/>
              </a:rPr>
              <a:t>) and "not spam" (denoted as </a:t>
            </a:r>
            <a:r>
              <a:rPr lang="en-US" b="0" i="1" dirty="0">
                <a:solidFill>
                  <a:srgbClr val="0D0D0D"/>
                </a:solidFill>
                <a:effectLst/>
                <a:latin typeface="KaTeX_Math"/>
              </a:rPr>
              <a:t>y</a:t>
            </a:r>
            <a:r>
              <a:rPr lang="en-US" b="0" i="0" dirty="0">
                <a:solidFill>
                  <a:srgbClr val="0D0D0D"/>
                </a:solidFill>
                <a:effectLst/>
                <a:latin typeface="KaTeX_Main"/>
              </a:rPr>
              <a:t>=not spam</a:t>
            </a:r>
            <a:r>
              <a:rPr lang="en-US" b="0" i="0" dirty="0">
                <a:solidFill>
                  <a:srgbClr val="0D0D0D"/>
                </a:solidFill>
                <a:effectLst/>
                <a:latin typeface="Söhne"/>
              </a:rPr>
              <a:t>), and two features, </a:t>
            </a:r>
            <a:r>
              <a:rPr lang="en-US" b="0" i="1" dirty="0">
                <a:solidFill>
                  <a:srgbClr val="0D0D0D"/>
                </a:solidFill>
                <a:effectLst/>
                <a:latin typeface="KaTeX_Math"/>
              </a:rPr>
              <a:t>x</a:t>
            </a:r>
            <a:r>
              <a:rPr lang="en-US" b="0" i="0" dirty="0">
                <a:solidFill>
                  <a:srgbClr val="0D0D0D"/>
                </a:solidFill>
                <a:effectLst/>
                <a:latin typeface="KaTeX_Main"/>
              </a:rPr>
              <a:t>1​</a:t>
            </a:r>
            <a:r>
              <a:rPr lang="en-US" b="0" i="0" dirty="0">
                <a:solidFill>
                  <a:srgbClr val="0D0D0D"/>
                </a:solidFill>
                <a:effectLst/>
                <a:latin typeface="Söhne"/>
              </a:rPr>
              <a:t> and </a:t>
            </a:r>
            <a:r>
              <a:rPr lang="en-US" b="0" i="1" dirty="0">
                <a:solidFill>
                  <a:srgbClr val="0D0D0D"/>
                </a:solidFill>
                <a:effectLst/>
                <a:latin typeface="KaTeX_Math"/>
              </a:rPr>
              <a:t>x</a:t>
            </a:r>
            <a:r>
              <a:rPr lang="en-US" b="0" i="0" dirty="0">
                <a:solidFill>
                  <a:srgbClr val="0D0D0D"/>
                </a:solidFill>
                <a:effectLst/>
                <a:latin typeface="KaTeX_Main"/>
              </a:rPr>
              <a:t>2​</a:t>
            </a:r>
            <a:r>
              <a:rPr lang="en-US" b="0" i="0" dirty="0">
                <a:solidFill>
                  <a:srgbClr val="0D0D0D"/>
                </a:solidFill>
                <a:effectLst/>
                <a:latin typeface="Söhne"/>
              </a:rPr>
              <a:t>.</a:t>
            </a:r>
          </a:p>
          <a:p>
            <a:endParaRPr lang="en-US" dirty="0">
              <a:solidFill>
                <a:srgbClr val="0D0D0D"/>
              </a:solidFill>
              <a:latin typeface="Söhne"/>
            </a:endParaRPr>
          </a:p>
          <a:p>
            <a:pPr algn="l"/>
            <a:r>
              <a:rPr lang="en-US" b="0" i="0" dirty="0">
                <a:solidFill>
                  <a:srgbClr val="0D0D0D"/>
                </a:solidFill>
                <a:effectLst/>
                <a:latin typeface="Söhne"/>
              </a:rPr>
              <a:t>We want to classify a new email with the following </a:t>
            </a:r>
            <a:r>
              <a:rPr lang="en-US" b="1" i="0" dirty="0">
                <a:solidFill>
                  <a:srgbClr val="0D0D0D"/>
                </a:solidFill>
                <a:effectLst/>
                <a:latin typeface="Söhne"/>
              </a:rPr>
              <a:t>features</a:t>
            </a:r>
            <a:r>
              <a:rPr lang="en-US" b="0" i="0" dirty="0">
                <a:solidFill>
                  <a:srgbClr val="0D0D0D"/>
                </a:solidFill>
                <a:effectLst/>
                <a:latin typeface="Söhne"/>
              </a:rPr>
              <a:t>:</a:t>
            </a:r>
          </a:p>
          <a:p>
            <a:pPr algn="l"/>
            <a:r>
              <a:rPr lang="en-US" dirty="0">
                <a:solidFill>
                  <a:srgbClr val="0D0D0D"/>
                </a:solidFill>
                <a:latin typeface="KaTeX_Main"/>
              </a:rPr>
              <a:t>	</a:t>
            </a:r>
            <a:r>
              <a:rPr lang="en-US" b="1" i="1" dirty="0">
                <a:solidFill>
                  <a:srgbClr val="0D0D0D"/>
                </a:solidFill>
                <a:effectLst/>
                <a:latin typeface="KaTeX_Math"/>
              </a:rPr>
              <a:t>x</a:t>
            </a:r>
            <a:r>
              <a:rPr lang="en-US" b="1" i="0" dirty="0">
                <a:solidFill>
                  <a:srgbClr val="0D0D0D"/>
                </a:solidFill>
                <a:effectLst/>
                <a:latin typeface="KaTeX_Main"/>
              </a:rPr>
              <a:t>1​=buy</a:t>
            </a:r>
            <a:endParaRPr lang="en-US" b="1" i="0" dirty="0">
              <a:solidFill>
                <a:srgbClr val="0D0D0D"/>
              </a:solidFill>
              <a:effectLst/>
              <a:latin typeface="Söhne"/>
            </a:endParaRPr>
          </a:p>
          <a:p>
            <a:pPr algn="l"/>
            <a:r>
              <a:rPr lang="en-US" b="1" dirty="0">
                <a:solidFill>
                  <a:srgbClr val="0D0D0D"/>
                </a:solidFill>
                <a:latin typeface="KaTeX_Main"/>
              </a:rPr>
              <a:t>	</a:t>
            </a:r>
            <a:r>
              <a:rPr lang="en-US" b="1" i="1" dirty="0">
                <a:solidFill>
                  <a:srgbClr val="0D0D0D"/>
                </a:solidFill>
                <a:effectLst/>
                <a:latin typeface="KaTeX_Math"/>
              </a:rPr>
              <a:t>x</a:t>
            </a:r>
            <a:r>
              <a:rPr lang="en-US" b="1" i="0" dirty="0">
                <a:solidFill>
                  <a:srgbClr val="0D0D0D"/>
                </a:solidFill>
                <a:effectLst/>
                <a:latin typeface="KaTeX_Main"/>
              </a:rPr>
              <a:t>2​=discount</a:t>
            </a:r>
          </a:p>
          <a:p>
            <a:pPr algn="l"/>
            <a:endParaRPr lang="en-US" b="0" i="0" dirty="0">
              <a:solidFill>
                <a:srgbClr val="0D0D0D"/>
              </a:solidFill>
              <a:effectLst/>
              <a:latin typeface="Söhne"/>
            </a:endParaRPr>
          </a:p>
          <a:p>
            <a:pPr algn="l"/>
            <a:r>
              <a:rPr lang="en-US" b="0" i="0" dirty="0">
                <a:solidFill>
                  <a:srgbClr val="0D0D0D"/>
                </a:solidFill>
                <a:effectLst/>
                <a:latin typeface="Söhne"/>
              </a:rPr>
              <a:t>Let's assume we have already calculated the following probabilities from our training dataset:</a:t>
            </a:r>
          </a:p>
          <a:p>
            <a:pPr algn="l"/>
            <a:endParaRPr lang="en-US" b="0" i="0" dirty="0">
              <a:solidFill>
                <a:srgbClr val="0D0D0D"/>
              </a:solidFill>
              <a:effectLst/>
              <a:latin typeface="Söhne"/>
            </a:endParaRPr>
          </a:p>
          <a:p>
            <a:pPr lvl="1"/>
            <a:r>
              <a:rPr lang="en-US" b="1" i="0" dirty="0">
                <a:solidFill>
                  <a:srgbClr val="0D0D0D"/>
                </a:solidFill>
                <a:effectLst/>
                <a:latin typeface="Söhne"/>
              </a:rPr>
              <a:t>1. Prior probabilities:</a:t>
            </a: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(spam)=0.4			// Consider it as 40% out of 100%</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(not spam)=0.6			// Consider it as 60%</a:t>
            </a:r>
          </a:p>
          <a:p>
            <a:pPr marL="1200150" lvl="2" indent="-285750">
              <a:buFont typeface="Arial" panose="020B0604020202020204" pitchFamily="34" charset="0"/>
              <a:buChar char="•"/>
            </a:pPr>
            <a:endParaRPr lang="en-US" b="0" i="0" dirty="0">
              <a:solidFill>
                <a:srgbClr val="0D0D0D"/>
              </a:solidFill>
              <a:effectLst/>
              <a:latin typeface="Söhne"/>
            </a:endParaRPr>
          </a:p>
          <a:p>
            <a:pPr lvl="1"/>
            <a:r>
              <a:rPr lang="en-US" b="1" i="0" dirty="0">
                <a:solidFill>
                  <a:srgbClr val="0D0D0D"/>
                </a:solidFill>
                <a:effectLst/>
                <a:latin typeface="Söhne"/>
              </a:rPr>
              <a:t>2. Likelihoods:</a:t>
            </a: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buy∣spam</a:t>
            </a:r>
            <a:r>
              <a:rPr lang="en-US" b="0" i="0" dirty="0">
                <a:solidFill>
                  <a:srgbClr val="0D0D0D"/>
                </a:solidFill>
                <a:effectLst/>
                <a:latin typeface="KaTeX_Main"/>
              </a:rPr>
              <a:t>)=0.8</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discount∣spam</a:t>
            </a:r>
            <a:r>
              <a:rPr lang="en-US" b="0" i="0" dirty="0">
                <a:solidFill>
                  <a:srgbClr val="0D0D0D"/>
                </a:solidFill>
                <a:effectLst/>
                <a:latin typeface="KaTeX_Main"/>
              </a:rPr>
              <a:t>)=0.6</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buy∣not</a:t>
            </a:r>
            <a:r>
              <a:rPr lang="en-US" b="0" i="0" dirty="0">
                <a:solidFill>
                  <a:srgbClr val="0D0D0D"/>
                </a:solidFill>
                <a:effectLst/>
                <a:latin typeface="KaTeX_Main"/>
              </a:rPr>
              <a:t> spam)=0.3</a:t>
            </a:r>
            <a:endParaRPr lang="en-US" b="0" i="0" dirty="0">
              <a:solidFill>
                <a:srgbClr val="0D0D0D"/>
              </a:solidFill>
              <a:effectLst/>
              <a:latin typeface="Söhne"/>
            </a:endParaRPr>
          </a:p>
          <a:p>
            <a:pPr marL="1200150" lvl="2" indent="-285750">
              <a:buFont typeface="Arial" panose="020B0604020202020204" pitchFamily="34" charset="0"/>
              <a:buChar char="•"/>
            </a:pPr>
            <a:r>
              <a:rPr lang="en-US" b="0" i="1" dirty="0">
                <a:solidFill>
                  <a:srgbClr val="0D0D0D"/>
                </a:solidFill>
                <a:effectLst/>
                <a:latin typeface="KaTeX_Math"/>
              </a:rPr>
              <a:t>P</a:t>
            </a:r>
            <a:r>
              <a:rPr lang="en-US" b="0" i="0" dirty="0">
                <a:solidFill>
                  <a:srgbClr val="0D0D0D"/>
                </a:solidFill>
                <a:effectLst/>
                <a:latin typeface="KaTeX_Main"/>
              </a:rPr>
              <a:t>(</a:t>
            </a:r>
            <a:r>
              <a:rPr lang="en-US" b="0" i="0" dirty="0" err="1">
                <a:solidFill>
                  <a:srgbClr val="0D0D0D"/>
                </a:solidFill>
                <a:effectLst/>
                <a:latin typeface="KaTeX_Main"/>
              </a:rPr>
              <a:t>discount∣not</a:t>
            </a:r>
            <a:r>
              <a:rPr lang="en-US" b="0" i="0" dirty="0">
                <a:solidFill>
                  <a:srgbClr val="0D0D0D"/>
                </a:solidFill>
                <a:effectLst/>
                <a:latin typeface="KaTeX_Main"/>
              </a:rPr>
              <a:t> spam)=0.5</a:t>
            </a:r>
          </a:p>
          <a:p>
            <a:pPr marL="1200150" lvl="2" indent="-285750">
              <a:buFont typeface="Arial" panose="020B0604020202020204" pitchFamily="34" charset="0"/>
              <a:buChar char="•"/>
            </a:pPr>
            <a:endParaRPr lang="en-US" b="0" i="0" dirty="0">
              <a:solidFill>
                <a:srgbClr val="0D0D0D"/>
              </a:solidFill>
              <a:effectLst/>
              <a:latin typeface="Söhne"/>
            </a:endParaRPr>
          </a:p>
          <a:p>
            <a:pPr lvl="1"/>
            <a:r>
              <a:rPr lang="en-US" b="0" i="0" dirty="0">
                <a:solidFill>
                  <a:srgbClr val="0D0D0D"/>
                </a:solidFill>
                <a:effectLst/>
                <a:latin typeface="Söhne"/>
              </a:rPr>
              <a:t>Now, let's plug these values into the Naive Bayes classifier equation:</a:t>
            </a:r>
          </a:p>
          <a:p>
            <a:pPr lvl="1"/>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1785598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5A59-17D1-4CDE-6D9B-286E12CDA93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866363-BD17-0B29-63F7-2DB57C6E4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17" y="562922"/>
            <a:ext cx="11291121" cy="3662753"/>
          </a:xfrm>
          <a:prstGeom prst="rect">
            <a:avLst/>
          </a:prstGeom>
        </p:spPr>
      </p:pic>
      <p:cxnSp>
        <p:nvCxnSpPr>
          <p:cNvPr id="4" name="Straight Arrow Connector 3">
            <a:extLst>
              <a:ext uri="{FF2B5EF4-FFF2-40B4-BE49-F238E27FC236}">
                <a16:creationId xmlns:a16="http://schemas.microsoft.com/office/drawing/2014/main" id="{AB00083C-D77E-BE4F-FE41-C3A84D76B942}"/>
              </a:ext>
            </a:extLst>
          </p:cNvPr>
          <p:cNvCxnSpPr/>
          <p:nvPr/>
        </p:nvCxnSpPr>
        <p:spPr>
          <a:xfrm flipV="1">
            <a:off x="1500809" y="904461"/>
            <a:ext cx="1302026" cy="1242391"/>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B1346E0-E7EF-7214-0367-D730288DE318}"/>
              </a:ext>
            </a:extLst>
          </p:cNvPr>
          <p:cNvSpPr txBox="1"/>
          <p:nvPr/>
        </p:nvSpPr>
        <p:spPr>
          <a:xfrm>
            <a:off x="703194" y="4598001"/>
            <a:ext cx="11005102" cy="1200329"/>
          </a:xfrm>
          <a:prstGeom prst="rect">
            <a:avLst/>
          </a:prstGeom>
          <a:noFill/>
        </p:spPr>
        <p:txBody>
          <a:bodyPr wrap="square">
            <a:spAutoFit/>
          </a:bodyPr>
          <a:lstStyle/>
          <a:p>
            <a:pPr algn="l"/>
            <a:r>
              <a:rPr lang="en-US" sz="2400" b="0" i="0" dirty="0">
                <a:solidFill>
                  <a:srgbClr val="0D0D0D"/>
                </a:solidFill>
                <a:effectLst/>
                <a:latin typeface="Söhne"/>
              </a:rPr>
              <a:t>	Comparing the two values, we see that </a:t>
            </a:r>
            <a:r>
              <a:rPr lang="en-US" sz="2400" b="0" i="1" dirty="0">
                <a:solidFill>
                  <a:srgbClr val="0D0D0D"/>
                </a:solidFill>
                <a:effectLst/>
                <a:latin typeface="KaTeX_Math"/>
              </a:rPr>
              <a:t>y</a:t>
            </a:r>
            <a:r>
              <a:rPr lang="en-US" sz="2400" b="0" i="0" dirty="0">
                <a:solidFill>
                  <a:srgbClr val="0D0D0D"/>
                </a:solidFill>
                <a:effectLst/>
                <a:latin typeface="KaTeX_Main"/>
              </a:rPr>
              <a:t>=spam</a:t>
            </a:r>
            <a:r>
              <a:rPr lang="en-US" sz="2400" b="0" i="0" dirty="0">
                <a:solidFill>
                  <a:srgbClr val="0D0D0D"/>
                </a:solidFill>
                <a:effectLst/>
                <a:latin typeface="Söhne"/>
              </a:rPr>
              <a:t> gives the higher result.</a:t>
            </a:r>
          </a:p>
          <a:p>
            <a:pPr algn="l"/>
            <a:r>
              <a:rPr lang="en-US" sz="2400" b="0" i="0" dirty="0">
                <a:solidFill>
                  <a:srgbClr val="0D0D0D"/>
                </a:solidFill>
                <a:effectLst/>
                <a:latin typeface="Söhne"/>
              </a:rPr>
              <a:t>Therefore, according to the </a:t>
            </a:r>
            <a:r>
              <a:rPr lang="en-US" sz="2400" b="1" i="0" dirty="0">
                <a:solidFill>
                  <a:srgbClr val="0D0D0D"/>
                </a:solidFill>
                <a:effectLst/>
                <a:latin typeface="Söhne"/>
              </a:rPr>
              <a:t>Naive Bayes classifier</a:t>
            </a:r>
            <a:r>
              <a:rPr lang="en-US" sz="2400" b="0" i="0" dirty="0">
                <a:solidFill>
                  <a:srgbClr val="0D0D0D"/>
                </a:solidFill>
                <a:effectLst/>
                <a:latin typeface="Söhne"/>
              </a:rPr>
              <a:t>, the predicted class for the given features "buy" and "discount" is "</a:t>
            </a:r>
            <a:r>
              <a:rPr lang="en-US" sz="2400" b="1" i="0" dirty="0">
                <a:solidFill>
                  <a:srgbClr val="0D0D0D"/>
                </a:solidFill>
                <a:effectLst/>
                <a:latin typeface="Söhne"/>
              </a:rPr>
              <a:t>spam</a:t>
            </a:r>
            <a:r>
              <a:rPr lang="en-US" sz="2400" b="0" i="0" dirty="0">
                <a:solidFill>
                  <a:srgbClr val="0D0D0D"/>
                </a:solidFill>
                <a:effectLst/>
                <a:latin typeface="Söhne"/>
              </a:rPr>
              <a:t>".</a:t>
            </a:r>
          </a:p>
        </p:txBody>
      </p:sp>
      <p:cxnSp>
        <p:nvCxnSpPr>
          <p:cNvPr id="5" name="Straight Arrow Connector 4">
            <a:extLst>
              <a:ext uri="{FF2B5EF4-FFF2-40B4-BE49-F238E27FC236}">
                <a16:creationId xmlns:a16="http://schemas.microsoft.com/office/drawing/2014/main" id="{D5AFF520-AE0F-1BC0-DE64-201BBD4676AF}"/>
              </a:ext>
            </a:extLst>
          </p:cNvPr>
          <p:cNvCxnSpPr>
            <a:cxnSpLocks/>
          </p:cNvCxnSpPr>
          <p:nvPr/>
        </p:nvCxnSpPr>
        <p:spPr>
          <a:xfrm flipH="1" flipV="1">
            <a:off x="4634948" y="974035"/>
            <a:ext cx="1073428" cy="10734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DEF14F2-0837-103B-C317-D01DFC3FD11E}"/>
              </a:ext>
            </a:extLst>
          </p:cNvPr>
          <p:cNvCxnSpPr>
            <a:cxnSpLocks/>
          </p:cNvCxnSpPr>
          <p:nvPr/>
        </p:nvCxnSpPr>
        <p:spPr>
          <a:xfrm flipV="1">
            <a:off x="3180522" y="1056860"/>
            <a:ext cx="1076739" cy="990601"/>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8296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5DC3-03F7-EC09-1FCB-EF6D216935F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3A71785-4F1E-0B5E-1D05-C2037A047379}"/>
              </a:ext>
            </a:extLst>
          </p:cNvPr>
          <p:cNvGraphicFramePr>
            <a:graphicFrameLocks noGrp="1"/>
          </p:cNvGraphicFramePr>
          <p:nvPr/>
        </p:nvGraphicFramePr>
        <p:xfrm>
          <a:off x="1280822" y="2144664"/>
          <a:ext cx="9630356" cy="2944172"/>
        </p:xfrm>
        <a:graphic>
          <a:graphicData uri="http://schemas.openxmlformats.org/drawingml/2006/table">
            <a:tbl>
              <a:tblPr/>
              <a:tblGrid>
                <a:gridCol w="4815178">
                  <a:extLst>
                    <a:ext uri="{9D8B030D-6E8A-4147-A177-3AD203B41FA5}">
                      <a16:colId xmlns:a16="http://schemas.microsoft.com/office/drawing/2014/main" val="2312120642"/>
                    </a:ext>
                  </a:extLst>
                </a:gridCol>
                <a:gridCol w="4815178">
                  <a:extLst>
                    <a:ext uri="{9D8B030D-6E8A-4147-A177-3AD203B41FA5}">
                      <a16:colId xmlns:a16="http://schemas.microsoft.com/office/drawing/2014/main" val="3734946814"/>
                    </a:ext>
                  </a:extLst>
                </a:gridCol>
              </a:tblGrid>
              <a:tr h="420596">
                <a:tc>
                  <a:txBody>
                    <a:bodyPr/>
                    <a:lstStyle/>
                    <a:p>
                      <a:pPr fontAlgn="b"/>
                      <a:r>
                        <a:rPr lang="en-US" b="1">
                          <a:effectLst/>
                        </a:rPr>
                        <a:t>Email</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Label</a:t>
                      </a:r>
                    </a:p>
                  </a:txBody>
                  <a:tcPr anchor="b">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00343318"/>
                  </a:ext>
                </a:extLst>
              </a:tr>
              <a:tr h="420596">
                <a:tc>
                  <a:txBody>
                    <a:bodyPr/>
                    <a:lstStyle/>
                    <a:p>
                      <a:pPr fontAlgn="base"/>
                      <a:r>
                        <a:rPr lang="en-US" dirty="0">
                          <a:effectLst/>
                        </a:rPr>
                        <a:t>"Get free money now"</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17454912"/>
                  </a:ext>
                </a:extLst>
              </a:tr>
              <a:tr h="420596">
                <a:tc>
                  <a:txBody>
                    <a:bodyPr/>
                    <a:lstStyle/>
                    <a:p>
                      <a:pPr fontAlgn="base"/>
                      <a:r>
                        <a:rPr lang="en-US" dirty="0">
                          <a:effectLst/>
                        </a:rPr>
                        <a:t>"Need a loan? Apply today"</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293159197"/>
                  </a:ext>
                </a:extLst>
              </a:tr>
              <a:tr h="420596">
                <a:tc>
                  <a:txBody>
                    <a:bodyPr/>
                    <a:lstStyle/>
                    <a:p>
                      <a:pPr fontAlgn="base"/>
                      <a:r>
                        <a:rPr lang="en-US">
                          <a:effectLst/>
                        </a:rPr>
                        <a:t>"Meeting for lunch today?"</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not 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922129835"/>
                  </a:ext>
                </a:extLst>
              </a:tr>
              <a:tr h="420596">
                <a:tc>
                  <a:txBody>
                    <a:bodyPr/>
                    <a:lstStyle/>
                    <a:p>
                      <a:pPr fontAlgn="base"/>
                      <a:r>
                        <a:rPr lang="en-US">
                          <a:effectLst/>
                        </a:rPr>
                        <a:t>"Get a discount on your next purchase"</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32211407"/>
                  </a:ext>
                </a:extLst>
              </a:tr>
              <a:tr h="420596">
                <a:tc>
                  <a:txBody>
                    <a:bodyPr/>
                    <a:lstStyle/>
                    <a:p>
                      <a:pPr fontAlgn="base"/>
                      <a:r>
                        <a:rPr lang="en-US" dirty="0">
                          <a:effectLst/>
                        </a:rPr>
                        <a:t>"Schedule for meeting tomorrow"</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not 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36299897"/>
                  </a:ext>
                </a:extLst>
              </a:tr>
              <a:tr h="420596">
                <a:tc>
                  <a:txBody>
                    <a:bodyPr/>
                    <a:lstStyle/>
                    <a:p>
                      <a:pPr fontAlgn="base"/>
                      <a:r>
                        <a:rPr lang="en-US" dirty="0">
                          <a:effectLst/>
                        </a:rPr>
                        <a:t>"Please review the attached document"</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not spam</a:t>
                      </a:r>
                    </a:p>
                  </a:txBody>
                  <a:tcPr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90479162"/>
                  </a:ext>
                </a:extLst>
              </a:tr>
            </a:tbl>
          </a:graphicData>
        </a:graphic>
      </p:graphicFrame>
      <p:sp>
        <p:nvSpPr>
          <p:cNvPr id="5" name="TextBox 4">
            <a:extLst>
              <a:ext uri="{FF2B5EF4-FFF2-40B4-BE49-F238E27FC236}">
                <a16:creationId xmlns:a16="http://schemas.microsoft.com/office/drawing/2014/main" id="{2D0E2CFC-C839-3630-BD71-9F233F5CAE60}"/>
              </a:ext>
            </a:extLst>
          </p:cNvPr>
          <p:cNvSpPr txBox="1"/>
          <p:nvPr/>
        </p:nvSpPr>
        <p:spPr>
          <a:xfrm>
            <a:off x="900153" y="672042"/>
            <a:ext cx="10216764" cy="1200329"/>
          </a:xfrm>
          <a:prstGeom prst="rect">
            <a:avLst/>
          </a:prstGeom>
          <a:noFill/>
        </p:spPr>
        <p:txBody>
          <a:bodyPr wrap="square">
            <a:spAutoFit/>
          </a:bodyPr>
          <a:lstStyle/>
          <a:p>
            <a:pPr algn="l"/>
            <a:r>
              <a:rPr lang="en-US" b="1" i="0" dirty="0">
                <a:solidFill>
                  <a:srgbClr val="0D0D0D"/>
                </a:solidFill>
                <a:effectLst/>
                <a:latin typeface="Söhne"/>
              </a:rPr>
              <a:t>Example:</a:t>
            </a:r>
          </a:p>
          <a:p>
            <a:pPr algn="l"/>
            <a:r>
              <a:rPr lang="en-US" b="0" i="0" dirty="0">
                <a:solidFill>
                  <a:srgbClr val="0D0D0D"/>
                </a:solidFill>
                <a:effectLst/>
                <a:latin typeface="Söhne"/>
              </a:rPr>
              <a:t>Suppose we have a dataset of emails labeled as either "spam" or "not spam" and each email is represented as a bag-of-words (i.e., a vector indicating the presence or absence of certain words). Here's a simplified version of the dataset:</a:t>
            </a:r>
          </a:p>
        </p:txBody>
      </p:sp>
    </p:spTree>
    <p:extLst>
      <p:ext uri="{BB962C8B-B14F-4D97-AF65-F5344CB8AC3E}">
        <p14:creationId xmlns:p14="http://schemas.microsoft.com/office/powerpoint/2010/main" val="1146372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5AFEDCB-0A50-FCCB-B52F-B43D21AFA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959" y="707606"/>
            <a:ext cx="8985346" cy="27213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EF4603-3044-91D2-D342-E5B0CE897EE1}"/>
              </a:ext>
            </a:extLst>
          </p:cNvPr>
          <p:cNvSpPr txBox="1"/>
          <p:nvPr/>
        </p:nvSpPr>
        <p:spPr>
          <a:xfrm>
            <a:off x="636105" y="3687901"/>
            <a:ext cx="11062252" cy="2554545"/>
          </a:xfrm>
          <a:prstGeom prst="rect">
            <a:avLst/>
          </a:prstGeom>
          <a:noFill/>
        </p:spPr>
        <p:txBody>
          <a:bodyPr wrap="square">
            <a:spAutoFit/>
          </a:bodyPr>
          <a:lstStyle/>
          <a:p>
            <a:r>
              <a:rPr lang="en-US" sz="2000" dirty="0"/>
              <a:t>With relation to our example, this concept can be understood as: </a:t>
            </a:r>
          </a:p>
          <a:p>
            <a:pPr marL="342900" indent="-342900">
              <a:buAutoNum type="arabicPeriod"/>
            </a:pPr>
            <a:r>
              <a:rPr lang="en-US" sz="2000" dirty="0"/>
              <a:t>We assume that no pair of features are dependent. For example, the </a:t>
            </a:r>
            <a:r>
              <a:rPr lang="en-US" sz="2000" dirty="0" err="1"/>
              <a:t>Airtemp</a:t>
            </a:r>
            <a:r>
              <a:rPr lang="en-US" sz="2000" dirty="0"/>
              <a:t> being ‘Hot’ has nothing to do with the humidity or the Sky being ‘Rainy’ has no effect on the winds. Hence, the features are assumed to be independent. </a:t>
            </a:r>
          </a:p>
          <a:p>
            <a:pPr marL="342900" indent="-342900">
              <a:buAutoNum type="arabicPeriod"/>
            </a:pPr>
            <a:r>
              <a:rPr lang="en-US" sz="2000" dirty="0"/>
              <a:t>Secondly, each feature is given the same weight(or importance). For example, knowing only temperature and humidity alone can’t predict the outcome accurately. None of the attributes is irrelevant and assumed to be contributing equally to the outcome.</a:t>
            </a:r>
          </a:p>
          <a:p>
            <a:r>
              <a:rPr lang="en-US" sz="2000" dirty="0"/>
              <a:t>	</a:t>
            </a:r>
          </a:p>
        </p:txBody>
      </p:sp>
      <p:sp>
        <p:nvSpPr>
          <p:cNvPr id="5" name="TextBox 4">
            <a:extLst>
              <a:ext uri="{FF2B5EF4-FFF2-40B4-BE49-F238E27FC236}">
                <a16:creationId xmlns:a16="http://schemas.microsoft.com/office/drawing/2014/main" id="{9CE007C0-E0BA-1E6A-9DA3-52626E4ECE59}"/>
              </a:ext>
            </a:extLst>
          </p:cNvPr>
          <p:cNvSpPr txBox="1"/>
          <p:nvPr/>
        </p:nvSpPr>
        <p:spPr>
          <a:xfrm>
            <a:off x="387627" y="378101"/>
            <a:ext cx="11062252" cy="400110"/>
          </a:xfrm>
          <a:prstGeom prst="rect">
            <a:avLst/>
          </a:prstGeom>
          <a:noFill/>
        </p:spPr>
        <p:txBody>
          <a:bodyPr wrap="square">
            <a:spAutoFit/>
          </a:bodyPr>
          <a:lstStyle/>
          <a:p>
            <a:r>
              <a:rPr lang="en-US" sz="2000" b="1" dirty="0"/>
              <a:t>Example: </a:t>
            </a:r>
          </a:p>
        </p:txBody>
      </p:sp>
    </p:spTree>
    <p:extLst>
      <p:ext uri="{BB962C8B-B14F-4D97-AF65-F5344CB8AC3E}">
        <p14:creationId xmlns:p14="http://schemas.microsoft.com/office/powerpoint/2010/main" val="24331985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B9A17-B32C-F664-5A0C-E6340D0AD8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12224A-B123-D9A0-9DE3-DEEAC03F7C3D}"/>
              </a:ext>
            </a:extLst>
          </p:cNvPr>
          <p:cNvSpPr txBox="1"/>
          <p:nvPr/>
        </p:nvSpPr>
        <p:spPr>
          <a:xfrm>
            <a:off x="768626" y="890466"/>
            <a:ext cx="10654748" cy="4401205"/>
          </a:xfrm>
          <a:prstGeom prst="rect">
            <a:avLst/>
          </a:prstGeom>
          <a:noFill/>
        </p:spPr>
        <p:txBody>
          <a:bodyPr wrap="square">
            <a:spAutoFit/>
          </a:bodyPr>
          <a:lstStyle/>
          <a:p>
            <a:r>
              <a:rPr lang="en-US" sz="2000" dirty="0"/>
              <a:t>	Naive Bayes classifier is a primary probabilistic classifier based on a view of applying Bayes’ theorem (from Bayesian inference with strong naive) independence assumptions. The prior probabilities in Bayes’ theorem that are changed with the help of newly available information are classified as posterior probabilities. A key benefit of the naive Bayes classifier is that it requires only a little bit of training information (data) to gauge the parameters (mean and differences of the variables) essential for the classification (arrangement). In the Naive Bayes classifier, independent variables are always assumed, and only the changes (variances) of the factors/variables for each class should be determined and not the whole covariance matrix. Because of the rather naive assumption that </a:t>
            </a:r>
            <a:r>
              <a:rPr lang="en-US" sz="2000" b="1" dirty="0">
                <a:solidFill>
                  <a:srgbClr val="C00000"/>
                </a:solidFill>
              </a:rPr>
              <a:t>all features of the dataset are equally important and independent,</a:t>
            </a:r>
            <a:r>
              <a:rPr lang="en-US" sz="2000" dirty="0"/>
              <a:t> this is called Naive Bayes classifier. Naive Bayes classifiers are direct linear classifiers that are known for being the straightforward, yet extremely proficient result. The modified version of Naive Bayes classifier originates from the assumption that information collection (data set) is commonly autonomous (mutually independent). In most of the practical scenarios, the ‘independence’ assumption is regularly violated. </a:t>
            </a:r>
          </a:p>
        </p:txBody>
      </p:sp>
    </p:spTree>
    <p:extLst>
      <p:ext uri="{BB962C8B-B14F-4D97-AF65-F5344CB8AC3E}">
        <p14:creationId xmlns:p14="http://schemas.microsoft.com/office/powerpoint/2010/main" val="1822128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605DD-49CF-FF95-9CD6-A6A828BC92B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BDB3D-8D92-E63A-5570-6E9287357D8A}"/>
              </a:ext>
            </a:extLst>
          </p:cNvPr>
          <p:cNvSpPr>
            <a:spLocks noGrp="1"/>
          </p:cNvSpPr>
          <p:nvPr>
            <p:ph idx="1"/>
          </p:nvPr>
        </p:nvSpPr>
        <p:spPr>
          <a:xfrm>
            <a:off x="702853" y="968829"/>
            <a:ext cx="10900568" cy="4931228"/>
          </a:xfrm>
        </p:spPr>
        <p:txBody>
          <a:bodyPr>
            <a:normAutofit/>
          </a:bodyPr>
          <a:lstStyle/>
          <a:p>
            <a:pPr marL="0" indent="0">
              <a:buNone/>
            </a:pPr>
            <a:r>
              <a:rPr lang="en-IN" sz="3600" b="1" kern="100" dirty="0">
                <a:latin typeface="Aptos" panose="020B0004020202020204" pitchFamily="34" charset="0"/>
                <a:ea typeface="Aptos" panose="020B0004020202020204" pitchFamily="34" charset="0"/>
                <a:cs typeface="Tunga" panose="020B0502040204020203" pitchFamily="34" charset="0"/>
              </a:rPr>
              <a:t>7. Write a program to demonstrate </a:t>
            </a:r>
            <a:r>
              <a:rPr lang="en-IN" sz="3600" b="1" kern="100" dirty="0">
                <a:solidFill>
                  <a:srgbClr val="C00000"/>
                </a:solidFill>
                <a:latin typeface="Aptos" panose="020B0004020202020204" pitchFamily="34" charset="0"/>
                <a:ea typeface="Aptos" panose="020B0004020202020204" pitchFamily="34" charset="0"/>
                <a:cs typeface="Tunga" panose="020B0502040204020203" pitchFamily="34" charset="0"/>
              </a:rPr>
              <a:t>Regression analysis </a:t>
            </a:r>
            <a:r>
              <a:rPr lang="en-IN" sz="3600" b="1" kern="100" dirty="0">
                <a:latin typeface="Aptos" panose="020B0004020202020204" pitchFamily="34" charset="0"/>
                <a:ea typeface="Aptos" panose="020B0004020202020204" pitchFamily="34" charset="0"/>
                <a:cs typeface="Tunga" panose="020B0502040204020203" pitchFamily="34" charset="0"/>
              </a:rPr>
              <a:t>with residual plots on a given data set. </a:t>
            </a:r>
          </a:p>
          <a:p>
            <a:pPr marL="0" indent="0">
              <a:buNone/>
            </a:pPr>
            <a:endParaRPr lang="en-IN" sz="3600" b="1" dirty="0"/>
          </a:p>
          <a:p>
            <a:pPr marL="0" indent="0">
              <a:buNone/>
            </a:pPr>
            <a:endParaRPr lang="en-IN" sz="3600" b="1" dirty="0"/>
          </a:p>
          <a:p>
            <a:pPr marL="0" indent="0">
              <a:buNone/>
            </a:pPr>
            <a:r>
              <a:rPr lang="en-IN" sz="3600" b="1" dirty="0"/>
              <a:t>Linear Regression: Y = </a:t>
            </a:r>
            <a:r>
              <a:rPr lang="en-IN" sz="3600" b="1" dirty="0" err="1"/>
              <a:t>mX</a:t>
            </a:r>
            <a:r>
              <a:rPr lang="en-IN" sz="3600" b="1" dirty="0"/>
              <a:t> + c</a:t>
            </a:r>
          </a:p>
        </p:txBody>
      </p:sp>
    </p:spTree>
    <p:extLst>
      <p:ext uri="{BB962C8B-B14F-4D97-AF65-F5344CB8AC3E}">
        <p14:creationId xmlns:p14="http://schemas.microsoft.com/office/powerpoint/2010/main" val="3025559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32842-3851-0E40-8A95-5C9B3445A79E}"/>
            </a:ext>
          </a:extLst>
        </p:cNvPr>
        <p:cNvGrpSpPr/>
        <p:nvPr/>
      </p:nvGrpSpPr>
      <p:grpSpPr>
        <a:xfrm>
          <a:off x="0" y="0"/>
          <a:ext cx="0" cy="0"/>
          <a:chOff x="0" y="0"/>
          <a:chExt cx="0" cy="0"/>
        </a:xfrm>
      </p:grpSpPr>
      <p:pic>
        <p:nvPicPr>
          <p:cNvPr id="4" name="Content Placeholder 3" descr="A graph of a linear function&#10;&#10;AI-generated content may be incorrect.">
            <a:extLst>
              <a:ext uri="{FF2B5EF4-FFF2-40B4-BE49-F238E27FC236}">
                <a16:creationId xmlns:a16="http://schemas.microsoft.com/office/drawing/2014/main" id="{9F8DF1EC-EFBE-CDE2-6542-704547D32B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0628"/>
            <a:ext cx="12104914" cy="6052457"/>
          </a:xfrm>
        </p:spPr>
      </p:pic>
    </p:spTree>
    <p:extLst>
      <p:ext uri="{BB962C8B-B14F-4D97-AF65-F5344CB8AC3E}">
        <p14:creationId xmlns:p14="http://schemas.microsoft.com/office/powerpoint/2010/main" val="788150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9AA5A-B9DA-73D2-B731-B2F7CA72B1C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6225-C34A-A457-B596-DAF6257A7867}"/>
              </a:ext>
            </a:extLst>
          </p:cNvPr>
          <p:cNvSpPr>
            <a:spLocks noGrp="1"/>
          </p:cNvSpPr>
          <p:nvPr>
            <p:ph idx="1"/>
          </p:nvPr>
        </p:nvSpPr>
        <p:spPr>
          <a:xfrm>
            <a:off x="702853" y="968829"/>
            <a:ext cx="10900568" cy="4931228"/>
          </a:xfrm>
        </p:spPr>
        <p:txBody>
          <a:bodyPr>
            <a:normAutofit/>
          </a:bodyPr>
          <a:lstStyle/>
          <a:p>
            <a:pPr marL="0" indent="0">
              <a:buNone/>
            </a:pPr>
            <a:r>
              <a:rPr lang="en-US" sz="2800" b="1" dirty="0"/>
              <a:t>🎯 Purpose of FIND-S</a:t>
            </a:r>
          </a:p>
          <a:p>
            <a:r>
              <a:rPr lang="en-US" sz="2400" dirty="0"/>
              <a:t>Learn from </a:t>
            </a:r>
            <a:r>
              <a:rPr lang="en-US" sz="2400" b="1" dirty="0">
                <a:solidFill>
                  <a:srgbClr val="0070C0"/>
                </a:solidFill>
              </a:rPr>
              <a:t>positive examples </a:t>
            </a:r>
            <a:r>
              <a:rPr lang="en-US" sz="2400" b="1" dirty="0">
                <a:solidFill>
                  <a:srgbClr val="C00000"/>
                </a:solidFill>
              </a:rPr>
              <a:t>only</a:t>
            </a:r>
            <a:r>
              <a:rPr lang="en-US" sz="2400" b="1" dirty="0"/>
              <a:t> </a:t>
            </a:r>
            <a:r>
              <a:rPr lang="en-US" sz="2400" dirty="0"/>
              <a:t>(i.e., where the target output is </a:t>
            </a:r>
            <a:r>
              <a:rPr lang="en-US" sz="2400" b="1" dirty="0">
                <a:solidFill>
                  <a:srgbClr val="C00000"/>
                </a:solidFill>
              </a:rPr>
              <a:t>Yes</a:t>
            </a:r>
            <a:r>
              <a:rPr lang="en-US" sz="2400" dirty="0"/>
              <a:t>).</a:t>
            </a:r>
          </a:p>
          <a:p>
            <a:r>
              <a:rPr lang="en-US" sz="2400" b="1" dirty="0">
                <a:solidFill>
                  <a:srgbClr val="C00000"/>
                </a:solidFill>
              </a:rPr>
              <a:t>Ignore</a:t>
            </a:r>
            <a:r>
              <a:rPr lang="en-US" sz="2400" dirty="0"/>
              <a:t> </a:t>
            </a:r>
            <a:r>
              <a:rPr lang="en-US" sz="2400" b="1" dirty="0"/>
              <a:t>negative</a:t>
            </a:r>
            <a:r>
              <a:rPr lang="en-US" sz="2400" dirty="0"/>
              <a:t> </a:t>
            </a:r>
            <a:r>
              <a:rPr lang="en-US" sz="2400" b="1" dirty="0"/>
              <a:t>examples</a:t>
            </a:r>
            <a:r>
              <a:rPr lang="en-US" sz="2400" dirty="0"/>
              <a:t> (</a:t>
            </a:r>
            <a:r>
              <a:rPr lang="en-US" sz="2400" b="1" dirty="0">
                <a:solidFill>
                  <a:srgbClr val="C00000"/>
                </a:solidFill>
              </a:rPr>
              <a:t>No</a:t>
            </a:r>
            <a:r>
              <a:rPr lang="en-US" sz="2400" dirty="0"/>
              <a:t>).</a:t>
            </a:r>
          </a:p>
          <a:p>
            <a:r>
              <a:rPr lang="en-US" sz="2400" dirty="0"/>
              <a:t>Construct the most specific hypothesis that explains all the positive instances.</a:t>
            </a:r>
            <a:endParaRPr lang="en-IN" sz="2400" dirty="0"/>
          </a:p>
        </p:txBody>
      </p:sp>
    </p:spTree>
    <p:extLst>
      <p:ext uri="{BB962C8B-B14F-4D97-AF65-F5344CB8AC3E}">
        <p14:creationId xmlns:p14="http://schemas.microsoft.com/office/powerpoint/2010/main" val="6389167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4B876-4607-1AE7-406F-EEFD539E06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B2AAD6-0BFA-BCC0-A5B7-C550A76D1501}"/>
              </a:ext>
            </a:extLst>
          </p:cNvPr>
          <p:cNvSpPr>
            <a:spLocks noGrp="1"/>
          </p:cNvSpPr>
          <p:nvPr>
            <p:ph idx="1"/>
          </p:nvPr>
        </p:nvSpPr>
        <p:spPr>
          <a:xfrm>
            <a:off x="702853" y="435429"/>
            <a:ext cx="10900568" cy="5987142"/>
          </a:xfrm>
        </p:spPr>
        <p:txBody>
          <a:bodyPr>
            <a:normAutofit fontScale="77500" lnSpcReduction="20000"/>
          </a:bodyPr>
          <a:lstStyle/>
          <a:p>
            <a:pPr marL="0" indent="0">
              <a:buNone/>
            </a:pPr>
            <a:r>
              <a:rPr lang="en-US" sz="3100" b="1" dirty="0"/>
              <a:t>📈 Your Residual Plot (Right Side Graph)</a:t>
            </a:r>
          </a:p>
          <a:p>
            <a:pPr marL="0" indent="0">
              <a:buNone/>
            </a:pPr>
            <a:r>
              <a:rPr lang="en-US" sz="2400" dirty="0"/>
              <a:t>🔹 X-axis: Experience (Years)</a:t>
            </a:r>
          </a:p>
          <a:p>
            <a:pPr marL="0" indent="0">
              <a:buNone/>
            </a:pPr>
            <a:r>
              <a:rPr lang="en-US" sz="2400" dirty="0"/>
              <a:t>This is the same input variable as the main graph.</a:t>
            </a:r>
          </a:p>
          <a:p>
            <a:pPr marL="0" indent="0">
              <a:buNone/>
            </a:pPr>
            <a:r>
              <a:rPr lang="en-US" sz="2400" dirty="0"/>
              <a:t>🔹 Y-axis: Residuals</a:t>
            </a:r>
          </a:p>
          <a:p>
            <a:pPr marL="0" indent="0">
              <a:buNone/>
            </a:pPr>
            <a:r>
              <a:rPr lang="en-US" sz="2400" dirty="0"/>
              <a:t>This shows how far the predicted value was from the actual salary.</a:t>
            </a:r>
          </a:p>
          <a:p>
            <a:pPr marL="0" indent="0">
              <a:buNone/>
            </a:pPr>
            <a:endParaRPr lang="en-US" sz="2400" dirty="0"/>
          </a:p>
          <a:p>
            <a:pPr marL="0" indent="0">
              <a:buNone/>
            </a:pPr>
            <a:r>
              <a:rPr lang="en-US" sz="2600" b="1" dirty="0"/>
              <a:t>How to Interpret the Graph</a:t>
            </a:r>
          </a:p>
          <a:p>
            <a:pPr marL="457200" indent="-457200">
              <a:buAutoNum type="arabicPeriod"/>
            </a:pPr>
            <a:r>
              <a:rPr lang="en-US" sz="2400" b="1" dirty="0"/>
              <a:t>Red Dashed Line at 0</a:t>
            </a:r>
          </a:p>
          <a:p>
            <a:pPr marL="0" indent="0">
              <a:buNone/>
            </a:pPr>
            <a:r>
              <a:rPr lang="en-US" sz="2400" dirty="0"/>
              <a:t>This is the perfect prediction line.</a:t>
            </a:r>
          </a:p>
          <a:p>
            <a:r>
              <a:rPr lang="en-US" sz="2400" dirty="0"/>
              <a:t>If a green dot is on this line → prediction was perfect</a:t>
            </a:r>
          </a:p>
          <a:p>
            <a:r>
              <a:rPr lang="en-US" sz="2400" dirty="0"/>
              <a:t>If above the line → predicted salary was too low</a:t>
            </a:r>
          </a:p>
          <a:p>
            <a:r>
              <a:rPr lang="en-US" sz="2400" dirty="0"/>
              <a:t>If below the line → predicted salary was too high</a:t>
            </a:r>
          </a:p>
          <a:p>
            <a:pPr marL="0" indent="0">
              <a:buNone/>
            </a:pPr>
            <a:endParaRPr lang="en-US" sz="1800" b="1" dirty="0"/>
          </a:p>
          <a:p>
            <a:pPr marL="0" indent="0">
              <a:buNone/>
            </a:pPr>
            <a:r>
              <a:rPr lang="en-US" sz="2400" b="1" dirty="0"/>
              <a:t>2. 🟢 Green Dots</a:t>
            </a:r>
          </a:p>
          <a:p>
            <a:pPr marL="0" indent="0">
              <a:buNone/>
            </a:pPr>
            <a:r>
              <a:rPr lang="en-US" sz="2400" dirty="0"/>
              <a:t>Each green dot is a data point (experience) showing how much the model was off:</a:t>
            </a:r>
          </a:p>
          <a:p>
            <a:r>
              <a:rPr lang="en-US" sz="2400" dirty="0"/>
              <a:t>Residual = 0 → Perfect prediction</a:t>
            </a:r>
          </a:p>
          <a:p>
            <a:r>
              <a:rPr lang="en-US" sz="2400" dirty="0"/>
              <a:t>Small residual → Good prediction</a:t>
            </a:r>
          </a:p>
          <a:p>
            <a:r>
              <a:rPr lang="en-US" sz="2400" dirty="0"/>
              <a:t>Big residual → Bad prediction</a:t>
            </a:r>
            <a:endParaRPr lang="en-IN" sz="2400" dirty="0"/>
          </a:p>
        </p:txBody>
      </p:sp>
    </p:spTree>
    <p:extLst>
      <p:ext uri="{BB962C8B-B14F-4D97-AF65-F5344CB8AC3E}">
        <p14:creationId xmlns:p14="http://schemas.microsoft.com/office/powerpoint/2010/main" val="4242826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DE58E-63B8-4562-A37A-E27CB033EF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119345-B67E-1B0B-B618-41EE8333FA3E}"/>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81293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F46C2-3E1D-06B5-8D17-4625DB800B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D4ECE-E404-FF71-C7E7-0A81017C8058}"/>
              </a:ext>
            </a:extLst>
          </p:cNvPr>
          <p:cNvSpPr>
            <a:spLocks noGrp="1"/>
          </p:cNvSpPr>
          <p:nvPr>
            <p:ph idx="1"/>
          </p:nvPr>
        </p:nvSpPr>
        <p:spPr>
          <a:xfrm>
            <a:off x="702853" y="391886"/>
            <a:ext cx="10900568" cy="6074227"/>
          </a:xfrm>
        </p:spPr>
        <p:txBody>
          <a:bodyPr>
            <a:normAutofit fontScale="92500" lnSpcReduction="10000"/>
          </a:bodyPr>
          <a:lstStyle/>
          <a:p>
            <a:pPr marL="0" indent="0">
              <a:buNone/>
            </a:pPr>
            <a:r>
              <a:rPr lang="en-US" sz="2400" b="1" dirty="0"/>
              <a:t>🧠 How FIND-S Works (Step-by-Step)</a:t>
            </a:r>
          </a:p>
          <a:p>
            <a:pPr marL="0" indent="0">
              <a:buNone/>
            </a:pPr>
            <a:r>
              <a:rPr lang="en-US" sz="2400" dirty="0"/>
              <a:t>Let’s say each example has </a:t>
            </a:r>
            <a:r>
              <a:rPr lang="en-US" sz="2400" b="1" dirty="0">
                <a:solidFill>
                  <a:srgbClr val="C00000"/>
                </a:solidFill>
              </a:rPr>
              <a:t>n attributes</a:t>
            </a:r>
            <a:r>
              <a:rPr lang="en-US" sz="2400" dirty="0"/>
              <a:t>, and the </a:t>
            </a:r>
            <a:r>
              <a:rPr lang="en-US" sz="2400" b="1" dirty="0">
                <a:solidFill>
                  <a:srgbClr val="C00000"/>
                </a:solidFill>
              </a:rPr>
              <a:t>goal is to find a hypothesis ‘h’ </a:t>
            </a:r>
            <a:r>
              <a:rPr lang="en-US" sz="2400" dirty="0"/>
              <a:t>that is as specific as possible, but consistent with </a:t>
            </a:r>
            <a:r>
              <a:rPr lang="en-US" sz="2400" b="1" dirty="0"/>
              <a:t>all positive examples</a:t>
            </a:r>
            <a:r>
              <a:rPr lang="en-US" sz="2400" dirty="0"/>
              <a:t>.</a:t>
            </a:r>
          </a:p>
          <a:p>
            <a:pPr marL="0" indent="0">
              <a:buNone/>
            </a:pPr>
            <a:r>
              <a:rPr lang="en-US" sz="2400" b="1" dirty="0"/>
              <a:t>Step 1: </a:t>
            </a:r>
            <a:r>
              <a:rPr lang="en-US" sz="2400" b="1" dirty="0">
                <a:solidFill>
                  <a:srgbClr val="C00000"/>
                </a:solidFill>
              </a:rPr>
              <a:t>Initialize</a:t>
            </a:r>
          </a:p>
          <a:p>
            <a:r>
              <a:rPr lang="en-US" sz="2400" dirty="0"/>
              <a:t>Start with the </a:t>
            </a:r>
            <a:r>
              <a:rPr lang="en-US" sz="2400" b="1" dirty="0"/>
              <a:t>most specific hypothesis possible</a:t>
            </a:r>
            <a:r>
              <a:rPr lang="en-US" sz="2400" dirty="0"/>
              <a:t>.</a:t>
            </a:r>
          </a:p>
          <a:p>
            <a:r>
              <a:rPr lang="en-US" sz="2400" dirty="0"/>
              <a:t>Example: ['∅', '∅', '∅'] or simply the </a:t>
            </a:r>
            <a:r>
              <a:rPr lang="en-US" sz="2400" b="1" dirty="0">
                <a:solidFill>
                  <a:srgbClr val="C00000"/>
                </a:solidFill>
              </a:rPr>
              <a:t>first positive example</a:t>
            </a:r>
            <a:r>
              <a:rPr lang="en-US" sz="2400" dirty="0"/>
              <a:t>. (Means the output is Positive)</a:t>
            </a:r>
          </a:p>
          <a:p>
            <a:pPr marL="0" indent="0">
              <a:buNone/>
            </a:pPr>
            <a:endParaRPr lang="en-US" sz="900" dirty="0"/>
          </a:p>
          <a:p>
            <a:pPr marL="0" indent="0">
              <a:buNone/>
            </a:pPr>
            <a:r>
              <a:rPr lang="en-US" sz="2400" b="1" dirty="0"/>
              <a:t>Step 2: For each training example</a:t>
            </a:r>
            <a:r>
              <a:rPr lang="en-US" sz="2400" dirty="0"/>
              <a:t>:</a:t>
            </a:r>
          </a:p>
          <a:p>
            <a:r>
              <a:rPr lang="en-US" sz="2400" dirty="0"/>
              <a:t>If the example is </a:t>
            </a:r>
            <a:r>
              <a:rPr lang="en-US" sz="2400" b="1" dirty="0">
                <a:solidFill>
                  <a:srgbClr val="C00000"/>
                </a:solidFill>
              </a:rPr>
              <a:t>positive</a:t>
            </a:r>
            <a:r>
              <a:rPr lang="en-US" sz="2400" dirty="0"/>
              <a:t>:</a:t>
            </a:r>
          </a:p>
          <a:p>
            <a:pPr lvl="1"/>
            <a:r>
              <a:rPr lang="en-US" sz="2200" b="1" dirty="0"/>
              <a:t>Compare</a:t>
            </a:r>
            <a:r>
              <a:rPr lang="en-US" sz="2200" dirty="0"/>
              <a:t> it with the current hypothesis.</a:t>
            </a:r>
          </a:p>
          <a:p>
            <a:pPr lvl="1"/>
            <a:r>
              <a:rPr lang="en-US" sz="2200" dirty="0"/>
              <a:t>If any attribute in the hypothesis is different from the current example:</a:t>
            </a:r>
          </a:p>
          <a:p>
            <a:pPr lvl="2"/>
            <a:r>
              <a:rPr lang="en-US" sz="2000" b="1" dirty="0"/>
              <a:t>Replace that attribute </a:t>
            </a:r>
            <a:r>
              <a:rPr lang="en-US" sz="2000" dirty="0"/>
              <a:t>with </a:t>
            </a:r>
            <a:r>
              <a:rPr lang="en-US" sz="2000" b="1" dirty="0">
                <a:solidFill>
                  <a:srgbClr val="C00000"/>
                </a:solidFill>
              </a:rPr>
              <a:t>?</a:t>
            </a:r>
            <a:r>
              <a:rPr lang="en-US" sz="2000" dirty="0"/>
              <a:t> (which means "any value").</a:t>
            </a:r>
          </a:p>
          <a:p>
            <a:r>
              <a:rPr lang="en-US" sz="2400" dirty="0"/>
              <a:t>If the example is </a:t>
            </a:r>
            <a:r>
              <a:rPr lang="en-US" sz="2400" b="1" dirty="0">
                <a:solidFill>
                  <a:srgbClr val="C00000"/>
                </a:solidFill>
              </a:rPr>
              <a:t>negative</a:t>
            </a:r>
            <a:r>
              <a:rPr lang="en-US" sz="2400" dirty="0"/>
              <a:t>, ignore it.</a:t>
            </a:r>
          </a:p>
          <a:p>
            <a:endParaRPr lang="en-US" sz="900" dirty="0"/>
          </a:p>
          <a:p>
            <a:pPr marL="0" indent="0">
              <a:buNone/>
            </a:pPr>
            <a:r>
              <a:rPr lang="en-US" sz="2400" b="1" dirty="0"/>
              <a:t>Step 3: Continue until all examples are processed.</a:t>
            </a:r>
          </a:p>
          <a:p>
            <a:pPr marL="0" indent="0">
              <a:buNone/>
            </a:pPr>
            <a:r>
              <a:rPr lang="en-US" sz="2400" dirty="0"/>
              <a:t>Step 4: The resulting hypothesis is the </a:t>
            </a:r>
            <a:r>
              <a:rPr lang="en-US" sz="2400" b="1" dirty="0">
                <a:solidFill>
                  <a:srgbClr val="C00000"/>
                </a:solidFill>
              </a:rPr>
              <a:t>most specific </a:t>
            </a:r>
            <a:r>
              <a:rPr lang="en-US" sz="2400" b="1" dirty="0"/>
              <a:t>generalization consistent with the positive examples.</a:t>
            </a:r>
            <a:endParaRPr lang="en-IN" sz="2400" b="1" dirty="0"/>
          </a:p>
        </p:txBody>
      </p:sp>
    </p:spTree>
    <p:extLst>
      <p:ext uri="{BB962C8B-B14F-4D97-AF65-F5344CB8AC3E}">
        <p14:creationId xmlns:p14="http://schemas.microsoft.com/office/powerpoint/2010/main" val="241418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51082-826B-848D-5CFE-FD364DE5E09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F44F2-46D0-1AF4-67AC-EAED0B3864EB}"/>
              </a:ext>
            </a:extLst>
          </p:cNvPr>
          <p:cNvSpPr>
            <a:spLocks noGrp="1"/>
          </p:cNvSpPr>
          <p:nvPr>
            <p:ph idx="1"/>
          </p:nvPr>
        </p:nvSpPr>
        <p:spPr>
          <a:xfrm>
            <a:off x="702853" y="566057"/>
            <a:ext cx="10900568" cy="5334000"/>
          </a:xfrm>
        </p:spPr>
        <p:txBody>
          <a:bodyPr>
            <a:normAutofit/>
          </a:bodyPr>
          <a:lstStyle/>
          <a:p>
            <a:pPr marL="0" indent="0">
              <a:buNone/>
            </a:pPr>
            <a:r>
              <a:rPr lang="en-IN" sz="2400" b="1" dirty="0"/>
              <a:t>Example Dataset:</a:t>
            </a:r>
          </a:p>
          <a:p>
            <a:pPr marL="0" indent="0">
              <a:buNone/>
            </a:pPr>
            <a:r>
              <a:rPr lang="en-US" sz="2400" dirty="0"/>
              <a:t>Let’s say we’re learning the concept of </a:t>
            </a:r>
            <a:r>
              <a:rPr lang="en-US" sz="2400" b="1" dirty="0" err="1">
                <a:solidFill>
                  <a:srgbClr val="C00000"/>
                </a:solidFill>
              </a:rPr>
              <a:t>EnjoySport</a:t>
            </a:r>
            <a:r>
              <a:rPr lang="en-US" sz="2400" dirty="0"/>
              <a:t>. Our training dataset looks like this:</a:t>
            </a:r>
            <a:endParaRPr lang="en-IN" sz="2400" dirty="0"/>
          </a:p>
          <a:p>
            <a:pPr marL="0" indent="0">
              <a:buNone/>
            </a:pPr>
            <a:endParaRPr lang="en-IN" sz="2400" b="1" dirty="0"/>
          </a:p>
        </p:txBody>
      </p:sp>
      <p:graphicFrame>
        <p:nvGraphicFramePr>
          <p:cNvPr id="2" name="Table 1">
            <a:extLst>
              <a:ext uri="{FF2B5EF4-FFF2-40B4-BE49-F238E27FC236}">
                <a16:creationId xmlns:a16="http://schemas.microsoft.com/office/drawing/2014/main" id="{7978B7EE-17D0-5773-AF51-144F1EA0961E}"/>
              </a:ext>
            </a:extLst>
          </p:cNvPr>
          <p:cNvGraphicFramePr>
            <a:graphicFrameLocks noGrp="1"/>
          </p:cNvGraphicFramePr>
          <p:nvPr/>
        </p:nvGraphicFramePr>
        <p:xfrm>
          <a:off x="702852" y="1458733"/>
          <a:ext cx="11042834" cy="4596906"/>
        </p:xfrm>
        <a:graphic>
          <a:graphicData uri="http://schemas.openxmlformats.org/drawingml/2006/table">
            <a:tbl>
              <a:tblPr firstRow="1" firstCol="1" bandRow="1">
                <a:tableStyleId>{5C22544A-7EE6-4342-B048-85BDC9FD1C3A}</a:tableStyleId>
              </a:tblPr>
              <a:tblGrid>
                <a:gridCol w="1577548">
                  <a:extLst>
                    <a:ext uri="{9D8B030D-6E8A-4147-A177-3AD203B41FA5}">
                      <a16:colId xmlns:a16="http://schemas.microsoft.com/office/drawing/2014/main" val="3655573434"/>
                    </a:ext>
                  </a:extLst>
                </a:gridCol>
                <a:gridCol w="1221607">
                  <a:extLst>
                    <a:ext uri="{9D8B030D-6E8A-4147-A177-3AD203B41FA5}">
                      <a16:colId xmlns:a16="http://schemas.microsoft.com/office/drawing/2014/main" val="2598670934"/>
                    </a:ext>
                  </a:extLst>
                </a:gridCol>
                <a:gridCol w="1733707">
                  <a:extLst>
                    <a:ext uri="{9D8B030D-6E8A-4147-A177-3AD203B41FA5}">
                      <a16:colId xmlns:a16="http://schemas.microsoft.com/office/drawing/2014/main" val="1734269065"/>
                    </a:ext>
                  </a:extLst>
                </a:gridCol>
                <a:gridCol w="1777328">
                  <a:extLst>
                    <a:ext uri="{9D8B030D-6E8A-4147-A177-3AD203B41FA5}">
                      <a16:colId xmlns:a16="http://schemas.microsoft.com/office/drawing/2014/main" val="580906628"/>
                    </a:ext>
                  </a:extLst>
                </a:gridCol>
                <a:gridCol w="1423387">
                  <a:extLst>
                    <a:ext uri="{9D8B030D-6E8A-4147-A177-3AD203B41FA5}">
                      <a16:colId xmlns:a16="http://schemas.microsoft.com/office/drawing/2014/main" val="2580873000"/>
                    </a:ext>
                  </a:extLst>
                </a:gridCol>
                <a:gridCol w="1415142">
                  <a:extLst>
                    <a:ext uri="{9D8B030D-6E8A-4147-A177-3AD203B41FA5}">
                      <a16:colId xmlns:a16="http://schemas.microsoft.com/office/drawing/2014/main" val="3932287865"/>
                    </a:ext>
                  </a:extLst>
                </a:gridCol>
                <a:gridCol w="1894115">
                  <a:extLst>
                    <a:ext uri="{9D8B030D-6E8A-4147-A177-3AD203B41FA5}">
                      <a16:colId xmlns:a16="http://schemas.microsoft.com/office/drawing/2014/main" val="3098815711"/>
                    </a:ext>
                  </a:extLst>
                </a:gridCol>
              </a:tblGrid>
              <a:tr h="816381">
                <a:tc>
                  <a:txBody>
                    <a:bodyPr/>
                    <a:lstStyle/>
                    <a:p>
                      <a:pPr>
                        <a:lnSpc>
                          <a:spcPct val="115000"/>
                        </a:lnSpc>
                        <a:spcAft>
                          <a:spcPts val="800"/>
                        </a:spcAft>
                        <a:buNone/>
                      </a:pPr>
                      <a:r>
                        <a:rPr lang="en-IN" sz="2800" kern="100" dirty="0">
                          <a:effectLst/>
                        </a:rPr>
                        <a:t>Sky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Temp</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Humidity</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Wind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Water</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Forecast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chemeClr val="lt1"/>
                          </a:solidFill>
                          <a:effectLst/>
                          <a:latin typeface="+mn-lt"/>
                          <a:ea typeface="+mn-ea"/>
                          <a:cs typeface="+mn-cs"/>
                        </a:rPr>
                        <a:t>EnjoySport</a:t>
                      </a:r>
                    </a:p>
                  </a:txBody>
                  <a:tcPr marL="68580" marR="68580" marT="0" marB="0"/>
                </a:tc>
                <a:extLst>
                  <a:ext uri="{0D108BD9-81ED-4DB2-BD59-A6C34878D82A}">
                    <a16:rowId xmlns:a16="http://schemas.microsoft.com/office/drawing/2014/main" val="3421053291"/>
                  </a:ext>
                </a:extLst>
              </a:tr>
              <a:tr h="868648">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Normal</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dirty="0">
                          <a:effectLst/>
                        </a:rPr>
                        <a:t>Warm</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8539745"/>
                  </a:ext>
                </a:extLst>
              </a:tr>
              <a:tr h="892629">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Same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Yes</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373203"/>
                  </a:ext>
                </a:extLst>
              </a:tr>
              <a:tr h="1023257">
                <a:tc>
                  <a:txBody>
                    <a:bodyPr/>
                    <a:lstStyle/>
                    <a:p>
                      <a:pPr>
                        <a:lnSpc>
                          <a:spcPct val="115000"/>
                        </a:lnSpc>
                        <a:spcAft>
                          <a:spcPts val="800"/>
                        </a:spcAft>
                        <a:buNone/>
                      </a:pPr>
                      <a:r>
                        <a:rPr lang="en-IN" sz="2800" kern="100">
                          <a:effectLst/>
                        </a:rPr>
                        <a:t>Rainy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Cold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a:solidFill>
                            <a:srgbClr val="002060"/>
                          </a:solidFill>
                          <a:effectLst/>
                        </a:rPr>
                        <a:t>No</a:t>
                      </a:r>
                      <a:endParaRPr lang="en-IN" sz="2800" b="1" kern="10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9208776"/>
                  </a:ext>
                </a:extLst>
              </a:tr>
              <a:tr h="995991">
                <a:tc>
                  <a:txBody>
                    <a:bodyPr/>
                    <a:lstStyle/>
                    <a:p>
                      <a:pPr>
                        <a:lnSpc>
                          <a:spcPct val="115000"/>
                        </a:lnSpc>
                        <a:spcAft>
                          <a:spcPts val="800"/>
                        </a:spcAft>
                        <a:buNone/>
                      </a:pPr>
                      <a:r>
                        <a:rPr lang="en-IN" sz="2800" kern="100">
                          <a:effectLst/>
                        </a:rPr>
                        <a:t>Sunny</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Warm</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High</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Strong</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Cool</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pPr>
                      <a:r>
                        <a:rPr lang="en-IN" sz="2800" kern="100">
                          <a:effectLst/>
                        </a:rPr>
                        <a:t>Change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pPr>
                      <a:r>
                        <a:rPr lang="en-IN" sz="2800" b="1" kern="100" dirty="0">
                          <a:solidFill>
                            <a:srgbClr val="002060"/>
                          </a:solidFill>
                          <a:effectLst/>
                        </a:rPr>
                        <a:t>Yes</a:t>
                      </a:r>
                      <a:endParaRPr lang="en-IN" sz="28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254317"/>
                  </a:ext>
                </a:extLst>
              </a:tr>
            </a:tbl>
          </a:graphicData>
        </a:graphic>
      </p:graphicFrame>
    </p:spTree>
    <p:extLst>
      <p:ext uri="{BB962C8B-B14F-4D97-AF65-F5344CB8AC3E}">
        <p14:creationId xmlns:p14="http://schemas.microsoft.com/office/powerpoint/2010/main" val="239854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2702-66C7-B09A-7410-A8DA15D05EA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D928CF4-1B37-9F81-BB1D-8D6E9EAA2A81}"/>
              </a:ext>
            </a:extLst>
          </p:cNvPr>
          <p:cNvPicPr>
            <a:picLocks noGrp="1" noChangeAspect="1"/>
          </p:cNvPicPr>
          <p:nvPr>
            <p:ph idx="1"/>
          </p:nvPr>
        </p:nvPicPr>
        <p:blipFill>
          <a:blip r:embed="rId2"/>
          <a:stretch>
            <a:fillRect/>
          </a:stretch>
        </p:blipFill>
        <p:spPr>
          <a:xfrm>
            <a:off x="0" y="-85354"/>
            <a:ext cx="14255524" cy="6943353"/>
          </a:xfrm>
        </p:spPr>
      </p:pic>
    </p:spTree>
    <p:extLst>
      <p:ext uri="{BB962C8B-B14F-4D97-AF65-F5344CB8AC3E}">
        <p14:creationId xmlns:p14="http://schemas.microsoft.com/office/powerpoint/2010/main" val="4115516039"/>
      </p:ext>
    </p:extLst>
  </p:cSld>
  <p:clrMapOvr>
    <a:masterClrMapping/>
  </p:clrMapOvr>
</p:sld>
</file>

<file path=ppt/theme/theme1.xml><?xml version="1.0" encoding="utf-8"?>
<a:theme xmlns:a="http://schemas.openxmlformats.org/drawingml/2006/main" name="Theme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D60039B-BC77-41DF-ACC8-C701D8198EB2}" vid="{DC443EE9-F046-42A5-BD1D-7585E7C793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792</TotalTime>
  <Words>3336</Words>
  <Application>Microsoft Office PowerPoint</Application>
  <PresentationFormat>Widescreen</PresentationFormat>
  <Paragraphs>433</Paragraphs>
  <Slides>61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Aptos</vt:lpstr>
      <vt:lpstr>Arial</vt:lpstr>
      <vt:lpstr>Calibri</vt:lpstr>
      <vt:lpstr>Gill Sans Nova</vt:lpstr>
      <vt:lpstr>KaTeX_Main</vt:lpstr>
      <vt:lpstr>KaTeX_Math</vt:lpstr>
      <vt:lpstr>Söhne</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Skip third example (it's negative)  4. Process fourth positive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Visualization:  The below visualization shows how well classes are separated in iris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277</cp:revision>
  <dcterms:created xsi:type="dcterms:W3CDTF">2025-05-11T14:44:44Z</dcterms:created>
  <dcterms:modified xsi:type="dcterms:W3CDTF">2025-06-28T05:04:45Z</dcterms:modified>
</cp:coreProperties>
</file>