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422" r:id="rId2"/>
    <p:sldId id="845" r:id="rId3"/>
    <p:sldId id="846" r:id="rId4"/>
    <p:sldId id="847" r:id="rId5"/>
    <p:sldId id="848" r:id="rId6"/>
    <p:sldId id="849" r:id="rId7"/>
    <p:sldId id="850" r:id="rId8"/>
    <p:sldId id="851" r:id="rId9"/>
    <p:sldId id="872" r:id="rId10"/>
    <p:sldId id="873" r:id="rId11"/>
    <p:sldId id="870" r:id="rId12"/>
    <p:sldId id="871" r:id="rId13"/>
    <p:sldId id="852" r:id="rId14"/>
    <p:sldId id="853" r:id="rId15"/>
    <p:sldId id="854" r:id="rId16"/>
    <p:sldId id="855" r:id="rId17"/>
    <p:sldId id="856" r:id="rId18"/>
    <p:sldId id="857" r:id="rId19"/>
    <p:sldId id="858" r:id="rId20"/>
    <p:sldId id="859" r:id="rId21"/>
    <p:sldId id="860" r:id="rId22"/>
    <p:sldId id="861" r:id="rId23"/>
    <p:sldId id="862" r:id="rId24"/>
    <p:sldId id="863" r:id="rId25"/>
    <p:sldId id="864" r:id="rId26"/>
    <p:sldId id="865" r:id="rId27"/>
    <p:sldId id="866" r:id="rId28"/>
    <p:sldId id="867" r:id="rId29"/>
    <p:sldId id="840" r:id="rId30"/>
    <p:sldId id="874" r:id="rId31"/>
    <p:sldId id="875" r:id="rId32"/>
    <p:sldId id="876" r:id="rId33"/>
    <p:sldId id="877" r:id="rId34"/>
    <p:sldId id="878" r:id="rId35"/>
    <p:sldId id="879" r:id="rId36"/>
    <p:sldId id="880" r:id="rId37"/>
    <p:sldId id="881" r:id="rId38"/>
    <p:sldId id="882" r:id="rId39"/>
    <p:sldId id="883" r:id="rId40"/>
    <p:sldId id="884" r:id="rId41"/>
    <p:sldId id="885" r:id="rId42"/>
    <p:sldId id="886" r:id="rId43"/>
    <p:sldId id="887" r:id="rId44"/>
    <p:sldId id="888" r:id="rId45"/>
    <p:sldId id="889" r:id="rId46"/>
    <p:sldId id="89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58E975-0E20-43B3-8221-44D3D217A6A1}" v="13" dt="2025-06-27T18:10:00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mod Naik" userId="ceb6df04-ef15-4d9b-a141-998a03559d75" providerId="ADAL" clId="{B158E975-0E20-43B3-8221-44D3D217A6A1}"/>
    <pc:docChg chg="undo custSel modSld">
      <pc:chgData name="Pramod Naik" userId="ceb6df04-ef15-4d9b-a141-998a03559d75" providerId="ADAL" clId="{B158E975-0E20-43B3-8221-44D3D217A6A1}" dt="2025-06-27T18:10:46.986" v="201" actId="20577"/>
      <pc:docMkLst>
        <pc:docMk/>
      </pc:docMkLst>
      <pc:sldChg chg="modSp mod">
        <pc:chgData name="Pramod Naik" userId="ceb6df04-ef15-4d9b-a141-998a03559d75" providerId="ADAL" clId="{B158E975-0E20-43B3-8221-44D3D217A6A1}" dt="2025-06-27T05:53:45.761" v="48" actId="207"/>
        <pc:sldMkLst>
          <pc:docMk/>
          <pc:sldMk cId="769431239" sldId="422"/>
        </pc:sldMkLst>
        <pc:spChg chg="mod">
          <ac:chgData name="Pramod Naik" userId="ceb6df04-ef15-4d9b-a141-998a03559d75" providerId="ADAL" clId="{B158E975-0E20-43B3-8221-44D3D217A6A1}" dt="2025-06-27T05:53:45.761" v="48" actId="207"/>
          <ac:spMkLst>
            <pc:docMk/>
            <pc:sldMk cId="769431239" sldId="422"/>
            <ac:spMk id="3" creationId="{686DB707-FE8D-6C55-E955-6251D807F941}"/>
          </ac:spMkLst>
        </pc:spChg>
      </pc:sldChg>
      <pc:sldChg chg="addSp delSp modSp mod">
        <pc:chgData name="Pramod Naik" userId="ceb6df04-ef15-4d9b-a141-998a03559d75" providerId="ADAL" clId="{B158E975-0E20-43B3-8221-44D3D217A6A1}" dt="2025-06-23T05:01:45.544" v="6" actId="14100"/>
        <pc:sldMkLst>
          <pc:docMk/>
          <pc:sldMk cId="729572168" sldId="879"/>
        </pc:sldMkLst>
        <pc:spChg chg="add mod">
          <ac:chgData name="Pramod Naik" userId="ceb6df04-ef15-4d9b-a141-998a03559d75" providerId="ADAL" clId="{B158E975-0E20-43B3-8221-44D3D217A6A1}" dt="2025-06-23T05:01:34.343" v="3" actId="478"/>
          <ac:spMkLst>
            <pc:docMk/>
            <pc:sldMk cId="729572168" sldId="879"/>
            <ac:spMk id="6" creationId="{E676727A-A98A-CFFE-78B9-67953E38B818}"/>
          </ac:spMkLst>
        </pc:spChg>
        <pc:picChg chg="add mod">
          <ac:chgData name="Pramod Naik" userId="ceb6df04-ef15-4d9b-a141-998a03559d75" providerId="ADAL" clId="{B158E975-0E20-43B3-8221-44D3D217A6A1}" dt="2025-06-23T05:01:45.544" v="6" actId="14100"/>
          <ac:picMkLst>
            <pc:docMk/>
            <pc:sldMk cId="729572168" sldId="879"/>
            <ac:picMk id="8" creationId="{792885F3-E777-6FF4-A4AE-F9854940E0D7}"/>
          </ac:picMkLst>
        </pc:picChg>
      </pc:sldChg>
      <pc:sldChg chg="addSp modSp mod">
        <pc:chgData name="Pramod Naik" userId="ceb6df04-ef15-4d9b-a141-998a03559d75" providerId="ADAL" clId="{B158E975-0E20-43B3-8221-44D3D217A6A1}" dt="2025-06-23T05:03:37.087" v="37" actId="1036"/>
        <pc:sldMkLst>
          <pc:docMk/>
          <pc:sldMk cId="8836026" sldId="880"/>
        </pc:sldMkLst>
        <pc:picChg chg="add mod">
          <ac:chgData name="Pramod Naik" userId="ceb6df04-ef15-4d9b-a141-998a03559d75" providerId="ADAL" clId="{B158E975-0E20-43B3-8221-44D3D217A6A1}" dt="2025-06-23T05:03:37.087" v="37" actId="1036"/>
          <ac:picMkLst>
            <pc:docMk/>
            <pc:sldMk cId="8836026" sldId="880"/>
            <ac:picMk id="4" creationId="{7242F791-B1DC-AFB4-538A-6DE3F7FBA03F}"/>
          </ac:picMkLst>
        </pc:picChg>
      </pc:sldChg>
      <pc:sldChg chg="addSp modSp mod">
        <pc:chgData name="Pramod Naik" userId="ceb6df04-ef15-4d9b-a141-998a03559d75" providerId="ADAL" clId="{B158E975-0E20-43B3-8221-44D3D217A6A1}" dt="2025-06-23T05:04:16.713" v="40" actId="14100"/>
        <pc:sldMkLst>
          <pc:docMk/>
          <pc:sldMk cId="1075212379" sldId="881"/>
        </pc:sldMkLst>
        <pc:picChg chg="add mod">
          <ac:chgData name="Pramod Naik" userId="ceb6df04-ef15-4d9b-a141-998a03559d75" providerId="ADAL" clId="{B158E975-0E20-43B3-8221-44D3D217A6A1}" dt="2025-06-23T05:04:16.713" v="40" actId="14100"/>
          <ac:picMkLst>
            <pc:docMk/>
            <pc:sldMk cId="1075212379" sldId="881"/>
            <ac:picMk id="4" creationId="{A85D3C9D-27D8-9CF3-A671-5891C564A36F}"/>
          </ac:picMkLst>
        </pc:picChg>
      </pc:sldChg>
      <pc:sldChg chg="modSp mod">
        <pc:chgData name="Pramod Naik" userId="ceb6df04-ef15-4d9b-a141-998a03559d75" providerId="ADAL" clId="{B158E975-0E20-43B3-8221-44D3D217A6A1}" dt="2025-06-27T16:46:23.500" v="58" actId="20577"/>
        <pc:sldMkLst>
          <pc:docMk/>
          <pc:sldMk cId="50738775" sldId="882"/>
        </pc:sldMkLst>
        <pc:spChg chg="mod">
          <ac:chgData name="Pramod Naik" userId="ceb6df04-ef15-4d9b-a141-998a03559d75" providerId="ADAL" clId="{B158E975-0E20-43B3-8221-44D3D217A6A1}" dt="2025-06-27T16:46:23.500" v="58" actId="20577"/>
          <ac:spMkLst>
            <pc:docMk/>
            <pc:sldMk cId="50738775" sldId="882"/>
            <ac:spMk id="3" creationId="{FECAA069-661C-5B1C-0D58-C42A40879667}"/>
          </ac:spMkLst>
        </pc:spChg>
      </pc:sldChg>
      <pc:sldChg chg="addSp modSp mod">
        <pc:chgData name="Pramod Naik" userId="ceb6df04-ef15-4d9b-a141-998a03559d75" providerId="ADAL" clId="{B158E975-0E20-43B3-8221-44D3D217A6A1}" dt="2025-06-27T17:29:40.837" v="99" actId="20577"/>
        <pc:sldMkLst>
          <pc:docMk/>
          <pc:sldMk cId="1138678954" sldId="883"/>
        </pc:sldMkLst>
        <pc:spChg chg="add">
          <ac:chgData name="Pramod Naik" userId="ceb6df04-ef15-4d9b-a141-998a03559d75" providerId="ADAL" clId="{B158E975-0E20-43B3-8221-44D3D217A6A1}" dt="2025-06-27T16:46:59.950" v="59"/>
          <ac:spMkLst>
            <pc:docMk/>
            <pc:sldMk cId="1138678954" sldId="883"/>
            <ac:spMk id="2" creationId="{B074CA9B-0A03-221E-2AD5-8FBE66197A98}"/>
          </ac:spMkLst>
        </pc:spChg>
        <pc:spChg chg="mod">
          <ac:chgData name="Pramod Naik" userId="ceb6df04-ef15-4d9b-a141-998a03559d75" providerId="ADAL" clId="{B158E975-0E20-43B3-8221-44D3D217A6A1}" dt="2025-06-27T17:29:40.837" v="99" actId="20577"/>
          <ac:spMkLst>
            <pc:docMk/>
            <pc:sldMk cId="1138678954" sldId="883"/>
            <ac:spMk id="3" creationId="{4035C434-6B87-9919-B399-4690917DE086}"/>
          </ac:spMkLst>
        </pc:spChg>
        <pc:spChg chg="add">
          <ac:chgData name="Pramod Naik" userId="ceb6df04-ef15-4d9b-a141-998a03559d75" providerId="ADAL" clId="{B158E975-0E20-43B3-8221-44D3D217A6A1}" dt="2025-06-27T16:46:59.950" v="59"/>
          <ac:spMkLst>
            <pc:docMk/>
            <pc:sldMk cId="1138678954" sldId="883"/>
            <ac:spMk id="4" creationId="{2904943D-D67E-4F7E-3E0E-38C921F374D3}"/>
          </ac:spMkLst>
        </pc:spChg>
        <pc:spChg chg="add">
          <ac:chgData name="Pramod Naik" userId="ceb6df04-ef15-4d9b-a141-998a03559d75" providerId="ADAL" clId="{B158E975-0E20-43B3-8221-44D3D217A6A1}" dt="2025-06-27T16:46:59.950" v="59"/>
          <ac:spMkLst>
            <pc:docMk/>
            <pc:sldMk cId="1138678954" sldId="883"/>
            <ac:spMk id="5" creationId="{CC02A80F-000A-DFDD-97A3-E06D084357D1}"/>
          </ac:spMkLst>
        </pc:spChg>
      </pc:sldChg>
      <pc:sldChg chg="addSp delSp modSp mod modClrScheme chgLayout">
        <pc:chgData name="Pramod Naik" userId="ceb6df04-ef15-4d9b-a141-998a03559d75" providerId="ADAL" clId="{B158E975-0E20-43B3-8221-44D3D217A6A1}" dt="2025-06-27T18:04:01.784" v="113" actId="14100"/>
        <pc:sldMkLst>
          <pc:docMk/>
          <pc:sldMk cId="657032694" sldId="884"/>
        </pc:sldMkLst>
        <pc:spChg chg="del">
          <ac:chgData name="Pramod Naik" userId="ceb6df04-ef15-4d9b-a141-998a03559d75" providerId="ADAL" clId="{B158E975-0E20-43B3-8221-44D3D217A6A1}" dt="2025-06-27T18:03:08.992" v="100"/>
          <ac:spMkLst>
            <pc:docMk/>
            <pc:sldMk cId="657032694" sldId="884"/>
            <ac:spMk id="3" creationId="{832671CA-4741-6837-6823-B14961805251}"/>
          </ac:spMkLst>
        </pc:spChg>
        <pc:spChg chg="add del mod">
          <ac:chgData name="Pramod Naik" userId="ceb6df04-ef15-4d9b-a141-998a03559d75" providerId="ADAL" clId="{B158E975-0E20-43B3-8221-44D3D217A6A1}" dt="2025-06-27T18:03:29.368" v="107" actId="26606"/>
          <ac:spMkLst>
            <pc:docMk/>
            <pc:sldMk cId="657032694" sldId="884"/>
            <ac:spMk id="6" creationId="{783792E4-F83B-529F-1E17-4B14367636D0}"/>
          </ac:spMkLst>
        </pc:spChg>
        <pc:spChg chg="add del mod">
          <ac:chgData name="Pramod Naik" userId="ceb6df04-ef15-4d9b-a141-998a03559d75" providerId="ADAL" clId="{B158E975-0E20-43B3-8221-44D3D217A6A1}" dt="2025-06-27T18:03:29.368" v="107" actId="26606"/>
          <ac:spMkLst>
            <pc:docMk/>
            <pc:sldMk cId="657032694" sldId="884"/>
            <ac:spMk id="7" creationId="{DC36454C-E322-F3BC-0305-A982D3259C79}"/>
          </ac:spMkLst>
        </pc:spChg>
        <pc:spChg chg="add del mod">
          <ac:chgData name="Pramod Naik" userId="ceb6df04-ef15-4d9b-a141-998a03559d75" providerId="ADAL" clId="{B158E975-0E20-43B3-8221-44D3D217A6A1}" dt="2025-06-27T18:03:26.473" v="105" actId="26606"/>
          <ac:spMkLst>
            <pc:docMk/>
            <pc:sldMk cId="657032694" sldId="884"/>
            <ac:spMk id="9" creationId="{0683F341-FF80-3343-5EAB-C718BFEC7E58}"/>
          </ac:spMkLst>
        </pc:spChg>
        <pc:spChg chg="add del mod">
          <ac:chgData name="Pramod Naik" userId="ceb6df04-ef15-4d9b-a141-998a03559d75" providerId="ADAL" clId="{B158E975-0E20-43B3-8221-44D3D217A6A1}" dt="2025-06-27T18:03:26.473" v="105" actId="26606"/>
          <ac:spMkLst>
            <pc:docMk/>
            <pc:sldMk cId="657032694" sldId="884"/>
            <ac:spMk id="11" creationId="{5FED177A-8376-B81A-162C-F0463CCB1CCA}"/>
          </ac:spMkLst>
        </pc:spChg>
        <pc:picChg chg="add mod">
          <ac:chgData name="Pramod Naik" userId="ceb6df04-ef15-4d9b-a141-998a03559d75" providerId="ADAL" clId="{B158E975-0E20-43B3-8221-44D3D217A6A1}" dt="2025-06-27T18:04:01.784" v="113" actId="14100"/>
          <ac:picMkLst>
            <pc:docMk/>
            <pc:sldMk cId="657032694" sldId="884"/>
            <ac:picMk id="4" creationId="{D792691D-FA8B-3B03-6177-1D6FDD8097FF}"/>
          </ac:picMkLst>
        </pc:picChg>
      </pc:sldChg>
      <pc:sldChg chg="addSp delSp modSp mod">
        <pc:chgData name="Pramod Naik" userId="ceb6df04-ef15-4d9b-a141-998a03559d75" providerId="ADAL" clId="{B158E975-0E20-43B3-8221-44D3D217A6A1}" dt="2025-06-27T18:10:46.986" v="201" actId="20577"/>
        <pc:sldMkLst>
          <pc:docMk/>
          <pc:sldMk cId="1780658408" sldId="885"/>
        </pc:sldMkLst>
        <pc:spChg chg="add mod">
          <ac:chgData name="Pramod Naik" userId="ceb6df04-ef15-4d9b-a141-998a03559d75" providerId="ADAL" clId="{B158E975-0E20-43B3-8221-44D3D217A6A1}" dt="2025-06-27T18:04:39.805" v="115"/>
          <ac:spMkLst>
            <pc:docMk/>
            <pc:sldMk cId="1780658408" sldId="885"/>
            <ac:spMk id="2" creationId="{49021E70-7B04-2677-DA50-DE9EB3977D6A}"/>
          </ac:spMkLst>
        </pc:spChg>
        <pc:spChg chg="add del mod">
          <ac:chgData name="Pramod Naik" userId="ceb6df04-ef15-4d9b-a141-998a03559d75" providerId="ADAL" clId="{B158E975-0E20-43B3-8221-44D3D217A6A1}" dt="2025-06-27T18:10:46.986" v="201" actId="20577"/>
          <ac:spMkLst>
            <pc:docMk/>
            <pc:sldMk cId="1780658408" sldId="885"/>
            <ac:spMk id="3" creationId="{0B113A24-2009-3ED7-FB8F-92F8932417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42E5-3501-493E-B556-8D78E402D194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31800-8639-4DD5-9974-CDF46FB8A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17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A3D3C-4A78-4401-B8E2-2D9D7F81A7F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668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A3D3C-4A78-4401-B8E2-2D9D7F81A7F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63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29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5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04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70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7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98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47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29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65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47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26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FF069-687C-4110-9C8F-B52BF36C253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79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DB707-FE8D-6C55-E955-6251D807F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70114"/>
            <a:ext cx="11225350" cy="61068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</a:rPr>
              <a:t>Experiments or Lab Programs: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Implement and demonstrate the FIND-S algorithm for finding the most specific hypothesis based on a given set of training data samples. Read the training data from a .CSV file.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For a given set of training data examples stored in a .CSV file, implement and demonstrate the Candidate Elimination algorithm to output a description of the set of all hypotheses consistent with the training examples.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demonstrate the working of the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decision tree  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based  ID3 algorithm. Use an appropriate data set for building the decision tree and apply this knowledge to classify a new sample.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implement the naïve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Bayesian classifier 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for a sample training  data set stored as a .CSV file. Compute the accuracy of the classifier, considering few test data sets.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implement k-Nearest Neighbour algorithm to classify the iris  data set. Print both correct and wrong predictions.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Build an Artificial Neural Network by implementing the Backpropagation algorithm and test the same using appropriate data sets.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demonstrate </a:t>
            </a:r>
            <a:r>
              <a:rPr lang="en-IN" sz="1800" b="1" kern="100" dirty="0">
                <a:solidFill>
                  <a:srgbClr val="C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Regression analysis 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with residual plots on a given data set.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compute summary statistics such as mean, median, mode, standard deviation and variance of the given different types of data.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implement </a:t>
            </a:r>
            <a:r>
              <a:rPr lang="en-IN" sz="1800" b="1" kern="100" dirty="0">
                <a:solidFill>
                  <a:srgbClr val="C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k-Means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 clustering algorithm to cluster the set of data stored in .CSV file.</a:t>
            </a:r>
          </a:p>
        </p:txBody>
      </p:sp>
    </p:spTree>
    <p:extLst>
      <p:ext uri="{BB962C8B-B14F-4D97-AF65-F5344CB8AC3E}">
        <p14:creationId xmlns:p14="http://schemas.microsoft.com/office/powerpoint/2010/main" val="76943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FAEB-F7A1-5B34-0370-7E1FD1FE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9F0BF-60DE-3BDE-393E-F2DF17141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D5E87-2611-388F-8237-039798EA46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5268"/>
          <a:stretch>
            <a:fillRect/>
          </a:stretch>
        </p:blipFill>
        <p:spPr>
          <a:xfrm>
            <a:off x="76200" y="43543"/>
            <a:ext cx="12164179" cy="493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38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3071-E585-11DD-4050-325F16BF9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ECD2C-FF79-6AE8-F9C1-AB39D7581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AB1F7-140F-6CC3-6AB7-969F787AB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83789" cy="530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2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9A3D0-ACBA-1229-086D-A4CAAE0B6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C9E2D-56A6-364B-99E1-382846EBE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🚀 Step-by-Step Working of FIND-S on Above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Start with the </a:t>
            </a:r>
            <a:r>
              <a:rPr lang="en-US" sz="2400" b="1" dirty="0">
                <a:solidFill>
                  <a:srgbClr val="C00000"/>
                </a:solidFill>
              </a:rPr>
              <a:t>first positive example</a:t>
            </a:r>
            <a:r>
              <a:rPr lang="en-US" sz="2400" b="1" dirty="0"/>
              <a:t>: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Process </a:t>
            </a:r>
            <a:r>
              <a:rPr lang="en-IN" sz="2400" b="1" dirty="0">
                <a:solidFill>
                  <a:srgbClr val="C00000"/>
                </a:solidFill>
              </a:rPr>
              <a:t>second positive example</a:t>
            </a:r>
            <a:r>
              <a:rPr lang="en-IN" sz="2400" b="1" dirty="0"/>
              <a:t>:</a:t>
            </a:r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7D232-D338-B7D7-3072-B355E71D4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2" y="2131459"/>
            <a:ext cx="8784771" cy="661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A8CB2F-C076-8C03-3706-E898663EE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42" y="3956032"/>
            <a:ext cx="8588829" cy="215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64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70A71-E486-428A-59F2-7AC8C719A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34EAB-5B75-8870-A718-BB56CF31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781592"/>
            <a:ext cx="10659110" cy="13255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b="1" dirty="0"/>
              <a:t>3. </a:t>
            </a:r>
            <a:r>
              <a:rPr lang="en-US" sz="2600" b="1" dirty="0">
                <a:solidFill>
                  <a:srgbClr val="0070C0"/>
                </a:solidFill>
              </a:rPr>
              <a:t>Skip</a:t>
            </a:r>
            <a:r>
              <a:rPr lang="en-US" sz="2600" b="1" dirty="0"/>
              <a:t> </a:t>
            </a:r>
            <a:r>
              <a:rPr lang="en-US" sz="2600" b="1" dirty="0">
                <a:solidFill>
                  <a:srgbClr val="C00000"/>
                </a:solidFill>
              </a:rPr>
              <a:t>third example </a:t>
            </a:r>
            <a:r>
              <a:rPr lang="en-US" sz="2600" b="1" dirty="0"/>
              <a:t>(it's negative)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4. Process </a:t>
            </a:r>
            <a:r>
              <a:rPr lang="en-US" sz="2600" b="1" dirty="0">
                <a:solidFill>
                  <a:srgbClr val="C00000"/>
                </a:solidFill>
              </a:rPr>
              <a:t>fourth positive example</a:t>
            </a:r>
            <a:r>
              <a:rPr lang="en-US" sz="2600" b="1" dirty="0"/>
              <a:t>:</a:t>
            </a:r>
            <a:endParaRPr lang="en-IN" sz="2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F21FD-9453-3E26-0BB6-9C44AF555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588962"/>
            <a:ext cx="10659110" cy="28246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033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2844B-5FB4-8A58-342B-26BE88677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1D63F-1734-2475-A604-54063D474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🧾 Final Hypothesis: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US" sz="2400" b="1" dirty="0"/>
              <a:t>This means: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Sky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must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be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Sunny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Temp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must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be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Warm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Wind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must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be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Strong</a:t>
            </a:r>
          </a:p>
          <a:p>
            <a:r>
              <a:rPr lang="en-US" sz="2400" dirty="0"/>
              <a:t>All other values can be anything</a:t>
            </a:r>
            <a:endParaRPr lang="en-IN" sz="2400" dirty="0"/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A44A62-F78B-C7DF-3B85-27187701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00" y="1771028"/>
            <a:ext cx="8714286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26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1BC79-2BF8-EBFF-6962-987CE61C7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B0472-8D69-6E9D-45A4-FE72216D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1752599"/>
            <a:ext cx="10900568" cy="4147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Program-2: </a:t>
            </a:r>
            <a:r>
              <a:rPr lang="en-US" sz="3200" dirty="0"/>
              <a:t>For a given set of training data examples stored in a .CSV file, implement and demonstrate the Candidate Elimination algorithm to output a description of the set of all hypotheses consistent with the training examples.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74793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ADBC6-39A1-8C9A-6770-8843B96AC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5DD13-E33D-6865-51F6-3CE3C329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642257"/>
            <a:ext cx="10900568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🧠 What is the Candidate Elimination Algorithm?</a:t>
            </a:r>
          </a:p>
          <a:p>
            <a:pPr marL="0" indent="0">
              <a:buNone/>
            </a:pPr>
            <a:r>
              <a:rPr lang="en-US" sz="2400" dirty="0"/>
              <a:t>The Candidate Elimination Algorithm is a supervised learning algorithm in Machine Learning that:</a:t>
            </a:r>
          </a:p>
          <a:p>
            <a:pPr marL="0" indent="0">
              <a:buNone/>
            </a:pPr>
            <a:r>
              <a:rPr lang="en-US" sz="2400" dirty="0"/>
              <a:t>Learns the target concept from training data</a:t>
            </a:r>
          </a:p>
          <a:p>
            <a:pPr marL="0" indent="0">
              <a:buNone/>
            </a:pPr>
            <a:r>
              <a:rPr lang="en-US" sz="2400" dirty="0"/>
              <a:t>Maintains a version space:</a:t>
            </a:r>
          </a:p>
          <a:p>
            <a:pPr marL="0" indent="0">
              <a:buNone/>
            </a:pPr>
            <a:r>
              <a:rPr lang="en-US" sz="2400" dirty="0"/>
              <a:t>S: The most specific hypotheses (specific boundary)</a:t>
            </a:r>
          </a:p>
          <a:p>
            <a:pPr marL="0" indent="0">
              <a:buNone/>
            </a:pPr>
            <a:r>
              <a:rPr lang="en-US" sz="2400" dirty="0"/>
              <a:t>G: The most general hypotheses (general boundary)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version space is the set of all hypotheses consistent with the training data seen so far. The goal is to narrow this space as we process more examples.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10601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C98D8-EC13-913C-5D74-E470446CE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4AE2B-EBEB-F306-BFEA-152790A9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1153885"/>
            <a:ext cx="10900568" cy="4746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📌 1. What is a </a:t>
            </a:r>
            <a:r>
              <a:rPr lang="en-US" sz="2400" b="1" dirty="0">
                <a:solidFill>
                  <a:srgbClr val="C00000"/>
                </a:solidFill>
              </a:rPr>
              <a:t>Target Concept</a:t>
            </a:r>
            <a:r>
              <a:rPr lang="en-US" sz="2400" b="1" dirty="0"/>
              <a:t>?</a:t>
            </a:r>
          </a:p>
          <a:p>
            <a:r>
              <a:rPr lang="en-US" sz="2400" dirty="0"/>
              <a:t>In machine learning, a target concept is the </a:t>
            </a:r>
            <a:r>
              <a:rPr lang="en-US" sz="2400" b="1" dirty="0">
                <a:solidFill>
                  <a:srgbClr val="C00000"/>
                </a:solidFill>
              </a:rPr>
              <a:t>thing we are trying to learn</a:t>
            </a:r>
            <a:r>
              <a:rPr lang="en-US" sz="2400" b="1" dirty="0"/>
              <a:t>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C00000"/>
                </a:solidFill>
              </a:rPr>
              <a:t>classify</a:t>
            </a:r>
            <a:r>
              <a:rPr lang="en-US" sz="2400" dirty="0"/>
              <a:t>.</a:t>
            </a:r>
          </a:p>
          <a:p>
            <a:r>
              <a:rPr lang="en-US" sz="2400" dirty="0"/>
              <a:t>In our example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column </a:t>
            </a:r>
            <a:r>
              <a:rPr lang="en-US" sz="2400" dirty="0" err="1"/>
              <a:t>EnjoySport</a:t>
            </a:r>
            <a:r>
              <a:rPr lang="en-US" sz="2400" dirty="0"/>
              <a:t> is the target concept. We are trying to </a:t>
            </a:r>
            <a:r>
              <a:rPr lang="en-US" sz="2400" b="1" dirty="0">
                <a:solidFill>
                  <a:srgbClr val="C00000"/>
                </a:solidFill>
              </a:rPr>
              <a:t>learn a rule</a:t>
            </a:r>
            <a:r>
              <a:rPr lang="en-US" sz="2400" b="1" dirty="0"/>
              <a:t> (hypothesis) </a:t>
            </a:r>
            <a:r>
              <a:rPr lang="en-US" sz="2400" dirty="0"/>
              <a:t>that tells us </a:t>
            </a:r>
            <a:r>
              <a:rPr lang="en-US" sz="2400" b="1" dirty="0">
                <a:solidFill>
                  <a:srgbClr val="C00000"/>
                </a:solidFill>
              </a:rPr>
              <a:t>under what conditions a person enjoys sport</a:t>
            </a:r>
            <a:r>
              <a:rPr lang="en-US" sz="2400" b="1" dirty="0"/>
              <a:t>.</a:t>
            </a:r>
          </a:p>
          <a:p>
            <a:endParaRPr lang="en-IN" sz="24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4D7D4F-F5A6-8C21-F0B0-EE564ECF8495}"/>
              </a:ext>
            </a:extLst>
          </p:cNvPr>
          <p:cNvGraphicFramePr>
            <a:graphicFrameLocks noGrp="1"/>
          </p:cNvGraphicFramePr>
          <p:nvPr/>
        </p:nvGraphicFramePr>
        <p:xfrm>
          <a:off x="1589903" y="2335524"/>
          <a:ext cx="7967757" cy="1015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8251">
                  <a:extLst>
                    <a:ext uri="{9D8B030D-6E8A-4147-A177-3AD203B41FA5}">
                      <a16:colId xmlns:a16="http://schemas.microsoft.com/office/drawing/2014/main" val="1112269024"/>
                    </a:ext>
                  </a:extLst>
                </a:gridCol>
                <a:gridCol w="1138251">
                  <a:extLst>
                    <a:ext uri="{9D8B030D-6E8A-4147-A177-3AD203B41FA5}">
                      <a16:colId xmlns:a16="http://schemas.microsoft.com/office/drawing/2014/main" val="2880019691"/>
                    </a:ext>
                  </a:extLst>
                </a:gridCol>
                <a:gridCol w="1138251">
                  <a:extLst>
                    <a:ext uri="{9D8B030D-6E8A-4147-A177-3AD203B41FA5}">
                      <a16:colId xmlns:a16="http://schemas.microsoft.com/office/drawing/2014/main" val="1580157393"/>
                    </a:ext>
                  </a:extLst>
                </a:gridCol>
                <a:gridCol w="1138251">
                  <a:extLst>
                    <a:ext uri="{9D8B030D-6E8A-4147-A177-3AD203B41FA5}">
                      <a16:colId xmlns:a16="http://schemas.microsoft.com/office/drawing/2014/main" val="2535963053"/>
                    </a:ext>
                  </a:extLst>
                </a:gridCol>
                <a:gridCol w="1138251">
                  <a:extLst>
                    <a:ext uri="{9D8B030D-6E8A-4147-A177-3AD203B41FA5}">
                      <a16:colId xmlns:a16="http://schemas.microsoft.com/office/drawing/2014/main" val="1092613013"/>
                    </a:ext>
                  </a:extLst>
                </a:gridCol>
                <a:gridCol w="1138251">
                  <a:extLst>
                    <a:ext uri="{9D8B030D-6E8A-4147-A177-3AD203B41FA5}">
                      <a16:colId xmlns:a16="http://schemas.microsoft.com/office/drawing/2014/main" val="894898491"/>
                    </a:ext>
                  </a:extLst>
                </a:gridCol>
                <a:gridCol w="1138251">
                  <a:extLst>
                    <a:ext uri="{9D8B030D-6E8A-4147-A177-3AD203B41FA5}">
                      <a16:colId xmlns:a16="http://schemas.microsoft.com/office/drawing/2014/main" val="3050464094"/>
                    </a:ext>
                  </a:extLst>
                </a:gridCol>
              </a:tblGrid>
              <a:tr h="6329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Sky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Temp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Humidity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Wind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Water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Forecast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EnjoySport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2372975"/>
                  </a:ext>
                </a:extLst>
              </a:tr>
              <a:tr h="3081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Sunny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Warm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Normal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Strong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Warm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Same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Yes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9598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051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71C3A-24FB-566D-614B-1C0D7E1D3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FC83D-D06D-9EC2-7823-6F7950803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1306285"/>
            <a:ext cx="10900568" cy="4593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is Version Space?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version space</a:t>
            </a:r>
            <a:r>
              <a:rPr lang="en-US" sz="2400" dirty="0"/>
              <a:t> is the set of </a:t>
            </a:r>
            <a:r>
              <a:rPr lang="en-US" sz="2400" b="1" dirty="0">
                <a:solidFill>
                  <a:srgbClr val="C00000"/>
                </a:solidFill>
              </a:rPr>
              <a:t>all possible hypotheses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that are consistent </a:t>
            </a:r>
            <a:r>
              <a:rPr lang="en-US" sz="2400" b="1" dirty="0"/>
              <a:t>with the training examples</a:t>
            </a:r>
            <a:r>
              <a:rPr lang="en-US" sz="2400" dirty="0"/>
              <a:t> seen so far.</a:t>
            </a:r>
          </a:p>
          <a:p>
            <a:pPr marL="0" indent="0">
              <a:buNone/>
            </a:pPr>
            <a:r>
              <a:rPr lang="en-US" sz="2400" dirty="0"/>
              <a:t>It is represented as:</a:t>
            </a:r>
          </a:p>
          <a:p>
            <a:r>
              <a:rPr lang="en-US" sz="2400" b="1" dirty="0"/>
              <a:t>A boundary of </a:t>
            </a:r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b="1" dirty="0"/>
              <a:t>: </a:t>
            </a:r>
            <a:r>
              <a:rPr lang="en-US" sz="2400" dirty="0"/>
              <a:t>Specific hypotheses</a:t>
            </a:r>
          </a:p>
          <a:p>
            <a:r>
              <a:rPr lang="en-US" sz="2400" b="1" dirty="0"/>
              <a:t>A</a:t>
            </a:r>
            <a:r>
              <a:rPr lang="en-US" sz="2400" dirty="0"/>
              <a:t> </a:t>
            </a:r>
            <a:r>
              <a:rPr lang="en-US" sz="2400" b="1" dirty="0"/>
              <a:t>boundary of </a:t>
            </a:r>
            <a:r>
              <a:rPr lang="en-US" sz="2400" b="1" dirty="0">
                <a:solidFill>
                  <a:srgbClr val="C00000"/>
                </a:solidFill>
              </a:rPr>
              <a:t>G</a:t>
            </a:r>
            <a:r>
              <a:rPr lang="en-US" sz="2400" dirty="0"/>
              <a:t>: General hypotheses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63002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F9D4C-538C-D9EC-9A83-C7268DFCF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0D93D-4DF0-F88D-FE0B-B2786EF14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What is S (Specific Boundary)?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dirty="0"/>
              <a:t> stands for the </a:t>
            </a:r>
            <a:r>
              <a:rPr lang="en-US" sz="2400" b="1" dirty="0">
                <a:solidFill>
                  <a:srgbClr val="C00000"/>
                </a:solidFill>
              </a:rPr>
              <a:t>most specific hypothesis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C00000"/>
                </a:solidFill>
              </a:rPr>
              <a:t>fits all positive examples</a:t>
            </a:r>
            <a:r>
              <a:rPr lang="en-US" sz="2400" dirty="0"/>
              <a:t>.</a:t>
            </a:r>
          </a:p>
          <a:p>
            <a:r>
              <a:rPr lang="en-US" sz="2400" dirty="0"/>
              <a:t>It starts as the most specific possible: </a:t>
            </a:r>
            <a:r>
              <a:rPr lang="en-US" sz="2400" b="1" dirty="0"/>
              <a:t>['∅', '∅', ..., '∅']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C00000"/>
                </a:solidFill>
              </a:rPr>
              <a:t>rejects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everything</a:t>
            </a:r>
            <a:r>
              <a:rPr lang="en-US" sz="2400" dirty="0"/>
              <a:t>).</a:t>
            </a:r>
          </a:p>
          <a:p>
            <a:r>
              <a:rPr lang="en-US" sz="2400" dirty="0"/>
              <a:t>It gets generalized when we see </a:t>
            </a:r>
            <a:r>
              <a:rPr lang="en-US" sz="2400" b="1" dirty="0"/>
              <a:t>positive examples</a:t>
            </a:r>
            <a:r>
              <a:rPr lang="en-US" sz="2400" dirty="0"/>
              <a:t>.</a:t>
            </a:r>
          </a:p>
          <a:p>
            <a:r>
              <a:rPr lang="en-US" sz="2400" b="1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	After seeing positive examples: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This means: </a:t>
            </a:r>
            <a:r>
              <a:rPr lang="en-US" sz="2400" dirty="0"/>
              <a:t>"Enjoy sport </a:t>
            </a:r>
            <a:r>
              <a:rPr lang="en-US" sz="2400" b="1" dirty="0">
                <a:solidFill>
                  <a:srgbClr val="C00000"/>
                </a:solidFill>
              </a:rPr>
              <a:t>only under these specific conditions</a:t>
            </a:r>
            <a:r>
              <a:rPr lang="en-US" sz="2400" dirty="0"/>
              <a:t>."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BA480-70F2-E46D-7034-090A1D3EE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572" y="3871971"/>
            <a:ext cx="7937771" cy="7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35973-3770-76DD-275D-1BEC0ABA4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43974-41CC-C71F-87A3-DDE707D39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1698171"/>
            <a:ext cx="10900568" cy="420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Program-1: </a:t>
            </a:r>
            <a:r>
              <a:rPr lang="en-US" sz="3600" dirty="0"/>
              <a:t>Implement and demonstrate the FIND-S algorithm for finding the most specific hypothesis based on a given set of training data samples. Read the training data from a .CSV file.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50950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3FAD3-4971-03C7-2256-4487821D3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C032-8825-2597-0052-387F3DE4D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📌 5. What is G (General Boundary)?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G</a:t>
            </a:r>
            <a:r>
              <a:rPr lang="en-US" sz="2400" dirty="0"/>
              <a:t> is the set of </a:t>
            </a:r>
            <a:r>
              <a:rPr lang="en-US" sz="2400" b="1" dirty="0">
                <a:solidFill>
                  <a:srgbClr val="C00000"/>
                </a:solidFill>
              </a:rPr>
              <a:t>most general hypotheses </a:t>
            </a:r>
            <a:r>
              <a:rPr lang="en-US" sz="2400" dirty="0"/>
              <a:t>that do not </a:t>
            </a:r>
            <a:r>
              <a:rPr lang="en-US" sz="2400" b="1" dirty="0">
                <a:solidFill>
                  <a:srgbClr val="C00000"/>
                </a:solidFill>
              </a:rPr>
              <a:t>contradict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any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negative</a:t>
            </a:r>
            <a:r>
              <a:rPr lang="en-US" sz="2400" dirty="0"/>
              <a:t> example.</a:t>
            </a:r>
          </a:p>
          <a:p>
            <a:pPr marL="0" indent="0">
              <a:buNone/>
            </a:pPr>
            <a:r>
              <a:rPr lang="en-US" sz="2400" b="1" dirty="0"/>
              <a:t>It starts as: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IN" sz="2400" dirty="0"/>
              <a:t>		</a:t>
            </a:r>
            <a:r>
              <a:rPr lang="en-IN" sz="2400" b="1" dirty="0">
                <a:solidFill>
                  <a:srgbClr val="C00000"/>
                </a:solidFill>
              </a:rPr>
              <a:t>(Accepts everything)</a:t>
            </a:r>
          </a:p>
          <a:p>
            <a:pPr marL="0" indent="0">
              <a:buNone/>
            </a:pPr>
            <a:endParaRPr lang="en-IN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/>
              <a:t>It gets </a:t>
            </a:r>
            <a:r>
              <a:rPr lang="en-US" sz="2400" b="1" dirty="0">
                <a:solidFill>
                  <a:srgbClr val="C00000"/>
                </a:solidFill>
              </a:rPr>
              <a:t>specialized</a:t>
            </a:r>
            <a:r>
              <a:rPr lang="en-US" sz="2400" dirty="0"/>
              <a:t> (</a:t>
            </a:r>
            <a:r>
              <a:rPr lang="en-US" sz="2400" b="1" dirty="0">
                <a:solidFill>
                  <a:schemeClr val="tx1"/>
                </a:solidFill>
              </a:rPr>
              <a:t>made stricter</a:t>
            </a:r>
            <a:r>
              <a:rPr lang="en-US" sz="2400" dirty="0"/>
              <a:t>) when we see </a:t>
            </a:r>
            <a:r>
              <a:rPr lang="en-US" sz="2400" b="1" dirty="0">
                <a:solidFill>
                  <a:srgbClr val="C00000"/>
                </a:solidFill>
              </a:rPr>
              <a:t>negative examples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3CCA3-8771-28E7-8893-91566F2BF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153" y="2356142"/>
            <a:ext cx="6002248" cy="72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21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C1334-CE99-DD41-433E-5B1138D82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D07F-AF10-3BF1-4F8E-5726B25C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r>
              <a:rPr lang="en-US" sz="2400" dirty="0"/>
              <a:t>After processing some </a:t>
            </a:r>
            <a:r>
              <a:rPr lang="en-US" sz="2400" b="1" dirty="0"/>
              <a:t>negative examples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This means: </a:t>
            </a:r>
            <a:r>
              <a:rPr lang="en-US" sz="2400" dirty="0"/>
              <a:t>"</a:t>
            </a:r>
            <a:r>
              <a:rPr lang="en-US" sz="2400" b="1" dirty="0">
                <a:solidFill>
                  <a:srgbClr val="C00000"/>
                </a:solidFill>
              </a:rPr>
              <a:t>Do NOT enjoy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sport</a:t>
            </a:r>
            <a:r>
              <a:rPr lang="en-US" sz="2400" dirty="0"/>
              <a:t> </a:t>
            </a:r>
            <a:r>
              <a:rPr lang="en-US" sz="2400" b="1" dirty="0"/>
              <a:t>when it’s </a:t>
            </a:r>
            <a:r>
              <a:rPr lang="en-US" sz="2400" b="1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Sunny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Warm</a:t>
            </a:r>
            <a:r>
              <a:rPr lang="en-US" sz="2400" dirty="0"/>
              <a:t>."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D5F8E-DF5D-4C4E-09BF-F7027981A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867" y="1927628"/>
            <a:ext cx="5477734" cy="192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56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0974B-5012-EAB0-51B5-C6C502A7F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58A30-ECD1-D50E-3059-2B1565E67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500742"/>
            <a:ext cx="10900568" cy="5682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📌 Key Idea</a:t>
            </a:r>
          </a:p>
          <a:p>
            <a:pPr marL="0" indent="0">
              <a:buNone/>
            </a:pPr>
            <a:r>
              <a:rPr lang="en-US" sz="2400" b="1" dirty="0"/>
              <a:t>We maintain two boundaries:</a:t>
            </a:r>
          </a:p>
          <a:p>
            <a:pPr marL="0" indent="0">
              <a:buNone/>
            </a:pPr>
            <a:r>
              <a:rPr lang="en-US" sz="2400" b="1" dirty="0"/>
              <a:t>S: </a:t>
            </a:r>
            <a:r>
              <a:rPr lang="en-US" sz="2400" dirty="0"/>
              <a:t>Starts from the most specific hypothesis — '∅' (</a:t>
            </a:r>
            <a:r>
              <a:rPr lang="en-US" sz="2400" b="1" dirty="0">
                <a:solidFill>
                  <a:srgbClr val="C00000"/>
                </a:solidFill>
              </a:rPr>
              <a:t>doesn’t accept anything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b="1" dirty="0"/>
              <a:t>G: </a:t>
            </a:r>
            <a:r>
              <a:rPr lang="en-US" sz="2400" dirty="0"/>
              <a:t>Starts from the most general hypothesis — '?' for all attributes (</a:t>
            </a:r>
            <a:r>
              <a:rPr lang="en-US" sz="2400" b="1" dirty="0">
                <a:solidFill>
                  <a:srgbClr val="C00000"/>
                </a:solidFill>
              </a:rPr>
              <a:t>accepts everything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With each training example:</a:t>
            </a:r>
          </a:p>
          <a:p>
            <a:r>
              <a:rPr lang="en-US" sz="2400" dirty="0"/>
              <a:t>If it's positive:</a:t>
            </a:r>
          </a:p>
          <a:p>
            <a:pPr lvl="1"/>
            <a:r>
              <a:rPr lang="en-US" sz="2200" dirty="0"/>
              <a:t>Generalize S minimally to include the example.</a:t>
            </a:r>
          </a:p>
          <a:p>
            <a:pPr lvl="1"/>
            <a:r>
              <a:rPr lang="en-US" sz="2200" dirty="0"/>
              <a:t>Remove G hypotheses that do not include the example.</a:t>
            </a:r>
          </a:p>
          <a:p>
            <a:r>
              <a:rPr lang="en-US" sz="2400" dirty="0"/>
              <a:t>If it's negative:</a:t>
            </a:r>
          </a:p>
          <a:p>
            <a:pPr lvl="1"/>
            <a:r>
              <a:rPr lang="en-US" sz="2200" dirty="0"/>
              <a:t>Specialize G minimally to exclude the example.</a:t>
            </a:r>
          </a:p>
          <a:p>
            <a:pPr lvl="1"/>
            <a:r>
              <a:rPr lang="en-US" sz="2200" dirty="0"/>
              <a:t>Remove S hypotheses that include the negative example.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047155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35B3C-16DF-61A0-286E-A3B22BC94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7484-E6B0-424E-0009-9DBCDFCE1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489857"/>
            <a:ext cx="10900568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🧾 Example</a:t>
            </a:r>
          </a:p>
          <a:p>
            <a:pPr marL="0" indent="0">
              <a:buNone/>
            </a:pPr>
            <a:r>
              <a:rPr lang="en-US" sz="2400" dirty="0"/>
              <a:t>Let’s say we’re learning the concept of </a:t>
            </a:r>
            <a:r>
              <a:rPr lang="en-US" sz="2400" b="1" dirty="0" err="1">
                <a:solidFill>
                  <a:srgbClr val="C00000"/>
                </a:solidFill>
              </a:rPr>
              <a:t>EnjoySport</a:t>
            </a:r>
            <a:r>
              <a:rPr lang="en-US" sz="2400" dirty="0"/>
              <a:t>. Our training dataset looks like this:</a:t>
            </a:r>
            <a:endParaRPr lang="en-IN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0A2587-1B75-9EF1-5F68-23E423271F20}"/>
              </a:ext>
            </a:extLst>
          </p:cNvPr>
          <p:cNvGraphicFramePr>
            <a:graphicFrameLocks noGrp="1"/>
          </p:cNvGraphicFramePr>
          <p:nvPr/>
        </p:nvGraphicFramePr>
        <p:xfrm>
          <a:off x="702852" y="1458733"/>
          <a:ext cx="11042834" cy="4596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7548">
                  <a:extLst>
                    <a:ext uri="{9D8B030D-6E8A-4147-A177-3AD203B41FA5}">
                      <a16:colId xmlns:a16="http://schemas.microsoft.com/office/drawing/2014/main" val="3655573434"/>
                    </a:ext>
                  </a:extLst>
                </a:gridCol>
                <a:gridCol w="1221607">
                  <a:extLst>
                    <a:ext uri="{9D8B030D-6E8A-4147-A177-3AD203B41FA5}">
                      <a16:colId xmlns:a16="http://schemas.microsoft.com/office/drawing/2014/main" val="2598670934"/>
                    </a:ext>
                  </a:extLst>
                </a:gridCol>
                <a:gridCol w="1733707">
                  <a:extLst>
                    <a:ext uri="{9D8B030D-6E8A-4147-A177-3AD203B41FA5}">
                      <a16:colId xmlns:a16="http://schemas.microsoft.com/office/drawing/2014/main" val="1734269065"/>
                    </a:ext>
                  </a:extLst>
                </a:gridCol>
                <a:gridCol w="1777328">
                  <a:extLst>
                    <a:ext uri="{9D8B030D-6E8A-4147-A177-3AD203B41FA5}">
                      <a16:colId xmlns:a16="http://schemas.microsoft.com/office/drawing/2014/main" val="580906628"/>
                    </a:ext>
                  </a:extLst>
                </a:gridCol>
                <a:gridCol w="1423387">
                  <a:extLst>
                    <a:ext uri="{9D8B030D-6E8A-4147-A177-3AD203B41FA5}">
                      <a16:colId xmlns:a16="http://schemas.microsoft.com/office/drawing/2014/main" val="2580873000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3932287865"/>
                    </a:ext>
                  </a:extLst>
                </a:gridCol>
                <a:gridCol w="1894115">
                  <a:extLst>
                    <a:ext uri="{9D8B030D-6E8A-4147-A177-3AD203B41FA5}">
                      <a16:colId xmlns:a16="http://schemas.microsoft.com/office/drawing/2014/main" val="3098815711"/>
                    </a:ext>
                  </a:extLst>
                </a:gridCol>
              </a:tblGrid>
              <a:tr h="816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Sky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Temp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Humidity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Wind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Water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Forecast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EnjoySport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1053291"/>
                  </a:ext>
                </a:extLst>
              </a:tr>
              <a:tr h="868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Sunny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Warm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Normal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Warm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Same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 dirty="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  <a:endParaRPr lang="en-IN" sz="2800" b="1" kern="100" dirty="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539745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Sunny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High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Same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  <a:endParaRPr lang="en-IN" sz="2800" b="1" kern="10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373203"/>
                  </a:ext>
                </a:extLst>
              </a:tr>
              <a:tr h="10232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Rainy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Cold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High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Change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>
                          <a:solidFill>
                            <a:srgbClr val="002060"/>
                          </a:solidFill>
                          <a:effectLst/>
                        </a:rPr>
                        <a:t>No</a:t>
                      </a:r>
                      <a:endParaRPr lang="en-IN" sz="2800" b="1" kern="10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9208776"/>
                  </a:ext>
                </a:extLst>
              </a:tr>
              <a:tr h="9959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Sunny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High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Cool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Change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 dirty="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  <a:endParaRPr lang="en-IN" sz="2800" b="1" kern="100" dirty="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1254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366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83B09-6B19-7C16-49E4-733ED7C45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43AD2-B4AC-7096-168C-2712766A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381000"/>
            <a:ext cx="10900568" cy="5519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Step-by-step Execution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Initial state:</a:t>
            </a:r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After Example 1: Positive:</a:t>
            </a:r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r>
              <a:rPr lang="en-IN" sz="2400" b="1" dirty="0"/>
              <a:t>S becomes this example:</a:t>
            </a:r>
          </a:p>
          <a:p>
            <a:r>
              <a:rPr lang="en-IN" sz="2400" b="1" dirty="0"/>
              <a:t>G remains </a:t>
            </a:r>
            <a:r>
              <a:rPr lang="en-IN" sz="2400" b="1" dirty="0">
                <a:solidFill>
                  <a:srgbClr val="C00000"/>
                </a:solidFill>
              </a:rPr>
              <a:t>unchanged</a:t>
            </a:r>
            <a:r>
              <a:rPr lang="en-IN" sz="2400" b="1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454CC-AD3A-D500-0018-6D9E51DA3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57" y="1342532"/>
            <a:ext cx="9307286" cy="1313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31BAB-F2C7-2AEF-FD7A-7CE0E7E38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755" y="3617646"/>
            <a:ext cx="9932490" cy="804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A011E6-11D1-4782-A0CA-9CE302FEB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4820607"/>
            <a:ext cx="7543800" cy="56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88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6B5D7-948E-5E1D-7A03-105CE9FAB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1B25-A988-6EC7-C157-70A1A51AB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3. After Example 2: Positive: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r>
              <a:rPr lang="en-US" sz="2400" b="1" dirty="0"/>
              <a:t>S is generalized:  </a:t>
            </a:r>
            <a:r>
              <a:rPr lang="en-US" sz="2400" dirty="0"/>
              <a:t>"</a:t>
            </a:r>
            <a:r>
              <a:rPr lang="en-US" sz="2400" b="1" dirty="0"/>
              <a:t>Normal</a:t>
            </a:r>
            <a:r>
              <a:rPr lang="en-US" sz="2400" dirty="0"/>
              <a:t>" ≠ "</a:t>
            </a:r>
            <a:r>
              <a:rPr lang="en-US" sz="2400" b="1" dirty="0"/>
              <a:t>High</a:t>
            </a:r>
            <a:r>
              <a:rPr lang="en-US" sz="2400" dirty="0"/>
              <a:t>" → replace with ‘</a:t>
            </a:r>
            <a:r>
              <a:rPr lang="en-US" sz="2400" b="1" dirty="0"/>
              <a:t>?</a:t>
            </a:r>
            <a:r>
              <a:rPr lang="en-US" sz="2400" dirty="0"/>
              <a:t>’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IN" sz="2400" b="1" dirty="0"/>
              <a:t>G remains the same.</a:t>
            </a:r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4D9F7-3C9B-CED9-E9B3-6C61D1576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2" y="1614195"/>
            <a:ext cx="9252857" cy="837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4D23AE-57E2-4CB2-2E4A-2772F01E8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290" y="3494314"/>
            <a:ext cx="9205694" cy="7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40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25F2C-F9D6-218E-7D80-AFD410394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7A41-7A56-5277-037A-90D498208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696686"/>
            <a:ext cx="10900568" cy="5203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4. After Example 3: Negative: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r>
              <a:rPr lang="en-US" sz="2400" dirty="0"/>
              <a:t>This negative example is covered by G and must be excluded.</a:t>
            </a:r>
          </a:p>
          <a:p>
            <a:r>
              <a:rPr lang="en-US" sz="2400" dirty="0"/>
              <a:t>Specialize G (i.e., make it more specific to exclude this row but still include S):</a:t>
            </a:r>
          </a:p>
          <a:p>
            <a:r>
              <a:rPr lang="en-US" sz="2400" dirty="0"/>
              <a:t>We generate specific hypotheses like: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All combinations that do not match the negative example but are consistent with S.</a:t>
            </a:r>
            <a:endParaRPr lang="en-IN" sz="2400" dirty="0"/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103BD-8B93-EC5F-FCB0-A54DA1D42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6" y="1147453"/>
            <a:ext cx="8752114" cy="785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BA4DE8-DED8-25EF-CCDA-51EF5E30D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581" y="3606715"/>
            <a:ext cx="5648505" cy="15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25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D0FE6-FA42-E751-49D7-5A832E072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F655E-2D3F-A692-07F5-110781A0C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5. After Example 4: Positive: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r>
              <a:rPr lang="en-US" sz="2400" b="1" dirty="0"/>
              <a:t>S is generalized again:</a:t>
            </a:r>
          </a:p>
          <a:p>
            <a:pPr lvl="1"/>
            <a:r>
              <a:rPr lang="en-US" sz="2200" dirty="0"/>
              <a:t>Water: "Warm" ≠ "Cool" → '?'</a:t>
            </a:r>
          </a:p>
          <a:p>
            <a:pPr lvl="1"/>
            <a:r>
              <a:rPr lang="en-US" sz="2200" dirty="0"/>
              <a:t>Forecast: "Same" ≠ "Change" → ‘?’</a:t>
            </a:r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G: </a:t>
            </a:r>
            <a:r>
              <a:rPr lang="en-US" sz="2400" dirty="0"/>
              <a:t>remove hypotheses that don't cover this positive example.</a:t>
            </a:r>
            <a:endParaRPr lang="en-IN" sz="2400" dirty="0"/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B7F84-B22A-1C9C-E2BC-021CA63CF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9" y="1606182"/>
            <a:ext cx="8817429" cy="794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7239AF-81AB-89F5-84F7-F2804789B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124" y="4098422"/>
            <a:ext cx="8247905" cy="71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15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B0BD3-D685-4C19-0E6F-00E8B6A9A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0DF28-C9CD-A2F4-4FAC-50B4904B3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✅ Final Hypotheses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S</a:t>
            </a:r>
            <a:r>
              <a:rPr lang="en-US" sz="2400" dirty="0"/>
              <a:t> = ['Sunny', 'Warm', '?', 'Strong', '?', '?']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G</a:t>
            </a:r>
            <a:r>
              <a:rPr lang="en-US" sz="2400" dirty="0"/>
              <a:t> = a set of hypotheses that include all positive and exclude all negative examples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9662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2A66C-C4A7-C7B7-6FAE-BB60108C0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964-629C-67B9-6A1B-3568A2697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5. Write a program to implement </a:t>
            </a:r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k-Nearest </a:t>
            </a:r>
            <a:r>
              <a:rPr lang="en-US" sz="3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Neighbour</a:t>
            </a:r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b="1" dirty="0"/>
              <a:t>algorithm to classify the </a:t>
            </a:r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iris data set</a:t>
            </a:r>
            <a:r>
              <a:rPr lang="en-US" sz="3200" b="1" dirty="0"/>
              <a:t>. Print both correct and wrong predictions. </a:t>
            </a:r>
          </a:p>
          <a:p>
            <a:pPr marL="0" indent="0">
              <a:buNone/>
            </a:pP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01846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2A66C-C4A7-C7B7-6FAE-BB60108C0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964-629C-67B9-6A1B-3568A2697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</a:rPr>
              <a:t>FIND-S algorithm: (Find-Yes)</a:t>
            </a:r>
          </a:p>
          <a:p>
            <a:pPr marL="0" indent="0">
              <a:buNone/>
            </a:pPr>
            <a:r>
              <a:rPr lang="en-US" sz="2400" b="1" dirty="0"/>
              <a:t>FIND-S (Find-Specific)</a:t>
            </a:r>
            <a:r>
              <a:rPr lang="en-US" sz="2400" dirty="0"/>
              <a:t> is a simple </a:t>
            </a:r>
            <a:r>
              <a:rPr lang="en-US" sz="2400" b="1" dirty="0">
                <a:solidFill>
                  <a:srgbClr val="C00000"/>
                </a:solidFill>
              </a:rPr>
              <a:t>concept learning algorithm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used in </a:t>
            </a:r>
            <a:r>
              <a:rPr lang="en-US" sz="2400" b="1" dirty="0"/>
              <a:t>Machine Learning</a:t>
            </a:r>
            <a:r>
              <a:rPr lang="en-US" sz="2400" dirty="0"/>
              <a:t>. It finds the </a:t>
            </a:r>
            <a:r>
              <a:rPr lang="en-US" sz="2400" b="1" dirty="0">
                <a:solidFill>
                  <a:srgbClr val="C00000"/>
                </a:solidFill>
              </a:rPr>
              <a:t>most specific hypothesis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that fits all the </a:t>
            </a:r>
            <a:r>
              <a:rPr lang="en-US" sz="2400" b="1" dirty="0"/>
              <a:t>positive training examples</a:t>
            </a:r>
            <a:r>
              <a:rPr lang="en-US" sz="2400" dirty="0"/>
              <a:t> in the dataset.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41009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5480E-414A-2910-94CF-39A3BFF7A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32BF9-54A2-0470-2C6A-BD652753F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1232446" cy="10578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🌸 What is the Iris Dataset?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Iris dataset</a:t>
            </a:r>
            <a:r>
              <a:rPr lang="en-US" sz="2400" dirty="0"/>
              <a:t> is one of the most famous datasets in machine learning and statistics. It was introduced by the British biologist </a:t>
            </a:r>
            <a:r>
              <a:rPr lang="en-US" sz="2400" b="1" dirty="0"/>
              <a:t>Ronald A. Fisher</a:t>
            </a:r>
            <a:r>
              <a:rPr lang="en-US" sz="2400" dirty="0"/>
              <a:t> in 1936 and is often used to demonstrate classification algorithms.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🧠 What Does It Contain?</a:t>
            </a:r>
          </a:p>
          <a:p>
            <a:pPr marL="0" indent="0">
              <a:buNone/>
            </a:pPr>
            <a:r>
              <a:rPr lang="en-US" sz="2400" dirty="0"/>
              <a:t>The dataset contains </a:t>
            </a: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150 samples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C00000"/>
                </a:solidFill>
              </a:rPr>
              <a:t>iris flowers</a:t>
            </a:r>
            <a:r>
              <a:rPr lang="en-US" sz="2400" dirty="0"/>
              <a:t>, divided into </a:t>
            </a: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3 species </a:t>
            </a:r>
            <a:r>
              <a:rPr lang="en-US" sz="2400" dirty="0"/>
              <a:t>(</a:t>
            </a:r>
            <a:r>
              <a:rPr lang="en-US" sz="2400" b="1" dirty="0"/>
              <a:t>classes</a:t>
            </a:r>
            <a:r>
              <a:rPr lang="en-US" sz="2400" dirty="0"/>
              <a:t>):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26901D-14B3-427F-CA41-03166E42A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281198"/>
              </p:ext>
            </p:extLst>
          </p:nvPr>
        </p:nvGraphicFramePr>
        <p:xfrm>
          <a:off x="1154475" y="4307980"/>
          <a:ext cx="5899468" cy="1483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9734">
                  <a:extLst>
                    <a:ext uri="{9D8B030D-6E8A-4147-A177-3AD203B41FA5}">
                      <a16:colId xmlns:a16="http://schemas.microsoft.com/office/drawing/2014/main" val="3153605255"/>
                    </a:ext>
                  </a:extLst>
                </a:gridCol>
                <a:gridCol w="2949734">
                  <a:extLst>
                    <a:ext uri="{9D8B030D-6E8A-4147-A177-3AD203B41FA5}">
                      <a16:colId xmlns:a16="http://schemas.microsoft.com/office/drawing/2014/main" val="3453243067"/>
                    </a:ext>
                  </a:extLst>
                </a:gridCol>
              </a:tblGrid>
              <a:tr h="3708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Species (Class)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Label (Target)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3122485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Iris </a:t>
                      </a:r>
                      <a:r>
                        <a:rPr lang="en-IN" sz="2000" kern="100" dirty="0" err="1">
                          <a:effectLst/>
                        </a:rPr>
                        <a:t>Setosa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0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1106704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Iris Versicolor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1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3161364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Iris Virginica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2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2217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448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2F13F-3090-FBE4-99E2-F0EA3F496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B269E-A8CC-F65E-C527-F38D93B02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Each flower is described by </a:t>
            </a:r>
            <a:r>
              <a:rPr lang="en-IN" sz="2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4 numeric features</a:t>
            </a:r>
            <a:r>
              <a:rPr lang="en-IN" sz="2800" b="1" dirty="0"/>
              <a:t>:</a:t>
            </a:r>
          </a:p>
          <a:p>
            <a:pPr marL="0" indent="0">
              <a:buNone/>
            </a:pPr>
            <a:r>
              <a:rPr lang="en-IN" sz="2800" b="1" dirty="0"/>
              <a:t> </a:t>
            </a:r>
          </a:p>
          <a:p>
            <a:pPr marL="0" indent="0">
              <a:buNone/>
            </a:pPr>
            <a:r>
              <a:rPr lang="en-IN" sz="2800" b="1" dirty="0"/>
              <a:t> 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76C062-FEDE-AD6D-DE50-E2748A179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438908"/>
              </p:ext>
            </p:extLst>
          </p:nvPr>
        </p:nvGraphicFramePr>
        <p:xfrm>
          <a:off x="991189" y="1979626"/>
          <a:ext cx="9513525" cy="36700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0823">
                  <a:extLst>
                    <a:ext uri="{9D8B030D-6E8A-4147-A177-3AD203B41FA5}">
                      <a16:colId xmlns:a16="http://schemas.microsoft.com/office/drawing/2014/main" val="2041911078"/>
                    </a:ext>
                  </a:extLst>
                </a:gridCol>
                <a:gridCol w="4818703">
                  <a:extLst>
                    <a:ext uri="{9D8B030D-6E8A-4147-A177-3AD203B41FA5}">
                      <a16:colId xmlns:a16="http://schemas.microsoft.com/office/drawing/2014/main" val="2062458581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313248733"/>
                    </a:ext>
                  </a:extLst>
                </a:gridCol>
              </a:tblGrid>
              <a:tr h="654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Feature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Description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Unit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3654501"/>
                  </a:ext>
                </a:extLst>
              </a:tr>
              <a:tr h="852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Sepal length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Length of the sepal (outer leaf)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cm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4500350"/>
                  </a:ext>
                </a:extLst>
              </a:tr>
              <a:tr h="654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Sepal width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Width of the sepal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cm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7145078"/>
                  </a:ext>
                </a:extLst>
              </a:tr>
              <a:tr h="852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Petal length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Length of the petal (inner leaf)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cm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8544092"/>
                  </a:ext>
                </a:extLst>
              </a:tr>
              <a:tr h="654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Petal width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Width of the petal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cm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2042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641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19575-84A5-FC32-828B-4C72BF37D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D115F-066F-EB34-27F4-B3EF67E93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📊 Sample Data:</a:t>
            </a:r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r>
              <a:rPr lang="en-IN" sz="2400" b="1" dirty="0"/>
              <a:t>Note: </a:t>
            </a:r>
            <a:r>
              <a:rPr lang="en-IN" sz="2400" dirty="0"/>
              <a:t>Each row represents </a:t>
            </a:r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one flower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endParaRPr lang="en-IN" sz="36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ACDC33-2DAC-1573-FD05-B70CE7897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87422"/>
              </p:ext>
            </p:extLst>
          </p:nvPr>
        </p:nvGraphicFramePr>
        <p:xfrm>
          <a:off x="947645" y="1793381"/>
          <a:ext cx="9753012" cy="17553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0386">
                  <a:extLst>
                    <a:ext uri="{9D8B030D-6E8A-4147-A177-3AD203B41FA5}">
                      <a16:colId xmlns:a16="http://schemas.microsoft.com/office/drawing/2014/main" val="1445479628"/>
                    </a:ext>
                  </a:extLst>
                </a:gridCol>
                <a:gridCol w="1950386">
                  <a:extLst>
                    <a:ext uri="{9D8B030D-6E8A-4147-A177-3AD203B41FA5}">
                      <a16:colId xmlns:a16="http://schemas.microsoft.com/office/drawing/2014/main" val="1569641727"/>
                    </a:ext>
                  </a:extLst>
                </a:gridCol>
                <a:gridCol w="1950386">
                  <a:extLst>
                    <a:ext uri="{9D8B030D-6E8A-4147-A177-3AD203B41FA5}">
                      <a16:colId xmlns:a16="http://schemas.microsoft.com/office/drawing/2014/main" val="337729057"/>
                    </a:ext>
                  </a:extLst>
                </a:gridCol>
                <a:gridCol w="1950386">
                  <a:extLst>
                    <a:ext uri="{9D8B030D-6E8A-4147-A177-3AD203B41FA5}">
                      <a16:colId xmlns:a16="http://schemas.microsoft.com/office/drawing/2014/main" val="2719866520"/>
                    </a:ext>
                  </a:extLst>
                </a:gridCol>
                <a:gridCol w="1951468">
                  <a:extLst>
                    <a:ext uri="{9D8B030D-6E8A-4147-A177-3AD203B41FA5}">
                      <a16:colId xmlns:a16="http://schemas.microsoft.com/office/drawing/2014/main" val="3985820485"/>
                    </a:ext>
                  </a:extLst>
                </a:gridCol>
              </a:tblGrid>
              <a:tr h="438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Sepal Length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Sepal Width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Petal Length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Petal Width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Species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230918"/>
                  </a:ext>
                </a:extLst>
              </a:tr>
              <a:tr h="438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5.1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3.5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 dirty="0">
                          <a:effectLst/>
                        </a:rPr>
                        <a:t>1.4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0.2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Iris-setosa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5206148"/>
                  </a:ext>
                </a:extLst>
              </a:tr>
              <a:tr h="438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7.0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3.2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4.7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1.4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Iris-versicolor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7076735"/>
                  </a:ext>
                </a:extLst>
              </a:tr>
              <a:tr h="438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6.3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3.3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6.0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2.5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 dirty="0">
                          <a:effectLst/>
                        </a:rPr>
                        <a:t>Iris-virginica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699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44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E12B6-3E03-05C5-7EAD-3FC6C2C52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F652-3588-2BAA-29B3-07FA17988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425" y="1328057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🧪 Why Is It So Popular?</a:t>
            </a:r>
          </a:p>
          <a:p>
            <a:r>
              <a:rPr lang="en-US" sz="2400" b="1" dirty="0"/>
              <a:t>Small size </a:t>
            </a:r>
            <a:r>
              <a:rPr lang="en-US" sz="2400" dirty="0"/>
              <a:t>– </a:t>
            </a:r>
            <a:r>
              <a:rPr lang="en-US" sz="2400" b="1" dirty="0">
                <a:solidFill>
                  <a:srgbClr val="C00000"/>
                </a:solidFill>
              </a:rPr>
              <a:t>only 150 rows</a:t>
            </a:r>
            <a:r>
              <a:rPr lang="en-US" sz="2400" dirty="0"/>
              <a:t>.</a:t>
            </a:r>
          </a:p>
          <a:p>
            <a:r>
              <a:rPr lang="en-US" sz="2400" b="1" dirty="0"/>
              <a:t>Clean</a:t>
            </a:r>
            <a:r>
              <a:rPr lang="en-US" sz="2400" dirty="0"/>
              <a:t> and </a:t>
            </a:r>
            <a:r>
              <a:rPr lang="en-US" sz="2400" b="1" dirty="0"/>
              <a:t>well-balanced</a:t>
            </a:r>
            <a:r>
              <a:rPr lang="en-US" sz="2400" dirty="0"/>
              <a:t> –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50 samples per class</a:t>
            </a:r>
            <a:r>
              <a:rPr lang="en-US" sz="2400" dirty="0"/>
              <a:t>.</a:t>
            </a:r>
          </a:p>
          <a:p>
            <a:r>
              <a:rPr lang="en-US" sz="2400" dirty="0"/>
              <a:t>Simple structure –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only 4 input features</a:t>
            </a:r>
            <a:r>
              <a:rPr lang="en-US" sz="2400" dirty="0"/>
              <a:t>.</a:t>
            </a:r>
          </a:p>
          <a:p>
            <a:r>
              <a:rPr lang="en-US" sz="2400" dirty="0"/>
              <a:t>Great for learning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classification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visualization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processing</a:t>
            </a:r>
            <a:r>
              <a:rPr lang="en-US" sz="2400" dirty="0"/>
              <a:t> techniques.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17861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8A944-880C-79C7-8272-09B880D77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F6B-F472-36A1-3051-3708D172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73581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800" b="1" dirty="0"/>
              <a:t>📈 Visualization: </a:t>
            </a:r>
          </a:p>
          <a:p>
            <a:pPr marL="0" indent="0">
              <a:buNone/>
            </a:pPr>
            <a:r>
              <a:rPr lang="en-IN" sz="2600" dirty="0"/>
              <a:t>The below </a:t>
            </a:r>
            <a:r>
              <a:rPr lang="en-IN" sz="2600" b="1" dirty="0"/>
              <a:t>visualization</a:t>
            </a:r>
            <a:r>
              <a:rPr lang="en-IN" sz="2600" dirty="0"/>
              <a:t> </a:t>
            </a:r>
            <a:r>
              <a:rPr lang="en-US" sz="2600" dirty="0"/>
              <a:t>shows how well classes are separated in iris dataset:</a:t>
            </a:r>
            <a:endParaRPr lang="en-IN" sz="2600" dirty="0"/>
          </a:p>
          <a:p>
            <a:pPr marL="0" indent="0">
              <a:buNone/>
            </a:pPr>
            <a:endParaRPr lang="en-IN" sz="2600" b="1" dirty="0"/>
          </a:p>
        </p:txBody>
      </p:sp>
      <p:pic>
        <p:nvPicPr>
          <p:cNvPr id="4" name="Picture 3" descr="A chart with different colored dots">
            <a:extLst>
              <a:ext uri="{FF2B5EF4-FFF2-40B4-BE49-F238E27FC236}">
                <a16:creationId xmlns:a16="http://schemas.microsoft.com/office/drawing/2014/main" id="{27FB6A6F-949D-332B-C0C5-D9AA8EF27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621" y="1367708"/>
            <a:ext cx="6833556" cy="51251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9804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9A30F-8133-8925-FEDD-3E050E696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6727A-A98A-CFFE-78B9-67953E38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2885F3-E777-6FF4-A4AE-F9854940E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4543651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72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835F1-C629-C04A-39E5-2007E6911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8263-85D6-16EA-CED5-FE784B00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2F791-B1DC-AFB4-538A-6DE3F7FBA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4"/>
            <a:ext cx="13136016" cy="478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A4B20-02EF-9E43-548C-F105835F2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DC842-7C8E-4065-8236-15A86383B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D3C9D-27D8-9CF3-A671-5891C564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9286"/>
            <a:ext cx="12473636" cy="31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12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6CABA-E2D2-D02E-8203-D50233645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A069-661C-5B1C-0D58-C42A40879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kern="100" dirty="0"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3. Write a program to demonstrate the working of the </a:t>
            </a:r>
            <a:r>
              <a:rPr lang="en-IN" sz="3200" b="1" kern="100" dirty="0"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decision tree  </a:t>
            </a:r>
            <a:r>
              <a:rPr lang="en-IN" sz="3200" kern="100" dirty="0"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based  ID3 algorithm. Use an appropriate data set for building the decision tree and apply this knowledge to classify a new sample. 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0738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FD727-AB88-830E-2D42-66DC08DFB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5C434-6B87-9919-B399-4690917DE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304800"/>
            <a:ext cx="10900568" cy="6106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🧠 What is ID3?</a:t>
            </a:r>
          </a:p>
          <a:p>
            <a:pPr marL="0" indent="0">
              <a:buNone/>
            </a:pPr>
            <a:r>
              <a:rPr lang="en-US" sz="2400" dirty="0"/>
              <a:t>ID3 (Iterative Dichotomiser 3) is a popular decision tree algorithm used in machine learning for classification tasks.</a:t>
            </a:r>
          </a:p>
          <a:p>
            <a:pPr marL="0" indent="0">
              <a:buNone/>
            </a:pPr>
            <a:r>
              <a:rPr lang="en-US" sz="2400" b="1" dirty="0"/>
              <a:t>Dichotomiser means</a:t>
            </a:r>
            <a:r>
              <a:rPr lang="en-US" sz="2400" dirty="0"/>
              <a:t> :to divide into two parts, classes, or groups</a:t>
            </a:r>
          </a:p>
          <a:p>
            <a:pPr marL="0" indent="0">
              <a:buNone/>
            </a:pPr>
            <a:r>
              <a:rPr lang="en-US" sz="2400" b="1" dirty="0"/>
              <a:t>🔍 Core Idea of ID3</a:t>
            </a:r>
          </a:p>
          <a:p>
            <a:pPr marL="0" indent="0">
              <a:buNone/>
            </a:pPr>
            <a:r>
              <a:rPr lang="en-US" sz="2400" dirty="0"/>
              <a:t>ID3 builds a decision tree by selecting the attribute that gives the maximum information gain at each node.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It uses:</a:t>
            </a:r>
          </a:p>
          <a:p>
            <a:r>
              <a:rPr lang="en-US" sz="2400" b="1" dirty="0"/>
              <a:t>Entropy →</a:t>
            </a:r>
            <a:r>
              <a:rPr lang="en-US" sz="2400" dirty="0"/>
              <a:t> Measures the impurity (or disorder) in a dataset</a:t>
            </a:r>
          </a:p>
          <a:p>
            <a:r>
              <a:rPr lang="en-US" sz="2400" b="1" dirty="0"/>
              <a:t>Information Gain </a:t>
            </a:r>
            <a:r>
              <a:rPr lang="en-US" sz="2400" dirty="0"/>
              <a:t>→ How much entropy is reduced by splitting on an attribute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Note: Impurity</a:t>
            </a:r>
            <a:r>
              <a:rPr lang="en-US" sz="2400" dirty="0"/>
              <a:t> means how </a:t>
            </a:r>
            <a:r>
              <a:rPr lang="en-US" sz="2400" b="1" dirty="0"/>
              <a:t>mixed or disordered</a:t>
            </a:r>
            <a:r>
              <a:rPr lang="en-US" sz="2400" dirty="0"/>
              <a:t> a group of data is with respect to its </a:t>
            </a:r>
            <a:r>
              <a:rPr lang="en-US" sz="2400" b="1" dirty="0"/>
              <a:t>target labels</a:t>
            </a:r>
            <a:r>
              <a:rPr lang="en-US" sz="2400" dirty="0"/>
              <a:t> (like "Yes" or "No").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3867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F0FFE-473E-9386-E6ED-812D6B848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2A56-9AC4-1340-2791-1BE6859B3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✅ What is Concept Learning?</a:t>
            </a:r>
          </a:p>
          <a:p>
            <a:pPr marL="0" indent="0">
              <a:buNone/>
            </a:pPr>
            <a:r>
              <a:rPr lang="en-US" sz="2400" dirty="0"/>
              <a:t>Concept Learning is a </a:t>
            </a:r>
            <a:r>
              <a:rPr lang="en-US" sz="2400" b="1" dirty="0"/>
              <a:t>type of supervised learning </a:t>
            </a:r>
            <a:r>
              <a:rPr lang="en-US" sz="2400" dirty="0"/>
              <a:t>where the </a:t>
            </a:r>
            <a:r>
              <a:rPr lang="en-US" sz="2400" b="1" dirty="0">
                <a:solidFill>
                  <a:srgbClr val="C00000"/>
                </a:solidFill>
              </a:rPr>
              <a:t>goal is to learn a rule or function</a:t>
            </a:r>
            <a:r>
              <a:rPr lang="en-US" sz="2400" dirty="0"/>
              <a:t> (called a concept) that classifies examples into </a:t>
            </a:r>
            <a:r>
              <a:rPr lang="en-US" sz="2400" b="1" dirty="0">
                <a:solidFill>
                  <a:srgbClr val="C00000"/>
                </a:solidFill>
              </a:rPr>
              <a:t>positive</a:t>
            </a:r>
            <a:r>
              <a:rPr lang="en-US" sz="2400" dirty="0"/>
              <a:t> (</a:t>
            </a:r>
            <a:r>
              <a:rPr lang="en-US" sz="2400" b="1" dirty="0"/>
              <a:t>Yes</a:t>
            </a:r>
            <a:r>
              <a:rPr lang="en-US" sz="2400" dirty="0"/>
              <a:t>) or </a:t>
            </a:r>
            <a:r>
              <a:rPr lang="en-US" sz="2400" b="1" dirty="0">
                <a:solidFill>
                  <a:srgbClr val="C00000"/>
                </a:solidFill>
              </a:rPr>
              <a:t>negative</a:t>
            </a:r>
            <a:r>
              <a:rPr lang="en-US" sz="2400" dirty="0"/>
              <a:t> (</a:t>
            </a:r>
            <a:r>
              <a:rPr lang="en-US" sz="2400" b="1" dirty="0"/>
              <a:t>No</a:t>
            </a:r>
            <a:r>
              <a:rPr lang="en-US" sz="2400" dirty="0"/>
              <a:t>) classes.</a:t>
            </a:r>
          </a:p>
          <a:p>
            <a:pPr marL="0" indent="0">
              <a:buNone/>
            </a:pPr>
            <a:r>
              <a:rPr lang="en-US" sz="2400" b="1" dirty="0"/>
              <a:t>For example:</a:t>
            </a:r>
          </a:p>
          <a:p>
            <a:r>
              <a:rPr lang="en-US" sz="2400" dirty="0"/>
              <a:t>Suppose you're trying to learn the concept of "</a:t>
            </a:r>
            <a:r>
              <a:rPr lang="en-US" sz="2400" b="1" dirty="0" err="1"/>
              <a:t>EnjoySport</a:t>
            </a:r>
            <a:r>
              <a:rPr lang="en-US" sz="2400" dirty="0"/>
              <a:t>".</a:t>
            </a:r>
          </a:p>
          <a:p>
            <a:r>
              <a:rPr lang="en-US" sz="2400" dirty="0"/>
              <a:t>You are given a dataset with </a:t>
            </a:r>
            <a:r>
              <a:rPr lang="en-US" sz="2400" b="1" dirty="0"/>
              <a:t>different weather conditions</a:t>
            </a:r>
            <a:r>
              <a:rPr lang="en-US" sz="2400" dirty="0"/>
              <a:t>.</a:t>
            </a:r>
          </a:p>
          <a:p>
            <a:r>
              <a:rPr lang="en-US" sz="2400" dirty="0"/>
              <a:t>Each row in the data says whether the sport was </a:t>
            </a:r>
            <a:r>
              <a:rPr lang="en-US" sz="2400" b="1" dirty="0">
                <a:solidFill>
                  <a:srgbClr val="C00000"/>
                </a:solidFill>
              </a:rPr>
              <a:t>enjoyed</a:t>
            </a:r>
            <a:r>
              <a:rPr lang="en-US" sz="2400" dirty="0"/>
              <a:t> (</a:t>
            </a:r>
            <a:r>
              <a:rPr lang="en-US" sz="2400" b="1" dirty="0"/>
              <a:t>Yes</a:t>
            </a:r>
            <a:r>
              <a:rPr lang="en-US" sz="2400" dirty="0"/>
              <a:t>) or </a:t>
            </a:r>
            <a:r>
              <a:rPr lang="en-US" sz="2400" b="1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(</a:t>
            </a:r>
            <a:r>
              <a:rPr lang="en-US" sz="2400" b="1" dirty="0"/>
              <a:t>No</a:t>
            </a:r>
            <a:r>
              <a:rPr lang="en-US" sz="2400" dirty="0"/>
              <a:t>) under those conditions.</a:t>
            </a:r>
          </a:p>
          <a:p>
            <a:r>
              <a:rPr lang="en-US" sz="2400" dirty="0"/>
              <a:t>Your job is to learn what </a:t>
            </a:r>
            <a:r>
              <a:rPr lang="en-US" sz="2400" b="1" dirty="0">
                <a:solidFill>
                  <a:srgbClr val="C00000"/>
                </a:solidFill>
              </a:rPr>
              <a:t>combination of conditions </a:t>
            </a:r>
            <a:r>
              <a:rPr lang="en-US" sz="2400" dirty="0"/>
              <a:t>leads to "</a:t>
            </a:r>
            <a:r>
              <a:rPr lang="en-US" sz="2400" b="1" dirty="0" err="1"/>
              <a:t>EnjoySport</a:t>
            </a:r>
            <a:r>
              <a:rPr lang="en-US" sz="2400" dirty="0"/>
              <a:t> = </a:t>
            </a:r>
            <a:r>
              <a:rPr lang="en-US" sz="2400" b="1" dirty="0"/>
              <a:t>Yes</a:t>
            </a:r>
            <a:r>
              <a:rPr lang="en-US" sz="2400" dirty="0"/>
              <a:t>" — this is the "concept".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89518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37818-09CD-9B21-1DF6-64FCF9B19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tennis game&#10;&#10;AI-generated content may be incorrect.">
            <a:extLst>
              <a:ext uri="{FF2B5EF4-FFF2-40B4-BE49-F238E27FC236}">
                <a16:creationId xmlns:a16="http://schemas.microsoft.com/office/drawing/2014/main" id="{D792691D-FA8B-3B03-6177-1D6FDD809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0"/>
            <a:ext cx="12191999" cy="7315200"/>
          </a:xfrm>
        </p:spPr>
      </p:pic>
    </p:spTree>
    <p:extLst>
      <p:ext uri="{BB962C8B-B14F-4D97-AF65-F5344CB8AC3E}">
        <p14:creationId xmlns:p14="http://schemas.microsoft.com/office/powerpoint/2010/main" val="6570326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D818A-B01E-420E-5D3B-CEA614D01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13A24-2009-3ED7-FB8F-92F893241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10" y="957943"/>
            <a:ext cx="10748918" cy="4691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📘 How to Read the Tree:</a:t>
            </a:r>
          </a:p>
          <a:p>
            <a:pPr marL="0" indent="0">
              <a:buNone/>
            </a:pPr>
            <a:r>
              <a:rPr lang="en-US" sz="2400" dirty="0"/>
              <a:t>Each box in the tree is a decision node or leaf. It contains: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condition</a:t>
            </a:r>
            <a:r>
              <a:rPr lang="en-US" sz="2400" dirty="0"/>
              <a:t> to test (e.g., Outlook &lt;= 0.5) -&gt; It tells Should I go left or right? Like Conditional Statement.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Entropy</a:t>
            </a:r>
            <a:r>
              <a:rPr lang="en-US" sz="2400" dirty="0"/>
              <a:t> → how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impure</a:t>
            </a:r>
            <a:r>
              <a:rPr lang="en-US" sz="2400" dirty="0"/>
              <a:t> (Mixed values) this node is (0 means pure)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Samples</a:t>
            </a:r>
            <a:r>
              <a:rPr lang="en-US" sz="2400" dirty="0"/>
              <a:t> → how many records reached this node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Value</a:t>
            </a:r>
            <a:r>
              <a:rPr lang="en-US" sz="2400" dirty="0"/>
              <a:t> = [No, Yes] → count </a:t>
            </a:r>
            <a:r>
              <a:rPr lang="en-US" sz="2400"/>
              <a:t>of class labels </a:t>
            </a:r>
            <a:r>
              <a:rPr lang="en-US" sz="2400" dirty="0"/>
              <a:t>at this node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Class</a:t>
            </a:r>
            <a:r>
              <a:rPr lang="en-US" sz="2400" dirty="0"/>
              <a:t> → predicted class at this node (No or Yes)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80658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4E323-EC4B-15D3-5E56-80443CEA8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1DA7-2F7C-81F0-A6CE-45000AC4B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02713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605DD-49CF-FF95-9CD6-A6A828BC9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DB3D-8D92-E63A-5570-6E928735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255592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32842-3851-0E40-8A95-5C9B3445A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21F6C-F0E9-9253-9B74-239AA7341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88150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4B876-4607-1AE7-406F-EEFD539E0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AAD6-0BFA-BCC0-A5B7-C550A76D1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428262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DE58E-63B8-4562-A37A-E27CB033E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19345-B67E-1B0B-B618-41EE8333F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1293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95F45-FA63-907B-F173-3C1BC7425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CF2C8-1336-933E-94DA-8B6D9952D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✅ Hypothesis in Machine Learning? (</a:t>
            </a:r>
            <a:r>
              <a:rPr lang="en-US" sz="3200" b="1" dirty="0">
                <a:solidFill>
                  <a:srgbClr val="C00000"/>
                </a:solidFill>
              </a:rPr>
              <a:t>Theory</a:t>
            </a:r>
            <a:r>
              <a:rPr lang="en-US" sz="3200" b="1" dirty="0"/>
              <a:t> or </a:t>
            </a:r>
            <a:r>
              <a:rPr lang="en-US" sz="3200" b="1" dirty="0">
                <a:solidFill>
                  <a:srgbClr val="C00000"/>
                </a:solidFill>
              </a:rPr>
              <a:t>Thesis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2400" dirty="0"/>
              <a:t>A hypothesis is a </a:t>
            </a:r>
            <a:r>
              <a:rPr lang="en-US" sz="2400" b="1" dirty="0">
                <a:solidFill>
                  <a:srgbClr val="C00000"/>
                </a:solidFill>
              </a:rPr>
              <a:t>candidate rule</a:t>
            </a:r>
            <a:r>
              <a:rPr lang="en-US" sz="2400" b="1" dirty="0"/>
              <a:t>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C00000"/>
                </a:solidFill>
              </a:rPr>
              <a:t>guess</a:t>
            </a:r>
            <a:r>
              <a:rPr lang="en-US" sz="2400" dirty="0"/>
              <a:t> that might </a:t>
            </a:r>
            <a:r>
              <a:rPr lang="en-US" sz="2400" b="1" dirty="0"/>
              <a:t>describe the concept you're trying to learn.</a:t>
            </a:r>
          </a:p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/>
              <a:t>hypothesis</a:t>
            </a:r>
            <a:r>
              <a:rPr lang="en-US" sz="2400" dirty="0"/>
              <a:t> is a </a:t>
            </a:r>
            <a:r>
              <a:rPr lang="en-US" sz="2400" b="1" dirty="0"/>
              <a:t>guess</a:t>
            </a:r>
            <a:r>
              <a:rPr lang="en-US" sz="2400" dirty="0"/>
              <a:t> or </a:t>
            </a:r>
            <a:r>
              <a:rPr lang="en-US" sz="2400" b="1" dirty="0"/>
              <a:t>rule</a:t>
            </a:r>
            <a:r>
              <a:rPr lang="en-US" sz="2400" dirty="0"/>
              <a:t> that </a:t>
            </a:r>
            <a:r>
              <a:rPr lang="en-US" sz="2400" b="1" dirty="0">
                <a:solidFill>
                  <a:srgbClr val="C00000"/>
                </a:solidFill>
              </a:rPr>
              <a:t>helps predict the output </a:t>
            </a:r>
            <a:r>
              <a:rPr lang="en-US" sz="2400" dirty="0"/>
              <a:t>(like Yes/No) given an input.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For example: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Hypothesis</a:t>
            </a:r>
            <a:r>
              <a:rPr lang="en-US" sz="2400" dirty="0"/>
              <a:t>= ['Sunny', 'Warm', '?', 'Strong', '?', ‘?’]</a:t>
            </a:r>
          </a:p>
          <a:p>
            <a:r>
              <a:rPr lang="en-US" sz="2400" dirty="0"/>
              <a:t>This hypothesis says:</a:t>
            </a:r>
          </a:p>
          <a:p>
            <a:r>
              <a:rPr lang="en-US" sz="2400" dirty="0"/>
              <a:t>"A person will enjoy sport if it is Sunny and Warm and Wind is Strong (rest can be anything)."</a:t>
            </a:r>
            <a:endParaRPr lang="en-IN" sz="2400" dirty="0"/>
          </a:p>
          <a:p>
            <a:r>
              <a:rPr lang="en-US" sz="2400" dirty="0"/>
              <a:t>This means:</a:t>
            </a:r>
          </a:p>
          <a:p>
            <a:pPr lvl="1"/>
            <a:r>
              <a:rPr lang="en-US" sz="2200" dirty="0"/>
              <a:t>"If the </a:t>
            </a:r>
            <a:r>
              <a:rPr lang="en-US" sz="2200" b="1" dirty="0">
                <a:solidFill>
                  <a:srgbClr val="002060"/>
                </a:solidFill>
              </a:rPr>
              <a:t>sky is Sunny</a:t>
            </a:r>
            <a:r>
              <a:rPr lang="en-US" sz="2200" dirty="0"/>
              <a:t>, and the </a:t>
            </a:r>
            <a:r>
              <a:rPr lang="en-US" sz="2200" b="1" dirty="0">
                <a:solidFill>
                  <a:srgbClr val="002060"/>
                </a:solidFill>
              </a:rPr>
              <a:t>temperature is </a:t>
            </a:r>
            <a:r>
              <a:rPr lang="en-US" sz="2200" b="1" dirty="0"/>
              <a:t>Warm</a:t>
            </a:r>
            <a:r>
              <a:rPr lang="en-US" sz="2200" dirty="0"/>
              <a:t>, and the </a:t>
            </a:r>
            <a:r>
              <a:rPr lang="en-US" sz="2200" b="1" dirty="0"/>
              <a:t>wind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2060"/>
                </a:solidFill>
              </a:rPr>
              <a:t>is Strong </a:t>
            </a:r>
            <a:r>
              <a:rPr lang="en-US" sz="2200" dirty="0"/>
              <a:t>— </a:t>
            </a:r>
            <a:r>
              <a:rPr lang="en-US" sz="2200" b="1" dirty="0"/>
              <a:t>regardless</a:t>
            </a:r>
            <a:r>
              <a:rPr lang="en-US" sz="2200" dirty="0"/>
              <a:t> of other factors — then we can say </a:t>
            </a:r>
            <a:r>
              <a:rPr lang="en-US" sz="2200" b="1" dirty="0">
                <a:solidFill>
                  <a:srgbClr val="C00000"/>
                </a:solidFill>
              </a:rPr>
              <a:t>YES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C00000"/>
                </a:solidFill>
              </a:rPr>
              <a:t>'</a:t>
            </a:r>
            <a:r>
              <a:rPr lang="en-US" sz="2200" b="1" dirty="0" err="1">
                <a:solidFill>
                  <a:srgbClr val="C00000"/>
                </a:solidFill>
              </a:rPr>
              <a:t>EnjoySport</a:t>
            </a:r>
            <a:r>
              <a:rPr lang="en-US" sz="2200" dirty="0"/>
              <a:t>'".</a:t>
            </a:r>
          </a:p>
        </p:txBody>
      </p:sp>
    </p:spTree>
    <p:extLst>
      <p:ext uri="{BB962C8B-B14F-4D97-AF65-F5344CB8AC3E}">
        <p14:creationId xmlns:p14="http://schemas.microsoft.com/office/powerpoint/2010/main" val="190657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9AA5A-B9DA-73D2-B731-B2F7CA72B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6225-C34A-A457-B596-DAF6257A7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🎯 Purpose of FIND-S</a:t>
            </a:r>
          </a:p>
          <a:p>
            <a:r>
              <a:rPr lang="en-US" sz="2400" dirty="0"/>
              <a:t>Learn from </a:t>
            </a:r>
            <a:r>
              <a:rPr lang="en-US" sz="2400" b="1" dirty="0">
                <a:solidFill>
                  <a:srgbClr val="0070C0"/>
                </a:solidFill>
              </a:rPr>
              <a:t>positive examples </a:t>
            </a:r>
            <a:r>
              <a:rPr lang="en-US" sz="2400" b="1" dirty="0">
                <a:solidFill>
                  <a:srgbClr val="C00000"/>
                </a:solidFill>
              </a:rPr>
              <a:t>only</a:t>
            </a:r>
            <a:r>
              <a:rPr lang="en-US" sz="2400" b="1" dirty="0"/>
              <a:t> </a:t>
            </a:r>
            <a:r>
              <a:rPr lang="en-US" sz="2400" dirty="0"/>
              <a:t>(i.e., where the target output is </a:t>
            </a:r>
            <a:r>
              <a:rPr lang="en-US" sz="2400" b="1" dirty="0">
                <a:solidFill>
                  <a:srgbClr val="C00000"/>
                </a:solidFill>
              </a:rPr>
              <a:t>Yes</a:t>
            </a:r>
            <a:r>
              <a:rPr lang="en-US" sz="2400" dirty="0"/>
              <a:t>).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Ignore</a:t>
            </a:r>
            <a:r>
              <a:rPr lang="en-US" sz="2400" dirty="0"/>
              <a:t> </a:t>
            </a:r>
            <a:r>
              <a:rPr lang="en-US" sz="2400" b="1" dirty="0"/>
              <a:t>negative</a:t>
            </a:r>
            <a:r>
              <a:rPr lang="en-US" sz="2400" dirty="0"/>
              <a:t> </a:t>
            </a:r>
            <a:r>
              <a:rPr lang="en-US" sz="2400" b="1" dirty="0"/>
              <a:t>examples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dirty="0"/>
              <a:t>).</a:t>
            </a:r>
          </a:p>
          <a:p>
            <a:r>
              <a:rPr lang="en-US" sz="2400" dirty="0"/>
              <a:t>Construct the most specific hypothesis that explains all the positive instances.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3891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F46C2-3E1D-06B5-8D17-4625DB800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D4ECE-E404-FF71-C7E7-0A81017C8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391886"/>
            <a:ext cx="10900568" cy="60742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🧠 How FIND-S Works (Step-by-Step)</a:t>
            </a:r>
          </a:p>
          <a:p>
            <a:pPr marL="0" indent="0">
              <a:buNone/>
            </a:pPr>
            <a:r>
              <a:rPr lang="en-US" sz="2400" dirty="0"/>
              <a:t>Let’s say each example has </a:t>
            </a:r>
            <a:r>
              <a:rPr lang="en-US" sz="2400" b="1" dirty="0">
                <a:solidFill>
                  <a:srgbClr val="C00000"/>
                </a:solidFill>
              </a:rPr>
              <a:t>n attributes</a:t>
            </a:r>
            <a:r>
              <a:rPr lang="en-US" sz="2400" dirty="0"/>
              <a:t>, and the </a:t>
            </a:r>
            <a:r>
              <a:rPr lang="en-US" sz="2400" b="1" dirty="0">
                <a:solidFill>
                  <a:srgbClr val="C00000"/>
                </a:solidFill>
              </a:rPr>
              <a:t>goal is to find a hypothesis ‘h’ </a:t>
            </a:r>
            <a:r>
              <a:rPr lang="en-US" sz="2400" dirty="0"/>
              <a:t>that is as specific as possible, but consistent with </a:t>
            </a:r>
            <a:r>
              <a:rPr lang="en-US" sz="2400" b="1" dirty="0"/>
              <a:t>all positive examples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Step 1: </a:t>
            </a:r>
            <a:r>
              <a:rPr lang="en-US" sz="2400" b="1" dirty="0">
                <a:solidFill>
                  <a:srgbClr val="C00000"/>
                </a:solidFill>
              </a:rPr>
              <a:t>Initialize</a:t>
            </a:r>
          </a:p>
          <a:p>
            <a:r>
              <a:rPr lang="en-US" sz="2400" dirty="0"/>
              <a:t>Start with the </a:t>
            </a:r>
            <a:r>
              <a:rPr lang="en-US" sz="2400" b="1" dirty="0"/>
              <a:t>most specific hypothesis possible</a:t>
            </a:r>
            <a:r>
              <a:rPr lang="en-US" sz="2400" dirty="0"/>
              <a:t>.</a:t>
            </a:r>
          </a:p>
          <a:p>
            <a:r>
              <a:rPr lang="en-US" sz="2400" dirty="0"/>
              <a:t>Example: ['∅', '∅', '∅'] or simply the </a:t>
            </a:r>
            <a:r>
              <a:rPr lang="en-US" sz="2400" b="1" dirty="0">
                <a:solidFill>
                  <a:srgbClr val="C00000"/>
                </a:solidFill>
              </a:rPr>
              <a:t>first positive example</a:t>
            </a:r>
            <a:r>
              <a:rPr lang="en-US" sz="2400" dirty="0"/>
              <a:t>. (Means the output is Positive)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Step 2: For each training example</a:t>
            </a:r>
            <a:r>
              <a:rPr lang="en-US" sz="2400" dirty="0"/>
              <a:t>:</a:t>
            </a:r>
          </a:p>
          <a:p>
            <a:r>
              <a:rPr lang="en-US" sz="2400" dirty="0"/>
              <a:t>If the example is </a:t>
            </a:r>
            <a:r>
              <a:rPr lang="en-US" sz="2400" b="1" dirty="0">
                <a:solidFill>
                  <a:srgbClr val="C00000"/>
                </a:solidFill>
              </a:rPr>
              <a:t>positive</a:t>
            </a:r>
            <a:r>
              <a:rPr lang="en-US" sz="2400" dirty="0"/>
              <a:t>:</a:t>
            </a:r>
          </a:p>
          <a:p>
            <a:pPr lvl="1"/>
            <a:r>
              <a:rPr lang="en-US" sz="2200" b="1" dirty="0"/>
              <a:t>Compare</a:t>
            </a:r>
            <a:r>
              <a:rPr lang="en-US" sz="2200" dirty="0"/>
              <a:t> it with the current hypothesis.</a:t>
            </a:r>
          </a:p>
          <a:p>
            <a:pPr lvl="1"/>
            <a:r>
              <a:rPr lang="en-US" sz="2200" dirty="0"/>
              <a:t>If any attribute in the hypothesis is different from the current example:</a:t>
            </a:r>
          </a:p>
          <a:p>
            <a:pPr lvl="2"/>
            <a:r>
              <a:rPr lang="en-US" sz="2000" b="1" dirty="0"/>
              <a:t>Replace that attribute </a:t>
            </a:r>
            <a:r>
              <a:rPr lang="en-US" sz="2000" dirty="0"/>
              <a:t>with </a:t>
            </a:r>
            <a:r>
              <a:rPr lang="en-US" sz="2000" b="1" dirty="0">
                <a:solidFill>
                  <a:srgbClr val="C00000"/>
                </a:solidFill>
              </a:rPr>
              <a:t>?</a:t>
            </a:r>
            <a:r>
              <a:rPr lang="en-US" sz="2000" dirty="0"/>
              <a:t> (which means "any value").</a:t>
            </a:r>
          </a:p>
          <a:p>
            <a:r>
              <a:rPr lang="en-US" sz="2400" dirty="0"/>
              <a:t>If the example is </a:t>
            </a:r>
            <a:r>
              <a:rPr lang="en-US" sz="2400" b="1" dirty="0">
                <a:solidFill>
                  <a:srgbClr val="C00000"/>
                </a:solidFill>
              </a:rPr>
              <a:t>negative</a:t>
            </a:r>
            <a:r>
              <a:rPr lang="en-US" sz="2400" dirty="0"/>
              <a:t>, ignore it.</a:t>
            </a:r>
          </a:p>
          <a:p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Step 3: Continue until all examples are processed.</a:t>
            </a:r>
          </a:p>
          <a:p>
            <a:pPr marL="0" indent="0">
              <a:buNone/>
            </a:pPr>
            <a:r>
              <a:rPr lang="en-US" sz="2400" dirty="0"/>
              <a:t>Step 4: The resulting hypothesis is the </a:t>
            </a:r>
            <a:r>
              <a:rPr lang="en-US" sz="2400" b="1" dirty="0">
                <a:solidFill>
                  <a:srgbClr val="C00000"/>
                </a:solidFill>
              </a:rPr>
              <a:t>most specific </a:t>
            </a:r>
            <a:r>
              <a:rPr lang="en-US" sz="2400" b="1" dirty="0"/>
              <a:t>generalization consistent with the positive examples.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41418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51082-826B-848D-5CFE-FD364DE5E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F44F2-46D0-1AF4-67AC-EAED0B386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566057"/>
            <a:ext cx="10900568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Example Dataset:</a:t>
            </a:r>
          </a:p>
          <a:p>
            <a:pPr marL="0" indent="0">
              <a:buNone/>
            </a:pPr>
            <a:r>
              <a:rPr lang="en-US" sz="2400" dirty="0"/>
              <a:t>Let’s say we’re learning the concept of </a:t>
            </a:r>
            <a:r>
              <a:rPr lang="en-US" sz="2400" b="1" dirty="0" err="1">
                <a:solidFill>
                  <a:srgbClr val="C00000"/>
                </a:solidFill>
              </a:rPr>
              <a:t>EnjoySport</a:t>
            </a:r>
            <a:r>
              <a:rPr lang="en-US" sz="2400" dirty="0"/>
              <a:t>. Our training dataset looks like this:</a:t>
            </a:r>
            <a:endParaRPr lang="en-IN" sz="2400" dirty="0"/>
          </a:p>
          <a:p>
            <a:pPr marL="0" indent="0">
              <a:buNone/>
            </a:pPr>
            <a:endParaRPr lang="en-IN" sz="24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78B7EE-17D0-5773-AF51-144F1EA0961E}"/>
              </a:ext>
            </a:extLst>
          </p:cNvPr>
          <p:cNvGraphicFramePr>
            <a:graphicFrameLocks noGrp="1"/>
          </p:cNvGraphicFramePr>
          <p:nvPr/>
        </p:nvGraphicFramePr>
        <p:xfrm>
          <a:off x="702852" y="1458733"/>
          <a:ext cx="11042834" cy="4596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7548">
                  <a:extLst>
                    <a:ext uri="{9D8B030D-6E8A-4147-A177-3AD203B41FA5}">
                      <a16:colId xmlns:a16="http://schemas.microsoft.com/office/drawing/2014/main" val="3655573434"/>
                    </a:ext>
                  </a:extLst>
                </a:gridCol>
                <a:gridCol w="1221607">
                  <a:extLst>
                    <a:ext uri="{9D8B030D-6E8A-4147-A177-3AD203B41FA5}">
                      <a16:colId xmlns:a16="http://schemas.microsoft.com/office/drawing/2014/main" val="2598670934"/>
                    </a:ext>
                  </a:extLst>
                </a:gridCol>
                <a:gridCol w="1733707">
                  <a:extLst>
                    <a:ext uri="{9D8B030D-6E8A-4147-A177-3AD203B41FA5}">
                      <a16:colId xmlns:a16="http://schemas.microsoft.com/office/drawing/2014/main" val="1734269065"/>
                    </a:ext>
                  </a:extLst>
                </a:gridCol>
                <a:gridCol w="1777328">
                  <a:extLst>
                    <a:ext uri="{9D8B030D-6E8A-4147-A177-3AD203B41FA5}">
                      <a16:colId xmlns:a16="http://schemas.microsoft.com/office/drawing/2014/main" val="580906628"/>
                    </a:ext>
                  </a:extLst>
                </a:gridCol>
                <a:gridCol w="1423387">
                  <a:extLst>
                    <a:ext uri="{9D8B030D-6E8A-4147-A177-3AD203B41FA5}">
                      <a16:colId xmlns:a16="http://schemas.microsoft.com/office/drawing/2014/main" val="2580873000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3932287865"/>
                    </a:ext>
                  </a:extLst>
                </a:gridCol>
                <a:gridCol w="1894115">
                  <a:extLst>
                    <a:ext uri="{9D8B030D-6E8A-4147-A177-3AD203B41FA5}">
                      <a16:colId xmlns:a16="http://schemas.microsoft.com/office/drawing/2014/main" val="3098815711"/>
                    </a:ext>
                  </a:extLst>
                </a:gridCol>
              </a:tblGrid>
              <a:tr h="816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Sky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Temp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Humidity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Wind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Water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Forecast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EnjoySport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1053291"/>
                  </a:ext>
                </a:extLst>
              </a:tr>
              <a:tr h="868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Sunny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Warm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Normal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Warm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Same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 dirty="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  <a:endParaRPr lang="en-IN" sz="2800" b="1" kern="100" dirty="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539745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Sunny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High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Same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  <a:endParaRPr lang="en-IN" sz="2800" b="1" kern="10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373203"/>
                  </a:ext>
                </a:extLst>
              </a:tr>
              <a:tr h="10232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Rainy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Cold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High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Change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>
                          <a:solidFill>
                            <a:srgbClr val="002060"/>
                          </a:solidFill>
                          <a:effectLst/>
                        </a:rPr>
                        <a:t>No</a:t>
                      </a:r>
                      <a:endParaRPr lang="en-IN" sz="2800" b="1" kern="10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9208776"/>
                  </a:ext>
                </a:extLst>
              </a:tr>
              <a:tr h="9959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Sunny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High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Cool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Change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 dirty="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  <a:endParaRPr lang="en-IN" sz="2800" b="1" kern="100" dirty="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1254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54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2702-66C7-B09A-7410-A8DA15D0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928CF4-1B37-9F81-BB1D-8D6E9EAA2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85354"/>
            <a:ext cx="14255524" cy="6943353"/>
          </a:xfrm>
        </p:spPr>
      </p:pic>
    </p:spTree>
    <p:extLst>
      <p:ext uri="{BB962C8B-B14F-4D97-AF65-F5344CB8AC3E}">
        <p14:creationId xmlns:p14="http://schemas.microsoft.com/office/powerpoint/2010/main" val="411551603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D60039B-BC77-41DF-ACC8-C701D8198EB2}" vid="{DC443EE9-F046-42A5-BD1D-7585E7C793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696</TotalTime>
  <Words>2100</Words>
  <Application>Microsoft Office PowerPoint</Application>
  <PresentationFormat>Widescreen</PresentationFormat>
  <Paragraphs>348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Aptos</vt:lpstr>
      <vt:lpstr>Arial</vt:lpstr>
      <vt:lpstr>Calibri</vt:lpstr>
      <vt:lpstr>Gill Sans Nova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Skip third example (it's negative)  4. Process fourth positive example: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📈 Visualization:  The below visualization shows how well classes are separated in iris dataset: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277</cp:revision>
  <dcterms:created xsi:type="dcterms:W3CDTF">2025-05-11T14:44:44Z</dcterms:created>
  <dcterms:modified xsi:type="dcterms:W3CDTF">2025-06-27T18:10:52Z</dcterms:modified>
</cp:coreProperties>
</file>