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22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72" r:id="rId10"/>
    <p:sldId id="873" r:id="rId11"/>
    <p:sldId id="870" r:id="rId12"/>
    <p:sldId id="871" r:id="rId13"/>
    <p:sldId id="852" r:id="rId14"/>
    <p:sldId id="853" r:id="rId15"/>
    <p:sldId id="854" r:id="rId16"/>
    <p:sldId id="855" r:id="rId17"/>
    <p:sldId id="856" r:id="rId18"/>
    <p:sldId id="857" r:id="rId19"/>
    <p:sldId id="858" r:id="rId20"/>
    <p:sldId id="859" r:id="rId21"/>
    <p:sldId id="860" r:id="rId22"/>
    <p:sldId id="861" r:id="rId23"/>
    <p:sldId id="862" r:id="rId24"/>
    <p:sldId id="863" r:id="rId25"/>
    <p:sldId id="864" r:id="rId26"/>
    <p:sldId id="865" r:id="rId27"/>
    <p:sldId id="866" r:id="rId28"/>
    <p:sldId id="867" r:id="rId29"/>
    <p:sldId id="84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2E5-3501-493E-B556-8D78E402D194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31800-8639-4DD5-9974-CDF46FB8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7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A3D3C-4A78-4401-B8E2-2D9D7F81A7F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6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A3D3C-4A78-4401-B8E2-2D9D7F81A7F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63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9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5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4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7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5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7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6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FF069-687C-4110-9C8F-B52BF36C2535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B707-FE8D-6C55-E955-6251D80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0114"/>
            <a:ext cx="11225350" cy="61068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</a:rPr>
              <a:t>Experiments or Lab Programs: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Implement and demonstrate the FIND-S algorithm for finding the most specific hypothesis based on a given set of training data samples. Read the training data from a .CSV file.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For a given set of training data examples stored in a .CSV file, implement and demonstrate the Candidate Elimination algorithm to output a description of the set of all hypotheses consistent with the training examples.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demonstrate the working of the decision tree  based  ID3 algorithm. Use an appropriate data set for building the decision tree and apply this knowledge to classify a new sample.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the naïve Bayesian classifier for a sample training  data set stored as a .CSV file. Compute the accuracy of the classifier, considering few test data sets.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k-Nearest Neighbour algorithm to classify the iris  data set. Print both correct and wrong predictions.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Build an Artificial Neural Network by implementing the Backpropagation algorithm and test the same using appropriate data sets.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demonstrate Regression analysis with residual plots on a given data set.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compute summary statistics such as mean, median, mode, standard deviation and variance of the given different types of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k-Means clustering algorithm to cluster the set of data stored in .CSV file.</a:t>
            </a:r>
          </a:p>
        </p:txBody>
      </p:sp>
    </p:spTree>
    <p:extLst>
      <p:ext uri="{BB962C8B-B14F-4D97-AF65-F5344CB8AC3E}">
        <p14:creationId xmlns:p14="http://schemas.microsoft.com/office/powerpoint/2010/main" val="76943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FAEB-F7A1-5B34-0370-7E1FD1FE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F0BF-60DE-3BDE-393E-F2DF1714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D5E87-2611-388F-8237-039798EA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268"/>
          <a:stretch>
            <a:fillRect/>
          </a:stretch>
        </p:blipFill>
        <p:spPr>
          <a:xfrm>
            <a:off x="76200" y="43543"/>
            <a:ext cx="12164179" cy="49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3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3071-E585-11DD-4050-325F16BF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CD2C-FF79-6AE8-F9C1-AB39D758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AB1F7-140F-6CC3-6AB7-969F787A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83789" cy="53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2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9A3D0-ACBA-1229-086D-A4CAAE0B6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9E2D-56A6-364B-99E1-382846EB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🚀 Step-by-Step Working of FIND-S on Above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Start with the </a:t>
            </a:r>
            <a:r>
              <a:rPr lang="en-US" sz="2400" b="1" dirty="0">
                <a:solidFill>
                  <a:srgbClr val="C00000"/>
                </a:solidFill>
              </a:rPr>
              <a:t>first positive example</a:t>
            </a:r>
            <a:r>
              <a:rPr lang="en-US" sz="2400" b="1" dirty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Process </a:t>
            </a:r>
            <a:r>
              <a:rPr lang="en-IN" sz="2400" b="1" dirty="0">
                <a:solidFill>
                  <a:srgbClr val="C00000"/>
                </a:solidFill>
              </a:rPr>
              <a:t>second positive example</a:t>
            </a:r>
            <a:r>
              <a:rPr lang="en-IN" sz="2400" b="1" dirty="0"/>
              <a:t>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7D232-D338-B7D7-3072-B355E71D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2131459"/>
            <a:ext cx="8784771" cy="661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8CB2F-C076-8C03-3706-E898663E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3956032"/>
            <a:ext cx="8588829" cy="21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70A71-E486-428A-59F2-7AC8C719A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4EAB-5B75-8870-A718-BB56CF31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781592"/>
            <a:ext cx="10659110" cy="132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b="1" dirty="0"/>
              <a:t>3. </a:t>
            </a:r>
            <a:r>
              <a:rPr lang="en-US" sz="2600" b="1" dirty="0">
                <a:solidFill>
                  <a:srgbClr val="0070C0"/>
                </a:solidFill>
              </a:rPr>
              <a:t>Skip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C00000"/>
                </a:solidFill>
              </a:rPr>
              <a:t>third example </a:t>
            </a:r>
            <a:r>
              <a:rPr lang="en-US" sz="2600" b="1" dirty="0"/>
              <a:t>(it's negative)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4. Process </a:t>
            </a:r>
            <a:r>
              <a:rPr lang="en-US" sz="2600" b="1" dirty="0">
                <a:solidFill>
                  <a:srgbClr val="C00000"/>
                </a:solidFill>
              </a:rPr>
              <a:t>fourth positive example</a:t>
            </a:r>
            <a:r>
              <a:rPr lang="en-US" sz="2600" b="1" dirty="0"/>
              <a:t>:</a:t>
            </a:r>
            <a:endParaRPr lang="en-IN" sz="2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F21FD-9453-3E26-0BB6-9C44AF55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588962"/>
            <a:ext cx="10659110" cy="2824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033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2844B-5FB4-8A58-342B-26BE88677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D63F-1734-2475-A604-54063D47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🧾 Final Hypothesis: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400" b="1" dirty="0"/>
              <a:t>This means: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Sky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Sunny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Temp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Warm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Wind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Strong</a:t>
            </a:r>
          </a:p>
          <a:p>
            <a:r>
              <a:rPr lang="en-US" sz="2400" dirty="0"/>
              <a:t>All other values can be anything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44A62-F78B-C7DF-3B85-27187701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0" y="1771028"/>
            <a:ext cx="8714286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1BC79-2BF8-EBFF-6962-987CE61C7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0472-8D69-6E9D-45A4-FE72216D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752599"/>
            <a:ext cx="10900568" cy="414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Program-2: </a:t>
            </a:r>
            <a:r>
              <a:rPr lang="en-US" sz="3200" dirty="0"/>
              <a:t>For a given set of training data examples stored in a .CSV file, implement and demonstrate the Candidate Elimination algorithm to output a description of the set of all hypotheses consistent with the training examples.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7479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DBC6-39A1-8C9A-6770-8843B96A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DD13-E33D-6865-51F6-3CE3C329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642257"/>
            <a:ext cx="1090056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🧠 What is the Candidate Elimination Algorithm?</a:t>
            </a:r>
          </a:p>
          <a:p>
            <a:pPr marL="0" indent="0">
              <a:buNone/>
            </a:pPr>
            <a:r>
              <a:rPr lang="en-US" sz="2400" dirty="0"/>
              <a:t>The Candidate Elimination Algorithm is a supervised learning algorithm in Machine Learning that:</a:t>
            </a:r>
          </a:p>
          <a:p>
            <a:pPr marL="0" indent="0">
              <a:buNone/>
            </a:pPr>
            <a:r>
              <a:rPr lang="en-US" sz="2400" dirty="0"/>
              <a:t>Learns the target concept from training data</a:t>
            </a:r>
          </a:p>
          <a:p>
            <a:pPr marL="0" indent="0">
              <a:buNone/>
            </a:pPr>
            <a:r>
              <a:rPr lang="en-US" sz="2400" dirty="0"/>
              <a:t>Maintains a version space:</a:t>
            </a:r>
          </a:p>
          <a:p>
            <a:pPr marL="0" indent="0">
              <a:buNone/>
            </a:pPr>
            <a:r>
              <a:rPr lang="en-US" sz="2400" dirty="0"/>
              <a:t>S: The most specific hypotheses (specific boundary)</a:t>
            </a:r>
          </a:p>
          <a:p>
            <a:pPr marL="0" indent="0">
              <a:buNone/>
            </a:pPr>
            <a:r>
              <a:rPr lang="en-US" sz="2400" dirty="0"/>
              <a:t>G: The most general hypotheses (general boundary)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version space is the set of all hypotheses consistent with the training data seen so far. The goal is to narrow this space as we process more examples.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060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C98D8-EC13-913C-5D74-E470446CE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E2B-EBEB-F306-BFEA-152790A9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153885"/>
            <a:ext cx="10900568" cy="4746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1. What is a </a:t>
            </a:r>
            <a:r>
              <a:rPr lang="en-US" sz="2400" b="1" dirty="0">
                <a:solidFill>
                  <a:srgbClr val="C00000"/>
                </a:solidFill>
              </a:rPr>
              <a:t>Target Concept</a:t>
            </a:r>
            <a:r>
              <a:rPr lang="en-US" sz="2400" b="1" dirty="0"/>
              <a:t>?</a:t>
            </a:r>
          </a:p>
          <a:p>
            <a:r>
              <a:rPr lang="en-US" sz="2400" dirty="0"/>
              <a:t>In machine learning, a target concept is the </a:t>
            </a:r>
            <a:r>
              <a:rPr lang="en-US" sz="2400" b="1" dirty="0">
                <a:solidFill>
                  <a:srgbClr val="C00000"/>
                </a:solidFill>
              </a:rPr>
              <a:t>thing we are trying to learn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classify</a:t>
            </a:r>
            <a:r>
              <a:rPr lang="en-US" sz="2400" dirty="0"/>
              <a:t>.</a:t>
            </a:r>
          </a:p>
          <a:p>
            <a:r>
              <a:rPr lang="en-US" sz="2400" dirty="0"/>
              <a:t>In our example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column </a:t>
            </a:r>
            <a:r>
              <a:rPr lang="en-US" sz="2400" dirty="0" err="1"/>
              <a:t>EnjoySport</a:t>
            </a:r>
            <a:r>
              <a:rPr lang="en-US" sz="2400" dirty="0"/>
              <a:t> is the target concept. We are trying to </a:t>
            </a:r>
            <a:r>
              <a:rPr lang="en-US" sz="2400" b="1" dirty="0">
                <a:solidFill>
                  <a:srgbClr val="C00000"/>
                </a:solidFill>
              </a:rPr>
              <a:t>learn a rule</a:t>
            </a:r>
            <a:r>
              <a:rPr lang="en-US" sz="2400" b="1" dirty="0"/>
              <a:t> (hypothesis) </a:t>
            </a:r>
            <a:r>
              <a:rPr lang="en-US" sz="2400" dirty="0"/>
              <a:t>that tells us </a:t>
            </a:r>
            <a:r>
              <a:rPr lang="en-US" sz="2400" b="1" dirty="0">
                <a:solidFill>
                  <a:srgbClr val="C00000"/>
                </a:solidFill>
              </a:rPr>
              <a:t>under what conditions a person enjoys sport</a:t>
            </a:r>
            <a:r>
              <a:rPr lang="en-US" sz="2400" b="1" dirty="0"/>
              <a:t>.</a:t>
            </a:r>
          </a:p>
          <a:p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4D7D4F-F5A6-8C21-F0B0-EE564ECF8495}"/>
              </a:ext>
            </a:extLst>
          </p:cNvPr>
          <p:cNvGraphicFramePr>
            <a:graphicFrameLocks noGrp="1"/>
          </p:cNvGraphicFramePr>
          <p:nvPr/>
        </p:nvGraphicFramePr>
        <p:xfrm>
          <a:off x="1589903" y="2335524"/>
          <a:ext cx="7967757" cy="1015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251">
                  <a:extLst>
                    <a:ext uri="{9D8B030D-6E8A-4147-A177-3AD203B41FA5}">
                      <a16:colId xmlns:a16="http://schemas.microsoft.com/office/drawing/2014/main" val="1112269024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2880019691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158015739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253596305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109261301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894898491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3050464094"/>
                    </a:ext>
                  </a:extLst>
                </a:gridCol>
              </a:tblGrid>
              <a:tr h="632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Sky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Temp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Humidity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Wind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Water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Forecast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EnjoySport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372975"/>
                  </a:ext>
                </a:extLst>
              </a:tr>
              <a:tr h="308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Sunny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Warm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Normal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Strong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Warm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Same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Yes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59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05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71C3A-24FB-566D-614B-1C0D7E1D3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C83D-D06D-9EC2-7823-6F795080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306285"/>
            <a:ext cx="10900568" cy="4593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is Version Space?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version space</a:t>
            </a:r>
            <a:r>
              <a:rPr lang="en-US" sz="2400" dirty="0"/>
              <a:t> is the set of </a:t>
            </a:r>
            <a:r>
              <a:rPr lang="en-US" sz="2400" b="1" dirty="0">
                <a:solidFill>
                  <a:srgbClr val="C00000"/>
                </a:solidFill>
              </a:rPr>
              <a:t>all possible hypotheses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are consistent </a:t>
            </a:r>
            <a:r>
              <a:rPr lang="en-US" sz="2400" b="1" dirty="0"/>
              <a:t>with the training examples</a:t>
            </a:r>
            <a:r>
              <a:rPr lang="en-US" sz="2400" dirty="0"/>
              <a:t> seen so far.</a:t>
            </a:r>
          </a:p>
          <a:p>
            <a:pPr marL="0" indent="0">
              <a:buNone/>
            </a:pPr>
            <a:r>
              <a:rPr lang="en-US" sz="2400" dirty="0"/>
              <a:t>It is represented as:</a:t>
            </a:r>
          </a:p>
          <a:p>
            <a:r>
              <a:rPr lang="en-US" sz="2400" b="1" dirty="0"/>
              <a:t>A boundary of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/>
              <a:t>: </a:t>
            </a:r>
            <a:r>
              <a:rPr lang="en-US" sz="2400" dirty="0"/>
              <a:t>Specific hypotheses</a:t>
            </a:r>
          </a:p>
          <a:p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dirty="0"/>
              <a:t>boundary of </a:t>
            </a:r>
            <a:r>
              <a:rPr lang="en-US" sz="24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: General hypotheses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300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F9D4C-538C-D9EC-9A83-C7268DFCF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D93D-4DF0-F88D-FE0B-B2786EF1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S (Specific Boundary)?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stands for the </a:t>
            </a:r>
            <a:r>
              <a:rPr lang="en-US" sz="2400" b="1" dirty="0">
                <a:solidFill>
                  <a:srgbClr val="C00000"/>
                </a:solidFill>
              </a:rPr>
              <a:t>most specific hypothesis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C00000"/>
                </a:solidFill>
              </a:rPr>
              <a:t>fits all positive examples</a:t>
            </a:r>
            <a:r>
              <a:rPr lang="en-US" sz="2400" dirty="0"/>
              <a:t>.</a:t>
            </a:r>
          </a:p>
          <a:p>
            <a:r>
              <a:rPr lang="en-US" sz="2400" dirty="0"/>
              <a:t>It starts as the most specific possible: </a:t>
            </a:r>
            <a:r>
              <a:rPr lang="en-US" sz="2400" b="1" dirty="0"/>
              <a:t>['∅', '∅', ..., '∅']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C00000"/>
                </a:solidFill>
              </a:rPr>
              <a:t>rejects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everything</a:t>
            </a:r>
            <a:r>
              <a:rPr lang="en-US" sz="2400" dirty="0"/>
              <a:t>).</a:t>
            </a:r>
          </a:p>
          <a:p>
            <a:r>
              <a:rPr lang="en-US" sz="2400" dirty="0"/>
              <a:t>It gets generalized when we see </a:t>
            </a:r>
            <a:r>
              <a:rPr lang="en-US" sz="2400" b="1" dirty="0"/>
              <a:t>positive examples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After seeing positive examples: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This means: </a:t>
            </a:r>
            <a:r>
              <a:rPr lang="en-US" sz="2400" dirty="0"/>
              <a:t>"Enjoy sport </a:t>
            </a:r>
            <a:r>
              <a:rPr lang="en-US" sz="2400" b="1" dirty="0">
                <a:solidFill>
                  <a:srgbClr val="C00000"/>
                </a:solidFill>
              </a:rPr>
              <a:t>only under these specific conditions</a:t>
            </a:r>
            <a:r>
              <a:rPr lang="en-US" sz="2400" dirty="0"/>
              <a:t>."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BA480-70F2-E46D-7034-090A1D3E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72" y="3871971"/>
            <a:ext cx="7937771" cy="7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35973-3770-76DD-275D-1BEC0ABA4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3974-41CC-C71F-87A3-DDE707D39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698171"/>
            <a:ext cx="10900568" cy="420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Program-1: </a:t>
            </a:r>
            <a:r>
              <a:rPr lang="en-US" sz="3600" dirty="0"/>
              <a:t>Implement and demonstrate the FIND-S algorithm for finding the most specific hypothesis based on a given set of training data samples. Read the training data from a .CSV file.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5095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3FAD3-4971-03C7-2256-4487821D3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C032-8825-2597-0052-387F3DE4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5. What is G (General Boundary)?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is the set of </a:t>
            </a:r>
            <a:r>
              <a:rPr lang="en-US" sz="2400" b="1" dirty="0">
                <a:solidFill>
                  <a:srgbClr val="C00000"/>
                </a:solidFill>
              </a:rPr>
              <a:t>most general hypotheses </a:t>
            </a:r>
            <a:r>
              <a:rPr lang="en-US" sz="2400" dirty="0"/>
              <a:t>that do not </a:t>
            </a:r>
            <a:r>
              <a:rPr lang="en-US" sz="2400" b="1" dirty="0">
                <a:solidFill>
                  <a:srgbClr val="C00000"/>
                </a:solidFill>
              </a:rPr>
              <a:t>contradict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any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example.</a:t>
            </a:r>
          </a:p>
          <a:p>
            <a:pPr marL="0" indent="0">
              <a:buNone/>
            </a:pPr>
            <a:r>
              <a:rPr lang="en-US" sz="2400" b="1" dirty="0"/>
              <a:t>It starts as: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rgbClr val="C00000"/>
                </a:solidFill>
              </a:rPr>
              <a:t>(Accepts everything)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It gets </a:t>
            </a:r>
            <a:r>
              <a:rPr lang="en-US" sz="2400" b="1" dirty="0">
                <a:solidFill>
                  <a:srgbClr val="C00000"/>
                </a:solidFill>
              </a:rPr>
              <a:t>specialized</a:t>
            </a:r>
            <a:r>
              <a:rPr lang="en-US" sz="2400" dirty="0"/>
              <a:t> (</a:t>
            </a:r>
            <a:r>
              <a:rPr lang="en-US" sz="2400" b="1" dirty="0">
                <a:solidFill>
                  <a:schemeClr val="tx1"/>
                </a:solidFill>
              </a:rPr>
              <a:t>made stricter</a:t>
            </a:r>
            <a:r>
              <a:rPr lang="en-US" sz="2400" dirty="0"/>
              <a:t>) when we see </a:t>
            </a:r>
            <a:r>
              <a:rPr lang="en-US" sz="2400" b="1" dirty="0">
                <a:solidFill>
                  <a:srgbClr val="C00000"/>
                </a:solidFill>
              </a:rPr>
              <a:t>negative examples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CCA3-8771-28E7-8893-91566F2B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53" y="2356142"/>
            <a:ext cx="6002248" cy="7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2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C1334-CE99-DD41-433E-5B1138D8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07F-AF10-3BF1-4F8E-5726B25C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r>
              <a:rPr lang="en-US" sz="2400" dirty="0"/>
              <a:t>After processing some </a:t>
            </a:r>
            <a:r>
              <a:rPr lang="en-US" sz="2400" b="1" dirty="0"/>
              <a:t>negative examples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This means: </a:t>
            </a:r>
            <a:r>
              <a:rPr lang="en-US" sz="2400" dirty="0"/>
              <a:t>"</a:t>
            </a:r>
            <a:r>
              <a:rPr lang="en-US" sz="2400" b="1" dirty="0">
                <a:solidFill>
                  <a:srgbClr val="C00000"/>
                </a:solidFill>
              </a:rPr>
              <a:t>Do NOT enjoy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sport</a:t>
            </a:r>
            <a:r>
              <a:rPr lang="en-US" sz="2400" dirty="0"/>
              <a:t> </a:t>
            </a:r>
            <a:r>
              <a:rPr lang="en-US" sz="2400" b="1" dirty="0"/>
              <a:t>when it’s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Sunny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Warm</a:t>
            </a:r>
            <a:r>
              <a:rPr lang="en-US" sz="2400" dirty="0"/>
              <a:t>."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D5F8E-DF5D-4C4E-09BF-F7027981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67" y="1927628"/>
            <a:ext cx="5477734" cy="19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5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0974B-5012-EAB0-51B5-C6C502A7F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8A30-ECD1-D50E-3059-2B1565E6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00742"/>
            <a:ext cx="10900568" cy="5682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Key Idea</a:t>
            </a:r>
          </a:p>
          <a:p>
            <a:pPr marL="0" indent="0">
              <a:buNone/>
            </a:pPr>
            <a:r>
              <a:rPr lang="en-US" sz="2400" b="1" dirty="0"/>
              <a:t>We maintain two boundaries:</a:t>
            </a:r>
          </a:p>
          <a:p>
            <a:pPr marL="0" indent="0">
              <a:buNone/>
            </a:pPr>
            <a:r>
              <a:rPr lang="en-US" sz="2400" b="1" dirty="0"/>
              <a:t>S: </a:t>
            </a:r>
            <a:r>
              <a:rPr lang="en-US" sz="2400" dirty="0"/>
              <a:t>Starts from the most specific hypothesis — '∅' (</a:t>
            </a:r>
            <a:r>
              <a:rPr lang="en-US" sz="2400" b="1" dirty="0">
                <a:solidFill>
                  <a:srgbClr val="C00000"/>
                </a:solidFill>
              </a:rPr>
              <a:t>doesn’t accept anything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b="1" dirty="0"/>
              <a:t>G: </a:t>
            </a:r>
            <a:r>
              <a:rPr lang="en-US" sz="2400" dirty="0"/>
              <a:t>Starts from the most general hypothesis — '?' for all attributes (</a:t>
            </a:r>
            <a:r>
              <a:rPr lang="en-US" sz="2400" b="1" dirty="0">
                <a:solidFill>
                  <a:srgbClr val="C00000"/>
                </a:solidFill>
              </a:rPr>
              <a:t>accepts everything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With each training example:</a:t>
            </a:r>
          </a:p>
          <a:p>
            <a:r>
              <a:rPr lang="en-US" sz="2400" dirty="0"/>
              <a:t>If it's positive:</a:t>
            </a:r>
          </a:p>
          <a:p>
            <a:pPr lvl="1"/>
            <a:r>
              <a:rPr lang="en-US" sz="2200" dirty="0"/>
              <a:t>Generalize S minimally to include the example.</a:t>
            </a:r>
          </a:p>
          <a:p>
            <a:pPr lvl="1"/>
            <a:r>
              <a:rPr lang="en-US" sz="2200" dirty="0"/>
              <a:t>Remove G hypotheses that do not include the example.</a:t>
            </a:r>
          </a:p>
          <a:p>
            <a:r>
              <a:rPr lang="en-US" sz="2400" dirty="0"/>
              <a:t>If it's negative:</a:t>
            </a:r>
          </a:p>
          <a:p>
            <a:pPr lvl="1"/>
            <a:r>
              <a:rPr lang="en-US" sz="2200" dirty="0"/>
              <a:t>Specialize G minimally to exclude the example.</a:t>
            </a:r>
          </a:p>
          <a:p>
            <a:pPr lvl="1"/>
            <a:r>
              <a:rPr lang="en-US" sz="2200" dirty="0"/>
              <a:t>Remove S hypotheses that include the negative example.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4715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35B3C-16DF-61A0-286E-A3B22BC94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7484-E6B0-424E-0009-9DBCDFCE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489857"/>
            <a:ext cx="10900568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🧾 Example</a:t>
            </a:r>
          </a:p>
          <a:p>
            <a:pPr marL="0" indent="0">
              <a:buNone/>
            </a:pPr>
            <a:r>
              <a:rPr lang="en-US" sz="2400" dirty="0"/>
              <a:t>Let’s say we’re learning the concept of </a:t>
            </a:r>
            <a:r>
              <a:rPr lang="en-US" sz="2400" b="1" dirty="0" err="1">
                <a:solidFill>
                  <a:srgbClr val="C00000"/>
                </a:solidFill>
              </a:rPr>
              <a:t>EnjoySport</a:t>
            </a:r>
            <a:r>
              <a:rPr lang="en-US" sz="2400" dirty="0"/>
              <a:t>. Our training dataset looks like this:</a:t>
            </a:r>
            <a:endParaRPr lang="en-I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0A2587-1B75-9EF1-5F68-23E423271F20}"/>
              </a:ext>
            </a:extLst>
          </p:cNvPr>
          <p:cNvGraphicFramePr>
            <a:graphicFrameLocks noGrp="1"/>
          </p:cNvGraphicFramePr>
          <p:nvPr/>
        </p:nvGraphicFramePr>
        <p:xfrm>
          <a:off x="702852" y="1458733"/>
          <a:ext cx="11042834" cy="4596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548">
                  <a:extLst>
                    <a:ext uri="{9D8B030D-6E8A-4147-A177-3AD203B41FA5}">
                      <a16:colId xmlns:a16="http://schemas.microsoft.com/office/drawing/2014/main" val="3655573434"/>
                    </a:ext>
                  </a:extLst>
                </a:gridCol>
                <a:gridCol w="1221607">
                  <a:extLst>
                    <a:ext uri="{9D8B030D-6E8A-4147-A177-3AD203B41FA5}">
                      <a16:colId xmlns:a16="http://schemas.microsoft.com/office/drawing/2014/main" val="2598670934"/>
                    </a:ext>
                  </a:extLst>
                </a:gridCol>
                <a:gridCol w="1733707">
                  <a:extLst>
                    <a:ext uri="{9D8B030D-6E8A-4147-A177-3AD203B41FA5}">
                      <a16:colId xmlns:a16="http://schemas.microsoft.com/office/drawing/2014/main" val="1734269065"/>
                    </a:ext>
                  </a:extLst>
                </a:gridCol>
                <a:gridCol w="1777328">
                  <a:extLst>
                    <a:ext uri="{9D8B030D-6E8A-4147-A177-3AD203B41FA5}">
                      <a16:colId xmlns:a16="http://schemas.microsoft.com/office/drawing/2014/main" val="580906628"/>
                    </a:ext>
                  </a:extLst>
                </a:gridCol>
                <a:gridCol w="1423387">
                  <a:extLst>
                    <a:ext uri="{9D8B030D-6E8A-4147-A177-3AD203B41FA5}">
                      <a16:colId xmlns:a16="http://schemas.microsoft.com/office/drawing/2014/main" val="258087300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32287865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3098815711"/>
                    </a:ext>
                  </a:extLst>
                </a:gridCol>
              </a:tblGrid>
              <a:tr h="816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Sky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Temp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Humidity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Wind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Water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Forecast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EnjoySport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053291"/>
                  </a:ext>
                </a:extLst>
              </a:tr>
              <a:tr h="86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Normal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39745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373203"/>
                  </a:ext>
                </a:extLst>
              </a:tr>
              <a:tr h="102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Rainy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Cold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208776"/>
                  </a:ext>
                </a:extLst>
              </a:tr>
              <a:tr h="995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Cool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6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83B09-6B19-7C16-49E4-733ED7C45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3AD2-B4AC-7096-168C-2712766A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381000"/>
            <a:ext cx="10900568" cy="551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Step-by-step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Initial state:</a:t>
            </a:r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After Example 1: Positive:</a:t>
            </a:r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r>
              <a:rPr lang="en-IN" sz="2400" b="1" dirty="0"/>
              <a:t>S becomes this example:</a:t>
            </a:r>
          </a:p>
          <a:p>
            <a:r>
              <a:rPr lang="en-IN" sz="2400" b="1" dirty="0"/>
              <a:t>G remains </a:t>
            </a:r>
            <a:r>
              <a:rPr lang="en-IN" sz="2400" b="1" dirty="0">
                <a:solidFill>
                  <a:srgbClr val="C00000"/>
                </a:solidFill>
              </a:rPr>
              <a:t>unchanged</a:t>
            </a:r>
            <a:r>
              <a:rPr lang="en-IN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454CC-AD3A-D500-0018-6D9E51DA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7" y="1342532"/>
            <a:ext cx="9307286" cy="13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31BAB-F2C7-2AEF-FD7A-7CE0E7E3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55" y="3617646"/>
            <a:ext cx="9932490" cy="804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011E6-11D1-4782-A0CA-9CE302FEB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820607"/>
            <a:ext cx="7543800" cy="5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8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B5D7-948E-5E1D-7A03-105CE9FAB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1B25-A988-6EC7-C157-70A1A51A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3. After Example 2: Positive: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b="1" dirty="0"/>
              <a:t>S is generalized:  </a:t>
            </a:r>
            <a:r>
              <a:rPr lang="en-US" sz="2400" dirty="0"/>
              <a:t>"</a:t>
            </a:r>
            <a:r>
              <a:rPr lang="en-US" sz="2400" b="1" dirty="0"/>
              <a:t>Normal</a:t>
            </a:r>
            <a:r>
              <a:rPr lang="en-US" sz="2400" dirty="0"/>
              <a:t>" ≠ "</a:t>
            </a:r>
            <a:r>
              <a:rPr lang="en-US" sz="2400" b="1" dirty="0"/>
              <a:t>High</a:t>
            </a:r>
            <a:r>
              <a:rPr lang="en-US" sz="2400" dirty="0"/>
              <a:t>" → replace with ‘</a:t>
            </a:r>
            <a:r>
              <a:rPr lang="en-US" sz="2400" b="1" dirty="0"/>
              <a:t>?</a:t>
            </a:r>
            <a:r>
              <a:rPr lang="en-US" sz="2400" dirty="0"/>
              <a:t>’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b="1" dirty="0"/>
              <a:t>G remains the same.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4D9F7-3C9B-CED9-E9B3-6C61D1576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1614195"/>
            <a:ext cx="9252857" cy="83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D23AE-57E2-4CB2-2E4A-2772F01E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90" y="3494314"/>
            <a:ext cx="9205694" cy="7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40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25F2C-F9D6-218E-7D80-AFD410394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7A41-7A56-5277-037A-90D49820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696686"/>
            <a:ext cx="10900568" cy="5203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4. After Example 3: Negative: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dirty="0"/>
              <a:t>This negative example is covered by G and must be excluded.</a:t>
            </a:r>
          </a:p>
          <a:p>
            <a:r>
              <a:rPr lang="en-US" sz="2400" dirty="0"/>
              <a:t>Specialize G (i.e., make it more specific to exclude this row but still include S):</a:t>
            </a:r>
          </a:p>
          <a:p>
            <a:r>
              <a:rPr lang="en-US" sz="2400" dirty="0"/>
              <a:t>We generate specific hypotheses like: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All combinations that do not match the negative example but are consistent with S.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103BD-8B93-EC5F-FCB0-A54DA1D4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1147453"/>
            <a:ext cx="8752114" cy="78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A4DE8-DED8-25EF-CCDA-51EF5E30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81" y="3606715"/>
            <a:ext cx="5648505" cy="15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5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D0FE6-FA42-E751-49D7-5A832E07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655E-2D3F-A692-07F5-110781A0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5. After Example 4: Positive: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b="1" dirty="0"/>
              <a:t>S is generalized again:</a:t>
            </a:r>
          </a:p>
          <a:p>
            <a:pPr lvl="1"/>
            <a:r>
              <a:rPr lang="en-US" sz="2200" dirty="0"/>
              <a:t>Water: "Warm" ≠ "Cool" → '?'</a:t>
            </a:r>
          </a:p>
          <a:p>
            <a:pPr lvl="1"/>
            <a:r>
              <a:rPr lang="en-US" sz="2200" dirty="0"/>
              <a:t>Forecast: "Same" ≠ "Change" → ‘?’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G: </a:t>
            </a:r>
            <a:r>
              <a:rPr lang="en-US" sz="2400" dirty="0"/>
              <a:t>remove hypotheses that don't cover this positive example.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B7F84-B22A-1C9C-E2BC-021CA63C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9" y="1606182"/>
            <a:ext cx="8817429" cy="794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239AF-81AB-89F5-84F7-F2804789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24" y="4098422"/>
            <a:ext cx="8247905" cy="7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5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B0BD3-D685-4C19-0E6F-00E8B6A9A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DF28-C9CD-A2F4-4FAC-50B4904B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✅ Final Hypotheses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= ['Sunny', 'Warm', '?', 'Strong', '?', '?']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= a set of hypotheses that include all positive and exclude all negative examples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662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A66C-C4A7-C7B7-6FAE-BB60108C0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964-629C-67B9-6A1B-3568A269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846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A66C-C4A7-C7B7-6FAE-BB60108C0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964-629C-67B9-6A1B-3568A269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</a:rPr>
              <a:t>FIND-S algorithm: (Find-Yes)</a:t>
            </a:r>
          </a:p>
          <a:p>
            <a:pPr marL="0" indent="0">
              <a:buNone/>
            </a:pPr>
            <a:r>
              <a:rPr lang="en-US" sz="2400" b="1" dirty="0"/>
              <a:t>FIND-S (Find-Specific)</a:t>
            </a:r>
            <a:r>
              <a:rPr lang="en-US" sz="2400" dirty="0"/>
              <a:t> is a simple </a:t>
            </a:r>
            <a:r>
              <a:rPr lang="en-US" sz="2400" b="1" dirty="0">
                <a:solidFill>
                  <a:srgbClr val="C00000"/>
                </a:solidFill>
              </a:rPr>
              <a:t>concept learning algorithm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used in </a:t>
            </a:r>
            <a:r>
              <a:rPr lang="en-US" sz="2400" b="1" dirty="0"/>
              <a:t>Machine Learning</a:t>
            </a:r>
            <a:r>
              <a:rPr lang="en-US" sz="2400" dirty="0"/>
              <a:t>. It finds the </a:t>
            </a:r>
            <a:r>
              <a:rPr lang="en-US" sz="2400" b="1" dirty="0">
                <a:solidFill>
                  <a:srgbClr val="C00000"/>
                </a:solidFill>
              </a:rPr>
              <a:t>most specific hypothesis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fits all the </a:t>
            </a:r>
            <a:r>
              <a:rPr lang="en-US" sz="2400" b="1" dirty="0"/>
              <a:t>positive training examples</a:t>
            </a:r>
            <a:r>
              <a:rPr lang="en-US" sz="2400" dirty="0"/>
              <a:t> in the dataset.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100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F0FFE-473E-9386-E6ED-812D6B848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2A56-9AC4-1340-2791-1BE6859B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✅ What is Concept Learning?</a:t>
            </a:r>
          </a:p>
          <a:p>
            <a:pPr marL="0" indent="0">
              <a:buNone/>
            </a:pPr>
            <a:r>
              <a:rPr lang="en-US" sz="2400" dirty="0"/>
              <a:t>Concept Learning is a </a:t>
            </a:r>
            <a:r>
              <a:rPr lang="en-US" sz="2400" b="1" dirty="0"/>
              <a:t>type of supervised learning </a:t>
            </a:r>
            <a:r>
              <a:rPr lang="en-US" sz="2400" dirty="0"/>
              <a:t>where the </a:t>
            </a:r>
            <a:r>
              <a:rPr lang="en-US" sz="2400" b="1" dirty="0">
                <a:solidFill>
                  <a:srgbClr val="C00000"/>
                </a:solidFill>
              </a:rPr>
              <a:t>goal is to learn a rule or function</a:t>
            </a:r>
            <a:r>
              <a:rPr lang="en-US" sz="2400" dirty="0"/>
              <a:t> (called a concept) that classifies examples into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 (</a:t>
            </a:r>
            <a:r>
              <a:rPr lang="en-US" sz="2400" b="1" dirty="0"/>
              <a:t>Yes</a:t>
            </a:r>
            <a:r>
              <a:rPr lang="en-US" sz="2400" dirty="0"/>
              <a:t>) or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(</a:t>
            </a:r>
            <a:r>
              <a:rPr lang="en-US" sz="2400" b="1" dirty="0"/>
              <a:t>No</a:t>
            </a:r>
            <a:r>
              <a:rPr lang="en-US" sz="2400" dirty="0"/>
              <a:t>) classes.</a:t>
            </a:r>
          </a:p>
          <a:p>
            <a:pPr marL="0" indent="0">
              <a:buNone/>
            </a:pPr>
            <a:r>
              <a:rPr lang="en-US" sz="2400" b="1" dirty="0"/>
              <a:t>For example:</a:t>
            </a:r>
          </a:p>
          <a:p>
            <a:r>
              <a:rPr lang="en-US" sz="2400" dirty="0"/>
              <a:t>Suppose you're trying to learn the concept of "</a:t>
            </a:r>
            <a:r>
              <a:rPr lang="en-US" sz="2400" b="1" dirty="0" err="1"/>
              <a:t>EnjoySport</a:t>
            </a:r>
            <a:r>
              <a:rPr lang="en-US" sz="2400" dirty="0"/>
              <a:t>".</a:t>
            </a:r>
          </a:p>
          <a:p>
            <a:r>
              <a:rPr lang="en-US" sz="2400" dirty="0"/>
              <a:t>You are given a dataset with </a:t>
            </a:r>
            <a:r>
              <a:rPr lang="en-US" sz="2400" b="1" dirty="0"/>
              <a:t>different weather conditions</a:t>
            </a:r>
            <a:r>
              <a:rPr lang="en-US" sz="2400" dirty="0"/>
              <a:t>.</a:t>
            </a:r>
          </a:p>
          <a:p>
            <a:r>
              <a:rPr lang="en-US" sz="2400" dirty="0"/>
              <a:t>Each row in the data says whether the sport was </a:t>
            </a:r>
            <a:r>
              <a:rPr lang="en-US" sz="2400" b="1" dirty="0">
                <a:solidFill>
                  <a:srgbClr val="C00000"/>
                </a:solidFill>
              </a:rPr>
              <a:t>enjoyed</a:t>
            </a:r>
            <a:r>
              <a:rPr lang="en-US" sz="2400" dirty="0"/>
              <a:t> (</a:t>
            </a:r>
            <a:r>
              <a:rPr lang="en-US" sz="2400" b="1" dirty="0"/>
              <a:t>Yes</a:t>
            </a:r>
            <a:r>
              <a:rPr lang="en-US" sz="2400" dirty="0"/>
              <a:t>) or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(</a:t>
            </a:r>
            <a:r>
              <a:rPr lang="en-US" sz="2400" b="1" dirty="0"/>
              <a:t>No</a:t>
            </a:r>
            <a:r>
              <a:rPr lang="en-US" sz="2400" dirty="0"/>
              <a:t>) under those conditions.</a:t>
            </a:r>
          </a:p>
          <a:p>
            <a:r>
              <a:rPr lang="en-US" sz="2400" dirty="0"/>
              <a:t>Your job is to learn what </a:t>
            </a:r>
            <a:r>
              <a:rPr lang="en-US" sz="2400" b="1" dirty="0">
                <a:solidFill>
                  <a:srgbClr val="C00000"/>
                </a:solidFill>
              </a:rPr>
              <a:t>combination of conditions </a:t>
            </a:r>
            <a:r>
              <a:rPr lang="en-US" sz="2400" dirty="0"/>
              <a:t>leads to "</a:t>
            </a:r>
            <a:r>
              <a:rPr lang="en-US" sz="2400" b="1" dirty="0" err="1"/>
              <a:t>EnjoySport</a:t>
            </a:r>
            <a:r>
              <a:rPr lang="en-US" sz="2400" dirty="0"/>
              <a:t> = </a:t>
            </a:r>
            <a:r>
              <a:rPr lang="en-US" sz="2400" b="1" dirty="0"/>
              <a:t>Yes</a:t>
            </a:r>
            <a:r>
              <a:rPr lang="en-US" sz="2400" dirty="0"/>
              <a:t>" — this is the "concept".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95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95F45-FA63-907B-F173-3C1BC7425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F2C8-1336-933E-94DA-8B6D9952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✅ Hypothesis in Machine Learning? (</a:t>
            </a:r>
            <a:r>
              <a:rPr lang="en-US" sz="3200" b="1" dirty="0">
                <a:solidFill>
                  <a:srgbClr val="C00000"/>
                </a:solidFill>
              </a:rPr>
              <a:t>Theory</a:t>
            </a:r>
            <a:r>
              <a:rPr lang="en-US" sz="3200" b="1" dirty="0"/>
              <a:t> or </a:t>
            </a:r>
            <a:r>
              <a:rPr lang="en-US" sz="3200" b="1" dirty="0">
                <a:solidFill>
                  <a:srgbClr val="C00000"/>
                </a:solidFill>
              </a:rPr>
              <a:t>Thesis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2400" dirty="0"/>
              <a:t>A hypothesis is a </a:t>
            </a:r>
            <a:r>
              <a:rPr lang="en-US" sz="2400" b="1" dirty="0">
                <a:solidFill>
                  <a:srgbClr val="C00000"/>
                </a:solidFill>
              </a:rPr>
              <a:t>candidate rule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guess</a:t>
            </a:r>
            <a:r>
              <a:rPr lang="en-US" sz="2400" dirty="0"/>
              <a:t> that might </a:t>
            </a:r>
            <a:r>
              <a:rPr lang="en-US" sz="2400" b="1" dirty="0"/>
              <a:t>describe the concept you're trying to learn.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hypothesis</a:t>
            </a:r>
            <a:r>
              <a:rPr lang="en-US" sz="2400" dirty="0"/>
              <a:t> is a </a:t>
            </a:r>
            <a:r>
              <a:rPr lang="en-US" sz="2400" b="1" dirty="0"/>
              <a:t>guess</a:t>
            </a:r>
            <a:r>
              <a:rPr lang="en-US" sz="2400" dirty="0"/>
              <a:t> or </a:t>
            </a:r>
            <a:r>
              <a:rPr lang="en-US" sz="2400" b="1" dirty="0"/>
              <a:t>rule</a:t>
            </a:r>
            <a:r>
              <a:rPr lang="en-US" sz="2400" dirty="0"/>
              <a:t> that </a:t>
            </a:r>
            <a:r>
              <a:rPr lang="en-US" sz="2400" b="1" dirty="0">
                <a:solidFill>
                  <a:srgbClr val="C00000"/>
                </a:solidFill>
              </a:rPr>
              <a:t>helps predict the output </a:t>
            </a:r>
            <a:r>
              <a:rPr lang="en-US" sz="2400" dirty="0"/>
              <a:t>(like Yes/No) given an input.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For example: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Hypothesis</a:t>
            </a:r>
            <a:r>
              <a:rPr lang="en-US" sz="2400" dirty="0"/>
              <a:t>= ['Sunny', 'Warm', '?', 'Strong', '?', ‘?’]</a:t>
            </a:r>
          </a:p>
          <a:p>
            <a:r>
              <a:rPr lang="en-US" sz="2400" dirty="0"/>
              <a:t>This hypothesis says:</a:t>
            </a:r>
          </a:p>
          <a:p>
            <a:r>
              <a:rPr lang="en-US" sz="2400" dirty="0"/>
              <a:t>"A person will enjoy sport if it is Sunny and Warm and Wind is Strong (rest can be anything)."</a:t>
            </a:r>
            <a:endParaRPr lang="en-IN" sz="2400" dirty="0"/>
          </a:p>
          <a:p>
            <a:r>
              <a:rPr lang="en-US" sz="2400" dirty="0"/>
              <a:t>This means:</a:t>
            </a:r>
          </a:p>
          <a:p>
            <a:pPr lvl="1"/>
            <a:r>
              <a:rPr lang="en-US" sz="2200" dirty="0"/>
              <a:t>"If the </a:t>
            </a:r>
            <a:r>
              <a:rPr lang="en-US" sz="2200" b="1" dirty="0">
                <a:solidFill>
                  <a:srgbClr val="002060"/>
                </a:solidFill>
              </a:rPr>
              <a:t>sky is Sunny</a:t>
            </a:r>
            <a:r>
              <a:rPr lang="en-US" sz="2200" dirty="0"/>
              <a:t>, and the </a:t>
            </a:r>
            <a:r>
              <a:rPr lang="en-US" sz="2200" b="1" dirty="0">
                <a:solidFill>
                  <a:srgbClr val="002060"/>
                </a:solidFill>
              </a:rPr>
              <a:t>temperature is </a:t>
            </a:r>
            <a:r>
              <a:rPr lang="en-US" sz="2200" b="1" dirty="0"/>
              <a:t>Warm</a:t>
            </a:r>
            <a:r>
              <a:rPr lang="en-US" sz="2200" dirty="0"/>
              <a:t>, and the </a:t>
            </a:r>
            <a:r>
              <a:rPr lang="en-US" sz="2200" b="1" dirty="0"/>
              <a:t>wind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is Strong </a:t>
            </a:r>
            <a:r>
              <a:rPr lang="en-US" sz="2200" dirty="0"/>
              <a:t>— </a:t>
            </a:r>
            <a:r>
              <a:rPr lang="en-US" sz="2200" b="1" dirty="0"/>
              <a:t>regardless</a:t>
            </a:r>
            <a:r>
              <a:rPr lang="en-US" sz="2200" dirty="0"/>
              <a:t> of other factors — then we can say </a:t>
            </a:r>
            <a:r>
              <a:rPr lang="en-US" sz="2200" b="1" dirty="0">
                <a:solidFill>
                  <a:srgbClr val="C00000"/>
                </a:solidFill>
              </a:rPr>
              <a:t>YES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'</a:t>
            </a:r>
            <a:r>
              <a:rPr lang="en-US" sz="2200" b="1" dirty="0" err="1">
                <a:solidFill>
                  <a:srgbClr val="C00000"/>
                </a:solidFill>
              </a:rPr>
              <a:t>EnjoySport</a:t>
            </a:r>
            <a:r>
              <a:rPr lang="en-US" sz="2200" dirty="0"/>
              <a:t>'".</a:t>
            </a:r>
          </a:p>
        </p:txBody>
      </p:sp>
    </p:spTree>
    <p:extLst>
      <p:ext uri="{BB962C8B-B14F-4D97-AF65-F5344CB8AC3E}">
        <p14:creationId xmlns:p14="http://schemas.microsoft.com/office/powerpoint/2010/main" val="190657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AA5A-B9DA-73D2-B731-B2F7CA72B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6225-C34A-A457-B596-DAF6257A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🎯 Purpose of FIND-S</a:t>
            </a:r>
          </a:p>
          <a:p>
            <a:r>
              <a:rPr lang="en-US" sz="2400" dirty="0"/>
              <a:t>Learn from </a:t>
            </a:r>
            <a:r>
              <a:rPr lang="en-US" sz="2400" b="1" dirty="0">
                <a:solidFill>
                  <a:srgbClr val="0070C0"/>
                </a:solidFill>
              </a:rPr>
              <a:t>positive examples </a:t>
            </a:r>
            <a:r>
              <a:rPr lang="en-US" sz="2400" b="1" dirty="0">
                <a:solidFill>
                  <a:srgbClr val="C00000"/>
                </a:solidFill>
              </a:rPr>
              <a:t>only</a:t>
            </a:r>
            <a:r>
              <a:rPr lang="en-US" sz="2400" b="1" dirty="0"/>
              <a:t> </a:t>
            </a:r>
            <a:r>
              <a:rPr lang="en-US" sz="2400" dirty="0"/>
              <a:t>(i.e., where the target output is </a:t>
            </a:r>
            <a:r>
              <a:rPr lang="en-US" sz="2400" b="1" dirty="0">
                <a:solidFill>
                  <a:srgbClr val="C00000"/>
                </a:solidFill>
              </a:rPr>
              <a:t>Yes</a:t>
            </a:r>
            <a:r>
              <a:rPr lang="en-US" sz="2400" dirty="0"/>
              <a:t>).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Ignore</a:t>
            </a:r>
            <a:r>
              <a:rPr lang="en-US" sz="2400" dirty="0"/>
              <a:t> </a:t>
            </a:r>
            <a:r>
              <a:rPr lang="en-US" sz="2400" b="1" dirty="0"/>
              <a:t>negative</a:t>
            </a:r>
            <a:r>
              <a:rPr lang="en-US" sz="2400" dirty="0"/>
              <a:t> </a:t>
            </a:r>
            <a:r>
              <a:rPr lang="en-US" sz="2400" b="1" dirty="0"/>
              <a:t>examples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dirty="0"/>
              <a:t>).</a:t>
            </a:r>
          </a:p>
          <a:p>
            <a:r>
              <a:rPr lang="en-US" sz="2400" dirty="0"/>
              <a:t>Construct the most specific hypothesis that explains all the positive instances.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891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F46C2-3E1D-06B5-8D17-4625DB800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4ECE-E404-FF71-C7E7-0A81017C8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391886"/>
            <a:ext cx="10900568" cy="60742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🧠 How FIND-S Works (Step-by-Step)</a:t>
            </a:r>
          </a:p>
          <a:p>
            <a:pPr marL="0" indent="0">
              <a:buNone/>
            </a:pPr>
            <a:r>
              <a:rPr lang="en-US" sz="2400" dirty="0"/>
              <a:t>Let’s say each example has </a:t>
            </a:r>
            <a:r>
              <a:rPr lang="en-US" sz="2400" b="1" dirty="0">
                <a:solidFill>
                  <a:srgbClr val="C00000"/>
                </a:solidFill>
              </a:rPr>
              <a:t>n attributes</a:t>
            </a:r>
            <a:r>
              <a:rPr lang="en-US" sz="2400" dirty="0"/>
              <a:t>, and the </a:t>
            </a:r>
            <a:r>
              <a:rPr lang="en-US" sz="2400" b="1" dirty="0">
                <a:solidFill>
                  <a:srgbClr val="C00000"/>
                </a:solidFill>
              </a:rPr>
              <a:t>goal is to find a hypothesis ‘h’ </a:t>
            </a:r>
            <a:r>
              <a:rPr lang="en-US" sz="2400" dirty="0"/>
              <a:t>that is as specific as possible, but consistent with </a:t>
            </a:r>
            <a:r>
              <a:rPr lang="en-US" sz="2400" b="1" dirty="0"/>
              <a:t>all positive examples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Step 1: </a:t>
            </a:r>
            <a:r>
              <a:rPr lang="en-US" sz="2400" b="1" dirty="0">
                <a:solidFill>
                  <a:srgbClr val="C00000"/>
                </a:solidFill>
              </a:rPr>
              <a:t>Initialize</a:t>
            </a:r>
          </a:p>
          <a:p>
            <a:r>
              <a:rPr lang="en-US" sz="2400" dirty="0"/>
              <a:t>Start with the </a:t>
            </a:r>
            <a:r>
              <a:rPr lang="en-US" sz="2400" b="1" dirty="0"/>
              <a:t>most specific hypothesis possible</a:t>
            </a:r>
            <a:r>
              <a:rPr lang="en-US" sz="2400" dirty="0"/>
              <a:t>.</a:t>
            </a:r>
          </a:p>
          <a:p>
            <a:r>
              <a:rPr lang="en-US" sz="2400" dirty="0"/>
              <a:t>Example: ['∅', '∅', '∅'] or simply the </a:t>
            </a:r>
            <a:r>
              <a:rPr lang="en-US" sz="2400" b="1" dirty="0">
                <a:solidFill>
                  <a:srgbClr val="C00000"/>
                </a:solidFill>
              </a:rPr>
              <a:t>first positive example</a:t>
            </a:r>
            <a:r>
              <a:rPr lang="en-US" sz="2400" dirty="0"/>
              <a:t>. (Means the output is Positive)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Step 2: For each training example</a:t>
            </a:r>
            <a:r>
              <a:rPr lang="en-US" sz="2400" dirty="0"/>
              <a:t>:</a:t>
            </a:r>
          </a:p>
          <a:p>
            <a:r>
              <a:rPr lang="en-US" sz="2400" dirty="0"/>
              <a:t>If the example is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:</a:t>
            </a:r>
          </a:p>
          <a:p>
            <a:pPr lvl="1"/>
            <a:r>
              <a:rPr lang="en-US" sz="2200" b="1" dirty="0"/>
              <a:t>Compare</a:t>
            </a:r>
            <a:r>
              <a:rPr lang="en-US" sz="2200" dirty="0"/>
              <a:t> it with the current hypothesis.</a:t>
            </a:r>
          </a:p>
          <a:p>
            <a:pPr lvl="1"/>
            <a:r>
              <a:rPr lang="en-US" sz="2200" dirty="0"/>
              <a:t>If any attribute in the hypothesis is different from the current example:</a:t>
            </a:r>
          </a:p>
          <a:p>
            <a:pPr lvl="2"/>
            <a:r>
              <a:rPr lang="en-US" sz="2000" b="1" dirty="0"/>
              <a:t>Replace that attribute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(which means "any value").</a:t>
            </a:r>
          </a:p>
          <a:p>
            <a:r>
              <a:rPr lang="en-US" sz="2400" dirty="0"/>
              <a:t>If the example is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, ignore it.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Step 3: Continue until all examples are processed.</a:t>
            </a:r>
          </a:p>
          <a:p>
            <a:pPr marL="0" indent="0">
              <a:buNone/>
            </a:pPr>
            <a:r>
              <a:rPr lang="en-US" sz="2400" dirty="0"/>
              <a:t>Step 4: The resulting hypothesis is the </a:t>
            </a:r>
            <a:r>
              <a:rPr lang="en-US" sz="2400" b="1" dirty="0">
                <a:solidFill>
                  <a:srgbClr val="C00000"/>
                </a:solidFill>
              </a:rPr>
              <a:t>most specific </a:t>
            </a:r>
            <a:r>
              <a:rPr lang="en-US" sz="2400" b="1" dirty="0"/>
              <a:t>generalization consistent with the positive examples.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141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51082-826B-848D-5CFE-FD364DE5E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44F2-46D0-1AF4-67AC-EAED0B38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66057"/>
            <a:ext cx="10900568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Example Dataset:</a:t>
            </a:r>
          </a:p>
          <a:p>
            <a:pPr marL="0" indent="0">
              <a:buNone/>
            </a:pPr>
            <a:r>
              <a:rPr lang="en-US" sz="2400" dirty="0"/>
              <a:t>Let’s say we’re learning the concept of </a:t>
            </a:r>
            <a:r>
              <a:rPr lang="en-US" sz="2400" b="1" dirty="0" err="1">
                <a:solidFill>
                  <a:srgbClr val="C00000"/>
                </a:solidFill>
              </a:rPr>
              <a:t>EnjoySport</a:t>
            </a:r>
            <a:r>
              <a:rPr lang="en-US" sz="2400" dirty="0"/>
              <a:t>. Our training dataset looks like this: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78B7EE-17D0-5773-AF51-144F1EA0961E}"/>
              </a:ext>
            </a:extLst>
          </p:cNvPr>
          <p:cNvGraphicFramePr>
            <a:graphicFrameLocks noGrp="1"/>
          </p:cNvGraphicFramePr>
          <p:nvPr/>
        </p:nvGraphicFramePr>
        <p:xfrm>
          <a:off x="702852" y="1458733"/>
          <a:ext cx="11042834" cy="4596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548">
                  <a:extLst>
                    <a:ext uri="{9D8B030D-6E8A-4147-A177-3AD203B41FA5}">
                      <a16:colId xmlns:a16="http://schemas.microsoft.com/office/drawing/2014/main" val="3655573434"/>
                    </a:ext>
                  </a:extLst>
                </a:gridCol>
                <a:gridCol w="1221607">
                  <a:extLst>
                    <a:ext uri="{9D8B030D-6E8A-4147-A177-3AD203B41FA5}">
                      <a16:colId xmlns:a16="http://schemas.microsoft.com/office/drawing/2014/main" val="2598670934"/>
                    </a:ext>
                  </a:extLst>
                </a:gridCol>
                <a:gridCol w="1733707">
                  <a:extLst>
                    <a:ext uri="{9D8B030D-6E8A-4147-A177-3AD203B41FA5}">
                      <a16:colId xmlns:a16="http://schemas.microsoft.com/office/drawing/2014/main" val="1734269065"/>
                    </a:ext>
                  </a:extLst>
                </a:gridCol>
                <a:gridCol w="1777328">
                  <a:extLst>
                    <a:ext uri="{9D8B030D-6E8A-4147-A177-3AD203B41FA5}">
                      <a16:colId xmlns:a16="http://schemas.microsoft.com/office/drawing/2014/main" val="580906628"/>
                    </a:ext>
                  </a:extLst>
                </a:gridCol>
                <a:gridCol w="1423387">
                  <a:extLst>
                    <a:ext uri="{9D8B030D-6E8A-4147-A177-3AD203B41FA5}">
                      <a16:colId xmlns:a16="http://schemas.microsoft.com/office/drawing/2014/main" val="258087300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32287865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3098815711"/>
                    </a:ext>
                  </a:extLst>
                </a:gridCol>
              </a:tblGrid>
              <a:tr h="816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Sky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Temp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Humidity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Wind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Water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Forecast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EnjoySport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053291"/>
                  </a:ext>
                </a:extLst>
              </a:tr>
              <a:tr h="86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Normal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39745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373203"/>
                  </a:ext>
                </a:extLst>
              </a:tr>
              <a:tr h="102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Rainy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Cold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208776"/>
                  </a:ext>
                </a:extLst>
              </a:tr>
              <a:tr h="995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Cool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54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702-66C7-B09A-7410-A8DA15D0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28CF4-1B37-9F81-BB1D-8D6E9EAA2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5354"/>
            <a:ext cx="14255524" cy="6943353"/>
          </a:xfrm>
        </p:spPr>
      </p:pic>
    </p:spTree>
    <p:extLst>
      <p:ext uri="{BB962C8B-B14F-4D97-AF65-F5344CB8AC3E}">
        <p14:creationId xmlns:p14="http://schemas.microsoft.com/office/powerpoint/2010/main" val="41155160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D60039B-BC77-41DF-ACC8-C701D8198EB2}" vid="{DC443EE9-F046-42A5-BD1D-7585E7C793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320</TotalTime>
  <Words>1592</Words>
  <Application>Microsoft Office PowerPoint</Application>
  <PresentationFormat>Widescreen</PresentationFormat>
  <Paragraphs>263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Arial</vt:lpstr>
      <vt:lpstr>Calibri</vt:lpstr>
      <vt:lpstr>Gill Sans Nova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Skip third example (it's negative)  4. Process fourth positive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260</cp:revision>
  <dcterms:created xsi:type="dcterms:W3CDTF">2025-05-11T14:44:44Z</dcterms:created>
  <dcterms:modified xsi:type="dcterms:W3CDTF">2025-06-16T05:27:32Z</dcterms:modified>
</cp:coreProperties>
</file>