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42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72" r:id="rId10"/>
    <p:sldId id="873" r:id="rId11"/>
    <p:sldId id="870" r:id="rId12"/>
    <p:sldId id="87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66" r:id="rId28"/>
    <p:sldId id="867" r:id="rId29"/>
    <p:sldId id="840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3" r:id="rId40"/>
    <p:sldId id="884" r:id="rId41"/>
    <p:sldId id="885" r:id="rId42"/>
    <p:sldId id="886" r:id="rId43"/>
    <p:sldId id="887" r:id="rId44"/>
    <p:sldId id="888" r:id="rId45"/>
    <p:sldId id="889" r:id="rId46"/>
    <p:sldId id="8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2E5-3501-493E-B556-8D78E402D194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1800-8639-4DD5-9974-CDF46FB8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F069-687C-4110-9C8F-B52BF36C2535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decision tree  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Bayesian classifier 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Regression analysis 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k-Means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AEB-F7A1-5B34-0370-7E1FD1F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0BF-60DE-3BDE-393E-F2DF1714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5E87-2611-388F-8237-039798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68"/>
          <a:stretch>
            <a:fillRect/>
          </a:stretch>
        </p:blipFill>
        <p:spPr>
          <a:xfrm>
            <a:off x="76200" y="43543"/>
            <a:ext cx="12164179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071-E585-11DD-4050-325F16B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D2C-FF79-6AE8-F9C1-AB39D75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B1F7-140F-6CC3-6AB7-969F787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7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A3D0-ACBA-1229-086D-A4CAAE0B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E2D-56A6-364B-99E1-382846EB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🚀 Step-by-Step Working of FIND-S on Above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Start with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Process </a:t>
            </a:r>
            <a:r>
              <a:rPr lang="en-IN" sz="2400" b="1" dirty="0">
                <a:solidFill>
                  <a:srgbClr val="C00000"/>
                </a:solidFill>
              </a:rPr>
              <a:t>second positive example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D232-D338-B7D7-3072-B355E71D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2131459"/>
            <a:ext cx="8784771" cy="66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8CB2F-C076-8C03-3706-E898663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56032"/>
            <a:ext cx="8588829" cy="21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0A71-E486-428A-59F2-7AC8C719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AB-5B75-8870-A718-BB56CF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81592"/>
            <a:ext cx="1065911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70C0"/>
                </a:solidFill>
              </a:rPr>
              <a:t>Skip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third example </a:t>
            </a:r>
            <a:r>
              <a:rPr lang="en-US" sz="2600" b="1" dirty="0"/>
              <a:t>(it's negative)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4. Process </a:t>
            </a:r>
            <a:r>
              <a:rPr lang="en-US" sz="2600" b="1" dirty="0">
                <a:solidFill>
                  <a:srgbClr val="C00000"/>
                </a:solidFill>
              </a:rPr>
              <a:t>fourth positive example</a:t>
            </a:r>
            <a:r>
              <a:rPr lang="en-US" sz="2600" b="1" dirty="0"/>
              <a:t>: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21FD-9453-3E26-0BB6-9C44AF5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8962"/>
            <a:ext cx="10659110" cy="2824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3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844B-5FB4-8A58-342B-26BE886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63F-1734-2475-A604-54063D4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🧾 Final Hypothesis: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This means: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Sky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Sunny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Warm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Wind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Strong</a:t>
            </a:r>
          </a:p>
          <a:p>
            <a:r>
              <a:rPr lang="en-US" sz="2400" dirty="0"/>
              <a:t>All other values can be anything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44A62-F78B-C7DF-3B85-27187701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0" y="1771028"/>
            <a:ext cx="87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C79-2BF8-EBFF-6962-987CE61C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472-8D69-6E9D-45A4-FE72216D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752599"/>
            <a:ext cx="10900568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Program-2: </a:t>
            </a:r>
            <a:r>
              <a:rPr lang="en-US" sz="3200" dirty="0"/>
              <a:t>For a given set of training data examples stored in a .CSV file, implement and demonstrate the Candidate Elimination algorithm to output a description of the set of all hypotheses consistent with the training examples.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479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DBC6-39A1-8C9A-6770-8843B96A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D13-E33D-6865-51F6-3CE3C32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42257"/>
            <a:ext cx="1090056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🧠 What is the Candidate Elimination Algorithm?</a:t>
            </a:r>
          </a:p>
          <a:p>
            <a:pPr marL="0" indent="0">
              <a:buNone/>
            </a:pPr>
            <a:r>
              <a:rPr lang="en-US" sz="2400" dirty="0"/>
              <a:t>The Candidate Elimination Algorithm is a supervised learning algorithm in Machine Learning that:</a:t>
            </a:r>
          </a:p>
          <a:p>
            <a:pPr marL="0" indent="0">
              <a:buNone/>
            </a:pPr>
            <a:r>
              <a:rPr lang="en-US" sz="2400" dirty="0"/>
              <a:t>Learns the target concept from training data</a:t>
            </a:r>
          </a:p>
          <a:p>
            <a:pPr marL="0" indent="0">
              <a:buNone/>
            </a:pPr>
            <a:r>
              <a:rPr lang="en-US" sz="2400" dirty="0"/>
              <a:t>Maintains a version space:</a:t>
            </a:r>
          </a:p>
          <a:p>
            <a:pPr marL="0" indent="0">
              <a:buNone/>
            </a:pPr>
            <a:r>
              <a:rPr lang="en-US" sz="2400" dirty="0"/>
              <a:t>S: The most specific hypotheses (specific boundary)</a:t>
            </a:r>
          </a:p>
          <a:p>
            <a:pPr marL="0" indent="0">
              <a:buNone/>
            </a:pPr>
            <a:r>
              <a:rPr lang="en-US" sz="2400" dirty="0"/>
              <a:t>G: The most general hypotheses (general boundary)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version space is the set of all hypotheses consistent with the training data seen so far. The goal is to narrow this space as we process more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60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98D8-EC13-913C-5D74-E470446C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E2B-EBEB-F306-BFEA-152790A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153885"/>
            <a:ext cx="10900568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1. What is a </a:t>
            </a:r>
            <a:r>
              <a:rPr lang="en-US" sz="2400" b="1" dirty="0">
                <a:solidFill>
                  <a:srgbClr val="C00000"/>
                </a:solidFill>
              </a:rPr>
              <a:t>Target Concept</a:t>
            </a:r>
            <a:r>
              <a:rPr lang="en-US" sz="2400" b="1" dirty="0"/>
              <a:t>?</a:t>
            </a:r>
          </a:p>
          <a:p>
            <a:r>
              <a:rPr lang="en-US" sz="2400" dirty="0"/>
              <a:t>In machine learning, a target concept is the </a:t>
            </a:r>
            <a:r>
              <a:rPr lang="en-US" sz="2400" b="1" dirty="0">
                <a:solidFill>
                  <a:srgbClr val="C00000"/>
                </a:solidFill>
              </a:rPr>
              <a:t>thing we are trying to learn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classify</a:t>
            </a:r>
            <a:r>
              <a:rPr lang="en-US" sz="2400" dirty="0"/>
              <a:t>.</a:t>
            </a:r>
          </a:p>
          <a:p>
            <a:r>
              <a:rPr lang="en-US" sz="2400" dirty="0"/>
              <a:t>In our 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column </a:t>
            </a:r>
            <a:r>
              <a:rPr lang="en-US" sz="2400" dirty="0" err="1"/>
              <a:t>EnjoySport</a:t>
            </a:r>
            <a:r>
              <a:rPr lang="en-US" sz="2400" dirty="0"/>
              <a:t> is the target concept. We are trying to </a:t>
            </a:r>
            <a:r>
              <a:rPr lang="en-US" sz="2400" b="1" dirty="0">
                <a:solidFill>
                  <a:srgbClr val="C00000"/>
                </a:solidFill>
              </a:rPr>
              <a:t>learn a rule</a:t>
            </a:r>
            <a:r>
              <a:rPr lang="en-US" sz="2400" b="1" dirty="0"/>
              <a:t> (hypothesis) </a:t>
            </a:r>
            <a:r>
              <a:rPr lang="en-US" sz="2400" dirty="0"/>
              <a:t>that tells us </a:t>
            </a:r>
            <a:r>
              <a:rPr lang="en-US" sz="2400" b="1" dirty="0">
                <a:solidFill>
                  <a:srgbClr val="C00000"/>
                </a:solidFill>
              </a:rPr>
              <a:t>under what conditions a person enjoys sport</a:t>
            </a:r>
            <a:r>
              <a:rPr lang="en-US" sz="2400" b="1" dirty="0"/>
              <a:t>.</a:t>
            </a:r>
          </a:p>
          <a:p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7D4F-F5A6-8C21-F0B0-EE564ECF8495}"/>
              </a:ext>
            </a:extLst>
          </p:cNvPr>
          <p:cNvGraphicFramePr>
            <a:graphicFrameLocks noGrp="1"/>
          </p:cNvGraphicFramePr>
          <p:nvPr/>
        </p:nvGraphicFramePr>
        <p:xfrm>
          <a:off x="1589903" y="2335524"/>
          <a:ext cx="7967757" cy="101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251">
                  <a:extLst>
                    <a:ext uri="{9D8B030D-6E8A-4147-A177-3AD203B41FA5}">
                      <a16:colId xmlns:a16="http://schemas.microsoft.com/office/drawing/2014/main" val="1112269024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8800196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58015739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53596305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09261301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948984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3050464094"/>
                    </a:ext>
                  </a:extLst>
                </a:gridCol>
              </a:tblGrid>
              <a:tr h="632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Sky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Temp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Humidity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Wind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Water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Forecast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EnjoySport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2975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Sunny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Warm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Normal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Strong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Warm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Same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Yes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5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1C3A-24FB-566D-614B-1C0D7E1D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83D-D06D-9EC2-7823-6F795080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306285"/>
            <a:ext cx="109005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Version Space?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version space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all possible hypotheses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are consistent </a:t>
            </a:r>
            <a:r>
              <a:rPr lang="en-US" sz="2400" b="1" dirty="0"/>
              <a:t>with the training examples</a:t>
            </a:r>
            <a:r>
              <a:rPr lang="en-US" sz="2400" dirty="0"/>
              <a:t> seen so far.</a:t>
            </a:r>
          </a:p>
          <a:p>
            <a:pPr marL="0" indent="0">
              <a:buNone/>
            </a:pPr>
            <a:r>
              <a:rPr lang="en-US" sz="2400" dirty="0"/>
              <a:t>It is represented as:</a:t>
            </a:r>
          </a:p>
          <a:p>
            <a:r>
              <a:rPr lang="en-US" sz="2400" b="1" dirty="0"/>
              <a:t>A boundary of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: </a:t>
            </a:r>
            <a:r>
              <a:rPr lang="en-US" sz="2400" dirty="0"/>
              <a:t>Specific hypotheses</a:t>
            </a:r>
          </a:p>
          <a:p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boundary of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: General hypotheses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0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9D4C-538C-D9EC-9A83-C7268DFC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D93D-4DF0-F88D-FE0B-B2786EF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 (Specific Boundary)?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stands for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fits all positive examples</a:t>
            </a:r>
            <a:r>
              <a:rPr lang="en-US" sz="2400" dirty="0"/>
              <a:t>.</a:t>
            </a:r>
          </a:p>
          <a:p>
            <a:r>
              <a:rPr lang="en-US" sz="2400" dirty="0"/>
              <a:t>It starts as the most specific possible: </a:t>
            </a:r>
            <a:r>
              <a:rPr lang="en-US" sz="2400" b="1" dirty="0"/>
              <a:t>['∅', '∅', ..., '∅']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rejects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everything</a:t>
            </a:r>
            <a:r>
              <a:rPr lang="en-US" sz="2400" dirty="0"/>
              <a:t>).</a:t>
            </a:r>
          </a:p>
          <a:p>
            <a:r>
              <a:rPr lang="en-US" sz="2400" dirty="0"/>
              <a:t>It gets generalized when we see </a:t>
            </a:r>
            <a:r>
              <a:rPr lang="en-US" sz="2400" b="1" dirty="0"/>
              <a:t>positive examples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After seeing positive 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This means: </a:t>
            </a:r>
            <a:r>
              <a:rPr lang="en-US" sz="2400" dirty="0"/>
              <a:t>"Enjoy sport </a:t>
            </a:r>
            <a:r>
              <a:rPr lang="en-US" sz="2400" b="1" dirty="0">
                <a:solidFill>
                  <a:srgbClr val="C00000"/>
                </a:solidFill>
              </a:rPr>
              <a:t>only under these specific conditions</a:t>
            </a:r>
            <a:r>
              <a:rPr lang="en-US" sz="2400" dirty="0"/>
              <a:t>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A480-70F2-E46D-7034-090A1D3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2" y="3871971"/>
            <a:ext cx="7937771" cy="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973-3770-76DD-275D-1BEC0ABA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3974-41CC-C71F-87A3-DDE707D3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698171"/>
            <a:ext cx="109005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Program-1: </a:t>
            </a:r>
            <a:r>
              <a:rPr lang="en-US" sz="3600" dirty="0"/>
              <a:t>Implement and demonstrate the FIND-S algorithm for finding the most specific hypothesis based on a given set of training data samples. Read the training data from a .CSV file.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9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FAD3-4971-03C7-2256-4487821D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C032-8825-2597-0052-387F3DE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5. What is G (General Boundary)?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most general hypotheses </a:t>
            </a:r>
            <a:r>
              <a:rPr lang="en-US" sz="2400" dirty="0"/>
              <a:t>that do not </a:t>
            </a:r>
            <a:r>
              <a:rPr lang="en-US" sz="2400" b="1" dirty="0">
                <a:solidFill>
                  <a:srgbClr val="C00000"/>
                </a:solidFill>
              </a:rPr>
              <a:t>contradict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example.</a:t>
            </a:r>
          </a:p>
          <a:p>
            <a:pPr marL="0" indent="0">
              <a:buNone/>
            </a:pPr>
            <a:r>
              <a:rPr lang="en-US" sz="2400" b="1" dirty="0"/>
              <a:t>It starts as: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(Accepts everything)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It gets </a:t>
            </a:r>
            <a:r>
              <a:rPr lang="en-US" sz="2400" b="1" dirty="0">
                <a:solidFill>
                  <a:srgbClr val="C00000"/>
                </a:solidFill>
              </a:rPr>
              <a:t>specialized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1"/>
                </a:solidFill>
              </a:rPr>
              <a:t>made stricter</a:t>
            </a:r>
            <a:r>
              <a:rPr lang="en-US" sz="2400" dirty="0"/>
              <a:t>) when we see </a:t>
            </a:r>
            <a:r>
              <a:rPr lang="en-US" sz="2400" b="1" dirty="0">
                <a:solidFill>
                  <a:srgbClr val="C00000"/>
                </a:solidFill>
              </a:rPr>
              <a:t>negative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CCA3-8771-28E7-8893-91566F2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3" y="2356142"/>
            <a:ext cx="6002248" cy="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1334-CE99-DD41-433E-5B1138D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07F-AF10-3BF1-4F8E-5726B25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After processing some </a:t>
            </a:r>
            <a:r>
              <a:rPr lang="en-US" sz="2400" b="1" dirty="0"/>
              <a:t>negative examples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This means: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Do NOT enjoy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sport</a:t>
            </a:r>
            <a:r>
              <a:rPr lang="en-US" sz="2400" dirty="0"/>
              <a:t> </a:t>
            </a:r>
            <a:r>
              <a:rPr lang="en-US" sz="2400" b="1" dirty="0"/>
              <a:t>when it’s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Sunny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Warm</a:t>
            </a:r>
            <a:r>
              <a:rPr lang="en-US" sz="2400" dirty="0"/>
              <a:t>."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5F8E-DF5D-4C4E-09BF-F702798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7" y="1927628"/>
            <a:ext cx="5477734" cy="19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974B-5012-EAB0-51B5-C6C502A7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A30-ECD1-D50E-3059-2B1565E6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00742"/>
            <a:ext cx="10900568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Key Idea</a:t>
            </a:r>
          </a:p>
          <a:p>
            <a:pPr marL="0" indent="0">
              <a:buNone/>
            </a:pPr>
            <a:r>
              <a:rPr lang="en-US" sz="2400" b="1" dirty="0"/>
              <a:t>We maintain two boundaries:</a:t>
            </a:r>
          </a:p>
          <a:p>
            <a:pPr marL="0" indent="0">
              <a:buNone/>
            </a:pPr>
            <a:r>
              <a:rPr lang="en-US" sz="2400" b="1" dirty="0"/>
              <a:t>S: </a:t>
            </a:r>
            <a:r>
              <a:rPr lang="en-US" sz="2400" dirty="0"/>
              <a:t>Starts from the most specific hypothesis — '∅' (</a:t>
            </a:r>
            <a:r>
              <a:rPr lang="en-US" sz="2400" b="1" dirty="0">
                <a:solidFill>
                  <a:srgbClr val="C00000"/>
                </a:solidFill>
              </a:rPr>
              <a:t>doesn’t accept anything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G: </a:t>
            </a:r>
            <a:r>
              <a:rPr lang="en-US" sz="2400" dirty="0"/>
              <a:t>Starts from the most general hypothesis — '?' for all attributes (</a:t>
            </a:r>
            <a:r>
              <a:rPr lang="en-US" sz="2400" b="1" dirty="0">
                <a:solidFill>
                  <a:srgbClr val="C00000"/>
                </a:solidFill>
              </a:rPr>
              <a:t>accepts everything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With each training example:</a:t>
            </a:r>
          </a:p>
          <a:p>
            <a:r>
              <a:rPr lang="en-US" sz="2400" dirty="0"/>
              <a:t>If it's positive:</a:t>
            </a:r>
          </a:p>
          <a:p>
            <a:pPr lvl="1"/>
            <a:r>
              <a:rPr lang="en-US" sz="2200" dirty="0"/>
              <a:t>Generalize S minimally to include the example.</a:t>
            </a:r>
          </a:p>
          <a:p>
            <a:pPr lvl="1"/>
            <a:r>
              <a:rPr lang="en-US" sz="2200" dirty="0"/>
              <a:t>Remove G hypotheses that do not include the example.</a:t>
            </a:r>
          </a:p>
          <a:p>
            <a:r>
              <a:rPr lang="en-US" sz="2400" dirty="0"/>
              <a:t>If it's negative:</a:t>
            </a:r>
          </a:p>
          <a:p>
            <a:pPr lvl="1"/>
            <a:r>
              <a:rPr lang="en-US" sz="2200" dirty="0"/>
              <a:t>Specialize G minimally to exclude the example.</a:t>
            </a:r>
          </a:p>
          <a:p>
            <a:pPr lvl="1"/>
            <a:r>
              <a:rPr lang="en-US" sz="2200" dirty="0"/>
              <a:t>Remove S hypotheses that include the negative example.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71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5B3C-16DF-61A0-286E-A3B22BC9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484-E6B0-424E-0009-9DBCDFC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89857"/>
            <a:ext cx="1090056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🧾 Example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A2587-1B75-9EF1-5F68-23E423271F20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3B09-6B19-7C16-49E4-733ED7C4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AD2-B4AC-7096-168C-2712766A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81000"/>
            <a:ext cx="10900568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Step-by-step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Initial state: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After Example 1: Positive: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r>
              <a:rPr lang="en-IN" sz="2400" b="1" dirty="0"/>
              <a:t>S becomes this example:</a:t>
            </a:r>
          </a:p>
          <a:p>
            <a:r>
              <a:rPr lang="en-IN" sz="2400" b="1" dirty="0"/>
              <a:t>G remains </a:t>
            </a:r>
            <a:r>
              <a:rPr lang="en-IN" sz="2400" b="1" dirty="0">
                <a:solidFill>
                  <a:srgbClr val="C00000"/>
                </a:solidFill>
              </a:rPr>
              <a:t>unchanged</a:t>
            </a:r>
            <a:r>
              <a:rPr lang="en-IN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54CC-AD3A-D500-0018-6D9E51DA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1342532"/>
            <a:ext cx="9307286" cy="13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1BAB-F2C7-2AEF-FD7A-7CE0E7E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5" y="3617646"/>
            <a:ext cx="9932490" cy="80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011E6-11D1-4782-A0CA-9CE302FE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820607"/>
            <a:ext cx="7543800" cy="5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B5D7-948E-5E1D-7A03-105CE9F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B25-A988-6EC7-C157-70A1A51A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After Example 2: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generalized:  </a:t>
            </a:r>
            <a:r>
              <a:rPr lang="en-US" sz="2400" dirty="0"/>
              <a:t>"</a:t>
            </a:r>
            <a:r>
              <a:rPr lang="en-US" sz="2400" b="1" dirty="0"/>
              <a:t>Normal</a:t>
            </a:r>
            <a:r>
              <a:rPr lang="en-US" sz="2400" dirty="0"/>
              <a:t>" ≠ "</a:t>
            </a:r>
            <a:r>
              <a:rPr lang="en-US" sz="2400" b="1" dirty="0"/>
              <a:t>High</a:t>
            </a:r>
            <a:r>
              <a:rPr lang="en-US" sz="2400" dirty="0"/>
              <a:t>" → replace with ‘</a:t>
            </a:r>
            <a:r>
              <a:rPr lang="en-US" sz="2400" b="1" dirty="0"/>
              <a:t>?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b="1" dirty="0"/>
              <a:t>G remains the same.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D9F7-3C9B-CED9-E9B3-6C61D157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1614195"/>
            <a:ext cx="9252857" cy="83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D23AE-57E2-4CB2-2E4A-2772F01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0" y="3494314"/>
            <a:ext cx="9205694" cy="7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5F2C-F9D6-218E-7D80-AFD41039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A41-7A56-5277-037A-90D498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96686"/>
            <a:ext cx="10900568" cy="52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4. After Example 3: Negative: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dirty="0"/>
              <a:t>This negative example is covered by G and must be excluded.</a:t>
            </a:r>
          </a:p>
          <a:p>
            <a:r>
              <a:rPr lang="en-US" sz="2400" dirty="0"/>
              <a:t>Specialize G (i.e., make it more specific to exclude this row but still include S):</a:t>
            </a:r>
          </a:p>
          <a:p>
            <a:r>
              <a:rPr lang="en-US" sz="2400" dirty="0"/>
              <a:t>We generate specific hypotheses like: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combinations that do not match the negative example but are consistent with S.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03BD-8B93-EC5F-FCB0-A54DA1D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7453"/>
            <a:ext cx="8752114" cy="78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4DE8-DED8-25EF-CCDA-51EF5E30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1" y="3606715"/>
            <a:ext cx="5648505" cy="1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0FE6-FA42-E751-49D7-5A832E0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655E-2D3F-A692-07F5-110781A0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5. After Example 4: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 again:</a:t>
            </a:r>
          </a:p>
          <a:p>
            <a:pPr lvl="1"/>
            <a:r>
              <a:rPr lang="en-US" sz="2200" dirty="0"/>
              <a:t>Water: "Warm" ≠ "Cool" → '?'</a:t>
            </a:r>
          </a:p>
          <a:p>
            <a:pPr lvl="1"/>
            <a:r>
              <a:rPr lang="en-US" sz="2200" dirty="0"/>
              <a:t>Forecast: "Same" ≠ "Change" → ‘?’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G: </a:t>
            </a:r>
            <a:r>
              <a:rPr lang="en-US" sz="2400" dirty="0"/>
              <a:t>remove hypotheses that don't cover this positive example.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7F84-B22A-1C9C-E2BC-021CA63C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06182"/>
            <a:ext cx="8817429" cy="79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239AF-81AB-89F5-84F7-F280478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4" y="4098422"/>
            <a:ext cx="8247905" cy="7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0BD3-D685-4C19-0E6F-00E8B6A9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DF28-C9CD-A2F4-4FAC-50B4904B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✅ Final Hypotheses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= ['Sunny', 'Warm', '?', 'Strong', '?', '?']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= a set of hypotheses that include all positive and exclude all negative examples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66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5. Write a program to implement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k-Nearest 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Neighbour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/>
              <a:t>algorithm to classify the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iris data set</a:t>
            </a:r>
            <a:r>
              <a:rPr lang="en-US" sz="3200" b="1" dirty="0"/>
              <a:t>. Print both correct and wrong predictions. 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18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FIND-S algorithm: (Find-Yes)</a:t>
            </a:r>
          </a:p>
          <a:p>
            <a:pPr marL="0" indent="0">
              <a:buNone/>
            </a:pPr>
            <a:r>
              <a:rPr lang="en-US" sz="2400" b="1" dirty="0"/>
              <a:t>FIND-S (Find-Specific)</a:t>
            </a:r>
            <a:r>
              <a:rPr lang="en-US" sz="2400" dirty="0"/>
              <a:t> is a simple </a:t>
            </a:r>
            <a:r>
              <a:rPr lang="en-US" sz="2400" b="1" dirty="0">
                <a:solidFill>
                  <a:srgbClr val="C00000"/>
                </a:solidFill>
              </a:rPr>
              <a:t>concept learning algorithm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used in </a:t>
            </a:r>
            <a:r>
              <a:rPr lang="en-US" sz="2400" b="1" dirty="0"/>
              <a:t>Machine Learning</a:t>
            </a:r>
            <a:r>
              <a:rPr lang="en-US" sz="2400" dirty="0"/>
              <a:t>. It finds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fits all the </a:t>
            </a:r>
            <a:r>
              <a:rPr lang="en-US" sz="2400" b="1" dirty="0"/>
              <a:t>positive training examples</a:t>
            </a:r>
            <a:r>
              <a:rPr lang="en-US" sz="2400" dirty="0"/>
              <a:t> in the dataset.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0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5480E-414A-2910-94CF-39A3BFF7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BF9-54A2-0470-2C6A-BD652753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1232446" cy="1057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🌸 What is the Iris Dataset?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Iris dataset</a:t>
            </a:r>
            <a:r>
              <a:rPr lang="en-US" sz="2400" dirty="0"/>
              <a:t> is one of the most famous datasets in machine learning and statistics. It was introduced by the British biologist </a:t>
            </a:r>
            <a:r>
              <a:rPr lang="en-US" sz="2400" b="1" dirty="0"/>
              <a:t>Ronald A. Fisher</a:t>
            </a:r>
            <a:r>
              <a:rPr lang="en-US" sz="2400" dirty="0"/>
              <a:t> in 1936 and is often used to demonstrate classification algorithms.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🧠 What Does It Contain?</a:t>
            </a:r>
          </a:p>
          <a:p>
            <a:pPr marL="0" indent="0">
              <a:buNone/>
            </a:pPr>
            <a:r>
              <a:rPr lang="en-US" sz="2400" dirty="0"/>
              <a:t>The dataset contains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150 samples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iris flowers</a:t>
            </a:r>
            <a:r>
              <a:rPr lang="en-US" sz="2400" dirty="0"/>
              <a:t>, divided into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 species </a:t>
            </a:r>
            <a:r>
              <a:rPr lang="en-US" sz="2400" dirty="0"/>
              <a:t>(</a:t>
            </a:r>
            <a:r>
              <a:rPr lang="en-US" sz="2400" b="1" dirty="0"/>
              <a:t>classes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6901D-14B3-427F-CA41-03166E42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81198"/>
              </p:ext>
            </p:extLst>
          </p:nvPr>
        </p:nvGraphicFramePr>
        <p:xfrm>
          <a:off x="1154475" y="4307980"/>
          <a:ext cx="5899468" cy="148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734">
                  <a:extLst>
                    <a:ext uri="{9D8B030D-6E8A-4147-A177-3AD203B41FA5}">
                      <a16:colId xmlns:a16="http://schemas.microsoft.com/office/drawing/2014/main" val="3153605255"/>
                    </a:ext>
                  </a:extLst>
                </a:gridCol>
                <a:gridCol w="2949734">
                  <a:extLst>
                    <a:ext uri="{9D8B030D-6E8A-4147-A177-3AD203B41FA5}">
                      <a16:colId xmlns:a16="http://schemas.microsoft.com/office/drawing/2014/main" val="345324306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Species (Class)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Label (Target)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2248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</a:t>
                      </a:r>
                      <a:r>
                        <a:rPr lang="en-IN" sz="2000" kern="100" dirty="0" err="1">
                          <a:effectLst/>
                        </a:rPr>
                        <a:t>Setosa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0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1067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Versicolor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16136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Virginica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2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21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4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F13F-3090-FBE4-99E2-F0EA3F496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69E-A8CC-F65E-C527-F38D93B0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Each flower is described by </a:t>
            </a:r>
            <a:r>
              <a:rPr lang="en-IN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4 numeric features</a:t>
            </a:r>
            <a:r>
              <a:rPr lang="en-IN" sz="2800" b="1" dirty="0"/>
              <a:t>: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6C062-FEDE-AD6D-DE50-E2748A17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8908"/>
              </p:ext>
            </p:extLst>
          </p:nvPr>
        </p:nvGraphicFramePr>
        <p:xfrm>
          <a:off x="991189" y="1979626"/>
          <a:ext cx="9513525" cy="3670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23">
                  <a:extLst>
                    <a:ext uri="{9D8B030D-6E8A-4147-A177-3AD203B41FA5}">
                      <a16:colId xmlns:a16="http://schemas.microsoft.com/office/drawing/2014/main" val="2041911078"/>
                    </a:ext>
                  </a:extLst>
                </a:gridCol>
                <a:gridCol w="4818703">
                  <a:extLst>
                    <a:ext uri="{9D8B030D-6E8A-4147-A177-3AD203B41FA5}">
                      <a16:colId xmlns:a16="http://schemas.microsoft.com/office/drawing/2014/main" val="206245858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313248733"/>
                    </a:ext>
                  </a:extLst>
                </a:gridCol>
              </a:tblGrid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Feature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Description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Unit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654501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Length of the sepal (outer leaf)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00350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Width of the sepal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145078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Length of the petal (inner leaf)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544092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Width of the petal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cm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04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4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19575-84A5-FC32-828B-4C72BF37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115F-066F-EB34-27F4-B3EF67E9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📊 Sample Data: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Each row represents </a:t>
            </a: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one flower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ACDC33-2DAC-1573-FD05-B70CE789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87422"/>
              </p:ext>
            </p:extLst>
          </p:nvPr>
        </p:nvGraphicFramePr>
        <p:xfrm>
          <a:off x="947645" y="1793381"/>
          <a:ext cx="9753012" cy="1755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386">
                  <a:extLst>
                    <a:ext uri="{9D8B030D-6E8A-4147-A177-3AD203B41FA5}">
                      <a16:colId xmlns:a16="http://schemas.microsoft.com/office/drawing/2014/main" val="1445479628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156964172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33772905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2719866520"/>
                    </a:ext>
                  </a:extLst>
                </a:gridCol>
                <a:gridCol w="1951468">
                  <a:extLst>
                    <a:ext uri="{9D8B030D-6E8A-4147-A177-3AD203B41FA5}">
                      <a16:colId xmlns:a16="http://schemas.microsoft.com/office/drawing/2014/main" val="3985820485"/>
                    </a:ext>
                  </a:extLst>
                </a:gridCol>
              </a:tblGrid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Species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23091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5.1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1.4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0.2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Iris-setosa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20614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7.0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4.7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1.4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Iris-versicolor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076735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2.5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Iris-virginica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12B6-3E03-05C5-7EAD-3FC6C2C5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F652-3588-2BAA-29B3-07FA1798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25" y="1328057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🧪 Why Is It So Popular?</a:t>
            </a:r>
          </a:p>
          <a:p>
            <a:r>
              <a:rPr lang="en-US" sz="2400" b="1" dirty="0"/>
              <a:t>Small size </a:t>
            </a:r>
            <a:r>
              <a:rPr lang="en-US" sz="2400" dirty="0"/>
              <a:t>– </a:t>
            </a:r>
            <a:r>
              <a:rPr lang="en-US" sz="2400" b="1" dirty="0">
                <a:solidFill>
                  <a:srgbClr val="C00000"/>
                </a:solidFill>
              </a:rPr>
              <a:t>only 150 rows</a:t>
            </a:r>
            <a:r>
              <a:rPr lang="en-US" sz="2400" dirty="0"/>
              <a:t>.</a:t>
            </a:r>
          </a:p>
          <a:p>
            <a:r>
              <a:rPr lang="en-US" sz="2400" b="1" dirty="0"/>
              <a:t>Clean</a:t>
            </a:r>
            <a:r>
              <a:rPr lang="en-US" sz="2400" dirty="0"/>
              <a:t> and </a:t>
            </a:r>
            <a:r>
              <a:rPr lang="en-US" sz="2400" b="1" dirty="0"/>
              <a:t>well-balanced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50 samples per class</a:t>
            </a:r>
            <a:r>
              <a:rPr lang="en-US" sz="2400" dirty="0"/>
              <a:t>.</a:t>
            </a:r>
          </a:p>
          <a:p>
            <a:r>
              <a:rPr lang="en-US" sz="2400" dirty="0"/>
              <a:t>Simple structure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only 4 input features</a:t>
            </a:r>
            <a:r>
              <a:rPr lang="en-US" sz="2400" dirty="0"/>
              <a:t>.</a:t>
            </a:r>
          </a:p>
          <a:p>
            <a:r>
              <a:rPr lang="en-US" sz="2400" dirty="0"/>
              <a:t>Great for learning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visualization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processing</a:t>
            </a:r>
            <a:r>
              <a:rPr lang="en-US" sz="2400" dirty="0"/>
              <a:t>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861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A944-880C-79C7-8272-09B880D7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F6B-F472-36A1-3051-3708D1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7358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b="1" dirty="0"/>
              <a:t>📈 Visualization: </a:t>
            </a:r>
          </a:p>
          <a:p>
            <a:pPr marL="0" indent="0">
              <a:buNone/>
            </a:pPr>
            <a:r>
              <a:rPr lang="en-IN" sz="2600" dirty="0"/>
              <a:t>The below </a:t>
            </a:r>
            <a:r>
              <a:rPr lang="en-IN" sz="2600" b="1" dirty="0"/>
              <a:t>visualization</a:t>
            </a:r>
            <a:r>
              <a:rPr lang="en-IN" sz="2600" dirty="0"/>
              <a:t> </a:t>
            </a:r>
            <a:r>
              <a:rPr lang="en-US" sz="2600" dirty="0"/>
              <a:t>shows how well classes are separated in iris dataset:</a:t>
            </a:r>
            <a:endParaRPr lang="en-IN" sz="2600" dirty="0"/>
          </a:p>
          <a:p>
            <a:pPr marL="0" indent="0">
              <a:buNone/>
            </a:pPr>
            <a:endParaRPr lang="en-IN" sz="2600" b="1" dirty="0"/>
          </a:p>
        </p:txBody>
      </p:sp>
      <p:pic>
        <p:nvPicPr>
          <p:cNvPr id="4" name="Picture 3" descr="A chart with different colored dots">
            <a:extLst>
              <a:ext uri="{FF2B5EF4-FFF2-40B4-BE49-F238E27FC236}">
                <a16:creationId xmlns:a16="http://schemas.microsoft.com/office/drawing/2014/main" id="{27FB6A6F-949D-332B-C0C5-D9AA8EF2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21" y="1367708"/>
            <a:ext cx="6833556" cy="5125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80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9A30F-8133-8925-FEDD-3E050E69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3738A-AEF2-C7DB-AC19-B497A84E7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13317"/>
            <a:ext cx="10900568" cy="5286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957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35F1-C629-C04A-39E5-2007E69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8263-85D6-16EA-CED5-FE784B0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3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4B20-02EF-9E43-548C-F105835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842-7C8E-4065-8236-15A86383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521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CABA-E2D2-D02E-8203-D5023364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069-661C-5B1C-0D58-C42A4087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73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D727-AB88-830E-2D42-66DC08DF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C434-6B87-9919-B399-4690917D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86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FFE-473E-9386-E6ED-812D6B84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2A56-9AC4-1340-2791-1BE6859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What is Concept Learning?</a:t>
            </a:r>
          </a:p>
          <a:p>
            <a:pPr marL="0" indent="0">
              <a:buNone/>
            </a:pPr>
            <a:r>
              <a:rPr lang="en-US" sz="2400" dirty="0"/>
              <a:t>Concept Learning is a </a:t>
            </a:r>
            <a:r>
              <a:rPr lang="en-US" sz="2400" b="1" dirty="0"/>
              <a:t>type of supervised learning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goal is to learn a rule or function</a:t>
            </a:r>
            <a:r>
              <a:rPr lang="en-US" sz="2400" dirty="0"/>
              <a:t> (called a concept) that classifies examples into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classes.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r>
              <a:rPr lang="en-US" sz="2400" dirty="0"/>
              <a:t>Suppose you're trying to learn the concept of "</a:t>
            </a:r>
            <a:r>
              <a:rPr lang="en-US" sz="2400" b="1" dirty="0" err="1"/>
              <a:t>EnjoySport</a:t>
            </a:r>
            <a:r>
              <a:rPr lang="en-US" sz="2400" dirty="0"/>
              <a:t>".</a:t>
            </a:r>
          </a:p>
          <a:p>
            <a:r>
              <a:rPr lang="en-US" sz="2400" dirty="0"/>
              <a:t>You are given a dataset with </a:t>
            </a:r>
            <a:r>
              <a:rPr lang="en-US" sz="2400" b="1" dirty="0"/>
              <a:t>different weather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Each row in the data says whether the sport was </a:t>
            </a:r>
            <a:r>
              <a:rPr lang="en-US" sz="2400" b="1" dirty="0">
                <a:solidFill>
                  <a:srgbClr val="C00000"/>
                </a:solidFill>
              </a:rPr>
              <a:t>enjoyed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under those conditions.</a:t>
            </a:r>
          </a:p>
          <a:p>
            <a:r>
              <a:rPr lang="en-US" sz="2400" dirty="0"/>
              <a:t>Your job is to learn what </a:t>
            </a:r>
            <a:r>
              <a:rPr lang="en-US" sz="2400" b="1" dirty="0">
                <a:solidFill>
                  <a:srgbClr val="C00000"/>
                </a:solidFill>
              </a:rPr>
              <a:t>combination of conditions </a:t>
            </a:r>
            <a:r>
              <a:rPr lang="en-US" sz="2400" dirty="0"/>
              <a:t>leads to "</a:t>
            </a:r>
            <a:r>
              <a:rPr lang="en-US" sz="2400" b="1" dirty="0" err="1"/>
              <a:t>EnjoySport</a:t>
            </a:r>
            <a:r>
              <a:rPr lang="en-US" sz="2400" dirty="0"/>
              <a:t> = </a:t>
            </a:r>
            <a:r>
              <a:rPr lang="en-US" sz="2400" b="1" dirty="0"/>
              <a:t>Yes</a:t>
            </a:r>
            <a:r>
              <a:rPr lang="en-US" sz="2400" dirty="0"/>
              <a:t>" — this is the "concept".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951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7818-09CD-9B21-1DF6-64FCF9B1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71CA-4741-6837-6823-B14961805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57032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818A-B01E-420E-5D3B-CEA614D0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3A24-2009-3ED7-FB8F-92F89324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065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E323-EC4B-15D3-5E56-80443CEA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DA7-2F7C-81F0-A6CE-45000AC4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271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05DD-49CF-FF95-9CD6-A6A828BC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DB3D-8D92-E63A-5570-6E928735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555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2842-3851-0E40-8A95-5C9B3445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1F6C-F0E9-9253-9B74-239AA734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50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B876-4607-1AE7-406F-EEFD539E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AAD6-0BFA-BCC0-A5B7-C550A76D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2826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E58E-63B8-4562-A37A-E27CB033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9345-B67E-1B0B-B618-41EE8333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29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5F45-FA63-907B-F173-3C1BC742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2C8-1336-933E-94DA-8B6D995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✅ Hypothesis in Machine Learning? (</a:t>
            </a:r>
            <a:r>
              <a:rPr lang="en-US" sz="3200" b="1" dirty="0">
                <a:solidFill>
                  <a:srgbClr val="C00000"/>
                </a:solidFill>
              </a:rPr>
              <a:t>Theory</a:t>
            </a:r>
            <a:r>
              <a:rPr lang="en-US" sz="3200" b="1" dirty="0"/>
              <a:t> or </a:t>
            </a:r>
            <a:r>
              <a:rPr lang="en-US" sz="3200" b="1" dirty="0">
                <a:solidFill>
                  <a:srgbClr val="C00000"/>
                </a:solidFill>
              </a:rPr>
              <a:t>Thesis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 hypothesis is a </a:t>
            </a:r>
            <a:r>
              <a:rPr lang="en-US" sz="2400" b="1" dirty="0">
                <a:solidFill>
                  <a:srgbClr val="C00000"/>
                </a:solidFill>
              </a:rPr>
              <a:t>candidate rule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guess</a:t>
            </a:r>
            <a:r>
              <a:rPr lang="en-US" sz="2400" dirty="0"/>
              <a:t> that might </a:t>
            </a:r>
            <a:r>
              <a:rPr lang="en-US" sz="2400" b="1" dirty="0"/>
              <a:t>describe the concept you're trying to learn.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hypothesis</a:t>
            </a:r>
            <a:r>
              <a:rPr lang="en-US" sz="2400" dirty="0"/>
              <a:t> is a </a:t>
            </a:r>
            <a:r>
              <a:rPr lang="en-US" sz="2400" b="1" dirty="0"/>
              <a:t>guess</a:t>
            </a:r>
            <a:r>
              <a:rPr lang="en-US" sz="2400" dirty="0"/>
              <a:t> or </a:t>
            </a:r>
            <a:r>
              <a:rPr lang="en-US" sz="2400" b="1" dirty="0"/>
              <a:t>rule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C00000"/>
                </a:solidFill>
              </a:rPr>
              <a:t>helps predict the output </a:t>
            </a:r>
            <a:r>
              <a:rPr lang="en-US" sz="2400" dirty="0"/>
              <a:t>(like Yes/No) given an input.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 example: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Hypothesis</a:t>
            </a:r>
            <a:r>
              <a:rPr lang="en-US" sz="2400" dirty="0"/>
              <a:t>= ['Sunny', 'Warm', '?', 'Strong', '?', ‘?’]</a:t>
            </a:r>
          </a:p>
          <a:p>
            <a:r>
              <a:rPr lang="en-US" sz="2400" dirty="0"/>
              <a:t>This hypothesis says:</a:t>
            </a:r>
          </a:p>
          <a:p>
            <a:r>
              <a:rPr lang="en-US" sz="2400" dirty="0"/>
              <a:t>"A person will enjoy sport if it is Sunny and Warm and Wind is Strong (rest can be anything)."</a:t>
            </a:r>
            <a:endParaRPr lang="en-IN" sz="2400" dirty="0"/>
          </a:p>
          <a:p>
            <a:r>
              <a:rPr lang="en-US" sz="2400" dirty="0"/>
              <a:t>This means:</a:t>
            </a:r>
          </a:p>
          <a:p>
            <a:pPr lvl="1"/>
            <a:r>
              <a:rPr lang="en-US" sz="2200" dirty="0"/>
              <a:t>"If the </a:t>
            </a:r>
            <a:r>
              <a:rPr lang="en-US" sz="2200" b="1" dirty="0">
                <a:solidFill>
                  <a:srgbClr val="002060"/>
                </a:solidFill>
              </a:rPr>
              <a:t>sky is Sunny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002060"/>
                </a:solidFill>
              </a:rPr>
              <a:t>temperature is </a:t>
            </a:r>
            <a:r>
              <a:rPr lang="en-US" sz="2200" b="1" dirty="0"/>
              <a:t>Warm</a:t>
            </a:r>
            <a:r>
              <a:rPr lang="en-US" sz="2200" dirty="0"/>
              <a:t>, and the </a:t>
            </a:r>
            <a:r>
              <a:rPr lang="en-US" sz="2200" b="1" dirty="0"/>
              <a:t>wind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is Strong </a:t>
            </a:r>
            <a:r>
              <a:rPr lang="en-US" sz="2200" dirty="0"/>
              <a:t>— </a:t>
            </a:r>
            <a:r>
              <a:rPr lang="en-US" sz="2200" b="1" dirty="0"/>
              <a:t>regardless</a:t>
            </a:r>
            <a:r>
              <a:rPr lang="en-US" sz="2200" dirty="0"/>
              <a:t> of other factors — then we can say </a:t>
            </a:r>
            <a:r>
              <a:rPr lang="en-US" sz="2200" b="1" dirty="0">
                <a:solidFill>
                  <a:srgbClr val="C00000"/>
                </a:solidFill>
              </a:rPr>
              <a:t>YES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'</a:t>
            </a:r>
            <a:r>
              <a:rPr lang="en-US" sz="2200" b="1" dirty="0" err="1">
                <a:solidFill>
                  <a:srgbClr val="C00000"/>
                </a:solidFill>
              </a:rPr>
              <a:t>EnjoySport</a:t>
            </a:r>
            <a:r>
              <a:rPr lang="en-US" sz="2200" dirty="0"/>
              <a:t>'".</a:t>
            </a:r>
          </a:p>
        </p:txBody>
      </p:sp>
    </p:spTree>
    <p:extLst>
      <p:ext uri="{BB962C8B-B14F-4D97-AF65-F5344CB8AC3E}">
        <p14:creationId xmlns:p14="http://schemas.microsoft.com/office/powerpoint/2010/main" val="19065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AA5A-B9DA-73D2-B731-B2F7CA72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6225-C34A-A457-B596-DAF6257A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🎯 Purpose of FIND-S</a:t>
            </a:r>
          </a:p>
          <a:p>
            <a:r>
              <a:rPr lang="en-US" sz="2400" dirty="0"/>
              <a:t>Learn from </a:t>
            </a:r>
            <a:r>
              <a:rPr lang="en-US" sz="2400" b="1" dirty="0">
                <a:solidFill>
                  <a:srgbClr val="0070C0"/>
                </a:solidFill>
              </a:rPr>
              <a:t>positive examples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b="1" dirty="0"/>
              <a:t> </a:t>
            </a:r>
            <a:r>
              <a:rPr lang="en-US" sz="2400" dirty="0"/>
              <a:t>(i.e., where the target output is </a:t>
            </a:r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Ignore</a:t>
            </a:r>
            <a:r>
              <a:rPr lang="en-US" sz="2400" dirty="0"/>
              <a:t>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b="1" dirty="0"/>
              <a:t>examples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).</a:t>
            </a:r>
          </a:p>
          <a:p>
            <a:r>
              <a:rPr lang="en-US" sz="2400" dirty="0"/>
              <a:t>Construct the most specific hypothesis that explains all the positive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46C2-3E1D-06B5-8D17-4625DB80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ECE-E404-FF71-C7E7-0A81017C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91886"/>
            <a:ext cx="10900568" cy="607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🧠 How FIND-S Works (Step-by-Step)</a:t>
            </a:r>
          </a:p>
          <a:p>
            <a:pPr marL="0" indent="0">
              <a:buNone/>
            </a:pPr>
            <a:r>
              <a:rPr lang="en-US" sz="2400" dirty="0"/>
              <a:t>Let’s say each example has </a:t>
            </a:r>
            <a:r>
              <a:rPr lang="en-US" sz="2400" b="1" dirty="0">
                <a:solidFill>
                  <a:srgbClr val="C00000"/>
                </a:solidFill>
              </a:rPr>
              <a:t>n attributes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goal is to find a hypothesis ‘h’ </a:t>
            </a:r>
            <a:r>
              <a:rPr lang="en-US" sz="2400" dirty="0"/>
              <a:t>that is as specific as possible, but consistent with </a:t>
            </a:r>
            <a:r>
              <a:rPr lang="en-US" sz="2400" b="1" dirty="0"/>
              <a:t>all positive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</a:p>
          <a:p>
            <a:r>
              <a:rPr lang="en-US" sz="2400" dirty="0"/>
              <a:t>Start with the </a:t>
            </a:r>
            <a:r>
              <a:rPr lang="en-US" sz="2400" b="1" dirty="0"/>
              <a:t>most specific hypothesis possible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 ['∅', '∅', '∅'] or simply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dirty="0"/>
              <a:t>. (Means the output is Positive)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2: For each training example</a:t>
            </a:r>
            <a:r>
              <a:rPr lang="en-US" sz="2400" dirty="0"/>
              <a:t>: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Compare</a:t>
            </a:r>
            <a:r>
              <a:rPr lang="en-US" sz="2200" dirty="0"/>
              <a:t> it with the current hypothesis.</a:t>
            </a:r>
          </a:p>
          <a:p>
            <a:pPr lvl="1"/>
            <a:r>
              <a:rPr lang="en-US" sz="2200" dirty="0"/>
              <a:t>If any attribute in the hypothesis is different from the current example:</a:t>
            </a:r>
          </a:p>
          <a:p>
            <a:pPr lvl="2"/>
            <a:r>
              <a:rPr lang="en-US" sz="2000" b="1" dirty="0"/>
              <a:t>Replace that attribute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(which means "any value").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, ignore it.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3: Continue until all examples are processed.</a:t>
            </a:r>
          </a:p>
          <a:p>
            <a:pPr marL="0" indent="0">
              <a:buNone/>
            </a:pPr>
            <a:r>
              <a:rPr lang="en-US" sz="2400" dirty="0"/>
              <a:t>Step 4: The resulting hypothesis is the </a:t>
            </a:r>
            <a:r>
              <a:rPr lang="en-US" sz="2400" b="1" dirty="0">
                <a:solidFill>
                  <a:srgbClr val="C00000"/>
                </a:solidFill>
              </a:rPr>
              <a:t>most specific </a:t>
            </a:r>
            <a:r>
              <a:rPr lang="en-US" sz="2400" b="1" dirty="0"/>
              <a:t>generalization consistent with the positive examples.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1082-826B-848D-5CFE-FD364DE5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44F2-46D0-1AF4-67AC-EAED0B3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Dataset: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8B7EE-17D0-5773-AF51-144F1EA0961E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702-66C7-B09A-7410-A8DA15D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8CF4-1B37-9F81-BB1D-8D6E9EAA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354"/>
            <a:ext cx="14255524" cy="6943353"/>
          </a:xfrm>
        </p:spPr>
      </p:pic>
    </p:spTree>
    <p:extLst>
      <p:ext uri="{BB962C8B-B14F-4D97-AF65-F5344CB8AC3E}">
        <p14:creationId xmlns:p14="http://schemas.microsoft.com/office/powerpoint/2010/main" val="411551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60039B-BC77-41DF-ACC8-C701D8198EB2}" vid="{DC443EE9-F046-42A5-BD1D-7585E7C793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597</TotalTime>
  <Words>1845</Words>
  <Application>Microsoft Office PowerPoint</Application>
  <PresentationFormat>Widescreen</PresentationFormat>
  <Paragraphs>329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Arial</vt:lpstr>
      <vt:lpstr>Calibri</vt:lpstr>
      <vt:lpstr>Gill Sans Nova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Skip third example (it's negative)  4. Process fourth positive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📈 Visualization:  The below visualization shows how well classes are separated in iris dataset: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277</cp:revision>
  <dcterms:created xsi:type="dcterms:W3CDTF">2025-05-11T14:44:44Z</dcterms:created>
  <dcterms:modified xsi:type="dcterms:W3CDTF">2025-06-22T10:55:11Z</dcterms:modified>
</cp:coreProperties>
</file>