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98"/>
  </p:notesMasterIdLst>
  <p:sldIdLst>
    <p:sldId id="281" r:id="rId2"/>
    <p:sldId id="447" r:id="rId3"/>
    <p:sldId id="449" r:id="rId4"/>
    <p:sldId id="448" r:id="rId5"/>
    <p:sldId id="374" r:id="rId6"/>
    <p:sldId id="370" r:id="rId7"/>
    <p:sldId id="373" r:id="rId8"/>
    <p:sldId id="369" r:id="rId9"/>
    <p:sldId id="538" r:id="rId10"/>
    <p:sldId id="537" r:id="rId11"/>
    <p:sldId id="539" r:id="rId12"/>
    <p:sldId id="540" r:id="rId13"/>
    <p:sldId id="536" r:id="rId14"/>
    <p:sldId id="529" r:id="rId15"/>
    <p:sldId id="530" r:id="rId16"/>
    <p:sldId id="375" r:id="rId17"/>
    <p:sldId id="527" r:id="rId18"/>
    <p:sldId id="528" r:id="rId19"/>
    <p:sldId id="377" r:id="rId20"/>
    <p:sldId id="376" r:id="rId21"/>
    <p:sldId id="372" r:id="rId22"/>
    <p:sldId id="379" r:id="rId23"/>
    <p:sldId id="385" r:id="rId24"/>
    <p:sldId id="282" r:id="rId25"/>
    <p:sldId id="283" r:id="rId26"/>
    <p:sldId id="531" r:id="rId27"/>
    <p:sldId id="284" r:id="rId28"/>
    <p:sldId id="445" r:id="rId29"/>
    <p:sldId id="446" r:id="rId30"/>
    <p:sldId id="532" r:id="rId31"/>
    <p:sldId id="463" r:id="rId32"/>
    <p:sldId id="464" r:id="rId33"/>
    <p:sldId id="465" r:id="rId34"/>
    <p:sldId id="450" r:id="rId35"/>
    <p:sldId id="466" r:id="rId36"/>
    <p:sldId id="424" r:id="rId37"/>
    <p:sldId id="287" r:id="rId38"/>
    <p:sldId id="467" r:id="rId39"/>
    <p:sldId id="491" r:id="rId40"/>
    <p:sldId id="289" r:id="rId41"/>
    <p:sldId id="493" r:id="rId42"/>
    <p:sldId id="494" r:id="rId43"/>
    <p:sldId id="495" r:id="rId44"/>
    <p:sldId id="496" r:id="rId45"/>
    <p:sldId id="497" r:id="rId46"/>
    <p:sldId id="498" r:id="rId47"/>
    <p:sldId id="535" r:id="rId48"/>
    <p:sldId id="502" r:id="rId49"/>
    <p:sldId id="503" r:id="rId50"/>
    <p:sldId id="504" r:id="rId51"/>
    <p:sldId id="505" r:id="rId52"/>
    <p:sldId id="501" r:id="rId53"/>
    <p:sldId id="533" r:id="rId54"/>
    <p:sldId id="499" r:id="rId55"/>
    <p:sldId id="500" r:id="rId56"/>
    <p:sldId id="534" r:id="rId57"/>
    <p:sldId id="506" r:id="rId58"/>
    <p:sldId id="308" r:id="rId59"/>
    <p:sldId id="305" r:id="rId60"/>
    <p:sldId id="307" r:id="rId61"/>
    <p:sldId id="306" r:id="rId62"/>
    <p:sldId id="309" r:id="rId63"/>
    <p:sldId id="310" r:id="rId64"/>
    <p:sldId id="311" r:id="rId65"/>
    <p:sldId id="312" r:id="rId66"/>
    <p:sldId id="313" r:id="rId67"/>
    <p:sldId id="314" r:id="rId68"/>
    <p:sldId id="315" r:id="rId69"/>
    <p:sldId id="320" r:id="rId70"/>
    <p:sldId id="316" r:id="rId71"/>
    <p:sldId id="317" r:id="rId72"/>
    <p:sldId id="318" r:id="rId73"/>
    <p:sldId id="319" r:id="rId74"/>
    <p:sldId id="508" r:id="rId75"/>
    <p:sldId id="509" r:id="rId76"/>
    <p:sldId id="511" r:id="rId77"/>
    <p:sldId id="512" r:id="rId78"/>
    <p:sldId id="513" r:id="rId79"/>
    <p:sldId id="510" r:id="rId80"/>
    <p:sldId id="514" r:id="rId81"/>
    <p:sldId id="515" r:id="rId82"/>
    <p:sldId id="516" r:id="rId83"/>
    <p:sldId id="517" r:id="rId84"/>
    <p:sldId id="518" r:id="rId85"/>
    <p:sldId id="519" r:id="rId86"/>
    <p:sldId id="520" r:id="rId87"/>
    <p:sldId id="521" r:id="rId88"/>
    <p:sldId id="522" r:id="rId89"/>
    <p:sldId id="523" r:id="rId90"/>
    <p:sldId id="524" r:id="rId91"/>
    <p:sldId id="525" r:id="rId92"/>
    <p:sldId id="336" r:id="rId93"/>
    <p:sldId id="339" r:id="rId94"/>
    <p:sldId id="338" r:id="rId95"/>
    <p:sldId id="340" r:id="rId96"/>
    <p:sldId id="526" r:id="rId9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BA8E63-1F83-4096-B685-F0D4199669C1}" v="50" dt="2025-06-27T12:11:23.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3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2BBA8E63-1F83-4096-B685-F0D4199669C1}"/>
    <pc:docChg chg="undo custSel addSld delSld modSld sldOrd">
      <pc:chgData name="Pramod Naik" userId="ceb6df04-ef15-4d9b-a141-998a03559d75" providerId="ADAL" clId="{2BBA8E63-1F83-4096-B685-F0D4199669C1}" dt="2025-06-27T12:11:23.952" v="56" actId="1076"/>
      <pc:docMkLst>
        <pc:docMk/>
      </pc:docMkLst>
      <pc:sldChg chg="addSp delSp modSp mod">
        <pc:chgData name="Pramod Naik" userId="ceb6df04-ef15-4d9b-a141-998a03559d75" providerId="ADAL" clId="{2BBA8E63-1F83-4096-B685-F0D4199669C1}" dt="2025-06-27T12:08:58.224" v="15" actId="1076"/>
        <pc:sldMkLst>
          <pc:docMk/>
          <pc:sldMk cId="2805087750" sldId="369"/>
        </pc:sldMkLst>
        <pc:spChg chg="del">
          <ac:chgData name="Pramod Naik" userId="ceb6df04-ef15-4d9b-a141-998a03559d75" providerId="ADAL" clId="{2BBA8E63-1F83-4096-B685-F0D4199669C1}" dt="2025-06-27T12:07:24.750" v="1" actId="478"/>
          <ac:spMkLst>
            <pc:docMk/>
            <pc:sldMk cId="2805087750" sldId="369"/>
            <ac:spMk id="3" creationId="{09EA6C2D-6331-F91B-95C9-7B5FF4A13610}"/>
          </ac:spMkLst>
        </pc:spChg>
        <pc:spChg chg="add del mod">
          <ac:chgData name="Pramod Naik" userId="ceb6df04-ef15-4d9b-a141-998a03559d75" providerId="ADAL" clId="{2BBA8E63-1F83-4096-B685-F0D4199669C1}" dt="2025-06-27T12:08:09.533" v="7" actId="478"/>
          <ac:spMkLst>
            <pc:docMk/>
            <pc:sldMk cId="2805087750" sldId="369"/>
            <ac:spMk id="4" creationId="{7E95BA3E-0B32-5D06-0257-0E6F40D40278}"/>
          </ac:spMkLst>
        </pc:spChg>
        <pc:picChg chg="add mod">
          <ac:chgData name="Pramod Naik" userId="ceb6df04-ef15-4d9b-a141-998a03559d75" providerId="ADAL" clId="{2BBA8E63-1F83-4096-B685-F0D4199669C1}" dt="2025-06-27T12:08:55.552" v="14" actId="1076"/>
          <ac:picMkLst>
            <pc:docMk/>
            <pc:sldMk cId="2805087750" sldId="369"/>
            <ac:picMk id="5" creationId="{BF880614-C804-27F7-2BE6-B4920BC8F82E}"/>
          </ac:picMkLst>
        </pc:picChg>
        <pc:picChg chg="add mod">
          <ac:chgData name="Pramod Naik" userId="ceb6df04-ef15-4d9b-a141-998a03559d75" providerId="ADAL" clId="{2BBA8E63-1F83-4096-B685-F0D4199669C1}" dt="2025-06-27T12:08:58.224" v="15" actId="1076"/>
          <ac:picMkLst>
            <pc:docMk/>
            <pc:sldMk cId="2805087750" sldId="369"/>
            <ac:picMk id="1026" creationId="{3DC6FF98-519A-EA03-B2D8-345DB1936EA9}"/>
          </ac:picMkLst>
        </pc:picChg>
      </pc:sldChg>
      <pc:sldChg chg="add">
        <pc:chgData name="Pramod Naik" userId="ceb6df04-ef15-4d9b-a141-998a03559d75" providerId="ADAL" clId="{2BBA8E63-1F83-4096-B685-F0D4199669C1}" dt="2025-06-27T12:07:21.871" v="0"/>
        <pc:sldMkLst>
          <pc:docMk/>
          <pc:sldMk cId="1961164702" sldId="536"/>
        </pc:sldMkLst>
      </pc:sldChg>
      <pc:sldChg chg="addSp delSp modSp add mod setBg">
        <pc:chgData name="Pramod Naik" userId="ceb6df04-ef15-4d9b-a141-998a03559d75" providerId="ADAL" clId="{2BBA8E63-1F83-4096-B685-F0D4199669C1}" dt="2025-06-27T12:11:23.952" v="56" actId="1076"/>
        <pc:sldMkLst>
          <pc:docMk/>
          <pc:sldMk cId="2190670439" sldId="537"/>
        </pc:sldMkLst>
        <pc:spChg chg="del mod">
          <ac:chgData name="Pramod Naik" userId="ceb6df04-ef15-4d9b-a141-998a03559d75" providerId="ADAL" clId="{2BBA8E63-1F83-4096-B685-F0D4199669C1}" dt="2025-06-27T12:11:05.856" v="52" actId="478"/>
          <ac:spMkLst>
            <pc:docMk/>
            <pc:sldMk cId="2190670439" sldId="537"/>
            <ac:spMk id="4" creationId="{92D2CC67-025C-8556-5552-6862FA883C47}"/>
          </ac:spMkLst>
        </pc:spChg>
        <pc:spChg chg="add del">
          <ac:chgData name="Pramod Naik" userId="ceb6df04-ef15-4d9b-a141-998a03559d75" providerId="ADAL" clId="{2BBA8E63-1F83-4096-B685-F0D4199669C1}" dt="2025-06-27T12:09:52.720" v="34" actId="26606"/>
          <ac:spMkLst>
            <pc:docMk/>
            <pc:sldMk cId="2190670439" sldId="537"/>
            <ac:spMk id="2055" creationId="{8427DF8B-AF40-4916-BF81-7B4B1D6A063D}"/>
          </ac:spMkLst>
        </pc:spChg>
        <pc:spChg chg="add del">
          <ac:chgData name="Pramod Naik" userId="ceb6df04-ef15-4d9b-a141-998a03559d75" providerId="ADAL" clId="{2BBA8E63-1F83-4096-B685-F0D4199669C1}" dt="2025-06-27T12:09:52.720" v="34" actId="26606"/>
          <ac:spMkLst>
            <pc:docMk/>
            <pc:sldMk cId="2190670439" sldId="537"/>
            <ac:spMk id="2057" creationId="{6AE0E191-47BD-46BD-846E-E994713F2C91}"/>
          </ac:spMkLst>
        </pc:spChg>
        <pc:spChg chg="add del">
          <ac:chgData name="Pramod Naik" userId="ceb6df04-ef15-4d9b-a141-998a03559d75" providerId="ADAL" clId="{2BBA8E63-1F83-4096-B685-F0D4199669C1}" dt="2025-06-27T12:09:52.720" v="34" actId="26606"/>
          <ac:spMkLst>
            <pc:docMk/>
            <pc:sldMk cId="2190670439" sldId="537"/>
            <ac:spMk id="2059" creationId="{D60DC0FE-B192-4898-9A42-DD3CA1061184}"/>
          </ac:spMkLst>
        </pc:spChg>
        <pc:grpChg chg="add del">
          <ac:chgData name="Pramod Naik" userId="ceb6df04-ef15-4d9b-a141-998a03559d75" providerId="ADAL" clId="{2BBA8E63-1F83-4096-B685-F0D4199669C1}" dt="2025-06-27T12:09:52.720" v="34" actId="26606"/>
          <ac:grpSpMkLst>
            <pc:docMk/>
            <pc:sldMk cId="2190670439" sldId="537"/>
            <ac:grpSpMk id="2061" creationId="{47154ABD-A760-4C29-A394-422706C2C032}"/>
          </ac:grpSpMkLst>
        </pc:grpChg>
        <pc:picChg chg="add mod">
          <ac:chgData name="Pramod Naik" userId="ceb6df04-ef15-4d9b-a141-998a03559d75" providerId="ADAL" clId="{2BBA8E63-1F83-4096-B685-F0D4199669C1}" dt="2025-06-27T12:11:18.681" v="55" actId="1076"/>
          <ac:picMkLst>
            <pc:docMk/>
            <pc:sldMk cId="2190670439" sldId="537"/>
            <ac:picMk id="2" creationId="{45208749-F94C-459F-742C-71D3A7A4F3DC}"/>
          </ac:picMkLst>
        </pc:picChg>
        <pc:picChg chg="add del mod">
          <ac:chgData name="Pramod Naik" userId="ceb6df04-ef15-4d9b-a141-998a03559d75" providerId="ADAL" clId="{2BBA8E63-1F83-4096-B685-F0D4199669C1}" dt="2025-06-27T12:09:52.720" v="34" actId="26606"/>
          <ac:picMkLst>
            <pc:docMk/>
            <pc:sldMk cId="2190670439" sldId="537"/>
            <ac:picMk id="2050" creationId="{CD746167-FD14-CD28-BBF1-E2A1020D5B9D}"/>
          </ac:picMkLst>
        </pc:picChg>
        <pc:picChg chg="add mod">
          <ac:chgData name="Pramod Naik" userId="ceb6df04-ef15-4d9b-a141-998a03559d75" providerId="ADAL" clId="{2BBA8E63-1F83-4096-B685-F0D4199669C1}" dt="2025-06-27T12:11:23.952" v="56" actId="1076"/>
          <ac:picMkLst>
            <pc:docMk/>
            <pc:sldMk cId="2190670439" sldId="537"/>
            <ac:picMk id="2052" creationId="{C0A71293-21DA-3E21-BBD2-496C3F7080F1}"/>
          </ac:picMkLst>
        </pc:picChg>
      </pc:sldChg>
      <pc:sldChg chg="addSp delSp modSp add mod ord">
        <pc:chgData name="Pramod Naik" userId="ceb6df04-ef15-4d9b-a141-998a03559d75" providerId="ADAL" clId="{2BBA8E63-1F83-4096-B685-F0D4199669C1}" dt="2025-06-27T12:10:16.046" v="40"/>
        <pc:sldMkLst>
          <pc:docMk/>
          <pc:sldMk cId="3886295808" sldId="538"/>
        </pc:sldMkLst>
        <pc:spChg chg="del">
          <ac:chgData name="Pramod Naik" userId="ceb6df04-ef15-4d9b-a141-998a03559d75" providerId="ADAL" clId="{2BBA8E63-1F83-4096-B685-F0D4199669C1}" dt="2025-06-27T12:10:11.517" v="38" actId="478"/>
          <ac:spMkLst>
            <pc:docMk/>
            <pc:sldMk cId="3886295808" sldId="538"/>
            <ac:spMk id="4" creationId="{74578073-4470-4908-178E-2D0A160C5C0D}"/>
          </ac:spMkLst>
        </pc:spChg>
        <pc:picChg chg="add mod">
          <ac:chgData name="Pramod Naik" userId="ceb6df04-ef15-4d9b-a141-998a03559d75" providerId="ADAL" clId="{2BBA8E63-1F83-4096-B685-F0D4199669C1}" dt="2025-06-27T12:10:08.768" v="37" actId="1076"/>
          <ac:picMkLst>
            <pc:docMk/>
            <pc:sldMk cId="3886295808" sldId="538"/>
            <ac:picMk id="2050" creationId="{CD746167-FD14-CD28-BBF1-E2A1020D5B9D}"/>
          </ac:picMkLst>
        </pc:picChg>
      </pc:sldChg>
      <pc:sldChg chg="add">
        <pc:chgData name="Pramod Naik" userId="ceb6df04-ef15-4d9b-a141-998a03559d75" providerId="ADAL" clId="{2BBA8E63-1F83-4096-B685-F0D4199669C1}" dt="2025-06-27T12:10:18.134" v="41"/>
        <pc:sldMkLst>
          <pc:docMk/>
          <pc:sldMk cId="2303070927" sldId="539"/>
        </pc:sldMkLst>
      </pc:sldChg>
      <pc:sldChg chg="add del">
        <pc:chgData name="Pramod Naik" userId="ceb6df04-ef15-4d9b-a141-998a03559d75" providerId="ADAL" clId="{2BBA8E63-1F83-4096-B685-F0D4199669C1}" dt="2025-06-27T12:09:53.990" v="35"/>
        <pc:sldMkLst>
          <pc:docMk/>
          <pc:sldMk cId="4238638134" sldId="539"/>
        </pc:sldMkLst>
      </pc:sldChg>
      <pc:sldChg chg="add">
        <pc:chgData name="Pramod Naik" userId="ceb6df04-ef15-4d9b-a141-998a03559d75" providerId="ADAL" clId="{2BBA8E63-1F83-4096-B685-F0D4199669C1}" dt="2025-06-27T12:10:18.332" v="42"/>
        <pc:sldMkLst>
          <pc:docMk/>
          <pc:sldMk cId="2173694948"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27-06-2025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6/27/2025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6/27/2025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6/27/2025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6/27/2025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6/27/2025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6/27/2025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6/27/2025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6/27/2025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6/27/2025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6/27/2025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6/27/2025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6/27/2025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svg"/><Relationship Id="rId7" Type="http://schemas.openxmlformats.org/officeDocument/2006/relationships/image" Target="../media/image30.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svg"/><Relationship Id="rId4" Type="http://schemas.openxmlformats.org/officeDocument/2006/relationships/image" Target="../media/image27.png"/><Relationship Id="rId9" Type="http://schemas.openxmlformats.org/officeDocument/2006/relationships/image" Target="../media/image32.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e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5F15-1032-7BA1-3AA7-88102D341A06}"/>
            </a:ext>
          </a:extLst>
        </p:cNvPr>
        <p:cNvGrpSpPr/>
        <p:nvPr/>
      </p:nvGrpSpPr>
      <p:grpSpPr>
        <a:xfrm>
          <a:off x="0" y="0"/>
          <a:ext cx="0" cy="0"/>
          <a:chOff x="0" y="0"/>
          <a:chExt cx="0" cy="0"/>
        </a:xfrm>
      </p:grpSpPr>
      <p:pic>
        <p:nvPicPr>
          <p:cNvPr id="2052" name="Picture 4" descr="No alternative text description for this image">
            <a:extLst>
              <a:ext uri="{FF2B5EF4-FFF2-40B4-BE49-F238E27FC236}">
                <a16:creationId xmlns:a16="http://schemas.microsoft.com/office/drawing/2014/main" id="{C0A71293-21DA-3E21-BBD2-496C3F708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779"/>
          <a:stretch>
            <a:fillRect/>
          </a:stretch>
        </p:blipFill>
        <p:spPr bwMode="auto">
          <a:xfrm>
            <a:off x="4799013" y="3531281"/>
            <a:ext cx="7392987" cy="33069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No alternative text description for this image">
            <a:extLst>
              <a:ext uri="{FF2B5EF4-FFF2-40B4-BE49-F238E27FC236}">
                <a16:creationId xmlns:a16="http://schemas.microsoft.com/office/drawing/2014/main" id="{45208749-F94C-459F-742C-71D3A7A4F3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682"/>
          <a:stretch>
            <a:fillRect/>
          </a:stretch>
        </p:blipFill>
        <p:spPr bwMode="auto">
          <a:xfrm>
            <a:off x="0" y="-18595"/>
            <a:ext cx="7392987" cy="345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70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F7D19-02B5-2995-19F8-259F1C41A49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3229817-701D-1CA0-5BC8-42095EC7CBA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03070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37A2A-3C85-2C6F-2C16-A76A3E385A13}"/>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E5C8C67-CE7A-5FC0-B1BC-7808C5E29A4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173694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11E5-5EDE-B553-059B-799025AFF8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5C3D-B4F4-80D2-6726-B69F36D10981}"/>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1961164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1711008015"/>
              </p:ext>
            </p:extLst>
          </p:nvPr>
        </p:nvGraphicFramePr>
        <p:xfrm>
          <a:off x="1149513" y="3934214"/>
          <a:ext cx="7161110" cy="2183557"/>
        </p:xfrm>
        <a:graphic>
          <a:graphicData uri="http://schemas.openxmlformats.org/drawingml/2006/table">
            <a:tbl>
              <a:tblPr firstRow="1" firstCol="1" bandRow="1">
                <a:tableStyleId>{5C22544A-7EE6-4342-B048-85BDC9FD1C3A}</a:tableStyleId>
              </a:tblPr>
              <a:tblGrid>
                <a:gridCol w="2438639">
                  <a:extLst>
                    <a:ext uri="{9D8B030D-6E8A-4147-A177-3AD203B41FA5}">
                      <a16:colId xmlns:a16="http://schemas.microsoft.com/office/drawing/2014/main" val="3062808022"/>
                    </a:ext>
                  </a:extLst>
                </a:gridCol>
                <a:gridCol w="4722471">
                  <a:extLst>
                    <a:ext uri="{9D8B030D-6E8A-4147-A177-3AD203B41FA5}">
                      <a16:colId xmlns:a16="http://schemas.microsoft.com/office/drawing/2014/main" val="3257149134"/>
                    </a:ext>
                  </a:extLst>
                </a:gridCol>
              </a:tblGrid>
              <a:tr h="433431">
                <a:tc>
                  <a:txBody>
                    <a:bodyPr/>
                    <a:lstStyle/>
                    <a:p>
                      <a:pPr>
                        <a:lnSpc>
                          <a:spcPct val="107000"/>
                        </a:lnSpc>
                        <a:spcAft>
                          <a:spcPts val="800"/>
                        </a:spcAft>
                        <a:buNone/>
                      </a:pPr>
                      <a:r>
                        <a:rPr lang="en-IN" sz="2000" kern="100">
                          <a:effectLst/>
                        </a:rPr>
                        <a:t>User Role</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What They Can Access via API</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433431">
                <a:tc>
                  <a:txBody>
                    <a:bodyPr/>
                    <a:lstStyle/>
                    <a:p>
                      <a:pPr>
                        <a:lnSpc>
                          <a:spcPct val="107000"/>
                        </a:lnSpc>
                        <a:spcAft>
                          <a:spcPts val="800"/>
                        </a:spcAft>
                        <a:buNone/>
                      </a:pPr>
                      <a:r>
                        <a:rPr lang="en-IN" sz="2000" kern="100">
                          <a:effectLst/>
                        </a:rPr>
                        <a:t>👨‍🎓 Student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Only their own marks, attendance, profile</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33431">
                <a:tc>
                  <a:txBody>
                    <a:bodyPr/>
                    <a:lstStyle/>
                    <a:p>
                      <a:pPr>
                        <a:lnSpc>
                          <a:spcPct val="107000"/>
                        </a:lnSpc>
                        <a:spcAft>
                          <a:spcPts val="800"/>
                        </a:spcAft>
                        <a:buNone/>
                      </a:pPr>
                      <a:r>
                        <a:rPr lang="en-IN" sz="2000" kern="100">
                          <a:effectLst/>
                        </a:rPr>
                        <a:t>👩‍🏫 Professor</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Their own schedule, pay slips</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883264">
                <a:tc>
                  <a:txBody>
                    <a:bodyPr/>
                    <a:lstStyle/>
                    <a:p>
                      <a:pPr>
                        <a:lnSpc>
                          <a:spcPct val="107000"/>
                        </a:lnSpc>
                        <a:spcAft>
                          <a:spcPts val="800"/>
                        </a:spcAft>
                        <a:buNone/>
                      </a:pPr>
                      <a:r>
                        <a:rPr lang="en-IN" sz="2000" kern="100">
                          <a:effectLst/>
                        </a:rPr>
                        <a:t>🏫 Management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Full access to college data for reports &amp; decisions</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r>
              <a:rPr lang="en-US" sz="2800" dirty="0"/>
              <a:t> ➡️</a:t>
            </a:r>
            <a:endParaRPr lang="en-IN" sz="2800" b="1" dirty="0"/>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 </a:t>
            </a:r>
            <a:r>
              <a:rPr lang="en-US" sz="2600" dirty="0"/>
              <a:t>➡️ </a:t>
            </a:r>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 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r>
              <a:rPr lang="en-US" sz="2400" dirty="0"/>
              <a:t>➡️</a:t>
            </a:r>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dirty="0"/>
              <a:t>🧠 </a:t>
            </a:r>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r>
              <a:rPr lang="en-US" sz="2400" dirty="0"/>
              <a:t>➡️ </a:t>
            </a:r>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dirty="0"/>
              <a:t>🧠 </a:t>
            </a:r>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Node.js 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497711"/>
            <a:ext cx="10659110" cy="5991223"/>
          </a:xfrm>
        </p:spPr>
        <p:txBody>
          <a:bodyPr>
            <a:normAutofit/>
          </a:bodyPr>
          <a:lstStyle/>
          <a:p>
            <a:pPr marL="0" indent="0">
              <a:buNone/>
            </a:pPr>
            <a:r>
              <a:rPr lang="en-IN" sz="2800" b="1" dirty="0"/>
              <a:t>What is Node.js : </a:t>
            </a:r>
            <a:r>
              <a:rPr lang="en-IN" sz="2400" b="1" dirty="0"/>
              <a:t>(Not a Framework or Library it’s just Runtime Environment)</a:t>
            </a:r>
          </a:p>
          <a:p>
            <a:pPr marL="0" indent="0">
              <a:buNone/>
            </a:pPr>
            <a:r>
              <a:rPr lang="en-IN" sz="2400" dirty="0"/>
              <a:t>Node.js is an </a:t>
            </a:r>
            <a:r>
              <a:rPr lang="en-IN" sz="2400" b="1" dirty="0"/>
              <a:t>open-source</a:t>
            </a:r>
            <a:r>
              <a:rPr lang="en-IN" sz="2400" dirty="0"/>
              <a:t>, </a:t>
            </a:r>
            <a:r>
              <a:rPr lang="en-IN" sz="2400" b="1" dirty="0"/>
              <a:t>cross-platform</a:t>
            </a:r>
            <a:r>
              <a:rPr lang="en-IN" sz="2400" dirty="0"/>
              <a:t> </a:t>
            </a:r>
            <a:r>
              <a:rPr lang="en-IN" sz="2400" b="1" dirty="0">
                <a:solidFill>
                  <a:srgbClr val="C00000"/>
                </a:solidFill>
              </a:rPr>
              <a:t>JavaScript runtime environment </a:t>
            </a:r>
            <a:r>
              <a:rPr lang="en-IN" sz="2400" dirty="0"/>
              <a:t>that executes JavaScript code </a:t>
            </a:r>
            <a:r>
              <a:rPr lang="en-IN" sz="2400" b="1" dirty="0">
                <a:solidFill>
                  <a:srgbClr val="C00000"/>
                </a:solidFill>
              </a:rPr>
              <a:t>outside of a web browser </a:t>
            </a:r>
            <a:r>
              <a:rPr lang="en-US" sz="2400" b="1" dirty="0">
                <a:solidFill>
                  <a:srgbClr val="002060"/>
                </a:solidFill>
              </a:rPr>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 </a:t>
            </a: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b="1" dirty="0">
                <a:solidFill>
                  <a:srgbClr val="C00000"/>
                </a:solidFill>
              </a:rPr>
              <a:t>"Runtime Environment"</a:t>
            </a:r>
            <a:r>
              <a:rPr lang="en-US" sz="2400" dirty="0"/>
              <a:t>: A system that provides </a:t>
            </a:r>
            <a:r>
              <a:rPr lang="en-US" sz="2400" b="1" dirty="0"/>
              <a:t>everything needed to execute JavaScript code outside the browser</a:t>
            </a:r>
            <a:r>
              <a:rPr lang="en-US" sz="2400" dirty="0"/>
              <a:t>. </a:t>
            </a:r>
          </a:p>
          <a:p>
            <a:pPr lvl="1"/>
            <a:r>
              <a:rPr lang="en-US" sz="2000" b="1" dirty="0"/>
              <a:t>Why it matters</a:t>
            </a:r>
            <a:r>
              <a:rPr lang="en-US" sz="2000" dirty="0"/>
              <a:t>: JavaScript, traditionally </a:t>
            </a:r>
            <a:r>
              <a:rPr lang="en-US" sz="2000" b="1" dirty="0">
                <a:solidFill>
                  <a:srgbClr val="C00000"/>
                </a:solidFill>
              </a:rPr>
              <a:t>limited to browsers</a:t>
            </a:r>
            <a:r>
              <a:rPr lang="en-US" sz="2000" dirty="0"/>
              <a:t>, can now be used to build </a:t>
            </a:r>
            <a:r>
              <a:rPr lang="en-US" sz="2000" b="1" dirty="0"/>
              <a:t>backend services, servers, and full-stack applications</a:t>
            </a:r>
            <a:r>
              <a:rPr lang="en-US" sz="2000" dirty="0"/>
              <a:t>.</a:t>
            </a:r>
            <a:endParaRPr lang="en-IN" sz="2000" dirty="0"/>
          </a:p>
        </p:txBody>
      </p:sp>
      <p:pic>
        <p:nvPicPr>
          <p:cNvPr id="4098" name="Picture 2">
            <a:extLst>
              <a:ext uri="{FF2B5EF4-FFF2-40B4-BE49-F238E27FC236}">
                <a16:creationId xmlns:a16="http://schemas.microsoft.com/office/drawing/2014/main" id="{65017CA5-7035-39D6-712F-F3622A155D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6180" y="5463250"/>
            <a:ext cx="2095841" cy="128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3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800" dirty="0"/>
              <a:t>JavaScript</a:t>
            </a:r>
            <a:r>
              <a:rPr lang="en-US" sz="2800" b="1" dirty="0"/>
              <a:t> </a:t>
            </a:r>
            <a:r>
              <a:rPr lang="en-US" sz="2800" dirty="0"/>
              <a:t>is a </a:t>
            </a:r>
            <a:r>
              <a:rPr lang="en-US" sz="2800" b="1" dirty="0"/>
              <a:t>lightweight</a:t>
            </a:r>
            <a:r>
              <a:rPr lang="en-US" sz="2800" dirty="0"/>
              <a:t>, </a:t>
            </a:r>
            <a:r>
              <a:rPr lang="en-US" sz="2800" b="1" dirty="0"/>
              <a:t>interpreted</a:t>
            </a:r>
            <a:r>
              <a:rPr lang="en-US" sz="2800" dirty="0"/>
              <a:t>, or </a:t>
            </a:r>
            <a:r>
              <a:rPr lang="en-US" sz="2800" b="1" dirty="0"/>
              <a:t>just-in-time</a:t>
            </a:r>
            <a:r>
              <a:rPr lang="en-US" sz="2800" dirty="0"/>
              <a:t> compiled </a:t>
            </a:r>
            <a:r>
              <a:rPr lang="en-US" sz="2800" b="1" dirty="0">
                <a:solidFill>
                  <a:srgbClr val="C00000"/>
                </a:solidFill>
              </a:rPr>
              <a:t>programming language </a:t>
            </a:r>
            <a:r>
              <a:rPr lang="en-US" sz="2800" dirty="0"/>
              <a:t>primarily used to create </a:t>
            </a:r>
            <a:r>
              <a:rPr lang="en-US" sz="2800" b="1" dirty="0"/>
              <a:t>interactive</a:t>
            </a:r>
            <a:r>
              <a:rPr lang="en-US" sz="2800" dirty="0"/>
              <a:t> and </a:t>
            </a:r>
            <a:r>
              <a:rPr lang="en-US" sz="2800" b="1" dirty="0"/>
              <a:t>dynamic</a:t>
            </a:r>
            <a:r>
              <a:rPr lang="en-US" sz="2800" dirty="0"/>
              <a:t> features on </a:t>
            </a:r>
            <a:r>
              <a:rPr lang="en-US" sz="2800" b="1" dirty="0"/>
              <a:t>websites</a:t>
            </a:r>
            <a:r>
              <a:rPr lang="en-US" sz="2800" dirty="0"/>
              <a:t>. </a:t>
            </a:r>
          </a:p>
          <a:p>
            <a:pPr marL="0" indent="0">
              <a:buNone/>
            </a:pPr>
            <a:r>
              <a:rPr lang="en-US" sz="2800" dirty="0"/>
              <a:t>It is one of the core technologies of the web, alongside </a:t>
            </a:r>
            <a:r>
              <a:rPr lang="en-US" sz="2800" b="1" dirty="0"/>
              <a:t>HTML</a:t>
            </a:r>
            <a:r>
              <a:rPr lang="en-US" sz="2800" dirty="0"/>
              <a:t> and </a:t>
            </a:r>
            <a:r>
              <a:rPr lang="en-US" sz="2800" b="1" dirty="0"/>
              <a:t>CSS</a:t>
            </a:r>
            <a:r>
              <a:rPr lang="en-US" sz="2800" dirty="0"/>
              <a:t>. JavaScript is versatile and can be used for </a:t>
            </a:r>
            <a:r>
              <a:rPr lang="en-US" sz="2800" b="1" dirty="0"/>
              <a:t>both</a:t>
            </a:r>
            <a:r>
              <a:rPr lang="en-US" sz="2800" dirty="0"/>
              <a:t> </a:t>
            </a:r>
            <a:r>
              <a:rPr lang="en-US" sz="2800" b="1" dirty="0">
                <a:solidFill>
                  <a:srgbClr val="C00000"/>
                </a:solidFill>
              </a:rPr>
              <a:t>client-side</a:t>
            </a:r>
            <a:r>
              <a:rPr lang="en-US" sz="2800" dirty="0"/>
              <a:t> and </a:t>
            </a:r>
            <a:r>
              <a:rPr lang="en-US" sz="2800" b="1" dirty="0">
                <a:solidFill>
                  <a:srgbClr val="C00000"/>
                </a:solidFill>
              </a:rPr>
              <a:t>server-side</a:t>
            </a:r>
            <a:r>
              <a:rPr lang="en-US" sz="2800" dirty="0"/>
              <a:t> development.</a:t>
            </a:r>
          </a:p>
          <a:p>
            <a:pPr marL="0" indent="0">
              <a:buNone/>
            </a:pPr>
            <a:r>
              <a:rPr lang="en-US" sz="2800" dirty="0"/>
              <a:t>JavaScript is executed </a:t>
            </a:r>
            <a:r>
              <a:rPr lang="en-US" sz="2800" b="1" dirty="0">
                <a:solidFill>
                  <a:srgbClr val="002060"/>
                </a:solidFill>
              </a:rPr>
              <a:t>line-by-line</a:t>
            </a:r>
            <a:r>
              <a:rPr lang="en-US" sz="28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A5851-1A7D-6037-89F0-A1848B0956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E34584-E3A3-96F2-6E20-E44A89490754}"/>
              </a:ext>
            </a:extLst>
          </p:cNvPr>
          <p:cNvSpPr>
            <a:spLocks noGrp="1"/>
          </p:cNvSpPr>
          <p:nvPr>
            <p:ph idx="1"/>
          </p:nvPr>
        </p:nvSpPr>
        <p:spPr>
          <a:xfrm>
            <a:off x="766445" y="752354"/>
            <a:ext cx="10659110" cy="5598230"/>
          </a:xfrm>
        </p:spPr>
        <p:txBody>
          <a:bodyPr>
            <a:normAutofit/>
          </a:bodyPr>
          <a:lstStyle/>
          <a:p>
            <a:pPr marL="0" indent="0">
              <a:buNone/>
            </a:pPr>
            <a:r>
              <a:rPr lang="en-US" sz="3300" b="1" dirty="0"/>
              <a:t>Do We Need to Install Anything to Run JavaScript?</a:t>
            </a:r>
          </a:p>
          <a:p>
            <a:r>
              <a:rPr lang="en-US" sz="2800" dirty="0"/>
              <a:t>To run </a:t>
            </a:r>
            <a:r>
              <a:rPr lang="en-US" sz="2800" b="1" dirty="0">
                <a:solidFill>
                  <a:srgbClr val="C00000"/>
                </a:solidFill>
              </a:rPr>
              <a:t>Python</a:t>
            </a:r>
            <a:r>
              <a:rPr lang="en-US" sz="2800" dirty="0"/>
              <a:t> or </a:t>
            </a:r>
            <a:r>
              <a:rPr lang="en-US" sz="2800" b="1" dirty="0">
                <a:solidFill>
                  <a:srgbClr val="C00000"/>
                </a:solidFill>
              </a:rPr>
              <a:t>Java</a:t>
            </a:r>
            <a:r>
              <a:rPr lang="en-US" sz="2800" dirty="0"/>
              <a:t> </a:t>
            </a:r>
            <a:r>
              <a:rPr lang="en-US" sz="2800" b="1" dirty="0"/>
              <a:t>programs</a:t>
            </a:r>
            <a:r>
              <a:rPr lang="en-US" sz="2800" dirty="0"/>
              <a:t>, you need to install Python or the Java Development Kit (</a:t>
            </a:r>
            <a:r>
              <a:rPr lang="en-US" sz="2800" b="1" dirty="0">
                <a:solidFill>
                  <a:srgbClr val="C00000"/>
                </a:solidFill>
              </a:rPr>
              <a:t>JDK</a:t>
            </a:r>
            <a:r>
              <a:rPr lang="en-US" sz="2800" dirty="0"/>
              <a:t>) on your machine.</a:t>
            </a:r>
          </a:p>
          <a:p>
            <a:r>
              <a:rPr lang="en-US" sz="2800" dirty="0"/>
              <a:t>But to run a </a:t>
            </a:r>
            <a:r>
              <a:rPr lang="en-US" sz="2800" b="1" dirty="0">
                <a:solidFill>
                  <a:srgbClr val="C00000"/>
                </a:solidFill>
              </a:rPr>
              <a:t>JavaScript</a:t>
            </a:r>
            <a:r>
              <a:rPr lang="en-US" sz="2800" dirty="0"/>
              <a:t> program, we </a:t>
            </a:r>
            <a:r>
              <a:rPr lang="en-US" sz="2800" b="1" dirty="0">
                <a:solidFill>
                  <a:srgbClr val="002060"/>
                </a:solidFill>
              </a:rPr>
              <a:t>don’t need </a:t>
            </a:r>
            <a:r>
              <a:rPr lang="en-US" sz="2800" dirty="0"/>
              <a:t>to install anything if you're using a web browser — modern browsers come with a built-in JavaScript engine (like </a:t>
            </a:r>
            <a:r>
              <a:rPr lang="en-US" sz="2800" b="1" dirty="0">
                <a:solidFill>
                  <a:srgbClr val="002060"/>
                </a:solidFill>
              </a:rPr>
              <a:t>V8</a:t>
            </a:r>
            <a:r>
              <a:rPr lang="en-US" sz="2800" dirty="0"/>
              <a:t> in Chrome) that can execute your code.</a:t>
            </a:r>
          </a:p>
          <a:p>
            <a:pPr marL="0" indent="0">
              <a:buNone/>
            </a:pPr>
            <a:endParaRPr lang="en-US" sz="800" dirty="0"/>
          </a:p>
          <a:p>
            <a:pPr marL="0" indent="0">
              <a:buNone/>
            </a:pPr>
            <a:r>
              <a:rPr lang="en-US" sz="2800" dirty="0"/>
              <a:t>💻 </a:t>
            </a:r>
            <a:r>
              <a:rPr lang="en-US" sz="2800" b="1" dirty="0"/>
              <a:t>However</a:t>
            </a:r>
            <a:r>
              <a:rPr lang="en-US" sz="2800" dirty="0"/>
              <a:t>, to run JavaScript </a:t>
            </a:r>
            <a:r>
              <a:rPr lang="en-US" sz="2800" b="1" dirty="0">
                <a:solidFill>
                  <a:srgbClr val="C00000"/>
                </a:solidFill>
              </a:rPr>
              <a:t>outside the browser </a:t>
            </a:r>
            <a:r>
              <a:rPr lang="en-US" sz="2800" dirty="0"/>
              <a:t>(for example, in the terminal or for backend development), we </a:t>
            </a:r>
            <a:r>
              <a:rPr lang="en-US" sz="2800" b="1" dirty="0">
                <a:solidFill>
                  <a:srgbClr val="C00000"/>
                </a:solidFill>
              </a:rPr>
              <a:t>do need </a:t>
            </a:r>
            <a:r>
              <a:rPr lang="en-US" sz="2800" b="1" dirty="0"/>
              <a:t>to install</a:t>
            </a:r>
            <a:r>
              <a:rPr lang="en-US" sz="2800" dirty="0"/>
              <a:t> </a:t>
            </a:r>
            <a:r>
              <a:rPr lang="en-US" sz="2800" b="1" dirty="0"/>
              <a:t>Node.js</a:t>
            </a:r>
            <a:r>
              <a:rPr lang="en-US" sz="2800" dirty="0"/>
              <a:t>.</a:t>
            </a:r>
          </a:p>
          <a:p>
            <a:pPr marL="0" indent="0">
              <a:buNone/>
            </a:pPr>
            <a:r>
              <a:rPr lang="en-US" sz="2800" dirty="0"/>
              <a:t>Node.js lets you run JavaScript on your system just like Python or Java — useful for building servers, scripts, and full-stack applications.</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157512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a:t>
            </a:r>
            <a:r>
              <a:rPr lang="en-US" sz="3200" b="1" dirty="0">
                <a:solidFill>
                  <a:srgbClr val="C00000"/>
                </a:solidFill>
              </a:rPr>
              <a:t>JavaScript Engines </a:t>
            </a:r>
            <a:r>
              <a:rPr lang="en-US" sz="3200" b="1" dirty="0"/>
              <a:t>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dirty="0">
                          <a:effectLst/>
                        </a:rPr>
                        <a:t>Google Chrome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SpiderMonkey</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dirty="0">
                          <a:effectLst/>
                        </a:rPr>
                        <a:t>Safari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err="1">
                          <a:effectLst/>
                        </a:rPr>
                        <a:t>JavaScriptCore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Chakra (Legacy) / 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800" b="1" dirty="0"/>
              <a:t>History and Evolution of Node.js:</a:t>
            </a:r>
          </a:p>
          <a:p>
            <a:pPr marL="0" indent="0">
              <a:buNone/>
            </a:pPr>
            <a:r>
              <a:rPr lang="en-US" sz="2400" dirty="0"/>
              <a:t>Node.js was created by </a:t>
            </a:r>
            <a:r>
              <a:rPr lang="en-US" sz="2400" b="1" dirty="0">
                <a:solidFill>
                  <a:srgbClr val="C00000"/>
                </a:solidFill>
              </a:rPr>
              <a:t>Ryan Dahl</a:t>
            </a:r>
            <a:r>
              <a:rPr lang="en-US" sz="2400" b="1" dirty="0"/>
              <a:t>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a:t>
            </a:r>
            <a:r>
              <a:rPr lang="en-US" sz="2400" b="1" dirty="0">
                <a:solidFill>
                  <a:srgbClr val="C00000"/>
                </a:solidFill>
              </a:rPr>
              <a:t>scalable</a:t>
            </a:r>
            <a:r>
              <a:rPr lang="en-US" sz="2400" dirty="0"/>
              <a:t>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1203767"/>
            <a:ext cx="10659110" cy="5417369"/>
          </a:xfrm>
        </p:spPr>
        <p:txBody>
          <a:bodyPr>
            <a:normAutofit/>
          </a:bodyPr>
          <a:lstStyle/>
          <a:p>
            <a:pPr>
              <a:buNone/>
            </a:pPr>
            <a:r>
              <a:rPr lang="en-US" sz="2800" b="1" dirty="0"/>
              <a:t>🔁 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 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266218"/>
            <a:ext cx="10659110" cy="5910745"/>
          </a:xfrm>
        </p:spPr>
        <p:txBody>
          <a:bodyPr>
            <a:normAutofit/>
          </a:bodyPr>
          <a:lstStyle/>
          <a:p>
            <a:pPr marL="0" indent="0">
              <a:buNone/>
            </a:pPr>
            <a:r>
              <a:rPr lang="en-US" sz="2800" b="1" dirty="0">
                <a:solidFill>
                  <a:srgbClr val="002060"/>
                </a:solidFill>
              </a:rPr>
              <a:t>Before Node.js:</a:t>
            </a:r>
          </a:p>
          <a:p>
            <a:pPr marL="0" indent="0">
              <a:buNone/>
            </a:pPr>
            <a:endParaRPr lang="en-IN" sz="2800" dirty="0">
              <a:solidFill>
                <a:srgbClr val="002060"/>
              </a:solidFill>
            </a:endParaRPr>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extLst>
              <p:ext uri="{D42A27DB-BD31-4B8C-83A1-F6EECF244321}">
                <p14:modId xmlns:p14="http://schemas.microsoft.com/office/powerpoint/2010/main" val="685749057"/>
              </p:ext>
            </p:extLst>
          </p:nvPr>
        </p:nvGraphicFramePr>
        <p:xfrm>
          <a:off x="892630" y="974753"/>
          <a:ext cx="10543720" cy="5396044"/>
        </p:xfrm>
        <a:graphic>
          <a:graphicData uri="http://schemas.openxmlformats.org/drawingml/2006/table">
            <a:tbl>
              <a:tblPr firstRow="1" firstCol="1" bandRow="1">
                <a:tableStyleId>{5C22544A-7EE6-4342-B048-85BDC9FD1C3A}</a:tableStyleId>
              </a:tblPr>
              <a:tblGrid>
                <a:gridCol w="2313558">
                  <a:extLst>
                    <a:ext uri="{9D8B030D-6E8A-4147-A177-3AD203B41FA5}">
                      <a16:colId xmlns:a16="http://schemas.microsoft.com/office/drawing/2014/main" val="1840154102"/>
                    </a:ext>
                  </a:extLst>
                </a:gridCol>
                <a:gridCol w="1403213">
                  <a:extLst>
                    <a:ext uri="{9D8B030D-6E8A-4147-A177-3AD203B41FA5}">
                      <a16:colId xmlns:a16="http://schemas.microsoft.com/office/drawing/2014/main" val="1464302296"/>
                    </a:ext>
                  </a:extLst>
                </a:gridCol>
                <a:gridCol w="3180362">
                  <a:extLst>
                    <a:ext uri="{9D8B030D-6E8A-4147-A177-3AD203B41FA5}">
                      <a16:colId xmlns:a16="http://schemas.microsoft.com/office/drawing/2014/main" val="1111906507"/>
                    </a:ext>
                  </a:extLst>
                </a:gridCol>
                <a:gridCol w="3646587">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dirty="0">
                          <a:effectLst/>
                        </a:rPr>
                        <a:t>Python (Django, </a:t>
                      </a:r>
                      <a:r>
                        <a:rPr lang="en-IN" sz="2000" kern="100" dirty="0" err="1">
                          <a:effectLst/>
                        </a:rPr>
                        <a:t>FastAPI</a:t>
                      </a:r>
                      <a:r>
                        <a:rPr lang="en-IN" sz="2000" kern="100" dirty="0">
                          <a:effectLst/>
                        </a:rPr>
                        <a:t>, Flask)</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dirty="0">
                          <a:effectLst/>
                        </a:rPr>
                        <a:t>Perl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dirty="0">
                          <a:effectLst/>
                        </a:rPr>
                        <a:t>C/C++ Servers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C/C++</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lgn="ctr">
              <a:buNone/>
            </a:pPr>
            <a:r>
              <a:rPr lang="en-US" sz="2800" b="1" dirty="0">
                <a:solidFill>
                  <a:srgbClr val="002060"/>
                </a:solidFill>
              </a:rPr>
              <a:t>Why Node.js Compared to Other Technologies in the Market</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extLst>
              <p:ext uri="{D42A27DB-BD31-4B8C-83A1-F6EECF244321}">
                <p14:modId xmlns:p14="http://schemas.microsoft.com/office/powerpoint/2010/main" val="4134199651"/>
              </p:ext>
            </p:extLst>
          </p:nvPr>
        </p:nvGraphicFramePr>
        <p:xfrm>
          <a:off x="867590" y="1141769"/>
          <a:ext cx="10547169" cy="4838427"/>
        </p:xfrm>
        <a:graphic>
          <a:graphicData uri="http://schemas.openxmlformats.org/drawingml/2006/table">
            <a:tbl>
              <a:tblPr firstRow="1" firstCol="1" bandRow="1">
                <a:tableStyleId>{5C22544A-7EE6-4342-B048-85BDC9FD1C3A}</a:tableStyleId>
              </a:tblPr>
              <a:tblGrid>
                <a:gridCol w="4453396">
                  <a:extLst>
                    <a:ext uri="{9D8B030D-6E8A-4147-A177-3AD203B41FA5}">
                      <a16:colId xmlns:a16="http://schemas.microsoft.com/office/drawing/2014/main" val="1964413661"/>
                    </a:ext>
                  </a:extLst>
                </a:gridCol>
                <a:gridCol w="6093773">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a:t>
                      </a:r>
                      <a:r>
                        <a:rPr lang="en-IN" sz="2200" b="1" kern="100" dirty="0">
                          <a:solidFill>
                            <a:srgbClr val="00B0F0"/>
                          </a:solidFill>
                          <a:effectLst/>
                        </a:rPr>
                        <a:t>Non-Blocking I/O</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a:t>
                      </a:r>
                      <a:r>
                        <a:rPr lang="en-IN" sz="2200" b="1" kern="100" dirty="0">
                          <a:solidFill>
                            <a:srgbClr val="00B0F0"/>
                          </a:solidFill>
                          <a:effectLst/>
                        </a:rPr>
                        <a:t>Event Loop</a:t>
                      </a:r>
                      <a:endParaRPr lang="en-IN" sz="2200" b="1" kern="100" dirty="0">
                        <a:solidFill>
                          <a:srgbClr val="00B0F0"/>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Lightweight and fast execution.</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High performance and speed.</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dirty="0">
                          <a:effectLst/>
                        </a:rPr>
                        <a:t>Real-Time Capability</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buNone/>
            </a:pPr>
            <a:r>
              <a:rPr lang="en-US" sz="2800" b="1" dirty="0"/>
              <a:t>How Node.js Handles Many Requests with a </a:t>
            </a:r>
            <a:r>
              <a:rPr lang="en-US" sz="2800" b="1" dirty="0">
                <a:solidFill>
                  <a:srgbClr val="C00000"/>
                </a:solidFill>
              </a:rPr>
              <a:t>Single Thread </a:t>
            </a:r>
            <a:r>
              <a:rPr lang="en-US" sz="2800" b="1" dirty="0"/>
              <a:t>(vs Traditional Multithreading)</a:t>
            </a:r>
            <a:endParaRPr lang="en-IN" sz="2800" b="1"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2400" dirty="0"/>
              <a:t>As we know, </a:t>
            </a:r>
            <a:r>
              <a:rPr lang="en-US" sz="2400" b="1" dirty="0"/>
              <a:t>Node.js is </a:t>
            </a:r>
            <a:r>
              <a:rPr lang="en-US" sz="2400" b="1" dirty="0">
                <a:solidFill>
                  <a:srgbClr val="C00000"/>
                </a:solidFill>
              </a:rPr>
              <a:t>single-threaded</a:t>
            </a:r>
            <a:r>
              <a:rPr lang="en-US" sz="2400" dirty="0"/>
              <a:t>, so you might wonder — how can it handle </a:t>
            </a:r>
            <a:r>
              <a:rPr lang="en-US" sz="2400" b="1" dirty="0"/>
              <a:t>thousands of client requests</a:t>
            </a:r>
            <a:r>
              <a:rPr lang="en-US" sz="2400" dirty="0"/>
              <a:t> efficiently, unlike traditional </a:t>
            </a:r>
            <a:r>
              <a:rPr lang="en-US" sz="2400" b="1" dirty="0">
                <a:solidFill>
                  <a:srgbClr val="C00000"/>
                </a:solidFill>
              </a:rPr>
              <a:t>multi-threaded architectures</a:t>
            </a:r>
            <a:r>
              <a:rPr lang="en-US" sz="2400" dirty="0"/>
              <a:t>?</a:t>
            </a:r>
          </a:p>
          <a:p>
            <a:pPr marL="0" indent="0">
              <a:buNone/>
            </a:pPr>
            <a:r>
              <a:rPr lang="nl-NL" sz="2400" b="1" dirty="0"/>
              <a:t>Node.js Event-Driven Model = Event Loop</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Node.js uses a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single-threaded event loop </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with </a:t>
            </a:r>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non-blocking I/O</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b="1" kern="100" dirty="0">
                <a:solidFill>
                  <a:srgbClr val="002060"/>
                </a:solidFill>
                <a:effectLst/>
                <a:latin typeface="Aptos" panose="020B0004020202020204" pitchFamily="34" charset="0"/>
                <a:ea typeface="Aptos" panose="020B0004020202020204" pitchFamily="34" charset="0"/>
                <a:cs typeface="Times New Roman" panose="02020603050405020304" pitchFamily="18" charset="0"/>
              </a:rPr>
              <a:t>Instead of waiting</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it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registers</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I/O tasks (like file or database operations) and moves on to the next task.</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When the I/O operation completes, a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callback</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is pushed to the </a:t>
            </a:r>
            <a:r>
              <a:rPr lang="en-US" sz="2400" b="1" kern="100" dirty="0">
                <a:solidFill>
                  <a:srgbClr val="C00000"/>
                </a:solidFill>
                <a:effectLst/>
                <a:latin typeface="Aptos" panose="020B0004020202020204" pitchFamily="34" charset="0"/>
                <a:ea typeface="Aptos" panose="020B0004020202020204" pitchFamily="34" charset="0"/>
                <a:cs typeface="Times New Roman" panose="02020603050405020304" pitchFamily="18" charset="0"/>
              </a:rPr>
              <a:t>event queue</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a:t>
            </a:r>
          </a:p>
          <a:p>
            <a:r>
              <a:rPr lang="en-US" sz="2400" kern="100" dirty="0">
                <a:effectLst/>
                <a:latin typeface="Aptos" panose="020B0004020202020204" pitchFamily="34" charset="0"/>
                <a:ea typeface="Aptos" panose="020B0004020202020204" pitchFamily="34" charset="0"/>
                <a:cs typeface="Times New Roman" panose="02020603050405020304" pitchFamily="18" charset="0"/>
              </a:rPr>
              <a:t>This way, Node.js can handle thousands of concurrent connections without creating thousands of threads.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solidFill>
                  <a:srgbClr val="C00000"/>
                </a:solidFill>
              </a:rPr>
              <a:t>single-threaded</a:t>
            </a:r>
            <a:r>
              <a:rPr lang="en-US" sz="2400" dirty="0"/>
              <a:t> — by </a:t>
            </a:r>
            <a:r>
              <a:rPr lang="en-US" sz="2400" b="1" dirty="0"/>
              <a:t>offloading operations to the system </a:t>
            </a:r>
            <a:r>
              <a:rPr lang="en-US" sz="2400" dirty="0"/>
              <a:t>(like file reads, DB access)  and listening for events. Which means it will delegates (or "offloads") these tasks to the </a:t>
            </a:r>
            <a:r>
              <a:rPr lang="en-US" sz="2400" b="1" dirty="0"/>
              <a:t>underlying </a:t>
            </a:r>
            <a:r>
              <a:rPr lang="en-US" sz="2400" b="1" dirty="0">
                <a:solidFill>
                  <a:srgbClr val="C00000"/>
                </a:solidFill>
              </a:rPr>
              <a:t>operating system</a:t>
            </a:r>
            <a:r>
              <a:rPr lang="en-US" sz="2400" dirty="0">
                <a:solidFill>
                  <a:srgbClr val="C00000"/>
                </a:solidFill>
              </a:rPr>
              <a:t> </a:t>
            </a:r>
            <a:r>
              <a:rPr lang="en-US" sz="2400" dirty="0"/>
              <a:t>or </a:t>
            </a:r>
            <a:r>
              <a:rPr lang="en-US" sz="2400" b="1" dirty="0" err="1">
                <a:solidFill>
                  <a:srgbClr val="C00000"/>
                </a:solidFill>
              </a:rPr>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solidFill>
                  <a:srgbClr val="C00000"/>
                </a:solidFill>
              </a:rPr>
              <a:t>non-blocking</a:t>
            </a:r>
            <a:r>
              <a:rPr lang="en-US" sz="2400" dirty="0"/>
              <a:t> and </a:t>
            </a:r>
            <a:r>
              <a:rPr lang="en-US" sz="2400" b="1" dirty="0">
                <a:solidFill>
                  <a:srgbClr val="C00000"/>
                </a:solidFill>
              </a:rPr>
              <a:t>asynchronous programming</a:t>
            </a:r>
            <a:r>
              <a:rPr lang="en-US" sz="2400" dirty="0"/>
              <a:t>. It allows JavaScript to handle multiple tasks, such as I/O operations, </a:t>
            </a:r>
            <a:r>
              <a:rPr lang="en-US" sz="2400" b="1" dirty="0">
                <a:solidFill>
                  <a:srgbClr val="002060"/>
                </a:solidFill>
              </a:rPr>
              <a:t>without blocking the main thread</a:t>
            </a:r>
            <a:r>
              <a:rPr lang="en-US" sz="2400" dirty="0"/>
              <a:t>.</a:t>
            </a:r>
          </a:p>
          <a:p>
            <a:r>
              <a:rPr lang="en-US" sz="2400" dirty="0"/>
              <a:t>JavaScript operates on a </a:t>
            </a:r>
            <a:r>
              <a:rPr lang="en-US" sz="2400" b="1" dirty="0"/>
              <a:t>single-threaded</a:t>
            </a:r>
            <a:r>
              <a:rPr lang="en-US" sz="2400" dirty="0"/>
              <a:t> model, </a:t>
            </a:r>
            <a:r>
              <a:rPr lang="en-US" sz="2400" b="1" dirty="0">
                <a:solidFill>
                  <a:srgbClr val="002060"/>
                </a:solidFill>
              </a:rPr>
              <a:t>meaning it can only execute one piece of code at a time</a:t>
            </a:r>
            <a:r>
              <a:rPr lang="en-US" sz="2400" dirty="0"/>
              <a:t>. The event loop </a:t>
            </a:r>
            <a:r>
              <a:rPr lang="en-US" sz="2400" b="1" dirty="0">
                <a:solidFill>
                  <a:srgbClr val="C00000"/>
                </a:solidFill>
              </a:rPr>
              <a:t>orchestrates</a:t>
            </a:r>
            <a:r>
              <a:rPr lang="en-US" sz="2400" dirty="0"/>
              <a:t>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800" b="1" dirty="0"/>
              <a:t>Concept of Event Loop in This Image</a:t>
            </a:r>
          </a:p>
          <a:p>
            <a:pPr marL="0" indent="0">
              <a:buNone/>
            </a:pPr>
            <a:r>
              <a:rPr lang="en-US" sz="2400" b="1"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a:t>
            </a:r>
            <a:r>
              <a:rPr lang="en-US" sz="2400" b="1" dirty="0">
                <a:solidFill>
                  <a:srgbClr val="C00000"/>
                </a:solidFill>
              </a:rPr>
              <a:t>heavy</a:t>
            </a:r>
            <a:r>
              <a:rPr lang="en-US" sz="2400" dirty="0"/>
              <a:t> or </a:t>
            </a:r>
            <a:r>
              <a:rPr lang="en-US" sz="2400" b="1" dirty="0">
                <a:solidFill>
                  <a:srgbClr val="C00000"/>
                </a:solidFill>
              </a:rPr>
              <a:t>async</a:t>
            </a:r>
            <a:r>
              <a:rPr lang="en-US" sz="2400" dirty="0"/>
              <a:t>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endParaRPr lang="en-US" sz="2800" b="1" dirty="0"/>
          </a:p>
          <a:p>
            <a:r>
              <a:rPr lang="en-US" sz="2400" dirty="0"/>
              <a:t>The </a:t>
            </a:r>
            <a:r>
              <a:rPr lang="en-US" sz="2400" b="1" dirty="0"/>
              <a:t>event loop </a:t>
            </a:r>
            <a:r>
              <a:rPr lang="en-US" sz="2400" b="1" dirty="0">
                <a:solidFill>
                  <a:srgbClr val="C00000"/>
                </a:solidFill>
              </a:rPr>
              <a:t>lives in </a:t>
            </a:r>
            <a:r>
              <a:rPr lang="en-US" sz="2400" b="1" dirty="0" err="1"/>
              <a:t>libuv</a:t>
            </a:r>
            <a:r>
              <a:rPr lang="en-US" sz="2400" dirty="0"/>
              <a:t>, and calls </a:t>
            </a:r>
            <a:r>
              <a:rPr lang="en-US" sz="2400" b="1" dirty="0"/>
              <a:t>back into V8</a:t>
            </a:r>
            <a:r>
              <a:rPr lang="en-US" sz="2400" dirty="0"/>
              <a:t> to run your JS callbacks.</a:t>
            </a:r>
          </a:p>
          <a:p>
            <a:pPr marL="0" indent="0">
              <a:buNone/>
            </a:pPr>
            <a:r>
              <a:rPr lang="en-US" sz="2400" b="1" dirty="0"/>
              <a:t>It decides:</a:t>
            </a:r>
          </a:p>
          <a:p>
            <a:pPr marL="0" indent="0">
              <a:buNone/>
            </a:pPr>
            <a:r>
              <a:rPr lang="en-US" sz="2400" dirty="0"/>
              <a:t>✅ What </a:t>
            </a:r>
            <a:r>
              <a:rPr lang="en-US" sz="2400" b="1" dirty="0"/>
              <a:t>code runs </a:t>
            </a:r>
            <a:r>
              <a:rPr lang="en-US" sz="2400" b="1" dirty="0">
                <a:solidFill>
                  <a:srgbClr val="C00000"/>
                </a:solidFill>
              </a:rPr>
              <a:t>now</a:t>
            </a:r>
            <a:r>
              <a:rPr lang="en-US" sz="2400" b="1" dirty="0"/>
              <a:t> </a:t>
            </a:r>
            <a:r>
              <a:rPr lang="en-US" sz="2400" dirty="0"/>
              <a:t>(immediate tasks)</a:t>
            </a:r>
          </a:p>
          <a:p>
            <a:pPr marL="0" indent="0">
              <a:buNone/>
            </a:pPr>
            <a:r>
              <a:rPr lang="en-US" sz="2400" dirty="0"/>
              <a:t>⏳ What runs </a:t>
            </a:r>
            <a:r>
              <a:rPr lang="en-US" sz="2400" b="1" dirty="0">
                <a:solidFill>
                  <a:srgbClr val="C00000"/>
                </a:solidFill>
              </a:rPr>
              <a:t>later</a:t>
            </a:r>
            <a:r>
              <a:rPr lang="en-US" sz="2400" dirty="0"/>
              <a:t> (callbacks, promises, etc.)</a:t>
            </a:r>
          </a:p>
          <a:p>
            <a:pPr marL="0" indent="0">
              <a:buNone/>
            </a:pPr>
            <a:r>
              <a:rPr lang="en-US" sz="2400" dirty="0"/>
              <a:t>⚙️ What to do with tasks from the </a:t>
            </a:r>
            <a:r>
              <a:rPr lang="en-US" sz="2400" b="1" dirty="0">
                <a:solidFill>
                  <a:srgbClr val="C00000"/>
                </a:solidFill>
              </a:rPr>
              <a:t>file system</a:t>
            </a:r>
            <a:r>
              <a:rPr lang="en-US" sz="2400" dirty="0"/>
              <a:t>, </a:t>
            </a:r>
            <a:r>
              <a:rPr lang="en-US" sz="2400" b="1" dirty="0">
                <a:solidFill>
                  <a:srgbClr val="C00000"/>
                </a:solidFill>
              </a:rPr>
              <a:t>timers</a:t>
            </a:r>
            <a:r>
              <a:rPr lang="en-US" sz="2400" dirty="0"/>
              <a:t>, </a:t>
            </a:r>
            <a:r>
              <a:rPr lang="en-US" sz="2400" b="1" dirty="0">
                <a:solidFill>
                  <a:srgbClr val="C00000"/>
                </a:solidFill>
              </a:rPr>
              <a:t>network</a:t>
            </a:r>
            <a:r>
              <a:rPr lang="en-US" sz="2400" dirty="0"/>
              <a:t>,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t>
            </a:r>
            <a:r>
              <a:rPr lang="en-US" sz="2400" b="1" dirty="0">
                <a:solidFill>
                  <a:srgbClr val="C00000"/>
                </a:solidFill>
              </a:rPr>
              <a:t>async</a:t>
            </a:r>
            <a:r>
              <a:rPr lang="en-US" sz="2400" dirty="0"/>
              <a:t>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a:t>
            </a:r>
            <a:r>
              <a:rPr lang="en-US" sz="2400" b="1" dirty="0">
                <a:solidFill>
                  <a:srgbClr val="C00000"/>
                </a:solidFill>
              </a:rPr>
              <a:t>Node APIs</a:t>
            </a:r>
            <a:r>
              <a:rPr lang="en-US" sz="2400" b="1" dirty="0"/>
              <a:t> </a:t>
            </a:r>
            <a:r>
              <a:rPr lang="en-US" sz="2400" dirty="0"/>
              <a:t>+ </a:t>
            </a:r>
            <a:r>
              <a:rPr lang="en-US" sz="2400" b="1" dirty="0" err="1">
                <a:solidFill>
                  <a:srgbClr val="C00000"/>
                </a:solidFill>
              </a:rPr>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b="1" dirty="0" err="1"/>
              <a:t>libuv</a:t>
            </a:r>
            <a:r>
              <a:rPr lang="en-US" sz="2400" b="1" dirty="0"/>
              <a:t> decides whether to:</a:t>
            </a:r>
          </a:p>
          <a:p>
            <a:pPr lvl="1"/>
            <a:r>
              <a:rPr lang="en-US" sz="2400" dirty="0"/>
              <a:t>Use </a:t>
            </a:r>
            <a:r>
              <a:rPr lang="en-US" sz="2400" b="1" dirty="0">
                <a:solidFill>
                  <a:srgbClr val="C00000"/>
                </a:solidFill>
              </a:rPr>
              <a:t>internal OS </a:t>
            </a:r>
            <a:r>
              <a:rPr lang="en-US" sz="2400" dirty="0"/>
              <a:t>APIs (e.g. </a:t>
            </a:r>
            <a:r>
              <a:rPr lang="en-US" sz="2400" dirty="0" err="1"/>
              <a:t>setTimeout</a:t>
            </a:r>
            <a:r>
              <a:rPr lang="en-US" sz="2400" dirty="0"/>
              <a:t>)</a:t>
            </a:r>
          </a:p>
          <a:p>
            <a:pPr lvl="1"/>
            <a:r>
              <a:rPr lang="en-US" sz="2400" dirty="0"/>
              <a:t>Or assign to a </a:t>
            </a:r>
            <a:r>
              <a:rPr lang="en-US" sz="2400" b="1" dirty="0">
                <a:solidFill>
                  <a:srgbClr val="C00000"/>
                </a:solidFill>
              </a:rPr>
              <a:t>worker thread </a:t>
            </a:r>
            <a:r>
              <a:rPr lang="en-US" sz="2400" dirty="0"/>
              <a:t>(e.g. for </a:t>
            </a:r>
            <a:r>
              <a:rPr lang="en-US" sz="2400" dirty="0" err="1"/>
              <a:t>fs.readFile</a:t>
            </a:r>
            <a:r>
              <a:rPr lang="en-US" sz="2400" dirty="0"/>
              <a:t>, DNS, crypto, etc.)</a:t>
            </a:r>
          </a:p>
          <a:p>
            <a:r>
              <a:rPr lang="en-US" sz="2400" b="1" dirty="0" err="1">
                <a:solidFill>
                  <a:srgbClr val="C00000"/>
                </a:solidFill>
              </a:rPr>
              <a:t>fs.readFile</a:t>
            </a:r>
            <a:r>
              <a:rPr lang="en-US" sz="2400" dirty="0"/>
              <a:t>('big.txt', callback) is offloaded to a worker thread in the </a:t>
            </a:r>
            <a:r>
              <a:rPr lang="en-US" sz="2400" dirty="0" err="1"/>
              <a:t>libuv</a:t>
            </a:r>
            <a:r>
              <a:rPr lang="en-US" sz="2400" dirty="0"/>
              <a:t> thread pool.</a:t>
            </a:r>
          </a:p>
          <a:p>
            <a:pPr marL="0" indent="0">
              <a:buNone/>
            </a:pPr>
            <a:endParaRPr lang="en-US" sz="800" dirty="0"/>
          </a:p>
          <a:p>
            <a:pPr marL="0" indent="0">
              <a:buNone/>
            </a:pPr>
            <a:r>
              <a:rPr lang="en-US" sz="2400" b="1" dirty="0"/>
              <a:t>4. Main Thread Continues:</a:t>
            </a:r>
          </a:p>
          <a:p>
            <a:r>
              <a:rPr lang="en-US" sz="2400" dirty="0"/>
              <a:t>While the file is being read in the background, the </a:t>
            </a:r>
            <a:r>
              <a:rPr lang="en-US" sz="2400" b="1" dirty="0"/>
              <a:t>main thread </a:t>
            </a:r>
            <a:r>
              <a:rPr lang="en-US" sz="2400" b="1" dirty="0">
                <a:solidFill>
                  <a:srgbClr val="C00000"/>
                </a:solidFill>
              </a:rPr>
              <a:t>does not block</a:t>
            </a:r>
            <a:r>
              <a:rPr lang="en-US" sz="2400" dirty="0"/>
              <a:t>.</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a:t>
            </a:r>
            <a:r>
              <a:rPr lang="en-US" sz="2400" b="1" dirty="0"/>
              <a:t>passes the result to </a:t>
            </a:r>
            <a:r>
              <a:rPr lang="en-US" sz="2400" b="1" dirty="0" err="1">
                <a:solidFill>
                  <a:srgbClr val="C00000"/>
                </a:solidFill>
              </a:rPr>
              <a:t>libuv</a:t>
            </a:r>
            <a:r>
              <a:rPr lang="en-US" sz="2400" dirty="0"/>
              <a:t>.</a:t>
            </a:r>
          </a:p>
          <a:p>
            <a:r>
              <a:rPr lang="en-US" sz="2400" dirty="0" err="1"/>
              <a:t>libuv</a:t>
            </a:r>
            <a:r>
              <a:rPr lang="en-US" sz="2400" dirty="0"/>
              <a:t> then queues the associated callback in the </a:t>
            </a:r>
            <a:r>
              <a:rPr lang="en-US" sz="2400" b="1" dirty="0">
                <a:solidFill>
                  <a:srgbClr val="C00000"/>
                </a:solidFill>
              </a:rPr>
              <a:t>Event Queue </a:t>
            </a:r>
            <a:r>
              <a:rPr lang="en-US" sz="2400" dirty="0"/>
              <a:t>(</a:t>
            </a:r>
            <a:r>
              <a:rPr lang="en-US" sz="2400" b="1" dirty="0"/>
              <a:t>Callback Queue</a:t>
            </a:r>
            <a:r>
              <a:rPr lang="en-US" sz="2400" dirty="0"/>
              <a:t>).</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b="1" dirty="0"/>
              <a:t>Is </a:t>
            </a:r>
            <a:r>
              <a:rPr lang="en-US" sz="2400" b="1" dirty="0">
                <a:solidFill>
                  <a:srgbClr val="C00000"/>
                </a:solidFill>
              </a:rPr>
              <a:t>V8</a:t>
            </a:r>
            <a:r>
              <a:rPr lang="en-US" sz="2400" b="1" dirty="0"/>
              <a:t> </a:t>
            </a:r>
            <a:r>
              <a:rPr lang="en-US" sz="2400" dirty="0"/>
              <a:t>(main thread) </a:t>
            </a:r>
            <a:r>
              <a:rPr lang="en-US" sz="2400" b="1" dirty="0">
                <a:solidFill>
                  <a:srgbClr val="C00000"/>
                </a:solidFill>
              </a:rPr>
              <a:t>idle</a:t>
            </a:r>
            <a:r>
              <a:rPr lang="en-US" sz="2400" dirty="0"/>
              <a:t>?</a:t>
            </a:r>
          </a:p>
          <a:p>
            <a:pPr lvl="1"/>
            <a:r>
              <a:rPr lang="en-US" sz="2400" dirty="0"/>
              <a:t>Is there any </a:t>
            </a:r>
            <a:r>
              <a:rPr lang="en-US" sz="2400" b="1" dirty="0">
                <a:solidFill>
                  <a:srgbClr val="C00000"/>
                </a:solidFill>
              </a:rPr>
              <a:t>callback</a:t>
            </a:r>
            <a:r>
              <a:rPr lang="en-US" sz="2400" dirty="0"/>
              <a:t> in the </a:t>
            </a:r>
            <a:r>
              <a:rPr lang="en-US" sz="2400" b="1" dirty="0"/>
              <a:t>Event Queue</a:t>
            </a:r>
            <a:r>
              <a:rPr lang="en-US" sz="2400" dirty="0"/>
              <a:t>?</a:t>
            </a:r>
          </a:p>
          <a:p>
            <a:pPr marL="0" indent="0">
              <a:buNone/>
            </a:pPr>
            <a:r>
              <a:rPr lang="en-US" sz="2400" b="1" dirty="0"/>
              <a:t>If yes:</a:t>
            </a:r>
          </a:p>
          <a:p>
            <a:pPr lvl="1"/>
            <a:r>
              <a:rPr lang="en-US" sz="2400" dirty="0"/>
              <a:t> It </a:t>
            </a:r>
            <a:r>
              <a:rPr lang="en-US" sz="2400" b="1" dirty="0">
                <a:solidFill>
                  <a:srgbClr val="C00000"/>
                </a:solidFill>
              </a:rPr>
              <a:t>pulls</a:t>
            </a:r>
            <a:r>
              <a:rPr lang="en-US" sz="2400" dirty="0"/>
              <a:t> the callback from the queue</a:t>
            </a:r>
          </a:p>
          <a:p>
            <a:pPr lvl="1"/>
            <a:r>
              <a:rPr lang="en-US" sz="2400" dirty="0"/>
              <a:t>Executes it back on the </a:t>
            </a:r>
            <a:r>
              <a:rPr lang="en-US" sz="2400" b="1" dirty="0">
                <a:solidFill>
                  <a:srgbClr val="C00000"/>
                </a:solidFill>
              </a:rPr>
              <a:t>main thread </a:t>
            </a:r>
            <a:r>
              <a:rPr lang="en-US" sz="2400" dirty="0"/>
              <a:t>using </a:t>
            </a:r>
            <a:r>
              <a:rPr lang="en-US" sz="2400" b="1" dirty="0"/>
              <a:t>V8</a:t>
            </a:r>
            <a:endParaRPr lang="en-IN" sz="2400" b="1" dirty="0"/>
          </a:p>
        </p:txBody>
      </p:sp>
    </p:spTree>
    <p:extLst>
      <p:ext uri="{BB962C8B-B14F-4D97-AF65-F5344CB8AC3E}">
        <p14:creationId xmlns:p14="http://schemas.microsoft.com/office/powerpoint/2010/main" val="15324763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a:t>
            </a:r>
            <a:r>
              <a:rPr lang="en-US" sz="2400" b="1" dirty="0">
                <a:solidFill>
                  <a:srgbClr val="C00000"/>
                </a:solidFill>
              </a:rPr>
              <a:t>events</a:t>
            </a:r>
            <a:r>
              <a:rPr lang="en-US" sz="2400" dirty="0"/>
              <a:t> to process</a:t>
            </a:r>
          </a:p>
          <a:p>
            <a:pPr marL="742950" lvl="1" indent="-285750">
              <a:buFont typeface="Arial" panose="020B0604020202020204" pitchFamily="34" charset="0"/>
              <a:buChar char="•"/>
            </a:pPr>
            <a:r>
              <a:rPr lang="en-US" sz="2400" dirty="0"/>
              <a:t>Or the </a:t>
            </a:r>
            <a:r>
              <a:rPr lang="en-US" sz="2400" b="1" dirty="0">
                <a:solidFill>
                  <a:srgbClr val="C00000"/>
                </a:solidFill>
              </a:rPr>
              <a:t>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libuv - Wikipedia">
            <a:extLst>
              <a:ext uri="{FF2B5EF4-FFF2-40B4-BE49-F238E27FC236}">
                <a16:creationId xmlns:a16="http://schemas.microsoft.com/office/drawing/2014/main" id="{25B01492-9410-127D-174A-538C70790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6255" y="1733067"/>
            <a:ext cx="2041793" cy="207050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38C47C1-B378-574C-BEB7-314DF6FBAA5F}"/>
              </a:ext>
            </a:extLst>
          </p:cNvPr>
          <p:cNvSpPr>
            <a:spLocks noGrp="1"/>
          </p:cNvSpPr>
          <p:nvPr>
            <p:ph idx="1"/>
          </p:nvPr>
        </p:nvSpPr>
        <p:spPr>
          <a:xfrm>
            <a:off x="777240" y="385590"/>
            <a:ext cx="10659110" cy="5791373"/>
          </a:xfrm>
        </p:spPr>
        <p:txBody>
          <a:bodyPr>
            <a:noAutofit/>
          </a:bodyPr>
          <a:lstStyle/>
          <a:p>
            <a:pPr marL="0" marR="0">
              <a:buNone/>
            </a:pPr>
            <a:r>
              <a:rPr lang="en-IN" sz="2800" b="1" dirty="0" err="1">
                <a:effectLst/>
                <a:latin typeface="Calibri" panose="020F0502020204030204" pitchFamily="34" charset="0"/>
              </a:rPr>
              <a:t>Libuv</a:t>
            </a:r>
            <a:r>
              <a:rPr lang="en-US" sz="2800" b="1" dirty="0">
                <a:effectLst/>
                <a:latin typeface="Calibri" panose="020F0502020204030204" pitchFamily="34" charset="0"/>
              </a:rPr>
              <a:t>:</a:t>
            </a:r>
            <a:endParaRPr lang="en-IN" sz="2800" dirty="0">
              <a:effectLst/>
              <a:latin typeface="Calibri" panose="020F0502020204030204" pitchFamily="34" charset="0"/>
            </a:endParaRPr>
          </a:p>
          <a:p>
            <a:pPr marL="0" marR="0">
              <a:buNone/>
            </a:pPr>
            <a:r>
              <a:rPr lang="en-IN" sz="2400" b="1" dirty="0" err="1">
                <a:effectLst/>
                <a:latin typeface="Calibri" panose="020F0502020204030204" pitchFamily="34" charset="0"/>
              </a:rPr>
              <a:t>libuv</a:t>
            </a:r>
            <a:r>
              <a:rPr lang="en-IN" sz="2400" dirty="0">
                <a:effectLst/>
                <a:latin typeface="Calibri" panose="020F0502020204030204" pitchFamily="34" charset="0"/>
              </a:rPr>
              <a:t> is a </a:t>
            </a:r>
            <a:r>
              <a:rPr lang="en-US" sz="2400" b="1" dirty="0">
                <a:solidFill>
                  <a:srgbClr val="C00000"/>
                </a:solidFill>
                <a:effectLst/>
                <a:latin typeface="Calibri" panose="020F0502020204030204" pitchFamily="34" charset="0"/>
              </a:rPr>
              <a:t>C library</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that powers Node.js's </a:t>
            </a:r>
            <a:r>
              <a:rPr lang="en-IN" sz="2400" b="1" dirty="0">
                <a:effectLst/>
                <a:latin typeface="Calibri" panose="020F0502020204030204" pitchFamily="34" charset="0"/>
              </a:rPr>
              <a:t>event-driven</a:t>
            </a:r>
            <a:r>
              <a:rPr lang="en-IN" sz="2400" dirty="0">
                <a:effectLst/>
                <a:latin typeface="Calibri" panose="020F0502020204030204" pitchFamily="34" charset="0"/>
              </a:rPr>
              <a:t>, </a:t>
            </a:r>
            <a:r>
              <a:rPr lang="en-IN" sz="2400" b="1" dirty="0">
                <a:effectLst/>
                <a:latin typeface="Calibri" panose="020F0502020204030204" pitchFamily="34" charset="0"/>
              </a:rPr>
              <a:t>non-blocking I/O</a:t>
            </a:r>
            <a:r>
              <a:rPr lang="en-IN" sz="2400" dirty="0">
                <a:effectLst/>
                <a:latin typeface="Calibri" panose="020F0502020204030204" pitchFamily="34" charset="0"/>
              </a:rPr>
              <a:t> model. It is a </a:t>
            </a:r>
            <a:r>
              <a:rPr lang="en-IN" sz="2400" b="1" dirty="0">
                <a:solidFill>
                  <a:srgbClr val="C00000"/>
                </a:solidFill>
                <a:effectLst/>
                <a:latin typeface="Calibri" panose="020F0502020204030204" pitchFamily="34" charset="0"/>
              </a:rPr>
              <a:t>core component </a:t>
            </a:r>
            <a:r>
              <a:rPr lang="en-IN" sz="2400" dirty="0">
                <a:effectLst/>
                <a:latin typeface="Calibri" panose="020F0502020204030204" pitchFamily="34" charset="0"/>
              </a:rPr>
              <a:t>of Node.js and serves as an </a:t>
            </a:r>
            <a:r>
              <a:rPr lang="en-IN" sz="2400" b="1" dirty="0">
                <a:solidFill>
                  <a:srgbClr val="C00000"/>
                </a:solidFill>
                <a:effectLst/>
                <a:latin typeface="Calibri" panose="020F0502020204030204" pitchFamily="34" charset="0"/>
              </a:rPr>
              <a:t>abstraction layer</a:t>
            </a:r>
            <a:r>
              <a:rPr lang="en-IN" sz="2400" dirty="0">
                <a:solidFill>
                  <a:srgbClr val="C00000"/>
                </a:solidFill>
                <a:effectLst/>
                <a:latin typeface="Calibri" panose="020F0502020204030204" pitchFamily="34" charset="0"/>
              </a:rPr>
              <a:t> </a:t>
            </a:r>
            <a:r>
              <a:rPr lang="en-IN" sz="2400" dirty="0">
                <a:effectLst/>
                <a:latin typeface="Calibri" panose="020F0502020204030204" pitchFamily="34" charset="0"/>
              </a:rPr>
              <a:t>between the </a:t>
            </a:r>
            <a:r>
              <a:rPr lang="en-IN" sz="2200" b="1" dirty="0">
                <a:effectLst/>
                <a:latin typeface="Calibri" panose="020F0502020204030204" pitchFamily="34" charset="0"/>
              </a:rPr>
              <a:t>operating system</a:t>
            </a:r>
            <a:r>
              <a:rPr lang="en-IN" sz="2200" dirty="0">
                <a:effectLst/>
                <a:latin typeface="Calibri" panose="020F0502020204030204" pitchFamily="34" charset="0"/>
              </a:rPr>
              <a:t> and </a:t>
            </a:r>
            <a:r>
              <a:rPr lang="en-IN" sz="2200" b="1" dirty="0">
                <a:effectLst/>
                <a:latin typeface="Calibri" panose="020F0502020204030204" pitchFamily="34" charset="0"/>
              </a:rPr>
              <a:t>Node</a:t>
            </a:r>
            <a:r>
              <a:rPr lang="en-IN" sz="2200" dirty="0">
                <a:effectLst/>
                <a:latin typeface="Calibri" panose="020F0502020204030204" pitchFamily="34" charset="0"/>
              </a:rPr>
              <a:t>.js. It enables asynchronous operations, such as file system tasks, network requests, and timers, across multiple platforms.</a:t>
            </a:r>
          </a:p>
          <a:p>
            <a:pPr marL="0" marR="0">
              <a:buNone/>
            </a:pPr>
            <a:r>
              <a:rPr lang="en-US" sz="2200" dirty="0">
                <a:effectLst/>
                <a:latin typeface="Calibri" panose="020F0502020204030204" pitchFamily="34" charset="0"/>
              </a:rPr>
              <a:t> </a:t>
            </a:r>
            <a:r>
              <a:rPr lang="en-IN" sz="2200" b="1" dirty="0">
                <a:effectLst/>
                <a:latin typeface="Calibri" panose="020F0502020204030204" pitchFamily="34" charset="0"/>
              </a:rPr>
              <a:t>How </a:t>
            </a:r>
            <a:r>
              <a:rPr lang="en-IN" sz="2200" b="1" dirty="0" err="1">
                <a:effectLst/>
                <a:latin typeface="Calibri" panose="020F0502020204030204" pitchFamily="34" charset="0"/>
              </a:rPr>
              <a:t>libuv</a:t>
            </a:r>
            <a:r>
              <a:rPr lang="en-IN" sz="2200" b="1" dirty="0">
                <a:effectLst/>
                <a:latin typeface="Calibri" panose="020F0502020204030204" pitchFamily="34" charset="0"/>
              </a:rPr>
              <a:t> Works in Node.js</a:t>
            </a:r>
            <a:endParaRPr lang="en-IN" sz="2200" dirty="0">
              <a:effectLst/>
              <a:latin typeface="Calibri" panose="020F0502020204030204" pitchFamily="34" charset="0"/>
            </a:endParaRPr>
          </a:p>
          <a:p>
            <a:pPr marL="0" marR="0">
              <a:buNone/>
            </a:pPr>
            <a:r>
              <a:rPr lang="en-IN" sz="2200" dirty="0">
                <a:effectLst/>
                <a:latin typeface="Calibri" panose="020F0502020204030204" pitchFamily="34" charset="0"/>
              </a:rPr>
              <a:t>When Node.js performs asynchronous operations like reading a file, the task is </a:t>
            </a:r>
            <a:r>
              <a:rPr lang="en-IN" sz="2200" b="1" dirty="0">
                <a:solidFill>
                  <a:schemeClr val="bg1"/>
                </a:solidFill>
                <a:effectLst/>
                <a:latin typeface="Calibri" panose="020F0502020204030204" pitchFamily="34" charset="0"/>
              </a:rPr>
              <a:t>passed to </a:t>
            </a:r>
            <a:r>
              <a:rPr lang="en-IN" sz="2200" dirty="0" err="1">
                <a:effectLst/>
                <a:latin typeface="Calibri" panose="020F0502020204030204" pitchFamily="34" charset="0"/>
              </a:rPr>
              <a:t>libuv</a:t>
            </a:r>
            <a:r>
              <a:rPr lang="en-IN" sz="2200" dirty="0">
                <a:effectLst/>
                <a:latin typeface="Calibri" panose="020F0502020204030204" pitchFamily="34" charset="0"/>
              </a:rPr>
              <a:t>. Here's what happens:</a:t>
            </a:r>
          </a:p>
          <a:p>
            <a:pPr rtl="0" fontAlgn="ctr">
              <a:buFont typeface="+mj-lt"/>
              <a:buAutoNum type="arabicPeriod"/>
            </a:pPr>
            <a:r>
              <a:rPr lang="en-IN" sz="2200" b="1" i="0" dirty="0">
                <a:effectLst/>
                <a:latin typeface="Calibri" panose="020F0502020204030204" pitchFamily="34" charset="0"/>
              </a:rPr>
              <a:t>Delegation: Node.js delegates the task to </a:t>
            </a:r>
            <a:r>
              <a:rPr lang="en-IN" sz="2200" b="1" i="0" dirty="0" err="1">
                <a:effectLst/>
                <a:latin typeface="Calibri" panose="020F0502020204030204" pitchFamily="34" charset="0"/>
              </a:rPr>
              <a:t>libuv</a:t>
            </a:r>
            <a:r>
              <a:rPr lang="en-IN" sz="2200" b="1" i="0" dirty="0">
                <a:effectLst/>
                <a:latin typeface="Calibri" panose="020F0502020204030204" pitchFamily="34" charset="0"/>
              </a:rPr>
              <a:t>.</a:t>
            </a:r>
          </a:p>
          <a:p>
            <a:pPr rtl="0" fontAlgn="ctr">
              <a:buFont typeface="+mj-lt"/>
              <a:buAutoNum type="arabicPeriod"/>
            </a:pPr>
            <a:r>
              <a:rPr lang="en-IN" sz="2200" b="1" i="0" dirty="0">
                <a:effectLst/>
                <a:latin typeface="Calibri" panose="020F0502020204030204" pitchFamily="34" charset="0"/>
              </a:rPr>
              <a:t>Event Loop</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places the task in the event loop </a:t>
            </a:r>
            <a:r>
              <a:rPr lang="en-IN" sz="2200" i="0" dirty="0">
                <a:effectLst/>
                <a:latin typeface="Calibri" panose="020F0502020204030204" pitchFamily="34" charset="0"/>
              </a:rPr>
              <a:t>or </a:t>
            </a:r>
            <a:r>
              <a:rPr lang="en-IN" sz="2200" b="1" i="0" dirty="0">
                <a:solidFill>
                  <a:srgbClr val="002060"/>
                </a:solidFill>
                <a:effectLst/>
                <a:latin typeface="Calibri" panose="020F0502020204030204" pitchFamily="34" charset="0"/>
              </a:rPr>
              <a:t>assigns</a:t>
            </a:r>
            <a:r>
              <a:rPr lang="en-IN" sz="2200" i="0" dirty="0">
                <a:effectLst/>
                <a:latin typeface="Calibri" panose="020F0502020204030204" pitchFamily="34" charset="0"/>
              </a:rPr>
              <a:t> it to a thread in the </a:t>
            </a:r>
            <a:r>
              <a:rPr lang="en-IN" sz="2200" b="1" i="0" dirty="0">
                <a:solidFill>
                  <a:srgbClr val="002060"/>
                </a:solidFill>
                <a:effectLst/>
                <a:latin typeface="Calibri" panose="020F0502020204030204" pitchFamily="34" charset="0"/>
              </a:rPr>
              <a:t>thread pool </a:t>
            </a:r>
            <a:r>
              <a:rPr lang="en-IN" sz="2200" i="0" dirty="0">
                <a:effectLst/>
                <a:latin typeface="Calibri" panose="020F0502020204030204" pitchFamily="34" charset="0"/>
              </a:rPr>
              <a:t>(for blocking tasks).</a:t>
            </a:r>
          </a:p>
          <a:p>
            <a:pPr rtl="0" fontAlgn="ctr">
              <a:buFont typeface="+mj-lt"/>
              <a:buAutoNum type="arabicPeriod"/>
            </a:pPr>
            <a:r>
              <a:rPr lang="en-IN" sz="2200" b="1" i="0" dirty="0">
                <a:effectLst/>
                <a:latin typeface="Calibri" panose="020F0502020204030204" pitchFamily="34" charset="0"/>
              </a:rPr>
              <a:t>Execution</a:t>
            </a:r>
            <a:r>
              <a:rPr lang="en-IN" sz="2200" b="0" i="0" dirty="0">
                <a:effectLst/>
                <a:latin typeface="Calibri" panose="020F0502020204030204" pitchFamily="34" charset="0"/>
              </a:rPr>
              <a:t>: </a:t>
            </a:r>
            <a:r>
              <a:rPr lang="en-IN" sz="2200" i="0" dirty="0" err="1">
                <a:effectLst/>
                <a:latin typeface="Calibri" panose="020F0502020204030204" pitchFamily="34" charset="0"/>
              </a:rPr>
              <a:t>libuv</a:t>
            </a:r>
            <a:r>
              <a:rPr lang="en-IN" sz="2200" i="0" dirty="0">
                <a:effectLst/>
                <a:latin typeface="Calibri" panose="020F0502020204030204" pitchFamily="34" charset="0"/>
              </a:rPr>
              <a:t> uses the OS's </a:t>
            </a:r>
            <a:r>
              <a:rPr lang="en-IN" sz="2200" b="1" i="0" dirty="0">
                <a:solidFill>
                  <a:srgbClr val="002060"/>
                </a:solidFill>
                <a:effectLst/>
                <a:latin typeface="Calibri" panose="020F0502020204030204" pitchFamily="34" charset="0"/>
              </a:rPr>
              <a:t>native asynchronous capabilities </a:t>
            </a:r>
            <a:r>
              <a:rPr lang="en-IN" sz="2200" i="0" dirty="0">
                <a:effectLst/>
                <a:latin typeface="Calibri" panose="020F0502020204030204" pitchFamily="34" charset="0"/>
              </a:rPr>
              <a:t>or its thread pool to complete the task.</a:t>
            </a:r>
          </a:p>
          <a:p>
            <a:pPr rtl="0" fontAlgn="ctr">
              <a:buFont typeface="+mj-lt"/>
              <a:buAutoNum type="arabicPeriod"/>
            </a:pPr>
            <a:r>
              <a:rPr lang="en-IN" sz="2200" b="1" i="0" dirty="0">
                <a:effectLst/>
                <a:latin typeface="Calibri" panose="020F0502020204030204" pitchFamily="34" charset="0"/>
              </a:rPr>
              <a:t>Callback</a:t>
            </a:r>
            <a:r>
              <a:rPr lang="en-IN" sz="2200" b="0" i="0" dirty="0">
                <a:effectLst/>
                <a:latin typeface="Calibri" panose="020F0502020204030204" pitchFamily="34" charset="0"/>
              </a:rPr>
              <a:t>: </a:t>
            </a:r>
            <a:r>
              <a:rPr lang="en-IN" sz="2200" i="0" dirty="0">
                <a:effectLst/>
                <a:latin typeface="Calibri" panose="020F0502020204030204" pitchFamily="34" charset="0"/>
              </a:rPr>
              <a:t>Once the task is complete, </a:t>
            </a:r>
            <a:r>
              <a:rPr lang="en-IN" sz="2200" i="0" dirty="0" err="1">
                <a:effectLst/>
                <a:latin typeface="Calibri" panose="020F0502020204030204" pitchFamily="34" charset="0"/>
              </a:rPr>
              <a:t>libuv</a:t>
            </a:r>
            <a:r>
              <a:rPr lang="en-IN" sz="2200" i="0" dirty="0">
                <a:effectLst/>
                <a:latin typeface="Calibri" panose="020F0502020204030204" pitchFamily="34" charset="0"/>
              </a:rPr>
              <a:t> </a:t>
            </a:r>
            <a:r>
              <a:rPr lang="en-IN" sz="2200" b="1" i="0" dirty="0">
                <a:solidFill>
                  <a:srgbClr val="002060"/>
                </a:solidFill>
                <a:effectLst/>
                <a:latin typeface="Calibri" panose="020F0502020204030204" pitchFamily="34" charset="0"/>
              </a:rPr>
              <a:t>notifies</a:t>
            </a:r>
            <a:r>
              <a:rPr lang="en-IN" sz="2200" i="0" dirty="0">
                <a:effectLst/>
                <a:latin typeface="Calibri" panose="020F0502020204030204" pitchFamily="34" charset="0"/>
              </a:rPr>
              <a:t> Node.js, and the associated callback is added to the event loop's callback queue for execution.</a:t>
            </a:r>
          </a:p>
          <a:p>
            <a:pPr marL="0" indent="0">
              <a:buNone/>
            </a:pPr>
            <a:endParaRPr lang="en-IN" sz="2400" dirty="0"/>
          </a:p>
        </p:txBody>
      </p:sp>
    </p:spTree>
    <p:extLst>
      <p:ext uri="{BB962C8B-B14F-4D97-AF65-F5344CB8AC3E}">
        <p14:creationId xmlns:p14="http://schemas.microsoft.com/office/powerpoint/2010/main" val="2713829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936340" cy="6038127"/>
          </a:xfrm>
        </p:spPr>
        <p:txBody>
          <a:bodyPr>
            <a:normAutofit lnSpcReduction="10000"/>
          </a:bodyPr>
          <a:lstStyle/>
          <a:p>
            <a:pPr>
              <a:buNone/>
            </a:pPr>
            <a:r>
              <a:rPr lang="en-US" sz="28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a:t>
            </a:r>
            <a:r>
              <a:rPr lang="en-US" sz="2400" b="1" dirty="0"/>
              <a:t>task is heavy </a:t>
            </a:r>
            <a:r>
              <a:rPr lang="en-US" sz="2400" dirty="0"/>
              <a:t>(e.g.,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8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5" name="Picture 4">
            <a:extLst>
              <a:ext uri="{FF2B5EF4-FFF2-40B4-BE49-F238E27FC236}">
                <a16:creationId xmlns:a16="http://schemas.microsoft.com/office/drawing/2014/main" id="{F4726979-97D9-C40A-CDB3-450BDAF82BEE}"/>
              </a:ext>
            </a:extLst>
          </p:cNvPr>
          <p:cNvPicPr>
            <a:picLocks noChangeAspect="1"/>
          </p:cNvPicPr>
          <p:nvPr/>
        </p:nvPicPr>
        <p:blipFill>
          <a:blip r:embed="rId2"/>
          <a:stretch>
            <a:fillRect/>
          </a:stretch>
        </p:blipFill>
        <p:spPr>
          <a:xfrm>
            <a:off x="1003834" y="2628789"/>
            <a:ext cx="8369172" cy="3532525"/>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CEFE8-617B-8624-4620-16CF1F7A4B8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654BD-E7E2-67A4-0713-7355406AC783}"/>
              </a:ext>
            </a:extLst>
          </p:cNvPr>
          <p:cNvSpPr>
            <a:spLocks noGrp="1"/>
          </p:cNvSpPr>
          <p:nvPr>
            <p:ph idx="1"/>
          </p:nvPr>
        </p:nvSpPr>
        <p:spPr>
          <a:xfrm>
            <a:off x="777240" y="696686"/>
            <a:ext cx="10659110" cy="5480277"/>
          </a:xfrm>
        </p:spPr>
        <p:txBody>
          <a:bodyPr>
            <a:normAutofit/>
          </a:bodyPr>
          <a:lstStyle/>
          <a:p>
            <a:pPr marL="0" indent="0">
              <a:buNone/>
            </a:pPr>
            <a:r>
              <a:rPr lang="en-US" sz="2400" b="1" dirty="0"/>
              <a:t>Output:</a:t>
            </a:r>
          </a:p>
          <a:p>
            <a:pPr marL="0" indent="0">
              <a:buNone/>
            </a:pPr>
            <a:endParaRPr lang="en-IN" sz="2400" b="1" dirty="0"/>
          </a:p>
        </p:txBody>
      </p:sp>
      <p:pic>
        <p:nvPicPr>
          <p:cNvPr id="5" name="Picture 4">
            <a:extLst>
              <a:ext uri="{FF2B5EF4-FFF2-40B4-BE49-F238E27FC236}">
                <a16:creationId xmlns:a16="http://schemas.microsoft.com/office/drawing/2014/main" id="{492ED404-37F3-F4D0-5FBF-4E81E4B75146}"/>
              </a:ext>
            </a:extLst>
          </p:cNvPr>
          <p:cNvPicPr>
            <a:picLocks noChangeAspect="1"/>
          </p:cNvPicPr>
          <p:nvPr/>
        </p:nvPicPr>
        <p:blipFill>
          <a:blip r:embed="rId2"/>
          <a:stretch>
            <a:fillRect/>
          </a:stretch>
        </p:blipFill>
        <p:spPr>
          <a:xfrm>
            <a:off x="1316562" y="1313376"/>
            <a:ext cx="9026488" cy="1533996"/>
          </a:xfrm>
          <a:prstGeom prst="rect">
            <a:avLst/>
          </a:prstGeom>
        </p:spPr>
      </p:pic>
    </p:spTree>
    <p:extLst>
      <p:ext uri="{BB962C8B-B14F-4D97-AF65-F5344CB8AC3E}">
        <p14:creationId xmlns:p14="http://schemas.microsoft.com/office/powerpoint/2010/main" val="8130650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Segoe UI Emoji" panose="020B0502040204020203" pitchFamily="34" charset="0"/>
              </a:rPr>
              <a:t>🧭</a:t>
            </a:r>
            <a:r>
              <a:rPr lang="en-IN" sz="2400" b="1" dirty="0">
                <a:effectLst/>
                <a:latin typeface="Calibri" panose="020F0502020204030204" pitchFamily="34" charset="0"/>
              </a:rPr>
              <a:t> 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pic>
        <p:nvPicPr>
          <p:cNvPr id="1026" name="Picture 2" descr="No alternative text description for this image">
            <a:extLst>
              <a:ext uri="{FF2B5EF4-FFF2-40B4-BE49-F238E27FC236}">
                <a16:creationId xmlns:a16="http://schemas.microsoft.com/office/drawing/2014/main" id="{3DC6FF98-519A-EA03-B2D8-345DB1936E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9" b="57777"/>
          <a:stretch>
            <a:fillRect/>
          </a:stretch>
        </p:blipFill>
        <p:spPr bwMode="auto">
          <a:xfrm>
            <a:off x="0" y="0"/>
            <a:ext cx="8034337" cy="27105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 alternative text description for this image">
            <a:extLst>
              <a:ext uri="{FF2B5EF4-FFF2-40B4-BE49-F238E27FC236}">
                <a16:creationId xmlns:a16="http://schemas.microsoft.com/office/drawing/2014/main" id="{BF880614-C804-27F7-2BE6-B4920BC8F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953" b="2063"/>
          <a:stretch>
            <a:fillRect/>
          </a:stretch>
        </p:blipFill>
        <p:spPr bwMode="auto">
          <a:xfrm>
            <a:off x="4157663" y="2950027"/>
            <a:ext cx="8034337" cy="390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8775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49ABE-2C31-3CC1-9ECF-57B505CB5D1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9AEF7-0824-027C-907E-D2C20324FA34}"/>
              </a:ext>
            </a:extLst>
          </p:cNvPr>
          <p:cNvSpPr>
            <a:spLocks noGrp="1"/>
          </p:cNvSpPr>
          <p:nvPr>
            <p:ph idx="1"/>
          </p:nvPr>
        </p:nvSpPr>
        <p:spPr>
          <a:xfrm>
            <a:off x="777240" y="1034143"/>
            <a:ext cx="10659110" cy="5142820"/>
          </a:xfrm>
        </p:spPr>
        <p:txBody>
          <a:bodyPr>
            <a:normAutofit/>
          </a:bodyPr>
          <a:lstStyle/>
          <a:p>
            <a:pPr>
              <a:buNone/>
            </a:pPr>
            <a:r>
              <a:rPr lang="en-US" sz="2800" b="1" dirty="0"/>
              <a:t>🔁 Callback Function:</a:t>
            </a:r>
          </a:p>
          <a:p>
            <a:r>
              <a:rPr lang="en-US" sz="2400" dirty="0"/>
              <a:t>A </a:t>
            </a:r>
            <a:r>
              <a:rPr lang="en-US" sz="2400" b="1" dirty="0"/>
              <a:t>callback function</a:t>
            </a:r>
            <a:r>
              <a:rPr lang="en-US" sz="2400" dirty="0"/>
              <a:t> is a </a:t>
            </a:r>
            <a:r>
              <a:rPr lang="en-US" sz="2400" b="1" dirty="0"/>
              <a:t>function that is passed as an </a:t>
            </a:r>
            <a:r>
              <a:rPr lang="en-US" sz="2400" b="1" dirty="0">
                <a:solidFill>
                  <a:srgbClr val="C00000"/>
                </a:solidFill>
              </a:rPr>
              <a:t>argument</a:t>
            </a:r>
            <a:r>
              <a:rPr lang="en-US" sz="2400" b="1" dirty="0"/>
              <a:t> to another function</a:t>
            </a:r>
            <a:r>
              <a:rPr lang="en-US" sz="2400" dirty="0"/>
              <a:t>, and is </a:t>
            </a:r>
            <a:r>
              <a:rPr lang="en-US" sz="2400" b="1" dirty="0"/>
              <a:t>executed later</a:t>
            </a:r>
            <a:r>
              <a:rPr lang="en-US" sz="2400" dirty="0"/>
              <a:t>, usually </a:t>
            </a:r>
            <a:r>
              <a:rPr lang="en-US" sz="2400" b="1" dirty="0"/>
              <a:t>after some operation is completed</a:t>
            </a:r>
            <a:r>
              <a:rPr lang="en-US" sz="2400" dirty="0"/>
              <a:t>.</a:t>
            </a:r>
          </a:p>
          <a:p>
            <a:endParaRPr lang="en-US" sz="2400" dirty="0"/>
          </a:p>
          <a:p>
            <a:pPr marL="0" indent="0">
              <a:buNone/>
            </a:pPr>
            <a:r>
              <a:rPr lang="en-US" sz="2400" b="1" dirty="0"/>
              <a:t>🧠 In Simple Terms:</a:t>
            </a:r>
          </a:p>
          <a:p>
            <a:pPr marL="0" indent="0">
              <a:buNone/>
            </a:pPr>
            <a:r>
              <a:rPr lang="en-US" sz="2400" dirty="0"/>
              <a:t>A callback is a function you </a:t>
            </a:r>
            <a:r>
              <a:rPr lang="en-US" sz="2400" b="1" dirty="0">
                <a:solidFill>
                  <a:srgbClr val="C00000"/>
                </a:solidFill>
              </a:rPr>
              <a:t>hand over to </a:t>
            </a:r>
            <a:r>
              <a:rPr lang="en-US" sz="2400" b="1" dirty="0"/>
              <a:t>another</a:t>
            </a:r>
            <a:r>
              <a:rPr lang="en-US" sz="2400" dirty="0"/>
              <a:t> </a:t>
            </a:r>
            <a:r>
              <a:rPr lang="en-US" sz="2400" b="1" dirty="0"/>
              <a:t>function</a:t>
            </a:r>
            <a:r>
              <a:rPr lang="en-US" sz="2400" dirty="0"/>
              <a:t> and say:</a:t>
            </a:r>
          </a:p>
          <a:p>
            <a:pPr marL="0" indent="0">
              <a:buNone/>
            </a:pPr>
            <a:r>
              <a:rPr lang="en-US" sz="2400" dirty="0"/>
              <a:t>“📞 When </a:t>
            </a:r>
            <a:r>
              <a:rPr lang="en-US" sz="2400" b="1" dirty="0">
                <a:solidFill>
                  <a:srgbClr val="002060"/>
                </a:solidFill>
              </a:rPr>
              <a:t>you're done</a:t>
            </a:r>
            <a:r>
              <a:rPr lang="en-US" sz="2400" dirty="0"/>
              <a:t>, </a:t>
            </a:r>
            <a:r>
              <a:rPr lang="en-US" sz="2400" b="1" dirty="0"/>
              <a:t>call me back </a:t>
            </a:r>
            <a:r>
              <a:rPr lang="en-US" sz="2400" dirty="0"/>
              <a:t>using this.”</a:t>
            </a:r>
          </a:p>
          <a:p>
            <a:pPr marL="0" indent="0">
              <a:buNone/>
            </a:pPr>
            <a:endParaRPr lang="en-IN" sz="2400" dirty="0"/>
          </a:p>
        </p:txBody>
      </p:sp>
    </p:spTree>
    <p:extLst>
      <p:ext uri="{BB962C8B-B14F-4D97-AF65-F5344CB8AC3E}">
        <p14:creationId xmlns:p14="http://schemas.microsoft.com/office/powerpoint/2010/main" val="35980084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CD8FB-1092-416D-731B-D51AFB8A7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EAC02-01A9-6C95-CFD3-0DD444E40644}"/>
              </a:ext>
            </a:extLst>
          </p:cNvPr>
          <p:cNvSpPr>
            <a:spLocks noGrp="1"/>
          </p:cNvSpPr>
          <p:nvPr>
            <p:ph idx="1"/>
          </p:nvPr>
        </p:nvSpPr>
        <p:spPr>
          <a:xfrm>
            <a:off x="189411" y="492952"/>
            <a:ext cx="10659110" cy="5480277"/>
          </a:xfrm>
        </p:spPr>
        <p:txBody>
          <a:bodyPr>
            <a:normAutofit/>
          </a:bodyPr>
          <a:lstStyle/>
          <a:p>
            <a:pPr marL="0" indent="0">
              <a:buNone/>
            </a:pPr>
            <a:r>
              <a:rPr lang="en-IN" sz="2800" b="1" dirty="0"/>
              <a:t>🧩 Example:</a:t>
            </a:r>
          </a:p>
        </p:txBody>
      </p:sp>
      <p:pic>
        <p:nvPicPr>
          <p:cNvPr id="4" name="Picture 3">
            <a:extLst>
              <a:ext uri="{FF2B5EF4-FFF2-40B4-BE49-F238E27FC236}">
                <a16:creationId xmlns:a16="http://schemas.microsoft.com/office/drawing/2014/main" id="{9CF8BAE3-BD8B-3F3F-222B-4810C592A5EA}"/>
              </a:ext>
            </a:extLst>
          </p:cNvPr>
          <p:cNvPicPr>
            <a:picLocks noChangeAspect="1"/>
          </p:cNvPicPr>
          <p:nvPr/>
        </p:nvPicPr>
        <p:blipFill>
          <a:blip r:embed="rId2"/>
          <a:stretch>
            <a:fillRect/>
          </a:stretch>
        </p:blipFill>
        <p:spPr>
          <a:xfrm>
            <a:off x="1326080" y="1077620"/>
            <a:ext cx="5636727" cy="5287428"/>
          </a:xfrm>
          <a:prstGeom prst="rect">
            <a:avLst/>
          </a:prstGeom>
        </p:spPr>
      </p:pic>
      <p:pic>
        <p:nvPicPr>
          <p:cNvPr id="6" name="Picture 5">
            <a:extLst>
              <a:ext uri="{FF2B5EF4-FFF2-40B4-BE49-F238E27FC236}">
                <a16:creationId xmlns:a16="http://schemas.microsoft.com/office/drawing/2014/main" id="{E7F8EAA4-C93D-4AE4-BAB0-3DAE19CE7FED}"/>
              </a:ext>
            </a:extLst>
          </p:cNvPr>
          <p:cNvPicPr>
            <a:picLocks noChangeAspect="1"/>
          </p:cNvPicPr>
          <p:nvPr/>
        </p:nvPicPr>
        <p:blipFill>
          <a:blip r:embed="rId3"/>
          <a:stretch>
            <a:fillRect/>
          </a:stretch>
        </p:blipFill>
        <p:spPr>
          <a:xfrm>
            <a:off x="7794170" y="1928702"/>
            <a:ext cx="3885714" cy="1657143"/>
          </a:xfrm>
          <a:prstGeom prst="rect">
            <a:avLst/>
          </a:prstGeom>
        </p:spPr>
      </p:pic>
      <p:sp>
        <p:nvSpPr>
          <p:cNvPr id="8" name="TextBox 7">
            <a:extLst>
              <a:ext uri="{FF2B5EF4-FFF2-40B4-BE49-F238E27FC236}">
                <a16:creationId xmlns:a16="http://schemas.microsoft.com/office/drawing/2014/main" id="{4F947158-12BB-D177-81F3-247A0A6D31B4}"/>
              </a:ext>
            </a:extLst>
          </p:cNvPr>
          <p:cNvSpPr txBox="1"/>
          <p:nvPr/>
        </p:nvSpPr>
        <p:spPr>
          <a:xfrm>
            <a:off x="7620001" y="1213202"/>
            <a:ext cx="2558142" cy="584775"/>
          </a:xfrm>
          <a:prstGeom prst="rect">
            <a:avLst/>
          </a:prstGeom>
          <a:noFill/>
        </p:spPr>
        <p:txBody>
          <a:bodyPr wrap="square">
            <a:spAutoFit/>
          </a:bodyPr>
          <a:lstStyle/>
          <a:p>
            <a:r>
              <a:rPr lang="en-IN" sz="3200" b="1" dirty="0"/>
              <a:t>💥 Output:</a:t>
            </a:r>
          </a:p>
        </p:txBody>
      </p:sp>
      <p:sp>
        <p:nvSpPr>
          <p:cNvPr id="12" name="TextBox 11">
            <a:extLst>
              <a:ext uri="{FF2B5EF4-FFF2-40B4-BE49-F238E27FC236}">
                <a16:creationId xmlns:a16="http://schemas.microsoft.com/office/drawing/2014/main" id="{06871C99-0D10-876E-0273-79AC45B3FC2A}"/>
              </a:ext>
            </a:extLst>
          </p:cNvPr>
          <p:cNvSpPr txBox="1"/>
          <p:nvPr/>
        </p:nvSpPr>
        <p:spPr>
          <a:xfrm>
            <a:off x="7794170" y="4290133"/>
            <a:ext cx="4684601" cy="2215991"/>
          </a:xfrm>
          <a:prstGeom prst="rect">
            <a:avLst/>
          </a:prstGeom>
          <a:noFill/>
        </p:spPr>
        <p:txBody>
          <a:bodyPr wrap="square">
            <a:spAutoFit/>
          </a:bodyPr>
          <a:lstStyle/>
          <a:p>
            <a:pPr marL="285750" indent="-285750">
              <a:buFont typeface="Arial" panose="020B0604020202020204" pitchFamily="34" charset="0"/>
              <a:buChar char="•"/>
            </a:pPr>
            <a:r>
              <a:rPr lang="en-IN" sz="2400" dirty="0"/>
              <a:t>Here, </a:t>
            </a:r>
            <a:r>
              <a:rPr lang="en-IN" sz="2400" b="1" dirty="0" err="1">
                <a:solidFill>
                  <a:srgbClr val="002060"/>
                </a:solidFill>
              </a:rPr>
              <a:t>sayBye</a:t>
            </a:r>
            <a:r>
              <a:rPr lang="en-IN" sz="2400" dirty="0"/>
              <a:t> is passed as a </a:t>
            </a:r>
            <a:r>
              <a:rPr lang="en-IN" sz="2400" b="1" dirty="0">
                <a:solidFill>
                  <a:srgbClr val="C00000"/>
                </a:solidFill>
              </a:rPr>
              <a:t>callback</a:t>
            </a:r>
            <a:r>
              <a:rPr lang="en-IN" sz="2400" dirty="0"/>
              <a:t> to the </a:t>
            </a:r>
            <a:r>
              <a:rPr lang="en-IN" sz="2400" b="1" dirty="0">
                <a:solidFill>
                  <a:srgbClr val="002060"/>
                </a:solidFill>
              </a:rPr>
              <a:t>greet</a:t>
            </a:r>
            <a:r>
              <a:rPr lang="en-IN" sz="2400" dirty="0"/>
              <a:t> function.</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It runs after the greeting is printed.</a:t>
            </a:r>
          </a:p>
          <a:p>
            <a:endParaRPr lang="en-IN" dirty="0"/>
          </a:p>
        </p:txBody>
      </p:sp>
    </p:spTree>
    <p:extLst>
      <p:ext uri="{BB962C8B-B14F-4D97-AF65-F5344CB8AC3E}">
        <p14:creationId xmlns:p14="http://schemas.microsoft.com/office/powerpoint/2010/main" val="134029164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F78EE-8B61-DA57-BA1C-45CE863E29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D2A720-15CA-04C1-2754-ED5B8A15C097}"/>
              </a:ext>
            </a:extLst>
          </p:cNvPr>
          <p:cNvSpPr>
            <a:spLocks noGrp="1"/>
          </p:cNvSpPr>
          <p:nvPr>
            <p:ph idx="1"/>
          </p:nvPr>
        </p:nvSpPr>
        <p:spPr>
          <a:xfrm>
            <a:off x="777240" y="702525"/>
            <a:ext cx="10659110" cy="5875880"/>
          </a:xfrm>
        </p:spPr>
        <p:txBody>
          <a:bodyPr>
            <a:normAutofit/>
          </a:bodyPr>
          <a:lstStyle/>
          <a:p>
            <a:pPr>
              <a:buNone/>
            </a:pPr>
            <a:r>
              <a:rPr lang="en-US" sz="2800" b="1" dirty="0"/>
              <a:t>🕒 Real-World Use: Async Operations</a:t>
            </a:r>
          </a:p>
          <a:p>
            <a:r>
              <a:rPr lang="en-US" sz="2400" dirty="0"/>
              <a:t>Callbacks are </a:t>
            </a:r>
            <a:r>
              <a:rPr lang="en-US" sz="2400" b="1" dirty="0">
                <a:solidFill>
                  <a:srgbClr val="C00000"/>
                </a:solidFill>
              </a:rPr>
              <a:t>essential in Node.js</a:t>
            </a:r>
            <a:r>
              <a:rPr lang="en-US" sz="2400" dirty="0">
                <a:solidFill>
                  <a:srgbClr val="C00000"/>
                </a:solidFill>
              </a:rPr>
              <a:t> </a:t>
            </a:r>
            <a:r>
              <a:rPr lang="en-US" sz="2400" dirty="0"/>
              <a:t>for handling asynchronous tasks like file reads, HTTP requests, etc.</a:t>
            </a:r>
          </a:p>
          <a:p>
            <a:pPr marL="0" indent="0">
              <a:buNone/>
            </a:pPr>
            <a:endParaRPr lang="en-IN" sz="2400" dirty="0"/>
          </a:p>
        </p:txBody>
      </p:sp>
      <p:pic>
        <p:nvPicPr>
          <p:cNvPr id="4" name="Picture 3">
            <a:extLst>
              <a:ext uri="{FF2B5EF4-FFF2-40B4-BE49-F238E27FC236}">
                <a16:creationId xmlns:a16="http://schemas.microsoft.com/office/drawing/2014/main" id="{CD0A48DF-B16E-D3FD-963F-3EFE1369920D}"/>
              </a:ext>
            </a:extLst>
          </p:cNvPr>
          <p:cNvPicPr>
            <a:picLocks noChangeAspect="1"/>
          </p:cNvPicPr>
          <p:nvPr/>
        </p:nvPicPr>
        <p:blipFill>
          <a:blip r:embed="rId2"/>
          <a:stretch>
            <a:fillRect/>
          </a:stretch>
        </p:blipFill>
        <p:spPr>
          <a:xfrm>
            <a:off x="3950849" y="2009761"/>
            <a:ext cx="8006467" cy="4223767"/>
          </a:xfrm>
          <a:prstGeom prst="rect">
            <a:avLst/>
          </a:prstGeom>
        </p:spPr>
      </p:pic>
      <p:sp>
        <p:nvSpPr>
          <p:cNvPr id="6" name="TextBox 5">
            <a:extLst>
              <a:ext uri="{FF2B5EF4-FFF2-40B4-BE49-F238E27FC236}">
                <a16:creationId xmlns:a16="http://schemas.microsoft.com/office/drawing/2014/main" id="{21BA453E-7761-3514-4033-A124A0181DFB}"/>
              </a:ext>
            </a:extLst>
          </p:cNvPr>
          <p:cNvSpPr txBox="1"/>
          <p:nvPr/>
        </p:nvSpPr>
        <p:spPr>
          <a:xfrm>
            <a:off x="755650" y="2108690"/>
            <a:ext cx="3314545" cy="2308324"/>
          </a:xfrm>
          <a:prstGeom prst="rect">
            <a:avLst/>
          </a:prstGeom>
          <a:noFill/>
        </p:spPr>
        <p:txBody>
          <a:bodyPr wrap="square">
            <a:spAutoFit/>
          </a:bodyPr>
          <a:lstStyle/>
          <a:p>
            <a:pPr marL="342900" indent="-342900">
              <a:buFont typeface="Arial" panose="020B0604020202020204" pitchFamily="34" charset="0"/>
              <a:buChar char="•"/>
            </a:pPr>
            <a:r>
              <a:rPr lang="en-IN" sz="2400" dirty="0" err="1"/>
              <a:t>readFile</a:t>
            </a:r>
            <a:r>
              <a:rPr lang="en-IN" sz="2400" dirty="0"/>
              <a:t>() does not block the program.</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callback is called later when the file is </a:t>
            </a:r>
            <a:r>
              <a:rPr lang="en-IN" sz="2400" b="1" dirty="0">
                <a:solidFill>
                  <a:srgbClr val="C00000"/>
                </a:solidFill>
              </a:rPr>
              <a:t>done reading</a:t>
            </a:r>
            <a:r>
              <a:rPr lang="en-IN" sz="2400" dirty="0"/>
              <a:t>.</a:t>
            </a:r>
          </a:p>
        </p:txBody>
      </p:sp>
    </p:spTree>
    <p:extLst>
      <p:ext uri="{BB962C8B-B14F-4D97-AF65-F5344CB8AC3E}">
        <p14:creationId xmlns:p14="http://schemas.microsoft.com/office/powerpoint/2010/main" val="14273754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966B6-F3A5-A43C-39A2-A98A48F5DC2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89207C-FBA8-DB80-CA49-69D848B5410F}"/>
              </a:ext>
            </a:extLst>
          </p:cNvPr>
          <p:cNvSpPr>
            <a:spLocks noGrp="1"/>
          </p:cNvSpPr>
          <p:nvPr>
            <p:ph idx="1"/>
          </p:nvPr>
        </p:nvSpPr>
        <p:spPr>
          <a:xfrm>
            <a:off x="777240" y="696686"/>
            <a:ext cx="10659110" cy="5480277"/>
          </a:xfrm>
        </p:spPr>
        <p:txBody>
          <a:bodyPr>
            <a:noAutofit/>
          </a:bodyPr>
          <a:lstStyle/>
          <a:p>
            <a:pPr>
              <a:buNone/>
            </a:pPr>
            <a:r>
              <a:rPr lang="en-US" sz="2800" b="1" dirty="0"/>
              <a:t>🔗 What is a Promise in Node.js?</a:t>
            </a:r>
          </a:p>
          <a:p>
            <a:r>
              <a:rPr lang="en-US" sz="2400" dirty="0"/>
              <a:t>A </a:t>
            </a:r>
            <a:r>
              <a:rPr lang="en-US" sz="2400" b="1" dirty="0"/>
              <a:t>Promise</a:t>
            </a:r>
            <a:r>
              <a:rPr lang="en-US" sz="2400" dirty="0"/>
              <a:t> is a modern way to handle </a:t>
            </a:r>
            <a:r>
              <a:rPr lang="en-US" sz="2400" b="1" dirty="0"/>
              <a:t>asynchronous operations</a:t>
            </a:r>
            <a:r>
              <a:rPr lang="en-US" sz="2400" dirty="0"/>
              <a:t> in JavaScript (and Node.js), making code more readable and easier to manage than traditional </a:t>
            </a:r>
            <a:r>
              <a:rPr lang="en-US" sz="2400" b="1" dirty="0"/>
              <a:t>callback functions</a:t>
            </a:r>
            <a:r>
              <a:rPr lang="en-US" sz="2400" dirty="0"/>
              <a:t>.</a:t>
            </a:r>
          </a:p>
          <a:p>
            <a:pPr marL="0" indent="0">
              <a:buNone/>
            </a:pPr>
            <a:r>
              <a:rPr lang="en-US" sz="2400" b="1" dirty="0"/>
              <a:t>🧠 In Simple Terms:</a:t>
            </a:r>
          </a:p>
          <a:p>
            <a:pPr marL="0" indent="0">
              <a:buNone/>
            </a:pPr>
            <a:r>
              <a:rPr lang="en-US" sz="2400" dirty="0"/>
              <a:t>A Promise is like a placeholder for a value that’s </a:t>
            </a:r>
            <a:r>
              <a:rPr lang="en-US" sz="2400" b="1" dirty="0">
                <a:solidFill>
                  <a:srgbClr val="C00000"/>
                </a:solidFill>
              </a:rPr>
              <a:t>not available yet </a:t>
            </a:r>
            <a:r>
              <a:rPr lang="en-US" sz="2400" dirty="0"/>
              <a:t>but will be available in the </a:t>
            </a:r>
            <a:r>
              <a:rPr lang="en-US" sz="2400" b="1" dirty="0">
                <a:solidFill>
                  <a:srgbClr val="C00000"/>
                </a:solidFill>
              </a:rPr>
              <a:t>future</a:t>
            </a:r>
            <a:r>
              <a:rPr lang="en-US" sz="2400" dirty="0"/>
              <a:t> — either </a:t>
            </a:r>
            <a:r>
              <a:rPr lang="en-US" sz="2400" b="1" dirty="0">
                <a:solidFill>
                  <a:srgbClr val="002060"/>
                </a:solidFill>
              </a:rPr>
              <a:t>successfully</a:t>
            </a:r>
            <a:r>
              <a:rPr lang="en-US" sz="2400" dirty="0"/>
              <a:t> or </a:t>
            </a:r>
            <a:r>
              <a:rPr lang="en-US" sz="2400" b="1" dirty="0">
                <a:solidFill>
                  <a:srgbClr val="002060"/>
                </a:solidFill>
              </a:rPr>
              <a:t>with</a:t>
            </a:r>
            <a:r>
              <a:rPr lang="en-US" sz="2400" dirty="0"/>
              <a:t> </a:t>
            </a:r>
            <a:r>
              <a:rPr lang="en-US" sz="2400" b="1" dirty="0">
                <a:solidFill>
                  <a:srgbClr val="002060"/>
                </a:solidFill>
              </a:rPr>
              <a:t>an</a:t>
            </a:r>
            <a:r>
              <a:rPr lang="en-US" sz="2400" dirty="0"/>
              <a:t> </a:t>
            </a:r>
            <a:r>
              <a:rPr lang="en-US" sz="2400" b="1" dirty="0">
                <a:solidFill>
                  <a:srgbClr val="002060"/>
                </a:solidFill>
              </a:rPr>
              <a:t>error</a:t>
            </a:r>
            <a:r>
              <a:rPr lang="en-US" sz="2400" dirty="0"/>
              <a:t>.</a:t>
            </a:r>
          </a:p>
          <a:p>
            <a:pPr marL="0" indent="0">
              <a:buNone/>
            </a:pPr>
            <a:endParaRPr lang="en-US" sz="800" dirty="0"/>
          </a:p>
          <a:p>
            <a:pPr marL="0" indent="0">
              <a:buNone/>
            </a:pPr>
            <a:r>
              <a:rPr lang="en-US" sz="2400" b="1" dirty="0"/>
              <a:t>🧩 Real-World Analogy:</a:t>
            </a:r>
          </a:p>
          <a:p>
            <a:pPr marL="0" indent="0">
              <a:buNone/>
            </a:pPr>
            <a:r>
              <a:rPr lang="en-US" sz="2400" dirty="0"/>
              <a:t>Imagine </a:t>
            </a:r>
            <a:r>
              <a:rPr lang="en-US" sz="2400" b="1" dirty="0">
                <a:solidFill>
                  <a:srgbClr val="002060"/>
                </a:solidFill>
              </a:rPr>
              <a:t>Ordering a Pizza </a:t>
            </a:r>
            <a:r>
              <a:rPr lang="en-US" sz="2400" dirty="0"/>
              <a:t>🍕:</a:t>
            </a:r>
          </a:p>
          <a:p>
            <a:pPr lvl="1"/>
            <a:r>
              <a:rPr lang="en-US" sz="2400" dirty="0"/>
              <a:t>You place the order → You get a promise (receipt).</a:t>
            </a:r>
          </a:p>
          <a:p>
            <a:pPr lvl="1"/>
            <a:r>
              <a:rPr lang="en-US" sz="2400" dirty="0"/>
              <a:t>While it's being prepared → You can do other tasks.</a:t>
            </a:r>
          </a:p>
          <a:p>
            <a:pPr lvl="1"/>
            <a:r>
              <a:rPr lang="en-US" sz="2400" dirty="0"/>
              <a:t>Later → The pizza is delivered (fulfilled) or canceled (rejected).</a:t>
            </a:r>
            <a:endParaRPr lang="en-IN" sz="2400" dirty="0"/>
          </a:p>
        </p:txBody>
      </p:sp>
    </p:spTree>
    <p:extLst>
      <p:ext uri="{BB962C8B-B14F-4D97-AF65-F5344CB8AC3E}">
        <p14:creationId xmlns:p14="http://schemas.microsoft.com/office/powerpoint/2010/main" val="6448007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BDC0D-A7A4-834E-F391-5582ACD0AD3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4E611D-E01B-D07B-8309-107B145BB2A5}"/>
              </a:ext>
            </a:extLst>
          </p:cNvPr>
          <p:cNvSpPr>
            <a:spLocks noGrp="1"/>
          </p:cNvSpPr>
          <p:nvPr>
            <p:ph idx="1"/>
          </p:nvPr>
        </p:nvSpPr>
        <p:spPr>
          <a:xfrm>
            <a:off x="0" y="931828"/>
            <a:ext cx="11436350" cy="5245136"/>
          </a:xfrm>
        </p:spPr>
        <p:txBody>
          <a:bodyPr>
            <a:normAutofit/>
          </a:bodyPr>
          <a:lstStyle/>
          <a:p>
            <a:pPr marL="0" indent="0">
              <a:buNone/>
            </a:pPr>
            <a:r>
              <a:rPr lang="en-IN" sz="2800" b="1" dirty="0"/>
              <a:t>📦 Syntax Example:</a:t>
            </a:r>
          </a:p>
          <a:p>
            <a:pPr marL="0" indent="0">
              <a:buNone/>
            </a:pPr>
            <a:endParaRPr lang="en-IN" sz="2800" b="1" dirty="0"/>
          </a:p>
        </p:txBody>
      </p:sp>
      <p:pic>
        <p:nvPicPr>
          <p:cNvPr id="4" name="Picture 3">
            <a:extLst>
              <a:ext uri="{FF2B5EF4-FFF2-40B4-BE49-F238E27FC236}">
                <a16:creationId xmlns:a16="http://schemas.microsoft.com/office/drawing/2014/main" id="{2305CD92-3805-C32F-4460-D25E27C77BAC}"/>
              </a:ext>
            </a:extLst>
          </p:cNvPr>
          <p:cNvPicPr>
            <a:picLocks noChangeAspect="1"/>
          </p:cNvPicPr>
          <p:nvPr/>
        </p:nvPicPr>
        <p:blipFill>
          <a:blip r:embed="rId2"/>
          <a:stretch>
            <a:fillRect/>
          </a:stretch>
        </p:blipFill>
        <p:spPr>
          <a:xfrm>
            <a:off x="3489936" y="931828"/>
            <a:ext cx="8456738" cy="5513576"/>
          </a:xfrm>
          <a:prstGeom prst="rect">
            <a:avLst/>
          </a:prstGeom>
        </p:spPr>
      </p:pic>
      <p:sp>
        <p:nvSpPr>
          <p:cNvPr id="6" name="TextBox 5">
            <a:extLst>
              <a:ext uri="{FF2B5EF4-FFF2-40B4-BE49-F238E27FC236}">
                <a16:creationId xmlns:a16="http://schemas.microsoft.com/office/drawing/2014/main" id="{3057E374-072B-55F6-FF8A-0D73300C82FB}"/>
              </a:ext>
            </a:extLst>
          </p:cNvPr>
          <p:cNvSpPr txBox="1"/>
          <p:nvPr/>
        </p:nvSpPr>
        <p:spPr>
          <a:xfrm>
            <a:off x="103949" y="1816979"/>
            <a:ext cx="3527365" cy="2677656"/>
          </a:xfrm>
          <a:prstGeom prst="rect">
            <a:avLst/>
          </a:prstGeom>
          <a:noFill/>
        </p:spPr>
        <p:txBody>
          <a:bodyPr wrap="square">
            <a:spAutoFit/>
          </a:bodyPr>
          <a:lstStyle/>
          <a:p>
            <a:r>
              <a:rPr lang="en-IN" sz="2800" b="1" dirty="0"/>
              <a:t>Part 1: </a:t>
            </a:r>
            <a:r>
              <a:rPr lang="en-IN" sz="2800" b="1" dirty="0">
                <a:solidFill>
                  <a:srgbClr val="C00000"/>
                </a:solidFill>
              </a:rPr>
              <a:t>Promise Creation:</a:t>
            </a:r>
          </a:p>
          <a:p>
            <a:endParaRPr lang="en-US" sz="2800" b="1" dirty="0"/>
          </a:p>
          <a:p>
            <a:r>
              <a:rPr lang="en-US" sz="2800" b="1" dirty="0"/>
              <a:t>"Creating a Promise" or "Promise Executor Function"</a:t>
            </a:r>
            <a:endParaRPr lang="en-IN" sz="2800" b="1" dirty="0"/>
          </a:p>
        </p:txBody>
      </p:sp>
    </p:spTree>
    <p:extLst>
      <p:ext uri="{BB962C8B-B14F-4D97-AF65-F5344CB8AC3E}">
        <p14:creationId xmlns:p14="http://schemas.microsoft.com/office/powerpoint/2010/main" val="269766506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94A6F-9FC0-3636-8157-8B443A2568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E47EB4-0426-DCC5-8659-4128E40E7587}"/>
              </a:ext>
            </a:extLst>
          </p:cNvPr>
          <p:cNvSpPr>
            <a:spLocks noGrp="1"/>
          </p:cNvSpPr>
          <p:nvPr>
            <p:ph idx="1"/>
          </p:nvPr>
        </p:nvSpPr>
        <p:spPr>
          <a:xfrm>
            <a:off x="777240" y="696686"/>
            <a:ext cx="10659110" cy="5480277"/>
          </a:xfrm>
        </p:spPr>
        <p:txBody>
          <a:bodyPr>
            <a:normAutofit/>
          </a:bodyPr>
          <a:lstStyle/>
          <a:p>
            <a:pPr marL="0" indent="0">
              <a:buNone/>
            </a:pPr>
            <a:r>
              <a:rPr lang="en-US" sz="2800" b="1" dirty="0">
                <a:solidFill>
                  <a:srgbClr val="002060"/>
                </a:solidFill>
              </a:rPr>
              <a:t>🔹 Part 2: Promise Consumption (Handling the Result)</a:t>
            </a:r>
            <a:endParaRPr lang="en-IN" sz="2800" b="1" dirty="0">
              <a:solidFill>
                <a:srgbClr val="002060"/>
              </a:solidFill>
            </a:endParaRPr>
          </a:p>
        </p:txBody>
      </p:sp>
      <p:pic>
        <p:nvPicPr>
          <p:cNvPr id="4" name="Picture 3">
            <a:extLst>
              <a:ext uri="{FF2B5EF4-FFF2-40B4-BE49-F238E27FC236}">
                <a16:creationId xmlns:a16="http://schemas.microsoft.com/office/drawing/2014/main" id="{F9EC0E20-F696-5562-2B45-5A2D801616CE}"/>
              </a:ext>
            </a:extLst>
          </p:cNvPr>
          <p:cNvPicPr>
            <a:picLocks noChangeAspect="1"/>
          </p:cNvPicPr>
          <p:nvPr/>
        </p:nvPicPr>
        <p:blipFill>
          <a:blip r:embed="rId2"/>
          <a:stretch>
            <a:fillRect/>
          </a:stretch>
        </p:blipFill>
        <p:spPr>
          <a:xfrm>
            <a:off x="1860438" y="1322538"/>
            <a:ext cx="8114286" cy="4228571"/>
          </a:xfrm>
          <a:prstGeom prst="rect">
            <a:avLst/>
          </a:prstGeom>
        </p:spPr>
      </p:pic>
    </p:spTree>
    <p:extLst>
      <p:ext uri="{BB962C8B-B14F-4D97-AF65-F5344CB8AC3E}">
        <p14:creationId xmlns:p14="http://schemas.microsoft.com/office/powerpoint/2010/main" val="271523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B9DA0-9DB9-3BB4-BC69-F713AB2FF15D}"/>
            </a:ext>
          </a:extLst>
        </p:cNvPr>
        <p:cNvGrpSpPr/>
        <p:nvPr/>
      </p:nvGrpSpPr>
      <p:grpSpPr>
        <a:xfrm>
          <a:off x="0" y="0"/>
          <a:ext cx="0" cy="0"/>
          <a:chOff x="0" y="0"/>
          <a:chExt cx="0" cy="0"/>
        </a:xfrm>
      </p:grpSpPr>
      <p:pic>
        <p:nvPicPr>
          <p:cNvPr id="2050" name="Picture 2" descr="No alternative text description for this image">
            <a:extLst>
              <a:ext uri="{FF2B5EF4-FFF2-40B4-BE49-F238E27FC236}">
                <a16:creationId xmlns:a16="http://schemas.microsoft.com/office/drawing/2014/main" id="{CD746167-FD14-CD28-BBF1-E2A1020D5B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759" y="-87087"/>
            <a:ext cx="91515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958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A5360-32B0-303F-17B6-084DB39E56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F7540E-B800-7550-84D9-B4ACCCAC00C4}"/>
              </a:ext>
            </a:extLst>
          </p:cNvPr>
          <p:cNvSpPr>
            <a:spLocks noGrp="1"/>
          </p:cNvSpPr>
          <p:nvPr>
            <p:ph idx="1"/>
          </p:nvPr>
        </p:nvSpPr>
        <p:spPr>
          <a:xfrm>
            <a:off x="777240" y="557562"/>
            <a:ext cx="10659110" cy="5619402"/>
          </a:xfrm>
        </p:spPr>
        <p:txBody>
          <a:bodyPr>
            <a:normAutofit/>
          </a:bodyPr>
          <a:lstStyle/>
          <a:p>
            <a:pPr marL="0" indent="0">
              <a:buNone/>
            </a:pPr>
            <a:r>
              <a:rPr lang="en-US" sz="2800" b="1" dirty="0"/>
              <a:t>🧪 Node.js Example:</a:t>
            </a:r>
            <a:r>
              <a:rPr lang="en-US" sz="2800" dirty="0"/>
              <a:t> Reading a file with Promises</a:t>
            </a:r>
          </a:p>
          <a:p>
            <a:pPr marL="0" indent="0">
              <a:buNone/>
            </a:pPr>
            <a:r>
              <a:rPr lang="en-US" sz="2400" dirty="0"/>
              <a:t>Using the </a:t>
            </a:r>
            <a:r>
              <a:rPr lang="en-US" sz="2400" b="1" dirty="0"/>
              <a:t>fs/promises </a:t>
            </a:r>
            <a:r>
              <a:rPr lang="en-US" sz="2400" dirty="0"/>
              <a:t>module:</a:t>
            </a:r>
            <a:endParaRPr lang="en-IN" sz="2400" dirty="0"/>
          </a:p>
        </p:txBody>
      </p:sp>
      <p:pic>
        <p:nvPicPr>
          <p:cNvPr id="5" name="Picture 4">
            <a:extLst>
              <a:ext uri="{FF2B5EF4-FFF2-40B4-BE49-F238E27FC236}">
                <a16:creationId xmlns:a16="http://schemas.microsoft.com/office/drawing/2014/main" id="{1AD9AA14-9AE6-CEAD-0F05-4187CCDC2B48}"/>
              </a:ext>
            </a:extLst>
          </p:cNvPr>
          <p:cNvPicPr>
            <a:picLocks noChangeAspect="1"/>
          </p:cNvPicPr>
          <p:nvPr/>
        </p:nvPicPr>
        <p:blipFill>
          <a:blip r:embed="rId2"/>
          <a:stretch>
            <a:fillRect/>
          </a:stretch>
        </p:blipFill>
        <p:spPr>
          <a:xfrm>
            <a:off x="1292201" y="1613803"/>
            <a:ext cx="8453966" cy="4810426"/>
          </a:xfrm>
          <a:prstGeom prst="rect">
            <a:avLst/>
          </a:prstGeom>
        </p:spPr>
      </p:pic>
    </p:spTree>
    <p:extLst>
      <p:ext uri="{BB962C8B-B14F-4D97-AF65-F5344CB8AC3E}">
        <p14:creationId xmlns:p14="http://schemas.microsoft.com/office/powerpoint/2010/main" val="350224001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767A-5512-0D2B-99F6-8E4096E9513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23B8F-C513-FD0A-BCAC-CBA8DA19003A}"/>
              </a:ext>
            </a:extLst>
          </p:cNvPr>
          <p:cNvSpPr>
            <a:spLocks noGrp="1"/>
          </p:cNvSpPr>
          <p:nvPr>
            <p:ph idx="1"/>
          </p:nvPr>
        </p:nvSpPr>
        <p:spPr>
          <a:xfrm>
            <a:off x="777240" y="696686"/>
            <a:ext cx="10659110" cy="5291519"/>
          </a:xfrm>
        </p:spPr>
        <p:txBody>
          <a:bodyPr>
            <a:normAutofit/>
          </a:bodyPr>
          <a:lstStyle/>
          <a:p>
            <a:pPr marL="0" indent="0">
              <a:buNone/>
            </a:pPr>
            <a:r>
              <a:rPr lang="en-US" sz="2800" b="1" dirty="0"/>
              <a:t>📘 Why Use Promises Over Callbacks?</a:t>
            </a:r>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endParaRPr lang="en-US" sz="2800" b="1" dirty="0"/>
          </a:p>
          <a:p>
            <a:pPr marL="0" indent="0">
              <a:buNone/>
            </a:pPr>
            <a:r>
              <a:rPr lang="en-US" sz="2800" b="1" dirty="0"/>
              <a:t>✅ Promise States:</a:t>
            </a:r>
          </a:p>
        </p:txBody>
      </p:sp>
      <p:graphicFrame>
        <p:nvGraphicFramePr>
          <p:cNvPr id="2" name="Table 1">
            <a:extLst>
              <a:ext uri="{FF2B5EF4-FFF2-40B4-BE49-F238E27FC236}">
                <a16:creationId xmlns:a16="http://schemas.microsoft.com/office/drawing/2014/main" id="{45597553-A7CB-B232-11EC-0A15D7371318}"/>
              </a:ext>
            </a:extLst>
          </p:cNvPr>
          <p:cNvGraphicFramePr>
            <a:graphicFrameLocks noGrp="1"/>
          </p:cNvGraphicFramePr>
          <p:nvPr>
            <p:extLst>
              <p:ext uri="{D42A27DB-BD31-4B8C-83A1-F6EECF244321}">
                <p14:modId xmlns:p14="http://schemas.microsoft.com/office/powerpoint/2010/main" val="1870427029"/>
              </p:ext>
            </p:extLst>
          </p:nvPr>
        </p:nvGraphicFramePr>
        <p:xfrm>
          <a:off x="1471488" y="4340827"/>
          <a:ext cx="6903078" cy="1508252"/>
        </p:xfrm>
        <a:graphic>
          <a:graphicData uri="http://schemas.openxmlformats.org/drawingml/2006/table">
            <a:tbl>
              <a:tblPr firstRow="1" firstCol="1" bandRow="1">
                <a:tableStyleId>{5C22544A-7EE6-4342-B048-85BDC9FD1C3A}</a:tableStyleId>
              </a:tblPr>
              <a:tblGrid>
                <a:gridCol w="2501436">
                  <a:extLst>
                    <a:ext uri="{9D8B030D-6E8A-4147-A177-3AD203B41FA5}">
                      <a16:colId xmlns:a16="http://schemas.microsoft.com/office/drawing/2014/main" val="3171046769"/>
                    </a:ext>
                  </a:extLst>
                </a:gridCol>
                <a:gridCol w="4401642">
                  <a:extLst>
                    <a:ext uri="{9D8B030D-6E8A-4147-A177-3AD203B41FA5}">
                      <a16:colId xmlns:a16="http://schemas.microsoft.com/office/drawing/2014/main" val="622742103"/>
                    </a:ext>
                  </a:extLst>
                </a:gridCol>
              </a:tblGrid>
              <a:tr h="298986">
                <a:tc>
                  <a:txBody>
                    <a:bodyPr/>
                    <a:lstStyle/>
                    <a:p>
                      <a:pPr>
                        <a:lnSpc>
                          <a:spcPct val="107000"/>
                        </a:lnSpc>
                        <a:spcAft>
                          <a:spcPts val="800"/>
                        </a:spcAft>
                        <a:buNone/>
                      </a:pPr>
                      <a:r>
                        <a:rPr lang="en-IN" sz="2400" kern="100" dirty="0">
                          <a:effectLst/>
                        </a:rPr>
                        <a:t>State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Description</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3776355"/>
                  </a:ext>
                </a:extLst>
              </a:tr>
              <a:tr h="298986">
                <a:tc>
                  <a:txBody>
                    <a:bodyPr/>
                    <a:lstStyle/>
                    <a:p>
                      <a:pPr>
                        <a:lnSpc>
                          <a:spcPct val="107000"/>
                        </a:lnSpc>
                        <a:spcAft>
                          <a:spcPts val="800"/>
                        </a:spcAft>
                        <a:buNone/>
                      </a:pPr>
                      <a:r>
                        <a:rPr lang="en-IN" sz="2400" kern="100" dirty="0">
                          <a:effectLst/>
                        </a:rPr>
                        <a:t>pending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async task is still running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411216191"/>
                  </a:ext>
                </a:extLst>
              </a:tr>
              <a:tr h="298986">
                <a:tc>
                  <a:txBody>
                    <a:bodyPr/>
                    <a:lstStyle/>
                    <a:p>
                      <a:pPr>
                        <a:lnSpc>
                          <a:spcPct val="107000"/>
                        </a:lnSpc>
                        <a:spcAft>
                          <a:spcPts val="800"/>
                        </a:spcAft>
                        <a:buNone/>
                      </a:pPr>
                      <a:r>
                        <a:rPr lang="en-IN" sz="2400" kern="100">
                          <a:effectLst/>
                        </a:rPr>
                        <a:t>fulfilled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 task completed successfully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821755599"/>
                  </a:ext>
                </a:extLst>
              </a:tr>
              <a:tr h="220853">
                <a:tc>
                  <a:txBody>
                    <a:bodyPr/>
                    <a:lstStyle/>
                    <a:p>
                      <a:pPr>
                        <a:lnSpc>
                          <a:spcPct val="107000"/>
                        </a:lnSpc>
                        <a:spcAft>
                          <a:spcPts val="800"/>
                        </a:spcAft>
                        <a:buNone/>
                      </a:pPr>
                      <a:r>
                        <a:rPr lang="en-IN" sz="2400" kern="100" dirty="0">
                          <a:effectLst/>
                        </a:rPr>
                        <a:t>rejected</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 task failed with an error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126884728"/>
                  </a:ext>
                </a:extLst>
              </a:tr>
            </a:tbl>
          </a:graphicData>
        </a:graphic>
      </p:graphicFrame>
      <p:graphicFrame>
        <p:nvGraphicFramePr>
          <p:cNvPr id="4" name="Table 3">
            <a:extLst>
              <a:ext uri="{FF2B5EF4-FFF2-40B4-BE49-F238E27FC236}">
                <a16:creationId xmlns:a16="http://schemas.microsoft.com/office/drawing/2014/main" id="{D7101D74-C095-1035-BC20-274A06042F9A}"/>
              </a:ext>
            </a:extLst>
          </p:cNvPr>
          <p:cNvGraphicFramePr>
            <a:graphicFrameLocks noGrp="1"/>
          </p:cNvGraphicFramePr>
          <p:nvPr>
            <p:extLst>
              <p:ext uri="{D42A27DB-BD31-4B8C-83A1-F6EECF244321}">
                <p14:modId xmlns:p14="http://schemas.microsoft.com/office/powerpoint/2010/main" val="1563283061"/>
              </p:ext>
            </p:extLst>
          </p:nvPr>
        </p:nvGraphicFramePr>
        <p:xfrm>
          <a:off x="1371126" y="1176019"/>
          <a:ext cx="7572152" cy="2290954"/>
        </p:xfrm>
        <a:graphic>
          <a:graphicData uri="http://schemas.openxmlformats.org/drawingml/2006/table">
            <a:tbl>
              <a:tblPr firstRow="1" firstCol="1" bandRow="1">
                <a:tableStyleId>{5C22544A-7EE6-4342-B048-85BDC9FD1C3A}</a:tableStyleId>
              </a:tblPr>
              <a:tblGrid>
                <a:gridCol w="3758435">
                  <a:extLst>
                    <a:ext uri="{9D8B030D-6E8A-4147-A177-3AD203B41FA5}">
                      <a16:colId xmlns:a16="http://schemas.microsoft.com/office/drawing/2014/main" val="40284784"/>
                    </a:ext>
                  </a:extLst>
                </a:gridCol>
                <a:gridCol w="3813717">
                  <a:extLst>
                    <a:ext uri="{9D8B030D-6E8A-4147-A177-3AD203B41FA5}">
                      <a16:colId xmlns:a16="http://schemas.microsoft.com/office/drawing/2014/main" val="2091785137"/>
                    </a:ext>
                  </a:extLst>
                </a:gridCol>
              </a:tblGrid>
              <a:tr h="285109">
                <a:tc>
                  <a:txBody>
                    <a:bodyPr/>
                    <a:lstStyle/>
                    <a:p>
                      <a:pPr>
                        <a:lnSpc>
                          <a:spcPct val="107000"/>
                        </a:lnSpc>
                        <a:spcAft>
                          <a:spcPts val="800"/>
                        </a:spcAft>
                        <a:buNone/>
                      </a:pPr>
                      <a:r>
                        <a:rPr lang="en-IN" sz="2400" kern="100">
                          <a:effectLst/>
                        </a:rPr>
                        <a:t>Callbacks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Promises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09568127"/>
                  </a:ext>
                </a:extLst>
              </a:tr>
              <a:tr h="285109">
                <a:tc>
                  <a:txBody>
                    <a:bodyPr/>
                    <a:lstStyle/>
                    <a:p>
                      <a:pPr>
                        <a:lnSpc>
                          <a:spcPct val="107000"/>
                        </a:lnSpc>
                        <a:spcAft>
                          <a:spcPts val="800"/>
                        </a:spcAft>
                        <a:buNone/>
                      </a:pPr>
                      <a:r>
                        <a:rPr lang="en-IN" sz="2400" kern="100" dirty="0">
                          <a:effectLst/>
                        </a:rPr>
                        <a:t>Callback Hell (nested callbacks)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Cleaner, flatter .then() chaining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12979579"/>
                  </a:ext>
                </a:extLst>
              </a:tr>
              <a:tr h="285109">
                <a:tc>
                  <a:txBody>
                    <a:bodyPr/>
                    <a:lstStyle/>
                    <a:p>
                      <a:pPr>
                        <a:lnSpc>
                          <a:spcPct val="107000"/>
                        </a:lnSpc>
                        <a:spcAft>
                          <a:spcPts val="800"/>
                        </a:spcAft>
                        <a:buNone/>
                      </a:pPr>
                      <a:r>
                        <a:rPr lang="en-IN" sz="2400" kern="100">
                          <a:effectLst/>
                        </a:rPr>
                        <a:t>Harder to read</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Easier to follow and debug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02743312"/>
                  </a:ext>
                </a:extLst>
              </a:tr>
              <a:tr h="285109">
                <a:tc>
                  <a:txBody>
                    <a:bodyPr/>
                    <a:lstStyle/>
                    <a:p>
                      <a:pPr>
                        <a:lnSpc>
                          <a:spcPct val="107000"/>
                        </a:lnSpc>
                        <a:spcAft>
                          <a:spcPts val="800"/>
                        </a:spcAft>
                        <a:buNone/>
                      </a:pPr>
                      <a:r>
                        <a:rPr lang="en-IN" sz="2400" kern="100" dirty="0">
                          <a:effectLst/>
                        </a:rPr>
                        <a:t>No built-in error handling</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.catch() makes error handling easier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94682100"/>
                  </a:ext>
                </a:extLst>
              </a:tr>
            </a:tbl>
          </a:graphicData>
        </a:graphic>
      </p:graphicFrame>
    </p:spTree>
    <p:extLst>
      <p:ext uri="{BB962C8B-B14F-4D97-AF65-F5344CB8AC3E}">
        <p14:creationId xmlns:p14="http://schemas.microsoft.com/office/powerpoint/2010/main" val="38571958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8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475E-2EC9-9BB6-4DDD-08C95ADFE2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7DCE0-A139-B890-F3A4-9B1E2D195E0F}"/>
              </a:ext>
            </a:extLst>
          </p:cNvPr>
          <p:cNvSpPr>
            <a:spLocks noGrp="1"/>
          </p:cNvSpPr>
          <p:nvPr>
            <p:ph idx="1"/>
          </p:nvPr>
        </p:nvSpPr>
        <p:spPr>
          <a:xfrm>
            <a:off x="777240" y="506776"/>
            <a:ext cx="10659110" cy="5670187"/>
          </a:xfrm>
        </p:spPr>
        <p:txBody>
          <a:bodyPr/>
          <a:lstStyle/>
          <a:p>
            <a:pPr marL="0" indent="0">
              <a:buNone/>
            </a:pPr>
            <a:r>
              <a:rPr lang="en-US" sz="2400" b="1" dirty="0"/>
              <a:t>UTF-8 in Node.js:</a:t>
            </a:r>
          </a:p>
          <a:p>
            <a:pPr marL="0" indent="0">
              <a:buNone/>
            </a:pPr>
            <a:r>
              <a:rPr lang="en-US" sz="2200" dirty="0"/>
              <a:t>In Node.js, when </a:t>
            </a:r>
            <a:r>
              <a:rPr lang="en-US" sz="2200" b="1" dirty="0"/>
              <a:t>reading</a:t>
            </a:r>
            <a:r>
              <a:rPr lang="en-US" sz="2200" dirty="0"/>
              <a:t> or </a:t>
            </a:r>
            <a:r>
              <a:rPr lang="en-US" sz="2200" b="1" dirty="0"/>
              <a:t>writing</a:t>
            </a:r>
            <a:r>
              <a:rPr lang="en-US" sz="2200" dirty="0"/>
              <a:t> </a:t>
            </a:r>
            <a:r>
              <a:rPr lang="en-US" sz="2200" b="1" dirty="0"/>
              <a:t>files</a:t>
            </a:r>
            <a:r>
              <a:rPr lang="en-US" sz="2200" dirty="0"/>
              <a:t>, specifying </a:t>
            </a:r>
            <a:r>
              <a:rPr lang="en-US" sz="2200" b="1" dirty="0"/>
              <a:t>utf-8</a:t>
            </a:r>
            <a:r>
              <a:rPr lang="en-US" sz="2200" dirty="0"/>
              <a:t> as the encoding ensures the content is treated as a </a:t>
            </a:r>
            <a:r>
              <a:rPr lang="en-US" sz="2200" b="1" dirty="0">
                <a:solidFill>
                  <a:srgbClr val="C00000"/>
                </a:solidFill>
              </a:rPr>
              <a:t>human-readable string </a:t>
            </a:r>
            <a:r>
              <a:rPr lang="en-US" sz="2200" dirty="0"/>
              <a:t>instead of </a:t>
            </a:r>
            <a:r>
              <a:rPr lang="en-US" sz="2200" b="1" dirty="0"/>
              <a:t>raw binary or Hexadecimal data </a:t>
            </a:r>
            <a:r>
              <a:rPr lang="en-US" sz="2200" dirty="0"/>
              <a:t>(</a:t>
            </a:r>
            <a:r>
              <a:rPr lang="en-US" sz="2200" b="1" dirty="0"/>
              <a:t>buffer</a:t>
            </a:r>
            <a:r>
              <a:rPr lang="en-US" sz="2200" dirty="0"/>
              <a:t>).</a:t>
            </a:r>
          </a:p>
          <a:p>
            <a:pPr marL="0" indent="0">
              <a:buNone/>
            </a:pPr>
            <a:r>
              <a:rPr lang="en-US" sz="2200" b="1" dirty="0"/>
              <a:t>Example:	</a:t>
            </a:r>
            <a:r>
              <a:rPr lang="en-US" b="1" dirty="0"/>
              <a:t>					</a:t>
            </a:r>
            <a:endParaRPr lang="en-IN" b="1" dirty="0"/>
          </a:p>
        </p:txBody>
      </p:sp>
      <p:pic>
        <p:nvPicPr>
          <p:cNvPr id="4" name="Picture 3">
            <a:extLst>
              <a:ext uri="{FF2B5EF4-FFF2-40B4-BE49-F238E27FC236}">
                <a16:creationId xmlns:a16="http://schemas.microsoft.com/office/drawing/2014/main" id="{0C1306AA-0620-657B-7696-E6BA5A7068FE}"/>
              </a:ext>
            </a:extLst>
          </p:cNvPr>
          <p:cNvPicPr>
            <a:picLocks noChangeAspect="1"/>
          </p:cNvPicPr>
          <p:nvPr/>
        </p:nvPicPr>
        <p:blipFill>
          <a:blip r:embed="rId2"/>
          <a:stretch>
            <a:fillRect/>
          </a:stretch>
        </p:blipFill>
        <p:spPr>
          <a:xfrm>
            <a:off x="777240" y="2512564"/>
            <a:ext cx="6444972" cy="3664399"/>
          </a:xfrm>
          <a:prstGeom prst="rect">
            <a:avLst/>
          </a:prstGeom>
        </p:spPr>
      </p:pic>
      <p:sp>
        <p:nvSpPr>
          <p:cNvPr id="6" name="TextBox 5">
            <a:extLst>
              <a:ext uri="{FF2B5EF4-FFF2-40B4-BE49-F238E27FC236}">
                <a16:creationId xmlns:a16="http://schemas.microsoft.com/office/drawing/2014/main" id="{0483EE4B-F157-8416-1565-515674E7FCE9}"/>
              </a:ext>
            </a:extLst>
          </p:cNvPr>
          <p:cNvSpPr txBox="1"/>
          <p:nvPr/>
        </p:nvSpPr>
        <p:spPr>
          <a:xfrm>
            <a:off x="7135641" y="2325000"/>
            <a:ext cx="4762445" cy="646331"/>
          </a:xfrm>
          <a:prstGeom prst="rect">
            <a:avLst/>
          </a:prstGeom>
          <a:noFill/>
        </p:spPr>
        <p:txBody>
          <a:bodyPr wrap="square">
            <a:spAutoFit/>
          </a:bodyPr>
          <a:lstStyle/>
          <a:p>
            <a:pPr marL="342900" indent="-342900">
              <a:buFont typeface="+mj-lt"/>
              <a:buAutoNum type="arabicPeriod"/>
            </a:pPr>
            <a:r>
              <a:rPr lang="en-IN" b="1" dirty="0"/>
              <a:t>Without UTF-8: The file is read as a raw buffer:</a:t>
            </a:r>
          </a:p>
        </p:txBody>
      </p:sp>
      <p:pic>
        <p:nvPicPr>
          <p:cNvPr id="8" name="Picture 7">
            <a:extLst>
              <a:ext uri="{FF2B5EF4-FFF2-40B4-BE49-F238E27FC236}">
                <a16:creationId xmlns:a16="http://schemas.microsoft.com/office/drawing/2014/main" id="{B1BC332E-A3B9-6117-968E-320C1902EEF5}"/>
              </a:ext>
            </a:extLst>
          </p:cNvPr>
          <p:cNvPicPr>
            <a:picLocks noChangeAspect="1"/>
          </p:cNvPicPr>
          <p:nvPr/>
        </p:nvPicPr>
        <p:blipFill>
          <a:blip r:embed="rId3"/>
          <a:stretch>
            <a:fillRect/>
          </a:stretch>
        </p:blipFill>
        <p:spPr>
          <a:xfrm>
            <a:off x="7683948" y="3005686"/>
            <a:ext cx="3095238" cy="580952"/>
          </a:xfrm>
          <a:prstGeom prst="rect">
            <a:avLst/>
          </a:prstGeom>
        </p:spPr>
      </p:pic>
      <p:sp>
        <p:nvSpPr>
          <p:cNvPr id="10" name="TextBox 9">
            <a:extLst>
              <a:ext uri="{FF2B5EF4-FFF2-40B4-BE49-F238E27FC236}">
                <a16:creationId xmlns:a16="http://schemas.microsoft.com/office/drawing/2014/main" id="{042D09AA-A3B5-5D94-3157-48F3DE95BC0D}"/>
              </a:ext>
            </a:extLst>
          </p:cNvPr>
          <p:cNvSpPr txBox="1"/>
          <p:nvPr/>
        </p:nvSpPr>
        <p:spPr>
          <a:xfrm>
            <a:off x="7293610" y="3873512"/>
            <a:ext cx="4121150" cy="646331"/>
          </a:xfrm>
          <a:prstGeom prst="rect">
            <a:avLst/>
          </a:prstGeom>
          <a:noFill/>
        </p:spPr>
        <p:txBody>
          <a:bodyPr wrap="square">
            <a:spAutoFit/>
          </a:bodyPr>
          <a:lstStyle/>
          <a:p>
            <a:r>
              <a:rPr lang="en-US" b="1" dirty="0"/>
              <a:t>2. With UTF-8</a:t>
            </a:r>
            <a:r>
              <a:rPr lang="en-US" dirty="0"/>
              <a:t>: The file is interpreted as a string:</a:t>
            </a:r>
            <a:endParaRPr lang="en-IN" dirty="0"/>
          </a:p>
        </p:txBody>
      </p:sp>
      <p:pic>
        <p:nvPicPr>
          <p:cNvPr id="12" name="Picture 11">
            <a:extLst>
              <a:ext uri="{FF2B5EF4-FFF2-40B4-BE49-F238E27FC236}">
                <a16:creationId xmlns:a16="http://schemas.microsoft.com/office/drawing/2014/main" id="{BAA68AE9-C57C-0EAE-24C6-3DE0BF397B87}"/>
              </a:ext>
            </a:extLst>
          </p:cNvPr>
          <p:cNvPicPr>
            <a:picLocks noChangeAspect="1"/>
          </p:cNvPicPr>
          <p:nvPr/>
        </p:nvPicPr>
        <p:blipFill>
          <a:blip r:embed="rId4"/>
          <a:stretch>
            <a:fillRect/>
          </a:stretch>
        </p:blipFill>
        <p:spPr>
          <a:xfrm>
            <a:off x="8508810" y="4691259"/>
            <a:ext cx="1438095" cy="657143"/>
          </a:xfrm>
          <a:prstGeom prst="rect">
            <a:avLst/>
          </a:prstGeom>
        </p:spPr>
      </p:pic>
    </p:spTree>
    <p:extLst>
      <p:ext uri="{BB962C8B-B14F-4D97-AF65-F5344CB8AC3E}">
        <p14:creationId xmlns:p14="http://schemas.microsoft.com/office/powerpoint/2010/main" val="14605914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8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2213</TotalTime>
  <Words>6491</Words>
  <Application>Microsoft Office PowerPoint</Application>
  <PresentationFormat>Widescreen</PresentationFormat>
  <Paragraphs>634</Paragraphs>
  <Slides>96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Aptos</vt:lpstr>
      <vt:lpstr>Arial</vt:lpstr>
      <vt:lpstr>Calibri</vt:lpstr>
      <vt:lpstr>Gill Sans Nova</vt:lpstr>
      <vt:lpstr>Segoe UI Emoji</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221</cp:revision>
  <dcterms:created xsi:type="dcterms:W3CDTF">2024-11-25T17:19:06Z</dcterms:created>
  <dcterms:modified xsi:type="dcterms:W3CDTF">2025-06-27T12:11:26Z</dcterms:modified>
</cp:coreProperties>
</file>