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80"/>
  </p:notesMasterIdLst>
  <p:sldIdLst>
    <p:sldId id="281" r:id="rId2"/>
    <p:sldId id="447" r:id="rId3"/>
    <p:sldId id="449" r:id="rId4"/>
    <p:sldId id="448" r:id="rId5"/>
    <p:sldId id="374" r:id="rId6"/>
    <p:sldId id="370" r:id="rId7"/>
    <p:sldId id="373" r:id="rId8"/>
    <p:sldId id="369" r:id="rId9"/>
    <p:sldId id="375" r:id="rId10"/>
    <p:sldId id="377" r:id="rId11"/>
    <p:sldId id="376" r:id="rId12"/>
    <p:sldId id="372" r:id="rId13"/>
    <p:sldId id="379" r:id="rId14"/>
    <p:sldId id="385" r:id="rId15"/>
    <p:sldId id="282" r:id="rId16"/>
    <p:sldId id="283" r:id="rId17"/>
    <p:sldId id="284" r:id="rId18"/>
    <p:sldId id="445" r:id="rId19"/>
    <p:sldId id="446" r:id="rId20"/>
    <p:sldId id="463" r:id="rId21"/>
    <p:sldId id="464" r:id="rId22"/>
    <p:sldId id="465" r:id="rId23"/>
    <p:sldId id="450" r:id="rId24"/>
    <p:sldId id="466" r:id="rId25"/>
    <p:sldId id="467" r:id="rId26"/>
    <p:sldId id="424" r:id="rId27"/>
    <p:sldId id="287" r:id="rId28"/>
    <p:sldId id="491" r:id="rId29"/>
    <p:sldId id="289" r:id="rId30"/>
    <p:sldId id="493" r:id="rId31"/>
    <p:sldId id="494" r:id="rId32"/>
    <p:sldId id="495" r:id="rId33"/>
    <p:sldId id="496" r:id="rId34"/>
    <p:sldId id="497" r:id="rId35"/>
    <p:sldId id="498" r:id="rId36"/>
    <p:sldId id="502" r:id="rId37"/>
    <p:sldId id="503" r:id="rId38"/>
    <p:sldId id="504" r:id="rId39"/>
    <p:sldId id="505" r:id="rId40"/>
    <p:sldId id="501" r:id="rId41"/>
    <p:sldId id="499" r:id="rId42"/>
    <p:sldId id="500" r:id="rId43"/>
    <p:sldId id="506" r:id="rId44"/>
    <p:sldId id="308" r:id="rId45"/>
    <p:sldId id="305" r:id="rId46"/>
    <p:sldId id="307" r:id="rId47"/>
    <p:sldId id="306" r:id="rId48"/>
    <p:sldId id="309" r:id="rId49"/>
    <p:sldId id="310" r:id="rId50"/>
    <p:sldId id="311" r:id="rId51"/>
    <p:sldId id="312" r:id="rId52"/>
    <p:sldId id="313" r:id="rId53"/>
    <p:sldId id="314" r:id="rId54"/>
    <p:sldId id="315" r:id="rId55"/>
    <p:sldId id="320" r:id="rId56"/>
    <p:sldId id="316" r:id="rId57"/>
    <p:sldId id="317" r:id="rId58"/>
    <p:sldId id="318" r:id="rId59"/>
    <p:sldId id="319" r:id="rId60"/>
    <p:sldId id="508" r:id="rId61"/>
    <p:sldId id="509" r:id="rId62"/>
    <p:sldId id="511" r:id="rId63"/>
    <p:sldId id="512" r:id="rId64"/>
    <p:sldId id="513" r:id="rId65"/>
    <p:sldId id="510" r:id="rId66"/>
    <p:sldId id="514" r:id="rId67"/>
    <p:sldId id="515" r:id="rId68"/>
    <p:sldId id="516" r:id="rId69"/>
    <p:sldId id="517" r:id="rId70"/>
    <p:sldId id="518" r:id="rId71"/>
    <p:sldId id="519" r:id="rId72"/>
    <p:sldId id="520" r:id="rId73"/>
    <p:sldId id="521" r:id="rId74"/>
    <p:sldId id="522" r:id="rId75"/>
    <p:sldId id="523" r:id="rId76"/>
    <p:sldId id="524" r:id="rId77"/>
    <p:sldId id="525" r:id="rId78"/>
    <p:sldId id="526"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7" d="100"/>
          <a:sy n="57" d="100"/>
        </p:scale>
        <p:origin x="10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5/24/2025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5/24/2025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5/24/2025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5/24/2025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5/24/2025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5/24/2025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5/24/2025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5/24/2025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5/24/2025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5/24/2025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5/24/2025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5/24/2025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8" name="Rectangle 123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0" name="Rectangle 123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4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35" name="Oval 123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Oval 123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8" name="Oval 125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3" name="Oval 127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Freeform: Shape 127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5" name="Freeform: Shape 127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6" name="Freeform: Shape 127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7" name="Oval 127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8" name="Freeform: Shape 127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259" name="Rectangle 1258">
            <a:extLst>
              <a:ext uri="{FF2B5EF4-FFF2-40B4-BE49-F238E27FC236}">
                <a16:creationId xmlns:a16="http://schemas.microsoft.com/office/drawing/2014/main" id="{AB26073E-D211-488B-A939-1CEDA71FE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 y="0"/>
            <a:ext cx="121999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1" name="Rectangle 1260">
            <a:extLst>
              <a:ext uri="{FF2B5EF4-FFF2-40B4-BE49-F238E27FC236}">
                <a16:creationId xmlns:a16="http://schemas.microsoft.com/office/drawing/2014/main" id="{14A6F27B-3CDB-498B-B7A1-3045FC0E5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3" y="0"/>
            <a:ext cx="1219990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1030" name="Picture 6" descr="Node.js Creator Blasts Node.js, Offers a Secure TypeScript-Based  Alternative - The New Stack">
            <a:extLst>
              <a:ext uri="{FF2B5EF4-FFF2-40B4-BE49-F238E27FC236}">
                <a16:creationId xmlns:a16="http://schemas.microsoft.com/office/drawing/2014/main" id="{02CA9EFD-425F-BDB3-17B5-33AC96E94913}"/>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r="-1" b="89"/>
          <a:stretch>
            <a:fillRect/>
          </a:stretch>
        </p:blipFill>
        <p:spPr bwMode="auto">
          <a:xfrm>
            <a:off x="-10954" y="10"/>
            <a:ext cx="1220295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263" name="Decorative Circles">
            <a:extLst>
              <a:ext uri="{FF2B5EF4-FFF2-40B4-BE49-F238E27FC236}">
                <a16:creationId xmlns:a16="http://schemas.microsoft.com/office/drawing/2014/main" id="{3E76C8E5-53B6-48F5-B070-190E2F1990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246654" cy="4111067"/>
            <a:chOff x="767484" y="236341"/>
            <a:chExt cx="10246654" cy="4111067"/>
          </a:xfrm>
        </p:grpSpPr>
        <p:sp>
          <p:nvSpPr>
            <p:cNvPr id="1279" name="Oval 1278">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Oval 128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Oval 1282">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Oval 1283">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0771" y="366136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Oval 1284">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43958" y="34404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62967" y="4234041"/>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32A81580-6B7A-CA0A-CC88-56501D4F0156}"/>
              </a:ext>
            </a:extLst>
          </p:cNvPr>
          <p:cNvSpPr>
            <a:spLocks noGrp="1"/>
          </p:cNvSpPr>
          <p:nvPr>
            <p:ph type="title"/>
          </p:nvPr>
        </p:nvSpPr>
        <p:spPr>
          <a:xfrm>
            <a:off x="3209533" y="1939887"/>
            <a:ext cx="7063739" cy="3883173"/>
          </a:xfrm>
        </p:spPr>
        <p:txBody>
          <a:bodyPr vert="horz" lIns="91440" tIns="45720" rIns="91440" bIns="45720" rtlCol="0" anchor="b">
            <a:normAutofit fontScale="90000"/>
          </a:bodyPr>
          <a:lstStyle/>
          <a:p>
            <a:pPr algn="ctr"/>
            <a:br>
              <a:rPr lang="en-US" dirty="0">
                <a:solidFill>
                  <a:srgbClr val="FFFFFF"/>
                </a:solidFill>
              </a:rPr>
            </a:br>
            <a:r>
              <a:rPr lang="en-US" sz="8900" b="1" dirty="0">
                <a:solidFill>
                  <a:srgbClr val="FFFFFF"/>
                </a:solidFill>
              </a:rPr>
              <a:t>Node.js</a:t>
            </a:r>
            <a:br>
              <a:rPr lang="en-US" dirty="0">
                <a:solidFill>
                  <a:srgbClr val="FFFFFF"/>
                </a:solidFill>
              </a:rPr>
            </a:br>
            <a:br>
              <a:rPr lang="en-US" dirty="0">
                <a:solidFill>
                  <a:srgbClr val="FFFFFF"/>
                </a:solidFill>
              </a:rPr>
            </a:br>
            <a:r>
              <a:rPr lang="en-US" sz="4400" b="1" dirty="0">
                <a:solidFill>
                  <a:schemeClr val="bg1"/>
                </a:solidFill>
              </a:rPr>
              <a:t>From Fundamentals to Full-Stack API Deployment</a:t>
            </a:r>
            <a:br>
              <a:rPr lang="en-US" b="1" dirty="0">
                <a:solidFill>
                  <a:schemeClr val="bg1"/>
                </a:solidFill>
              </a:rPr>
            </a:br>
            <a:endParaRPr lang="en-US" b="1" dirty="0">
              <a:solidFill>
                <a:schemeClr val="bg1"/>
              </a:solidFill>
            </a:endParaRPr>
          </a:p>
        </p:txBody>
      </p:sp>
      <p:pic>
        <p:nvPicPr>
          <p:cNvPr id="1032" name="Picture 8" descr="Getting started with Express.js - Keeping it simple! | Ajeet Chaulagain">
            <a:extLst>
              <a:ext uri="{FF2B5EF4-FFF2-40B4-BE49-F238E27FC236}">
                <a16:creationId xmlns:a16="http://schemas.microsoft.com/office/drawing/2014/main" id="{8C4EC096-BD42-8F49-65EE-5C4962FBB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3"/>
          <a:stretch>
            <a:fillRect/>
          </a:stretch>
        </p:blipFill>
        <p:spPr bwMode="auto">
          <a:xfrm>
            <a:off x="507756" y="120328"/>
            <a:ext cx="2051332" cy="205133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Creating a Secure Node.js REST API | Toptal®">
            <a:extLst>
              <a:ext uri="{FF2B5EF4-FFF2-40B4-BE49-F238E27FC236}">
                <a16:creationId xmlns:a16="http://schemas.microsoft.com/office/drawing/2014/main" id="{A056DBDD-F12E-E572-F43C-E7DE9E5EB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622" r="29708" b="-5"/>
          <a:stretch>
            <a:fillRect/>
          </a:stretch>
        </p:blipFill>
        <p:spPr bwMode="auto">
          <a:xfrm>
            <a:off x="9382897" y="1"/>
            <a:ext cx="2806055" cy="2420230"/>
          </a:xfrm>
          <a:custGeom>
            <a:avLst/>
            <a:gdLst/>
            <a:ahLst/>
            <a:cxnLst/>
            <a:rect l="l" t="t" r="r" b="b"/>
            <a:pathLst>
              <a:path w="2988399" h="2577502">
                <a:moveTo>
                  <a:pt x="270236" y="0"/>
                </a:moveTo>
                <a:lnTo>
                  <a:pt x="2988399" y="0"/>
                </a:lnTo>
                <a:lnTo>
                  <a:pt x="2988399" y="1927546"/>
                </a:lnTo>
                <a:lnTo>
                  <a:pt x="2956486" y="1970222"/>
                </a:lnTo>
                <a:cubicBezTo>
                  <a:pt x="2650408" y="2341103"/>
                  <a:pt x="2187200" y="2577502"/>
                  <a:pt x="1668777" y="2577502"/>
                </a:cubicBezTo>
                <a:cubicBezTo>
                  <a:pt x="747138" y="2577502"/>
                  <a:pt x="0" y="1830365"/>
                  <a:pt x="0" y="908725"/>
                </a:cubicBezTo>
                <a:cubicBezTo>
                  <a:pt x="0" y="620713"/>
                  <a:pt x="72963" y="349741"/>
                  <a:pt x="201413" y="113287"/>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tudy Node JS Courses Online | NodeJS Tutorials | Academy Class UK">
            <a:extLst>
              <a:ext uri="{FF2B5EF4-FFF2-40B4-BE49-F238E27FC236}">
                <a16:creationId xmlns:a16="http://schemas.microsoft.com/office/drawing/2014/main" id="{C8EE23DA-673E-BBBA-4A6E-BA6FD8AA6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686" r="3734" b="-5"/>
          <a:stretch>
            <a:fillRect/>
          </a:stretch>
        </p:blipFill>
        <p:spPr bwMode="auto">
          <a:xfrm>
            <a:off x="-10954" y="3915852"/>
            <a:ext cx="2576609" cy="2942148"/>
          </a:xfrm>
          <a:custGeom>
            <a:avLst/>
            <a:gdLst/>
            <a:ahLst/>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2" descr="MongoDB (@MongoDB) / X">
            <a:extLst>
              <a:ext uri="{FF2B5EF4-FFF2-40B4-BE49-F238E27FC236}">
                <a16:creationId xmlns:a16="http://schemas.microsoft.com/office/drawing/2014/main" id="{E7C773FD-C571-B2B8-4A16-A9529EB7430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r="3" b="3"/>
          <a:stretch>
            <a:fillRect/>
          </a:stretch>
        </p:blipFill>
        <p:spPr bwMode="auto">
          <a:xfrm>
            <a:off x="5600198" y="4970494"/>
            <a:ext cx="1777105" cy="1777105"/>
          </a:xfrm>
          <a:custGeom>
            <a:avLst/>
            <a:gdLst/>
            <a:ahLst/>
            <a:cxnLst/>
            <a:rect l="l" t="t" r="r" b="b"/>
            <a:pathLst>
              <a:path w="6547392" h="6547392">
                <a:moveTo>
                  <a:pt x="3273696" y="0"/>
                </a:moveTo>
                <a:cubicBezTo>
                  <a:pt x="5081708" y="0"/>
                  <a:pt x="6547392" y="1465684"/>
                  <a:pt x="6547392" y="3273696"/>
                </a:cubicBezTo>
                <a:cubicBezTo>
                  <a:pt x="6547392" y="5081708"/>
                  <a:pt x="5081708" y="6547392"/>
                  <a:pt x="3273696" y="6547392"/>
                </a:cubicBezTo>
                <a:cubicBezTo>
                  <a:pt x="1465684" y="6547392"/>
                  <a:pt x="0" y="5081708"/>
                  <a:pt x="0" y="3273696"/>
                </a:cubicBezTo>
                <a:cubicBezTo>
                  <a:pt x="0" y="1465684"/>
                  <a:pt x="1465684" y="0"/>
                  <a:pt x="3273696"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Picture 4" descr="PostgreSQL - Wikipedia">
            <a:extLst>
              <a:ext uri="{FF2B5EF4-FFF2-40B4-BE49-F238E27FC236}">
                <a16:creationId xmlns:a16="http://schemas.microsoft.com/office/drawing/2014/main" id="{15610D31-2A99-F067-FB0A-89811FA21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5732" y="5371693"/>
            <a:ext cx="1236355" cy="127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14741"/>
            <a:ext cx="5419425" cy="3859084"/>
          </a:xfrm>
        </p:spPr>
        <p:txBody>
          <a:bodyPr anchor="t">
            <a:normAutofit/>
          </a:bodyPr>
          <a:lstStyle/>
          <a:p>
            <a:pPr marL="0" marR="0" indent="0">
              <a:buNone/>
            </a:pPr>
            <a:r>
              <a:rPr lang="en-US" sz="24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5889678" y="492757"/>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Each request from the client to the server must contain all the necessary </a:t>
            </a:r>
            <a:r>
              <a:rPr lang="en-US" sz="2400" dirty="0" err="1"/>
              <a:t>information</a:t>
            </a:r>
            <a:r>
              <a:rPr lang="en-US" sz="2400" b="1" dirty="0" err="1">
                <a:solidFill>
                  <a:srgbClr val="C00000"/>
                </a:solidFill>
              </a:rPr>
              <a:t>server</a:t>
            </a:r>
            <a:r>
              <a:rPr lang="en-US" sz="2400" b="1" dirty="0">
                <a:solidFill>
                  <a:srgbClr val="C00000"/>
                </a:solidFill>
              </a:rPr>
              <a:t> does not store </a:t>
            </a:r>
            <a:r>
              <a:rPr lang="en-US" sz="2400" dirty="0"/>
              <a:t> for the server to understand and process the request, as the any client context between requests.</a:t>
            </a:r>
          </a:p>
          <a:p>
            <a:pPr marL="457200" indent="-457200">
              <a:buAutoNum type="arabicPeriod"/>
            </a:pPr>
            <a:r>
              <a:rPr lang="en-US" sz="2600" b="1" dirty="0"/>
              <a:t>Transfer</a:t>
            </a:r>
            <a:r>
              <a:rPr lang="en-US" sz="2400" b="1" dirty="0"/>
              <a:t>: </a:t>
            </a:r>
            <a:r>
              <a:rPr lang="en-US" sz="2400" dirty="0"/>
              <a:t>The transfer refers to the exchange of these representations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requests to the server, and the server responds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20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77240" y="1145753"/>
            <a:ext cx="10659110" cy="5031209"/>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a:t>
            </a:r>
          </a:p>
          <a:p>
            <a:pPr rtl="0" fontAlgn="ctr">
              <a:buFont typeface="+mj-lt"/>
              <a:buAutoNum type="arabicPeriod"/>
            </a:pPr>
            <a:r>
              <a:rPr lang="en-US" sz="2400" b="1" i="0" dirty="0">
                <a:effectLst/>
                <a:latin typeface="Calibri" panose="020F0502020204030204" pitchFamily="34" charset="0"/>
              </a:rPr>
              <a:t> Client-Server Architecture</a:t>
            </a:r>
          </a:p>
          <a:p>
            <a:pPr rtl="0" fontAlgn="ctr">
              <a:buFont typeface="+mj-lt"/>
              <a:buAutoNum type="arabicPeriod"/>
            </a:pPr>
            <a:r>
              <a:rPr lang="en-US" sz="2400" b="1" i="0" dirty="0">
                <a:effectLst/>
                <a:latin typeface="Calibri" panose="020F0502020204030204" pitchFamily="34" charset="0"/>
              </a:rPr>
              <a:t> </a:t>
            </a:r>
            <a:r>
              <a:rPr lang="en-US" sz="2400" b="1" i="0" dirty="0" err="1">
                <a:effectLst/>
                <a:latin typeface="Calibri" panose="020F0502020204030204" pitchFamily="34" charset="0"/>
              </a:rPr>
              <a:t>Cacheability</a:t>
            </a:r>
            <a:endParaRPr lang="en-US" sz="2400" b="1" i="0" dirty="0">
              <a:effectLst/>
              <a:latin typeface="Calibri" panose="020F0502020204030204" pitchFamily="34" charset="0"/>
            </a:endParaRPr>
          </a:p>
          <a:p>
            <a:pPr rtl="0" fontAlgn="ctr">
              <a:buFont typeface="+mj-lt"/>
              <a:buAutoNum type="arabicPeriod"/>
            </a:pPr>
            <a:r>
              <a:rPr lang="en-US" sz="2400" b="1" dirty="0"/>
              <a:t> Uniform Interface</a:t>
            </a:r>
            <a:endParaRPr lang="en-US" sz="2400" b="1" dirty="0">
              <a:latin typeface="Calibri" panose="020F0502020204030204" pitchFamily="34" charset="0"/>
            </a:endParaRPr>
          </a:p>
          <a:p>
            <a:pPr rtl="0" fontAlgn="ctr">
              <a:buFont typeface="+mj-lt"/>
              <a:buAutoNum type="arabicPeriod"/>
            </a:pPr>
            <a:r>
              <a:rPr lang="en-US" sz="2400" b="1" dirty="0"/>
              <a:t> Layered System</a:t>
            </a:r>
            <a:endParaRPr lang="en-US" sz="2400" b="1" dirty="0">
              <a:latin typeface="Calibri" panose="020F0502020204030204" pitchFamily="34" charset="0"/>
            </a:endParaRPr>
          </a:p>
          <a:p>
            <a:pPr fontAlgn="ctr">
              <a:buFont typeface="+mj-lt"/>
              <a:buAutoNum type="arabicPeriod"/>
            </a:pPr>
            <a:r>
              <a:rPr lang="en-US" sz="2400" b="1" dirty="0"/>
              <a:t> Code on Demand (</a:t>
            </a:r>
            <a:r>
              <a:rPr lang="en-US" sz="2400" b="1" dirty="0">
                <a:solidFill>
                  <a:srgbClr val="C00000"/>
                </a:solidFill>
              </a:rPr>
              <a:t>Optional</a:t>
            </a:r>
            <a:r>
              <a:rPr lang="en-US" sz="2400" b="1" dirty="0"/>
              <a:t>)</a:t>
            </a:r>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client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6ACC9-F5F4-1B2C-6BC0-07302884223B}"/>
              </a:ext>
            </a:extLst>
          </p:cNvPr>
          <p:cNvSpPr>
            <a:spLocks noGrp="1"/>
          </p:cNvSpPr>
          <p:nvPr>
            <p:ph idx="1"/>
          </p:nvPr>
        </p:nvSpPr>
        <p:spPr>
          <a:xfrm>
            <a:off x="777240" y="385591"/>
            <a:ext cx="10659110" cy="6103344"/>
          </a:xfrm>
        </p:spPr>
        <p:txBody>
          <a:bodyPr>
            <a:normAutofit/>
          </a:bodyPr>
          <a:lstStyle/>
          <a:p>
            <a:pPr marL="0" indent="0">
              <a:buNone/>
            </a:pPr>
            <a:r>
              <a:rPr lang="en-IN" sz="2800" b="1" dirty="0"/>
              <a:t>What is Node.js :</a:t>
            </a:r>
          </a:p>
          <a:p>
            <a:pPr marL="0" indent="0">
              <a:buNone/>
            </a:pPr>
            <a:r>
              <a:rPr lang="en-IN" sz="2400" dirty="0"/>
              <a:t>Node.js is an </a:t>
            </a:r>
            <a:r>
              <a:rPr lang="en-IN" sz="2400" b="1" dirty="0"/>
              <a:t>open-source</a:t>
            </a:r>
            <a:r>
              <a:rPr lang="en-IN" sz="2400" dirty="0"/>
              <a:t>, </a:t>
            </a:r>
            <a:r>
              <a:rPr lang="en-IN" sz="2400" b="1" dirty="0"/>
              <a:t>cross-platform</a:t>
            </a:r>
            <a:r>
              <a:rPr lang="en-IN" sz="2400" dirty="0"/>
              <a:t> JavaScript runtime environment that executes JavaScript code outside of a web browser </a:t>
            </a:r>
            <a:r>
              <a:rPr lang="en-US" sz="2400" dirty="0"/>
              <a:t>primarily on the server side</a:t>
            </a:r>
            <a:r>
              <a:rPr lang="en-IN" sz="2400" dirty="0"/>
              <a:t>. </a:t>
            </a:r>
          </a:p>
          <a:p>
            <a:pPr marL="0" indent="0">
              <a:buNone/>
            </a:pPr>
            <a:r>
              <a:rPr lang="en-US" sz="2400" dirty="0"/>
              <a:t>It is built on the </a:t>
            </a:r>
            <a:r>
              <a:rPr lang="en-US" sz="2400" b="1" dirty="0"/>
              <a:t>V8 JavaScript engine </a:t>
            </a:r>
            <a:r>
              <a:rPr lang="en-US" sz="2400" dirty="0"/>
              <a:t>(the same engine used in Google Chrome) </a:t>
            </a:r>
            <a:r>
              <a:rPr lang="en-IN" sz="2400" dirty="0"/>
              <a:t>from Google to </a:t>
            </a:r>
            <a:r>
              <a:rPr lang="en-IN" sz="2400" b="1" dirty="0"/>
              <a:t>compile</a:t>
            </a:r>
            <a:r>
              <a:rPr lang="en-IN" sz="2400" dirty="0"/>
              <a:t> JavaScript code into </a:t>
            </a:r>
            <a:r>
              <a:rPr lang="en-IN" sz="2400" b="1" dirty="0"/>
              <a:t>native machine code</a:t>
            </a:r>
            <a:r>
              <a:rPr lang="en-IN" sz="2400" dirty="0"/>
              <a:t>, allowing it to run at near-native speeds.</a:t>
            </a:r>
          </a:p>
          <a:p>
            <a:pPr marL="0" indent="0">
              <a:buNone/>
            </a:pPr>
            <a:r>
              <a:rPr lang="en-IN" sz="2400" b="1" dirty="0"/>
              <a:t>Here,</a:t>
            </a:r>
          </a:p>
          <a:p>
            <a:pPr marL="457200" indent="-457200">
              <a:buAutoNum type="arabicPeriod"/>
            </a:pPr>
            <a:r>
              <a:rPr lang="en-IN" sz="2400" dirty="0"/>
              <a:t>🔓 </a:t>
            </a:r>
            <a:r>
              <a:rPr lang="en-IN" sz="2400" b="1" dirty="0"/>
              <a:t>Open-Source: </a:t>
            </a:r>
            <a:r>
              <a:rPr lang="en-US" sz="2400" dirty="0"/>
              <a:t>The source code of Node.js is freely available for anyone to </a:t>
            </a:r>
            <a:r>
              <a:rPr lang="en-US" sz="2400" b="1" dirty="0"/>
              <a:t>view, modify, and contribute</a:t>
            </a:r>
            <a:r>
              <a:rPr lang="en-US" sz="2400" dirty="0"/>
              <a:t>. </a:t>
            </a:r>
          </a:p>
          <a:p>
            <a:pPr marL="457200" indent="-457200">
              <a:buAutoNum type="arabicPeriod"/>
            </a:pPr>
            <a:r>
              <a:rPr lang="en-IN" sz="2400" dirty="0"/>
              <a:t>💻 </a:t>
            </a:r>
            <a:r>
              <a:rPr lang="en-IN" sz="2400" b="1" dirty="0"/>
              <a:t>Cross-Platform</a:t>
            </a:r>
            <a:r>
              <a:rPr lang="en-US" sz="2400" b="1" dirty="0"/>
              <a:t>: </a:t>
            </a:r>
            <a:r>
              <a:rPr lang="en-US" sz="2400" dirty="0"/>
              <a:t>Node.js can run on multiple operating systems, including </a:t>
            </a:r>
            <a:r>
              <a:rPr lang="en-US" sz="2400" b="1" dirty="0"/>
              <a:t>Windows</a:t>
            </a:r>
            <a:r>
              <a:rPr lang="en-US" sz="2400" dirty="0"/>
              <a:t>, </a:t>
            </a:r>
            <a:r>
              <a:rPr lang="en-US" sz="2400" b="1" dirty="0"/>
              <a:t>macOS</a:t>
            </a:r>
            <a:r>
              <a:rPr lang="en-US" sz="2400" dirty="0"/>
              <a:t>, </a:t>
            </a:r>
            <a:r>
              <a:rPr lang="en-US" sz="2400" b="1" dirty="0"/>
              <a:t>Linux</a:t>
            </a:r>
          </a:p>
          <a:p>
            <a:pPr marL="457200" indent="-457200">
              <a:buAutoNum type="arabicPeriod"/>
            </a:pPr>
            <a:r>
              <a:rPr lang="en-IN" sz="2400" dirty="0"/>
              <a:t>⚙️ </a:t>
            </a:r>
            <a:r>
              <a:rPr lang="en-IN" sz="2400" b="1" dirty="0"/>
              <a:t>JavaScript Runtime Environment</a:t>
            </a:r>
            <a:r>
              <a:rPr lang="en-US" sz="2400" b="1" dirty="0"/>
              <a:t>: </a:t>
            </a:r>
            <a:r>
              <a:rPr lang="en-US" sz="2400" dirty="0"/>
              <a:t>"Runtime Environment": A system that provides everything needed to execute JavaScript code outside the browser. </a:t>
            </a:r>
          </a:p>
          <a:p>
            <a:pPr lvl="1"/>
            <a:r>
              <a:rPr lang="en-US" sz="2000" b="1" dirty="0"/>
              <a:t>Why it matters</a:t>
            </a:r>
            <a:r>
              <a:rPr lang="en-US" sz="2000" dirty="0"/>
              <a:t>: JavaScript, traditionally limited to browsers, can now be used to build </a:t>
            </a:r>
            <a:r>
              <a:rPr lang="en-US" sz="2000" b="1" dirty="0"/>
              <a:t>backend services, servers, and full-stack applications</a:t>
            </a:r>
            <a:r>
              <a:rPr lang="en-US" sz="2000" dirty="0"/>
              <a:t>.</a:t>
            </a:r>
            <a:endParaRPr lang="en-IN" sz="2000" dirty="0"/>
          </a:p>
          <a:p>
            <a:pPr marL="914400" lvl="1"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387163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8398A-2F5D-C424-0720-CA79E9355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D3E6E-95E4-2551-A83D-C822FD37D617}"/>
              </a:ext>
            </a:extLst>
          </p:cNvPr>
          <p:cNvSpPr>
            <a:spLocks noGrp="1"/>
          </p:cNvSpPr>
          <p:nvPr>
            <p:ph idx="1"/>
          </p:nvPr>
        </p:nvSpPr>
        <p:spPr>
          <a:xfrm>
            <a:off x="777240" y="1123720"/>
            <a:ext cx="10659110" cy="5053244"/>
          </a:xfrm>
        </p:spPr>
        <p:txBody>
          <a:bodyPr/>
          <a:lstStyle/>
          <a:p>
            <a:pPr marL="0" indent="0">
              <a:buNone/>
            </a:pPr>
            <a:r>
              <a:rPr lang="en-US" sz="2800" b="1" dirty="0"/>
              <a:t>What is </a:t>
            </a:r>
            <a:r>
              <a:rPr lang="en-US" sz="2800" b="1" dirty="0">
                <a:solidFill>
                  <a:srgbClr val="002060"/>
                </a:solidFill>
              </a:rPr>
              <a:t>JavaScript</a:t>
            </a:r>
            <a:r>
              <a:rPr lang="en-US" sz="2800" b="1" dirty="0"/>
              <a:t>:</a:t>
            </a:r>
          </a:p>
          <a:p>
            <a:pPr marL="0" indent="0">
              <a:buNone/>
            </a:pPr>
            <a:r>
              <a:rPr lang="en-US" sz="2400" dirty="0"/>
              <a:t>JavaScript</a:t>
            </a:r>
            <a:r>
              <a:rPr lang="en-US" sz="2400" b="1" dirty="0"/>
              <a:t> </a:t>
            </a:r>
            <a:r>
              <a:rPr lang="en-US" sz="2400" dirty="0"/>
              <a:t>is a </a:t>
            </a:r>
            <a:r>
              <a:rPr lang="en-US" sz="2400" b="1" dirty="0"/>
              <a:t>lightweight</a:t>
            </a:r>
            <a:r>
              <a:rPr lang="en-US" sz="2400" dirty="0"/>
              <a:t>, </a:t>
            </a:r>
            <a:r>
              <a:rPr lang="en-US" sz="2400" b="1" dirty="0"/>
              <a:t>interpreted</a:t>
            </a:r>
            <a:r>
              <a:rPr lang="en-US" sz="2400" dirty="0"/>
              <a:t>, or </a:t>
            </a:r>
            <a:r>
              <a:rPr lang="en-US" sz="2400" b="1" dirty="0"/>
              <a:t>just-in-time</a:t>
            </a:r>
            <a:r>
              <a:rPr lang="en-US" sz="2400" dirty="0"/>
              <a:t> compiled programming language primarily used to create </a:t>
            </a:r>
            <a:r>
              <a:rPr lang="en-US" sz="2400" b="1" dirty="0"/>
              <a:t>interactive</a:t>
            </a:r>
            <a:r>
              <a:rPr lang="en-US" sz="2400" dirty="0"/>
              <a:t> and </a:t>
            </a:r>
            <a:r>
              <a:rPr lang="en-US" sz="2400" b="1" dirty="0"/>
              <a:t>dynamic</a:t>
            </a:r>
            <a:r>
              <a:rPr lang="en-US" sz="2400" dirty="0"/>
              <a:t> features on </a:t>
            </a:r>
            <a:r>
              <a:rPr lang="en-US" sz="2400" b="1" dirty="0"/>
              <a:t>websites</a:t>
            </a:r>
            <a:r>
              <a:rPr lang="en-US" sz="2400" dirty="0"/>
              <a:t>. </a:t>
            </a:r>
          </a:p>
          <a:p>
            <a:pPr marL="0" indent="0">
              <a:buNone/>
            </a:pPr>
            <a:r>
              <a:rPr lang="en-US" sz="2400" dirty="0"/>
              <a:t>It is one of the core technologies of the web, alongside </a:t>
            </a:r>
            <a:r>
              <a:rPr lang="en-US" sz="2400" b="1" dirty="0"/>
              <a:t>HTML</a:t>
            </a:r>
            <a:r>
              <a:rPr lang="en-US" sz="2400" dirty="0"/>
              <a:t> and </a:t>
            </a:r>
            <a:r>
              <a:rPr lang="en-US" sz="2400" b="1" dirty="0"/>
              <a:t>CSS</a:t>
            </a:r>
            <a:r>
              <a:rPr lang="en-US" sz="2400" dirty="0"/>
              <a:t>. JavaScript is versatile and can be used for </a:t>
            </a:r>
            <a:r>
              <a:rPr lang="en-US" sz="2400" b="1" dirty="0"/>
              <a:t>both</a:t>
            </a:r>
            <a:r>
              <a:rPr lang="en-US" sz="2400" dirty="0"/>
              <a:t> </a:t>
            </a:r>
            <a:r>
              <a:rPr lang="en-US" sz="2400" b="1" dirty="0">
                <a:solidFill>
                  <a:srgbClr val="C00000"/>
                </a:solidFill>
              </a:rPr>
              <a:t>client-side</a:t>
            </a:r>
            <a:r>
              <a:rPr lang="en-US" sz="2400" dirty="0"/>
              <a:t> and </a:t>
            </a:r>
            <a:r>
              <a:rPr lang="en-US" sz="2400" b="1" dirty="0">
                <a:solidFill>
                  <a:srgbClr val="C00000"/>
                </a:solidFill>
              </a:rPr>
              <a:t>server-side</a:t>
            </a:r>
            <a:r>
              <a:rPr lang="en-US" sz="2400" dirty="0"/>
              <a:t> development.</a:t>
            </a:r>
          </a:p>
          <a:p>
            <a:pPr marL="0" indent="0">
              <a:buNone/>
            </a:pPr>
            <a:r>
              <a:rPr lang="en-US" sz="2400" dirty="0"/>
              <a:t>JavaScript is executed </a:t>
            </a:r>
            <a:r>
              <a:rPr lang="en-US" sz="2400" b="1" dirty="0">
                <a:solidFill>
                  <a:srgbClr val="002060"/>
                </a:solidFill>
              </a:rPr>
              <a:t>line-by-line</a:t>
            </a:r>
            <a:r>
              <a:rPr lang="en-US" sz="2400" dirty="0"/>
              <a:t> by an engine (like V8) at runtime, rather than being compiled ahead of time.</a:t>
            </a:r>
          </a:p>
          <a:p>
            <a:pPr marL="0" indent="0">
              <a:buNone/>
            </a:pPr>
            <a:endParaRPr lang="en-IN" sz="2400" dirty="0"/>
          </a:p>
        </p:txBody>
      </p:sp>
    </p:spTree>
    <p:extLst>
      <p:ext uri="{BB962C8B-B14F-4D97-AF65-F5344CB8AC3E}">
        <p14:creationId xmlns:p14="http://schemas.microsoft.com/office/powerpoint/2010/main" val="98249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EE2-9669-E6F6-4B96-9383C83FC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EE722-699C-F4AE-A69B-242EFB5BF01A}"/>
              </a:ext>
            </a:extLst>
          </p:cNvPr>
          <p:cNvSpPr>
            <a:spLocks noGrp="1"/>
          </p:cNvSpPr>
          <p:nvPr>
            <p:ph idx="1"/>
          </p:nvPr>
        </p:nvSpPr>
        <p:spPr>
          <a:xfrm>
            <a:off x="777240" y="567192"/>
            <a:ext cx="10659110" cy="5609772"/>
          </a:xfrm>
        </p:spPr>
        <p:txBody>
          <a:bodyPr>
            <a:normAutofit/>
          </a:bodyPr>
          <a:lstStyle/>
          <a:p>
            <a:pPr marL="0" indent="0">
              <a:buNone/>
            </a:pPr>
            <a:r>
              <a:rPr lang="en-US" sz="3200" dirty="0"/>
              <a:t>⚙️ </a:t>
            </a:r>
            <a:r>
              <a:rPr lang="en-US" sz="3200" b="1" dirty="0"/>
              <a:t>Popular JavaScript Engines by Browser</a:t>
            </a:r>
          </a:p>
          <a:p>
            <a:pPr marL="0" indent="0">
              <a:buNone/>
            </a:pPr>
            <a:endParaRPr lang="en-IN" sz="3200" dirty="0"/>
          </a:p>
        </p:txBody>
      </p:sp>
      <p:graphicFrame>
        <p:nvGraphicFramePr>
          <p:cNvPr id="4" name="Table 3">
            <a:extLst>
              <a:ext uri="{FF2B5EF4-FFF2-40B4-BE49-F238E27FC236}">
                <a16:creationId xmlns:a16="http://schemas.microsoft.com/office/drawing/2014/main" id="{40574400-C024-FE62-ADA5-A061599FDDBD}"/>
              </a:ext>
            </a:extLst>
          </p:cNvPr>
          <p:cNvGraphicFramePr>
            <a:graphicFrameLocks noGrp="1"/>
          </p:cNvGraphicFramePr>
          <p:nvPr>
            <p:extLst>
              <p:ext uri="{D42A27DB-BD31-4B8C-83A1-F6EECF244321}">
                <p14:modId xmlns:p14="http://schemas.microsoft.com/office/powerpoint/2010/main" val="52193365"/>
              </p:ext>
            </p:extLst>
          </p:nvPr>
        </p:nvGraphicFramePr>
        <p:xfrm>
          <a:off x="958144" y="1457094"/>
          <a:ext cx="10456616" cy="4164347"/>
        </p:xfrm>
        <a:graphic>
          <a:graphicData uri="http://schemas.openxmlformats.org/drawingml/2006/table">
            <a:tbl>
              <a:tblPr firstRow="1" firstCol="1" bandRow="1">
                <a:tableStyleId>{5C22544A-7EE6-4342-B048-85BDC9FD1C3A}</a:tableStyleId>
              </a:tblPr>
              <a:tblGrid>
                <a:gridCol w="2507157">
                  <a:extLst>
                    <a:ext uri="{9D8B030D-6E8A-4147-A177-3AD203B41FA5}">
                      <a16:colId xmlns:a16="http://schemas.microsoft.com/office/drawing/2014/main" val="482629870"/>
                    </a:ext>
                  </a:extLst>
                </a:gridCol>
                <a:gridCol w="2351605">
                  <a:extLst>
                    <a:ext uri="{9D8B030D-6E8A-4147-A177-3AD203B41FA5}">
                      <a16:colId xmlns:a16="http://schemas.microsoft.com/office/drawing/2014/main" val="3748426242"/>
                    </a:ext>
                  </a:extLst>
                </a:gridCol>
                <a:gridCol w="5597854">
                  <a:extLst>
                    <a:ext uri="{9D8B030D-6E8A-4147-A177-3AD203B41FA5}">
                      <a16:colId xmlns:a16="http://schemas.microsoft.com/office/drawing/2014/main" val="2212442237"/>
                    </a:ext>
                  </a:extLst>
                </a:gridCol>
              </a:tblGrid>
              <a:tr h="742204">
                <a:tc>
                  <a:txBody>
                    <a:bodyPr/>
                    <a:lstStyle/>
                    <a:p>
                      <a:pPr>
                        <a:lnSpc>
                          <a:spcPct val="107000"/>
                        </a:lnSpc>
                        <a:spcAft>
                          <a:spcPts val="800"/>
                        </a:spcAft>
                        <a:buNone/>
                      </a:pPr>
                      <a:r>
                        <a:rPr lang="en-IN" sz="2400" kern="100" dirty="0">
                          <a:effectLst/>
                        </a:rPr>
                        <a:t>🧭 Browser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 JavaScript Engine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 Notes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50957593"/>
                  </a:ext>
                </a:extLst>
              </a:tr>
              <a:tr h="364211">
                <a:tc>
                  <a:txBody>
                    <a:bodyPr/>
                    <a:lstStyle/>
                    <a:p>
                      <a:pPr>
                        <a:lnSpc>
                          <a:spcPct val="107000"/>
                        </a:lnSpc>
                        <a:spcAft>
                          <a:spcPts val="800"/>
                        </a:spcAft>
                        <a:buNone/>
                      </a:pPr>
                      <a:r>
                        <a:rPr lang="en-IN" sz="2400" kern="100">
                          <a:effectLst/>
                        </a:rPr>
                        <a:t>Google Chrome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Most popular, also used in Node.js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089924"/>
                  </a:ext>
                </a:extLst>
              </a:tr>
              <a:tr h="364211">
                <a:tc>
                  <a:txBody>
                    <a:bodyPr/>
                    <a:lstStyle/>
                    <a:p>
                      <a:pPr>
                        <a:lnSpc>
                          <a:spcPct val="107000"/>
                        </a:lnSpc>
                        <a:spcAft>
                          <a:spcPts val="800"/>
                        </a:spcAft>
                        <a:buNone/>
                      </a:pPr>
                      <a:r>
                        <a:rPr lang="en-IN" sz="2400" kern="100">
                          <a:effectLst/>
                        </a:rPr>
                        <a:t>Firefox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SpiderMonkey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First ever JS engine (by Mozilla)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90594461"/>
                  </a:ext>
                </a:extLst>
              </a:tr>
              <a:tr h="742204">
                <a:tc>
                  <a:txBody>
                    <a:bodyPr/>
                    <a:lstStyle/>
                    <a:p>
                      <a:pPr>
                        <a:lnSpc>
                          <a:spcPct val="107000"/>
                        </a:lnSpc>
                        <a:spcAft>
                          <a:spcPts val="800"/>
                        </a:spcAft>
                        <a:buNone/>
                      </a:pPr>
                      <a:r>
                        <a:rPr lang="en-IN" sz="2400" kern="100">
                          <a:effectLst/>
                        </a:rPr>
                        <a:t>Safari</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JavaScriptCore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Also known as Nitro (Apple)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948173832"/>
                  </a:ext>
                </a:extLst>
              </a:tr>
              <a:tr h="742204">
                <a:tc>
                  <a:txBody>
                    <a:bodyPr/>
                    <a:lstStyle/>
                    <a:p>
                      <a:pPr>
                        <a:lnSpc>
                          <a:spcPct val="107000"/>
                        </a:lnSpc>
                        <a:spcAft>
                          <a:spcPts val="800"/>
                        </a:spcAft>
                        <a:buNone/>
                      </a:pPr>
                      <a:r>
                        <a:rPr lang="en-IN" sz="2400" kern="100" dirty="0">
                          <a:effectLst/>
                        </a:rPr>
                        <a:t>Microsoft Edge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Chakra (Legacy) /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Old Edge used Chakra, new Chromium-based Edge uses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517007736"/>
                  </a:ext>
                </a:extLst>
              </a:tr>
              <a:tr h="364211">
                <a:tc>
                  <a:txBody>
                    <a:bodyPr/>
                    <a:lstStyle/>
                    <a:p>
                      <a:pPr>
                        <a:lnSpc>
                          <a:spcPct val="107000"/>
                        </a:lnSpc>
                        <a:spcAft>
                          <a:spcPts val="800"/>
                        </a:spcAft>
                        <a:buNone/>
                      </a:pPr>
                      <a:r>
                        <a:rPr lang="en-IN" sz="2400" kern="100" dirty="0">
                          <a:effectLst/>
                        </a:rPr>
                        <a:t>Opera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Since it’s based on Chromium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3719069"/>
                  </a:ext>
                </a:extLst>
              </a:tr>
              <a:tr h="364211">
                <a:tc>
                  <a:txBody>
                    <a:bodyPr/>
                    <a:lstStyle/>
                    <a:p>
                      <a:pPr>
                        <a:lnSpc>
                          <a:spcPct val="107000"/>
                        </a:lnSpc>
                        <a:spcAft>
                          <a:spcPts val="800"/>
                        </a:spcAft>
                        <a:buNone/>
                      </a:pPr>
                      <a:r>
                        <a:rPr lang="en-IN" sz="2400" kern="100" dirty="0">
                          <a:effectLst/>
                        </a:rPr>
                        <a:t>Brave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Chromium-based browser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4098349"/>
                  </a:ext>
                </a:extLst>
              </a:tr>
              <a:tr h="364211">
                <a:tc>
                  <a:txBody>
                    <a:bodyPr/>
                    <a:lstStyle/>
                    <a:p>
                      <a:pPr>
                        <a:lnSpc>
                          <a:spcPct val="107000"/>
                        </a:lnSpc>
                        <a:spcAft>
                          <a:spcPts val="800"/>
                        </a:spcAft>
                        <a:buNone/>
                      </a:pPr>
                      <a:r>
                        <a:rPr lang="en-IN" sz="2400" kern="100">
                          <a:effectLst/>
                        </a:rPr>
                        <a:t>Samsung Internet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Based on Chromium as well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1744284"/>
                  </a:ext>
                </a:extLst>
              </a:tr>
            </a:tbl>
          </a:graphicData>
        </a:graphic>
      </p:graphicFrame>
    </p:spTree>
    <p:extLst>
      <p:ext uri="{BB962C8B-B14F-4D97-AF65-F5344CB8AC3E}">
        <p14:creationId xmlns:p14="http://schemas.microsoft.com/office/powerpoint/2010/main" val="1725153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400" b="1" dirty="0"/>
              <a:t>History and Evolution of Node.js:</a:t>
            </a:r>
          </a:p>
          <a:p>
            <a:pPr marL="0" indent="0">
              <a:buNone/>
            </a:pPr>
            <a:r>
              <a:rPr lang="en-US" sz="2400" dirty="0"/>
              <a:t>Node.js was created by </a:t>
            </a:r>
            <a:r>
              <a:rPr lang="en-US" sz="2400" b="1" dirty="0"/>
              <a:t>Ryan Dahl </a:t>
            </a:r>
            <a:r>
              <a:rPr lang="en-US" sz="2400" dirty="0"/>
              <a:t>in 2009. It was </a:t>
            </a:r>
            <a:r>
              <a:rPr lang="en-US" sz="2400" b="1" dirty="0"/>
              <a:t>inspired</a:t>
            </a:r>
            <a:r>
              <a:rPr lang="en-US" sz="2400" dirty="0"/>
              <a:t> by the </a:t>
            </a:r>
            <a:r>
              <a:rPr lang="en-US" sz="2400" b="1" dirty="0">
                <a:solidFill>
                  <a:srgbClr val="C00000"/>
                </a:solidFill>
              </a:rPr>
              <a:t>limitations</a:t>
            </a:r>
            <a:r>
              <a:rPr lang="en-US" sz="2400" b="1" dirty="0"/>
              <a:t> of </a:t>
            </a:r>
            <a:r>
              <a:rPr lang="en-US" sz="2400" b="1" dirty="0">
                <a:solidFill>
                  <a:schemeClr val="tx2">
                    <a:lumMod val="75000"/>
                    <a:lumOff val="25000"/>
                  </a:schemeClr>
                </a:solidFill>
              </a:rPr>
              <a:t>traditional web servers</a:t>
            </a:r>
            <a:r>
              <a:rPr lang="en-US" sz="2400" dirty="0"/>
              <a:t>, which were not well-suited for handling </a:t>
            </a:r>
            <a:r>
              <a:rPr lang="en-US" sz="2400" b="1" dirty="0"/>
              <a:t>large number of </a:t>
            </a:r>
            <a:r>
              <a:rPr lang="en-US" sz="2400" b="1" dirty="0">
                <a:solidFill>
                  <a:srgbClr val="C00000"/>
                </a:solidFill>
              </a:rPr>
              <a:t>concurrent</a:t>
            </a:r>
            <a:r>
              <a:rPr lang="en-US" sz="2400" b="1" dirty="0"/>
              <a:t> connections</a:t>
            </a:r>
            <a:r>
              <a:rPr lang="en-US" sz="2400" dirty="0"/>
              <a:t>. Node.js was designed to be lightweight and efficient, making it ideal for building scalable network applications.</a:t>
            </a:r>
          </a:p>
          <a:p>
            <a:pPr marL="0" indent="0">
              <a:buNone/>
            </a:pPr>
            <a:endParaRPr lang="en-IN" sz="2400" dirty="0"/>
          </a:p>
        </p:txBody>
      </p:sp>
      <p:pic>
        <p:nvPicPr>
          <p:cNvPr id="1026" name="Picture 2" descr="Client-Server Architecture | Components, Types, Examples">
            <a:extLst>
              <a:ext uri="{FF2B5EF4-FFF2-40B4-BE49-F238E27FC236}">
                <a16:creationId xmlns:a16="http://schemas.microsoft.com/office/drawing/2014/main" id="{B0520CA6-271F-B44C-906E-C0DBE5073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3681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5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scalability issues when handling large number of concurrent connections,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766445" y="2321804"/>
            <a:ext cx="10659110" cy="2214391"/>
          </a:xfrm>
        </p:spPr>
        <p:txBody>
          <a:bodyPr>
            <a:normAutofit/>
          </a:bodyPr>
          <a:lstStyle/>
          <a:p>
            <a:pPr marL="0" indent="0">
              <a:buNone/>
            </a:pPr>
            <a:r>
              <a:rPr lang="en-US" sz="3600" b="1" dirty="0"/>
              <a:t>Problem Statement:</a:t>
            </a:r>
          </a:p>
          <a:p>
            <a:pPr marL="0" indent="0">
              <a:buNone/>
            </a:pPr>
            <a:r>
              <a:rPr lang="en-US" sz="2800" dirty="0"/>
              <a:t>What are we going to do, and where does Node.js fit into software/web development?</a:t>
            </a:r>
            <a:endParaRPr lang="en-IN" sz="2800" dirty="0"/>
          </a:p>
        </p:txBody>
      </p:sp>
    </p:spTree>
    <p:extLst>
      <p:ext uri="{BB962C8B-B14F-4D97-AF65-F5344CB8AC3E}">
        <p14:creationId xmlns:p14="http://schemas.microsoft.com/office/powerpoint/2010/main" val="318043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40" y="592183"/>
            <a:ext cx="10659110" cy="5584780"/>
          </a:xfrm>
        </p:spPr>
        <p:txBody>
          <a:bodyPr/>
          <a:lstStyle/>
          <a:p>
            <a:pPr marL="0" indent="0">
              <a:buNone/>
            </a:pPr>
            <a:r>
              <a:rPr lang="en-US" sz="2400" b="1" dirty="0">
                <a:solidFill>
                  <a:srgbClr val="C00000"/>
                </a:solidFill>
              </a:rPr>
              <a:t>Limitations of Traditional Web Servers:</a:t>
            </a:r>
          </a:p>
          <a:p>
            <a:pPr marL="0" indent="0">
              <a:buNone/>
            </a:pPr>
            <a:r>
              <a:rPr lang="en-US" sz="2400" b="1" dirty="0"/>
              <a:t>1. Thread-Based Handling:</a:t>
            </a:r>
          </a:p>
          <a:p>
            <a:pPr marL="0" indent="0">
              <a:buNone/>
            </a:pPr>
            <a:r>
              <a:rPr lang="en-US" b="1" dirty="0"/>
              <a:t>Model:</a:t>
            </a:r>
            <a:r>
              <a:rPr lang="en-US" dirty="0"/>
              <a:t> Traditional servers </a:t>
            </a:r>
            <a:r>
              <a:rPr lang="en-US" b="1" dirty="0"/>
              <a:t>spawn a new thread </a:t>
            </a:r>
            <a:r>
              <a:rPr lang="en-US" dirty="0"/>
              <a:t>or </a:t>
            </a:r>
            <a:r>
              <a:rPr lang="en-US" b="1" dirty="0"/>
              <a:t>process</a:t>
            </a:r>
            <a:r>
              <a:rPr lang="en-US" dirty="0"/>
              <a:t> for each incoming connection.</a:t>
            </a:r>
          </a:p>
          <a:p>
            <a:pPr marL="0" indent="0">
              <a:buNone/>
            </a:pPr>
            <a:r>
              <a:rPr lang="en-US" b="1" dirty="0"/>
              <a:t>Limitations:</a:t>
            </a:r>
            <a:endParaRPr lang="en-US" dirty="0"/>
          </a:p>
          <a:p>
            <a:pPr lvl="1"/>
            <a:r>
              <a:rPr lang="en-US" dirty="0"/>
              <a:t>High memory consumption as each thread/process requires a dedicated memory space.</a:t>
            </a:r>
          </a:p>
          <a:p>
            <a:pPr lvl="1"/>
            <a:r>
              <a:rPr lang="en-US" dirty="0"/>
              <a:t>Increased CPU overhead when managing thousands of threads.</a:t>
            </a:r>
          </a:p>
          <a:p>
            <a:pPr lvl="1"/>
            <a:r>
              <a:rPr lang="en-US"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b="1" dirty="0"/>
              <a:t>Nature:</a:t>
            </a:r>
            <a:r>
              <a:rPr lang="en-US" dirty="0"/>
              <a:t> Many traditional servers use a blocking I/O model, where a thread waits for disk or network operations to complete.</a:t>
            </a:r>
          </a:p>
          <a:p>
            <a:pPr marL="0" indent="0">
              <a:buNone/>
            </a:pPr>
            <a:r>
              <a:rPr lang="en-US" b="1" dirty="0"/>
              <a:t>Impact:</a:t>
            </a:r>
            <a:endParaRPr lang="en-US" dirty="0"/>
          </a:p>
          <a:p>
            <a:pPr marL="742950" lvl="1" indent="-285750">
              <a:buFont typeface="Arial" panose="020B0604020202020204" pitchFamily="34" charset="0"/>
              <a:buChar char="•"/>
            </a:pPr>
            <a:r>
              <a:rPr lang="en-US" dirty="0"/>
              <a:t>Wastes server resources by keeping threads idle.</a:t>
            </a:r>
          </a:p>
          <a:p>
            <a:pPr marL="742950" lvl="1" indent="-285750">
              <a:buFont typeface="Arial" panose="020B0604020202020204" pitchFamily="34" charset="0"/>
              <a:buChar char="•"/>
            </a:pPr>
            <a:r>
              <a:rPr lang="en-US" dirty="0"/>
              <a:t>Reduces overall throughput for applications requiring high concurrency.</a:t>
            </a:r>
          </a:p>
          <a:p>
            <a:pPr marL="742950" lvl="1" indent="-285750">
              <a:buFont typeface="Arial" panose="020B0604020202020204" pitchFamily="34" charset="0"/>
              <a:buChar char="•"/>
            </a:pPr>
            <a:r>
              <a:rPr lang="en-US"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lstStyle/>
          <a:p>
            <a:pPr marL="0" indent="0">
              <a:buNone/>
            </a:pPr>
            <a:r>
              <a:rPr lang="en-US" sz="2400" b="1" dirty="0"/>
              <a:t>3. Resource-Intensive:</a:t>
            </a:r>
          </a:p>
          <a:p>
            <a:pPr marL="0" indent="0">
              <a:buNone/>
            </a:pPr>
            <a:r>
              <a:rPr lang="en-US" dirty="0"/>
              <a:t>Traditional web servers tend to consume significant memory and CPU resources due to their </a:t>
            </a:r>
            <a:r>
              <a:rPr lang="en-US" b="1" dirty="0"/>
              <a:t>multi-threaded</a:t>
            </a:r>
            <a:r>
              <a:rPr lang="en-US" dirty="0"/>
              <a:t> or </a:t>
            </a:r>
            <a:r>
              <a:rPr lang="en-US" b="1" dirty="0"/>
              <a:t>multi-process</a:t>
            </a:r>
            <a:r>
              <a:rPr lang="en-US" dirty="0"/>
              <a:t> model.</a:t>
            </a:r>
          </a:p>
          <a:p>
            <a:pPr marL="0" indent="0">
              <a:buNone/>
            </a:pPr>
            <a:r>
              <a:rPr lang="en-US" dirty="0"/>
              <a:t>These servers struggle with modern web use cases like real-time data streaming and APIs with high traffic.</a:t>
            </a:r>
          </a:p>
          <a:p>
            <a:pPr marL="0" indent="0">
              <a:buNone/>
            </a:pPr>
            <a:endParaRPr lang="en-US" dirty="0"/>
          </a:p>
          <a:p>
            <a:pPr marL="0" indent="0">
              <a:buNone/>
            </a:pPr>
            <a:r>
              <a:rPr lang="en-US" sz="2400" b="1" dirty="0"/>
              <a:t>4. Latency in Handling Requests:</a:t>
            </a:r>
          </a:p>
          <a:p>
            <a:pPr marL="0" indent="0">
              <a:buNone/>
            </a:pPr>
            <a:r>
              <a:rPr lang="en-US" dirty="0"/>
              <a:t>Due to synchronous execution, servers can face delays:</a:t>
            </a:r>
          </a:p>
          <a:p>
            <a:pPr marL="742950" lvl="1" indent="-285750">
              <a:buFont typeface="Arial" panose="020B0604020202020204" pitchFamily="34" charset="0"/>
              <a:buChar char="•"/>
            </a:pPr>
            <a:r>
              <a:rPr lang="en-US" dirty="0"/>
              <a:t>A time-consuming request can block subsequent ones.</a:t>
            </a:r>
          </a:p>
          <a:p>
            <a:pPr marL="742950" lvl="1" indent="-285750">
              <a:buFont typeface="Arial" panose="020B0604020202020204" pitchFamily="34" charset="0"/>
              <a:buChar char="•"/>
            </a:pPr>
            <a:r>
              <a:rPr lang="en-US" dirty="0"/>
              <a:t>Requests are often queued while waiting for resources to become available.</a:t>
            </a:r>
          </a:p>
          <a:p>
            <a:pPr marL="742950" lvl="1" indent="-285750">
              <a:buFont typeface="Arial" panose="020B0604020202020204" pitchFamily="34" charset="0"/>
              <a:buChar char="•"/>
            </a:pPr>
            <a:endParaRPr lang="en-US" dirty="0"/>
          </a:p>
          <a:p>
            <a:pPr marL="0" indent="0">
              <a:buNone/>
            </a:pPr>
            <a:r>
              <a:rPr lang="en-US" sz="2400" b="1" dirty="0"/>
              <a:t>5. Lack of Real-Time Capability:</a:t>
            </a:r>
          </a:p>
          <a:p>
            <a:pPr marL="0" indent="0">
              <a:buNone/>
            </a:pPr>
            <a:r>
              <a:rPr lang="en-US" dirty="0"/>
              <a:t>Traditional web servers were not optimized for real-time, bidirectional communication:</a:t>
            </a:r>
          </a:p>
          <a:p>
            <a:pPr marL="742950" lvl="1" indent="-285750">
              <a:buFont typeface="Arial" panose="020B0604020202020204" pitchFamily="34" charset="0"/>
              <a:buChar char="•"/>
            </a:pPr>
            <a:r>
              <a:rPr lang="en-US" b="1" dirty="0" err="1"/>
              <a:t>WebSockets</a:t>
            </a:r>
            <a:r>
              <a:rPr lang="en-US"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dirty="0"/>
              <a:t>Traditional web servers are primarily designed for synchronous request-response models.</a:t>
            </a:r>
          </a:p>
          <a:p>
            <a:r>
              <a:rPr lang="en-US" dirty="0"/>
              <a:t>Managing multiple I/O tasks asynchronously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dirty="0"/>
              <a:t>For lightweight or frequent requests (e.g., APIs or </a:t>
            </a:r>
            <a:r>
              <a:rPr lang="en-US" b="1" dirty="0"/>
              <a:t>microservices</a:t>
            </a:r>
            <a:r>
              <a:rPr lang="en-US" dirty="0"/>
              <a:t>), creating and managing threads introduces overhead.</a:t>
            </a:r>
          </a:p>
          <a:p>
            <a:pPr>
              <a:buFont typeface="Arial" panose="020B0604020202020204" pitchFamily="34" charset="0"/>
              <a:buChar char="•"/>
            </a:pPr>
            <a:r>
              <a:rPr lang="en-US" dirty="0"/>
              <a:t>This makes the server inefficient for use cases requiring </a:t>
            </a:r>
            <a:r>
              <a:rPr lang="en-US" b="1" dirty="0"/>
              <a:t>high-frequency, low-latency</a:t>
            </a:r>
            <a:r>
              <a:rPr lang="en-US"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592183"/>
            <a:ext cx="10659110" cy="5584780"/>
          </a:xfrm>
        </p:spPr>
        <p:txBody>
          <a:bodyPr/>
          <a:lstStyle/>
          <a:p>
            <a:pPr marL="0" indent="0">
              <a:buNone/>
            </a:pPr>
            <a:r>
              <a:rPr lang="en-US" sz="2400" b="1" dirty="0"/>
              <a:t>Before Node.js:</a:t>
            </a:r>
          </a:p>
          <a:p>
            <a:pPr marL="0" indent="0">
              <a:buNone/>
            </a:pPr>
            <a:endParaRPr lang="en-IN" dirty="0"/>
          </a:p>
        </p:txBody>
      </p:sp>
      <p:graphicFrame>
        <p:nvGraphicFramePr>
          <p:cNvPr id="4" name="Table 3">
            <a:extLst>
              <a:ext uri="{FF2B5EF4-FFF2-40B4-BE49-F238E27FC236}">
                <a16:creationId xmlns:a16="http://schemas.microsoft.com/office/drawing/2014/main" id="{723A36FC-2CEA-CE66-F451-2D5AB736132E}"/>
              </a:ext>
            </a:extLst>
          </p:cNvPr>
          <p:cNvGraphicFramePr>
            <a:graphicFrameLocks noGrp="1"/>
          </p:cNvGraphicFramePr>
          <p:nvPr/>
        </p:nvGraphicFramePr>
        <p:xfrm>
          <a:off x="892629" y="1240971"/>
          <a:ext cx="10406741" cy="5116285"/>
        </p:xfrm>
        <a:graphic>
          <a:graphicData uri="http://schemas.openxmlformats.org/drawingml/2006/table">
            <a:tbl>
              <a:tblPr firstRow="1" firstCol="1" bandRow="1">
                <a:tableStyleId>{5C22544A-7EE6-4342-B048-85BDC9FD1C3A}</a:tableStyleId>
              </a:tblPr>
              <a:tblGrid>
                <a:gridCol w="2122714">
                  <a:extLst>
                    <a:ext uri="{9D8B030D-6E8A-4147-A177-3AD203B41FA5}">
                      <a16:colId xmlns:a16="http://schemas.microsoft.com/office/drawing/2014/main" val="1840154102"/>
                    </a:ext>
                  </a:extLst>
                </a:gridCol>
                <a:gridCol w="1545771">
                  <a:extLst>
                    <a:ext uri="{9D8B030D-6E8A-4147-A177-3AD203B41FA5}">
                      <a16:colId xmlns:a16="http://schemas.microsoft.com/office/drawing/2014/main" val="1464302296"/>
                    </a:ext>
                  </a:extLst>
                </a:gridCol>
                <a:gridCol w="3298372">
                  <a:extLst>
                    <a:ext uri="{9D8B030D-6E8A-4147-A177-3AD203B41FA5}">
                      <a16:colId xmlns:a16="http://schemas.microsoft.com/office/drawing/2014/main" val="1111906507"/>
                    </a:ext>
                  </a:extLst>
                </a:gridCol>
                <a:gridCol w="3439884">
                  <a:extLst>
                    <a:ext uri="{9D8B030D-6E8A-4147-A177-3AD203B41FA5}">
                      <a16:colId xmlns:a16="http://schemas.microsoft.com/office/drawing/2014/main" val="63499496"/>
                    </a:ext>
                  </a:extLst>
                </a:gridCol>
              </a:tblGrid>
              <a:tr h="360575">
                <a:tc>
                  <a:txBody>
                    <a:bodyPr/>
                    <a:lstStyle/>
                    <a:p>
                      <a:pPr>
                        <a:lnSpc>
                          <a:spcPct val="107000"/>
                        </a:lnSpc>
                        <a:spcAft>
                          <a:spcPts val="800"/>
                        </a:spcAft>
                      </a:pPr>
                      <a:r>
                        <a:rPr lang="en-IN" sz="2000" kern="100">
                          <a:effectLst/>
                        </a:rPr>
                        <a:t>Technology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Language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Key Usage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674376"/>
                  </a:ext>
                </a:extLst>
              </a:tr>
              <a:tr h="734797">
                <a:tc>
                  <a:txBody>
                    <a:bodyPr/>
                    <a:lstStyle/>
                    <a:p>
                      <a:pPr>
                        <a:lnSpc>
                          <a:spcPct val="107000"/>
                        </a:lnSpc>
                        <a:spcAft>
                          <a:spcPts val="800"/>
                        </a:spcAft>
                      </a:pPr>
                      <a:r>
                        <a:rPr lang="en-IN" sz="2000" kern="100" dirty="0">
                          <a:effectLst/>
                        </a:rPr>
                        <a:t>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 memory-heavy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34013"/>
                  </a:ext>
                </a:extLst>
              </a:tr>
              <a:tr h="360575">
                <a:tc>
                  <a:txBody>
                    <a:bodyPr/>
                    <a:lstStyle/>
                    <a:p>
                      <a:pPr>
                        <a:lnSpc>
                          <a:spcPct val="107000"/>
                        </a:lnSpc>
                        <a:spcAft>
                          <a:spcPts val="800"/>
                        </a:spcAft>
                      </a:pPr>
                      <a:r>
                        <a:rPr lang="en-IN" sz="2000" kern="100" dirty="0">
                          <a:effectLst/>
                        </a:rPr>
                        <a:t>PHP + 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PHP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Dynamic websites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Synchronous execution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480677"/>
                  </a:ext>
                </a:extLst>
              </a:tr>
              <a:tr h="734797">
                <a:tc>
                  <a:txBody>
                    <a:bodyPr/>
                    <a:lstStyle/>
                    <a:p>
                      <a:pPr>
                        <a:lnSpc>
                          <a:spcPct val="107000"/>
                        </a:lnSpc>
                        <a:spcAft>
                          <a:spcPts val="800"/>
                        </a:spcAft>
                      </a:pPr>
                      <a:r>
                        <a:rPr lang="en-IN" sz="2000" kern="100">
                          <a:effectLst/>
                        </a:rPr>
                        <a:t>Java Servlets/JSP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Java</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Enterprise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Resource-intensive concurrency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487315"/>
                  </a:ext>
                </a:extLst>
              </a:tr>
              <a:tr h="734797">
                <a:tc>
                  <a:txBody>
                    <a:bodyPr/>
                    <a:lstStyle/>
                    <a:p>
                      <a:pPr>
                        <a:lnSpc>
                          <a:spcPct val="107000"/>
                        </a:lnSpc>
                        <a:spcAft>
                          <a:spcPts val="800"/>
                        </a:spcAft>
                      </a:pPr>
                      <a:r>
                        <a:rPr lang="en-IN" sz="2000" kern="100">
                          <a:effectLst/>
                        </a:rPr>
                        <a:t>ASP.NET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 VB.NET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services (Windows)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Costly scalability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73195"/>
                  </a:ext>
                </a:extLst>
              </a:tr>
              <a:tr h="360575">
                <a:tc>
                  <a:txBody>
                    <a:bodyPr/>
                    <a:lstStyle/>
                    <a:p>
                      <a:pPr>
                        <a:lnSpc>
                          <a:spcPct val="107000"/>
                        </a:lnSpc>
                        <a:spcAft>
                          <a:spcPts val="800"/>
                        </a:spcAft>
                      </a:pPr>
                      <a:r>
                        <a:rPr lang="en-IN" sz="2000" kern="100">
                          <a:effectLst/>
                        </a:rPr>
                        <a:t>Ruby on Rails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Ruby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Performance 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7162958"/>
                  </a:ext>
                </a:extLst>
              </a:tr>
              <a:tr h="360575">
                <a:tc>
                  <a:txBody>
                    <a:bodyPr/>
                    <a:lstStyle/>
                    <a:p>
                      <a:pPr>
                        <a:lnSpc>
                          <a:spcPct val="107000"/>
                        </a:lnSpc>
                        <a:spcAft>
                          <a:spcPts val="800"/>
                        </a:spcAft>
                      </a:pPr>
                      <a:r>
                        <a:rPr lang="en-IN" sz="2000" kern="100">
                          <a:effectLst/>
                        </a:rPr>
                        <a:t>Python (Django)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Python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APIs, CMS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397566"/>
                  </a:ext>
                </a:extLst>
              </a:tr>
              <a:tr h="734797">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Early dynamic content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Poor scalability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64609"/>
                  </a:ext>
                </a:extLst>
              </a:tr>
              <a:tr h="734797">
                <a:tc>
                  <a:txBody>
                    <a:bodyPr/>
                    <a:lstStyle/>
                    <a:p>
                      <a:pPr>
                        <a:lnSpc>
                          <a:spcPct val="107000"/>
                        </a:lnSpc>
                        <a:spcAft>
                          <a:spcPts val="800"/>
                        </a:spcAft>
                      </a:pPr>
                      <a:r>
                        <a:rPr lang="en-IN" sz="2000" kern="100">
                          <a:effectLst/>
                        </a:rPr>
                        <a:t>C/C++ Servers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Custom high-performance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Development complexity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123007"/>
                  </a:ext>
                </a:extLst>
              </a:tr>
            </a:tbl>
          </a:graphicData>
        </a:graphic>
      </p:graphicFrame>
    </p:spTree>
    <p:extLst>
      <p:ext uri="{BB962C8B-B14F-4D97-AF65-F5344CB8AC3E}">
        <p14:creationId xmlns:p14="http://schemas.microsoft.com/office/powerpoint/2010/main" val="3528794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DE83-33C7-D238-BEE6-B33B1B474159}"/>
            </a:ext>
          </a:extLst>
        </p:cNvPr>
        <p:cNvGrpSpPr/>
        <p:nvPr/>
      </p:nvGrpSpPr>
      <p:grpSpPr>
        <a:xfrm>
          <a:off x="0" y="0"/>
          <a:ext cx="0" cy="0"/>
          <a:chOff x="0" y="0"/>
          <a:chExt cx="0" cy="0"/>
        </a:xfrm>
      </p:grpSpPr>
      <p:pic>
        <p:nvPicPr>
          <p:cNvPr id="2052" name="Picture 4" descr="The Beauty of Node.js | Stone Ward">
            <a:extLst>
              <a:ext uri="{FF2B5EF4-FFF2-40B4-BE49-F238E27FC236}">
                <a16:creationId xmlns:a16="http://schemas.microsoft.com/office/drawing/2014/main" id="{25476C9D-C5C9-90DB-0E89-4211426FE202}"/>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b="1316"/>
          <a:stretch/>
        </p:blipFill>
        <p:spPr bwMode="auto">
          <a:xfrm>
            <a:off x="916378" y="249890"/>
            <a:ext cx="10525647" cy="59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63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lstStyle/>
          <a:p>
            <a:pPr marL="0" indent="0">
              <a:buNone/>
            </a:pPr>
            <a:r>
              <a:rPr lang="en-US" sz="2800" b="1" dirty="0">
                <a:solidFill>
                  <a:srgbClr val="00B050"/>
                </a:solidFill>
              </a:rPr>
              <a:t>Features</a:t>
            </a:r>
            <a:r>
              <a:rPr lang="en-US" sz="2800" b="1" dirty="0"/>
              <a:t> and </a:t>
            </a:r>
            <a:r>
              <a:rPr lang="en-US" sz="2800" b="1" dirty="0">
                <a:solidFill>
                  <a:srgbClr val="00B050"/>
                </a:solidFill>
              </a:rPr>
              <a:t>Advantages</a:t>
            </a:r>
            <a:r>
              <a:rPr lang="en-US" sz="2800" b="1" dirty="0"/>
              <a:t> of Node.js:</a:t>
            </a:r>
          </a:p>
          <a:p>
            <a:pPr marL="0" indent="0">
              <a:buNone/>
            </a:pPr>
            <a:endParaRPr lang="en-IN" dirty="0"/>
          </a:p>
        </p:txBody>
      </p:sp>
      <p:graphicFrame>
        <p:nvGraphicFramePr>
          <p:cNvPr id="2" name="Table 1">
            <a:extLst>
              <a:ext uri="{FF2B5EF4-FFF2-40B4-BE49-F238E27FC236}">
                <a16:creationId xmlns:a16="http://schemas.microsoft.com/office/drawing/2014/main" id="{1B347467-CCE2-413C-552F-DA685208D04E}"/>
              </a:ext>
            </a:extLst>
          </p:cNvPr>
          <p:cNvGraphicFramePr>
            <a:graphicFrameLocks noGrp="1"/>
          </p:cNvGraphicFramePr>
          <p:nvPr/>
        </p:nvGraphicFramePr>
        <p:xfrm>
          <a:off x="777239" y="1338539"/>
          <a:ext cx="10456818" cy="4838427"/>
        </p:xfrm>
        <a:graphic>
          <a:graphicData uri="http://schemas.openxmlformats.org/drawingml/2006/table">
            <a:tbl>
              <a:tblPr firstRow="1" firstCol="1" bandRow="1">
                <a:tableStyleId>{5C22544A-7EE6-4342-B048-85BDC9FD1C3A}</a:tableStyleId>
              </a:tblPr>
              <a:tblGrid>
                <a:gridCol w="4415247">
                  <a:extLst>
                    <a:ext uri="{9D8B030D-6E8A-4147-A177-3AD203B41FA5}">
                      <a16:colId xmlns:a16="http://schemas.microsoft.com/office/drawing/2014/main" val="1964413661"/>
                    </a:ext>
                  </a:extLst>
                </a:gridCol>
                <a:gridCol w="6041571">
                  <a:extLst>
                    <a:ext uri="{9D8B030D-6E8A-4147-A177-3AD203B41FA5}">
                      <a16:colId xmlns:a16="http://schemas.microsoft.com/office/drawing/2014/main" val="3743124302"/>
                    </a:ext>
                  </a:extLst>
                </a:gridCol>
              </a:tblGrid>
              <a:tr h="537603">
                <a:tc>
                  <a:txBody>
                    <a:bodyPr/>
                    <a:lstStyle/>
                    <a:p>
                      <a:pPr>
                        <a:lnSpc>
                          <a:spcPct val="107000"/>
                        </a:lnSpc>
                        <a:spcAft>
                          <a:spcPts val="800"/>
                        </a:spcAft>
                      </a:pPr>
                      <a:r>
                        <a:rPr lang="en-IN" sz="2200" kern="100" dirty="0">
                          <a:effectLst/>
                        </a:rPr>
                        <a:t>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Advantage over the 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299422"/>
                  </a:ext>
                </a:extLst>
              </a:tr>
              <a:tr h="537603">
                <a:tc>
                  <a:txBody>
                    <a:bodyPr/>
                    <a:lstStyle/>
                    <a:p>
                      <a:pPr>
                        <a:lnSpc>
                          <a:spcPct val="107000"/>
                        </a:lnSpc>
                        <a:spcAft>
                          <a:spcPts val="800"/>
                        </a:spcAft>
                      </a:pPr>
                      <a:r>
                        <a:rPr lang="en-IN" sz="2200" kern="100" dirty="0">
                          <a:effectLst/>
                        </a:rPr>
                        <a:t>Event-Driven Non-Blocking I/O</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Efficient handling of concurrent requests.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94394"/>
                  </a:ext>
                </a:extLst>
              </a:tr>
              <a:tr h="537603">
                <a:tc>
                  <a:txBody>
                    <a:bodyPr/>
                    <a:lstStyle/>
                    <a:p>
                      <a:pPr>
                        <a:lnSpc>
                          <a:spcPct val="107000"/>
                        </a:lnSpc>
                        <a:spcAft>
                          <a:spcPts val="800"/>
                        </a:spcAft>
                      </a:pPr>
                      <a:r>
                        <a:rPr lang="en-IN" sz="2200" kern="100" dirty="0">
                          <a:effectLst/>
                        </a:rPr>
                        <a:t>Single-Threaded Event Loop</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Lightweight and fast execution.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624890"/>
                  </a:ext>
                </a:extLst>
              </a:tr>
              <a:tr h="537603">
                <a:tc>
                  <a:txBody>
                    <a:bodyPr/>
                    <a:lstStyle/>
                    <a:p>
                      <a:pPr>
                        <a:lnSpc>
                          <a:spcPct val="107000"/>
                        </a:lnSpc>
                        <a:spcAft>
                          <a:spcPts val="800"/>
                        </a:spcAft>
                      </a:pPr>
                      <a:r>
                        <a:rPr lang="en-IN" sz="2200" kern="100" dirty="0">
                          <a:effectLst/>
                        </a:rPr>
                        <a:t>NPM Package Manager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Faster development with reusable modules.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994339"/>
                  </a:ext>
                </a:extLst>
              </a:tr>
              <a:tr h="537603">
                <a:tc>
                  <a:txBody>
                    <a:bodyPr/>
                    <a:lstStyle/>
                    <a:p>
                      <a:pPr>
                        <a:lnSpc>
                          <a:spcPct val="107000"/>
                        </a:lnSpc>
                        <a:spcAft>
                          <a:spcPts val="800"/>
                        </a:spcAft>
                      </a:pPr>
                      <a:r>
                        <a:rPr lang="en-IN" sz="2200" kern="100" dirty="0">
                          <a:effectLst/>
                        </a:rPr>
                        <a:t>Built on V8 Engine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High performance and speed.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753011"/>
                  </a:ext>
                </a:extLst>
              </a:tr>
              <a:tr h="537603">
                <a:tc>
                  <a:txBody>
                    <a:bodyPr/>
                    <a:lstStyle/>
                    <a:p>
                      <a:pPr>
                        <a:lnSpc>
                          <a:spcPct val="107000"/>
                        </a:lnSpc>
                        <a:spcAft>
                          <a:spcPts val="800"/>
                        </a:spcAft>
                      </a:pPr>
                      <a:r>
                        <a:rPr lang="en-IN" sz="2200" kern="100">
                          <a:effectLst/>
                        </a:rPr>
                        <a:t>Cross-Platform Support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Runs on Windows, Linux, and macOS.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811204"/>
                  </a:ext>
                </a:extLst>
              </a:tr>
              <a:tr h="537603">
                <a:tc>
                  <a:txBody>
                    <a:bodyPr/>
                    <a:lstStyle/>
                    <a:p>
                      <a:pPr>
                        <a:lnSpc>
                          <a:spcPct val="107000"/>
                        </a:lnSpc>
                        <a:spcAft>
                          <a:spcPts val="800"/>
                        </a:spcAft>
                      </a:pPr>
                      <a:r>
                        <a:rPr lang="en-IN" sz="2200" kern="100" dirty="0">
                          <a:effectLst/>
                        </a:rPr>
                        <a:t>Full-Stack JavaScript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Unified language for frontend and backend.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384773"/>
                  </a:ext>
                </a:extLst>
              </a:tr>
              <a:tr h="537603">
                <a:tc>
                  <a:txBody>
                    <a:bodyPr/>
                    <a:lstStyle/>
                    <a:p>
                      <a:pPr>
                        <a:lnSpc>
                          <a:spcPct val="107000"/>
                        </a:lnSpc>
                        <a:spcAft>
                          <a:spcPts val="800"/>
                        </a:spcAft>
                      </a:pPr>
                      <a:r>
                        <a:rPr lang="en-IN" sz="2200" kern="100">
                          <a:effectLst/>
                        </a:rPr>
                        <a:t>Scalability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Handles high traffic with minimal resources.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785577"/>
                  </a:ext>
                </a:extLst>
              </a:tr>
              <a:tr h="537603">
                <a:tc>
                  <a:txBody>
                    <a:bodyPr/>
                    <a:lstStyle/>
                    <a:p>
                      <a:pPr>
                        <a:lnSpc>
                          <a:spcPct val="107000"/>
                        </a:lnSpc>
                        <a:spcAft>
                          <a:spcPts val="800"/>
                        </a:spcAft>
                      </a:pPr>
                      <a:r>
                        <a:rPr lang="en-IN" sz="2200" kern="100">
                          <a:effectLst/>
                        </a:rPr>
                        <a:t>Real-Time Capability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Ideal for chats, games, and live updates.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678753"/>
                  </a:ext>
                </a:extLst>
              </a:tr>
            </a:tbl>
          </a:graphicData>
        </a:graphic>
      </p:graphicFrame>
    </p:spTree>
    <p:extLst>
      <p:ext uri="{BB962C8B-B14F-4D97-AF65-F5344CB8AC3E}">
        <p14:creationId xmlns:p14="http://schemas.microsoft.com/office/powerpoint/2010/main" val="1872001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4E5F9-7904-E9DE-9BAA-B97D4B78DB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09AA5-6D2A-327F-2AF4-7691958D7949}"/>
              </a:ext>
            </a:extLst>
          </p:cNvPr>
          <p:cNvSpPr>
            <a:spLocks noGrp="1"/>
          </p:cNvSpPr>
          <p:nvPr>
            <p:ph idx="1"/>
          </p:nvPr>
        </p:nvSpPr>
        <p:spPr>
          <a:xfrm>
            <a:off x="777240" y="696686"/>
            <a:ext cx="10659110" cy="5480277"/>
          </a:xfrm>
        </p:spPr>
        <p:txBody>
          <a:bodyPr>
            <a:normAutofit/>
          </a:bodyPr>
          <a:lstStyle/>
          <a:p>
            <a:pPr marL="0" indent="0" algn="ctr">
              <a:buNone/>
            </a:pPr>
            <a:r>
              <a:rPr lang="en-US" sz="2800" b="1" dirty="0">
                <a:solidFill>
                  <a:srgbClr val="002060"/>
                </a:solidFill>
              </a:rPr>
              <a:t>Why Node.js Compared to Other Technologies in the Market</a:t>
            </a:r>
          </a:p>
          <a:p>
            <a:pPr marL="514350" indent="-514350">
              <a:buAutoNum type="arabicPeriod"/>
            </a:pPr>
            <a:r>
              <a:rPr lang="en-IN" sz="2800" kern="100" dirty="0">
                <a:effectLst/>
              </a:rPr>
              <a:t>Non-Blocking I/O</a:t>
            </a:r>
          </a:p>
          <a:p>
            <a:pPr marL="514350" indent="-514350">
              <a:buFont typeface="Arial" panose="020B0604020202020204" pitchFamily="34" charset="0"/>
              <a:buAutoNum type="arabicPeriod"/>
            </a:pPr>
            <a:r>
              <a:rPr lang="en-IN" sz="2800" kern="100" dirty="0">
                <a:effectLst/>
              </a:rPr>
              <a:t>Single-Threaded Event Loop</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AutoNum type="arabicPeriod"/>
            </a:pPr>
            <a:endParaRPr lang="en-IN" sz="2800" kern="100" dirty="0">
              <a:effectLst/>
            </a:endParaRPr>
          </a:p>
          <a:p>
            <a:pPr marL="514350" indent="-514350">
              <a:buAutoNum type="arabicPeriod"/>
            </a:pPr>
            <a:endParaRPr lang="en-US" sz="2800" b="1" dirty="0">
              <a:solidFill>
                <a:srgbClr val="002060"/>
              </a:solidFill>
            </a:endParaRPr>
          </a:p>
          <a:p>
            <a:pPr marL="0" indent="0">
              <a:buNone/>
            </a:pPr>
            <a:endParaRPr lang="en-IN" sz="2800" dirty="0">
              <a:solidFill>
                <a:srgbClr val="002060"/>
              </a:solidFill>
            </a:endParaRPr>
          </a:p>
        </p:txBody>
      </p:sp>
    </p:spTree>
    <p:extLst>
      <p:ext uri="{BB962C8B-B14F-4D97-AF65-F5344CB8AC3E}">
        <p14:creationId xmlns:p14="http://schemas.microsoft.com/office/powerpoint/2010/main" val="120618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US" sz="2400" dirty="0"/>
              <a:t>The </a:t>
            </a:r>
            <a:r>
              <a:rPr lang="en-US" sz="2400" b="1" dirty="0"/>
              <a:t>Event Loop</a:t>
            </a:r>
            <a:r>
              <a:rPr lang="en-US" sz="2400" dirty="0"/>
              <a:t> is the </a:t>
            </a:r>
            <a:r>
              <a:rPr lang="en-US" sz="2400" b="1" dirty="0">
                <a:solidFill>
                  <a:srgbClr val="C00000"/>
                </a:solidFill>
              </a:rPr>
              <a:t>heart</a:t>
            </a:r>
            <a:r>
              <a:rPr lang="en-US" sz="2400" b="1" dirty="0"/>
              <a:t> of Node.js's </a:t>
            </a:r>
            <a:r>
              <a:rPr lang="en-US" sz="2400" b="1" dirty="0">
                <a:solidFill>
                  <a:schemeClr val="tx2">
                    <a:lumMod val="50000"/>
                    <a:lumOff val="50000"/>
                  </a:schemeClr>
                </a:solidFill>
              </a:rPr>
              <a:t>concurrency model</a:t>
            </a:r>
            <a:r>
              <a:rPr lang="en-US" sz="2400" dirty="0"/>
              <a:t>. It allows Node.js to perform </a:t>
            </a:r>
            <a:r>
              <a:rPr lang="en-US" sz="2400" b="1" dirty="0"/>
              <a:t>non-blocking I/O operations</a:t>
            </a:r>
            <a:r>
              <a:rPr lang="en-US" sz="2400" dirty="0"/>
              <a:t> — even though JavaScript is </a:t>
            </a:r>
            <a:r>
              <a:rPr lang="en-US" sz="2400" b="1" dirty="0"/>
              <a:t>single-threaded</a:t>
            </a:r>
            <a:r>
              <a:rPr lang="en-US" sz="2400" dirty="0"/>
              <a:t> — by offloading operations to the system (like file reads, DB access)  and listening for events. Which means it will delegates (or "offloads") these tasks to the </a:t>
            </a:r>
            <a:r>
              <a:rPr lang="en-US" sz="2400" b="1" dirty="0"/>
              <a:t>underlying operating system</a:t>
            </a:r>
            <a:r>
              <a:rPr lang="en-US" sz="2400" dirty="0"/>
              <a:t> or </a:t>
            </a:r>
            <a:r>
              <a:rPr lang="en-US" sz="2400" b="1" dirty="0" err="1"/>
              <a:t>libuv</a:t>
            </a:r>
            <a:r>
              <a:rPr lang="en-US" sz="2400" b="1" dirty="0"/>
              <a:t>.</a:t>
            </a:r>
            <a:endParaRPr lang="en-US" sz="2400" dirty="0"/>
          </a:p>
          <a:p>
            <a:r>
              <a:rPr lang="en-US" sz="2400" dirty="0"/>
              <a:t>The </a:t>
            </a:r>
            <a:r>
              <a:rPr lang="en-US" sz="2400" b="1" dirty="0"/>
              <a:t>Event Loop</a:t>
            </a:r>
            <a:r>
              <a:rPr lang="en-US" sz="2400" dirty="0"/>
              <a:t> is a fundamental concept in JavaScript and Node.js that enables </a:t>
            </a:r>
            <a:r>
              <a:rPr lang="en-US" sz="2400" b="1" dirty="0"/>
              <a:t>non-blocking</a:t>
            </a:r>
            <a:r>
              <a:rPr lang="en-US" sz="2400" dirty="0"/>
              <a:t> and </a:t>
            </a:r>
            <a:r>
              <a:rPr lang="en-US" sz="2400" b="1" dirty="0"/>
              <a:t>asynchronous programming</a:t>
            </a:r>
            <a:r>
              <a:rPr lang="en-US" sz="2400" dirty="0"/>
              <a:t>. It allows JavaScript to handle multiple tasks, such as I/O operations, without blocking the main thread.</a:t>
            </a:r>
          </a:p>
          <a:p>
            <a:r>
              <a:rPr lang="en-US" sz="2400" dirty="0"/>
              <a:t>JavaScript operates on a </a:t>
            </a:r>
            <a:r>
              <a:rPr lang="en-US" sz="2400" b="1" dirty="0"/>
              <a:t>single-threaded</a:t>
            </a:r>
            <a:r>
              <a:rPr lang="en-US" sz="2400" dirty="0"/>
              <a:t> model, meaning it can only execute one piece of code at a time. The event loop orchestrates the execution of code, handles events, and performs asynchronous operations.</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84F5-FB46-E1BF-0BC8-8BC2D52F9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CD331-0E12-FC78-318C-4B574FA49BD3}"/>
              </a:ext>
            </a:extLst>
          </p:cNvPr>
          <p:cNvSpPr>
            <a:spLocks noGrp="1"/>
          </p:cNvSpPr>
          <p:nvPr>
            <p:ph idx="1"/>
          </p:nvPr>
        </p:nvSpPr>
        <p:spPr>
          <a:xfrm>
            <a:off x="777240" y="696686"/>
            <a:ext cx="10659110" cy="5480277"/>
          </a:xfrm>
        </p:spPr>
        <p:txBody>
          <a:bodyPr/>
          <a:lstStyle/>
          <a:p>
            <a:pPr marL="0" indent="0">
              <a:buNone/>
            </a:pPr>
            <a:endParaRPr lang="en-IN" dirty="0"/>
          </a:p>
        </p:txBody>
      </p:sp>
      <p:pic>
        <p:nvPicPr>
          <p:cNvPr id="2052" name="Picture 4" descr="What is Node.JS and When to use it? A ...">
            <a:extLst>
              <a:ext uri="{FF2B5EF4-FFF2-40B4-BE49-F238E27FC236}">
                <a16:creationId xmlns:a16="http://schemas.microsoft.com/office/drawing/2014/main" id="{11E7D4F5-6552-D213-25CD-58B85BF90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8"/>
            <a:ext cx="12192000" cy="6103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DB464-F3EB-CDAD-B7C5-8F5DA62F07BE}"/>
              </a:ext>
            </a:extLst>
          </p:cNvPr>
          <p:cNvSpPr txBox="1"/>
          <p:nvPr/>
        </p:nvSpPr>
        <p:spPr>
          <a:xfrm>
            <a:off x="10570030" y="2318658"/>
            <a:ext cx="1328057" cy="646331"/>
          </a:xfrm>
          <a:prstGeom prst="rect">
            <a:avLst/>
          </a:prstGeom>
          <a:noFill/>
        </p:spPr>
        <p:txBody>
          <a:bodyPr wrap="square" rtlCol="0">
            <a:spAutoFit/>
          </a:bodyPr>
          <a:lstStyle/>
          <a:p>
            <a:r>
              <a:rPr lang="en-US" b="1" dirty="0"/>
              <a:t>Thread Pool</a:t>
            </a:r>
          </a:p>
          <a:p>
            <a:pPr algn="ctr"/>
            <a:r>
              <a:rPr lang="en-US" b="1" dirty="0"/>
              <a:t>or</a:t>
            </a:r>
            <a:endParaRPr lang="en-IN" b="1" dirty="0"/>
          </a:p>
        </p:txBody>
      </p:sp>
      <p:sp>
        <p:nvSpPr>
          <p:cNvPr id="4" name="TextBox 3">
            <a:extLst>
              <a:ext uri="{FF2B5EF4-FFF2-40B4-BE49-F238E27FC236}">
                <a16:creationId xmlns:a16="http://schemas.microsoft.com/office/drawing/2014/main" id="{216322DB-5944-6DB6-8CFB-1BC6A2F9286E}"/>
              </a:ext>
            </a:extLst>
          </p:cNvPr>
          <p:cNvSpPr txBox="1"/>
          <p:nvPr/>
        </p:nvSpPr>
        <p:spPr>
          <a:xfrm>
            <a:off x="5009607" y="2155372"/>
            <a:ext cx="1706879" cy="646331"/>
          </a:xfrm>
          <a:prstGeom prst="rect">
            <a:avLst/>
          </a:prstGeom>
          <a:noFill/>
        </p:spPr>
        <p:txBody>
          <a:bodyPr wrap="square" rtlCol="0">
            <a:spAutoFit/>
          </a:bodyPr>
          <a:lstStyle/>
          <a:p>
            <a:r>
              <a:rPr lang="en-US" b="1" dirty="0"/>
              <a:t>Callback Queue   </a:t>
            </a:r>
          </a:p>
          <a:p>
            <a:r>
              <a:rPr lang="en-US" b="1" dirty="0"/>
              <a:t>         or</a:t>
            </a:r>
            <a:endParaRPr lang="en-IN" b="1" dirty="0"/>
          </a:p>
        </p:txBody>
      </p:sp>
    </p:spTree>
    <p:extLst>
      <p:ext uri="{BB962C8B-B14F-4D97-AF65-F5344CB8AC3E}">
        <p14:creationId xmlns:p14="http://schemas.microsoft.com/office/powerpoint/2010/main" val="188728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5462464" y="1523960"/>
            <a:ext cx="1713674" cy="80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645DB-7F64-B1D1-56F0-9BB928FBF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6B921-3074-8A7F-99C7-E77784953868}"/>
              </a:ext>
            </a:extLst>
          </p:cNvPr>
          <p:cNvSpPr>
            <a:spLocks noGrp="1"/>
          </p:cNvSpPr>
          <p:nvPr>
            <p:ph idx="1"/>
          </p:nvPr>
        </p:nvSpPr>
        <p:spPr>
          <a:xfrm>
            <a:off x="777240" y="696686"/>
            <a:ext cx="10659110" cy="5480277"/>
          </a:xfrm>
        </p:spPr>
        <p:txBody>
          <a:bodyPr>
            <a:normAutofit/>
          </a:bodyPr>
          <a:lstStyle/>
          <a:p>
            <a:pPr marL="0" indent="0">
              <a:buNone/>
            </a:pPr>
            <a:r>
              <a:rPr lang="en-US" sz="2400" b="1" dirty="0"/>
              <a:t>Concept of Event Loop in This Image</a:t>
            </a:r>
          </a:p>
          <a:p>
            <a:pPr marL="0" indent="0">
              <a:buNone/>
            </a:pPr>
            <a:r>
              <a:rPr lang="en-US" sz="2400" dirty="0"/>
              <a:t>📌 Overview:</a:t>
            </a:r>
          </a:p>
          <a:p>
            <a:r>
              <a:rPr lang="en-US" sz="2400" dirty="0"/>
              <a:t>Node.js uses a </a:t>
            </a:r>
            <a:r>
              <a:rPr lang="en-US" sz="2400" b="1" dirty="0">
                <a:solidFill>
                  <a:srgbClr val="C00000"/>
                </a:solidFill>
              </a:rPr>
              <a:t>single-threaded event loop model</a:t>
            </a:r>
            <a:r>
              <a:rPr lang="en-US" sz="2400" dirty="0"/>
              <a:t> to handle </a:t>
            </a:r>
            <a:r>
              <a:rPr lang="en-US" sz="2400" b="1" dirty="0"/>
              <a:t>non-blocking I/O</a:t>
            </a:r>
            <a:r>
              <a:rPr lang="en-US" sz="2400" dirty="0"/>
              <a:t> </a:t>
            </a:r>
            <a:r>
              <a:rPr lang="en-US" sz="2400" b="1" dirty="0"/>
              <a:t>operations</a:t>
            </a:r>
            <a:r>
              <a:rPr lang="en-US" sz="2400" dirty="0"/>
              <a:t>. </a:t>
            </a:r>
          </a:p>
          <a:p>
            <a:r>
              <a:rPr lang="en-US" sz="2400" dirty="0"/>
              <a:t>Instead of </a:t>
            </a:r>
            <a:r>
              <a:rPr lang="en-US" sz="2400" b="1" dirty="0"/>
              <a:t>creating new threads for each request </a:t>
            </a:r>
            <a:r>
              <a:rPr lang="en-US" sz="2400" dirty="0"/>
              <a:t>(like in </a:t>
            </a:r>
            <a:r>
              <a:rPr lang="en-US" sz="2400" b="1" dirty="0">
                <a:solidFill>
                  <a:srgbClr val="C00000"/>
                </a:solidFill>
              </a:rPr>
              <a:t>traditional multi-threaded servers</a:t>
            </a:r>
            <a:r>
              <a:rPr lang="en-US" sz="2400" dirty="0"/>
              <a:t>), it offloads heavy or async work to the system (via </a:t>
            </a:r>
            <a:r>
              <a:rPr lang="en-US" sz="2400" dirty="0" err="1"/>
              <a:t>libuv</a:t>
            </a:r>
            <a:r>
              <a:rPr lang="en-US" sz="2400" dirty="0"/>
              <a:t>) and keeps the main thread </a:t>
            </a:r>
            <a:r>
              <a:rPr lang="en-US" sz="2400" b="1" dirty="0"/>
              <a:t>free</a:t>
            </a:r>
            <a:r>
              <a:rPr lang="en-US" sz="2400" dirty="0"/>
              <a:t> to handle new requests.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33904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the Event Loop?</a:t>
            </a:r>
          </a:p>
          <a:p>
            <a:pPr marL="0" indent="0">
              <a:buNone/>
            </a:pPr>
            <a:r>
              <a:rPr lang="en-US" sz="2400" dirty="0"/>
              <a:t>The Event Loop is like a </a:t>
            </a:r>
            <a:r>
              <a:rPr lang="en-US" sz="2400" b="1" dirty="0">
                <a:solidFill>
                  <a:srgbClr val="C00000"/>
                </a:solidFill>
              </a:rPr>
              <a:t>manager</a:t>
            </a:r>
            <a:r>
              <a:rPr lang="en-US" sz="2400" dirty="0"/>
              <a:t> or </a:t>
            </a:r>
            <a:r>
              <a:rPr lang="en-US" sz="2400" b="1" dirty="0">
                <a:solidFill>
                  <a:srgbClr val="C00000"/>
                </a:solidFill>
              </a:rPr>
              <a:t>traffic</a:t>
            </a:r>
            <a:r>
              <a:rPr lang="en-US" sz="2400" dirty="0"/>
              <a:t> </a:t>
            </a:r>
            <a:r>
              <a:rPr lang="en-US" sz="2400" b="1" dirty="0">
                <a:solidFill>
                  <a:srgbClr val="C00000"/>
                </a:solidFill>
              </a:rPr>
              <a:t>controller</a:t>
            </a:r>
            <a:r>
              <a:rPr lang="en-US" sz="2400" dirty="0"/>
              <a:t> inside Node.js.</a:t>
            </a:r>
          </a:p>
          <a:p>
            <a:pPr marL="0" indent="0">
              <a:buNone/>
            </a:pPr>
            <a:r>
              <a:rPr lang="en-US" sz="2400" dirty="0"/>
              <a:t>It decides:</a:t>
            </a:r>
          </a:p>
          <a:p>
            <a:pPr marL="0" indent="0">
              <a:buNone/>
            </a:pPr>
            <a:r>
              <a:rPr lang="en-US" sz="2400" dirty="0"/>
              <a:t>✅ What code runs now (immediate tasks)</a:t>
            </a:r>
          </a:p>
          <a:p>
            <a:pPr marL="0" indent="0">
              <a:buNone/>
            </a:pPr>
            <a:r>
              <a:rPr lang="en-US" sz="2400" dirty="0"/>
              <a:t>⏳ What runs later (callbacks, promises, etc.)</a:t>
            </a:r>
          </a:p>
          <a:p>
            <a:pPr marL="0" indent="0">
              <a:buNone/>
            </a:pPr>
            <a:r>
              <a:rPr lang="en-US" sz="2400" dirty="0"/>
              <a:t>⚙️ What to do with tasks from the file system, timers, network, etc.</a:t>
            </a:r>
          </a:p>
          <a:p>
            <a:pPr marL="0" indent="0">
              <a:buNone/>
            </a:pPr>
            <a:endParaRPr lang="en-US" sz="2400" dirty="0"/>
          </a:p>
          <a:p>
            <a:pPr marL="0" indent="0">
              <a:buNone/>
            </a:pPr>
            <a:r>
              <a:rPr lang="en-US" sz="2400" dirty="0"/>
              <a:t>	The event loop allows Node.js to handle many operations concurrently using a single thread — without blocking the execution.</a:t>
            </a:r>
            <a:endParaRPr lang="en-IN" sz="2400" dirty="0"/>
          </a:p>
        </p:txBody>
      </p:sp>
    </p:spTree>
    <p:extLst>
      <p:ext uri="{BB962C8B-B14F-4D97-AF65-F5344CB8AC3E}">
        <p14:creationId xmlns:p14="http://schemas.microsoft.com/office/powerpoint/2010/main" val="1149732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0909-40EF-C367-95EC-815770C76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05C63-13B0-2AB4-7E47-E5778D2C5F61}"/>
              </a:ext>
            </a:extLst>
          </p:cNvPr>
          <p:cNvSpPr>
            <a:spLocks noGrp="1"/>
          </p:cNvSpPr>
          <p:nvPr>
            <p:ph idx="1"/>
          </p:nvPr>
        </p:nvSpPr>
        <p:spPr>
          <a:xfrm>
            <a:off x="777240" y="881743"/>
            <a:ext cx="10659110" cy="5295220"/>
          </a:xfrm>
        </p:spPr>
        <p:txBody>
          <a:bodyPr>
            <a:normAutofit/>
          </a:bodyPr>
          <a:lstStyle/>
          <a:p>
            <a:pPr marL="0" indent="0">
              <a:buNone/>
            </a:pPr>
            <a:r>
              <a:rPr lang="en-US" sz="2400" b="1" dirty="0"/>
              <a:t>🧠 How Does the Event Loop Work?</a:t>
            </a:r>
          </a:p>
          <a:p>
            <a:pPr marL="457200" indent="-457200">
              <a:buFont typeface="+mj-lt"/>
              <a:buAutoNum type="arabicPeriod"/>
            </a:pPr>
            <a:r>
              <a:rPr lang="en-US" sz="2400" b="1" dirty="0"/>
              <a:t>Application Starts (Main Thread)</a:t>
            </a:r>
          </a:p>
          <a:p>
            <a:pPr lvl="1"/>
            <a:r>
              <a:rPr lang="en-US" sz="2400" dirty="0"/>
              <a:t>Your Node.js app begins execution using the </a:t>
            </a:r>
            <a:r>
              <a:rPr lang="en-US" sz="2400" b="1" dirty="0"/>
              <a:t>V8 engine</a:t>
            </a:r>
            <a:r>
              <a:rPr lang="en-US" sz="2400" dirty="0"/>
              <a:t>.</a:t>
            </a:r>
          </a:p>
          <a:p>
            <a:pPr lvl="1"/>
            <a:r>
              <a:rPr lang="en-US" sz="2400" dirty="0"/>
              <a:t>JavaScript code runs on the </a:t>
            </a:r>
            <a:r>
              <a:rPr lang="en-US" sz="2400" b="1" dirty="0"/>
              <a:t>main thread</a:t>
            </a:r>
            <a:r>
              <a:rPr lang="en-US" sz="2400" dirty="0"/>
              <a:t>.</a:t>
            </a:r>
          </a:p>
          <a:p>
            <a:pPr marL="457200" indent="-457200">
              <a:buFont typeface="+mj-lt"/>
              <a:buAutoNum type="arabicPeriod"/>
            </a:pPr>
            <a:r>
              <a:rPr lang="en-US" sz="2400" b="1" dirty="0"/>
              <a:t>Encountering </a:t>
            </a:r>
            <a:r>
              <a:rPr lang="en-US" sz="2400" b="1" dirty="0">
                <a:solidFill>
                  <a:srgbClr val="C00000"/>
                </a:solidFill>
              </a:rPr>
              <a:t>Asynchronous</a:t>
            </a:r>
            <a:r>
              <a:rPr lang="en-US" sz="2400" b="1" dirty="0"/>
              <a:t> Task:</a:t>
            </a:r>
          </a:p>
          <a:p>
            <a:pPr lvl="1"/>
            <a:r>
              <a:rPr lang="en-US" sz="2400" dirty="0"/>
              <a:t>When the event loop encounters an async operation like: </a:t>
            </a:r>
          </a:p>
          <a:p>
            <a:pPr lvl="2"/>
            <a:r>
              <a:rPr lang="en-US" sz="2400" dirty="0" err="1"/>
              <a:t>setTimeout</a:t>
            </a:r>
            <a:r>
              <a:rPr lang="en-US" sz="2400" dirty="0"/>
              <a:t>()</a:t>
            </a:r>
          </a:p>
          <a:p>
            <a:pPr lvl="2"/>
            <a:r>
              <a:rPr lang="en-US" sz="2400" dirty="0" err="1"/>
              <a:t>fs.readFile</a:t>
            </a:r>
            <a:r>
              <a:rPr lang="en-US" sz="2400" dirty="0"/>
              <a:t>()</a:t>
            </a:r>
          </a:p>
          <a:p>
            <a:pPr lvl="2"/>
            <a:r>
              <a:rPr lang="en-US" sz="2400" dirty="0"/>
              <a:t>fetch() / </a:t>
            </a:r>
            <a:r>
              <a:rPr lang="en-US" sz="2400" dirty="0" err="1"/>
              <a:t>http.get</a:t>
            </a:r>
            <a:r>
              <a:rPr lang="en-US" sz="2400" dirty="0"/>
              <a:t>()</a:t>
            </a:r>
          </a:p>
          <a:p>
            <a:pPr lvl="2"/>
            <a:r>
              <a:rPr lang="en-US" sz="2400" dirty="0"/>
              <a:t>Promises (.then, async/await)</a:t>
            </a:r>
          </a:p>
          <a:p>
            <a:pPr lvl="1"/>
            <a:r>
              <a:rPr lang="en-US" sz="2400" dirty="0"/>
              <a:t>These tasks are offloaded to Node APIs + </a:t>
            </a:r>
            <a:r>
              <a:rPr lang="en-US" sz="2400" dirty="0" err="1"/>
              <a:t>libuv</a:t>
            </a:r>
            <a:r>
              <a:rPr lang="en-US" sz="2400" dirty="0"/>
              <a:t> (C++ layer).</a:t>
            </a:r>
          </a:p>
          <a:p>
            <a:pPr marL="0" indent="0">
              <a:buNone/>
            </a:pPr>
            <a:endParaRPr lang="en-IN" sz="2400" dirty="0"/>
          </a:p>
        </p:txBody>
      </p:sp>
    </p:spTree>
    <p:extLst>
      <p:ext uri="{BB962C8B-B14F-4D97-AF65-F5344CB8AC3E}">
        <p14:creationId xmlns:p14="http://schemas.microsoft.com/office/powerpoint/2010/main" val="1703640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27D6C-9BA8-AFBB-F8F0-A29DC94F5C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4F1CB-1941-2AE4-B1FF-52D2FAEC0F82}"/>
              </a:ext>
            </a:extLst>
          </p:cNvPr>
          <p:cNvSpPr>
            <a:spLocks noGrp="1"/>
          </p:cNvSpPr>
          <p:nvPr>
            <p:ph idx="1"/>
          </p:nvPr>
        </p:nvSpPr>
        <p:spPr>
          <a:xfrm>
            <a:off x="777240" y="914400"/>
            <a:ext cx="10659110" cy="5262563"/>
          </a:xfrm>
        </p:spPr>
        <p:txBody>
          <a:bodyPr>
            <a:normAutofit/>
          </a:bodyPr>
          <a:lstStyle/>
          <a:p>
            <a:pPr marL="0" indent="0">
              <a:buNone/>
            </a:pPr>
            <a:r>
              <a:rPr lang="en-US" sz="2400" b="1" dirty="0"/>
              <a:t>3. </a:t>
            </a:r>
            <a:r>
              <a:rPr lang="en-US" sz="2400" b="1" dirty="0" err="1"/>
              <a:t>libuv</a:t>
            </a:r>
            <a:r>
              <a:rPr lang="en-US" sz="2400" b="1" dirty="0"/>
              <a:t> + Worker Threads: (</a:t>
            </a:r>
            <a:r>
              <a:rPr lang="en-IN" sz="2400" b="1" dirty="0"/>
              <a:t>A C++ library)</a:t>
            </a:r>
            <a:endParaRPr lang="en-US" sz="2400" b="1" dirty="0"/>
          </a:p>
          <a:p>
            <a:r>
              <a:rPr lang="en-US" sz="2400" dirty="0" err="1"/>
              <a:t>libuv</a:t>
            </a:r>
            <a:r>
              <a:rPr lang="en-US" sz="2400" dirty="0"/>
              <a:t> decides whether to:</a:t>
            </a:r>
          </a:p>
          <a:p>
            <a:pPr lvl="1"/>
            <a:r>
              <a:rPr lang="en-US" sz="2400" dirty="0"/>
              <a:t>Use internal OS APIs (e.g. </a:t>
            </a:r>
            <a:r>
              <a:rPr lang="en-US" sz="2400" dirty="0" err="1"/>
              <a:t>setTimeout</a:t>
            </a:r>
            <a:r>
              <a:rPr lang="en-US" sz="2400" dirty="0"/>
              <a:t>)</a:t>
            </a:r>
          </a:p>
          <a:p>
            <a:pPr lvl="1"/>
            <a:r>
              <a:rPr lang="en-US" sz="2400" dirty="0"/>
              <a:t>Or assign to a worker thread (e.g. for </a:t>
            </a:r>
            <a:r>
              <a:rPr lang="en-US" sz="2400" dirty="0" err="1"/>
              <a:t>fs.readFile</a:t>
            </a:r>
            <a:r>
              <a:rPr lang="en-US" sz="2400" dirty="0"/>
              <a:t>, DNS, crypto, etc.)</a:t>
            </a:r>
          </a:p>
          <a:p>
            <a:r>
              <a:rPr lang="en-US" sz="2400" dirty="0" err="1"/>
              <a:t>fs.readFile</a:t>
            </a:r>
            <a:r>
              <a:rPr lang="en-US" sz="2400" dirty="0"/>
              <a:t>('big.txt', callback) is offloaded to a worker thread in the </a:t>
            </a:r>
            <a:r>
              <a:rPr lang="en-US" sz="2400" dirty="0" err="1"/>
              <a:t>libuv</a:t>
            </a:r>
            <a:r>
              <a:rPr lang="en-US" sz="2400" dirty="0"/>
              <a:t> thread pool.</a:t>
            </a:r>
          </a:p>
          <a:p>
            <a:pPr marL="0" indent="0">
              <a:buNone/>
            </a:pPr>
            <a:endParaRPr lang="en-US" sz="2400" dirty="0"/>
          </a:p>
          <a:p>
            <a:pPr marL="0" indent="0">
              <a:buNone/>
            </a:pPr>
            <a:r>
              <a:rPr lang="en-US" sz="2400" b="1" dirty="0"/>
              <a:t>4. Main Thread Continues:</a:t>
            </a:r>
          </a:p>
          <a:p>
            <a:r>
              <a:rPr lang="en-US" sz="2400" dirty="0"/>
              <a:t>While the file is being read in the background, the main thread does not block.</a:t>
            </a:r>
          </a:p>
          <a:p>
            <a:r>
              <a:rPr lang="en-US" sz="2400" dirty="0"/>
              <a:t>It continues executing the next lines of code.</a:t>
            </a:r>
          </a:p>
          <a:p>
            <a:pPr marL="0" indent="0">
              <a:buNone/>
            </a:pPr>
            <a:endParaRPr lang="en-IN" sz="2400" dirty="0"/>
          </a:p>
        </p:txBody>
      </p:sp>
    </p:spTree>
    <p:extLst>
      <p:ext uri="{BB962C8B-B14F-4D97-AF65-F5344CB8AC3E}">
        <p14:creationId xmlns:p14="http://schemas.microsoft.com/office/powerpoint/2010/main" val="3225806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BE015-6AA5-DA21-25B8-47BAFF50F3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2244A-25C8-6D9E-537E-83E40E998530}"/>
              </a:ext>
            </a:extLst>
          </p:cNvPr>
          <p:cNvSpPr>
            <a:spLocks noGrp="1"/>
          </p:cNvSpPr>
          <p:nvPr>
            <p:ph idx="1"/>
          </p:nvPr>
        </p:nvSpPr>
        <p:spPr>
          <a:xfrm>
            <a:off x="777240" y="696686"/>
            <a:ext cx="10659110" cy="5480277"/>
          </a:xfrm>
        </p:spPr>
        <p:txBody>
          <a:bodyPr>
            <a:normAutofit/>
          </a:bodyPr>
          <a:lstStyle/>
          <a:p>
            <a:pPr marL="0" indent="0">
              <a:buNone/>
            </a:pPr>
            <a:r>
              <a:rPr lang="en-US" sz="2400" b="1" dirty="0"/>
              <a:t>5. Async Task Completion</a:t>
            </a:r>
          </a:p>
          <a:p>
            <a:r>
              <a:rPr lang="en-US" sz="2400" dirty="0"/>
              <a:t>Once the worker thread finishes reading the file, it passes the result to </a:t>
            </a:r>
            <a:r>
              <a:rPr lang="en-US" sz="2400" dirty="0" err="1"/>
              <a:t>libuv</a:t>
            </a:r>
            <a:r>
              <a:rPr lang="en-US" sz="2400" dirty="0"/>
              <a:t>.</a:t>
            </a:r>
          </a:p>
          <a:p>
            <a:r>
              <a:rPr lang="en-US" sz="2400" dirty="0" err="1"/>
              <a:t>libuv</a:t>
            </a:r>
            <a:r>
              <a:rPr lang="en-US" sz="2400" dirty="0"/>
              <a:t> then queues the associated callback in the Event Queue (Callback Queue).</a:t>
            </a:r>
          </a:p>
          <a:p>
            <a:pPr marL="0" indent="0">
              <a:buNone/>
            </a:pPr>
            <a:endParaRPr lang="en-US" sz="2400" dirty="0"/>
          </a:p>
          <a:p>
            <a:pPr marL="0" indent="0">
              <a:buNone/>
            </a:pPr>
            <a:r>
              <a:rPr lang="en-US" sz="2400" b="1" dirty="0"/>
              <a:t>6. Event Loop Checks Queue</a:t>
            </a:r>
          </a:p>
          <a:p>
            <a:pPr marL="0" indent="0">
              <a:buNone/>
            </a:pPr>
            <a:r>
              <a:rPr lang="en-US" sz="2400" dirty="0"/>
              <a:t>The Event Loop constantly checks:</a:t>
            </a:r>
          </a:p>
          <a:p>
            <a:pPr lvl="1"/>
            <a:r>
              <a:rPr lang="en-US" sz="2400" dirty="0"/>
              <a:t>Is V8 (main thread) idle?</a:t>
            </a:r>
          </a:p>
          <a:p>
            <a:pPr lvl="1"/>
            <a:r>
              <a:rPr lang="en-US" sz="2400" dirty="0"/>
              <a:t>Is there any callback in the Event Queue?</a:t>
            </a:r>
          </a:p>
          <a:p>
            <a:pPr marL="0" indent="0">
              <a:buNone/>
            </a:pPr>
            <a:r>
              <a:rPr lang="en-US" sz="2400" b="1" dirty="0"/>
              <a:t>If yes:</a:t>
            </a:r>
          </a:p>
          <a:p>
            <a:pPr lvl="1"/>
            <a:r>
              <a:rPr lang="en-US" sz="2400" dirty="0"/>
              <a:t> It pulls the callback from the queue</a:t>
            </a:r>
          </a:p>
          <a:p>
            <a:pPr lvl="1"/>
            <a:r>
              <a:rPr lang="en-US" sz="2400" dirty="0"/>
              <a:t>Executes it back on the main thread using V8</a:t>
            </a:r>
            <a:endParaRPr lang="en-IN" sz="2400" dirty="0"/>
          </a:p>
        </p:txBody>
      </p:sp>
    </p:spTree>
    <p:extLst>
      <p:ext uri="{BB962C8B-B14F-4D97-AF65-F5344CB8AC3E}">
        <p14:creationId xmlns:p14="http://schemas.microsoft.com/office/powerpoint/2010/main" val="1532476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CDCE5-20D2-5927-CE7A-50BD20994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B74DB-0735-CAA6-C382-B881F842AAE8}"/>
              </a:ext>
            </a:extLst>
          </p:cNvPr>
          <p:cNvSpPr>
            <a:spLocks noGrp="1"/>
          </p:cNvSpPr>
          <p:nvPr>
            <p:ph idx="1"/>
          </p:nvPr>
        </p:nvSpPr>
        <p:spPr>
          <a:xfrm>
            <a:off x="777240" y="696686"/>
            <a:ext cx="10659110" cy="5480277"/>
          </a:xfrm>
        </p:spPr>
        <p:txBody>
          <a:bodyPr>
            <a:normAutofit/>
          </a:bodyPr>
          <a:lstStyle/>
          <a:p>
            <a:pPr>
              <a:buNone/>
            </a:pPr>
            <a:r>
              <a:rPr lang="en-US" sz="2400" b="1" dirty="0"/>
              <a:t>7. Cycle Repeats</a:t>
            </a:r>
          </a:p>
          <a:p>
            <a:pPr>
              <a:buFont typeface="Arial" panose="020B0604020202020204" pitchFamily="34" charset="0"/>
              <a:buChar char="•"/>
            </a:pPr>
            <a:r>
              <a:rPr lang="en-US" sz="2400" dirty="0"/>
              <a:t>This cycle </a:t>
            </a:r>
            <a:r>
              <a:rPr lang="en-US" sz="2400" b="1" dirty="0"/>
              <a:t>repeats forever</a:t>
            </a:r>
            <a:r>
              <a:rPr lang="en-US" sz="2400" dirty="0"/>
              <a:t> as long as:</a:t>
            </a:r>
          </a:p>
          <a:p>
            <a:pPr marL="742950" lvl="1" indent="-285750">
              <a:buFont typeface="Arial" panose="020B0604020202020204" pitchFamily="34" charset="0"/>
              <a:buChar char="•"/>
            </a:pPr>
            <a:r>
              <a:rPr lang="en-US" sz="2400" dirty="0"/>
              <a:t>There are events to process</a:t>
            </a:r>
          </a:p>
          <a:p>
            <a:pPr marL="742950" lvl="1" indent="-285750">
              <a:buFont typeface="Arial" panose="020B0604020202020204" pitchFamily="34" charset="0"/>
              <a:buChar char="•"/>
            </a:pPr>
            <a:r>
              <a:rPr lang="en-US" sz="2400" dirty="0"/>
              <a:t>Or the app is running</a:t>
            </a:r>
          </a:p>
          <a:p>
            <a:pPr marL="0" indent="0">
              <a:buNone/>
            </a:pPr>
            <a:endParaRPr lang="en-IN" sz="2400" dirty="0"/>
          </a:p>
        </p:txBody>
      </p:sp>
    </p:spTree>
    <p:extLst>
      <p:ext uri="{BB962C8B-B14F-4D97-AF65-F5344CB8AC3E}">
        <p14:creationId xmlns:p14="http://schemas.microsoft.com/office/powerpoint/2010/main" val="3314440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400" b="1" dirty="0"/>
              <a:t>Example for Event Loop in terms of </a:t>
            </a:r>
            <a:r>
              <a:rPr lang="en-US" sz="2400" b="1" dirty="0">
                <a:solidFill>
                  <a:srgbClr val="C00000"/>
                </a:solidFill>
              </a:rPr>
              <a:t>Number of User Request</a:t>
            </a:r>
            <a:r>
              <a:rPr lang="en-US" sz="24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dirty="0"/>
              <a:t>🧠 What Happens Internally? </a:t>
            </a:r>
          </a:p>
          <a:p>
            <a:pPr marL="0" indent="0">
              <a:buNone/>
            </a:pPr>
            <a:r>
              <a:rPr lang="en-US" sz="2400" b="1" dirty="0"/>
              <a:t>🧾 1. 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a:t>
            </a:r>
            <a:r>
              <a:rPr lang="en-US" sz="2200" b="1" dirty="0"/>
              <a:t>C </a:t>
            </a:r>
            <a:r>
              <a:rPr lang="en-US" sz="2200" dirty="0"/>
              <a:t>→ GET /data</a:t>
            </a:r>
          </a:p>
          <a:p>
            <a:pPr marL="0" indent="0">
              <a:buNone/>
            </a:pPr>
            <a:r>
              <a:rPr lang="en-US" sz="2400" dirty="0"/>
              <a:t>These arrive almost at the </a:t>
            </a:r>
            <a:r>
              <a:rPr lang="en-US" sz="2400" b="1" dirty="0">
                <a:solidFill>
                  <a:srgbClr val="C00000"/>
                </a:solidFill>
              </a:rPr>
              <a:t>same time</a:t>
            </a:r>
            <a:r>
              <a:rPr lang="en-US" sz="2400" dirty="0"/>
              <a:t>.</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 2. Node.js receives the requests</a:t>
            </a:r>
          </a:p>
          <a:p>
            <a:r>
              <a:rPr lang="en-US" sz="2400" dirty="0"/>
              <a:t>Each request is handled in the </a:t>
            </a:r>
            <a:r>
              <a:rPr lang="en-US" sz="2400" b="1" dirty="0"/>
              <a:t>main thread</a:t>
            </a:r>
            <a:r>
              <a:rPr lang="en-US" sz="2400" dirty="0"/>
              <a:t>, which is running the </a:t>
            </a:r>
            <a:r>
              <a:rPr lang="en-US" sz="2400" b="1" dirty="0"/>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 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 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 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 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dirty="0" err="1"/>
              <a:t>res.send</a:t>
            </a:r>
            <a:r>
              <a:rPr lang="en-US" sz="2400" dirty="0"/>
              <a:t>) is pushed to the Event Queue</a:t>
            </a:r>
          </a:p>
          <a:p>
            <a:pPr lvl="1"/>
            <a:r>
              <a:rPr lang="en-US" sz="2400" dirty="0"/>
              <a:t>Event Loop checks if V8 is idle</a:t>
            </a:r>
          </a:p>
          <a:p>
            <a:pPr lvl="1"/>
            <a:r>
              <a:rPr lang="en-US" sz="2400" dirty="0"/>
              <a:t>If yes, the callback is executed</a:t>
            </a:r>
          </a:p>
          <a:p>
            <a:pPr lvl="1"/>
            <a:endParaRPr lang="en-US" sz="2400" dirty="0"/>
          </a:p>
          <a:p>
            <a:pPr marL="0" indent="0">
              <a:buNone/>
            </a:pPr>
            <a:r>
              <a:rPr lang="en-US" sz="2600" b="1" dirty="0"/>
              <a:t>🔄 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 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dirty="0"/>
              <a:t>3 customers 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92728-D9F5-930D-2326-2118B9D484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05FC-F87A-6759-FB0B-003579404DC9}"/>
              </a:ext>
            </a:extLst>
          </p:cNvPr>
          <p:cNvSpPr>
            <a:spLocks noGrp="1"/>
          </p:cNvSpPr>
          <p:nvPr>
            <p:ph idx="1"/>
          </p:nvPr>
        </p:nvSpPr>
        <p:spPr>
          <a:xfrm>
            <a:off x="777240" y="304800"/>
            <a:ext cx="10659110" cy="5872163"/>
          </a:xfrm>
        </p:spPr>
        <p:txBody>
          <a:bodyPr>
            <a:normAutofit fontScale="92500"/>
          </a:bodyPr>
          <a:lstStyle/>
          <a:p>
            <a:pPr>
              <a:buNone/>
            </a:pPr>
            <a:r>
              <a:rPr lang="en-US" sz="2400" b="1" dirty="0"/>
              <a:t>🔄 What is a Synchronous Task?</a:t>
            </a:r>
          </a:p>
          <a:p>
            <a:r>
              <a:rPr lang="en-US" sz="2400" dirty="0"/>
              <a:t>A </a:t>
            </a:r>
            <a:r>
              <a:rPr lang="en-US" sz="2400" b="1" dirty="0"/>
              <a:t>synchronous</a:t>
            </a:r>
            <a:r>
              <a:rPr lang="en-US" sz="2400" dirty="0"/>
              <a:t> task is one that is </a:t>
            </a:r>
            <a:r>
              <a:rPr lang="en-US" sz="2400" b="1" dirty="0">
                <a:solidFill>
                  <a:srgbClr val="C00000"/>
                </a:solidFill>
              </a:rPr>
              <a:t>executed</a:t>
            </a:r>
            <a:r>
              <a:rPr lang="en-US" sz="2400" dirty="0"/>
              <a:t> </a:t>
            </a:r>
            <a:r>
              <a:rPr lang="en-US" sz="2400" b="1" dirty="0">
                <a:solidFill>
                  <a:srgbClr val="C00000"/>
                </a:solidFill>
              </a:rPr>
              <a:t>immediately</a:t>
            </a:r>
            <a:r>
              <a:rPr lang="en-US" sz="2400" b="1" dirty="0"/>
              <a:t> and </a:t>
            </a:r>
            <a:r>
              <a:rPr lang="en-US" sz="2400" b="1" dirty="0">
                <a:solidFill>
                  <a:srgbClr val="C00000"/>
                </a:solidFill>
              </a:rPr>
              <a:t>sequentially</a:t>
            </a:r>
            <a:r>
              <a:rPr lang="en-US" sz="2400" dirty="0"/>
              <a:t>, </a:t>
            </a:r>
            <a:r>
              <a:rPr lang="en-US" sz="2400" b="1" dirty="0"/>
              <a:t>blocking</a:t>
            </a:r>
            <a:r>
              <a:rPr lang="en-US" sz="2400" dirty="0"/>
              <a:t> the execution of further code until it finishes.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b="1" dirty="0"/>
              <a:t>🧠 Characteristics:</a:t>
            </a:r>
          </a:p>
          <a:p>
            <a:r>
              <a:rPr lang="en-US" sz="2400" dirty="0"/>
              <a:t>Runs </a:t>
            </a:r>
            <a:r>
              <a:rPr lang="en-US" sz="2400" b="1" dirty="0">
                <a:solidFill>
                  <a:srgbClr val="C00000"/>
                </a:solidFill>
              </a:rPr>
              <a:t>line</a:t>
            </a:r>
            <a:r>
              <a:rPr lang="en-US" sz="2400" dirty="0"/>
              <a:t> </a:t>
            </a:r>
            <a:r>
              <a:rPr lang="en-US" sz="2400" b="1" dirty="0"/>
              <a:t>by</a:t>
            </a:r>
            <a:r>
              <a:rPr lang="en-US" sz="2400" dirty="0"/>
              <a:t> </a:t>
            </a:r>
            <a:r>
              <a:rPr lang="en-US" sz="2400" b="1" dirty="0">
                <a:solidFill>
                  <a:srgbClr val="C00000"/>
                </a:solidFill>
              </a:rPr>
              <a:t>line</a:t>
            </a:r>
          </a:p>
          <a:p>
            <a:r>
              <a:rPr lang="en-US" sz="2400" b="1" dirty="0">
                <a:solidFill>
                  <a:srgbClr val="C00000"/>
                </a:solidFill>
              </a:rPr>
              <a:t>Blocks</a:t>
            </a:r>
            <a:r>
              <a:rPr lang="en-US" sz="2400" dirty="0"/>
              <a:t> further execution until it completes</a:t>
            </a:r>
          </a:p>
          <a:p>
            <a:r>
              <a:rPr lang="en-US" sz="2400" dirty="0"/>
              <a:t>Simple logic, but can cause </a:t>
            </a:r>
            <a:r>
              <a:rPr lang="en-US" sz="2400" b="1" dirty="0">
                <a:solidFill>
                  <a:srgbClr val="C00000"/>
                </a:solidFill>
              </a:rPr>
              <a:t>delays</a:t>
            </a:r>
            <a:r>
              <a:rPr lang="en-US" sz="2400" dirty="0"/>
              <a:t> if the task is heavy (e.g., CPU-heavy calculations)</a:t>
            </a:r>
          </a:p>
          <a:p>
            <a:pPr marL="0" indent="0">
              <a:buNone/>
            </a:pPr>
            <a:endParaRPr lang="en-IN" sz="2400" dirty="0"/>
          </a:p>
        </p:txBody>
      </p:sp>
      <p:pic>
        <p:nvPicPr>
          <p:cNvPr id="4" name="Picture 3">
            <a:extLst>
              <a:ext uri="{FF2B5EF4-FFF2-40B4-BE49-F238E27FC236}">
                <a16:creationId xmlns:a16="http://schemas.microsoft.com/office/drawing/2014/main" id="{C9B188BD-FBCB-AA6D-283C-A4C56D3CC760}"/>
              </a:ext>
            </a:extLst>
          </p:cNvPr>
          <p:cNvPicPr>
            <a:picLocks noChangeAspect="1"/>
          </p:cNvPicPr>
          <p:nvPr/>
        </p:nvPicPr>
        <p:blipFill>
          <a:blip r:embed="rId2"/>
          <a:stretch>
            <a:fillRect/>
          </a:stretch>
        </p:blipFill>
        <p:spPr>
          <a:xfrm>
            <a:off x="1382486" y="1660564"/>
            <a:ext cx="8262257" cy="2470633"/>
          </a:xfrm>
          <a:prstGeom prst="rect">
            <a:avLst/>
          </a:prstGeom>
        </p:spPr>
      </p:pic>
    </p:spTree>
    <p:extLst>
      <p:ext uri="{BB962C8B-B14F-4D97-AF65-F5344CB8AC3E}">
        <p14:creationId xmlns:p14="http://schemas.microsoft.com/office/powerpoint/2010/main" val="3801089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48E4-5E3D-73A3-0B8B-002FF6A908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A9AED-2187-E3E5-A96B-7C82DEC4D5FF}"/>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an Asynchronous Task?</a:t>
            </a:r>
          </a:p>
          <a:p>
            <a:pPr marL="0" indent="0">
              <a:buNone/>
            </a:pPr>
            <a:r>
              <a:rPr lang="en-US" sz="2400" dirty="0"/>
              <a:t>An asynchronous task is one that is </a:t>
            </a:r>
            <a:r>
              <a:rPr lang="en-US" sz="2400" b="1" dirty="0">
                <a:solidFill>
                  <a:srgbClr val="C00000"/>
                </a:solidFill>
              </a:rPr>
              <a:t>delegated</a:t>
            </a:r>
            <a:r>
              <a:rPr lang="en-US" sz="2400" dirty="0"/>
              <a:t> to </a:t>
            </a:r>
            <a:r>
              <a:rPr lang="en-US" sz="2400" b="1" dirty="0"/>
              <a:t>another</a:t>
            </a:r>
            <a:r>
              <a:rPr lang="en-US" sz="2400" dirty="0"/>
              <a:t> </a:t>
            </a:r>
            <a:r>
              <a:rPr lang="en-US" sz="2400" b="1" dirty="0"/>
              <a:t>thread/system</a:t>
            </a:r>
            <a:r>
              <a:rPr lang="en-US" sz="2400" dirty="0"/>
              <a:t> (like </a:t>
            </a:r>
            <a:r>
              <a:rPr lang="en-US" sz="2400" b="1" dirty="0" err="1"/>
              <a:t>libuv</a:t>
            </a:r>
            <a:r>
              <a:rPr lang="en-US" sz="2400" dirty="0"/>
              <a:t>, </a:t>
            </a:r>
            <a:r>
              <a:rPr lang="en-US" sz="2400" b="1" dirty="0"/>
              <a:t>OS</a:t>
            </a:r>
            <a:r>
              <a:rPr lang="en-US" sz="2400" dirty="0"/>
              <a:t>, etc.), and </a:t>
            </a:r>
            <a:r>
              <a:rPr lang="en-US" sz="2400" b="1" dirty="0">
                <a:solidFill>
                  <a:srgbClr val="C00000"/>
                </a:solidFill>
              </a:rPr>
              <a:t>does not block </a:t>
            </a:r>
            <a:r>
              <a:rPr lang="en-US" sz="2400" dirty="0"/>
              <a:t>the rest of the code from executing.</a:t>
            </a:r>
          </a:p>
          <a:p>
            <a:pPr marL="0" indent="0">
              <a:buNone/>
            </a:pPr>
            <a:r>
              <a:rPr lang="en-US" sz="2400" b="1" dirty="0"/>
              <a:t>🔸 Example:</a:t>
            </a:r>
            <a:endParaRPr lang="en-IN" sz="2400" b="1" dirty="0"/>
          </a:p>
        </p:txBody>
      </p:sp>
      <p:pic>
        <p:nvPicPr>
          <p:cNvPr id="4" name="Picture 3">
            <a:extLst>
              <a:ext uri="{FF2B5EF4-FFF2-40B4-BE49-F238E27FC236}">
                <a16:creationId xmlns:a16="http://schemas.microsoft.com/office/drawing/2014/main" id="{E666723D-6D3A-5997-6D39-2B8DEE22B472}"/>
              </a:ext>
            </a:extLst>
          </p:cNvPr>
          <p:cNvPicPr>
            <a:picLocks noChangeAspect="1"/>
          </p:cNvPicPr>
          <p:nvPr/>
        </p:nvPicPr>
        <p:blipFill>
          <a:blip r:embed="rId2"/>
          <a:stretch>
            <a:fillRect/>
          </a:stretch>
        </p:blipFill>
        <p:spPr>
          <a:xfrm>
            <a:off x="1458300" y="2410589"/>
            <a:ext cx="9275400" cy="3766374"/>
          </a:xfrm>
          <a:prstGeom prst="rect">
            <a:avLst/>
          </a:prstGeom>
        </p:spPr>
      </p:pic>
    </p:spTree>
    <p:extLst>
      <p:ext uri="{BB962C8B-B14F-4D97-AF65-F5344CB8AC3E}">
        <p14:creationId xmlns:p14="http://schemas.microsoft.com/office/powerpoint/2010/main" val="4115866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1C00-583C-D1C3-5704-FF84EDDE36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4FA2-69A7-FCE0-4860-A3A995973C8B}"/>
              </a:ext>
            </a:extLst>
          </p:cNvPr>
          <p:cNvSpPr>
            <a:spLocks noGrp="1"/>
          </p:cNvSpPr>
          <p:nvPr>
            <p:ph idx="1"/>
          </p:nvPr>
        </p:nvSpPr>
        <p:spPr>
          <a:xfrm>
            <a:off x="1384663" y="2438399"/>
            <a:ext cx="9422674" cy="990601"/>
          </a:xfrm>
        </p:spPr>
        <p:txBody>
          <a:bodyPr>
            <a:normAutofit/>
          </a:bodyPr>
          <a:lstStyle/>
          <a:p>
            <a:pPr marL="0" indent="0">
              <a:buNone/>
            </a:pPr>
            <a:r>
              <a:rPr lang="en-IN" sz="4800" b="1" dirty="0">
                <a:solidFill>
                  <a:schemeClr val="tx2">
                    <a:lumMod val="90000"/>
                    <a:lumOff val="10000"/>
                  </a:schemeClr>
                </a:solidFill>
                <a:effectLst/>
                <a:latin typeface="Calibri" panose="020F0502020204030204" pitchFamily="34" charset="0"/>
              </a:rPr>
              <a:t>Install Node.js and intro to </a:t>
            </a:r>
            <a:r>
              <a:rPr lang="en-US" sz="4800" b="1" dirty="0">
                <a:solidFill>
                  <a:schemeClr val="tx2">
                    <a:lumMod val="90000"/>
                    <a:lumOff val="10000"/>
                  </a:schemeClr>
                </a:solidFill>
                <a:effectLst/>
                <a:latin typeface="Calibri" panose="020F0502020204030204" pitchFamily="34" charset="0"/>
              </a:rPr>
              <a:t>node</a:t>
            </a:r>
            <a:r>
              <a:rPr lang="en-IN" sz="4800" b="1" dirty="0">
                <a:solidFill>
                  <a:schemeClr val="tx2">
                    <a:lumMod val="90000"/>
                    <a:lumOff val="10000"/>
                  </a:schemeClr>
                </a:solidFill>
                <a:effectLst/>
                <a:latin typeface="Calibri" panose="020F0502020204030204" pitchFamily="34" charset="0"/>
              </a:rPr>
              <a:t> CLI</a:t>
            </a:r>
            <a:endParaRPr lang="en-IN" sz="4800" b="1" dirty="0">
              <a:solidFill>
                <a:schemeClr val="tx2">
                  <a:lumMod val="90000"/>
                  <a:lumOff val="10000"/>
                </a:schemeClr>
              </a:solidFill>
            </a:endParaRPr>
          </a:p>
        </p:txBody>
      </p:sp>
    </p:spTree>
    <p:extLst>
      <p:ext uri="{BB962C8B-B14F-4D97-AF65-F5344CB8AC3E}">
        <p14:creationId xmlns:p14="http://schemas.microsoft.com/office/powerpoint/2010/main" val="2951932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23EA-5BE3-4325-FB45-407037B663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0EFCE-A9DF-CA23-1C35-577CE8BC4303}"/>
              </a:ext>
            </a:extLst>
          </p:cNvPr>
          <p:cNvSpPr>
            <a:spLocks noGrp="1"/>
          </p:cNvSpPr>
          <p:nvPr>
            <p:ph idx="1"/>
          </p:nvPr>
        </p:nvSpPr>
        <p:spPr>
          <a:xfrm>
            <a:off x="2288797" y="2695799"/>
            <a:ext cx="7614405" cy="1466402"/>
          </a:xfrm>
        </p:spPr>
        <p:txBody>
          <a:bodyPr>
            <a:normAutofit/>
          </a:bodyPr>
          <a:lstStyle/>
          <a:p>
            <a:pPr marL="0" indent="0">
              <a:buNone/>
            </a:pPr>
            <a:r>
              <a:rPr lang="en-IN" sz="8000" b="1" dirty="0">
                <a:solidFill>
                  <a:srgbClr val="002060"/>
                </a:solidFill>
              </a:rPr>
              <a:t>Node.js Modules</a:t>
            </a:r>
            <a:endParaRPr lang="en-IN" sz="8000" dirty="0">
              <a:solidFill>
                <a:srgbClr val="002060"/>
              </a:solidFill>
            </a:endParaRPr>
          </a:p>
        </p:txBody>
      </p:sp>
    </p:spTree>
    <p:extLst>
      <p:ext uri="{BB962C8B-B14F-4D97-AF65-F5344CB8AC3E}">
        <p14:creationId xmlns:p14="http://schemas.microsoft.com/office/powerpoint/2010/main" val="2788973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8BC62-331A-FB15-7F18-C40930764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639F5-0312-7890-75E1-2601F78906D8}"/>
              </a:ext>
            </a:extLst>
          </p:cNvPr>
          <p:cNvSpPr>
            <a:spLocks noGrp="1"/>
          </p:cNvSpPr>
          <p:nvPr>
            <p:ph idx="1"/>
          </p:nvPr>
        </p:nvSpPr>
        <p:spPr>
          <a:xfrm>
            <a:off x="777240" y="674914"/>
            <a:ext cx="10659110" cy="5502049"/>
          </a:xfrm>
        </p:spPr>
        <p:txBody>
          <a:bodyPr>
            <a:normAutofit/>
          </a:bodyPr>
          <a:lstStyle/>
          <a:p>
            <a:pPr marL="0" indent="0">
              <a:buNone/>
            </a:pPr>
            <a:r>
              <a:rPr lang="en-IN" sz="2800" b="1" dirty="0"/>
              <a:t>Module:</a:t>
            </a:r>
          </a:p>
          <a:p>
            <a:pPr marL="0" indent="0">
              <a:buNone/>
            </a:pPr>
            <a:r>
              <a:rPr lang="en-US" sz="2400" dirty="0"/>
              <a:t>In </a:t>
            </a:r>
            <a:r>
              <a:rPr lang="en-US" sz="2400" b="1" dirty="0"/>
              <a:t>Node.js</a:t>
            </a:r>
            <a:r>
              <a:rPr lang="en-US" sz="2400" dirty="0"/>
              <a:t>, a </a:t>
            </a:r>
            <a:r>
              <a:rPr lang="en-US" sz="2400" b="1" dirty="0"/>
              <a:t>module</a:t>
            </a:r>
            <a:r>
              <a:rPr lang="en-US" sz="2400" dirty="0"/>
              <a:t> is a </a:t>
            </a:r>
            <a:r>
              <a:rPr lang="en-US" sz="2400" b="1" dirty="0">
                <a:solidFill>
                  <a:srgbClr val="C00000"/>
                </a:solidFill>
              </a:rPr>
              <a:t>reusable piece of code </a:t>
            </a:r>
            <a:r>
              <a:rPr lang="en-US" sz="2400" dirty="0"/>
              <a:t>that can be </a:t>
            </a:r>
            <a:r>
              <a:rPr lang="en-US" sz="2400" b="1" dirty="0"/>
              <a:t>exported</a:t>
            </a:r>
            <a:r>
              <a:rPr lang="en-US" sz="2400" dirty="0"/>
              <a:t> from one file and </a:t>
            </a:r>
            <a:r>
              <a:rPr lang="en-US" sz="2400" b="1" dirty="0"/>
              <a:t>imported</a:t>
            </a:r>
            <a:r>
              <a:rPr lang="en-US" sz="2400" dirty="0"/>
              <a:t> into another file. Modules are a fundamental aspect of Node.js that allow developers to </a:t>
            </a:r>
            <a:r>
              <a:rPr lang="en-US" sz="2400" b="1" dirty="0"/>
              <a:t>organize code </a:t>
            </a:r>
            <a:r>
              <a:rPr lang="en-US" sz="2400" dirty="0"/>
              <a:t>into </a:t>
            </a:r>
            <a:r>
              <a:rPr lang="en-US" sz="2400" b="1" dirty="0">
                <a:solidFill>
                  <a:srgbClr val="C00000"/>
                </a:solidFill>
              </a:rPr>
              <a:t>smaller</a:t>
            </a:r>
            <a:r>
              <a:rPr lang="en-US" sz="2400" dirty="0"/>
              <a:t>, </a:t>
            </a:r>
            <a:r>
              <a:rPr lang="en-US" sz="2400" b="1" dirty="0">
                <a:solidFill>
                  <a:srgbClr val="C00000"/>
                </a:solidFill>
              </a:rPr>
              <a:t>maintainable</a:t>
            </a:r>
            <a:r>
              <a:rPr lang="en-US" sz="2400" dirty="0"/>
              <a:t>, and </a:t>
            </a:r>
            <a:r>
              <a:rPr lang="en-US" sz="2400" b="1" dirty="0">
                <a:solidFill>
                  <a:srgbClr val="C00000"/>
                </a:solidFill>
              </a:rPr>
              <a:t>reusable</a:t>
            </a:r>
            <a:r>
              <a:rPr lang="en-US" sz="2400" dirty="0"/>
              <a:t> </a:t>
            </a:r>
            <a:r>
              <a:rPr lang="en-US" sz="2400" b="1" dirty="0">
                <a:solidFill>
                  <a:srgbClr val="C00000"/>
                </a:solidFill>
              </a:rPr>
              <a:t>chunks</a:t>
            </a:r>
            <a:r>
              <a:rPr lang="en-US" sz="2400" dirty="0"/>
              <a:t>.</a:t>
            </a:r>
          </a:p>
          <a:p>
            <a:r>
              <a:rPr lang="en-US" sz="2400" dirty="0"/>
              <a:t>A module in Node.js is a reusable block of code that encapsulates </a:t>
            </a:r>
            <a:r>
              <a:rPr lang="en-US" sz="2400" b="1" dirty="0">
                <a:solidFill>
                  <a:srgbClr val="002060"/>
                </a:solidFill>
              </a:rPr>
              <a:t>related functionality</a:t>
            </a:r>
            <a:r>
              <a:rPr lang="en-US" sz="2400" dirty="0"/>
              <a:t>.</a:t>
            </a:r>
          </a:p>
          <a:p>
            <a:r>
              <a:rPr lang="en-US" sz="2400" dirty="0"/>
              <a:t>Each module in Node.js has its own scope, so the </a:t>
            </a:r>
            <a:r>
              <a:rPr lang="en-US" sz="2400" b="1" dirty="0"/>
              <a:t>variables</a:t>
            </a:r>
            <a:r>
              <a:rPr lang="en-US" sz="2400" dirty="0"/>
              <a:t> and </a:t>
            </a:r>
            <a:r>
              <a:rPr lang="en-US" sz="2400" b="1" dirty="0"/>
              <a:t>functions</a:t>
            </a:r>
            <a:r>
              <a:rPr lang="en-US" sz="2400" dirty="0"/>
              <a:t> defined in a module are </a:t>
            </a:r>
            <a:r>
              <a:rPr lang="en-US" sz="2400" b="1" dirty="0">
                <a:solidFill>
                  <a:srgbClr val="C00000"/>
                </a:solidFill>
              </a:rPr>
              <a:t>private</a:t>
            </a:r>
            <a:r>
              <a:rPr lang="en-US" sz="2400" b="1" dirty="0"/>
              <a:t> to that module by default</a:t>
            </a:r>
            <a:r>
              <a:rPr lang="en-US" sz="2400" dirty="0"/>
              <a:t>.</a:t>
            </a:r>
          </a:p>
          <a:p>
            <a:r>
              <a:rPr lang="en-US" sz="2400" dirty="0"/>
              <a:t>A module is a </a:t>
            </a:r>
            <a:r>
              <a:rPr lang="en-US" sz="2400" b="1" dirty="0">
                <a:solidFill>
                  <a:srgbClr val="00B050"/>
                </a:solidFill>
              </a:rPr>
              <a:t>single JavaScript file </a:t>
            </a:r>
            <a:r>
              <a:rPr lang="en-US" sz="2400" dirty="0"/>
              <a:t>or a </a:t>
            </a:r>
            <a:r>
              <a:rPr lang="en-US" sz="2400" b="1" dirty="0">
                <a:solidFill>
                  <a:srgbClr val="00B050"/>
                </a:solidFill>
              </a:rPr>
              <a:t>collection of related files </a:t>
            </a:r>
            <a:r>
              <a:rPr lang="en-US" sz="2400" dirty="0"/>
              <a:t>that expose specific functionality through </a:t>
            </a:r>
            <a:r>
              <a:rPr lang="en-US" sz="2400" b="1" dirty="0">
                <a:solidFill>
                  <a:srgbClr val="C00000"/>
                </a:solidFill>
              </a:rPr>
              <a:t>exports</a:t>
            </a:r>
            <a:r>
              <a:rPr lang="en-US" sz="2400" dirty="0"/>
              <a:t> or </a:t>
            </a:r>
            <a:r>
              <a:rPr lang="en-US" sz="2400" b="1" dirty="0" err="1">
                <a:solidFill>
                  <a:srgbClr val="C00000"/>
                </a:solidFill>
              </a:rPr>
              <a:t>module.exports</a:t>
            </a:r>
            <a:r>
              <a:rPr lang="en-US" sz="2400" dirty="0"/>
              <a:t>.</a:t>
            </a:r>
          </a:p>
          <a:p>
            <a:r>
              <a:rPr lang="en-US" sz="2400" dirty="0"/>
              <a:t>In Node.js, </a:t>
            </a:r>
            <a:r>
              <a:rPr lang="en-US" sz="2400" b="1" dirty="0"/>
              <a:t>every JavaScript file is treated as a module</a:t>
            </a:r>
            <a:r>
              <a:rPr lang="en-US" sz="2400" dirty="0"/>
              <a:t>.</a:t>
            </a:r>
          </a:p>
          <a:p>
            <a:r>
              <a:rPr lang="en-US" sz="2400" b="1" dirty="0"/>
              <a:t>Example: </a:t>
            </a:r>
            <a:r>
              <a:rPr lang="en-US" sz="2400" dirty="0"/>
              <a:t>A file containing utility functions (</a:t>
            </a:r>
            <a:r>
              <a:rPr lang="en-US" sz="2400" b="1" dirty="0">
                <a:solidFill>
                  <a:srgbClr val="C00000"/>
                </a:solidFill>
              </a:rPr>
              <a:t>math.js</a:t>
            </a:r>
            <a:r>
              <a:rPr lang="en-US" sz="2400" dirty="0"/>
              <a:t>) or configurations.</a:t>
            </a:r>
            <a:endParaRPr lang="en-IN" sz="2400" dirty="0"/>
          </a:p>
        </p:txBody>
      </p:sp>
    </p:spTree>
    <p:extLst>
      <p:ext uri="{BB962C8B-B14F-4D97-AF65-F5344CB8AC3E}">
        <p14:creationId xmlns:p14="http://schemas.microsoft.com/office/powerpoint/2010/main" val="2706642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37EC-61EF-F94D-9383-8E039C654DDA}"/>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4362A4D9-9A40-F5F8-8C0C-9FB5696131E2}"/>
              </a:ext>
            </a:extLst>
          </p:cNvPr>
          <p:cNvGrpSpPr/>
          <p:nvPr/>
        </p:nvGrpSpPr>
        <p:grpSpPr>
          <a:xfrm>
            <a:off x="0" y="1148574"/>
            <a:ext cx="12135910" cy="4103649"/>
            <a:chOff x="0" y="1148574"/>
            <a:chExt cx="12135910" cy="4103649"/>
          </a:xfrm>
        </p:grpSpPr>
        <p:pic>
          <p:nvPicPr>
            <p:cNvPr id="2050" name="Picture 2" descr="Node.JS Modules - Parameters, Types, and Creating - Intellipaat">
              <a:extLst>
                <a:ext uri="{FF2B5EF4-FFF2-40B4-BE49-F238E27FC236}">
                  <a16:creationId xmlns:a16="http://schemas.microsoft.com/office/drawing/2014/main" id="{90C00D3E-F5D2-8F82-BA82-322A7EC64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8574"/>
              <a:ext cx="12135910" cy="41036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E6BC161-F270-7D39-9580-F903F1936896}"/>
                </a:ext>
              </a:extLst>
            </p:cNvPr>
            <p:cNvPicPr>
              <a:picLocks noChangeAspect="1"/>
            </p:cNvPicPr>
            <p:nvPr/>
          </p:nvPicPr>
          <p:blipFill>
            <a:blip r:embed="rId3"/>
            <a:stretch>
              <a:fillRect/>
            </a:stretch>
          </p:blipFill>
          <p:spPr>
            <a:xfrm>
              <a:off x="10055762" y="1154150"/>
              <a:ext cx="2009524" cy="752381"/>
            </a:xfrm>
            <a:prstGeom prst="rect">
              <a:avLst/>
            </a:prstGeom>
          </p:spPr>
        </p:pic>
      </p:grpSp>
    </p:spTree>
    <p:extLst>
      <p:ext uri="{BB962C8B-B14F-4D97-AF65-F5344CB8AC3E}">
        <p14:creationId xmlns:p14="http://schemas.microsoft.com/office/powerpoint/2010/main" val="73976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FD42-C5AA-188E-045F-B73CB14439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3E1D5-CA5D-7393-4CE8-623A831841B0}"/>
              </a:ext>
            </a:extLst>
          </p:cNvPr>
          <p:cNvSpPr>
            <a:spLocks noGrp="1"/>
          </p:cNvSpPr>
          <p:nvPr>
            <p:ph idx="1"/>
          </p:nvPr>
        </p:nvSpPr>
        <p:spPr>
          <a:xfrm>
            <a:off x="777240" y="968828"/>
            <a:ext cx="11120846" cy="4147457"/>
          </a:xfrm>
        </p:spPr>
        <p:txBody>
          <a:bodyPr>
            <a:normAutofit/>
          </a:bodyPr>
          <a:lstStyle/>
          <a:p>
            <a:pPr marL="0" indent="0">
              <a:buNone/>
            </a:pPr>
            <a:r>
              <a:rPr lang="en-US" sz="2800" b="1" dirty="0"/>
              <a:t>Types of Modules in Node.js:</a:t>
            </a:r>
          </a:p>
          <a:p>
            <a:pPr marL="0" indent="0">
              <a:buNone/>
            </a:pPr>
            <a:r>
              <a:rPr lang="en-US" sz="2400" b="1" dirty="0"/>
              <a:t>1. Core Modules: </a:t>
            </a:r>
            <a:r>
              <a:rPr lang="en-US" sz="2400" dirty="0"/>
              <a:t>These are modules that are </a:t>
            </a:r>
            <a:r>
              <a:rPr lang="en-US" sz="2400" b="1" dirty="0">
                <a:solidFill>
                  <a:srgbClr val="C00000"/>
                </a:solidFill>
              </a:rPr>
              <a:t>included with Node.js </a:t>
            </a:r>
            <a:r>
              <a:rPr lang="en-US" sz="2400" dirty="0"/>
              <a:t>and provide basic functionality. Examples include fs (file system), http (HTTP server), </a:t>
            </a:r>
            <a:r>
              <a:rPr lang="en-US" sz="2400" dirty="0" err="1"/>
              <a:t>os</a:t>
            </a:r>
            <a:r>
              <a:rPr lang="en-US" sz="2400" dirty="0"/>
              <a:t> (operating system), etc. </a:t>
            </a:r>
          </a:p>
          <a:p>
            <a:pPr marL="0" indent="0">
              <a:buNone/>
            </a:pPr>
            <a:r>
              <a:rPr lang="en-US" sz="2400" b="1" dirty="0"/>
              <a:t>2. Local Modules: </a:t>
            </a:r>
            <a:r>
              <a:rPr lang="en-US" sz="2400" dirty="0"/>
              <a:t>These are modules that </a:t>
            </a:r>
            <a:r>
              <a:rPr lang="en-US" sz="2400" b="1" dirty="0">
                <a:solidFill>
                  <a:srgbClr val="C00000"/>
                </a:solidFill>
              </a:rPr>
              <a:t>you create </a:t>
            </a:r>
            <a:r>
              <a:rPr lang="en-US" sz="2400" dirty="0"/>
              <a:t>in your Node.js application. You can create a local module by defining a JavaScript file and using </a:t>
            </a:r>
            <a:r>
              <a:rPr lang="en-US" sz="2400" b="1" dirty="0" err="1"/>
              <a:t>module.exports</a:t>
            </a:r>
            <a:r>
              <a:rPr lang="en-US" sz="2400" b="1" dirty="0"/>
              <a:t> </a:t>
            </a:r>
            <a:r>
              <a:rPr lang="en-US" sz="2400" dirty="0"/>
              <a:t>to export functions or objects from that file. </a:t>
            </a:r>
          </a:p>
          <a:p>
            <a:pPr marL="0" indent="0">
              <a:buNone/>
            </a:pPr>
            <a:r>
              <a:rPr lang="en-US" sz="2400" b="1" dirty="0"/>
              <a:t>3. Third-party Modules: </a:t>
            </a:r>
            <a:r>
              <a:rPr lang="en-US" sz="2400" dirty="0"/>
              <a:t>These are modules created by </a:t>
            </a:r>
            <a:r>
              <a:rPr lang="en-US" sz="2400" b="1" dirty="0">
                <a:solidFill>
                  <a:srgbClr val="C00000"/>
                </a:solidFill>
              </a:rPr>
              <a:t>third-party developers </a:t>
            </a:r>
            <a:r>
              <a:rPr lang="en-US" sz="2400" dirty="0"/>
              <a:t>and are </a:t>
            </a:r>
            <a:r>
              <a:rPr lang="en-US" sz="2400" b="1" dirty="0">
                <a:solidFill>
                  <a:srgbClr val="C00000"/>
                </a:solidFill>
              </a:rPr>
              <a:t>not included with Node.js</a:t>
            </a:r>
            <a:r>
              <a:rPr lang="en-US" sz="2400" dirty="0"/>
              <a:t>. You can install third-party modules using </a:t>
            </a:r>
            <a:r>
              <a:rPr lang="en-US" sz="2400" b="1" dirty="0" err="1">
                <a:solidFill>
                  <a:srgbClr val="C00000"/>
                </a:solidFill>
              </a:rPr>
              <a:t>npm</a:t>
            </a:r>
            <a:r>
              <a:rPr lang="en-US" sz="2400" dirty="0"/>
              <a:t> (Node Package Manager) and then use </a:t>
            </a:r>
            <a:r>
              <a:rPr lang="en-US" sz="2400" b="1" dirty="0">
                <a:solidFill>
                  <a:srgbClr val="C00000"/>
                </a:solidFill>
              </a:rPr>
              <a:t>require() </a:t>
            </a:r>
            <a:r>
              <a:rPr lang="en-US" sz="2400" dirty="0"/>
              <a:t>to include them in your application.</a:t>
            </a:r>
            <a:endParaRPr lang="en-IN" sz="2400" dirty="0"/>
          </a:p>
        </p:txBody>
      </p:sp>
    </p:spTree>
    <p:extLst>
      <p:ext uri="{BB962C8B-B14F-4D97-AF65-F5344CB8AC3E}">
        <p14:creationId xmlns:p14="http://schemas.microsoft.com/office/powerpoint/2010/main" val="3332929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520F2-CA84-17AF-6B6B-587BC8BCEB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740B7-3016-3ABF-8912-284FC640E81B}"/>
              </a:ext>
            </a:extLst>
          </p:cNvPr>
          <p:cNvSpPr>
            <a:spLocks noGrp="1"/>
          </p:cNvSpPr>
          <p:nvPr>
            <p:ph idx="1"/>
          </p:nvPr>
        </p:nvSpPr>
        <p:spPr>
          <a:xfrm>
            <a:off x="777240" y="674914"/>
            <a:ext cx="10659110" cy="5627915"/>
          </a:xfrm>
        </p:spPr>
        <p:txBody>
          <a:bodyPr>
            <a:normAutofit/>
          </a:bodyPr>
          <a:lstStyle/>
          <a:p>
            <a:pPr marL="0" indent="0">
              <a:buNone/>
            </a:pPr>
            <a:r>
              <a:rPr lang="en-US" sz="2800" b="1" dirty="0"/>
              <a:t>Core Modules</a:t>
            </a:r>
            <a:r>
              <a:rPr lang="en-US" sz="2800" dirty="0"/>
              <a:t> :</a:t>
            </a:r>
          </a:p>
          <a:p>
            <a:pPr marL="0" indent="0">
              <a:buNone/>
            </a:pPr>
            <a:r>
              <a:rPr lang="en-US" sz="2400" dirty="0"/>
              <a:t>In Node.js, </a:t>
            </a:r>
            <a:r>
              <a:rPr lang="en-US" sz="2400" b="1" dirty="0"/>
              <a:t>Core Modules</a:t>
            </a:r>
            <a:r>
              <a:rPr lang="en-US" sz="2400" dirty="0"/>
              <a:t> are the </a:t>
            </a:r>
            <a:r>
              <a:rPr lang="en-US" sz="2400" b="1" dirty="0">
                <a:solidFill>
                  <a:srgbClr val="C00000"/>
                </a:solidFill>
              </a:rPr>
              <a:t>built-in modules </a:t>
            </a:r>
            <a:r>
              <a:rPr lang="en-US" sz="2400" dirty="0"/>
              <a:t>that come </a:t>
            </a:r>
            <a:r>
              <a:rPr lang="en-US" sz="2400" b="1" dirty="0">
                <a:solidFill>
                  <a:srgbClr val="C00000"/>
                </a:solidFill>
              </a:rPr>
              <a:t>pre-installed with Node.js</a:t>
            </a:r>
            <a:r>
              <a:rPr lang="en-US" sz="2400" dirty="0"/>
              <a:t>. These modules provide </a:t>
            </a:r>
            <a:r>
              <a:rPr lang="en-US" sz="2400" b="1" dirty="0"/>
              <a:t>essential functionalities </a:t>
            </a:r>
            <a:r>
              <a:rPr lang="en-US" sz="2400" dirty="0"/>
              <a:t>for building applications and </a:t>
            </a:r>
            <a:r>
              <a:rPr lang="en-US" sz="2400" b="1" dirty="0">
                <a:solidFill>
                  <a:srgbClr val="002060"/>
                </a:solidFill>
              </a:rPr>
              <a:t>eliminate</a:t>
            </a:r>
            <a:r>
              <a:rPr lang="en-US" sz="2400" b="1" dirty="0"/>
              <a:t> the need for </a:t>
            </a:r>
            <a:r>
              <a:rPr lang="en-US" sz="2400" b="1" dirty="0">
                <a:solidFill>
                  <a:srgbClr val="002060"/>
                </a:solidFill>
              </a:rPr>
              <a:t>additional installation</a:t>
            </a:r>
            <a:r>
              <a:rPr lang="en-US" sz="2400" dirty="0"/>
              <a:t>. They are designed to perform various tasks such as </a:t>
            </a:r>
            <a:r>
              <a:rPr lang="en-US" sz="2400" b="1" dirty="0"/>
              <a:t>file handling</a:t>
            </a:r>
            <a:r>
              <a:rPr lang="en-US" sz="2400" dirty="0"/>
              <a:t>, </a:t>
            </a:r>
            <a:r>
              <a:rPr lang="en-US" sz="2400" b="1" dirty="0"/>
              <a:t>HTTP</a:t>
            </a:r>
            <a:r>
              <a:rPr lang="en-US" sz="2400" dirty="0"/>
              <a:t> </a:t>
            </a:r>
            <a:r>
              <a:rPr lang="en-US" sz="2400" b="1" dirty="0"/>
              <a:t>operations</a:t>
            </a:r>
            <a:r>
              <a:rPr lang="en-US" sz="2400" dirty="0"/>
              <a:t>, </a:t>
            </a:r>
            <a:r>
              <a:rPr lang="en-US" sz="2400" b="1" dirty="0"/>
              <a:t>cryptography</a:t>
            </a:r>
            <a:r>
              <a:rPr lang="en-US" sz="2400" dirty="0"/>
              <a:t>, </a:t>
            </a:r>
            <a:r>
              <a:rPr lang="en-US" sz="2400" b="1" dirty="0"/>
              <a:t>stream</a:t>
            </a:r>
            <a:r>
              <a:rPr lang="en-US" sz="2400" dirty="0"/>
              <a:t> </a:t>
            </a:r>
            <a:r>
              <a:rPr lang="en-US" sz="2400" b="1" dirty="0"/>
              <a:t>handling</a:t>
            </a:r>
            <a:r>
              <a:rPr lang="en-US" sz="2400" dirty="0"/>
              <a:t>, and more.</a:t>
            </a:r>
            <a:endParaRPr lang="en-US" sz="2400" b="1" dirty="0"/>
          </a:p>
          <a:p>
            <a:pPr marL="0" indent="0">
              <a:buNone/>
            </a:pPr>
            <a:r>
              <a:rPr lang="en-US" sz="2400" b="1" dirty="0"/>
              <a:t>Key Features of Core Modules</a:t>
            </a:r>
          </a:p>
          <a:p>
            <a:pPr>
              <a:buFont typeface="+mj-lt"/>
              <a:buAutoNum type="arabicPeriod"/>
            </a:pPr>
            <a:r>
              <a:rPr lang="en-US" sz="2400" b="1" dirty="0"/>
              <a:t> No Installation Needed</a:t>
            </a:r>
            <a:r>
              <a:rPr lang="en-US" sz="2400" dirty="0"/>
              <a:t>: Core modules are </a:t>
            </a:r>
            <a:r>
              <a:rPr lang="en-US" sz="2400" b="1" dirty="0">
                <a:solidFill>
                  <a:srgbClr val="002060"/>
                </a:solidFill>
              </a:rPr>
              <a:t>part of the Node.js </a:t>
            </a:r>
            <a:r>
              <a:rPr lang="en-US" sz="2400" b="1" dirty="0">
                <a:solidFill>
                  <a:srgbClr val="C00000"/>
                </a:solidFill>
              </a:rPr>
              <a:t>runtime</a:t>
            </a:r>
            <a:r>
              <a:rPr lang="en-US" sz="2400" b="1" dirty="0">
                <a:solidFill>
                  <a:srgbClr val="002060"/>
                </a:solidFill>
              </a:rPr>
              <a:t> </a:t>
            </a:r>
            <a:r>
              <a:rPr lang="en-US" sz="2400" dirty="0"/>
              <a:t>and can be used directly without installing any additional packages.</a:t>
            </a:r>
          </a:p>
          <a:p>
            <a:pPr>
              <a:buFont typeface="+mj-lt"/>
              <a:buAutoNum type="arabicPeriod"/>
            </a:pPr>
            <a:r>
              <a:rPr lang="en-US" sz="2400" b="1" dirty="0"/>
              <a:t> High Performance</a:t>
            </a:r>
            <a:r>
              <a:rPr lang="en-US" sz="2400" dirty="0"/>
              <a:t>: These modules are written in </a:t>
            </a:r>
            <a:r>
              <a:rPr lang="en-US" sz="2400" b="1" dirty="0">
                <a:solidFill>
                  <a:srgbClr val="002060"/>
                </a:solidFill>
              </a:rPr>
              <a:t>C++ </a:t>
            </a:r>
            <a:r>
              <a:rPr lang="en-US" sz="2400" dirty="0"/>
              <a:t>for better performance and are optimized for Node.js.</a:t>
            </a:r>
          </a:p>
          <a:p>
            <a:pPr>
              <a:buFont typeface="+mj-lt"/>
              <a:buAutoNum type="arabicPeriod"/>
            </a:pPr>
            <a:r>
              <a:rPr lang="en-US" sz="2400" b="1" dirty="0"/>
              <a:t> Global Availability</a:t>
            </a:r>
            <a:r>
              <a:rPr lang="en-US" sz="2400" dirty="0"/>
              <a:t>: Core modules can be imported and used in any Node.js application.</a:t>
            </a:r>
          </a:p>
          <a:p>
            <a:pPr>
              <a:buFont typeface="+mj-lt"/>
              <a:buAutoNum type="arabicPeriod"/>
            </a:pPr>
            <a:r>
              <a:rPr lang="en-US" sz="2400" b="1" dirty="0"/>
              <a:t> Common Core Modules: </a:t>
            </a:r>
            <a:r>
              <a:rPr lang="en-US" sz="2400" dirty="0"/>
              <a:t>fs(File System), http, </a:t>
            </a:r>
            <a:r>
              <a:rPr lang="en-US" sz="2400" dirty="0" err="1"/>
              <a:t>url</a:t>
            </a:r>
            <a:r>
              <a:rPr lang="en-US" sz="2400" dirty="0"/>
              <a:t>, path, </a:t>
            </a:r>
            <a:r>
              <a:rPr lang="en-US" sz="2400" dirty="0" err="1"/>
              <a:t>os</a:t>
            </a:r>
            <a:r>
              <a:rPr lang="en-US" sz="2400" dirty="0"/>
              <a:t> </a:t>
            </a:r>
          </a:p>
          <a:p>
            <a:pPr marL="0" indent="0">
              <a:buNone/>
            </a:pPr>
            <a:endParaRPr lang="en-IN" sz="2400" dirty="0"/>
          </a:p>
        </p:txBody>
      </p:sp>
    </p:spTree>
    <p:extLst>
      <p:ext uri="{BB962C8B-B14F-4D97-AF65-F5344CB8AC3E}">
        <p14:creationId xmlns:p14="http://schemas.microsoft.com/office/powerpoint/2010/main" val="2300769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C6DE7-7FC9-1236-DA94-8D4B4BE08A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E6B69-87AA-BAD3-6374-33CF86703D7D}"/>
              </a:ext>
            </a:extLst>
          </p:cNvPr>
          <p:cNvSpPr>
            <a:spLocks noGrp="1"/>
          </p:cNvSpPr>
          <p:nvPr>
            <p:ph idx="1"/>
          </p:nvPr>
        </p:nvSpPr>
        <p:spPr>
          <a:xfrm>
            <a:off x="777240" y="674914"/>
            <a:ext cx="10659110" cy="5502049"/>
          </a:xfrm>
        </p:spPr>
        <p:txBody>
          <a:bodyPr>
            <a:normAutofit/>
          </a:bodyPr>
          <a:lstStyle/>
          <a:p>
            <a:pPr marL="0" indent="0">
              <a:buNone/>
            </a:pPr>
            <a:r>
              <a:rPr lang="en-US" sz="2400" b="1" dirty="0"/>
              <a:t>Using Core Modules:</a:t>
            </a:r>
          </a:p>
          <a:p>
            <a:pPr marL="0" indent="0">
              <a:buNone/>
            </a:pPr>
            <a:r>
              <a:rPr lang="en-US" sz="2400" dirty="0"/>
              <a:t>To use a core module in Node.js, you import it using the </a:t>
            </a:r>
            <a:r>
              <a:rPr lang="en-US" sz="2400" b="1" dirty="0">
                <a:solidFill>
                  <a:srgbClr val="C00000"/>
                </a:solidFill>
              </a:rPr>
              <a:t>require</a:t>
            </a:r>
            <a:r>
              <a:rPr lang="en-US" sz="2400" b="1" dirty="0"/>
              <a:t>() function </a:t>
            </a:r>
            <a:r>
              <a:rPr lang="en-US" sz="2400" dirty="0"/>
              <a:t>or </a:t>
            </a:r>
            <a:r>
              <a:rPr lang="en-US" sz="2400" b="1" dirty="0"/>
              <a:t>import </a:t>
            </a:r>
            <a:r>
              <a:rPr lang="en-US" sz="2400" dirty="0"/>
              <a:t>Keyword: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OR</a:t>
            </a:r>
          </a:p>
          <a:p>
            <a:pPr marL="0" indent="0">
              <a:buNone/>
            </a:pPr>
            <a:endParaRPr lang="en-IN" sz="2400" dirty="0"/>
          </a:p>
        </p:txBody>
      </p:sp>
      <p:pic>
        <p:nvPicPr>
          <p:cNvPr id="4" name="Picture 3">
            <a:extLst>
              <a:ext uri="{FF2B5EF4-FFF2-40B4-BE49-F238E27FC236}">
                <a16:creationId xmlns:a16="http://schemas.microsoft.com/office/drawing/2014/main" id="{63C4618B-96C6-E471-F325-AACDAE3E2924}"/>
              </a:ext>
            </a:extLst>
          </p:cNvPr>
          <p:cNvPicPr>
            <a:picLocks noChangeAspect="1"/>
          </p:cNvPicPr>
          <p:nvPr/>
        </p:nvPicPr>
        <p:blipFill>
          <a:blip r:embed="rId2"/>
          <a:stretch>
            <a:fillRect/>
          </a:stretch>
        </p:blipFill>
        <p:spPr>
          <a:xfrm>
            <a:off x="1356457" y="2178076"/>
            <a:ext cx="8003705" cy="791886"/>
          </a:xfrm>
          <a:prstGeom prst="rect">
            <a:avLst/>
          </a:prstGeom>
        </p:spPr>
      </p:pic>
      <p:pic>
        <p:nvPicPr>
          <p:cNvPr id="5" name="Picture 4">
            <a:extLst>
              <a:ext uri="{FF2B5EF4-FFF2-40B4-BE49-F238E27FC236}">
                <a16:creationId xmlns:a16="http://schemas.microsoft.com/office/drawing/2014/main" id="{75C406EA-310F-772F-6C90-8FC7B5B2666F}"/>
              </a:ext>
            </a:extLst>
          </p:cNvPr>
          <p:cNvPicPr>
            <a:picLocks noChangeAspect="1"/>
          </p:cNvPicPr>
          <p:nvPr/>
        </p:nvPicPr>
        <p:blipFill>
          <a:blip r:embed="rId3"/>
          <a:stretch>
            <a:fillRect/>
          </a:stretch>
        </p:blipFill>
        <p:spPr>
          <a:xfrm>
            <a:off x="1356457" y="4062453"/>
            <a:ext cx="8003705" cy="821341"/>
          </a:xfrm>
          <a:prstGeom prst="rect">
            <a:avLst/>
          </a:prstGeom>
        </p:spPr>
      </p:pic>
    </p:spTree>
    <p:extLst>
      <p:ext uri="{BB962C8B-B14F-4D97-AF65-F5344CB8AC3E}">
        <p14:creationId xmlns:p14="http://schemas.microsoft.com/office/powerpoint/2010/main" val="173993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FEB69-7BD6-3807-0B17-EA2C71F4B1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D73A1-C48A-9126-F091-849EB7A68A87}"/>
              </a:ext>
            </a:extLst>
          </p:cNvPr>
          <p:cNvSpPr>
            <a:spLocks noGrp="1"/>
          </p:cNvSpPr>
          <p:nvPr>
            <p:ph idx="1"/>
          </p:nvPr>
        </p:nvSpPr>
        <p:spPr>
          <a:xfrm>
            <a:off x="766445" y="469521"/>
            <a:ext cx="10659110" cy="5502049"/>
          </a:xfrm>
        </p:spPr>
        <p:txBody>
          <a:bodyPr/>
          <a:lstStyle/>
          <a:p>
            <a:pPr marL="0" indent="0">
              <a:buNone/>
            </a:pPr>
            <a:r>
              <a:rPr lang="en-US" b="1" dirty="0"/>
              <a:t>Example:</a:t>
            </a:r>
          </a:p>
          <a:p>
            <a:pPr marL="0" indent="0">
              <a:buNone/>
            </a:pPr>
            <a:r>
              <a:rPr lang="en-US" b="1" dirty="0"/>
              <a:t>1. fs (File System)</a:t>
            </a:r>
            <a:r>
              <a:rPr lang="en-US" dirty="0"/>
              <a:t>: Used for </a:t>
            </a:r>
            <a:r>
              <a:rPr lang="en-US" b="1" dirty="0">
                <a:solidFill>
                  <a:srgbClr val="C00000"/>
                </a:solidFill>
              </a:rPr>
              <a:t>handling file operations </a:t>
            </a:r>
            <a:r>
              <a:rPr lang="en-US" dirty="0"/>
              <a:t>such as </a:t>
            </a:r>
            <a:r>
              <a:rPr lang="en-US" b="1" dirty="0"/>
              <a:t>reading</a:t>
            </a:r>
            <a:r>
              <a:rPr lang="en-US" dirty="0"/>
              <a:t>, </a:t>
            </a:r>
            <a:r>
              <a:rPr lang="en-US" b="1" dirty="0"/>
              <a:t>writing</a:t>
            </a:r>
            <a:r>
              <a:rPr lang="en-US" dirty="0"/>
              <a:t>, and </a:t>
            </a:r>
            <a:r>
              <a:rPr lang="en-US" b="1" dirty="0"/>
              <a:t>deleting</a:t>
            </a:r>
            <a:r>
              <a:rPr lang="en-US" dirty="0"/>
              <a:t> files.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2. </a:t>
            </a:r>
            <a:r>
              <a:rPr lang="en-US" b="1" dirty="0"/>
              <a:t>http: </a:t>
            </a:r>
            <a:r>
              <a:rPr lang="en-US" dirty="0"/>
              <a:t>Used to create and manage </a:t>
            </a:r>
            <a:r>
              <a:rPr lang="en-US" b="1" dirty="0"/>
              <a:t>HTTP servers </a:t>
            </a:r>
            <a:r>
              <a:rPr lang="en-US" dirty="0"/>
              <a:t>and handle </a:t>
            </a:r>
            <a:r>
              <a:rPr lang="en-US" b="1" dirty="0">
                <a:solidFill>
                  <a:srgbClr val="C00000"/>
                </a:solidFill>
              </a:rPr>
              <a:t>HTTP</a:t>
            </a:r>
            <a:r>
              <a:rPr lang="en-US" dirty="0">
                <a:solidFill>
                  <a:srgbClr val="C00000"/>
                </a:solidFill>
              </a:rPr>
              <a:t> </a:t>
            </a:r>
            <a:r>
              <a:rPr lang="en-US" b="1" dirty="0">
                <a:solidFill>
                  <a:srgbClr val="C00000"/>
                </a:solidFill>
              </a:rPr>
              <a:t>requests</a:t>
            </a:r>
            <a:r>
              <a:rPr lang="en-US" dirty="0">
                <a:solidFill>
                  <a:srgbClr val="C00000"/>
                </a:solidFill>
              </a:rPr>
              <a:t> </a:t>
            </a:r>
            <a:r>
              <a:rPr lang="en-US" dirty="0"/>
              <a:t>and </a:t>
            </a:r>
            <a:r>
              <a:rPr lang="en-US" b="1" dirty="0">
                <a:solidFill>
                  <a:srgbClr val="C00000"/>
                </a:solidFill>
              </a:rPr>
              <a:t>responses</a:t>
            </a:r>
            <a:r>
              <a:rPr lang="en-US" dirty="0"/>
              <a:t>.</a:t>
            </a:r>
            <a:endParaRPr lang="en-IN" dirty="0"/>
          </a:p>
        </p:txBody>
      </p:sp>
      <p:pic>
        <p:nvPicPr>
          <p:cNvPr id="4" name="Picture 3">
            <a:extLst>
              <a:ext uri="{FF2B5EF4-FFF2-40B4-BE49-F238E27FC236}">
                <a16:creationId xmlns:a16="http://schemas.microsoft.com/office/drawing/2014/main" id="{1712B974-52AC-4033-ED22-533B95D6C07D}"/>
              </a:ext>
            </a:extLst>
          </p:cNvPr>
          <p:cNvPicPr>
            <a:picLocks noChangeAspect="1"/>
          </p:cNvPicPr>
          <p:nvPr/>
        </p:nvPicPr>
        <p:blipFill>
          <a:blip r:embed="rId2"/>
          <a:stretch>
            <a:fillRect/>
          </a:stretch>
        </p:blipFill>
        <p:spPr>
          <a:xfrm>
            <a:off x="1548296" y="1310562"/>
            <a:ext cx="6191448" cy="1740629"/>
          </a:xfrm>
          <a:prstGeom prst="rect">
            <a:avLst/>
          </a:prstGeom>
        </p:spPr>
      </p:pic>
      <p:pic>
        <p:nvPicPr>
          <p:cNvPr id="6" name="Picture 5">
            <a:extLst>
              <a:ext uri="{FF2B5EF4-FFF2-40B4-BE49-F238E27FC236}">
                <a16:creationId xmlns:a16="http://schemas.microsoft.com/office/drawing/2014/main" id="{BF83B230-A72C-21EE-5F27-1FABF8BA38D9}"/>
              </a:ext>
            </a:extLst>
          </p:cNvPr>
          <p:cNvPicPr>
            <a:picLocks noChangeAspect="1"/>
          </p:cNvPicPr>
          <p:nvPr/>
        </p:nvPicPr>
        <p:blipFill>
          <a:blip r:embed="rId3"/>
          <a:stretch>
            <a:fillRect/>
          </a:stretch>
        </p:blipFill>
        <p:spPr>
          <a:xfrm>
            <a:off x="1548296" y="3745764"/>
            <a:ext cx="8815457" cy="2457330"/>
          </a:xfrm>
          <a:prstGeom prst="rect">
            <a:avLst/>
          </a:prstGeom>
        </p:spPr>
      </p:pic>
    </p:spTree>
    <p:extLst>
      <p:ext uri="{BB962C8B-B14F-4D97-AF65-F5344CB8AC3E}">
        <p14:creationId xmlns:p14="http://schemas.microsoft.com/office/powerpoint/2010/main" val="2838800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5F5F-2FC0-2CA4-C69F-AA5455F30B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785FC-CF7A-2BDA-F499-ADEA8A423685}"/>
              </a:ext>
            </a:extLst>
          </p:cNvPr>
          <p:cNvSpPr>
            <a:spLocks noGrp="1"/>
          </p:cNvSpPr>
          <p:nvPr>
            <p:ph idx="1"/>
          </p:nvPr>
        </p:nvSpPr>
        <p:spPr>
          <a:xfrm>
            <a:off x="766445" y="1001485"/>
            <a:ext cx="10659110" cy="4855029"/>
          </a:xfrm>
        </p:spPr>
        <p:txBody>
          <a:bodyPr>
            <a:normAutofit/>
          </a:bodyPr>
          <a:lstStyle/>
          <a:p>
            <a:pPr marL="0" indent="0">
              <a:buNone/>
            </a:pPr>
            <a:r>
              <a:rPr lang="en-US" sz="2400" b="1" dirty="0"/>
              <a:t>2. Local Modules:</a:t>
            </a:r>
          </a:p>
          <a:p>
            <a:pPr marL="0" indent="0">
              <a:buNone/>
            </a:pPr>
            <a:r>
              <a:rPr lang="en-US" sz="2400" dirty="0"/>
              <a:t>Local Modules in Node.js are </a:t>
            </a:r>
            <a:r>
              <a:rPr lang="en-US" sz="2400" b="1" dirty="0">
                <a:solidFill>
                  <a:srgbClr val="C00000"/>
                </a:solidFill>
              </a:rPr>
              <a:t>custom modules </a:t>
            </a:r>
            <a:r>
              <a:rPr lang="en-US" sz="2400" b="1" dirty="0"/>
              <a:t>created by developers </a:t>
            </a:r>
            <a:r>
              <a:rPr lang="en-US" sz="2400" dirty="0"/>
              <a:t>to </a:t>
            </a:r>
            <a:r>
              <a:rPr lang="en-US" sz="2400" b="1" dirty="0">
                <a:solidFill>
                  <a:srgbClr val="C00000"/>
                </a:solidFill>
              </a:rPr>
              <a:t>encapsulate</a:t>
            </a:r>
            <a:r>
              <a:rPr lang="en-US" sz="2400" dirty="0"/>
              <a:t> </a:t>
            </a:r>
            <a:r>
              <a:rPr lang="en-US" sz="2400" b="1" dirty="0"/>
              <a:t>specific functionality </a:t>
            </a:r>
            <a:r>
              <a:rPr lang="en-US" sz="2400" dirty="0"/>
              <a:t>within their applications. Unlike </a:t>
            </a:r>
            <a:r>
              <a:rPr lang="en-US" sz="2400" b="1" dirty="0"/>
              <a:t>core modules </a:t>
            </a:r>
            <a:r>
              <a:rPr lang="en-US" sz="2400" dirty="0"/>
              <a:t>(built into Node.js) or </a:t>
            </a:r>
            <a:r>
              <a:rPr lang="en-US" sz="2400" b="1" dirty="0"/>
              <a:t>third-party modules </a:t>
            </a:r>
            <a:r>
              <a:rPr lang="en-US" sz="2400" dirty="0"/>
              <a:t>(installed via </a:t>
            </a:r>
            <a:r>
              <a:rPr lang="en-US" sz="2400" dirty="0" err="1"/>
              <a:t>npm</a:t>
            </a:r>
            <a:r>
              <a:rPr lang="en-US" sz="2400" dirty="0"/>
              <a:t>), </a:t>
            </a:r>
            <a:r>
              <a:rPr lang="en-US" sz="2400" b="1" dirty="0"/>
              <a:t>local modules are </a:t>
            </a:r>
            <a:r>
              <a:rPr lang="en-US" sz="2400" b="1" dirty="0">
                <a:solidFill>
                  <a:srgbClr val="002060"/>
                </a:solidFill>
              </a:rPr>
              <a:t>part of your project</a:t>
            </a:r>
            <a:r>
              <a:rPr lang="en-US" sz="2400" dirty="0"/>
              <a:t>, often created to organize and reuse code.</a:t>
            </a:r>
          </a:p>
          <a:p>
            <a:pPr marL="0" indent="0">
              <a:buNone/>
            </a:pPr>
            <a:endParaRPr lang="en-US" sz="800" dirty="0"/>
          </a:p>
          <a:p>
            <a:pPr marL="0" indent="0">
              <a:buNone/>
            </a:pPr>
            <a:r>
              <a:rPr lang="en-US" sz="2400" b="1" dirty="0"/>
              <a:t>Characteristics of Local Modules:</a:t>
            </a:r>
          </a:p>
          <a:p>
            <a:r>
              <a:rPr lang="en-US" sz="2400" b="1" dirty="0"/>
              <a:t>Custom-built: </a:t>
            </a:r>
            <a:r>
              <a:rPr lang="en-US" sz="2400" dirty="0"/>
              <a:t>Designed to address specific requirements of the application.</a:t>
            </a:r>
          </a:p>
          <a:p>
            <a:r>
              <a:rPr lang="en-US" sz="2400" b="1" dirty="0"/>
              <a:t>Reusable: </a:t>
            </a:r>
            <a:r>
              <a:rPr lang="en-US" sz="2400" dirty="0"/>
              <a:t>Can be </a:t>
            </a:r>
            <a:r>
              <a:rPr lang="en-US" sz="2400" b="1" dirty="0"/>
              <a:t>imported</a:t>
            </a:r>
            <a:r>
              <a:rPr lang="en-US" sz="2400" dirty="0"/>
              <a:t> and </a:t>
            </a:r>
            <a:r>
              <a:rPr lang="en-US" sz="2400" b="1" dirty="0"/>
              <a:t>used</a:t>
            </a:r>
            <a:r>
              <a:rPr lang="en-US" sz="2400" dirty="0"/>
              <a:t> across </a:t>
            </a:r>
            <a:r>
              <a:rPr lang="en-US" sz="2400" b="1" dirty="0"/>
              <a:t>different parts of the project</a:t>
            </a:r>
            <a:r>
              <a:rPr lang="en-US" sz="2400" dirty="0"/>
              <a:t>.</a:t>
            </a:r>
          </a:p>
          <a:p>
            <a:r>
              <a:rPr lang="en-US" sz="2400" b="1" dirty="0"/>
              <a:t>File-based: </a:t>
            </a:r>
            <a:r>
              <a:rPr lang="en-US" sz="2400" dirty="0"/>
              <a:t>Each local module </a:t>
            </a:r>
            <a:r>
              <a:rPr lang="en-US" sz="2400" b="1" dirty="0"/>
              <a:t>corresponds to a JavaScript file </a:t>
            </a:r>
            <a:r>
              <a:rPr lang="en-US" sz="2400" dirty="0"/>
              <a:t>or a </a:t>
            </a:r>
            <a:r>
              <a:rPr lang="en-US" sz="2400" b="1" dirty="0"/>
              <a:t>set of files </a:t>
            </a:r>
            <a:r>
              <a:rPr lang="en-US" sz="2400" dirty="0"/>
              <a:t>in your project</a:t>
            </a:r>
            <a:endParaRPr lang="en-IN" sz="2400" dirty="0"/>
          </a:p>
        </p:txBody>
      </p:sp>
    </p:spTree>
    <p:extLst>
      <p:ext uri="{BB962C8B-B14F-4D97-AF65-F5344CB8AC3E}">
        <p14:creationId xmlns:p14="http://schemas.microsoft.com/office/powerpoint/2010/main" val="3279370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83944-3AAC-2EB5-16F5-07ED77E1EC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A250C-3D0F-0849-B09B-2A4A159E4F65}"/>
              </a:ext>
            </a:extLst>
          </p:cNvPr>
          <p:cNvSpPr>
            <a:spLocks noGrp="1"/>
          </p:cNvSpPr>
          <p:nvPr>
            <p:ph idx="1"/>
          </p:nvPr>
        </p:nvSpPr>
        <p:spPr>
          <a:xfrm>
            <a:off x="766445" y="468085"/>
            <a:ext cx="10659110" cy="5502049"/>
          </a:xfrm>
        </p:spPr>
        <p:txBody>
          <a:bodyPr>
            <a:normAutofit/>
          </a:bodyPr>
          <a:lstStyle/>
          <a:p>
            <a:pPr marL="0" indent="0">
              <a:buNone/>
            </a:pPr>
            <a:r>
              <a:rPr lang="en-US" sz="2400" b="1" dirty="0"/>
              <a:t>Creating a Local Module:</a:t>
            </a:r>
          </a:p>
          <a:p>
            <a:pPr marL="0" indent="0">
              <a:buNone/>
            </a:pPr>
            <a:r>
              <a:rPr lang="en-US" sz="2400" dirty="0"/>
              <a:t>A local module is </a:t>
            </a:r>
            <a:r>
              <a:rPr lang="en-US" sz="2400" b="1" dirty="0">
                <a:solidFill>
                  <a:srgbClr val="C00000"/>
                </a:solidFill>
              </a:rPr>
              <a:t>just a JavaScript file </a:t>
            </a:r>
            <a:r>
              <a:rPr lang="en-US" sz="2400" dirty="0"/>
              <a:t>where you define your functionality and </a:t>
            </a:r>
            <a:r>
              <a:rPr lang="en-US" sz="2400" b="1" dirty="0">
                <a:solidFill>
                  <a:srgbClr val="C00000"/>
                </a:solidFill>
              </a:rPr>
              <a:t>export</a:t>
            </a:r>
            <a:r>
              <a:rPr lang="en-US" sz="2400" dirty="0"/>
              <a:t> it using </a:t>
            </a:r>
            <a:r>
              <a:rPr lang="en-US" sz="2400" b="1" dirty="0" err="1">
                <a:solidFill>
                  <a:srgbClr val="C00000"/>
                </a:solidFill>
              </a:rPr>
              <a:t>module.exports</a:t>
            </a:r>
            <a:r>
              <a:rPr lang="en-US" sz="2400" dirty="0"/>
              <a:t> or </a:t>
            </a:r>
            <a:r>
              <a:rPr lang="en-US" sz="2400" b="1" dirty="0">
                <a:solidFill>
                  <a:srgbClr val="C00000"/>
                </a:solidFill>
              </a:rPr>
              <a:t>export</a:t>
            </a:r>
            <a:r>
              <a:rPr lang="en-US" sz="2400" dirty="0"/>
              <a:t>.</a:t>
            </a:r>
          </a:p>
          <a:p>
            <a:pPr marL="0" indent="0">
              <a:buNone/>
            </a:pPr>
            <a:r>
              <a:rPr lang="en-US" sz="2400" b="1" dirty="0"/>
              <a:t>Example: Creating and Using a Local Module</a:t>
            </a:r>
          </a:p>
          <a:p>
            <a:pPr marL="0" indent="0">
              <a:buNone/>
            </a:pPr>
            <a:r>
              <a:rPr lang="en-US" sz="2400" b="1" dirty="0">
                <a:solidFill>
                  <a:srgbClr val="002060"/>
                </a:solidFill>
              </a:rPr>
              <a:t>1. Create a File </a:t>
            </a:r>
            <a:r>
              <a:rPr lang="en-US" sz="2400" dirty="0"/>
              <a:t>for the Module Let's create a module named </a:t>
            </a:r>
            <a:r>
              <a:rPr lang="en-US" sz="2400" b="1" dirty="0">
                <a:solidFill>
                  <a:srgbClr val="0070C0"/>
                </a:solidFill>
              </a:rPr>
              <a:t>mathOperations.js</a:t>
            </a:r>
            <a:r>
              <a:rPr lang="en-US" sz="2400" dirty="0"/>
              <a:t>:</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07051958-C6E9-7D1A-FEAE-D6C900BD7C97}"/>
              </a:ext>
            </a:extLst>
          </p:cNvPr>
          <p:cNvPicPr>
            <a:picLocks noChangeAspect="1"/>
          </p:cNvPicPr>
          <p:nvPr/>
        </p:nvPicPr>
        <p:blipFill>
          <a:blip r:embed="rId2"/>
          <a:stretch>
            <a:fillRect/>
          </a:stretch>
        </p:blipFill>
        <p:spPr>
          <a:xfrm>
            <a:off x="3124977" y="2617933"/>
            <a:ext cx="5942046" cy="3848182"/>
          </a:xfrm>
          <a:prstGeom prst="rect">
            <a:avLst/>
          </a:prstGeom>
        </p:spPr>
      </p:pic>
    </p:spTree>
    <p:extLst>
      <p:ext uri="{BB962C8B-B14F-4D97-AF65-F5344CB8AC3E}">
        <p14:creationId xmlns:p14="http://schemas.microsoft.com/office/powerpoint/2010/main" val="14173201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E50E-6AC7-E4AD-07AC-927A70D2A8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2F09B-BF8C-E7A1-F92A-B9BA6E8F6B80}"/>
              </a:ext>
            </a:extLst>
          </p:cNvPr>
          <p:cNvSpPr>
            <a:spLocks noGrp="1"/>
          </p:cNvSpPr>
          <p:nvPr>
            <p:ph idx="1"/>
          </p:nvPr>
        </p:nvSpPr>
        <p:spPr>
          <a:xfrm>
            <a:off x="777240" y="674914"/>
            <a:ext cx="10659110" cy="5502049"/>
          </a:xfrm>
        </p:spPr>
        <p:txBody>
          <a:bodyPr>
            <a:normAutofit/>
          </a:bodyPr>
          <a:lstStyle/>
          <a:p>
            <a:pPr marL="0" indent="0">
              <a:buNone/>
            </a:pPr>
            <a:r>
              <a:rPr lang="en-US" sz="2400" dirty="0"/>
              <a:t>2. </a:t>
            </a:r>
            <a:r>
              <a:rPr lang="en-US" sz="2400" b="1" dirty="0">
                <a:solidFill>
                  <a:srgbClr val="002060"/>
                </a:solidFill>
              </a:rPr>
              <a:t>Import</a:t>
            </a:r>
            <a:r>
              <a:rPr lang="en-US" sz="2400" dirty="0"/>
              <a:t> and </a:t>
            </a:r>
            <a:r>
              <a:rPr lang="en-US" sz="2400" b="1" dirty="0">
                <a:solidFill>
                  <a:srgbClr val="002060"/>
                </a:solidFill>
              </a:rPr>
              <a:t>Use</a:t>
            </a:r>
            <a:r>
              <a:rPr lang="en-US" sz="2400" dirty="0"/>
              <a:t> the Module Import the module into another file using </a:t>
            </a:r>
            <a:r>
              <a:rPr lang="en-US" sz="2400" b="1" dirty="0">
                <a:solidFill>
                  <a:srgbClr val="C00000"/>
                </a:solidFill>
              </a:rPr>
              <a:t>require():</a:t>
            </a:r>
            <a:endParaRPr lang="en-IN" sz="2400" b="1" dirty="0">
              <a:solidFill>
                <a:srgbClr val="C00000"/>
              </a:solidFill>
            </a:endParaRPr>
          </a:p>
        </p:txBody>
      </p:sp>
      <p:pic>
        <p:nvPicPr>
          <p:cNvPr id="5" name="Picture 4">
            <a:extLst>
              <a:ext uri="{FF2B5EF4-FFF2-40B4-BE49-F238E27FC236}">
                <a16:creationId xmlns:a16="http://schemas.microsoft.com/office/drawing/2014/main" id="{D91CC124-A133-74B6-1422-136D0FFCE6A6}"/>
              </a:ext>
            </a:extLst>
          </p:cNvPr>
          <p:cNvPicPr>
            <a:picLocks noChangeAspect="1"/>
          </p:cNvPicPr>
          <p:nvPr/>
        </p:nvPicPr>
        <p:blipFill>
          <a:blip r:embed="rId2"/>
          <a:stretch>
            <a:fillRect/>
          </a:stretch>
        </p:blipFill>
        <p:spPr>
          <a:xfrm>
            <a:off x="1610238" y="1447314"/>
            <a:ext cx="7784133" cy="2952914"/>
          </a:xfrm>
          <a:prstGeom prst="rect">
            <a:avLst/>
          </a:prstGeom>
        </p:spPr>
      </p:pic>
    </p:spTree>
    <p:extLst>
      <p:ext uri="{BB962C8B-B14F-4D97-AF65-F5344CB8AC3E}">
        <p14:creationId xmlns:p14="http://schemas.microsoft.com/office/powerpoint/2010/main" val="4187949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EB4-9840-8BB0-AD8F-F0D3648FA5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5E68-7228-F472-D99B-68B070A9BCA7}"/>
              </a:ext>
            </a:extLst>
          </p:cNvPr>
          <p:cNvSpPr>
            <a:spLocks noGrp="1"/>
          </p:cNvSpPr>
          <p:nvPr>
            <p:ph idx="1"/>
          </p:nvPr>
        </p:nvSpPr>
        <p:spPr>
          <a:xfrm>
            <a:off x="777240" y="674914"/>
            <a:ext cx="10659110" cy="5502049"/>
          </a:xfrm>
        </p:spPr>
        <p:txBody>
          <a:bodyPr>
            <a:normAutofit/>
          </a:bodyPr>
          <a:lstStyle/>
          <a:p>
            <a:pPr marL="0" indent="0">
              <a:buNone/>
            </a:pPr>
            <a:r>
              <a:rPr lang="en-US" sz="2800" b="1" dirty="0"/>
              <a:t>3. Third-party Modules:</a:t>
            </a:r>
          </a:p>
          <a:p>
            <a:pPr marL="0" indent="0">
              <a:buNone/>
            </a:pPr>
            <a:r>
              <a:rPr lang="en-US" sz="2400" b="1" dirty="0"/>
              <a:t>Third-party modules</a:t>
            </a:r>
            <a:r>
              <a:rPr lang="en-US" sz="2400" dirty="0"/>
              <a:t> in Node.js are </a:t>
            </a:r>
            <a:r>
              <a:rPr lang="en-US" sz="2400" b="1" dirty="0">
                <a:solidFill>
                  <a:srgbClr val="C00000"/>
                </a:solidFill>
              </a:rPr>
              <a:t>external packages </a:t>
            </a:r>
            <a:r>
              <a:rPr lang="en-US" sz="2400" b="1" dirty="0"/>
              <a:t>created by the </a:t>
            </a:r>
            <a:r>
              <a:rPr lang="en-US" sz="2400" b="1" dirty="0">
                <a:solidFill>
                  <a:srgbClr val="C00000"/>
                </a:solidFill>
              </a:rPr>
              <a:t>developer community </a:t>
            </a:r>
            <a:r>
              <a:rPr lang="en-US" sz="2400" dirty="0"/>
              <a:t>and </a:t>
            </a:r>
            <a:r>
              <a:rPr lang="en-US" sz="2400" b="1" dirty="0"/>
              <a:t>published to </a:t>
            </a:r>
            <a:r>
              <a:rPr lang="en-US" sz="2400" dirty="0"/>
              <a:t>the </a:t>
            </a:r>
            <a:r>
              <a:rPr lang="en-US" sz="2400" b="1" dirty="0" err="1">
                <a:solidFill>
                  <a:srgbClr val="C00000"/>
                </a:solidFill>
              </a:rPr>
              <a:t>npm</a:t>
            </a:r>
            <a:r>
              <a:rPr lang="en-US" sz="2400" b="1" dirty="0"/>
              <a:t> (Node Package Manager)</a:t>
            </a:r>
            <a:r>
              <a:rPr lang="en-US" sz="2400" dirty="0"/>
              <a:t> </a:t>
            </a:r>
            <a:r>
              <a:rPr lang="en-US" sz="2400" b="1" dirty="0"/>
              <a:t>repository</a:t>
            </a:r>
            <a:r>
              <a:rPr lang="en-US" sz="2400" dirty="0"/>
              <a:t>. These modules extend the functionality of Node.js, allowing developers to use pre-built solutions </a:t>
            </a:r>
            <a:r>
              <a:rPr lang="en-US" sz="2400" b="1" dirty="0">
                <a:solidFill>
                  <a:srgbClr val="002060"/>
                </a:solidFill>
              </a:rPr>
              <a:t>instead of writing everything from scratch</a:t>
            </a:r>
            <a:r>
              <a:rPr lang="en-US" sz="2400" dirty="0"/>
              <a:t>.</a:t>
            </a:r>
          </a:p>
          <a:p>
            <a:pPr marL="0" indent="0">
              <a:buNone/>
            </a:pPr>
            <a:r>
              <a:rPr lang="en-US" sz="2400" b="1" dirty="0"/>
              <a:t>Characteristics of Third-party Modules</a:t>
            </a:r>
          </a:p>
          <a:p>
            <a:pPr>
              <a:buFont typeface="+mj-lt"/>
              <a:buAutoNum type="arabicPeriod"/>
            </a:pPr>
            <a:r>
              <a:rPr lang="en-US" sz="2400" b="1" dirty="0"/>
              <a:t>Community-driven</a:t>
            </a:r>
            <a:r>
              <a:rPr lang="en-US" sz="2400" dirty="0"/>
              <a:t>: Developed and maintained by the </a:t>
            </a:r>
            <a:r>
              <a:rPr lang="en-US" sz="2400" b="1" dirty="0">
                <a:solidFill>
                  <a:srgbClr val="002060"/>
                </a:solidFill>
              </a:rPr>
              <a:t>Node.js community</a:t>
            </a:r>
            <a:r>
              <a:rPr lang="en-US" sz="2400" b="1" dirty="0"/>
              <a:t> </a:t>
            </a:r>
            <a:r>
              <a:rPr lang="en-US" sz="2400" dirty="0"/>
              <a:t>or </a:t>
            </a:r>
            <a:r>
              <a:rPr lang="en-US" sz="2400" b="1" dirty="0">
                <a:solidFill>
                  <a:srgbClr val="002060"/>
                </a:solidFill>
              </a:rPr>
              <a:t>organizations</a:t>
            </a:r>
            <a:r>
              <a:rPr lang="en-US" sz="2400" dirty="0"/>
              <a:t>.</a:t>
            </a:r>
          </a:p>
          <a:p>
            <a:pPr>
              <a:buFont typeface="+mj-lt"/>
              <a:buAutoNum type="arabicPeriod"/>
            </a:pPr>
            <a:r>
              <a:rPr lang="en-US" sz="2400" b="1" dirty="0"/>
              <a:t>Installable via </a:t>
            </a:r>
            <a:r>
              <a:rPr lang="en-US" sz="2400" b="1" dirty="0" err="1"/>
              <a:t>npm</a:t>
            </a:r>
            <a:r>
              <a:rPr lang="en-US" sz="2400" dirty="0"/>
              <a:t>: Available in the </a:t>
            </a:r>
            <a:r>
              <a:rPr lang="en-US" sz="2400" b="1" dirty="0" err="1"/>
              <a:t>npm</a:t>
            </a:r>
            <a:r>
              <a:rPr lang="en-US" sz="2400" dirty="0"/>
              <a:t> </a:t>
            </a:r>
            <a:r>
              <a:rPr lang="en-US" sz="2400" b="1" dirty="0">
                <a:solidFill>
                  <a:srgbClr val="002060"/>
                </a:solidFill>
              </a:rPr>
              <a:t>registry</a:t>
            </a:r>
            <a:r>
              <a:rPr lang="en-US" sz="2400" dirty="0"/>
              <a:t> and installed using the </a:t>
            </a:r>
            <a:r>
              <a:rPr lang="en-US" sz="2400" dirty="0" err="1"/>
              <a:t>npm</a:t>
            </a:r>
            <a:r>
              <a:rPr lang="en-US" sz="2400" dirty="0"/>
              <a:t> command-line tool.</a:t>
            </a:r>
          </a:p>
          <a:p>
            <a:pPr>
              <a:buFont typeface="+mj-lt"/>
              <a:buAutoNum type="arabicPeriod"/>
            </a:pPr>
            <a:r>
              <a:rPr lang="en-US" sz="2400" b="1" dirty="0"/>
              <a:t>Reusable</a:t>
            </a:r>
            <a:r>
              <a:rPr lang="en-US" sz="2400" dirty="0"/>
              <a:t>: Can be used across multiple projects.</a:t>
            </a:r>
          </a:p>
          <a:p>
            <a:pPr>
              <a:buFont typeface="+mj-lt"/>
              <a:buAutoNum type="arabicPeriod"/>
            </a:pPr>
            <a:r>
              <a:rPr lang="en-US" sz="2400" b="1" dirty="0"/>
              <a:t>Versioned</a:t>
            </a:r>
            <a:r>
              <a:rPr lang="en-US" sz="2400" dirty="0"/>
              <a:t>: Versions are maintained to ensure </a:t>
            </a:r>
            <a:r>
              <a:rPr lang="en-US" sz="2400" b="1" dirty="0"/>
              <a:t>stability</a:t>
            </a:r>
            <a:r>
              <a:rPr lang="en-US" sz="2400" dirty="0"/>
              <a:t> and </a:t>
            </a:r>
            <a:r>
              <a:rPr lang="en-US" sz="2400" b="1" dirty="0"/>
              <a:t>compatibility</a:t>
            </a:r>
            <a:r>
              <a:rPr lang="en-US" sz="2400" dirty="0"/>
              <a:t>.</a:t>
            </a:r>
          </a:p>
          <a:p>
            <a:pPr>
              <a:buFont typeface="+mj-lt"/>
              <a:buAutoNum type="arabicPeriod"/>
            </a:pPr>
            <a:r>
              <a:rPr lang="en-US" sz="2400" b="1" dirty="0"/>
              <a:t>Examples</a:t>
            </a:r>
            <a:r>
              <a:rPr lang="en-US" sz="2400" dirty="0"/>
              <a:t> </a:t>
            </a:r>
            <a:r>
              <a:rPr lang="en-US" sz="2400" b="1" dirty="0"/>
              <a:t>of Popular Third-party Modules: </a:t>
            </a:r>
            <a:r>
              <a:rPr lang="en-US" sz="2400" b="1" dirty="0">
                <a:solidFill>
                  <a:srgbClr val="002060"/>
                </a:solidFill>
              </a:rPr>
              <a:t>Express, </a:t>
            </a:r>
            <a:r>
              <a:rPr lang="en-IN" sz="2400" b="1" dirty="0">
                <a:solidFill>
                  <a:srgbClr val="002060"/>
                </a:solidFill>
              </a:rPr>
              <a:t>Mongoose, Axios, </a:t>
            </a:r>
            <a:endParaRPr lang="en-US" sz="2400" b="1" dirty="0">
              <a:solidFill>
                <a:srgbClr val="002060"/>
              </a:solidFill>
            </a:endParaRPr>
          </a:p>
          <a:p>
            <a:pPr marL="0" indent="0">
              <a:buNone/>
            </a:pPr>
            <a:endParaRPr lang="en-IN" sz="2400" dirty="0"/>
          </a:p>
        </p:txBody>
      </p:sp>
    </p:spTree>
    <p:extLst>
      <p:ext uri="{BB962C8B-B14F-4D97-AF65-F5344CB8AC3E}">
        <p14:creationId xmlns:p14="http://schemas.microsoft.com/office/powerpoint/2010/main" val="250238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25D90-DD57-7635-6681-64BF7D4F22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FF317-E40F-0D99-8488-5F3F39D3064B}"/>
              </a:ext>
            </a:extLst>
          </p:cNvPr>
          <p:cNvSpPr>
            <a:spLocks noGrp="1"/>
          </p:cNvSpPr>
          <p:nvPr>
            <p:ph idx="1"/>
          </p:nvPr>
        </p:nvSpPr>
        <p:spPr>
          <a:xfrm>
            <a:off x="777240" y="674914"/>
            <a:ext cx="10659110" cy="5502049"/>
          </a:xfrm>
        </p:spPr>
        <p:txBody>
          <a:bodyPr>
            <a:normAutofit/>
          </a:bodyPr>
          <a:lstStyle/>
          <a:p>
            <a:pPr marL="0" indent="0">
              <a:buNone/>
            </a:pPr>
            <a:r>
              <a:rPr lang="en-US" sz="2400" b="1" dirty="0"/>
              <a:t>How to Use Third-party Modules:</a:t>
            </a:r>
          </a:p>
          <a:p>
            <a:pPr marL="0" indent="0">
              <a:buNone/>
            </a:pPr>
            <a:r>
              <a:rPr lang="en-US" sz="2400" b="1" dirty="0"/>
              <a:t>1. Install the Module: </a:t>
            </a:r>
            <a:r>
              <a:rPr lang="en-US" sz="2400" dirty="0"/>
              <a:t>Use </a:t>
            </a:r>
            <a:r>
              <a:rPr lang="en-US" sz="2400" b="1" dirty="0" err="1"/>
              <a:t>npm</a:t>
            </a:r>
            <a:r>
              <a:rPr lang="en-US" sz="2400" b="1" dirty="0"/>
              <a:t> install </a:t>
            </a:r>
            <a:r>
              <a:rPr lang="en-US" sz="2400" dirty="0"/>
              <a:t>to add the module to your project:</a:t>
            </a:r>
          </a:p>
          <a:p>
            <a:endParaRPr lang="en-US" sz="2400" dirty="0"/>
          </a:p>
          <a:p>
            <a:endParaRPr lang="en-US" sz="2400" dirty="0"/>
          </a:p>
          <a:p>
            <a:endParaRPr lang="en-US" sz="2400" dirty="0"/>
          </a:p>
          <a:p>
            <a:pPr marL="0" indent="0">
              <a:buNone/>
            </a:pPr>
            <a:r>
              <a:rPr lang="en-US" sz="2400" b="1" dirty="0"/>
              <a:t>2. Require the Module: </a:t>
            </a:r>
            <a:r>
              <a:rPr lang="en-US" sz="2400" b="1" dirty="0">
                <a:solidFill>
                  <a:srgbClr val="002060"/>
                </a:solidFill>
              </a:rPr>
              <a:t>Import</a:t>
            </a:r>
            <a:r>
              <a:rPr lang="en-US" sz="2400" dirty="0"/>
              <a:t> </a:t>
            </a:r>
            <a:r>
              <a:rPr lang="en-US" sz="2400" b="1" dirty="0"/>
              <a:t>the module </a:t>
            </a:r>
            <a:r>
              <a:rPr lang="en-US" sz="2400" dirty="0"/>
              <a:t>in your JavaScript file using </a:t>
            </a:r>
            <a:r>
              <a:rPr lang="en-US" sz="2400" b="1" dirty="0">
                <a:solidFill>
                  <a:srgbClr val="002060"/>
                </a:solidFill>
              </a:rPr>
              <a:t>require():</a:t>
            </a:r>
          </a:p>
          <a:p>
            <a:pPr marL="0" indent="0">
              <a:buNone/>
            </a:pPr>
            <a:endParaRPr lang="en-US" sz="2400" b="1" dirty="0">
              <a:solidFill>
                <a:srgbClr val="002060"/>
              </a:solidFill>
            </a:endParaRPr>
          </a:p>
          <a:p>
            <a:pPr marL="0" indent="0">
              <a:buNone/>
            </a:pPr>
            <a:endParaRPr lang="en-US" sz="2400" b="1" dirty="0">
              <a:solidFill>
                <a:srgbClr val="002060"/>
              </a:solidFill>
            </a:endParaRPr>
          </a:p>
          <a:p>
            <a:pPr marL="0" indent="0">
              <a:buNone/>
            </a:pPr>
            <a:r>
              <a:rPr lang="en-IN" sz="2400" b="1" dirty="0">
                <a:solidFill>
                  <a:srgbClr val="002060"/>
                </a:solidFill>
              </a:rPr>
              <a:t>OR</a:t>
            </a:r>
          </a:p>
          <a:p>
            <a:pPr marL="0" indent="0">
              <a:buNone/>
            </a:pPr>
            <a:endParaRPr lang="en-IN" sz="2400" b="1" dirty="0">
              <a:solidFill>
                <a:srgbClr val="002060"/>
              </a:solidFill>
            </a:endParaRPr>
          </a:p>
          <a:p>
            <a:pPr marL="0" indent="0">
              <a:buNone/>
            </a:pPr>
            <a:r>
              <a:rPr lang="en-US" sz="2400" b="1" dirty="0">
                <a:solidFill>
                  <a:schemeClr val="tx1"/>
                </a:solidFill>
              </a:rPr>
              <a:t>3. Use the Module: </a:t>
            </a:r>
            <a:r>
              <a:rPr lang="en-US" sz="2400" b="1" dirty="0">
                <a:solidFill>
                  <a:srgbClr val="002060"/>
                </a:solidFill>
              </a:rPr>
              <a:t>Call</a:t>
            </a:r>
            <a:r>
              <a:rPr lang="en-US" sz="2400" dirty="0">
                <a:solidFill>
                  <a:schemeClr val="tx1"/>
                </a:solidFill>
              </a:rPr>
              <a:t> the </a:t>
            </a:r>
            <a:r>
              <a:rPr lang="en-US" sz="2400" b="1" dirty="0">
                <a:solidFill>
                  <a:schemeClr val="tx1"/>
                </a:solidFill>
              </a:rPr>
              <a:t>functions</a:t>
            </a:r>
            <a:r>
              <a:rPr lang="en-US" sz="2400" dirty="0">
                <a:solidFill>
                  <a:schemeClr val="tx1"/>
                </a:solidFill>
              </a:rPr>
              <a:t> or use the classes provided by the module in your application.</a:t>
            </a:r>
            <a:endParaRPr lang="en-IN" sz="2400" dirty="0">
              <a:solidFill>
                <a:schemeClr val="tx1"/>
              </a:solidFill>
            </a:endParaRPr>
          </a:p>
        </p:txBody>
      </p:sp>
      <p:pic>
        <p:nvPicPr>
          <p:cNvPr id="5" name="Picture 4">
            <a:extLst>
              <a:ext uri="{FF2B5EF4-FFF2-40B4-BE49-F238E27FC236}">
                <a16:creationId xmlns:a16="http://schemas.microsoft.com/office/drawing/2014/main" id="{C20EF240-FB1E-E3D6-2930-4F5CD2729100}"/>
              </a:ext>
            </a:extLst>
          </p:cNvPr>
          <p:cNvPicPr>
            <a:picLocks noChangeAspect="1"/>
          </p:cNvPicPr>
          <p:nvPr/>
        </p:nvPicPr>
        <p:blipFill>
          <a:blip r:embed="rId2"/>
          <a:stretch>
            <a:fillRect/>
          </a:stretch>
        </p:blipFill>
        <p:spPr>
          <a:xfrm>
            <a:off x="1820895" y="1808433"/>
            <a:ext cx="4152381" cy="628571"/>
          </a:xfrm>
          <a:prstGeom prst="rect">
            <a:avLst/>
          </a:prstGeom>
        </p:spPr>
      </p:pic>
      <p:pic>
        <p:nvPicPr>
          <p:cNvPr id="7" name="Picture 6">
            <a:extLst>
              <a:ext uri="{FF2B5EF4-FFF2-40B4-BE49-F238E27FC236}">
                <a16:creationId xmlns:a16="http://schemas.microsoft.com/office/drawing/2014/main" id="{0CAAC9EC-236D-4B1E-3CB0-468DFD346A1A}"/>
              </a:ext>
            </a:extLst>
          </p:cNvPr>
          <p:cNvPicPr>
            <a:picLocks noChangeAspect="1"/>
          </p:cNvPicPr>
          <p:nvPr/>
        </p:nvPicPr>
        <p:blipFill>
          <a:blip r:embed="rId3"/>
          <a:stretch>
            <a:fillRect/>
          </a:stretch>
        </p:blipFill>
        <p:spPr>
          <a:xfrm>
            <a:off x="1820894" y="3611000"/>
            <a:ext cx="6484753" cy="628571"/>
          </a:xfrm>
          <a:prstGeom prst="rect">
            <a:avLst/>
          </a:prstGeom>
        </p:spPr>
      </p:pic>
      <p:pic>
        <p:nvPicPr>
          <p:cNvPr id="2" name="Picture 1">
            <a:extLst>
              <a:ext uri="{FF2B5EF4-FFF2-40B4-BE49-F238E27FC236}">
                <a16:creationId xmlns:a16="http://schemas.microsoft.com/office/drawing/2014/main" id="{BA09D826-394E-31E3-ADBC-975E04BA359F}"/>
              </a:ext>
            </a:extLst>
          </p:cNvPr>
          <p:cNvPicPr>
            <a:picLocks noChangeAspect="1"/>
          </p:cNvPicPr>
          <p:nvPr/>
        </p:nvPicPr>
        <p:blipFill>
          <a:blip r:embed="rId4"/>
          <a:stretch>
            <a:fillRect/>
          </a:stretch>
        </p:blipFill>
        <p:spPr>
          <a:xfrm>
            <a:off x="1820894" y="4483589"/>
            <a:ext cx="6254470" cy="641834"/>
          </a:xfrm>
          <a:prstGeom prst="rect">
            <a:avLst/>
          </a:prstGeom>
        </p:spPr>
      </p:pic>
    </p:spTree>
    <p:extLst>
      <p:ext uri="{BB962C8B-B14F-4D97-AF65-F5344CB8AC3E}">
        <p14:creationId xmlns:p14="http://schemas.microsoft.com/office/powerpoint/2010/main" val="3306552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A9152-7451-45DB-1F5E-A181022E74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ADE57-4869-D6EF-9469-3EB73F4345D6}"/>
              </a:ext>
            </a:extLst>
          </p:cNvPr>
          <p:cNvSpPr>
            <a:spLocks noGrp="1"/>
          </p:cNvSpPr>
          <p:nvPr>
            <p:ph idx="1"/>
          </p:nvPr>
        </p:nvSpPr>
        <p:spPr>
          <a:xfrm>
            <a:off x="766445" y="304800"/>
            <a:ext cx="10659110" cy="5502049"/>
          </a:xfrm>
        </p:spPr>
        <p:txBody>
          <a:bodyPr/>
          <a:lstStyle/>
          <a:p>
            <a:pPr marL="0" indent="0">
              <a:buNone/>
            </a:pPr>
            <a:r>
              <a:rPr lang="en-US" sz="2400" b="1" dirty="0"/>
              <a:t>Diff ways of Importing and Exporting Node.js Modules:</a:t>
            </a:r>
          </a:p>
          <a:p>
            <a:pPr marL="0" indent="0">
              <a:buNone/>
            </a:pPr>
            <a:r>
              <a:rPr lang="en-US" b="1" dirty="0"/>
              <a:t>1. Standard Way (</a:t>
            </a:r>
            <a:r>
              <a:rPr lang="en-US" b="1" dirty="0" err="1">
                <a:solidFill>
                  <a:srgbClr val="C00000"/>
                </a:solidFill>
              </a:rPr>
              <a:t>CommonJS</a:t>
            </a:r>
            <a:r>
              <a:rPr lang="en-US" b="1" dirty="0"/>
              <a:t> Syntax): </a:t>
            </a:r>
            <a:r>
              <a:rPr lang="en-US" dirty="0"/>
              <a:t>This is the </a:t>
            </a:r>
            <a:r>
              <a:rPr lang="en-US" b="1" dirty="0">
                <a:solidFill>
                  <a:srgbClr val="C00000"/>
                </a:solidFill>
              </a:rPr>
              <a:t>default</a:t>
            </a:r>
            <a:r>
              <a:rPr lang="en-US" dirty="0"/>
              <a:t> module system in Node.js before ES modules were supported.</a:t>
            </a:r>
          </a:p>
          <a:p>
            <a:r>
              <a:rPr lang="en-IN" b="1" dirty="0"/>
              <a:t>Single Export:</a:t>
            </a:r>
          </a:p>
          <a:p>
            <a:endParaRPr lang="en-IN" b="1" dirty="0"/>
          </a:p>
          <a:p>
            <a:endParaRPr lang="en-IN" b="1" dirty="0"/>
          </a:p>
          <a:p>
            <a:endParaRPr lang="en-IN" b="1" dirty="0"/>
          </a:p>
          <a:p>
            <a:endParaRPr lang="en-IN" b="1" dirty="0"/>
          </a:p>
          <a:p>
            <a:r>
              <a:rPr lang="en-IN" b="1" dirty="0"/>
              <a:t>Multiple Exports:</a:t>
            </a:r>
          </a:p>
          <a:p>
            <a:endParaRPr lang="en-IN" b="1" dirty="0"/>
          </a:p>
          <a:p>
            <a:endParaRPr lang="en-IN" b="1" dirty="0"/>
          </a:p>
          <a:p>
            <a:endParaRPr lang="en-IN" dirty="0"/>
          </a:p>
        </p:txBody>
      </p:sp>
      <p:pic>
        <p:nvPicPr>
          <p:cNvPr id="4" name="Picture 3">
            <a:extLst>
              <a:ext uri="{FF2B5EF4-FFF2-40B4-BE49-F238E27FC236}">
                <a16:creationId xmlns:a16="http://schemas.microsoft.com/office/drawing/2014/main" id="{2A3BEF99-34EC-2AEB-4404-7A00841E6772}"/>
              </a:ext>
            </a:extLst>
          </p:cNvPr>
          <p:cNvPicPr>
            <a:picLocks noChangeAspect="1"/>
          </p:cNvPicPr>
          <p:nvPr/>
        </p:nvPicPr>
        <p:blipFill>
          <a:blip r:embed="rId2"/>
          <a:stretch>
            <a:fillRect/>
          </a:stretch>
        </p:blipFill>
        <p:spPr>
          <a:xfrm>
            <a:off x="2838073" y="1509363"/>
            <a:ext cx="5165601" cy="1625723"/>
          </a:xfrm>
          <a:prstGeom prst="rect">
            <a:avLst/>
          </a:prstGeom>
        </p:spPr>
      </p:pic>
      <p:pic>
        <p:nvPicPr>
          <p:cNvPr id="6" name="Picture 5">
            <a:extLst>
              <a:ext uri="{FF2B5EF4-FFF2-40B4-BE49-F238E27FC236}">
                <a16:creationId xmlns:a16="http://schemas.microsoft.com/office/drawing/2014/main" id="{02C0529C-0429-2CE4-84FB-97D32A9B4814}"/>
              </a:ext>
            </a:extLst>
          </p:cNvPr>
          <p:cNvPicPr>
            <a:picLocks noChangeAspect="1"/>
          </p:cNvPicPr>
          <p:nvPr/>
        </p:nvPicPr>
        <p:blipFill>
          <a:blip r:embed="rId3"/>
          <a:stretch>
            <a:fillRect/>
          </a:stretch>
        </p:blipFill>
        <p:spPr>
          <a:xfrm>
            <a:off x="3129312" y="3465408"/>
            <a:ext cx="4534231" cy="2800754"/>
          </a:xfrm>
          <a:prstGeom prst="rect">
            <a:avLst/>
          </a:prstGeom>
        </p:spPr>
      </p:pic>
    </p:spTree>
    <p:extLst>
      <p:ext uri="{BB962C8B-B14F-4D97-AF65-F5344CB8AC3E}">
        <p14:creationId xmlns:p14="http://schemas.microsoft.com/office/powerpoint/2010/main" val="171001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DB5F8-3799-91A5-0DFA-0AB019EC7E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49051-0756-21B6-617D-A46D413E19F0}"/>
              </a:ext>
            </a:extLst>
          </p:cNvPr>
          <p:cNvSpPr>
            <a:spLocks noGrp="1"/>
          </p:cNvSpPr>
          <p:nvPr>
            <p:ph idx="1"/>
          </p:nvPr>
        </p:nvSpPr>
        <p:spPr>
          <a:xfrm>
            <a:off x="766445" y="983386"/>
            <a:ext cx="10659110" cy="5502049"/>
          </a:xfrm>
        </p:spPr>
        <p:txBody>
          <a:bodyPr>
            <a:normAutofit/>
          </a:bodyPr>
          <a:lstStyle/>
          <a:p>
            <a:pPr marL="0" indent="0">
              <a:buNone/>
            </a:pPr>
            <a:r>
              <a:rPr lang="en-US" sz="2400" b="1" dirty="0"/>
              <a:t>Importing:</a:t>
            </a:r>
          </a:p>
          <a:p>
            <a:pPr marL="0" indent="0">
              <a:buNone/>
            </a:pPr>
            <a:endParaRPr lang="en-IN" sz="2400" dirty="0"/>
          </a:p>
        </p:txBody>
      </p:sp>
      <p:pic>
        <p:nvPicPr>
          <p:cNvPr id="4" name="Picture 3">
            <a:extLst>
              <a:ext uri="{FF2B5EF4-FFF2-40B4-BE49-F238E27FC236}">
                <a16:creationId xmlns:a16="http://schemas.microsoft.com/office/drawing/2014/main" id="{02CD9D60-B949-8448-A6CE-740CE5561133}"/>
              </a:ext>
            </a:extLst>
          </p:cNvPr>
          <p:cNvPicPr>
            <a:picLocks noChangeAspect="1"/>
          </p:cNvPicPr>
          <p:nvPr/>
        </p:nvPicPr>
        <p:blipFill>
          <a:blip r:embed="rId2"/>
          <a:stretch>
            <a:fillRect/>
          </a:stretch>
        </p:blipFill>
        <p:spPr>
          <a:xfrm>
            <a:off x="2110312" y="1738933"/>
            <a:ext cx="6295238" cy="1800000"/>
          </a:xfrm>
          <a:prstGeom prst="rect">
            <a:avLst/>
          </a:prstGeom>
        </p:spPr>
      </p:pic>
    </p:spTree>
    <p:extLst>
      <p:ext uri="{BB962C8B-B14F-4D97-AF65-F5344CB8AC3E}">
        <p14:creationId xmlns:p14="http://schemas.microsoft.com/office/powerpoint/2010/main" val="2466527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E166-34A7-8206-1810-868FF36BC4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788C-B2A7-7618-916A-8A70745C4CB6}"/>
              </a:ext>
            </a:extLst>
          </p:cNvPr>
          <p:cNvSpPr>
            <a:spLocks noGrp="1"/>
          </p:cNvSpPr>
          <p:nvPr>
            <p:ph idx="1"/>
          </p:nvPr>
        </p:nvSpPr>
        <p:spPr>
          <a:xfrm>
            <a:off x="777240" y="674914"/>
            <a:ext cx="10659110" cy="5502049"/>
          </a:xfrm>
        </p:spPr>
        <p:txBody>
          <a:bodyPr/>
          <a:lstStyle/>
          <a:p>
            <a:pPr marL="0" indent="0">
              <a:buNone/>
            </a:pPr>
            <a:r>
              <a:rPr lang="en-US" b="1" dirty="0"/>
              <a:t>2. </a:t>
            </a:r>
            <a:r>
              <a:rPr lang="en-IN" b="1" dirty="0"/>
              <a:t>ESM Syntax</a:t>
            </a:r>
            <a:r>
              <a:rPr lang="en-IN" dirty="0"/>
              <a:t>: </a:t>
            </a:r>
            <a:r>
              <a:rPr lang="en-US" dirty="0"/>
              <a:t>ECMA stands for </a:t>
            </a:r>
            <a:r>
              <a:rPr lang="en-US" b="1" dirty="0">
                <a:solidFill>
                  <a:srgbClr val="C00000"/>
                </a:solidFill>
              </a:rPr>
              <a:t>European Computer Manufacturers Association </a:t>
            </a:r>
            <a:r>
              <a:rPr lang="en-US" dirty="0"/>
              <a:t>(now officially called </a:t>
            </a:r>
            <a:r>
              <a:rPr lang="en-US" b="1" dirty="0">
                <a:solidFill>
                  <a:srgbClr val="0070C0"/>
                </a:solidFill>
              </a:rPr>
              <a:t>ECMA</a:t>
            </a:r>
            <a:r>
              <a:rPr lang="en-US" dirty="0"/>
              <a:t> International). JavaScript is standardized under ECMA.</a:t>
            </a:r>
            <a:endParaRPr lang="en-IN" dirty="0"/>
          </a:p>
          <a:p>
            <a:r>
              <a:rPr lang="en-IN" b="1" dirty="0"/>
              <a:t>Single Export: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Multiple Exports:</a:t>
            </a:r>
          </a:p>
          <a:p>
            <a:pPr marL="0" indent="0">
              <a:buNone/>
            </a:pPr>
            <a:endParaRPr lang="en-IN" dirty="0"/>
          </a:p>
        </p:txBody>
      </p:sp>
      <p:pic>
        <p:nvPicPr>
          <p:cNvPr id="4" name="Picture 3">
            <a:extLst>
              <a:ext uri="{FF2B5EF4-FFF2-40B4-BE49-F238E27FC236}">
                <a16:creationId xmlns:a16="http://schemas.microsoft.com/office/drawing/2014/main" id="{9D169272-E126-5F4D-D8A4-77321D503428}"/>
              </a:ext>
            </a:extLst>
          </p:cNvPr>
          <p:cNvPicPr>
            <a:picLocks noChangeAspect="1"/>
          </p:cNvPicPr>
          <p:nvPr/>
        </p:nvPicPr>
        <p:blipFill>
          <a:blip r:embed="rId2"/>
          <a:stretch>
            <a:fillRect/>
          </a:stretch>
        </p:blipFill>
        <p:spPr>
          <a:xfrm>
            <a:off x="2829071" y="1306056"/>
            <a:ext cx="6555448" cy="1902398"/>
          </a:xfrm>
          <a:prstGeom prst="rect">
            <a:avLst/>
          </a:prstGeom>
        </p:spPr>
      </p:pic>
      <p:pic>
        <p:nvPicPr>
          <p:cNvPr id="6" name="Picture 5">
            <a:extLst>
              <a:ext uri="{FF2B5EF4-FFF2-40B4-BE49-F238E27FC236}">
                <a16:creationId xmlns:a16="http://schemas.microsoft.com/office/drawing/2014/main" id="{F086E58A-519B-A5F4-7D4E-8068F7124030}"/>
              </a:ext>
            </a:extLst>
          </p:cNvPr>
          <p:cNvPicPr>
            <a:picLocks noChangeAspect="1"/>
          </p:cNvPicPr>
          <p:nvPr/>
        </p:nvPicPr>
        <p:blipFill>
          <a:blip r:embed="rId3"/>
          <a:stretch>
            <a:fillRect/>
          </a:stretch>
        </p:blipFill>
        <p:spPr>
          <a:xfrm>
            <a:off x="3437636" y="3649547"/>
            <a:ext cx="4791964" cy="3066286"/>
          </a:xfrm>
          <a:prstGeom prst="rect">
            <a:avLst/>
          </a:prstGeom>
        </p:spPr>
      </p:pic>
    </p:spTree>
    <p:extLst>
      <p:ext uri="{BB962C8B-B14F-4D97-AF65-F5344CB8AC3E}">
        <p14:creationId xmlns:p14="http://schemas.microsoft.com/office/powerpoint/2010/main" val="2446682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991A-010E-E25C-DAF6-60AE14753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54563-D57C-3CAE-BFD6-1AF62041E993}"/>
              </a:ext>
            </a:extLst>
          </p:cNvPr>
          <p:cNvSpPr>
            <a:spLocks noGrp="1"/>
          </p:cNvSpPr>
          <p:nvPr>
            <p:ph idx="1"/>
          </p:nvPr>
        </p:nvSpPr>
        <p:spPr>
          <a:xfrm>
            <a:off x="876392" y="983386"/>
            <a:ext cx="10659110" cy="5502049"/>
          </a:xfrm>
        </p:spPr>
        <p:txBody>
          <a:bodyPr>
            <a:normAutofit/>
          </a:bodyPr>
          <a:lstStyle/>
          <a:p>
            <a:pPr marL="0" indent="0">
              <a:buNone/>
            </a:pPr>
            <a:r>
              <a:rPr lang="en-US" sz="2400" b="1" dirty="0"/>
              <a:t>Importing:</a:t>
            </a:r>
            <a:endParaRPr lang="en-IN" sz="2400" b="1" dirty="0"/>
          </a:p>
        </p:txBody>
      </p:sp>
      <p:pic>
        <p:nvPicPr>
          <p:cNvPr id="4" name="Picture 3">
            <a:extLst>
              <a:ext uri="{FF2B5EF4-FFF2-40B4-BE49-F238E27FC236}">
                <a16:creationId xmlns:a16="http://schemas.microsoft.com/office/drawing/2014/main" id="{5B018850-31A5-AFCC-6920-924548F96795}"/>
              </a:ext>
            </a:extLst>
          </p:cNvPr>
          <p:cNvPicPr>
            <a:picLocks noChangeAspect="1"/>
          </p:cNvPicPr>
          <p:nvPr/>
        </p:nvPicPr>
        <p:blipFill>
          <a:blip r:embed="rId2"/>
          <a:stretch>
            <a:fillRect/>
          </a:stretch>
        </p:blipFill>
        <p:spPr>
          <a:xfrm>
            <a:off x="1396497" y="1812286"/>
            <a:ext cx="8571428" cy="2285714"/>
          </a:xfrm>
          <a:prstGeom prst="rect">
            <a:avLst/>
          </a:prstGeom>
        </p:spPr>
      </p:pic>
    </p:spTree>
    <p:extLst>
      <p:ext uri="{BB962C8B-B14F-4D97-AF65-F5344CB8AC3E}">
        <p14:creationId xmlns:p14="http://schemas.microsoft.com/office/powerpoint/2010/main" val="404077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1275907"/>
            <a:ext cx="10659110" cy="3189767"/>
          </a:xfrm>
        </p:spPr>
        <p:txBody>
          <a:bodyPr>
            <a:normAutofit/>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requests and responses should be structured, enabling seamless data exchange between systems.</a:t>
            </a:r>
            <a:endParaRPr lang="en-IN" sz="2800" dirty="0"/>
          </a:p>
        </p:txBody>
      </p:sp>
    </p:spTree>
    <p:extLst>
      <p:ext uri="{BB962C8B-B14F-4D97-AF65-F5344CB8AC3E}">
        <p14:creationId xmlns:p14="http://schemas.microsoft.com/office/powerpoint/2010/main" val="1455896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36" name="Oval 103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Oval 1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7" name="Freeform: Shape 104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 name="Freeform: Shape 104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9" name="Oval 104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52" name="Rectangle 105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hat is Port | Learn the Importance and Types of Port in Detail">
            <a:extLst>
              <a:ext uri="{FF2B5EF4-FFF2-40B4-BE49-F238E27FC236}">
                <a16:creationId xmlns:a16="http://schemas.microsoft.com/office/drawing/2014/main" id="{3A42E78D-DA9E-D916-EB22-6565FEDF35C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r="1334"/>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55" name="Oval 105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6053C50-334B-9139-A2C6-8BFBDC25FF16}"/>
              </a:ext>
            </a:extLst>
          </p:cNvPr>
          <p:cNvPicPr>
            <a:picLocks noChangeAspect="1"/>
          </p:cNvPicPr>
          <p:nvPr/>
        </p:nvPicPr>
        <p:blipFill>
          <a:blip r:embed="rId3"/>
          <a:stretch>
            <a:fillRect/>
          </a:stretch>
        </p:blipFill>
        <p:spPr>
          <a:xfrm rot="10800000">
            <a:off x="9410105" y="6290337"/>
            <a:ext cx="2778845" cy="542857"/>
          </a:xfrm>
          <a:prstGeom prst="rect">
            <a:avLst/>
          </a:prstGeom>
        </p:spPr>
      </p:pic>
      <p:pic>
        <p:nvPicPr>
          <p:cNvPr id="6" name="Picture 5">
            <a:extLst>
              <a:ext uri="{FF2B5EF4-FFF2-40B4-BE49-F238E27FC236}">
                <a16:creationId xmlns:a16="http://schemas.microsoft.com/office/drawing/2014/main" id="{EC67CD6C-89BC-BA9D-97FA-4BB2868F17D1}"/>
              </a:ext>
            </a:extLst>
          </p:cNvPr>
          <p:cNvPicPr>
            <a:picLocks noChangeAspect="1"/>
          </p:cNvPicPr>
          <p:nvPr/>
        </p:nvPicPr>
        <p:blipFill>
          <a:blip r:embed="rId4"/>
          <a:stretch>
            <a:fillRect/>
          </a:stretch>
        </p:blipFill>
        <p:spPr>
          <a:xfrm>
            <a:off x="546479" y="1160673"/>
            <a:ext cx="5440663" cy="221707"/>
          </a:xfrm>
          <a:prstGeom prst="rect">
            <a:avLst/>
          </a:prstGeom>
        </p:spPr>
      </p:pic>
    </p:spTree>
    <p:extLst>
      <p:ext uri="{BB962C8B-B14F-4D97-AF65-F5344CB8AC3E}">
        <p14:creationId xmlns:p14="http://schemas.microsoft.com/office/powerpoint/2010/main" val="1402782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normAutofit/>
          </a:bodyPr>
          <a:lstStyle/>
          <a:p>
            <a:pPr marL="0" indent="0">
              <a:buNone/>
            </a:pPr>
            <a:r>
              <a:rPr lang="en-US" sz="2400" b="1" dirty="0"/>
              <a:t>Functioning Of Ports</a:t>
            </a:r>
          </a:p>
          <a:p>
            <a:pPr marL="0" indent="0">
              <a:buNone/>
            </a:pPr>
            <a:r>
              <a:rPr lang="en-US" sz="2400" dirty="0"/>
              <a:t>A </a:t>
            </a:r>
            <a:r>
              <a:rPr lang="en-US" sz="2400" b="1" dirty="0">
                <a:solidFill>
                  <a:srgbClr val="C00000"/>
                </a:solidFill>
              </a:rPr>
              <a:t>port</a:t>
            </a:r>
            <a:r>
              <a:rPr lang="en-US" sz="2400" dirty="0"/>
              <a:t> always functions </a:t>
            </a:r>
            <a:r>
              <a:rPr lang="en-US" sz="2400" b="1" dirty="0"/>
              <a:t>along with </a:t>
            </a:r>
            <a:r>
              <a:rPr lang="en-US" sz="2400" dirty="0"/>
              <a:t>an </a:t>
            </a:r>
            <a:r>
              <a:rPr lang="en-US" sz="2400" b="1" dirty="0">
                <a:solidFill>
                  <a:srgbClr val="C00000"/>
                </a:solidFill>
              </a:rPr>
              <a:t>IP address</a:t>
            </a:r>
            <a:r>
              <a:rPr lang="en-US" sz="2400" dirty="0"/>
              <a:t>. An IP address is a </a:t>
            </a:r>
            <a:r>
              <a:rPr lang="en-US" sz="2400" b="1" dirty="0"/>
              <a:t>numeric address </a:t>
            </a:r>
            <a:r>
              <a:rPr lang="en-US" sz="2400" dirty="0"/>
              <a:t>that acts as an </a:t>
            </a:r>
            <a:r>
              <a:rPr lang="en-US" sz="2400" b="1" dirty="0"/>
              <a:t>identifier</a:t>
            </a:r>
            <a:r>
              <a:rPr lang="en-US" sz="2400" dirty="0"/>
              <a:t> for a computer or a device on a network. </a:t>
            </a:r>
          </a:p>
          <a:p>
            <a:pPr marL="0" indent="0">
              <a:buNone/>
            </a:pPr>
            <a:r>
              <a:rPr lang="en-US" sz="2400" dirty="0"/>
              <a:t>For communication purposes, each device needs to have an </a:t>
            </a:r>
            <a:r>
              <a:rPr lang="en-US" sz="2400" b="1" dirty="0"/>
              <a:t>IP address</a:t>
            </a:r>
            <a:r>
              <a:rPr lang="en-US" sz="2400" dirty="0"/>
              <a:t>. An IP address and a port number work in sync to </a:t>
            </a:r>
            <a:r>
              <a:rPr lang="en-US" sz="2400" b="1" dirty="0">
                <a:solidFill>
                  <a:srgbClr val="002060"/>
                </a:solidFill>
              </a:rPr>
              <a:t>exchange data on a network</a:t>
            </a:r>
            <a:r>
              <a:rPr lang="en-US" sz="2400" dirty="0"/>
              <a:t>.</a:t>
            </a:r>
          </a:p>
          <a:p>
            <a:pPr marL="0" indent="0">
              <a:buNone/>
            </a:pPr>
            <a:endParaRPr lang="en-US" sz="800" dirty="0"/>
          </a:p>
          <a:p>
            <a:pPr marL="0" indent="0">
              <a:buNone/>
            </a:pPr>
            <a:r>
              <a:rPr lang="en-US" sz="2400" b="1" dirty="0"/>
              <a:t>🔚 Final Conclusion:</a:t>
            </a:r>
          </a:p>
          <a:p>
            <a:r>
              <a:rPr lang="en-US" sz="2400" dirty="0"/>
              <a:t>A domain (or IP address) like localhost or example.com </a:t>
            </a:r>
            <a:r>
              <a:rPr lang="en-US" sz="2400" b="1" dirty="0">
                <a:solidFill>
                  <a:srgbClr val="002060"/>
                </a:solidFill>
              </a:rPr>
              <a:t>identifies a machine </a:t>
            </a:r>
            <a:r>
              <a:rPr lang="en-US" sz="2400" dirty="0"/>
              <a:t>(or server).</a:t>
            </a:r>
          </a:p>
          <a:p>
            <a:r>
              <a:rPr lang="en-US" sz="2400" dirty="0"/>
              <a:t>But a machine can run </a:t>
            </a:r>
            <a:r>
              <a:rPr lang="en-US" sz="2400" b="1" dirty="0"/>
              <a:t>multiple</a:t>
            </a:r>
            <a:r>
              <a:rPr lang="en-US" sz="2400" dirty="0"/>
              <a:t> services/servers at the same time.</a:t>
            </a:r>
          </a:p>
          <a:p>
            <a:r>
              <a:rPr lang="en-US" sz="2400" dirty="0"/>
              <a:t>To distinguish between these different services on the </a:t>
            </a:r>
            <a:r>
              <a:rPr lang="en-US" sz="2400" b="1" dirty="0">
                <a:solidFill>
                  <a:srgbClr val="002060"/>
                </a:solidFill>
              </a:rPr>
              <a:t>same domain/IP</a:t>
            </a:r>
            <a:r>
              <a:rPr lang="en-US" sz="2400" dirty="0"/>
              <a:t>, each must listen on a unique port number.</a:t>
            </a:r>
            <a:endParaRPr lang="en-IN" sz="2400" dirty="0"/>
          </a:p>
        </p:txBody>
      </p:sp>
    </p:spTree>
    <p:extLst>
      <p:ext uri="{BB962C8B-B14F-4D97-AF65-F5344CB8AC3E}">
        <p14:creationId xmlns:p14="http://schemas.microsoft.com/office/powerpoint/2010/main" val="3717541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2B55D-CD9F-4092-10BA-09B2B0F57B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8892-46F3-E0D3-6E72-6716D6EC4139}"/>
              </a:ext>
            </a:extLst>
          </p:cNvPr>
          <p:cNvSpPr>
            <a:spLocks noGrp="1"/>
          </p:cNvSpPr>
          <p:nvPr>
            <p:ph idx="1"/>
          </p:nvPr>
        </p:nvSpPr>
        <p:spPr>
          <a:xfrm>
            <a:off x="777240" y="696686"/>
            <a:ext cx="10659110" cy="5480277"/>
          </a:xfrm>
        </p:spPr>
        <p:txBody>
          <a:bodyPr>
            <a:normAutofit/>
          </a:bodyPr>
          <a:lstStyle/>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Example:</a:t>
            </a:r>
            <a:endParaRPr lang="en-IN" sz="2400" dirty="0">
              <a:effectLst/>
              <a:latin typeface="Calibri" panose="020F0502020204030204" pitchFamily="34" charset="0"/>
            </a:endParaRPr>
          </a:p>
          <a:p>
            <a:pPr marL="0" marR="0"/>
            <a:r>
              <a:rPr lang="en-IN" sz="2400" dirty="0">
                <a:effectLst/>
                <a:latin typeface="Calibri" panose="020F0502020204030204" pitchFamily="34" charset="0"/>
              </a:rPr>
              <a:t>Suppose you run </a:t>
            </a:r>
            <a:r>
              <a:rPr lang="en-US" sz="2400" b="1" dirty="0">
                <a:effectLst/>
                <a:latin typeface="Calibri" panose="020F0502020204030204" pitchFamily="34" charset="0"/>
              </a:rPr>
              <a:t>two servers</a:t>
            </a:r>
            <a:r>
              <a:rPr lang="en-IN" sz="2400" dirty="0">
                <a:effectLst/>
                <a:latin typeface="Calibri" panose="020F0502020204030204" pitchFamily="34" charset="0"/>
              </a:rPr>
              <a:t> on your machine:</a:t>
            </a: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buNone/>
            </a:pP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Now you can open:</a:t>
            </a:r>
          </a:p>
          <a:p>
            <a:pPr rtl="0" fontAlgn="ctr">
              <a:buFont typeface="Arial" panose="020B0604020202020204" pitchFamily="34" charset="0"/>
              <a:buChar char="•"/>
            </a:pPr>
            <a:r>
              <a:rPr lang="en-IN" sz="2400" dirty="0">
                <a:effectLst/>
                <a:latin typeface="Calibri" panose="020F0502020204030204" pitchFamily="34" charset="0"/>
                <a:hlinkClick r:id="rId2"/>
              </a:rPr>
              <a:t>http://localhost:3000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1</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hlinkClick r:id="rId3"/>
              </a:rPr>
              <a:t>http://localhost:5000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2</a:t>
            </a:r>
            <a:endParaRPr lang="en-IN" sz="2400" dirty="0">
              <a:effectLst/>
              <a:latin typeface="Calibri" panose="020F0502020204030204" pitchFamily="34" charset="0"/>
            </a:endParaRPr>
          </a:p>
          <a:p>
            <a:pPr marL="0" marR="0">
              <a:buNone/>
            </a:pPr>
            <a:r>
              <a:rPr lang="en-US" sz="2400" dirty="0">
                <a:effectLst/>
                <a:latin typeface="Calibri" panose="020F0502020204030204" pitchFamily="34" charset="0"/>
              </a:rPr>
              <a:t> </a:t>
            </a:r>
          </a:p>
          <a:p>
            <a:pPr marL="0" marR="0"/>
            <a:endParaRPr lang="en-IN" sz="2400" dirty="0">
              <a:effectLst/>
              <a:latin typeface="Calibri" panose="020F0502020204030204" pitchFamily="34" charset="0"/>
            </a:endParaRPr>
          </a:p>
          <a:p>
            <a:pPr marL="0" indent="0">
              <a:buNone/>
            </a:pPr>
            <a:endParaRPr lang="en-IN" sz="2400" dirty="0"/>
          </a:p>
        </p:txBody>
      </p:sp>
      <p:pic>
        <p:nvPicPr>
          <p:cNvPr id="4" name="Picture 3">
            <a:extLst>
              <a:ext uri="{FF2B5EF4-FFF2-40B4-BE49-F238E27FC236}">
                <a16:creationId xmlns:a16="http://schemas.microsoft.com/office/drawing/2014/main" id="{086357D3-5FD4-5C0B-DFF0-F12E91DA076A}"/>
              </a:ext>
            </a:extLst>
          </p:cNvPr>
          <p:cNvPicPr>
            <a:picLocks noChangeAspect="1"/>
          </p:cNvPicPr>
          <p:nvPr/>
        </p:nvPicPr>
        <p:blipFill>
          <a:blip r:embed="rId4"/>
          <a:stretch>
            <a:fillRect/>
          </a:stretch>
        </p:blipFill>
        <p:spPr>
          <a:xfrm>
            <a:off x="1811111" y="1764167"/>
            <a:ext cx="5251222" cy="2448604"/>
          </a:xfrm>
          <a:prstGeom prst="rect">
            <a:avLst/>
          </a:prstGeom>
        </p:spPr>
      </p:pic>
    </p:spTree>
    <p:extLst>
      <p:ext uri="{BB962C8B-B14F-4D97-AF65-F5344CB8AC3E}">
        <p14:creationId xmlns:p14="http://schemas.microsoft.com/office/powerpoint/2010/main" val="1114197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D350-340B-1460-E6AD-57BC3D1B35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8DC-C59F-63CC-516F-DCE840466B37}"/>
              </a:ext>
            </a:extLst>
          </p:cNvPr>
          <p:cNvSpPr>
            <a:spLocks noGrp="1"/>
          </p:cNvSpPr>
          <p:nvPr>
            <p:ph idx="1"/>
          </p:nvPr>
        </p:nvSpPr>
        <p:spPr>
          <a:xfrm>
            <a:off x="777240" y="696686"/>
            <a:ext cx="10659110" cy="5480277"/>
          </a:xfrm>
        </p:spPr>
        <p:txBody>
          <a:bodyPr>
            <a:noAutofit/>
          </a:bodyPr>
          <a:lstStyle/>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What’s Happening Here?</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rPr>
              <a:t>localhost (or </a:t>
            </a:r>
            <a:r>
              <a:rPr lang="en-US" sz="2400" dirty="0">
                <a:effectLst/>
                <a:latin typeface="Calibri" panose="020F0502020204030204" pitchFamily="34" charset="0"/>
              </a:rPr>
              <a:t>127.0.0.1</a:t>
            </a:r>
            <a:r>
              <a:rPr lang="en-IN" sz="2400" dirty="0">
                <a:effectLst/>
                <a:latin typeface="Calibri" panose="020F0502020204030204" pitchFamily="34" charset="0"/>
              </a:rPr>
              <a:t>) is the </a:t>
            </a:r>
            <a:r>
              <a:rPr lang="en-US" sz="2400" b="1" dirty="0">
                <a:effectLst/>
                <a:latin typeface="Calibri" panose="020F0502020204030204" pitchFamily="34" charset="0"/>
              </a:rPr>
              <a:t>same host/IP address</a:t>
            </a:r>
            <a:r>
              <a:rPr lang="en-IN" sz="2400" dirty="0">
                <a:effectLst/>
                <a:latin typeface="Calibri" panose="020F0502020204030204" pitchFamily="34" charset="0"/>
              </a:rPr>
              <a:t>.</a:t>
            </a:r>
          </a:p>
          <a:p>
            <a:pPr rtl="0" fontAlgn="ctr">
              <a:buFont typeface="Arial" panose="020B0604020202020204" pitchFamily="34" charset="0"/>
              <a:buChar char="•"/>
            </a:pPr>
            <a:r>
              <a:rPr lang="en-IN" sz="2400" dirty="0">
                <a:effectLst/>
                <a:latin typeface="Calibri" panose="020F0502020204030204" pitchFamily="34" charset="0"/>
              </a:rPr>
              <a:t>The </a:t>
            </a:r>
            <a:r>
              <a:rPr lang="en-US" sz="2400" b="1" dirty="0">
                <a:effectLst/>
                <a:latin typeface="Calibri" panose="020F0502020204030204" pitchFamily="34" charset="0"/>
              </a:rPr>
              <a:t>port numbers (3000 and 5000)</a:t>
            </a:r>
            <a:r>
              <a:rPr lang="en-IN" sz="2400" dirty="0">
                <a:effectLst/>
                <a:latin typeface="Calibri" panose="020F0502020204030204" pitchFamily="34" charset="0"/>
              </a:rPr>
              <a:t> are different — so your OS knows </a:t>
            </a:r>
            <a:r>
              <a:rPr lang="en-US" sz="2400" b="1" dirty="0">
                <a:effectLst/>
                <a:latin typeface="Calibri" panose="020F0502020204030204" pitchFamily="34" charset="0"/>
              </a:rPr>
              <a:t>which server to talk to</a:t>
            </a:r>
            <a:r>
              <a:rPr lang="en-IN" sz="2400" dirty="0">
                <a:effectLst/>
                <a:latin typeface="Calibri" panose="020F0502020204030204" pitchFamily="34" charset="0"/>
              </a:rPr>
              <a:t>.</a:t>
            </a:r>
          </a:p>
          <a:p>
            <a:pPr marL="0" marR="0"/>
            <a:r>
              <a:rPr lang="en-IN" sz="2400" dirty="0">
                <a:effectLst/>
                <a:latin typeface="Calibri" panose="020F0502020204030204" pitchFamily="34" charset="0"/>
              </a:rPr>
              <a:t>Each port acts like a </a:t>
            </a:r>
            <a:r>
              <a:rPr lang="en-US" sz="2400" b="1" dirty="0">
                <a:effectLst/>
                <a:latin typeface="Calibri" panose="020F0502020204030204" pitchFamily="34" charset="0"/>
              </a:rPr>
              <a:t>different communication channel</a:t>
            </a:r>
            <a:r>
              <a:rPr lang="en-IN" sz="2400" dirty="0">
                <a:effectLst/>
                <a:latin typeface="Calibri" panose="020F0502020204030204" pitchFamily="34" charset="0"/>
              </a:rPr>
              <a:t>.</a:t>
            </a:r>
          </a:p>
          <a:p>
            <a:pPr marL="0" marR="0">
              <a:buNone/>
            </a:pPr>
            <a:endParaRPr lang="en-IN" sz="800" b="1" dirty="0">
              <a:effectLst/>
              <a:latin typeface="Segoe UI Emoji" panose="020B0502040204020203" pitchFamily="34" charset="0"/>
            </a:endParaRPr>
          </a:p>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How Does the Operating System Handle This?</a:t>
            </a: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When a request comes in, the </a:t>
            </a:r>
            <a:r>
              <a:rPr lang="en-US" sz="2400" b="1" dirty="0">
                <a:effectLst/>
                <a:latin typeface="Calibri" panose="020F0502020204030204" pitchFamily="34" charset="0"/>
              </a:rPr>
              <a:t>OS uses the port number</a:t>
            </a:r>
            <a:r>
              <a:rPr lang="en-IN" sz="2400" dirty="0">
                <a:effectLst/>
                <a:latin typeface="Calibri" panose="020F0502020204030204" pitchFamily="34" charset="0"/>
              </a:rPr>
              <a:t> to decide </a:t>
            </a:r>
            <a:r>
              <a:rPr lang="en-US" sz="2400" b="1" dirty="0">
                <a:effectLst/>
                <a:latin typeface="Calibri" panose="020F0502020204030204" pitchFamily="34" charset="0"/>
              </a:rPr>
              <a:t>which application it should be sent to</a:t>
            </a:r>
            <a:r>
              <a:rPr lang="en-IN" sz="2400" dirty="0">
                <a:effectLst/>
                <a:latin typeface="Calibri" panose="020F0502020204030204" pitchFamily="34" charset="0"/>
              </a:rPr>
              <a:t>.</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IP address</a:t>
            </a:r>
            <a:r>
              <a:rPr lang="en-IN" sz="2400" dirty="0">
                <a:effectLst/>
                <a:latin typeface="Calibri" panose="020F0502020204030204" pitchFamily="34" charset="0"/>
              </a:rPr>
              <a:t> tells your computer: “Hey, this message is for you.”</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port number</a:t>
            </a:r>
            <a:r>
              <a:rPr lang="en-IN" sz="2400" dirty="0">
                <a:effectLst/>
                <a:latin typeface="Calibri" panose="020F0502020204030204" pitchFamily="34" charset="0"/>
              </a:rPr>
              <a:t> tells your OS: “Hey, this message is for the Node.js server running on port 3000 — not Chrome or MySQL.”</a:t>
            </a:r>
            <a:endParaRPr lang="en-US" sz="2400" dirty="0">
              <a:effectLst/>
              <a:latin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2242534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4EBDE-972A-3D44-8654-B42D654A95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C960D-871D-0A15-0F92-6723BFE0668F}"/>
              </a:ext>
            </a:extLst>
          </p:cNvPr>
          <p:cNvSpPr>
            <a:spLocks noGrp="1"/>
          </p:cNvSpPr>
          <p:nvPr>
            <p:ph idx="1"/>
          </p:nvPr>
        </p:nvSpPr>
        <p:spPr>
          <a:xfrm>
            <a:off x="777240" y="1001486"/>
            <a:ext cx="10659110" cy="5175477"/>
          </a:xfrm>
        </p:spPr>
        <p:txBody>
          <a:bodyPr>
            <a:norm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Final Analogy</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effectLst/>
                <a:latin typeface="Calibri" panose="020F0502020204030204" pitchFamily="34" charset="0"/>
              </a:rPr>
              <a:t>Your PC </a:t>
            </a:r>
            <a:r>
              <a:rPr lang="en-IN" sz="2400" dirty="0">
                <a:effectLst/>
                <a:latin typeface="Calibri" panose="020F0502020204030204" pitchFamily="34" charset="0"/>
              </a:rPr>
              <a:t>= Apartment building</a:t>
            </a:r>
          </a:p>
          <a:p>
            <a:pPr rtl="0" fontAlgn="ctr">
              <a:buFont typeface="Arial" panose="020B0604020202020204" pitchFamily="34" charset="0"/>
              <a:buChar char="•"/>
            </a:pPr>
            <a:r>
              <a:rPr lang="en-IN" sz="2400" b="1" dirty="0">
                <a:effectLst/>
                <a:latin typeface="Calibri" panose="020F0502020204030204" pitchFamily="34" charset="0"/>
              </a:rPr>
              <a:t>IP address </a:t>
            </a:r>
            <a:r>
              <a:rPr lang="en-IN" sz="2400" dirty="0">
                <a:effectLst/>
                <a:latin typeface="Calibri" panose="020F0502020204030204" pitchFamily="34" charset="0"/>
              </a:rPr>
              <a:t>= Building address</a:t>
            </a:r>
          </a:p>
          <a:p>
            <a:pPr rtl="0" fontAlgn="ctr">
              <a:buFont typeface="Arial" panose="020B0604020202020204" pitchFamily="34" charset="0"/>
              <a:buChar char="•"/>
            </a:pPr>
            <a:r>
              <a:rPr lang="en-IN" sz="2400" b="1" dirty="0">
                <a:effectLst/>
                <a:latin typeface="Calibri" panose="020F0502020204030204" pitchFamily="34" charset="0"/>
              </a:rPr>
              <a:t>Ports</a:t>
            </a:r>
            <a:r>
              <a:rPr lang="en-IN" sz="2400" dirty="0">
                <a:effectLst/>
                <a:latin typeface="Calibri" panose="020F0502020204030204" pitchFamily="34" charset="0"/>
              </a:rPr>
              <a:t> = Apartment/room numbers</a:t>
            </a:r>
          </a:p>
          <a:p>
            <a:pPr rtl="0" fontAlgn="ctr">
              <a:buFont typeface="Arial" panose="020B0604020202020204" pitchFamily="34" charset="0"/>
              <a:buChar char="•"/>
            </a:pPr>
            <a:r>
              <a:rPr lang="en-IN" sz="2400" b="1" dirty="0">
                <a:effectLst/>
                <a:latin typeface="Calibri" panose="020F0502020204030204" pitchFamily="34" charset="0"/>
              </a:rPr>
              <a:t>Servers</a:t>
            </a:r>
            <a:r>
              <a:rPr lang="en-IN" sz="2400" dirty="0">
                <a:effectLst/>
                <a:latin typeface="Calibri" panose="020F0502020204030204" pitchFamily="34" charset="0"/>
              </a:rPr>
              <a:t> = People living inside</a:t>
            </a:r>
          </a:p>
          <a:p>
            <a:pPr marL="0" marR="0" indent="0">
              <a:buNone/>
            </a:pPr>
            <a:r>
              <a:rPr lang="en-IN" sz="2400" dirty="0">
                <a:effectLst/>
                <a:latin typeface="Calibri" panose="020F0502020204030204" pitchFamily="34" charset="0"/>
              </a:rPr>
              <a:t>All residents live in the same building, but to reach a </a:t>
            </a:r>
            <a:r>
              <a:rPr lang="en-US" sz="2400" b="1" dirty="0">
                <a:effectLst/>
                <a:latin typeface="Calibri" panose="020F0502020204030204" pitchFamily="34" charset="0"/>
              </a:rPr>
              <a:t>specific one</a:t>
            </a:r>
            <a:r>
              <a:rPr lang="en-IN" sz="2400" dirty="0">
                <a:effectLst/>
                <a:latin typeface="Calibri" panose="020F0502020204030204" pitchFamily="34" charset="0"/>
              </a:rPr>
              <a:t>, you need the correct </a:t>
            </a:r>
            <a:r>
              <a:rPr lang="en-US" sz="2400" b="1" dirty="0">
                <a:effectLst/>
                <a:latin typeface="Calibri" panose="020F0502020204030204" pitchFamily="34" charset="0"/>
              </a:rPr>
              <a:t>room (port) number</a:t>
            </a:r>
            <a:r>
              <a:rPr lang="en-IN" sz="2400" dirty="0">
                <a:effectLst/>
                <a:latin typeface="Calibri" panose="020F0502020204030204" pitchFamily="34" charset="0"/>
              </a:rPr>
              <a:t>.</a:t>
            </a:r>
          </a:p>
          <a:p>
            <a:pPr marL="0" indent="0">
              <a:buNone/>
            </a:pPr>
            <a:endParaRPr lang="en-IN" sz="2400" dirty="0"/>
          </a:p>
        </p:txBody>
      </p:sp>
    </p:spTree>
    <p:extLst>
      <p:ext uri="{BB962C8B-B14F-4D97-AF65-F5344CB8AC3E}">
        <p14:creationId xmlns:p14="http://schemas.microsoft.com/office/powerpoint/2010/main" val="39868505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9872-FADA-0291-D899-FB73A1CE2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61454-DEA3-6E1F-8B6C-30EEB6E49DCA}"/>
              </a:ext>
            </a:extLst>
          </p:cNvPr>
          <p:cNvSpPr>
            <a:spLocks noGrp="1"/>
          </p:cNvSpPr>
          <p:nvPr>
            <p:ph idx="1"/>
          </p:nvPr>
        </p:nvSpPr>
        <p:spPr>
          <a:xfrm>
            <a:off x="777240" y="566056"/>
            <a:ext cx="10659110" cy="5610907"/>
          </a:xfrm>
        </p:spPr>
        <p:txBody>
          <a:bodyPr>
            <a:normAutofit/>
          </a:bodyPr>
          <a:lstStyle/>
          <a:p>
            <a:pPr marL="0" indent="0">
              <a:buNone/>
            </a:pPr>
            <a:r>
              <a:rPr lang="en-US" sz="2400" b="1" dirty="0"/>
              <a:t>Now in simple terms, what does this all mean?</a:t>
            </a:r>
          </a:p>
          <a:p>
            <a:pPr marL="0" indent="0">
              <a:buNone/>
            </a:pPr>
            <a:r>
              <a:rPr lang="en-US" sz="2400" dirty="0"/>
              <a:t>So as an example, let's take a very common port that just about everyone uses every day and that is </a:t>
            </a:r>
            <a:r>
              <a:rPr lang="en-US" sz="2400" b="1" dirty="0">
                <a:solidFill>
                  <a:srgbClr val="002060"/>
                </a:solidFill>
              </a:rPr>
              <a:t>port number 80</a:t>
            </a:r>
            <a:r>
              <a:rPr lang="en-US" sz="2400" dirty="0"/>
              <a:t>. Port 80 is associated with HTTP which are web pages so whenever we visit a web page from our computer, we're using port 80.</a:t>
            </a:r>
            <a:endParaRPr lang="en-IN" sz="2400" dirty="0"/>
          </a:p>
        </p:txBody>
      </p:sp>
      <p:pic>
        <p:nvPicPr>
          <p:cNvPr id="2050" name="Picture 2" descr="Functioning of ports ">
            <a:extLst>
              <a:ext uri="{FF2B5EF4-FFF2-40B4-BE49-F238E27FC236}">
                <a16:creationId xmlns:a16="http://schemas.microsoft.com/office/drawing/2014/main" id="{7AD9B743-AED6-5F23-1A5D-881E509E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7" b="17809"/>
          <a:stretch/>
        </p:blipFill>
        <p:spPr bwMode="auto">
          <a:xfrm>
            <a:off x="2416629" y="2198914"/>
            <a:ext cx="7620000" cy="443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10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5652-5710-E895-F88D-E7860038E5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F1AA-E51B-6BDC-767B-930B37667ABE}"/>
              </a:ext>
            </a:extLst>
          </p:cNvPr>
          <p:cNvSpPr>
            <a:spLocks noGrp="1"/>
          </p:cNvSpPr>
          <p:nvPr>
            <p:ph idx="1"/>
          </p:nvPr>
        </p:nvSpPr>
        <p:spPr>
          <a:xfrm>
            <a:off x="777240" y="696686"/>
            <a:ext cx="10659110" cy="5480277"/>
          </a:xfrm>
        </p:spPr>
        <p:txBody>
          <a:bodyPr>
            <a:normAutofit/>
          </a:bodyPr>
          <a:lstStyle/>
          <a:p>
            <a:pPr>
              <a:buNone/>
            </a:pPr>
            <a:r>
              <a:rPr lang="en-US" sz="2400" b="1" dirty="0"/>
              <a:t>🔢 Port Number Ranges in Networking</a:t>
            </a:r>
          </a:p>
          <a:p>
            <a:r>
              <a:rPr lang="en-US" sz="2400" dirty="0"/>
              <a:t>In total, port numbers range from </a:t>
            </a:r>
            <a:r>
              <a:rPr lang="en-US" sz="2400" b="1" dirty="0"/>
              <a:t>0 to 65535</a:t>
            </a:r>
            <a:r>
              <a:rPr lang="en-US" sz="2400" dirty="0"/>
              <a:t> (16-bit unsigned number). These are divided into 3 main categories:</a:t>
            </a:r>
          </a:p>
          <a:p>
            <a:pPr marL="0" indent="0">
              <a:buNone/>
            </a:pPr>
            <a:endParaRPr lang="en-IN" sz="2400" dirty="0"/>
          </a:p>
        </p:txBody>
      </p:sp>
      <p:pic>
        <p:nvPicPr>
          <p:cNvPr id="3074" name="Picture 2" descr="What are Port Numbers and How Do They Work in Networking?">
            <a:extLst>
              <a:ext uri="{FF2B5EF4-FFF2-40B4-BE49-F238E27FC236}">
                <a16:creationId xmlns:a16="http://schemas.microsoft.com/office/drawing/2014/main" id="{7EC3D4E4-E57F-8F98-13E5-17DBA121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6" y="1908402"/>
            <a:ext cx="9112728" cy="447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2818-3B35-5043-88AB-7F23C66BE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442-0621-B843-9BD6-8C0C175FA694}"/>
              </a:ext>
            </a:extLst>
          </p:cNvPr>
          <p:cNvSpPr>
            <a:spLocks noGrp="1"/>
          </p:cNvSpPr>
          <p:nvPr>
            <p:ph idx="1"/>
          </p:nvPr>
        </p:nvSpPr>
        <p:spPr>
          <a:xfrm>
            <a:off x="777240" y="696686"/>
            <a:ext cx="10659110" cy="5725885"/>
          </a:xfrm>
        </p:spPr>
        <p:txBody>
          <a:bodyPr>
            <a:normAutofit/>
          </a:bodyPr>
          <a:lstStyle/>
          <a:p>
            <a:pPr marL="0" indent="0">
              <a:buNone/>
            </a:pPr>
            <a:r>
              <a:rPr lang="en-US" sz="2400" b="1" dirty="0"/>
              <a:t>1. 🔒 Well-Known Ports (0 – 1023):</a:t>
            </a:r>
          </a:p>
          <a:p>
            <a:pPr marL="0" indent="0">
              <a:buNone/>
            </a:pPr>
            <a:r>
              <a:rPr lang="en-US" sz="2400" dirty="0"/>
              <a:t>Also called system ports or privileged ports</a:t>
            </a:r>
          </a:p>
          <a:p>
            <a:pPr lvl="1"/>
            <a:r>
              <a:rPr lang="en-US" sz="2400" dirty="0"/>
              <a:t>Reserved for standard services and protocols</a:t>
            </a:r>
          </a:p>
          <a:p>
            <a:pPr lvl="1"/>
            <a:r>
              <a:rPr lang="en-US" sz="2400" dirty="0"/>
              <a:t>Typically require admin/root access to bind a server to them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Don't use these for your local development servers unless you know what you're doing.</a:t>
            </a:r>
            <a:endParaRPr lang="en-IN" sz="2400" dirty="0"/>
          </a:p>
        </p:txBody>
      </p:sp>
      <p:graphicFrame>
        <p:nvGraphicFramePr>
          <p:cNvPr id="2" name="Table 1">
            <a:extLst>
              <a:ext uri="{FF2B5EF4-FFF2-40B4-BE49-F238E27FC236}">
                <a16:creationId xmlns:a16="http://schemas.microsoft.com/office/drawing/2014/main" id="{183C498C-7A1A-7FC0-6C81-41B0E94C94A5}"/>
              </a:ext>
            </a:extLst>
          </p:cNvPr>
          <p:cNvGraphicFramePr>
            <a:graphicFrameLocks noGrp="1"/>
          </p:cNvGraphicFramePr>
          <p:nvPr>
            <p:extLst>
              <p:ext uri="{D42A27DB-BD31-4B8C-83A1-F6EECF244321}">
                <p14:modId xmlns:p14="http://schemas.microsoft.com/office/powerpoint/2010/main" val="789810261"/>
              </p:ext>
            </p:extLst>
          </p:nvPr>
        </p:nvGraphicFramePr>
        <p:xfrm>
          <a:off x="1829388" y="2557739"/>
          <a:ext cx="6171613" cy="2827782"/>
        </p:xfrm>
        <a:graphic>
          <a:graphicData uri="http://schemas.openxmlformats.org/drawingml/2006/table">
            <a:tbl>
              <a:tblPr firstRow="1" firstCol="1" bandRow="1">
                <a:tableStyleId>{5C22544A-7EE6-4342-B048-85BDC9FD1C3A}</a:tableStyleId>
              </a:tblPr>
              <a:tblGrid>
                <a:gridCol w="1444750">
                  <a:extLst>
                    <a:ext uri="{9D8B030D-6E8A-4147-A177-3AD203B41FA5}">
                      <a16:colId xmlns:a16="http://schemas.microsoft.com/office/drawing/2014/main" val="1431309488"/>
                    </a:ext>
                  </a:extLst>
                </a:gridCol>
                <a:gridCol w="4726863">
                  <a:extLst>
                    <a:ext uri="{9D8B030D-6E8A-4147-A177-3AD203B41FA5}">
                      <a16:colId xmlns:a16="http://schemas.microsoft.com/office/drawing/2014/main" val="1256228922"/>
                    </a:ext>
                  </a:extLst>
                </a:gridCol>
              </a:tblGrid>
              <a:tr h="0">
                <a:tc>
                  <a:txBody>
                    <a:bodyPr/>
                    <a:lstStyle/>
                    <a:p>
                      <a:pPr>
                        <a:lnSpc>
                          <a:spcPct val="107000"/>
                        </a:lnSpc>
                        <a:spcAft>
                          <a:spcPts val="800"/>
                        </a:spcAft>
                        <a:buNone/>
                      </a:pPr>
                      <a:r>
                        <a:rPr lang="en-IN" sz="2000" b="1" kern="100">
                          <a:effectLst/>
                        </a:rPr>
                        <a:t>Port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b="1" kern="100" dirty="0">
                          <a:effectLst/>
                        </a:rPr>
                        <a:t>Used By</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894578198"/>
                  </a:ext>
                </a:extLst>
              </a:tr>
              <a:tr h="0">
                <a:tc>
                  <a:txBody>
                    <a:bodyPr/>
                    <a:lstStyle/>
                    <a:p>
                      <a:pPr>
                        <a:lnSpc>
                          <a:spcPct val="107000"/>
                        </a:lnSpc>
                        <a:spcAft>
                          <a:spcPts val="800"/>
                        </a:spcAft>
                        <a:buNone/>
                      </a:pPr>
                      <a:r>
                        <a:rPr lang="en-IN" sz="2000" kern="100" dirty="0">
                          <a:effectLst/>
                        </a:rPr>
                        <a:t>20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FTP (File Transfer Protocol – Data)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6551254"/>
                  </a:ext>
                </a:extLst>
              </a:tr>
              <a:tr h="0">
                <a:tc>
                  <a:txBody>
                    <a:bodyPr/>
                    <a:lstStyle/>
                    <a:p>
                      <a:pPr>
                        <a:lnSpc>
                          <a:spcPct val="107000"/>
                        </a:lnSpc>
                        <a:spcAft>
                          <a:spcPts val="800"/>
                        </a:spcAft>
                        <a:buNone/>
                      </a:pPr>
                      <a:r>
                        <a:rPr lang="en-IN" sz="2000" kern="100" dirty="0">
                          <a:effectLst/>
                        </a:rPr>
                        <a:t>21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FTP (Control)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24700585"/>
                  </a:ext>
                </a:extLst>
              </a:tr>
              <a:tr h="0">
                <a:tc>
                  <a:txBody>
                    <a:bodyPr/>
                    <a:lstStyle/>
                    <a:p>
                      <a:pPr>
                        <a:lnSpc>
                          <a:spcPct val="107000"/>
                        </a:lnSpc>
                        <a:spcAft>
                          <a:spcPts val="800"/>
                        </a:spcAft>
                        <a:buNone/>
                      </a:pPr>
                      <a:r>
                        <a:rPr lang="en-IN" sz="2000" kern="100">
                          <a:effectLst/>
                        </a:rPr>
                        <a:t>22</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SSH (Secure Shell)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78007627"/>
                  </a:ext>
                </a:extLst>
              </a:tr>
              <a:tr h="0">
                <a:tc>
                  <a:txBody>
                    <a:bodyPr/>
                    <a:lstStyle/>
                    <a:p>
                      <a:pPr>
                        <a:lnSpc>
                          <a:spcPct val="107000"/>
                        </a:lnSpc>
                        <a:spcAft>
                          <a:spcPts val="800"/>
                        </a:spcAft>
                        <a:buNone/>
                      </a:pPr>
                      <a:r>
                        <a:rPr lang="en-IN" sz="2000" kern="100">
                          <a:effectLst/>
                        </a:rPr>
                        <a:t>23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Telnet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10541082"/>
                  </a:ext>
                </a:extLst>
              </a:tr>
              <a:tr h="0">
                <a:tc>
                  <a:txBody>
                    <a:bodyPr/>
                    <a:lstStyle/>
                    <a:p>
                      <a:pPr>
                        <a:lnSpc>
                          <a:spcPct val="107000"/>
                        </a:lnSpc>
                        <a:spcAft>
                          <a:spcPts val="800"/>
                        </a:spcAft>
                        <a:buNone/>
                      </a:pPr>
                      <a:r>
                        <a:rPr lang="en-IN" sz="2000" kern="100">
                          <a:effectLst/>
                        </a:rPr>
                        <a:t>25</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SMTP (Mail)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4567565"/>
                  </a:ext>
                </a:extLst>
              </a:tr>
              <a:tr h="0">
                <a:tc>
                  <a:txBody>
                    <a:bodyPr/>
                    <a:lstStyle/>
                    <a:p>
                      <a:pPr>
                        <a:lnSpc>
                          <a:spcPct val="107000"/>
                        </a:lnSpc>
                        <a:spcAft>
                          <a:spcPts val="800"/>
                        </a:spcAft>
                        <a:buNone/>
                      </a:pPr>
                      <a:r>
                        <a:rPr lang="en-IN" sz="2000" kern="100">
                          <a:effectLst/>
                        </a:rPr>
                        <a:t>53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DNS (Domain Name System)</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44593424"/>
                  </a:ext>
                </a:extLst>
              </a:tr>
              <a:tr h="0">
                <a:tc>
                  <a:txBody>
                    <a:bodyPr/>
                    <a:lstStyle/>
                    <a:p>
                      <a:pPr>
                        <a:lnSpc>
                          <a:spcPct val="107000"/>
                        </a:lnSpc>
                        <a:spcAft>
                          <a:spcPts val="800"/>
                        </a:spcAft>
                        <a:buNone/>
                      </a:pPr>
                      <a:r>
                        <a:rPr lang="en-IN" sz="2000" kern="100">
                          <a:effectLst/>
                        </a:rPr>
                        <a:t>80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HTTP (Web)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336289"/>
                  </a:ext>
                </a:extLst>
              </a:tr>
              <a:tr h="0">
                <a:tc>
                  <a:txBody>
                    <a:bodyPr/>
                    <a:lstStyle/>
                    <a:p>
                      <a:pPr>
                        <a:lnSpc>
                          <a:spcPct val="107000"/>
                        </a:lnSpc>
                        <a:spcAft>
                          <a:spcPts val="800"/>
                        </a:spcAft>
                        <a:buNone/>
                      </a:pPr>
                      <a:r>
                        <a:rPr lang="en-IN" sz="2000" kern="100">
                          <a:effectLst/>
                        </a:rPr>
                        <a:t>443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HTTPS (Secure Web)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87727695"/>
                  </a:ext>
                </a:extLst>
              </a:tr>
            </a:tbl>
          </a:graphicData>
        </a:graphic>
      </p:graphicFrame>
    </p:spTree>
    <p:extLst>
      <p:ext uri="{BB962C8B-B14F-4D97-AF65-F5344CB8AC3E}">
        <p14:creationId xmlns:p14="http://schemas.microsoft.com/office/powerpoint/2010/main" val="34953087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D2E2-00A6-8E33-75FD-4232F9DE4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F290-F214-6CDA-BD0E-A9EA77E4DEF9}"/>
              </a:ext>
            </a:extLst>
          </p:cNvPr>
          <p:cNvSpPr>
            <a:spLocks noGrp="1"/>
          </p:cNvSpPr>
          <p:nvPr>
            <p:ph idx="1"/>
          </p:nvPr>
        </p:nvSpPr>
        <p:spPr>
          <a:xfrm>
            <a:off x="766445" y="947058"/>
            <a:ext cx="10659110" cy="4822372"/>
          </a:xfrm>
        </p:spPr>
        <p:txBody>
          <a:bodyPr>
            <a:normAutofit/>
          </a:bodyPr>
          <a:lstStyle/>
          <a:p>
            <a:pPr marL="0" indent="0">
              <a:buNone/>
            </a:pPr>
            <a:r>
              <a:rPr lang="en-US" sz="2400" b="1" dirty="0"/>
              <a:t>2. 🧰 Registered Ports (1024 – 49151):</a:t>
            </a:r>
          </a:p>
          <a:p>
            <a:pPr marL="0" indent="0">
              <a:buNone/>
            </a:pPr>
            <a:r>
              <a:rPr lang="en-US" sz="2400" dirty="0"/>
              <a:t>Also called </a:t>
            </a:r>
            <a:r>
              <a:rPr lang="en-US" sz="2400" b="1" dirty="0">
                <a:solidFill>
                  <a:srgbClr val="C00000"/>
                </a:solidFill>
              </a:rPr>
              <a:t>user</a:t>
            </a:r>
            <a:r>
              <a:rPr lang="en-US" sz="2400" dirty="0"/>
              <a:t> ports or </a:t>
            </a:r>
            <a:r>
              <a:rPr lang="en-US" sz="2400" b="1" dirty="0">
                <a:solidFill>
                  <a:srgbClr val="C00000"/>
                </a:solidFill>
              </a:rPr>
              <a:t>semi-reserved</a:t>
            </a:r>
            <a:r>
              <a:rPr lang="en-US" sz="2400" dirty="0"/>
              <a:t> ports</a:t>
            </a:r>
          </a:p>
          <a:p>
            <a:pPr lvl="1"/>
            <a:r>
              <a:rPr lang="en-US" sz="2400" dirty="0"/>
              <a:t>Can be used by user applications or custom servers</a:t>
            </a:r>
          </a:p>
          <a:p>
            <a:pPr lvl="1"/>
            <a:r>
              <a:rPr lang="en-US" sz="2400" dirty="0"/>
              <a:t>Most commonly used for </a:t>
            </a:r>
            <a:r>
              <a:rPr lang="en-US" sz="2400" b="1" dirty="0"/>
              <a:t>web development, APIs</a:t>
            </a:r>
            <a:r>
              <a:rPr lang="en-US" sz="2400" dirty="0"/>
              <a:t>, etc.</a:t>
            </a:r>
          </a:p>
          <a:p>
            <a:pPr marL="0" indent="0">
              <a:buNone/>
            </a:pPr>
            <a:endParaRPr lang="en-US" sz="2400" dirty="0"/>
          </a:p>
          <a:p>
            <a:pPr marL="0" indent="0">
              <a:buNone/>
            </a:pPr>
            <a:r>
              <a:rPr lang="en-US" sz="2400" b="1" dirty="0"/>
              <a:t>Examples:</a:t>
            </a:r>
          </a:p>
          <a:p>
            <a:pPr lvl="1"/>
            <a:r>
              <a:rPr lang="en-US" sz="2400" dirty="0"/>
              <a:t>3000, 5000, 8080, 4000 are popular for local dev servers</a:t>
            </a:r>
          </a:p>
          <a:p>
            <a:pPr marL="0" indent="0">
              <a:buNone/>
            </a:pPr>
            <a:endParaRPr lang="en-US" sz="2400" dirty="0"/>
          </a:p>
          <a:p>
            <a:pPr marL="0" indent="0">
              <a:buNone/>
            </a:pPr>
            <a:r>
              <a:rPr lang="en-US" sz="2400" dirty="0"/>
              <a:t>✅ Perfect range for our Node.js, React, Python, or other local dev apps.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56910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D0E-5EDB-31CE-9E22-C0B573E01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F36C-51ED-E066-825D-80B4E304AA69}"/>
              </a:ext>
            </a:extLst>
          </p:cNvPr>
          <p:cNvSpPr>
            <a:spLocks noGrp="1"/>
          </p:cNvSpPr>
          <p:nvPr>
            <p:ph idx="1"/>
          </p:nvPr>
        </p:nvSpPr>
        <p:spPr>
          <a:xfrm>
            <a:off x="777240" y="1164771"/>
            <a:ext cx="10659110" cy="5012192"/>
          </a:xfrm>
        </p:spPr>
        <p:txBody>
          <a:bodyPr>
            <a:normAutofit/>
          </a:bodyPr>
          <a:lstStyle/>
          <a:p>
            <a:pPr marL="0" indent="0">
              <a:buNone/>
            </a:pPr>
            <a:r>
              <a:rPr lang="en-US" sz="2400" b="1" dirty="0"/>
              <a:t>3. 🔄 Dynamic / Private Ports (49152 – 65535):</a:t>
            </a:r>
          </a:p>
          <a:p>
            <a:pPr marL="0" indent="0">
              <a:buNone/>
            </a:pPr>
            <a:r>
              <a:rPr lang="en-US" sz="2400" dirty="0"/>
              <a:t>Also called </a:t>
            </a:r>
            <a:r>
              <a:rPr lang="en-US" sz="2400" b="1" dirty="0">
                <a:solidFill>
                  <a:srgbClr val="C00000"/>
                </a:solidFill>
              </a:rPr>
              <a:t>ephemeral</a:t>
            </a:r>
            <a:r>
              <a:rPr lang="en-US" sz="2400" dirty="0"/>
              <a:t> or </a:t>
            </a:r>
            <a:r>
              <a:rPr lang="en-US" sz="2400" b="1" dirty="0">
                <a:solidFill>
                  <a:srgbClr val="C00000"/>
                </a:solidFill>
              </a:rPr>
              <a:t>temporary</a:t>
            </a:r>
            <a:r>
              <a:rPr lang="en-US" sz="2400" dirty="0"/>
              <a:t> ports</a:t>
            </a:r>
          </a:p>
          <a:p>
            <a:pPr lvl="1"/>
            <a:r>
              <a:rPr lang="en-US" sz="2400" dirty="0"/>
              <a:t>Assigned automatically by the OS when a client makes a network request</a:t>
            </a:r>
          </a:p>
          <a:p>
            <a:pPr lvl="1"/>
            <a:r>
              <a:rPr lang="en-US" sz="2400" dirty="0"/>
              <a:t>Not used for servers, but for temporary client-side connections</a:t>
            </a:r>
          </a:p>
          <a:p>
            <a:pPr marL="0" indent="0">
              <a:buNone/>
            </a:pPr>
            <a:endParaRPr lang="en-US" sz="2400" dirty="0"/>
          </a:p>
          <a:p>
            <a:pPr marL="0" indent="0">
              <a:buNone/>
            </a:pPr>
            <a:r>
              <a:rPr lang="en-US" sz="2400" b="1" dirty="0"/>
              <a:t>Example: </a:t>
            </a:r>
            <a:r>
              <a:rPr lang="en-US" sz="2400" dirty="0"/>
              <a:t>When your browser requests google.com, your OS picks a port from this range to send the request.</a:t>
            </a:r>
            <a:endParaRPr lang="en-IN" sz="2400" dirty="0"/>
          </a:p>
        </p:txBody>
      </p:sp>
    </p:spTree>
    <p:extLst>
      <p:ext uri="{BB962C8B-B14F-4D97-AF65-F5344CB8AC3E}">
        <p14:creationId xmlns:p14="http://schemas.microsoft.com/office/powerpoint/2010/main" val="288069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710633"/>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9ABE-2C31-3CC1-9ECF-57B505CB5D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9AEF7-0824-027C-907E-D2C20324FA34}"/>
              </a:ext>
            </a:extLst>
          </p:cNvPr>
          <p:cNvSpPr>
            <a:spLocks noGrp="1"/>
          </p:cNvSpPr>
          <p:nvPr>
            <p:ph idx="1"/>
          </p:nvPr>
        </p:nvSpPr>
        <p:spPr>
          <a:xfrm>
            <a:off x="777240" y="1034143"/>
            <a:ext cx="10659110" cy="5142820"/>
          </a:xfrm>
        </p:spPr>
        <p:txBody>
          <a:bodyPr>
            <a:normAutofit/>
          </a:bodyPr>
          <a:lstStyle/>
          <a:p>
            <a:pPr>
              <a:buNone/>
            </a:pPr>
            <a:r>
              <a:rPr lang="en-US" sz="2800" b="1" dirty="0"/>
              <a:t>🔁 Callback Function:</a:t>
            </a:r>
          </a:p>
          <a:p>
            <a:r>
              <a:rPr lang="en-US" sz="2400" dirty="0"/>
              <a:t>A </a:t>
            </a:r>
            <a:r>
              <a:rPr lang="en-US" sz="2400" b="1" dirty="0"/>
              <a:t>callback function</a:t>
            </a:r>
            <a:r>
              <a:rPr lang="en-US" sz="2400" dirty="0"/>
              <a:t> is a </a:t>
            </a:r>
            <a:r>
              <a:rPr lang="en-US" sz="2400" b="1" dirty="0"/>
              <a:t>function that is passed as an </a:t>
            </a:r>
            <a:r>
              <a:rPr lang="en-US" sz="2400" b="1" dirty="0">
                <a:solidFill>
                  <a:srgbClr val="C00000"/>
                </a:solidFill>
              </a:rPr>
              <a:t>argument</a:t>
            </a:r>
            <a:r>
              <a:rPr lang="en-US" sz="2400" b="1" dirty="0"/>
              <a:t> to another function</a:t>
            </a:r>
            <a:r>
              <a:rPr lang="en-US" sz="2400" dirty="0"/>
              <a:t>, and is </a:t>
            </a:r>
            <a:r>
              <a:rPr lang="en-US" sz="2400" b="1" dirty="0"/>
              <a:t>executed later</a:t>
            </a:r>
            <a:r>
              <a:rPr lang="en-US" sz="2400" dirty="0"/>
              <a:t>, usually </a:t>
            </a:r>
            <a:r>
              <a:rPr lang="en-US" sz="2400" b="1" dirty="0"/>
              <a:t>after some operation is completed</a:t>
            </a:r>
            <a:r>
              <a:rPr lang="en-US" sz="2400" dirty="0"/>
              <a:t>.</a:t>
            </a:r>
          </a:p>
          <a:p>
            <a:endParaRPr lang="en-US" sz="2400" dirty="0"/>
          </a:p>
          <a:p>
            <a:pPr marL="0" indent="0">
              <a:buNone/>
            </a:pPr>
            <a:r>
              <a:rPr lang="en-US" sz="2400" b="1" dirty="0"/>
              <a:t>🧠 In Simple Terms:</a:t>
            </a:r>
          </a:p>
          <a:p>
            <a:pPr marL="0" indent="0">
              <a:buNone/>
            </a:pPr>
            <a:r>
              <a:rPr lang="en-US" sz="2400" dirty="0"/>
              <a:t>A callback is a function you </a:t>
            </a:r>
            <a:r>
              <a:rPr lang="en-US" sz="2400" b="1" dirty="0">
                <a:solidFill>
                  <a:srgbClr val="C00000"/>
                </a:solidFill>
              </a:rPr>
              <a:t>hand over to </a:t>
            </a:r>
            <a:r>
              <a:rPr lang="en-US" sz="2400" b="1" dirty="0"/>
              <a:t>another</a:t>
            </a:r>
            <a:r>
              <a:rPr lang="en-US" sz="2400" dirty="0"/>
              <a:t> </a:t>
            </a:r>
            <a:r>
              <a:rPr lang="en-US" sz="2400" b="1" dirty="0"/>
              <a:t>function</a:t>
            </a:r>
            <a:r>
              <a:rPr lang="en-US" sz="2400" dirty="0"/>
              <a:t> and say:</a:t>
            </a:r>
          </a:p>
          <a:p>
            <a:pPr marL="0" indent="0">
              <a:buNone/>
            </a:pPr>
            <a:r>
              <a:rPr lang="en-US" sz="2400" dirty="0"/>
              <a:t>“📞 When </a:t>
            </a:r>
            <a:r>
              <a:rPr lang="en-US" sz="2400" b="1" dirty="0">
                <a:solidFill>
                  <a:srgbClr val="002060"/>
                </a:solidFill>
              </a:rPr>
              <a:t>you're done</a:t>
            </a:r>
            <a:r>
              <a:rPr lang="en-US" sz="2400" dirty="0"/>
              <a:t>, </a:t>
            </a:r>
            <a:r>
              <a:rPr lang="en-US" sz="2400" b="1" dirty="0"/>
              <a:t>call me back </a:t>
            </a:r>
            <a:r>
              <a:rPr lang="en-US" sz="2400" dirty="0"/>
              <a:t>using this.”</a:t>
            </a:r>
          </a:p>
          <a:p>
            <a:pPr marL="0" indent="0">
              <a:buNone/>
            </a:pPr>
            <a:endParaRPr lang="en-IN" sz="2400" dirty="0"/>
          </a:p>
        </p:txBody>
      </p:sp>
    </p:spTree>
    <p:extLst>
      <p:ext uri="{BB962C8B-B14F-4D97-AF65-F5344CB8AC3E}">
        <p14:creationId xmlns:p14="http://schemas.microsoft.com/office/powerpoint/2010/main" val="3598008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CD8FB-1092-416D-731B-D51AFB8A79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EAC02-01A9-6C95-CFD3-0DD444E40644}"/>
              </a:ext>
            </a:extLst>
          </p:cNvPr>
          <p:cNvSpPr>
            <a:spLocks noGrp="1"/>
          </p:cNvSpPr>
          <p:nvPr>
            <p:ph idx="1"/>
          </p:nvPr>
        </p:nvSpPr>
        <p:spPr>
          <a:xfrm>
            <a:off x="189411" y="492952"/>
            <a:ext cx="10659110" cy="5480277"/>
          </a:xfrm>
        </p:spPr>
        <p:txBody>
          <a:bodyPr>
            <a:normAutofit/>
          </a:bodyPr>
          <a:lstStyle/>
          <a:p>
            <a:pPr marL="0" indent="0">
              <a:buNone/>
            </a:pPr>
            <a:r>
              <a:rPr lang="en-IN" sz="2800" b="1" dirty="0"/>
              <a:t>🧩 Example:</a:t>
            </a:r>
          </a:p>
        </p:txBody>
      </p:sp>
      <p:pic>
        <p:nvPicPr>
          <p:cNvPr id="4" name="Picture 3">
            <a:extLst>
              <a:ext uri="{FF2B5EF4-FFF2-40B4-BE49-F238E27FC236}">
                <a16:creationId xmlns:a16="http://schemas.microsoft.com/office/drawing/2014/main" id="{9CF8BAE3-BD8B-3F3F-222B-4810C592A5EA}"/>
              </a:ext>
            </a:extLst>
          </p:cNvPr>
          <p:cNvPicPr>
            <a:picLocks noChangeAspect="1"/>
          </p:cNvPicPr>
          <p:nvPr/>
        </p:nvPicPr>
        <p:blipFill>
          <a:blip r:embed="rId2"/>
          <a:stretch>
            <a:fillRect/>
          </a:stretch>
        </p:blipFill>
        <p:spPr>
          <a:xfrm>
            <a:off x="1326080" y="1077620"/>
            <a:ext cx="5636727" cy="5287428"/>
          </a:xfrm>
          <a:prstGeom prst="rect">
            <a:avLst/>
          </a:prstGeom>
        </p:spPr>
      </p:pic>
      <p:pic>
        <p:nvPicPr>
          <p:cNvPr id="6" name="Picture 5">
            <a:extLst>
              <a:ext uri="{FF2B5EF4-FFF2-40B4-BE49-F238E27FC236}">
                <a16:creationId xmlns:a16="http://schemas.microsoft.com/office/drawing/2014/main" id="{E7F8EAA4-C93D-4AE4-BAB0-3DAE19CE7FED}"/>
              </a:ext>
            </a:extLst>
          </p:cNvPr>
          <p:cNvPicPr>
            <a:picLocks noChangeAspect="1"/>
          </p:cNvPicPr>
          <p:nvPr/>
        </p:nvPicPr>
        <p:blipFill>
          <a:blip r:embed="rId3"/>
          <a:stretch>
            <a:fillRect/>
          </a:stretch>
        </p:blipFill>
        <p:spPr>
          <a:xfrm>
            <a:off x="7794170" y="1928702"/>
            <a:ext cx="3885714" cy="1657143"/>
          </a:xfrm>
          <a:prstGeom prst="rect">
            <a:avLst/>
          </a:prstGeom>
        </p:spPr>
      </p:pic>
      <p:sp>
        <p:nvSpPr>
          <p:cNvPr id="8" name="TextBox 7">
            <a:extLst>
              <a:ext uri="{FF2B5EF4-FFF2-40B4-BE49-F238E27FC236}">
                <a16:creationId xmlns:a16="http://schemas.microsoft.com/office/drawing/2014/main" id="{4F947158-12BB-D177-81F3-247A0A6D31B4}"/>
              </a:ext>
            </a:extLst>
          </p:cNvPr>
          <p:cNvSpPr txBox="1"/>
          <p:nvPr/>
        </p:nvSpPr>
        <p:spPr>
          <a:xfrm>
            <a:off x="7620001" y="1213202"/>
            <a:ext cx="2558142" cy="584775"/>
          </a:xfrm>
          <a:prstGeom prst="rect">
            <a:avLst/>
          </a:prstGeom>
          <a:noFill/>
        </p:spPr>
        <p:txBody>
          <a:bodyPr wrap="square">
            <a:spAutoFit/>
          </a:bodyPr>
          <a:lstStyle/>
          <a:p>
            <a:r>
              <a:rPr lang="en-IN" sz="3200" b="1" dirty="0"/>
              <a:t>💥 Output:</a:t>
            </a:r>
          </a:p>
        </p:txBody>
      </p:sp>
      <p:sp>
        <p:nvSpPr>
          <p:cNvPr id="12" name="TextBox 11">
            <a:extLst>
              <a:ext uri="{FF2B5EF4-FFF2-40B4-BE49-F238E27FC236}">
                <a16:creationId xmlns:a16="http://schemas.microsoft.com/office/drawing/2014/main" id="{06871C99-0D10-876E-0273-79AC45B3FC2A}"/>
              </a:ext>
            </a:extLst>
          </p:cNvPr>
          <p:cNvSpPr txBox="1"/>
          <p:nvPr/>
        </p:nvSpPr>
        <p:spPr>
          <a:xfrm>
            <a:off x="7794170" y="4290133"/>
            <a:ext cx="4684601" cy="2215991"/>
          </a:xfrm>
          <a:prstGeom prst="rect">
            <a:avLst/>
          </a:prstGeom>
          <a:noFill/>
        </p:spPr>
        <p:txBody>
          <a:bodyPr wrap="square">
            <a:spAutoFit/>
          </a:bodyPr>
          <a:lstStyle/>
          <a:p>
            <a:pPr marL="285750" indent="-285750">
              <a:buFont typeface="Arial" panose="020B0604020202020204" pitchFamily="34" charset="0"/>
              <a:buChar char="•"/>
            </a:pPr>
            <a:r>
              <a:rPr lang="en-IN" sz="2400" dirty="0"/>
              <a:t>Here, </a:t>
            </a:r>
            <a:r>
              <a:rPr lang="en-IN" sz="2400" b="1" dirty="0" err="1">
                <a:solidFill>
                  <a:srgbClr val="002060"/>
                </a:solidFill>
              </a:rPr>
              <a:t>sayBye</a:t>
            </a:r>
            <a:r>
              <a:rPr lang="en-IN" sz="2400" dirty="0"/>
              <a:t> is passed as a </a:t>
            </a:r>
            <a:r>
              <a:rPr lang="en-IN" sz="2400" b="1" dirty="0">
                <a:solidFill>
                  <a:srgbClr val="C00000"/>
                </a:solidFill>
              </a:rPr>
              <a:t>callback</a:t>
            </a:r>
            <a:r>
              <a:rPr lang="en-IN" sz="2400" dirty="0"/>
              <a:t> to the </a:t>
            </a:r>
            <a:r>
              <a:rPr lang="en-IN" sz="2400" b="1" dirty="0">
                <a:solidFill>
                  <a:srgbClr val="002060"/>
                </a:solidFill>
              </a:rPr>
              <a:t>greet</a:t>
            </a:r>
            <a:r>
              <a:rPr lang="en-IN" sz="2400" dirty="0"/>
              <a:t> function.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It runs after the greeting is printed.</a:t>
            </a:r>
          </a:p>
          <a:p>
            <a:endParaRPr lang="en-IN" dirty="0"/>
          </a:p>
        </p:txBody>
      </p:sp>
    </p:spTree>
    <p:extLst>
      <p:ext uri="{BB962C8B-B14F-4D97-AF65-F5344CB8AC3E}">
        <p14:creationId xmlns:p14="http://schemas.microsoft.com/office/powerpoint/2010/main" val="1340291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F78EE-8B61-DA57-BA1C-45CE863E29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2A720-15CA-04C1-2754-ED5B8A15C097}"/>
              </a:ext>
            </a:extLst>
          </p:cNvPr>
          <p:cNvSpPr>
            <a:spLocks noGrp="1"/>
          </p:cNvSpPr>
          <p:nvPr>
            <p:ph idx="1"/>
          </p:nvPr>
        </p:nvSpPr>
        <p:spPr>
          <a:xfrm>
            <a:off x="777240" y="702525"/>
            <a:ext cx="10659110" cy="5875880"/>
          </a:xfrm>
        </p:spPr>
        <p:txBody>
          <a:bodyPr>
            <a:normAutofit/>
          </a:bodyPr>
          <a:lstStyle/>
          <a:p>
            <a:pPr>
              <a:buNone/>
            </a:pPr>
            <a:r>
              <a:rPr lang="en-US" sz="2400" b="1" dirty="0"/>
              <a:t>🕒 Real-World Use: Async Operations</a:t>
            </a:r>
          </a:p>
          <a:p>
            <a:r>
              <a:rPr lang="en-US" sz="2400" dirty="0"/>
              <a:t>Callbacks are </a:t>
            </a:r>
            <a:r>
              <a:rPr lang="en-US" sz="2400" b="1" dirty="0"/>
              <a:t>essential in Node.js</a:t>
            </a:r>
            <a:r>
              <a:rPr lang="en-US" sz="2400" dirty="0"/>
              <a:t> for handling asynchronous tasks like file reads, HTTP requests, etc.</a:t>
            </a:r>
          </a:p>
          <a:p>
            <a:pPr marL="0" indent="0">
              <a:buNone/>
            </a:pPr>
            <a:endParaRPr lang="en-IN" sz="2400" dirty="0"/>
          </a:p>
        </p:txBody>
      </p:sp>
      <p:pic>
        <p:nvPicPr>
          <p:cNvPr id="4" name="Picture 3">
            <a:extLst>
              <a:ext uri="{FF2B5EF4-FFF2-40B4-BE49-F238E27FC236}">
                <a16:creationId xmlns:a16="http://schemas.microsoft.com/office/drawing/2014/main" id="{CD0A48DF-B16E-D3FD-963F-3EFE1369920D}"/>
              </a:ext>
            </a:extLst>
          </p:cNvPr>
          <p:cNvPicPr>
            <a:picLocks noChangeAspect="1"/>
          </p:cNvPicPr>
          <p:nvPr/>
        </p:nvPicPr>
        <p:blipFill>
          <a:blip r:embed="rId2"/>
          <a:stretch>
            <a:fillRect/>
          </a:stretch>
        </p:blipFill>
        <p:spPr>
          <a:xfrm>
            <a:off x="3950849" y="2009761"/>
            <a:ext cx="8006467" cy="4223767"/>
          </a:xfrm>
          <a:prstGeom prst="rect">
            <a:avLst/>
          </a:prstGeom>
        </p:spPr>
      </p:pic>
      <p:sp>
        <p:nvSpPr>
          <p:cNvPr id="6" name="TextBox 5">
            <a:extLst>
              <a:ext uri="{FF2B5EF4-FFF2-40B4-BE49-F238E27FC236}">
                <a16:creationId xmlns:a16="http://schemas.microsoft.com/office/drawing/2014/main" id="{21BA453E-7761-3514-4033-A124A0181DFB}"/>
              </a:ext>
            </a:extLst>
          </p:cNvPr>
          <p:cNvSpPr txBox="1"/>
          <p:nvPr/>
        </p:nvSpPr>
        <p:spPr>
          <a:xfrm>
            <a:off x="755650" y="2108690"/>
            <a:ext cx="3314545" cy="2308324"/>
          </a:xfrm>
          <a:prstGeom prst="rect">
            <a:avLst/>
          </a:prstGeom>
          <a:noFill/>
        </p:spPr>
        <p:txBody>
          <a:bodyPr wrap="square">
            <a:spAutoFit/>
          </a:bodyPr>
          <a:lstStyle/>
          <a:p>
            <a:pPr marL="342900" indent="-342900">
              <a:buFont typeface="Arial" panose="020B0604020202020204" pitchFamily="34" charset="0"/>
              <a:buChar char="•"/>
            </a:pPr>
            <a:r>
              <a:rPr lang="en-IN" sz="2400" dirty="0" err="1"/>
              <a:t>readFile</a:t>
            </a:r>
            <a:r>
              <a:rPr lang="en-IN" sz="2400" dirty="0"/>
              <a:t>() does not block the program.</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callback is called later when the file is done reading.</a:t>
            </a:r>
          </a:p>
        </p:txBody>
      </p:sp>
    </p:spTree>
    <p:extLst>
      <p:ext uri="{BB962C8B-B14F-4D97-AF65-F5344CB8AC3E}">
        <p14:creationId xmlns:p14="http://schemas.microsoft.com/office/powerpoint/2010/main" val="1427375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966B6-F3A5-A43C-39A2-A98A48F5DC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9207C-FBA8-DB80-CA49-69D848B5410F}"/>
              </a:ext>
            </a:extLst>
          </p:cNvPr>
          <p:cNvSpPr>
            <a:spLocks noGrp="1"/>
          </p:cNvSpPr>
          <p:nvPr>
            <p:ph idx="1"/>
          </p:nvPr>
        </p:nvSpPr>
        <p:spPr>
          <a:xfrm>
            <a:off x="777240" y="696686"/>
            <a:ext cx="10659110" cy="5480277"/>
          </a:xfrm>
        </p:spPr>
        <p:txBody>
          <a:bodyPr>
            <a:noAutofit/>
          </a:bodyPr>
          <a:lstStyle/>
          <a:p>
            <a:pPr>
              <a:buNone/>
            </a:pPr>
            <a:r>
              <a:rPr lang="en-US" sz="2800" b="1" dirty="0"/>
              <a:t>🔗 What is a Promise in Node.js?</a:t>
            </a:r>
          </a:p>
          <a:p>
            <a:r>
              <a:rPr lang="en-US" sz="2400" dirty="0"/>
              <a:t>A </a:t>
            </a:r>
            <a:r>
              <a:rPr lang="en-US" sz="2400" b="1" dirty="0"/>
              <a:t>Promise</a:t>
            </a:r>
            <a:r>
              <a:rPr lang="en-US" sz="2400" dirty="0"/>
              <a:t> is a modern way to handle </a:t>
            </a:r>
            <a:r>
              <a:rPr lang="en-US" sz="2400" b="1" dirty="0"/>
              <a:t>asynchronous operations</a:t>
            </a:r>
            <a:r>
              <a:rPr lang="en-US" sz="2400" dirty="0"/>
              <a:t> in JavaScript (and Node.js), making code more readable and easier to manage than traditional </a:t>
            </a:r>
            <a:r>
              <a:rPr lang="en-US" sz="2400" b="1" dirty="0"/>
              <a:t>callback functions</a:t>
            </a:r>
            <a:r>
              <a:rPr lang="en-US" sz="2400" dirty="0"/>
              <a:t>.</a:t>
            </a:r>
          </a:p>
          <a:p>
            <a:pPr marL="0" indent="0">
              <a:buNone/>
            </a:pPr>
            <a:r>
              <a:rPr lang="en-US" sz="2400" b="1" dirty="0"/>
              <a:t>🧠 In Simple Terms:</a:t>
            </a:r>
          </a:p>
          <a:p>
            <a:pPr marL="0" indent="0">
              <a:buNone/>
            </a:pPr>
            <a:r>
              <a:rPr lang="en-US" sz="2400" dirty="0"/>
              <a:t>A Promise is like a placeholder for a value that’s </a:t>
            </a:r>
            <a:r>
              <a:rPr lang="en-US" sz="2400" b="1" dirty="0">
                <a:solidFill>
                  <a:srgbClr val="C00000"/>
                </a:solidFill>
              </a:rPr>
              <a:t>not available yet </a:t>
            </a:r>
            <a:r>
              <a:rPr lang="en-US" sz="2400" dirty="0"/>
              <a:t>but will be available in the </a:t>
            </a:r>
            <a:r>
              <a:rPr lang="en-US" sz="2400" b="1" dirty="0">
                <a:solidFill>
                  <a:srgbClr val="C00000"/>
                </a:solidFill>
              </a:rPr>
              <a:t>future</a:t>
            </a:r>
            <a:r>
              <a:rPr lang="en-US" sz="2400" dirty="0"/>
              <a:t> — either </a:t>
            </a:r>
            <a:r>
              <a:rPr lang="en-US" sz="2400" b="1" dirty="0">
                <a:solidFill>
                  <a:srgbClr val="002060"/>
                </a:solidFill>
              </a:rPr>
              <a:t>successfully</a:t>
            </a:r>
            <a:r>
              <a:rPr lang="en-US" sz="2400" dirty="0"/>
              <a:t> or </a:t>
            </a:r>
            <a:r>
              <a:rPr lang="en-US" sz="2400" b="1" dirty="0">
                <a:solidFill>
                  <a:srgbClr val="002060"/>
                </a:solidFill>
              </a:rPr>
              <a:t>with</a:t>
            </a:r>
            <a:r>
              <a:rPr lang="en-US" sz="2400" dirty="0"/>
              <a:t> </a:t>
            </a:r>
            <a:r>
              <a:rPr lang="en-US" sz="2400" b="1" dirty="0">
                <a:solidFill>
                  <a:srgbClr val="002060"/>
                </a:solidFill>
              </a:rPr>
              <a:t>an</a:t>
            </a:r>
            <a:r>
              <a:rPr lang="en-US" sz="2400" dirty="0"/>
              <a:t> </a:t>
            </a:r>
            <a:r>
              <a:rPr lang="en-US" sz="2400" b="1" dirty="0">
                <a:solidFill>
                  <a:srgbClr val="002060"/>
                </a:solidFill>
              </a:rPr>
              <a:t>error</a:t>
            </a:r>
            <a:r>
              <a:rPr lang="en-US" sz="2400" dirty="0"/>
              <a:t>.</a:t>
            </a:r>
          </a:p>
          <a:p>
            <a:pPr marL="0" indent="0">
              <a:buNone/>
            </a:pPr>
            <a:endParaRPr lang="en-US" sz="800" dirty="0"/>
          </a:p>
          <a:p>
            <a:pPr marL="0" indent="0">
              <a:buNone/>
            </a:pPr>
            <a:r>
              <a:rPr lang="en-US" sz="2400" b="1" dirty="0"/>
              <a:t>🧩 Real-World Analogy:</a:t>
            </a:r>
          </a:p>
          <a:p>
            <a:pPr marL="0" indent="0">
              <a:buNone/>
            </a:pPr>
            <a:r>
              <a:rPr lang="en-US" sz="2400" dirty="0"/>
              <a:t>Imagine </a:t>
            </a:r>
            <a:r>
              <a:rPr lang="en-US" sz="2400" b="1" dirty="0">
                <a:solidFill>
                  <a:srgbClr val="002060"/>
                </a:solidFill>
              </a:rPr>
              <a:t>Ordering a Pizza </a:t>
            </a:r>
            <a:r>
              <a:rPr lang="en-US" sz="2400" dirty="0"/>
              <a:t>🍕:</a:t>
            </a:r>
          </a:p>
          <a:p>
            <a:pPr lvl="1"/>
            <a:r>
              <a:rPr lang="en-US" sz="2400" dirty="0"/>
              <a:t>You place the order → You get a promise (receipt).</a:t>
            </a:r>
          </a:p>
          <a:p>
            <a:pPr lvl="1"/>
            <a:r>
              <a:rPr lang="en-US" sz="2400" dirty="0"/>
              <a:t>While it's being prepared → You can do other tasks.</a:t>
            </a:r>
          </a:p>
          <a:p>
            <a:pPr lvl="1"/>
            <a:r>
              <a:rPr lang="en-US" sz="2400" dirty="0"/>
              <a:t>Later → The pizza is delivered (fulfilled) or canceled (rejected).</a:t>
            </a:r>
            <a:endParaRPr lang="en-IN" sz="2400" dirty="0"/>
          </a:p>
        </p:txBody>
      </p:sp>
    </p:spTree>
    <p:extLst>
      <p:ext uri="{BB962C8B-B14F-4D97-AF65-F5344CB8AC3E}">
        <p14:creationId xmlns:p14="http://schemas.microsoft.com/office/powerpoint/2010/main" val="6448007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BDC0D-A7A4-834E-F391-5582ACD0AD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E611D-E01B-D07B-8309-107B145BB2A5}"/>
              </a:ext>
            </a:extLst>
          </p:cNvPr>
          <p:cNvSpPr>
            <a:spLocks noGrp="1"/>
          </p:cNvSpPr>
          <p:nvPr>
            <p:ph idx="1"/>
          </p:nvPr>
        </p:nvSpPr>
        <p:spPr>
          <a:xfrm>
            <a:off x="0" y="931828"/>
            <a:ext cx="11436350" cy="5245136"/>
          </a:xfrm>
        </p:spPr>
        <p:txBody>
          <a:bodyPr>
            <a:normAutofit/>
          </a:bodyPr>
          <a:lstStyle/>
          <a:p>
            <a:pPr marL="0" indent="0">
              <a:buNone/>
            </a:pPr>
            <a:r>
              <a:rPr lang="en-IN" sz="2800" b="1" dirty="0"/>
              <a:t>📦 Syntax Example:</a:t>
            </a:r>
          </a:p>
          <a:p>
            <a:pPr marL="0" indent="0">
              <a:buNone/>
            </a:pPr>
            <a:endParaRPr lang="en-IN" sz="2800" b="1" dirty="0"/>
          </a:p>
        </p:txBody>
      </p:sp>
      <p:pic>
        <p:nvPicPr>
          <p:cNvPr id="4" name="Picture 3">
            <a:extLst>
              <a:ext uri="{FF2B5EF4-FFF2-40B4-BE49-F238E27FC236}">
                <a16:creationId xmlns:a16="http://schemas.microsoft.com/office/drawing/2014/main" id="{2305CD92-3805-C32F-4460-D25E27C77BAC}"/>
              </a:ext>
            </a:extLst>
          </p:cNvPr>
          <p:cNvPicPr>
            <a:picLocks noChangeAspect="1"/>
          </p:cNvPicPr>
          <p:nvPr/>
        </p:nvPicPr>
        <p:blipFill>
          <a:blip r:embed="rId2"/>
          <a:stretch>
            <a:fillRect/>
          </a:stretch>
        </p:blipFill>
        <p:spPr>
          <a:xfrm>
            <a:off x="3489936" y="931828"/>
            <a:ext cx="8456738" cy="5513576"/>
          </a:xfrm>
          <a:prstGeom prst="rect">
            <a:avLst/>
          </a:prstGeom>
        </p:spPr>
      </p:pic>
      <p:sp>
        <p:nvSpPr>
          <p:cNvPr id="6" name="TextBox 5">
            <a:extLst>
              <a:ext uri="{FF2B5EF4-FFF2-40B4-BE49-F238E27FC236}">
                <a16:creationId xmlns:a16="http://schemas.microsoft.com/office/drawing/2014/main" id="{3057E374-072B-55F6-FF8A-0D73300C82FB}"/>
              </a:ext>
            </a:extLst>
          </p:cNvPr>
          <p:cNvSpPr txBox="1"/>
          <p:nvPr/>
        </p:nvSpPr>
        <p:spPr>
          <a:xfrm>
            <a:off x="103949" y="1816979"/>
            <a:ext cx="3527365" cy="2677656"/>
          </a:xfrm>
          <a:prstGeom prst="rect">
            <a:avLst/>
          </a:prstGeom>
          <a:noFill/>
        </p:spPr>
        <p:txBody>
          <a:bodyPr wrap="square">
            <a:spAutoFit/>
          </a:bodyPr>
          <a:lstStyle/>
          <a:p>
            <a:r>
              <a:rPr lang="en-IN" sz="2800" b="1" dirty="0"/>
              <a:t>Part 1: </a:t>
            </a:r>
            <a:r>
              <a:rPr lang="en-IN" sz="2800" b="1" dirty="0">
                <a:solidFill>
                  <a:srgbClr val="C00000"/>
                </a:solidFill>
              </a:rPr>
              <a:t>Promise Creation:</a:t>
            </a:r>
          </a:p>
          <a:p>
            <a:endParaRPr lang="en-US" sz="2800" b="1" dirty="0"/>
          </a:p>
          <a:p>
            <a:r>
              <a:rPr lang="en-US" sz="2800" b="1" dirty="0"/>
              <a:t>"Creating a Promise" or "Promise Executor Function"</a:t>
            </a:r>
            <a:endParaRPr lang="en-IN" sz="2800" b="1" dirty="0"/>
          </a:p>
        </p:txBody>
      </p:sp>
    </p:spTree>
    <p:extLst>
      <p:ext uri="{BB962C8B-B14F-4D97-AF65-F5344CB8AC3E}">
        <p14:creationId xmlns:p14="http://schemas.microsoft.com/office/powerpoint/2010/main" val="26976650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94A6F-9FC0-3636-8157-8B443A2568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7EB4-0426-DCC5-8659-4128E40E7587}"/>
              </a:ext>
            </a:extLst>
          </p:cNvPr>
          <p:cNvSpPr>
            <a:spLocks noGrp="1"/>
          </p:cNvSpPr>
          <p:nvPr>
            <p:ph idx="1"/>
          </p:nvPr>
        </p:nvSpPr>
        <p:spPr>
          <a:xfrm>
            <a:off x="777240" y="696686"/>
            <a:ext cx="10659110" cy="5480277"/>
          </a:xfrm>
        </p:spPr>
        <p:txBody>
          <a:bodyPr>
            <a:normAutofit/>
          </a:bodyPr>
          <a:lstStyle/>
          <a:p>
            <a:pPr marL="0" indent="0">
              <a:buNone/>
            </a:pPr>
            <a:r>
              <a:rPr lang="en-US" sz="2800" b="1" dirty="0">
                <a:solidFill>
                  <a:srgbClr val="002060"/>
                </a:solidFill>
              </a:rPr>
              <a:t>🔹 Part 2: Promise Consumption (Handling the Result)</a:t>
            </a:r>
            <a:endParaRPr lang="en-IN" sz="2800" b="1" dirty="0">
              <a:solidFill>
                <a:srgbClr val="002060"/>
              </a:solidFill>
            </a:endParaRPr>
          </a:p>
        </p:txBody>
      </p:sp>
      <p:pic>
        <p:nvPicPr>
          <p:cNvPr id="4" name="Picture 3">
            <a:extLst>
              <a:ext uri="{FF2B5EF4-FFF2-40B4-BE49-F238E27FC236}">
                <a16:creationId xmlns:a16="http://schemas.microsoft.com/office/drawing/2014/main" id="{F9EC0E20-F696-5562-2B45-5A2D801616CE}"/>
              </a:ext>
            </a:extLst>
          </p:cNvPr>
          <p:cNvPicPr>
            <a:picLocks noChangeAspect="1"/>
          </p:cNvPicPr>
          <p:nvPr/>
        </p:nvPicPr>
        <p:blipFill>
          <a:blip r:embed="rId2"/>
          <a:stretch>
            <a:fillRect/>
          </a:stretch>
        </p:blipFill>
        <p:spPr>
          <a:xfrm>
            <a:off x="1860438" y="1322538"/>
            <a:ext cx="8114286" cy="4228571"/>
          </a:xfrm>
          <a:prstGeom prst="rect">
            <a:avLst/>
          </a:prstGeom>
        </p:spPr>
      </p:pic>
    </p:spTree>
    <p:extLst>
      <p:ext uri="{BB962C8B-B14F-4D97-AF65-F5344CB8AC3E}">
        <p14:creationId xmlns:p14="http://schemas.microsoft.com/office/powerpoint/2010/main" val="27152396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A5360-32B0-303F-17B6-084DB39E56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7540E-B800-7550-84D9-B4ACCCAC00C4}"/>
              </a:ext>
            </a:extLst>
          </p:cNvPr>
          <p:cNvSpPr>
            <a:spLocks noGrp="1"/>
          </p:cNvSpPr>
          <p:nvPr>
            <p:ph idx="1"/>
          </p:nvPr>
        </p:nvSpPr>
        <p:spPr>
          <a:xfrm>
            <a:off x="777240" y="557562"/>
            <a:ext cx="10659110" cy="5619402"/>
          </a:xfrm>
        </p:spPr>
        <p:txBody>
          <a:bodyPr>
            <a:normAutofit/>
          </a:bodyPr>
          <a:lstStyle/>
          <a:p>
            <a:pPr marL="0" indent="0">
              <a:buNone/>
            </a:pPr>
            <a:r>
              <a:rPr lang="en-US" sz="2400" b="1" dirty="0"/>
              <a:t>🧪 Node.js Example:</a:t>
            </a:r>
            <a:r>
              <a:rPr lang="en-US" sz="2400" dirty="0"/>
              <a:t> Reading a file with Promises</a:t>
            </a:r>
          </a:p>
          <a:p>
            <a:pPr marL="0" indent="0">
              <a:buNone/>
            </a:pPr>
            <a:r>
              <a:rPr lang="en-US" sz="2400" dirty="0"/>
              <a:t>Using the </a:t>
            </a:r>
            <a:r>
              <a:rPr lang="en-US" sz="2400" b="1" dirty="0"/>
              <a:t>fs/promises </a:t>
            </a:r>
            <a:r>
              <a:rPr lang="en-US" sz="2400" dirty="0"/>
              <a:t>module:</a:t>
            </a:r>
            <a:endParaRPr lang="en-IN" sz="2400" dirty="0"/>
          </a:p>
        </p:txBody>
      </p:sp>
      <p:pic>
        <p:nvPicPr>
          <p:cNvPr id="5" name="Picture 4">
            <a:extLst>
              <a:ext uri="{FF2B5EF4-FFF2-40B4-BE49-F238E27FC236}">
                <a16:creationId xmlns:a16="http://schemas.microsoft.com/office/drawing/2014/main" id="{1AD9AA14-9AE6-CEAD-0F05-4187CCDC2B48}"/>
              </a:ext>
            </a:extLst>
          </p:cNvPr>
          <p:cNvPicPr>
            <a:picLocks noChangeAspect="1"/>
          </p:cNvPicPr>
          <p:nvPr/>
        </p:nvPicPr>
        <p:blipFill>
          <a:blip r:embed="rId2"/>
          <a:stretch>
            <a:fillRect/>
          </a:stretch>
        </p:blipFill>
        <p:spPr>
          <a:xfrm>
            <a:off x="1292201" y="1613803"/>
            <a:ext cx="8453966" cy="4810426"/>
          </a:xfrm>
          <a:prstGeom prst="rect">
            <a:avLst/>
          </a:prstGeom>
        </p:spPr>
      </p:pic>
    </p:spTree>
    <p:extLst>
      <p:ext uri="{BB962C8B-B14F-4D97-AF65-F5344CB8AC3E}">
        <p14:creationId xmlns:p14="http://schemas.microsoft.com/office/powerpoint/2010/main" val="3502240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767A-5512-0D2B-99F6-8E4096E951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23B8F-C513-FD0A-BCAC-CBA8DA19003A}"/>
              </a:ext>
            </a:extLst>
          </p:cNvPr>
          <p:cNvSpPr>
            <a:spLocks noGrp="1"/>
          </p:cNvSpPr>
          <p:nvPr>
            <p:ph idx="1"/>
          </p:nvPr>
        </p:nvSpPr>
        <p:spPr>
          <a:xfrm>
            <a:off x="777240" y="696686"/>
            <a:ext cx="10659110" cy="5291519"/>
          </a:xfrm>
        </p:spPr>
        <p:txBody>
          <a:bodyPr>
            <a:normAutofit/>
          </a:bodyPr>
          <a:lstStyle/>
          <a:p>
            <a:pPr marL="0" indent="0">
              <a:buNone/>
            </a:pPr>
            <a:r>
              <a:rPr lang="en-US" sz="2800" b="1" dirty="0"/>
              <a:t>📘 Why Use Promises Over Callbacks?</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r>
              <a:rPr lang="en-US" sz="2800" b="1" dirty="0"/>
              <a:t>✅ Promise States:</a:t>
            </a:r>
          </a:p>
        </p:txBody>
      </p:sp>
      <p:graphicFrame>
        <p:nvGraphicFramePr>
          <p:cNvPr id="2" name="Table 1">
            <a:extLst>
              <a:ext uri="{FF2B5EF4-FFF2-40B4-BE49-F238E27FC236}">
                <a16:creationId xmlns:a16="http://schemas.microsoft.com/office/drawing/2014/main" id="{45597553-A7CB-B232-11EC-0A15D7371318}"/>
              </a:ext>
            </a:extLst>
          </p:cNvPr>
          <p:cNvGraphicFramePr>
            <a:graphicFrameLocks noGrp="1"/>
          </p:cNvGraphicFramePr>
          <p:nvPr>
            <p:extLst>
              <p:ext uri="{D42A27DB-BD31-4B8C-83A1-F6EECF244321}">
                <p14:modId xmlns:p14="http://schemas.microsoft.com/office/powerpoint/2010/main" val="1870427029"/>
              </p:ext>
            </p:extLst>
          </p:nvPr>
        </p:nvGraphicFramePr>
        <p:xfrm>
          <a:off x="1471488" y="4340827"/>
          <a:ext cx="6903078" cy="1508252"/>
        </p:xfrm>
        <a:graphic>
          <a:graphicData uri="http://schemas.openxmlformats.org/drawingml/2006/table">
            <a:tbl>
              <a:tblPr firstRow="1" firstCol="1" bandRow="1">
                <a:tableStyleId>{5C22544A-7EE6-4342-B048-85BDC9FD1C3A}</a:tableStyleId>
              </a:tblPr>
              <a:tblGrid>
                <a:gridCol w="2501436">
                  <a:extLst>
                    <a:ext uri="{9D8B030D-6E8A-4147-A177-3AD203B41FA5}">
                      <a16:colId xmlns:a16="http://schemas.microsoft.com/office/drawing/2014/main" val="3171046769"/>
                    </a:ext>
                  </a:extLst>
                </a:gridCol>
                <a:gridCol w="4401642">
                  <a:extLst>
                    <a:ext uri="{9D8B030D-6E8A-4147-A177-3AD203B41FA5}">
                      <a16:colId xmlns:a16="http://schemas.microsoft.com/office/drawing/2014/main" val="622742103"/>
                    </a:ext>
                  </a:extLst>
                </a:gridCol>
              </a:tblGrid>
              <a:tr h="298986">
                <a:tc>
                  <a:txBody>
                    <a:bodyPr/>
                    <a:lstStyle/>
                    <a:p>
                      <a:pPr>
                        <a:lnSpc>
                          <a:spcPct val="107000"/>
                        </a:lnSpc>
                        <a:spcAft>
                          <a:spcPts val="800"/>
                        </a:spcAft>
                        <a:buNone/>
                      </a:pPr>
                      <a:r>
                        <a:rPr lang="en-IN" sz="2400" kern="100" dirty="0">
                          <a:effectLst/>
                        </a:rPr>
                        <a:t>State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3776355"/>
                  </a:ext>
                </a:extLst>
              </a:tr>
              <a:tr h="298986">
                <a:tc>
                  <a:txBody>
                    <a:bodyPr/>
                    <a:lstStyle/>
                    <a:p>
                      <a:pPr>
                        <a:lnSpc>
                          <a:spcPct val="107000"/>
                        </a:lnSpc>
                        <a:spcAft>
                          <a:spcPts val="800"/>
                        </a:spcAft>
                        <a:buNone/>
                      </a:pPr>
                      <a:r>
                        <a:rPr lang="en-IN" sz="2400" kern="100" dirty="0">
                          <a:effectLst/>
                        </a:rPr>
                        <a:t>pending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async task is still running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11216191"/>
                  </a:ext>
                </a:extLst>
              </a:tr>
              <a:tr h="298986">
                <a:tc>
                  <a:txBody>
                    <a:bodyPr/>
                    <a:lstStyle/>
                    <a:p>
                      <a:pPr>
                        <a:lnSpc>
                          <a:spcPct val="107000"/>
                        </a:lnSpc>
                        <a:spcAft>
                          <a:spcPts val="800"/>
                        </a:spcAft>
                        <a:buNone/>
                      </a:pPr>
                      <a:r>
                        <a:rPr lang="en-IN" sz="2400" kern="100">
                          <a:effectLst/>
                        </a:rPr>
                        <a:t>fulfilled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task completed successfully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21755599"/>
                  </a:ext>
                </a:extLst>
              </a:tr>
              <a:tr h="220853">
                <a:tc>
                  <a:txBody>
                    <a:bodyPr/>
                    <a:lstStyle/>
                    <a:p>
                      <a:pPr>
                        <a:lnSpc>
                          <a:spcPct val="107000"/>
                        </a:lnSpc>
                        <a:spcAft>
                          <a:spcPts val="800"/>
                        </a:spcAft>
                        <a:buNone/>
                      </a:pPr>
                      <a:r>
                        <a:rPr lang="en-IN" sz="2400" kern="100" dirty="0">
                          <a:effectLst/>
                        </a:rPr>
                        <a:t>rejected</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The task failed with an error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6884728"/>
                  </a:ext>
                </a:extLst>
              </a:tr>
            </a:tbl>
          </a:graphicData>
        </a:graphic>
      </p:graphicFrame>
      <p:graphicFrame>
        <p:nvGraphicFramePr>
          <p:cNvPr id="4" name="Table 3">
            <a:extLst>
              <a:ext uri="{FF2B5EF4-FFF2-40B4-BE49-F238E27FC236}">
                <a16:creationId xmlns:a16="http://schemas.microsoft.com/office/drawing/2014/main" id="{D7101D74-C095-1035-BC20-274A06042F9A}"/>
              </a:ext>
            </a:extLst>
          </p:cNvPr>
          <p:cNvGraphicFramePr>
            <a:graphicFrameLocks noGrp="1"/>
          </p:cNvGraphicFramePr>
          <p:nvPr>
            <p:extLst>
              <p:ext uri="{D42A27DB-BD31-4B8C-83A1-F6EECF244321}">
                <p14:modId xmlns:p14="http://schemas.microsoft.com/office/powerpoint/2010/main" val="1563283061"/>
              </p:ext>
            </p:extLst>
          </p:nvPr>
        </p:nvGraphicFramePr>
        <p:xfrm>
          <a:off x="1371126" y="1176019"/>
          <a:ext cx="7572152" cy="2290954"/>
        </p:xfrm>
        <a:graphic>
          <a:graphicData uri="http://schemas.openxmlformats.org/drawingml/2006/table">
            <a:tbl>
              <a:tblPr firstRow="1" firstCol="1" bandRow="1">
                <a:tableStyleId>{5C22544A-7EE6-4342-B048-85BDC9FD1C3A}</a:tableStyleId>
              </a:tblPr>
              <a:tblGrid>
                <a:gridCol w="3758435">
                  <a:extLst>
                    <a:ext uri="{9D8B030D-6E8A-4147-A177-3AD203B41FA5}">
                      <a16:colId xmlns:a16="http://schemas.microsoft.com/office/drawing/2014/main" val="40284784"/>
                    </a:ext>
                  </a:extLst>
                </a:gridCol>
                <a:gridCol w="3813717">
                  <a:extLst>
                    <a:ext uri="{9D8B030D-6E8A-4147-A177-3AD203B41FA5}">
                      <a16:colId xmlns:a16="http://schemas.microsoft.com/office/drawing/2014/main" val="2091785137"/>
                    </a:ext>
                  </a:extLst>
                </a:gridCol>
              </a:tblGrid>
              <a:tr h="285109">
                <a:tc>
                  <a:txBody>
                    <a:bodyPr/>
                    <a:lstStyle/>
                    <a:p>
                      <a:pPr>
                        <a:lnSpc>
                          <a:spcPct val="107000"/>
                        </a:lnSpc>
                        <a:spcAft>
                          <a:spcPts val="800"/>
                        </a:spcAft>
                        <a:buNone/>
                      </a:pPr>
                      <a:r>
                        <a:rPr lang="en-IN" sz="2400" kern="100">
                          <a:effectLst/>
                        </a:rPr>
                        <a:t>Callbacks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Promises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09568127"/>
                  </a:ext>
                </a:extLst>
              </a:tr>
              <a:tr h="285109">
                <a:tc>
                  <a:txBody>
                    <a:bodyPr/>
                    <a:lstStyle/>
                    <a:p>
                      <a:pPr>
                        <a:lnSpc>
                          <a:spcPct val="107000"/>
                        </a:lnSpc>
                        <a:spcAft>
                          <a:spcPts val="800"/>
                        </a:spcAft>
                        <a:buNone/>
                      </a:pPr>
                      <a:r>
                        <a:rPr lang="en-IN" sz="2400" kern="100" dirty="0">
                          <a:effectLst/>
                        </a:rPr>
                        <a:t>Callback Hell (nested callbacks)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Cleaner, flatter .then() chaining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2979579"/>
                  </a:ext>
                </a:extLst>
              </a:tr>
              <a:tr h="285109">
                <a:tc>
                  <a:txBody>
                    <a:bodyPr/>
                    <a:lstStyle/>
                    <a:p>
                      <a:pPr>
                        <a:lnSpc>
                          <a:spcPct val="107000"/>
                        </a:lnSpc>
                        <a:spcAft>
                          <a:spcPts val="800"/>
                        </a:spcAft>
                        <a:buNone/>
                      </a:pPr>
                      <a:r>
                        <a:rPr lang="en-IN" sz="2400" kern="100">
                          <a:effectLst/>
                        </a:rPr>
                        <a:t>Harder to read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Easier to follow and debug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743312"/>
                  </a:ext>
                </a:extLst>
              </a:tr>
              <a:tr h="285109">
                <a:tc>
                  <a:txBody>
                    <a:bodyPr/>
                    <a:lstStyle/>
                    <a:p>
                      <a:pPr>
                        <a:lnSpc>
                          <a:spcPct val="107000"/>
                        </a:lnSpc>
                        <a:spcAft>
                          <a:spcPts val="800"/>
                        </a:spcAft>
                        <a:buNone/>
                      </a:pPr>
                      <a:r>
                        <a:rPr lang="en-IN" sz="2400" kern="100" dirty="0">
                          <a:effectLst/>
                        </a:rPr>
                        <a:t>No built-in error handling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.catch() makes error handling easier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94682100"/>
                  </a:ext>
                </a:extLst>
              </a:tr>
            </a:tbl>
          </a:graphicData>
        </a:graphic>
      </p:graphicFrame>
    </p:spTree>
    <p:extLst>
      <p:ext uri="{BB962C8B-B14F-4D97-AF65-F5344CB8AC3E}">
        <p14:creationId xmlns:p14="http://schemas.microsoft.com/office/powerpoint/2010/main" val="3857195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F404-243B-557F-5F2C-E6A4DC5FD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37930-CD5F-FDF6-528A-58C7536B3174}"/>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66399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A6C2D-6331-F91B-95C9-7B5FF4A13610}"/>
              </a:ext>
            </a:extLst>
          </p:cNvPr>
          <p:cNvSpPr>
            <a:spLocks noGrp="1"/>
          </p:cNvSpPr>
          <p:nvPr>
            <p:ph idx="1"/>
          </p:nvPr>
        </p:nvSpPr>
        <p:spPr>
          <a:xfrm>
            <a:off x="777240" y="740229"/>
            <a:ext cx="10659110" cy="5436734"/>
          </a:xfrm>
        </p:spPr>
        <p:txBody>
          <a:bodyPr>
            <a:normAutofit/>
          </a:bodyPr>
          <a:lstStyle/>
          <a:p>
            <a:pPr marL="0" indent="0">
              <a:buNone/>
            </a:pPr>
            <a:r>
              <a:rPr lang="en-US" sz="2400" b="1" dirty="0"/>
              <a:t>Example of an API:</a:t>
            </a:r>
          </a:p>
          <a:p>
            <a:pPr marL="0" indent="0">
              <a:buNone/>
            </a:pPr>
            <a:r>
              <a:rPr lang="en-US" sz="2400" dirty="0"/>
              <a:t>Let’s say you are using a </a:t>
            </a:r>
            <a:r>
              <a:rPr lang="en-US" sz="2400" b="1" dirty="0">
                <a:solidFill>
                  <a:srgbClr val="C00000"/>
                </a:solidFill>
              </a:rPr>
              <a:t>weather application </a:t>
            </a:r>
            <a:r>
              <a:rPr lang="en-US" sz="2400" dirty="0"/>
              <a:t>on your phone to check the </a:t>
            </a:r>
            <a:r>
              <a:rPr lang="en-US" sz="2400" b="1" dirty="0"/>
              <a:t>temperature</a:t>
            </a:r>
            <a:r>
              <a:rPr lang="en-US" sz="2400" dirty="0"/>
              <a:t>. The app itself </a:t>
            </a:r>
            <a:r>
              <a:rPr lang="en-US" sz="2400" b="1" dirty="0"/>
              <a:t>doesn’t generate the weather data</a:t>
            </a:r>
            <a:r>
              <a:rPr lang="en-US" sz="2400" dirty="0"/>
              <a:t>; instead, it fetches data from a </a:t>
            </a:r>
            <a:r>
              <a:rPr lang="en-US" sz="2400" b="1" dirty="0">
                <a:solidFill>
                  <a:srgbClr val="C00000"/>
                </a:solidFill>
              </a:rPr>
              <a:t>weather API</a:t>
            </a:r>
            <a:r>
              <a:rPr lang="en-US" sz="2400" dirty="0"/>
              <a:t>, such as </a:t>
            </a:r>
            <a:r>
              <a:rPr lang="en-US" sz="2400" b="1" dirty="0" err="1"/>
              <a:t>OpenWeather</a:t>
            </a:r>
            <a:r>
              <a:rPr lang="en-US" sz="2400" dirty="0"/>
              <a:t> API.</a:t>
            </a:r>
          </a:p>
          <a:p>
            <a:pPr marL="0" indent="0">
              <a:buNone/>
            </a:pPr>
            <a:endParaRPr lang="en-US" sz="2400" dirty="0"/>
          </a:p>
          <a:p>
            <a:pPr marL="0" indent="0">
              <a:buNone/>
            </a:pPr>
            <a:r>
              <a:rPr lang="en-US" sz="2400" b="1" dirty="0"/>
              <a:t>How it works:</a:t>
            </a:r>
          </a:p>
          <a:p>
            <a:r>
              <a:rPr lang="en-US" sz="2400" dirty="0"/>
              <a:t>The mobile app </a:t>
            </a:r>
            <a:r>
              <a:rPr lang="en-US" sz="2400" b="1" dirty="0">
                <a:solidFill>
                  <a:srgbClr val="C00000"/>
                </a:solidFill>
              </a:rPr>
              <a:t>sends a request </a:t>
            </a:r>
            <a:r>
              <a:rPr lang="en-US" sz="2400" dirty="0"/>
              <a:t>to the API with a city name (e.g., Bangalore).</a:t>
            </a:r>
          </a:p>
          <a:p>
            <a:r>
              <a:rPr lang="en-US" sz="2400" dirty="0"/>
              <a:t>The API </a:t>
            </a:r>
            <a:r>
              <a:rPr lang="en-US" sz="2400" b="1" dirty="0">
                <a:solidFill>
                  <a:srgbClr val="C00000"/>
                </a:solidFill>
              </a:rPr>
              <a:t>processes this request </a:t>
            </a:r>
            <a:r>
              <a:rPr lang="en-US" sz="2400" dirty="0"/>
              <a:t>and </a:t>
            </a:r>
            <a:r>
              <a:rPr lang="en-US" sz="2400" b="1" dirty="0">
                <a:solidFill>
                  <a:srgbClr val="C00000"/>
                </a:solidFill>
              </a:rPr>
              <a:t>fetches the weather details</a:t>
            </a:r>
            <a:r>
              <a:rPr lang="en-US" sz="2400" b="1" dirty="0"/>
              <a:t> from its database</a:t>
            </a:r>
            <a:r>
              <a:rPr lang="en-US" sz="2400" dirty="0"/>
              <a:t>.</a:t>
            </a:r>
          </a:p>
          <a:p>
            <a:r>
              <a:rPr lang="en-US" sz="2400" dirty="0"/>
              <a:t>The </a:t>
            </a:r>
            <a:r>
              <a:rPr lang="en-US" sz="2400" b="1" dirty="0">
                <a:solidFill>
                  <a:srgbClr val="C00000"/>
                </a:solidFill>
              </a:rPr>
              <a:t>API sends the response back </a:t>
            </a:r>
            <a:r>
              <a:rPr lang="en-US" sz="2400" dirty="0"/>
              <a:t>to the app in </a:t>
            </a:r>
            <a:r>
              <a:rPr lang="en-US" sz="2400" b="1" dirty="0"/>
              <a:t>a structured format </a:t>
            </a:r>
            <a:r>
              <a:rPr lang="en-US" sz="2400" dirty="0"/>
              <a:t>(usually JSON).</a:t>
            </a:r>
          </a:p>
          <a:p>
            <a:r>
              <a:rPr lang="en-US" sz="2400" dirty="0"/>
              <a:t>The app </a:t>
            </a:r>
            <a:r>
              <a:rPr lang="en-US" sz="2400" b="1" dirty="0">
                <a:solidFill>
                  <a:srgbClr val="C00000"/>
                </a:solidFill>
              </a:rPr>
              <a:t>displays the weather details </a:t>
            </a:r>
            <a:r>
              <a:rPr lang="en-US" sz="2400" dirty="0"/>
              <a:t>to the user.</a:t>
            </a:r>
            <a:endParaRPr lang="en-IN" sz="2400" dirty="0"/>
          </a:p>
        </p:txBody>
      </p:sp>
    </p:spTree>
    <p:extLst>
      <p:ext uri="{BB962C8B-B14F-4D97-AF65-F5344CB8AC3E}">
        <p14:creationId xmlns:p14="http://schemas.microsoft.com/office/powerpoint/2010/main" val="280508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010093"/>
            <a:ext cx="10659110" cy="5166870"/>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a:t>
            </a:r>
            <a:r>
              <a:rPr lang="en-IN" sz="2800" dirty="0"/>
              <a:t>– Uses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r>
              <a:rPr lang="en-IN" sz="2800" dirty="0"/>
              <a:t>.</a:t>
            </a:r>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1658</TotalTime>
  <Words>4854</Words>
  <Application>Microsoft Office PowerPoint</Application>
  <PresentationFormat>Widescreen</PresentationFormat>
  <Paragraphs>534</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Aptos</vt:lpstr>
      <vt:lpstr>Arial</vt:lpstr>
      <vt:lpstr>Calibri</vt:lpstr>
      <vt:lpstr>Gill Sans Nova</vt:lpstr>
      <vt:lpstr>Segoe UI Emoji</vt:lpstr>
      <vt:lpstr>ConfettiVTI</vt:lpstr>
      <vt:lpstr> Node.js  From Fundamentals to Full-Stack API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155</cp:revision>
  <dcterms:created xsi:type="dcterms:W3CDTF">2024-11-25T17:19:06Z</dcterms:created>
  <dcterms:modified xsi:type="dcterms:W3CDTF">2025-05-24T19:55:00Z</dcterms:modified>
</cp:coreProperties>
</file>