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93"/>
  </p:notesMasterIdLst>
  <p:sldIdLst>
    <p:sldId id="281" r:id="rId2"/>
    <p:sldId id="447" r:id="rId3"/>
    <p:sldId id="449" r:id="rId4"/>
    <p:sldId id="448" r:id="rId5"/>
    <p:sldId id="374" r:id="rId6"/>
    <p:sldId id="370" r:id="rId7"/>
    <p:sldId id="373" r:id="rId8"/>
    <p:sldId id="369" r:id="rId9"/>
    <p:sldId id="529" r:id="rId10"/>
    <p:sldId id="530" r:id="rId11"/>
    <p:sldId id="375" r:id="rId12"/>
    <p:sldId id="527" r:id="rId13"/>
    <p:sldId id="528" r:id="rId14"/>
    <p:sldId id="377" r:id="rId15"/>
    <p:sldId id="376" r:id="rId16"/>
    <p:sldId id="372" r:id="rId17"/>
    <p:sldId id="379" r:id="rId18"/>
    <p:sldId id="385" r:id="rId19"/>
    <p:sldId id="282" r:id="rId20"/>
    <p:sldId id="283" r:id="rId21"/>
    <p:sldId id="531" r:id="rId22"/>
    <p:sldId id="284" r:id="rId23"/>
    <p:sldId id="445" r:id="rId24"/>
    <p:sldId id="446" r:id="rId25"/>
    <p:sldId id="532" r:id="rId26"/>
    <p:sldId id="463" r:id="rId27"/>
    <p:sldId id="464" r:id="rId28"/>
    <p:sldId id="465" r:id="rId29"/>
    <p:sldId id="450" r:id="rId30"/>
    <p:sldId id="466" r:id="rId31"/>
    <p:sldId id="424" r:id="rId32"/>
    <p:sldId id="287" r:id="rId33"/>
    <p:sldId id="467" r:id="rId34"/>
    <p:sldId id="491" r:id="rId35"/>
    <p:sldId id="289" r:id="rId36"/>
    <p:sldId id="493" r:id="rId37"/>
    <p:sldId id="494" r:id="rId38"/>
    <p:sldId id="495" r:id="rId39"/>
    <p:sldId id="496" r:id="rId40"/>
    <p:sldId id="497" r:id="rId41"/>
    <p:sldId id="498" r:id="rId42"/>
    <p:sldId id="535" r:id="rId43"/>
    <p:sldId id="502" r:id="rId44"/>
    <p:sldId id="503" r:id="rId45"/>
    <p:sldId id="504" r:id="rId46"/>
    <p:sldId id="505" r:id="rId47"/>
    <p:sldId id="501" r:id="rId48"/>
    <p:sldId id="533" r:id="rId49"/>
    <p:sldId id="499" r:id="rId50"/>
    <p:sldId id="500" r:id="rId51"/>
    <p:sldId id="534" r:id="rId52"/>
    <p:sldId id="506" r:id="rId53"/>
    <p:sldId id="308" r:id="rId54"/>
    <p:sldId id="305" r:id="rId55"/>
    <p:sldId id="307" r:id="rId56"/>
    <p:sldId id="306" r:id="rId57"/>
    <p:sldId id="309" r:id="rId58"/>
    <p:sldId id="310" r:id="rId59"/>
    <p:sldId id="311" r:id="rId60"/>
    <p:sldId id="312" r:id="rId61"/>
    <p:sldId id="313" r:id="rId62"/>
    <p:sldId id="314" r:id="rId63"/>
    <p:sldId id="315" r:id="rId64"/>
    <p:sldId id="320" r:id="rId65"/>
    <p:sldId id="316" r:id="rId66"/>
    <p:sldId id="317" r:id="rId67"/>
    <p:sldId id="318" r:id="rId68"/>
    <p:sldId id="319" r:id="rId69"/>
    <p:sldId id="508" r:id="rId70"/>
    <p:sldId id="509" r:id="rId71"/>
    <p:sldId id="511" r:id="rId72"/>
    <p:sldId id="512" r:id="rId73"/>
    <p:sldId id="513" r:id="rId74"/>
    <p:sldId id="510" r:id="rId75"/>
    <p:sldId id="514" r:id="rId76"/>
    <p:sldId id="515" r:id="rId77"/>
    <p:sldId id="516" r:id="rId78"/>
    <p:sldId id="517" r:id="rId79"/>
    <p:sldId id="518" r:id="rId80"/>
    <p:sldId id="519" r:id="rId81"/>
    <p:sldId id="520" r:id="rId82"/>
    <p:sldId id="521" r:id="rId83"/>
    <p:sldId id="522" r:id="rId84"/>
    <p:sldId id="523" r:id="rId85"/>
    <p:sldId id="524" r:id="rId86"/>
    <p:sldId id="525" r:id="rId87"/>
    <p:sldId id="336" r:id="rId88"/>
    <p:sldId id="339" r:id="rId89"/>
    <p:sldId id="338" r:id="rId90"/>
    <p:sldId id="340" r:id="rId91"/>
    <p:sldId id="526"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2AF1-4615-4667-912A-829B12F8C4D2}" type="datetimeFigureOut">
              <a:rPr lang="en-IN" smtClean="0"/>
              <a:t>01-06-2025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A8E6-D4B7-4286-B37C-5D755B8E2CFC}" type="slidenum">
              <a:rPr lang="en-IN" smtClean="0"/>
              <a:t>‹#›</a:t>
            </a:fld>
            <a:endParaRPr lang="en-IN"/>
          </a:p>
        </p:txBody>
      </p:sp>
    </p:spTree>
    <p:extLst>
      <p:ext uri="{BB962C8B-B14F-4D97-AF65-F5344CB8AC3E}">
        <p14:creationId xmlns:p14="http://schemas.microsoft.com/office/powerpoint/2010/main" val="169648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6/1/2025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55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6/1/2025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00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6/1/2025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8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6/1/2025</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202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6/1/2025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04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6/1/2025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6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6/1/2025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1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6/1/2025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97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6/1/2025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22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6/1/2025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9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6/1/2025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1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6/1/2025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3281849D-54CA-C13E-3D84-DB247AB9A268}"/>
              </a:ext>
            </a:extLst>
          </p:cNvPr>
          <p:cNvGrpSpPr/>
          <p:nvPr userDrawn="1"/>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02753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e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localhost:5000/" TargetMode="External"/><Relationship Id="rId2" Type="http://schemas.openxmlformats.org/officeDocument/2006/relationships/hyperlink" Target="http://localhost:3000/" TargetMode="Externa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8" name="Rectangle 123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0" name="Rectangle 123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4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235" name="Oval 123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Oval 123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Oval 123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Oval 123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Oval 1240">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8" name="Oval 125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Oval 125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2" name="Oval 126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Oval 127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3" name="Oval 127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4" name="Freeform: Shape 127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5" name="Freeform: Shape 127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6" name="Freeform: Shape 127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7" name="Oval 127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78" name="Freeform: Shape 127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259" name="Rectangle 1258">
            <a:extLst>
              <a:ext uri="{FF2B5EF4-FFF2-40B4-BE49-F238E27FC236}">
                <a16:creationId xmlns:a16="http://schemas.microsoft.com/office/drawing/2014/main" id="{AB26073E-D211-488B-A939-1CEDA71FE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1" y="0"/>
            <a:ext cx="121999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1" name="Rectangle 1260">
            <a:extLst>
              <a:ext uri="{FF2B5EF4-FFF2-40B4-BE49-F238E27FC236}">
                <a16:creationId xmlns:a16="http://schemas.microsoft.com/office/drawing/2014/main" id="{14A6F27B-3CDB-498B-B7A1-3045FC0E5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3" y="0"/>
            <a:ext cx="12199903"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pic>
        <p:nvPicPr>
          <p:cNvPr id="1030" name="Picture 6" descr="Node.js Creator Blasts Node.js, Offers a Secure TypeScript-Based  Alternative - The New Stack">
            <a:extLst>
              <a:ext uri="{FF2B5EF4-FFF2-40B4-BE49-F238E27FC236}">
                <a16:creationId xmlns:a16="http://schemas.microsoft.com/office/drawing/2014/main" id="{02CA9EFD-425F-BDB3-17B5-33AC96E94913}"/>
              </a:ext>
            </a:extLst>
          </p:cNvPr>
          <p:cNvPicPr>
            <a:picLocks noChangeAspect="1" noChangeArrowheads="1"/>
          </p:cNvPicPr>
          <p:nvPr/>
        </p:nvPicPr>
        <p:blipFill>
          <a:blip r:embed="rId2">
            <a:alphaModFix amt="40000"/>
            <a:extLst>
              <a:ext uri="{28A0092B-C50C-407E-A947-70E740481C1C}">
                <a14:useLocalDpi xmlns:a14="http://schemas.microsoft.com/office/drawing/2010/main" val="0"/>
              </a:ext>
            </a:extLst>
          </a:blip>
          <a:srcRect r="-1" b="89"/>
          <a:stretch>
            <a:fillRect/>
          </a:stretch>
        </p:blipFill>
        <p:spPr bwMode="auto">
          <a:xfrm>
            <a:off x="-10954" y="10"/>
            <a:ext cx="1220295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263" name="Decorative Circles">
            <a:extLst>
              <a:ext uri="{FF2B5EF4-FFF2-40B4-BE49-F238E27FC236}">
                <a16:creationId xmlns:a16="http://schemas.microsoft.com/office/drawing/2014/main" id="{3E76C8E5-53B6-48F5-B070-190E2F1990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246654" cy="4111067"/>
            <a:chOff x="767484" y="236341"/>
            <a:chExt cx="10246654" cy="4111067"/>
          </a:xfrm>
        </p:grpSpPr>
        <p:sp>
          <p:nvSpPr>
            <p:cNvPr id="1279" name="Oval 1278">
              <a:extLst>
                <a:ext uri="{FF2B5EF4-FFF2-40B4-BE49-F238E27FC236}">
                  <a16:creationId xmlns:a16="http://schemas.microsoft.com/office/drawing/2014/main" id="{1A5C0E34-833A-4A81-9A27-E03E0EB2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Oval 1279">
              <a:extLst>
                <a:ext uri="{FF2B5EF4-FFF2-40B4-BE49-F238E27FC236}">
                  <a16:creationId xmlns:a16="http://schemas.microsoft.com/office/drawing/2014/main" id="{443D5840-78C4-4DDD-A239-29FC71B8D0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1" name="Oval 1280">
              <a:extLst>
                <a:ext uri="{FF2B5EF4-FFF2-40B4-BE49-F238E27FC236}">
                  <a16:creationId xmlns:a16="http://schemas.microsoft.com/office/drawing/2014/main" id="{DEA2506C-4097-4C37-AB61-12712392E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2" name="Oval 1281">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3" name="Oval 1282">
              <a:extLst>
                <a:ext uri="{FF2B5EF4-FFF2-40B4-BE49-F238E27FC236}">
                  <a16:creationId xmlns:a16="http://schemas.microsoft.com/office/drawing/2014/main" id="{3BA1AACA-257E-441B-837C-A7436CB2E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4" name="Oval 1283">
              <a:extLst>
                <a:ext uri="{FF2B5EF4-FFF2-40B4-BE49-F238E27FC236}">
                  <a16:creationId xmlns:a16="http://schemas.microsoft.com/office/drawing/2014/main" id="{1AD1D194-BF30-4E78-B2C4-860ABCD58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0771" y="3661365"/>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5" name="Oval 1284">
              <a:extLst>
                <a:ext uri="{FF2B5EF4-FFF2-40B4-BE49-F238E27FC236}">
                  <a16:creationId xmlns:a16="http://schemas.microsoft.com/office/drawing/2014/main" id="{351373E2-E4A1-406C-AAF4-2750E933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43958" y="34404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6" name="Oval 1285">
              <a:extLst>
                <a:ext uri="{FF2B5EF4-FFF2-40B4-BE49-F238E27FC236}">
                  <a16:creationId xmlns:a16="http://schemas.microsoft.com/office/drawing/2014/main" id="{71F67221-E5C0-4E62-9F4D-4E6FC8E73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62967" y="4234041"/>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a:extLst>
              <a:ext uri="{FF2B5EF4-FFF2-40B4-BE49-F238E27FC236}">
                <a16:creationId xmlns:a16="http://schemas.microsoft.com/office/drawing/2014/main" id="{32A81580-6B7A-CA0A-CC88-56501D4F0156}"/>
              </a:ext>
            </a:extLst>
          </p:cNvPr>
          <p:cNvSpPr>
            <a:spLocks noGrp="1"/>
          </p:cNvSpPr>
          <p:nvPr>
            <p:ph type="title"/>
          </p:nvPr>
        </p:nvSpPr>
        <p:spPr>
          <a:xfrm>
            <a:off x="3209533" y="1939887"/>
            <a:ext cx="7063739" cy="3883173"/>
          </a:xfrm>
        </p:spPr>
        <p:txBody>
          <a:bodyPr vert="horz" lIns="91440" tIns="45720" rIns="91440" bIns="45720" rtlCol="0" anchor="b">
            <a:normAutofit fontScale="90000"/>
          </a:bodyPr>
          <a:lstStyle/>
          <a:p>
            <a:pPr algn="ctr"/>
            <a:br>
              <a:rPr lang="en-US" dirty="0">
                <a:solidFill>
                  <a:srgbClr val="FFFFFF"/>
                </a:solidFill>
              </a:rPr>
            </a:br>
            <a:r>
              <a:rPr lang="en-US" sz="8900" b="1" dirty="0">
                <a:solidFill>
                  <a:srgbClr val="FFFFFF"/>
                </a:solidFill>
              </a:rPr>
              <a:t>Node.js</a:t>
            </a:r>
            <a:br>
              <a:rPr lang="en-US" dirty="0">
                <a:solidFill>
                  <a:srgbClr val="FFFFFF"/>
                </a:solidFill>
              </a:rPr>
            </a:br>
            <a:br>
              <a:rPr lang="en-US" dirty="0">
                <a:solidFill>
                  <a:srgbClr val="FFFFFF"/>
                </a:solidFill>
              </a:rPr>
            </a:br>
            <a:r>
              <a:rPr lang="en-US" sz="4400" b="1" dirty="0">
                <a:solidFill>
                  <a:schemeClr val="bg1"/>
                </a:solidFill>
              </a:rPr>
              <a:t>From Fundamentals to Full-Stack API Deployment</a:t>
            </a:r>
            <a:br>
              <a:rPr lang="en-US" b="1" dirty="0">
                <a:solidFill>
                  <a:schemeClr val="bg1"/>
                </a:solidFill>
              </a:rPr>
            </a:br>
            <a:endParaRPr lang="en-US" b="1" dirty="0">
              <a:solidFill>
                <a:schemeClr val="bg1"/>
              </a:solidFill>
            </a:endParaRPr>
          </a:p>
        </p:txBody>
      </p:sp>
      <p:pic>
        <p:nvPicPr>
          <p:cNvPr id="1032" name="Picture 8" descr="Getting started with Express.js - Keeping it simple! | Ajeet Chaulagain">
            <a:extLst>
              <a:ext uri="{FF2B5EF4-FFF2-40B4-BE49-F238E27FC236}">
                <a16:creationId xmlns:a16="http://schemas.microsoft.com/office/drawing/2014/main" id="{8C4EC096-BD42-8F49-65EE-5C4962FBB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3"/>
          <a:stretch>
            <a:fillRect/>
          </a:stretch>
        </p:blipFill>
        <p:spPr bwMode="auto">
          <a:xfrm>
            <a:off x="507756" y="120328"/>
            <a:ext cx="2051332" cy="205133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Creating a Secure Node.js REST API | Toptal®">
            <a:extLst>
              <a:ext uri="{FF2B5EF4-FFF2-40B4-BE49-F238E27FC236}">
                <a16:creationId xmlns:a16="http://schemas.microsoft.com/office/drawing/2014/main" id="{A056DBDD-F12E-E572-F43C-E7DE9E5EB0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622" r="29708" b="-5"/>
          <a:stretch>
            <a:fillRect/>
          </a:stretch>
        </p:blipFill>
        <p:spPr bwMode="auto">
          <a:xfrm>
            <a:off x="9382897" y="1"/>
            <a:ext cx="2806055" cy="2420230"/>
          </a:xfrm>
          <a:custGeom>
            <a:avLst/>
            <a:gdLst/>
            <a:ahLst/>
            <a:cxnLst/>
            <a:rect l="l" t="t" r="r" b="b"/>
            <a:pathLst>
              <a:path w="2988399" h="2577502">
                <a:moveTo>
                  <a:pt x="270236" y="0"/>
                </a:moveTo>
                <a:lnTo>
                  <a:pt x="2988399" y="0"/>
                </a:lnTo>
                <a:lnTo>
                  <a:pt x="2988399" y="1927546"/>
                </a:lnTo>
                <a:lnTo>
                  <a:pt x="2956486" y="1970222"/>
                </a:lnTo>
                <a:cubicBezTo>
                  <a:pt x="2650408" y="2341103"/>
                  <a:pt x="2187200" y="2577502"/>
                  <a:pt x="1668777" y="2577502"/>
                </a:cubicBezTo>
                <a:cubicBezTo>
                  <a:pt x="747138" y="2577502"/>
                  <a:pt x="0" y="1830365"/>
                  <a:pt x="0" y="908725"/>
                </a:cubicBezTo>
                <a:cubicBezTo>
                  <a:pt x="0" y="620713"/>
                  <a:pt x="72963" y="349741"/>
                  <a:pt x="201413" y="113287"/>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Study Node JS Courses Online | NodeJS Tutorials | Academy Class UK">
            <a:extLst>
              <a:ext uri="{FF2B5EF4-FFF2-40B4-BE49-F238E27FC236}">
                <a16:creationId xmlns:a16="http://schemas.microsoft.com/office/drawing/2014/main" id="{C8EE23DA-673E-BBBA-4A6E-BA6FD8AA61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8686" r="3734" b="-5"/>
          <a:stretch>
            <a:fillRect/>
          </a:stretch>
        </p:blipFill>
        <p:spPr bwMode="auto">
          <a:xfrm>
            <a:off x="-10954" y="3915852"/>
            <a:ext cx="2576609" cy="2942148"/>
          </a:xfrm>
          <a:custGeom>
            <a:avLst/>
            <a:gdLst/>
            <a:ahLst/>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noFill/>
          <a:extLst>
            <a:ext uri="{909E8E84-426E-40DD-AFC4-6F175D3DCCD1}">
              <a14:hiddenFill xmlns:a14="http://schemas.microsoft.com/office/drawing/2010/main">
                <a:solidFill>
                  <a:srgbClr val="FFFFFF"/>
                </a:solidFill>
              </a14:hiddenFill>
            </a:ext>
          </a:extLst>
        </p:spPr>
      </p:pic>
      <p:pic>
        <p:nvPicPr>
          <p:cNvPr id="12" name="Picture 12" descr="MongoDB (@MongoDB) / X">
            <a:extLst>
              <a:ext uri="{FF2B5EF4-FFF2-40B4-BE49-F238E27FC236}">
                <a16:creationId xmlns:a16="http://schemas.microsoft.com/office/drawing/2014/main" id="{E7C773FD-C571-B2B8-4A16-A9529EB74307}"/>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r="3" b="3"/>
          <a:stretch>
            <a:fillRect/>
          </a:stretch>
        </p:blipFill>
        <p:spPr bwMode="auto">
          <a:xfrm>
            <a:off x="5600198" y="4970494"/>
            <a:ext cx="1777105" cy="1777105"/>
          </a:xfrm>
          <a:custGeom>
            <a:avLst/>
            <a:gdLst/>
            <a:ahLst/>
            <a:cxnLst/>
            <a:rect l="l" t="t" r="r" b="b"/>
            <a:pathLst>
              <a:path w="6547392" h="6547392">
                <a:moveTo>
                  <a:pt x="3273696" y="0"/>
                </a:moveTo>
                <a:cubicBezTo>
                  <a:pt x="5081708" y="0"/>
                  <a:pt x="6547392" y="1465684"/>
                  <a:pt x="6547392" y="3273696"/>
                </a:cubicBezTo>
                <a:cubicBezTo>
                  <a:pt x="6547392" y="5081708"/>
                  <a:pt x="5081708" y="6547392"/>
                  <a:pt x="3273696" y="6547392"/>
                </a:cubicBezTo>
                <a:cubicBezTo>
                  <a:pt x="1465684" y="6547392"/>
                  <a:pt x="0" y="5081708"/>
                  <a:pt x="0" y="3273696"/>
                </a:cubicBezTo>
                <a:cubicBezTo>
                  <a:pt x="0" y="1465684"/>
                  <a:pt x="1465684" y="0"/>
                  <a:pt x="3273696" y="0"/>
                </a:cubicBezTo>
                <a:close/>
              </a:path>
            </a:pathLst>
          </a:custGeom>
          <a:noFill/>
          <a:extLst>
            <a:ext uri="{909E8E84-426E-40DD-AFC4-6F175D3DCCD1}">
              <a14:hiddenFill xmlns:a14="http://schemas.microsoft.com/office/drawing/2010/main">
                <a:solidFill>
                  <a:srgbClr val="FFFFFF"/>
                </a:solidFill>
              </a14:hiddenFill>
            </a:ext>
          </a:extLst>
        </p:spPr>
      </p:pic>
      <p:pic>
        <p:nvPicPr>
          <p:cNvPr id="13" name="Picture 4" descr="PostgreSQL - Wikipedia">
            <a:extLst>
              <a:ext uri="{FF2B5EF4-FFF2-40B4-BE49-F238E27FC236}">
                <a16:creationId xmlns:a16="http://schemas.microsoft.com/office/drawing/2014/main" id="{15610D31-2A99-F067-FB0A-89811FA218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5732" y="5371693"/>
            <a:ext cx="1236355" cy="1274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53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68ED5-9B9B-BDC7-59F9-5D284F7829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C8D0B-1F0D-5318-71B5-E4C0DE21F9DC}"/>
              </a:ext>
            </a:extLst>
          </p:cNvPr>
          <p:cNvSpPr>
            <a:spLocks noGrp="1"/>
          </p:cNvSpPr>
          <p:nvPr>
            <p:ph idx="1"/>
          </p:nvPr>
        </p:nvSpPr>
        <p:spPr>
          <a:xfrm>
            <a:off x="777240" y="1018571"/>
            <a:ext cx="10659110" cy="5158391"/>
          </a:xfrm>
        </p:spPr>
        <p:txBody>
          <a:bodyPr>
            <a:noAutofit/>
          </a:bodyPr>
          <a:lstStyle/>
          <a:p>
            <a:pPr marL="0" indent="0">
              <a:buNone/>
            </a:pPr>
            <a:r>
              <a:rPr lang="en-US" sz="2800" b="1" dirty="0"/>
              <a:t>How it works:</a:t>
            </a:r>
          </a:p>
          <a:p>
            <a:r>
              <a:rPr lang="en-US" sz="2400" dirty="0"/>
              <a:t>A student </a:t>
            </a:r>
            <a:r>
              <a:rPr lang="en-US" sz="2400" b="1" dirty="0"/>
              <a:t>logs into </a:t>
            </a:r>
            <a:r>
              <a:rPr lang="en-US" sz="2400" dirty="0"/>
              <a:t>the college portal and requests to view their </a:t>
            </a:r>
            <a:r>
              <a:rPr lang="en-US" sz="2400" b="1" dirty="0">
                <a:solidFill>
                  <a:srgbClr val="C00000"/>
                </a:solidFill>
              </a:rPr>
              <a:t>exam results</a:t>
            </a:r>
            <a:r>
              <a:rPr lang="en-US" sz="2400" dirty="0"/>
              <a:t>.</a:t>
            </a:r>
          </a:p>
          <a:p>
            <a:r>
              <a:rPr lang="en-US" sz="2400" dirty="0"/>
              <a:t>The portal sends a </a:t>
            </a:r>
            <a:r>
              <a:rPr lang="en-US" sz="2400" b="1" dirty="0">
                <a:solidFill>
                  <a:srgbClr val="C00000"/>
                </a:solidFill>
              </a:rPr>
              <a:t>request to the API</a:t>
            </a:r>
            <a:r>
              <a:rPr lang="en-US" sz="2400" dirty="0"/>
              <a:t>, including the </a:t>
            </a:r>
            <a:r>
              <a:rPr lang="en-US" sz="2400" b="1" dirty="0"/>
              <a:t>student’s ID </a:t>
            </a:r>
            <a:r>
              <a:rPr lang="en-US" sz="2400" dirty="0"/>
              <a:t>and proper </a:t>
            </a:r>
            <a:r>
              <a:rPr lang="en-US" sz="2400" b="1" dirty="0"/>
              <a:t>authentication</a:t>
            </a:r>
            <a:r>
              <a:rPr lang="en-US" sz="2400" dirty="0"/>
              <a:t> (like a login token).</a:t>
            </a:r>
          </a:p>
          <a:p>
            <a:r>
              <a:rPr lang="en-US" sz="2400" dirty="0"/>
              <a:t>The API checks </a:t>
            </a:r>
            <a:r>
              <a:rPr lang="en-US" sz="2400" b="1" dirty="0">
                <a:solidFill>
                  <a:srgbClr val="C00000"/>
                </a:solidFill>
              </a:rPr>
              <a:t>who is making </a:t>
            </a:r>
            <a:r>
              <a:rPr lang="en-US" sz="2400" dirty="0"/>
              <a:t>the request (</a:t>
            </a:r>
            <a:r>
              <a:rPr lang="en-US" sz="2400" b="1" dirty="0"/>
              <a:t>student</a:t>
            </a:r>
            <a:r>
              <a:rPr lang="en-US" sz="2400" dirty="0"/>
              <a:t>, </a:t>
            </a:r>
            <a:r>
              <a:rPr lang="en-US" sz="2400" b="1" dirty="0"/>
              <a:t>professor</a:t>
            </a:r>
            <a:r>
              <a:rPr lang="en-US" sz="2400" dirty="0"/>
              <a:t>, or </a:t>
            </a:r>
            <a:r>
              <a:rPr lang="en-US" sz="2400" b="1" dirty="0"/>
              <a:t>management</a:t>
            </a:r>
            <a:r>
              <a:rPr lang="en-US" sz="2400" dirty="0"/>
              <a:t>) and what data they’re allowed to access.</a:t>
            </a:r>
          </a:p>
          <a:p>
            <a:r>
              <a:rPr lang="en-US" sz="2400" dirty="0"/>
              <a:t>The API fetches </a:t>
            </a:r>
            <a:r>
              <a:rPr lang="en-US" sz="2400" b="1" dirty="0">
                <a:solidFill>
                  <a:srgbClr val="C00000"/>
                </a:solidFill>
              </a:rPr>
              <a:t>only that student’s marks </a:t>
            </a:r>
            <a:r>
              <a:rPr lang="en-US" sz="2400" dirty="0"/>
              <a:t>from the database — not anyone else's.</a:t>
            </a:r>
          </a:p>
          <a:p>
            <a:r>
              <a:rPr lang="en-US" sz="2400" dirty="0"/>
              <a:t>The API then sends the result data back to the portal in a structured format (usually JSON).</a:t>
            </a:r>
          </a:p>
          <a:p>
            <a:r>
              <a:rPr lang="en-US" sz="2400" dirty="0"/>
              <a:t>The portal displays the marks to the student securely.</a:t>
            </a:r>
          </a:p>
        </p:txBody>
      </p:sp>
    </p:spTree>
    <p:extLst>
      <p:ext uri="{BB962C8B-B14F-4D97-AF65-F5344CB8AC3E}">
        <p14:creationId xmlns:p14="http://schemas.microsoft.com/office/powerpoint/2010/main" val="41705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F9E0B-861A-6C22-7BB1-88F8DF3CA5E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551F4-E930-B878-D014-1116C97D9BE0}"/>
              </a:ext>
            </a:extLst>
          </p:cNvPr>
          <p:cNvSpPr>
            <a:spLocks noGrp="1"/>
          </p:cNvSpPr>
          <p:nvPr>
            <p:ph idx="1"/>
          </p:nvPr>
        </p:nvSpPr>
        <p:spPr>
          <a:xfrm>
            <a:off x="777240" y="1393371"/>
            <a:ext cx="10659110" cy="4783592"/>
          </a:xfrm>
        </p:spPr>
        <p:txBody>
          <a:bodyPr>
            <a:normAutofit/>
          </a:bodyPr>
          <a:lstStyle/>
          <a:p>
            <a:pPr marL="0" indent="0">
              <a:buNone/>
            </a:pPr>
            <a:r>
              <a:rPr lang="en-IN" sz="3200" b="1" dirty="0"/>
              <a:t>Types of APIs:</a:t>
            </a:r>
          </a:p>
          <a:p>
            <a:pPr marL="457200" indent="-457200">
              <a:buFont typeface="+mj-lt"/>
              <a:buAutoNum type="arabicPeriod"/>
            </a:pPr>
            <a:r>
              <a:rPr lang="en-IN" sz="2800" b="1" dirty="0"/>
              <a:t>REST API (Representational State Transfer): U</a:t>
            </a:r>
            <a:r>
              <a:rPr lang="en-IN" sz="2800" dirty="0"/>
              <a:t>ses </a:t>
            </a:r>
            <a:r>
              <a:rPr lang="en-IN" sz="2800" b="1" dirty="0">
                <a:solidFill>
                  <a:srgbClr val="C00000"/>
                </a:solidFill>
              </a:rPr>
              <a:t>HTTP</a:t>
            </a:r>
            <a:r>
              <a:rPr lang="en-IN" sz="2800" dirty="0"/>
              <a:t> </a:t>
            </a:r>
            <a:r>
              <a:rPr lang="en-IN" sz="2800" b="1" dirty="0">
                <a:solidFill>
                  <a:srgbClr val="C00000"/>
                </a:solidFill>
              </a:rPr>
              <a:t>requests</a:t>
            </a:r>
            <a:r>
              <a:rPr lang="en-IN" sz="2800" dirty="0"/>
              <a:t> like GET, POST, PUT, PATCH and DELETE.</a:t>
            </a:r>
          </a:p>
          <a:p>
            <a:pPr marL="457200" indent="-457200">
              <a:buFont typeface="+mj-lt"/>
              <a:buAutoNum type="arabicPeriod"/>
            </a:pPr>
            <a:r>
              <a:rPr lang="en-IN" sz="2800" b="1" dirty="0"/>
              <a:t>SOAP API (Simple Object Access Protocol) </a:t>
            </a:r>
            <a:r>
              <a:rPr lang="en-IN" sz="2800" dirty="0"/>
              <a:t>– Uses </a:t>
            </a:r>
            <a:r>
              <a:rPr lang="en-IN" sz="2800" b="1" dirty="0">
                <a:solidFill>
                  <a:srgbClr val="C00000"/>
                </a:solidFill>
              </a:rPr>
              <a:t>XML</a:t>
            </a:r>
            <a:r>
              <a:rPr lang="en-IN" sz="2800" dirty="0"/>
              <a:t> </a:t>
            </a:r>
            <a:r>
              <a:rPr lang="en-IN" sz="2800" b="1" dirty="0">
                <a:solidFill>
                  <a:srgbClr val="C00000"/>
                </a:solidFill>
              </a:rPr>
              <a:t>messaging</a:t>
            </a:r>
            <a:endParaRPr lang="en-IN" sz="2800" dirty="0"/>
          </a:p>
          <a:p>
            <a:pPr marL="457200" indent="-457200">
              <a:buFont typeface="+mj-lt"/>
              <a:buAutoNum type="arabicPeriod"/>
            </a:pP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p>
          <a:p>
            <a:pPr marL="457200" indent="-457200">
              <a:buFont typeface="+mj-lt"/>
              <a:buAutoNum type="arabicPeriod"/>
            </a:pPr>
            <a:r>
              <a:rPr lang="en-IN" sz="2800" b="1" dirty="0"/>
              <a:t>WebSocket API </a:t>
            </a:r>
            <a:r>
              <a:rPr lang="en-IN" sz="2800" dirty="0"/>
              <a:t>– Used for </a:t>
            </a:r>
            <a:r>
              <a:rPr lang="en-IN" sz="2800" b="1" dirty="0">
                <a:solidFill>
                  <a:srgbClr val="C00000"/>
                </a:solidFill>
              </a:rPr>
              <a:t>real-time communication</a:t>
            </a:r>
            <a:r>
              <a:rPr lang="en-IN" sz="2800" dirty="0"/>
              <a:t>.</a:t>
            </a:r>
          </a:p>
        </p:txBody>
      </p:sp>
    </p:spTree>
    <p:extLst>
      <p:ext uri="{BB962C8B-B14F-4D97-AF65-F5344CB8AC3E}">
        <p14:creationId xmlns:p14="http://schemas.microsoft.com/office/powerpoint/2010/main" val="4134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BF9A2-6D67-FF62-0F92-AD1A1C8D7E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14EFD-0A15-EC45-9C26-0D10024695FA}"/>
              </a:ext>
            </a:extLst>
          </p:cNvPr>
          <p:cNvSpPr>
            <a:spLocks noGrp="1"/>
          </p:cNvSpPr>
          <p:nvPr>
            <p:ph idx="1"/>
          </p:nvPr>
        </p:nvSpPr>
        <p:spPr>
          <a:xfrm>
            <a:off x="777240" y="1110343"/>
            <a:ext cx="10659110" cy="5066620"/>
          </a:xfrm>
        </p:spPr>
        <p:txBody>
          <a:bodyPr>
            <a:normAutofit/>
          </a:bodyPr>
          <a:lstStyle/>
          <a:p>
            <a:pPr marL="457200" indent="-457200">
              <a:buFont typeface="+mj-lt"/>
              <a:buAutoNum type="arabicPeriod"/>
            </a:pPr>
            <a:r>
              <a:rPr lang="en-IN" sz="2800" b="1" dirty="0"/>
              <a:t>REST API (Representational State Transfer)</a:t>
            </a:r>
            <a:r>
              <a:rPr lang="en-US" sz="2800" dirty="0"/>
              <a:t> ➡️</a:t>
            </a:r>
            <a:endParaRPr lang="en-IN" sz="2800" b="1" dirty="0"/>
          </a:p>
          <a:p>
            <a:pPr lvl="1"/>
            <a:r>
              <a:rPr lang="en-US" sz="2800" b="1" dirty="0">
                <a:solidFill>
                  <a:srgbClr val="002060"/>
                </a:solidFill>
              </a:rPr>
              <a:t>Common</a:t>
            </a:r>
            <a:r>
              <a:rPr lang="en-US" sz="2800" dirty="0"/>
              <a:t> and </a:t>
            </a:r>
            <a:r>
              <a:rPr lang="en-US" sz="2800" b="1" dirty="0">
                <a:solidFill>
                  <a:srgbClr val="002060"/>
                </a:solidFill>
              </a:rPr>
              <a:t>simple</a:t>
            </a:r>
            <a:r>
              <a:rPr lang="en-US" sz="2800" dirty="0"/>
              <a:t> way to talk to web services.</a:t>
            </a:r>
          </a:p>
          <a:p>
            <a:pPr lvl="1"/>
            <a:r>
              <a:rPr lang="en-IN" sz="2600" b="1" dirty="0"/>
              <a:t>U</a:t>
            </a:r>
            <a:r>
              <a:rPr lang="en-IN" sz="2600" dirty="0"/>
              <a:t>ses </a:t>
            </a:r>
            <a:r>
              <a:rPr lang="en-IN" sz="2600" b="1" dirty="0">
                <a:solidFill>
                  <a:srgbClr val="C00000"/>
                </a:solidFill>
              </a:rPr>
              <a:t>HTTP</a:t>
            </a:r>
            <a:r>
              <a:rPr lang="en-IN" sz="2600" dirty="0"/>
              <a:t> </a:t>
            </a:r>
            <a:r>
              <a:rPr lang="en-IN" sz="2600" b="1" dirty="0">
                <a:solidFill>
                  <a:srgbClr val="C00000"/>
                </a:solidFill>
              </a:rPr>
              <a:t>requests</a:t>
            </a:r>
            <a:r>
              <a:rPr lang="en-IN" sz="2600" dirty="0"/>
              <a:t> like GET, POST, PUT, PATCH and DELETE.</a:t>
            </a:r>
          </a:p>
          <a:p>
            <a:pPr lvl="1"/>
            <a:endParaRPr lang="en-IN" sz="2600" dirty="0"/>
          </a:p>
          <a:p>
            <a:pPr marL="457200" indent="-457200">
              <a:buFont typeface="+mj-lt"/>
              <a:buAutoNum type="arabicPeriod"/>
            </a:pPr>
            <a:r>
              <a:rPr lang="en-IN" sz="2800" b="1" dirty="0"/>
              <a:t>SOAP API (Simple Object Access Protocol) </a:t>
            </a:r>
            <a:r>
              <a:rPr lang="en-US" sz="2600" dirty="0"/>
              <a:t>➡️ </a:t>
            </a:r>
          </a:p>
          <a:p>
            <a:pPr lvl="1"/>
            <a:r>
              <a:rPr lang="en-US" sz="2800" dirty="0"/>
              <a:t>An </a:t>
            </a:r>
            <a:r>
              <a:rPr lang="en-US" sz="2800" b="1" dirty="0">
                <a:solidFill>
                  <a:srgbClr val="C00000"/>
                </a:solidFill>
              </a:rPr>
              <a:t>older</a:t>
            </a:r>
            <a:r>
              <a:rPr lang="en-US" sz="2800" dirty="0"/>
              <a:t> and </a:t>
            </a:r>
            <a:r>
              <a:rPr lang="en-US" sz="2800" b="1" dirty="0">
                <a:solidFill>
                  <a:srgbClr val="C00000"/>
                </a:solidFill>
              </a:rPr>
              <a:t>more strict </a:t>
            </a:r>
            <a:r>
              <a:rPr lang="en-US" sz="2800" dirty="0"/>
              <a:t>way of sending messages between systems.</a:t>
            </a:r>
          </a:p>
          <a:p>
            <a:pPr lvl="1"/>
            <a:r>
              <a:rPr lang="en-US" sz="2800" dirty="0"/>
              <a:t>It uses </a:t>
            </a:r>
            <a:r>
              <a:rPr lang="en-US" sz="2800" b="1" dirty="0">
                <a:solidFill>
                  <a:srgbClr val="C00000"/>
                </a:solidFill>
              </a:rPr>
              <a:t>XML</a:t>
            </a:r>
            <a:r>
              <a:rPr lang="en-US" sz="2800" dirty="0"/>
              <a:t> to send data, and it follows strict rules.</a:t>
            </a:r>
          </a:p>
          <a:p>
            <a:pPr lvl="1"/>
            <a:r>
              <a:rPr lang="en-US" sz="2800" b="1" dirty="0"/>
              <a:t>🧠 Example: </a:t>
            </a:r>
          </a:p>
          <a:p>
            <a:pPr lvl="2"/>
            <a:r>
              <a:rPr lang="en-US" sz="2800" dirty="0"/>
              <a:t>Like </a:t>
            </a:r>
            <a:r>
              <a:rPr lang="en-US" sz="2800" b="1" dirty="0"/>
              <a:t>filling out a government form </a:t>
            </a:r>
            <a:r>
              <a:rPr lang="en-US" sz="2800" dirty="0"/>
              <a:t>– everything has to be </a:t>
            </a:r>
            <a:r>
              <a:rPr lang="en-US" sz="2800" b="1" dirty="0">
                <a:solidFill>
                  <a:srgbClr val="002060"/>
                </a:solidFill>
              </a:rPr>
              <a:t>exact</a:t>
            </a:r>
            <a:r>
              <a:rPr lang="en-US" sz="2800" dirty="0"/>
              <a:t> and </a:t>
            </a:r>
            <a:r>
              <a:rPr lang="en-US" sz="2800" b="1" dirty="0">
                <a:solidFill>
                  <a:srgbClr val="002060"/>
                </a:solidFill>
              </a:rPr>
              <a:t>formal</a:t>
            </a:r>
            <a:r>
              <a:rPr lang="en-US" sz="2800" dirty="0"/>
              <a:t>.</a:t>
            </a:r>
            <a:endParaRPr lang="en-IN" sz="2800" dirty="0"/>
          </a:p>
        </p:txBody>
      </p:sp>
    </p:spTree>
    <p:extLst>
      <p:ext uri="{BB962C8B-B14F-4D97-AF65-F5344CB8AC3E}">
        <p14:creationId xmlns:p14="http://schemas.microsoft.com/office/powerpoint/2010/main" val="179215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4831E-C872-5314-8045-1A32DEC5D9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3E871-47D4-81C5-D1A9-112D8647927F}"/>
              </a:ext>
            </a:extLst>
          </p:cNvPr>
          <p:cNvSpPr>
            <a:spLocks noGrp="1"/>
          </p:cNvSpPr>
          <p:nvPr>
            <p:ph idx="1"/>
          </p:nvPr>
        </p:nvSpPr>
        <p:spPr>
          <a:xfrm>
            <a:off x="777240" y="805543"/>
            <a:ext cx="10659110" cy="5371420"/>
          </a:xfrm>
        </p:spPr>
        <p:txBody>
          <a:bodyPr>
            <a:normAutofit/>
          </a:bodyPr>
          <a:lstStyle/>
          <a:p>
            <a:pPr marL="0" indent="0">
              <a:buNone/>
            </a:pPr>
            <a:r>
              <a:rPr lang="en-IN" sz="2800" b="1" dirty="0"/>
              <a:t>3. </a:t>
            </a: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r>
              <a:rPr lang="en-US" sz="2400" dirty="0"/>
              <a:t>➡️</a:t>
            </a:r>
          </a:p>
          <a:p>
            <a:r>
              <a:rPr lang="en-US" sz="2600" dirty="0"/>
              <a:t>Let's the client </a:t>
            </a:r>
            <a:r>
              <a:rPr lang="en-US" sz="2600" b="1" dirty="0"/>
              <a:t>ask exactly what data it needs</a:t>
            </a:r>
            <a:r>
              <a:rPr lang="en-US" sz="2600" dirty="0"/>
              <a:t>, </a:t>
            </a:r>
            <a:r>
              <a:rPr lang="en-US" sz="2600" b="1" dirty="0">
                <a:solidFill>
                  <a:srgbClr val="002060"/>
                </a:solidFill>
              </a:rPr>
              <a:t>nothing more</a:t>
            </a:r>
            <a:r>
              <a:rPr lang="en-US" sz="2600" dirty="0"/>
              <a:t>, </a:t>
            </a:r>
            <a:r>
              <a:rPr lang="en-US" sz="2600" b="1" dirty="0">
                <a:solidFill>
                  <a:srgbClr val="002060"/>
                </a:solidFill>
              </a:rPr>
              <a:t>nothing less</a:t>
            </a:r>
            <a:r>
              <a:rPr lang="en-US" sz="2600" dirty="0"/>
              <a:t>.</a:t>
            </a:r>
            <a:br>
              <a:rPr lang="en-US" sz="2600" dirty="0"/>
            </a:br>
            <a:r>
              <a:rPr lang="en-US" sz="2600" dirty="0"/>
              <a:t>This avoids getting </a:t>
            </a:r>
            <a:r>
              <a:rPr lang="en-US" sz="2600" b="1" dirty="0">
                <a:solidFill>
                  <a:srgbClr val="002060"/>
                </a:solidFill>
              </a:rPr>
              <a:t>too much </a:t>
            </a:r>
            <a:r>
              <a:rPr lang="en-US" sz="2600" dirty="0"/>
              <a:t>or </a:t>
            </a:r>
            <a:r>
              <a:rPr lang="en-US" sz="2600" b="1" dirty="0">
                <a:solidFill>
                  <a:srgbClr val="002060"/>
                </a:solidFill>
              </a:rPr>
              <a:t>too little data</a:t>
            </a:r>
            <a:r>
              <a:rPr lang="en-US" sz="2600" dirty="0"/>
              <a:t>.</a:t>
            </a:r>
          </a:p>
          <a:p>
            <a:r>
              <a:rPr lang="en-US" sz="2600" dirty="0"/>
              <a:t>🧠 </a:t>
            </a:r>
            <a:r>
              <a:rPr lang="en-US" sz="2600" b="1" dirty="0"/>
              <a:t>Example:</a:t>
            </a:r>
            <a:r>
              <a:rPr lang="en-US" sz="2600" dirty="0"/>
              <a:t> Like ordering a custom </a:t>
            </a:r>
            <a:r>
              <a:rPr lang="en-US" sz="2600" b="1" dirty="0">
                <a:solidFill>
                  <a:srgbClr val="C00000"/>
                </a:solidFill>
              </a:rPr>
              <a:t>sandwich</a:t>
            </a:r>
            <a:r>
              <a:rPr lang="en-US" sz="2600" dirty="0"/>
              <a:t> — you pick </a:t>
            </a:r>
            <a:r>
              <a:rPr lang="en-US" sz="2600" b="1" dirty="0"/>
              <a:t>exactly</a:t>
            </a:r>
            <a:r>
              <a:rPr lang="en-US" sz="2600" dirty="0"/>
              <a:t> what you want in it.</a:t>
            </a:r>
          </a:p>
          <a:p>
            <a:pPr marL="0" indent="0">
              <a:buNone/>
            </a:pPr>
            <a:endParaRPr lang="en-IN" sz="800" dirty="0"/>
          </a:p>
          <a:p>
            <a:pPr marL="0" indent="0">
              <a:buNone/>
            </a:pPr>
            <a:r>
              <a:rPr lang="en-IN" sz="2800" b="1" dirty="0"/>
              <a:t>4. WebSocket API </a:t>
            </a:r>
            <a:r>
              <a:rPr lang="en-IN" sz="2800" dirty="0"/>
              <a:t>– Used for </a:t>
            </a:r>
            <a:r>
              <a:rPr lang="en-IN" sz="2800" b="1" dirty="0">
                <a:solidFill>
                  <a:srgbClr val="C00000"/>
                </a:solidFill>
              </a:rPr>
              <a:t>real-time communication</a:t>
            </a:r>
            <a:r>
              <a:rPr lang="en-US" sz="2400" dirty="0"/>
              <a:t>➡️ </a:t>
            </a:r>
          </a:p>
          <a:p>
            <a:r>
              <a:rPr lang="en-US" sz="2600" dirty="0"/>
              <a:t>Used for </a:t>
            </a:r>
            <a:r>
              <a:rPr lang="en-US" sz="2600" b="1" dirty="0"/>
              <a:t>real-time, </a:t>
            </a:r>
            <a:r>
              <a:rPr lang="en-US" sz="2600" b="1" dirty="0">
                <a:solidFill>
                  <a:srgbClr val="C00000"/>
                </a:solidFill>
              </a:rPr>
              <a:t>two-way communication</a:t>
            </a:r>
            <a:r>
              <a:rPr lang="en-US" sz="2600" dirty="0">
                <a:solidFill>
                  <a:srgbClr val="C00000"/>
                </a:solidFill>
              </a:rPr>
              <a:t> </a:t>
            </a:r>
            <a:r>
              <a:rPr lang="en-US" sz="2600" dirty="0"/>
              <a:t>between </a:t>
            </a:r>
            <a:r>
              <a:rPr lang="en-US" sz="2600" b="1" dirty="0"/>
              <a:t>client</a:t>
            </a:r>
            <a:r>
              <a:rPr lang="en-US" sz="2600" dirty="0"/>
              <a:t> and </a:t>
            </a:r>
            <a:r>
              <a:rPr lang="en-US" sz="2600" b="1" dirty="0"/>
              <a:t>server</a:t>
            </a:r>
            <a:r>
              <a:rPr lang="en-US" sz="2600" dirty="0"/>
              <a:t>.</a:t>
            </a:r>
          </a:p>
          <a:p>
            <a:r>
              <a:rPr lang="en-US" sz="2600" dirty="0"/>
              <a:t>Once connected, both can send/receive messages </a:t>
            </a:r>
            <a:r>
              <a:rPr lang="en-US" sz="2600" b="1" dirty="0"/>
              <a:t>instantly</a:t>
            </a:r>
            <a:r>
              <a:rPr lang="en-US" sz="2600" dirty="0"/>
              <a:t> </a:t>
            </a:r>
            <a:r>
              <a:rPr lang="en-US" sz="2600" b="1" dirty="0">
                <a:solidFill>
                  <a:srgbClr val="C00000"/>
                </a:solidFill>
              </a:rPr>
              <a:t>without needing to ask again and again.</a:t>
            </a:r>
          </a:p>
          <a:p>
            <a:r>
              <a:rPr lang="en-US" sz="2600" dirty="0"/>
              <a:t>🧠 </a:t>
            </a:r>
            <a:r>
              <a:rPr lang="en-US" sz="2600" b="1" dirty="0"/>
              <a:t>Example:</a:t>
            </a:r>
            <a:r>
              <a:rPr lang="en-US" sz="2600" dirty="0"/>
              <a:t> Like a phone call — both people can talk and listen at the same time, in real time.</a:t>
            </a:r>
          </a:p>
          <a:p>
            <a:pPr marL="0" indent="0">
              <a:buNone/>
            </a:pPr>
            <a:endParaRPr lang="en-IN" sz="2800" dirty="0"/>
          </a:p>
        </p:txBody>
      </p:sp>
    </p:spTree>
    <p:extLst>
      <p:ext uri="{BB962C8B-B14F-4D97-AF65-F5344CB8AC3E}">
        <p14:creationId xmlns:p14="http://schemas.microsoft.com/office/powerpoint/2010/main" val="27306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0F9BA-8BE2-AF1D-78A1-924802D1C3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3DFE8-E26E-5EF3-AD3C-FAD7D632297A}"/>
              </a:ext>
            </a:extLst>
          </p:cNvPr>
          <p:cNvSpPr>
            <a:spLocks noGrp="1"/>
          </p:cNvSpPr>
          <p:nvPr>
            <p:ph idx="1"/>
          </p:nvPr>
        </p:nvSpPr>
        <p:spPr>
          <a:xfrm>
            <a:off x="470253" y="1499458"/>
            <a:ext cx="6312053" cy="3859084"/>
          </a:xfrm>
        </p:spPr>
        <p:txBody>
          <a:bodyPr anchor="t">
            <a:normAutofit/>
          </a:bodyPr>
          <a:lstStyle/>
          <a:p>
            <a:pPr marL="0" marR="0" indent="0">
              <a:buNone/>
            </a:pPr>
            <a:r>
              <a:rPr lang="en-US" sz="2800" b="1" dirty="0">
                <a:effectLst/>
                <a:latin typeface="Calibri" panose="020F0502020204030204" pitchFamily="34" charset="0"/>
              </a:rPr>
              <a:t>REST API:</a:t>
            </a:r>
          </a:p>
          <a:p>
            <a:r>
              <a:rPr lang="en-US" sz="2400" b="1" dirty="0">
                <a:effectLst/>
                <a:latin typeface="Calibri" panose="020F0502020204030204" pitchFamily="34" charset="0"/>
              </a:rPr>
              <a:t>REST (Representational State Transfer) </a:t>
            </a:r>
            <a:r>
              <a:rPr lang="en-US" sz="2400" dirty="0">
                <a:effectLst/>
                <a:latin typeface="Calibri" panose="020F0502020204030204" pitchFamily="34" charset="0"/>
              </a:rPr>
              <a:t>is a </a:t>
            </a:r>
            <a:r>
              <a:rPr lang="en-US" sz="2400" b="1" dirty="0">
                <a:solidFill>
                  <a:srgbClr val="C00000"/>
                </a:solidFill>
                <a:effectLst/>
                <a:latin typeface="Calibri" panose="020F0502020204030204" pitchFamily="34" charset="0"/>
              </a:rPr>
              <a:t>web service </a:t>
            </a:r>
            <a:r>
              <a:rPr lang="en-US" sz="2400" dirty="0">
                <a:effectLst/>
                <a:latin typeface="Calibri" panose="020F0502020204030204" pitchFamily="34" charset="0"/>
              </a:rPr>
              <a:t>that follows </a:t>
            </a:r>
            <a:r>
              <a:rPr lang="en-US" sz="2400" b="1" dirty="0">
                <a:solidFill>
                  <a:srgbClr val="0070C0"/>
                </a:solidFill>
                <a:effectLst/>
                <a:latin typeface="Calibri" panose="020F0502020204030204" pitchFamily="34" charset="0"/>
              </a:rPr>
              <a:t>REST</a:t>
            </a:r>
            <a:r>
              <a:rPr lang="en-US" sz="2400" dirty="0">
                <a:solidFill>
                  <a:srgbClr val="0070C0"/>
                </a:solidFill>
                <a:effectLst/>
                <a:latin typeface="Calibri" panose="020F0502020204030204" pitchFamily="34" charset="0"/>
              </a:rPr>
              <a:t> </a:t>
            </a:r>
            <a:r>
              <a:rPr lang="en-US" sz="2400" b="1" dirty="0">
                <a:solidFill>
                  <a:srgbClr val="0070C0"/>
                </a:solidFill>
                <a:effectLst/>
                <a:latin typeface="Calibri" panose="020F0502020204030204" pitchFamily="34" charset="0"/>
              </a:rPr>
              <a:t>principles</a:t>
            </a:r>
            <a:r>
              <a:rPr lang="en-US" sz="2400" dirty="0">
                <a:solidFill>
                  <a:srgbClr val="0070C0"/>
                </a:solidFill>
                <a:effectLst/>
                <a:latin typeface="Calibri" panose="020F0502020204030204" pitchFamily="34" charset="0"/>
              </a:rPr>
              <a:t> </a:t>
            </a:r>
            <a:r>
              <a:rPr lang="en-US" sz="2400" dirty="0">
                <a:effectLst/>
                <a:latin typeface="Calibri" panose="020F0502020204030204" pitchFamily="34" charset="0"/>
              </a:rPr>
              <a:t>to enable </a:t>
            </a:r>
            <a:r>
              <a:rPr lang="en-US" sz="2400" b="1" dirty="0">
                <a:effectLst/>
                <a:latin typeface="Calibri" panose="020F0502020204030204" pitchFamily="34" charset="0"/>
              </a:rPr>
              <a:t>communication between </a:t>
            </a:r>
            <a:r>
              <a:rPr lang="en-US" sz="2400" b="1" dirty="0">
                <a:solidFill>
                  <a:srgbClr val="C00000"/>
                </a:solidFill>
                <a:effectLst/>
                <a:latin typeface="Calibri" panose="020F0502020204030204" pitchFamily="34" charset="0"/>
              </a:rPr>
              <a:t>client</a:t>
            </a:r>
            <a:r>
              <a:rPr lang="en-US" sz="2400" dirty="0">
                <a:effectLst/>
                <a:latin typeface="Calibri" panose="020F0502020204030204" pitchFamily="34" charset="0"/>
              </a:rPr>
              <a:t> and </a:t>
            </a:r>
            <a:r>
              <a:rPr lang="en-US" sz="2400" b="1" dirty="0">
                <a:solidFill>
                  <a:srgbClr val="C00000"/>
                </a:solidFill>
                <a:effectLst/>
                <a:latin typeface="Calibri" panose="020F0502020204030204" pitchFamily="34" charset="0"/>
              </a:rPr>
              <a:t>server</a:t>
            </a:r>
            <a:endParaRPr lang="en-US" sz="2400" b="1" dirty="0">
              <a:solidFill>
                <a:srgbClr val="C00000"/>
              </a:solidFill>
              <a:latin typeface="Calibri" panose="020F0502020204030204" pitchFamily="34" charset="0"/>
            </a:endParaRPr>
          </a:p>
          <a:p>
            <a:r>
              <a:rPr lang="en-US" sz="2400" dirty="0">
                <a:effectLst/>
                <a:latin typeface="Calibri" panose="020F0502020204030204" pitchFamily="34" charset="0"/>
              </a:rPr>
              <a:t>REST is an </a:t>
            </a:r>
            <a:r>
              <a:rPr lang="en-US" sz="2400" b="1" dirty="0">
                <a:solidFill>
                  <a:srgbClr val="C00000"/>
                </a:solidFill>
                <a:effectLst/>
                <a:latin typeface="Calibri" panose="020F0502020204030204" pitchFamily="34" charset="0"/>
              </a:rPr>
              <a:t>architectural style </a:t>
            </a:r>
            <a:r>
              <a:rPr lang="en-US" sz="2400" dirty="0">
                <a:effectLst/>
                <a:latin typeface="Calibri" panose="020F0502020204030204" pitchFamily="34" charset="0"/>
              </a:rPr>
              <a:t>for </a:t>
            </a:r>
            <a:r>
              <a:rPr lang="en-US" sz="2400" b="1" dirty="0">
                <a:effectLst/>
                <a:latin typeface="Calibri" panose="020F0502020204030204" pitchFamily="34" charset="0"/>
              </a:rPr>
              <a:t>designing networked applications</a:t>
            </a:r>
            <a:r>
              <a:rPr lang="en-US" sz="2400" dirty="0">
                <a:effectLst/>
                <a:latin typeface="Calibri" panose="020F0502020204030204" pitchFamily="34" charset="0"/>
              </a:rPr>
              <a:t>. It relies on a </a:t>
            </a:r>
            <a:r>
              <a:rPr lang="en-US" sz="2400" b="1" dirty="0">
                <a:solidFill>
                  <a:srgbClr val="C00000"/>
                </a:solidFill>
                <a:effectLst/>
                <a:latin typeface="Calibri" panose="020F0502020204030204" pitchFamily="34" charset="0"/>
              </a:rPr>
              <a:t>stateless</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client-server</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cacheable</a:t>
            </a:r>
            <a:r>
              <a:rPr lang="en-US" sz="2400" dirty="0">
                <a:effectLst/>
                <a:latin typeface="Calibri" panose="020F0502020204030204" pitchFamily="34" charset="0"/>
              </a:rPr>
              <a:t> </a:t>
            </a:r>
            <a:r>
              <a:rPr lang="en-US" sz="2400" b="1" dirty="0">
                <a:effectLst/>
                <a:latin typeface="Calibri" panose="020F0502020204030204" pitchFamily="34" charset="0"/>
              </a:rPr>
              <a:t>communications</a:t>
            </a:r>
            <a:r>
              <a:rPr lang="en-US" sz="2400" dirty="0">
                <a:effectLst/>
                <a:latin typeface="Calibri" panose="020F0502020204030204" pitchFamily="34" charset="0"/>
              </a:rPr>
              <a:t> </a:t>
            </a:r>
            <a:r>
              <a:rPr lang="en-US" sz="2400" b="1" dirty="0">
                <a:effectLst/>
                <a:latin typeface="Calibri" panose="020F0502020204030204" pitchFamily="34" charset="0"/>
              </a:rPr>
              <a:t>protocol</a:t>
            </a:r>
            <a:r>
              <a:rPr lang="en-US" sz="2400" dirty="0">
                <a:effectLst/>
                <a:latin typeface="Calibri" panose="020F0502020204030204" pitchFamily="34" charset="0"/>
              </a:rPr>
              <a:t> -- the </a:t>
            </a:r>
            <a:r>
              <a:rPr lang="en-US" sz="2400" b="1" dirty="0">
                <a:solidFill>
                  <a:srgbClr val="C00000"/>
                </a:solidFill>
                <a:effectLst/>
                <a:latin typeface="Calibri" panose="020F0502020204030204" pitchFamily="34" charset="0"/>
              </a:rPr>
              <a:t>HTTP</a:t>
            </a:r>
            <a:r>
              <a:rPr lang="en-US" sz="2400" dirty="0">
                <a:effectLst/>
                <a:latin typeface="Calibri" panose="020F0502020204030204" pitchFamily="34" charset="0"/>
              </a:rPr>
              <a:t> protocol is most often used. </a:t>
            </a:r>
          </a:p>
        </p:txBody>
      </p:sp>
      <p:pic>
        <p:nvPicPr>
          <p:cNvPr id="9220" name="Picture 4" descr="REST API">
            <a:extLst>
              <a:ext uri="{FF2B5EF4-FFF2-40B4-BE49-F238E27FC236}">
                <a16:creationId xmlns:a16="http://schemas.microsoft.com/office/drawing/2014/main" id="{28443EC0-6FB1-25B4-7636-1226909E1B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252"/>
          <a:stretch/>
        </p:blipFill>
        <p:spPr bwMode="auto">
          <a:xfrm>
            <a:off x="6782306" y="939071"/>
            <a:ext cx="4552196" cy="4552196"/>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3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5CF0F-4E77-9FFC-1AAC-0FC3673076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99791-89C4-2865-BD40-F87A475DCE31}"/>
              </a:ext>
            </a:extLst>
          </p:cNvPr>
          <p:cNvSpPr>
            <a:spLocks noGrp="1"/>
          </p:cNvSpPr>
          <p:nvPr>
            <p:ph idx="1"/>
          </p:nvPr>
        </p:nvSpPr>
        <p:spPr>
          <a:xfrm>
            <a:off x="777240" y="297712"/>
            <a:ext cx="10659110" cy="6220046"/>
          </a:xfrm>
        </p:spPr>
        <p:txBody>
          <a:bodyPr>
            <a:normAutofit fontScale="92500" lnSpcReduction="20000"/>
          </a:bodyPr>
          <a:lstStyle/>
          <a:p>
            <a:pPr marL="0" marR="0" indent="0">
              <a:buNone/>
            </a:pPr>
            <a:r>
              <a:rPr lang="en-US" sz="2600" b="1" dirty="0">
                <a:effectLst/>
                <a:latin typeface="Calibri" panose="020F0502020204030204" pitchFamily="34" charset="0"/>
              </a:rPr>
              <a:t>Why the Name REST?</a:t>
            </a:r>
          </a:p>
          <a:p>
            <a:pPr marL="0" marR="0"/>
            <a:r>
              <a:rPr lang="en-US" sz="2400" dirty="0">
                <a:effectLst/>
                <a:latin typeface="Calibri" panose="020F0502020204030204" pitchFamily="34" charset="0"/>
              </a:rPr>
              <a:t>The name "REST API" comes from the </a:t>
            </a:r>
            <a:r>
              <a:rPr lang="en-US" sz="2400" b="1" dirty="0">
                <a:effectLst/>
                <a:latin typeface="Calibri" panose="020F0502020204030204" pitchFamily="34" charset="0"/>
              </a:rPr>
              <a:t>acronym</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REST</a:t>
            </a:r>
            <a:r>
              <a:rPr lang="en-US" sz="2400" dirty="0">
                <a:effectLst/>
                <a:latin typeface="Calibri" panose="020F0502020204030204" pitchFamily="34" charset="0"/>
              </a:rPr>
              <a:t>," which stands for </a:t>
            </a:r>
            <a:r>
              <a:rPr lang="en-US" sz="2400" b="1" dirty="0">
                <a:effectLst/>
                <a:latin typeface="Calibri" panose="020F0502020204030204" pitchFamily="34" charset="0"/>
              </a:rPr>
              <a:t>Representational State Transfer</a:t>
            </a:r>
            <a:r>
              <a:rPr lang="en-US" sz="2400" dirty="0">
                <a:effectLst/>
                <a:latin typeface="Calibri" panose="020F0502020204030204" pitchFamily="34" charset="0"/>
              </a:rPr>
              <a:t>. REST is an architectural style and </a:t>
            </a:r>
            <a:r>
              <a:rPr lang="en-US" sz="2400" b="1" dirty="0">
                <a:solidFill>
                  <a:srgbClr val="C00000"/>
                </a:solidFill>
                <a:effectLst/>
                <a:latin typeface="Calibri" panose="020F0502020204030204" pitchFamily="34" charset="0"/>
              </a:rPr>
              <a:t>set of constraints </a:t>
            </a:r>
            <a:r>
              <a:rPr lang="en-US" sz="2400" b="1" dirty="0">
                <a:effectLst/>
                <a:latin typeface="Calibri" panose="020F0502020204030204" pitchFamily="34" charset="0"/>
              </a:rPr>
              <a:t>for building networked applications</a:t>
            </a:r>
            <a:r>
              <a:rPr lang="en-US" sz="2400" dirty="0">
                <a:effectLst/>
                <a:latin typeface="Calibri" panose="020F0502020204030204" pitchFamily="34" charset="0"/>
              </a:rPr>
              <a:t>, particularly </a:t>
            </a:r>
            <a:r>
              <a:rPr lang="en-US" sz="2400" b="1" dirty="0">
                <a:solidFill>
                  <a:srgbClr val="C00000"/>
                </a:solidFill>
                <a:effectLst/>
                <a:latin typeface="Calibri" panose="020F0502020204030204" pitchFamily="34" charset="0"/>
              </a:rPr>
              <a:t>web services</a:t>
            </a:r>
            <a:r>
              <a:rPr lang="en-US" sz="2400" dirty="0">
                <a:effectLst/>
                <a:latin typeface="Calibri" panose="020F0502020204030204" pitchFamily="34" charset="0"/>
              </a:rPr>
              <a:t>. </a:t>
            </a:r>
          </a:p>
          <a:p>
            <a:pPr marL="0" marR="0"/>
            <a:r>
              <a:rPr lang="en-US" sz="2400" b="1" dirty="0">
                <a:effectLst/>
                <a:latin typeface="Calibri" panose="020F0502020204030204" pitchFamily="34" charset="0"/>
              </a:rPr>
              <a:t>Here's a breakdown of the components that make up the name:</a:t>
            </a:r>
          </a:p>
          <a:p>
            <a:pPr marL="457200" indent="-457200">
              <a:buAutoNum type="arabicPeriod"/>
            </a:pPr>
            <a:r>
              <a:rPr lang="en-US" sz="2600" b="1" dirty="0"/>
              <a:t>Representational: </a:t>
            </a:r>
            <a:r>
              <a:rPr lang="en-US" sz="2400" dirty="0"/>
              <a:t>REST uses </a:t>
            </a:r>
            <a:r>
              <a:rPr lang="en-US" sz="2400" b="1" dirty="0">
                <a:solidFill>
                  <a:srgbClr val="C00000"/>
                </a:solidFill>
              </a:rPr>
              <a:t>resources</a:t>
            </a:r>
            <a:r>
              <a:rPr lang="en-US" sz="2400" dirty="0"/>
              <a:t> (such as data or objects) and their </a:t>
            </a:r>
            <a:r>
              <a:rPr lang="en-US" sz="2400" b="1" dirty="0">
                <a:solidFill>
                  <a:srgbClr val="C00000"/>
                </a:solidFill>
              </a:rPr>
              <a:t>representations</a:t>
            </a:r>
            <a:r>
              <a:rPr lang="en-US" sz="2400" dirty="0"/>
              <a:t> to interact with web services. A resource can be anything that can be named, such as a </a:t>
            </a:r>
            <a:r>
              <a:rPr lang="en-US" sz="2400" b="1" dirty="0"/>
              <a:t>document</a:t>
            </a:r>
            <a:r>
              <a:rPr lang="en-US" sz="2400" dirty="0"/>
              <a:t>, </a:t>
            </a:r>
            <a:r>
              <a:rPr lang="en-US" sz="2400" b="1" dirty="0"/>
              <a:t>image</a:t>
            </a:r>
            <a:r>
              <a:rPr lang="en-US" sz="2400" dirty="0"/>
              <a:t>, or </a:t>
            </a:r>
            <a:r>
              <a:rPr lang="en-US" sz="2400" b="1" dirty="0"/>
              <a:t>database</a:t>
            </a:r>
            <a:r>
              <a:rPr lang="en-US" sz="2400" dirty="0"/>
              <a:t> </a:t>
            </a:r>
            <a:r>
              <a:rPr lang="en-US" sz="2400" b="1" dirty="0"/>
              <a:t>record</a:t>
            </a:r>
            <a:r>
              <a:rPr lang="en-US" sz="2400" dirty="0"/>
              <a:t>. These resources are represented in a format that can be processed by the client, such as </a:t>
            </a:r>
            <a:r>
              <a:rPr lang="en-US" sz="2400" b="1" dirty="0">
                <a:solidFill>
                  <a:srgbClr val="C00000"/>
                </a:solidFill>
              </a:rPr>
              <a:t>JSON</a:t>
            </a:r>
            <a:r>
              <a:rPr lang="en-US" sz="2400" dirty="0"/>
              <a:t> or </a:t>
            </a:r>
            <a:r>
              <a:rPr lang="en-US" sz="2400" b="1" dirty="0">
                <a:solidFill>
                  <a:srgbClr val="C00000"/>
                </a:solidFill>
              </a:rPr>
              <a:t>XML</a:t>
            </a:r>
            <a:r>
              <a:rPr lang="en-US" sz="2400" dirty="0"/>
              <a:t>. Between XML and JSON, JSON is popular because it can be easily converted to JavaScript Object.</a:t>
            </a:r>
          </a:p>
          <a:p>
            <a:pPr marL="457200" indent="-457200">
              <a:buAutoNum type="arabicPeriod"/>
            </a:pPr>
            <a:r>
              <a:rPr lang="en-US" sz="2600" b="1" dirty="0"/>
              <a:t>State</a:t>
            </a:r>
            <a:r>
              <a:rPr lang="en-US" sz="2400" b="1" dirty="0"/>
              <a:t>: </a:t>
            </a:r>
            <a:r>
              <a:rPr lang="en-US" sz="2400" dirty="0"/>
              <a:t>In REST, the </a:t>
            </a:r>
            <a:r>
              <a:rPr lang="en-US" sz="2400" b="1" dirty="0">
                <a:solidFill>
                  <a:srgbClr val="C00000"/>
                </a:solidFill>
              </a:rPr>
              <a:t>state of the resource </a:t>
            </a:r>
            <a:r>
              <a:rPr lang="en-US" sz="2400" dirty="0"/>
              <a:t>at any given point in time is transferred between the client and server. The client holds the current state of the interaction, and any changes to the state are sent to the server in a </a:t>
            </a:r>
            <a:r>
              <a:rPr lang="en-US" sz="2400" b="1" dirty="0">
                <a:solidFill>
                  <a:srgbClr val="C00000"/>
                </a:solidFill>
              </a:rPr>
              <a:t>stateless</a:t>
            </a:r>
            <a:r>
              <a:rPr lang="en-US" sz="2400" dirty="0"/>
              <a:t> manner. This means that </a:t>
            </a:r>
            <a:r>
              <a:rPr lang="en-US" sz="2400" b="1" dirty="0">
                <a:solidFill>
                  <a:srgbClr val="C00000"/>
                </a:solidFill>
              </a:rPr>
              <a:t>each request from the client </a:t>
            </a:r>
            <a:r>
              <a:rPr lang="en-US" sz="2400" dirty="0"/>
              <a:t>must contain all the necessary information for the server to understand and process it.</a:t>
            </a:r>
          </a:p>
          <a:p>
            <a:pPr marL="457200" lvl="1" indent="0">
              <a:buNone/>
            </a:pPr>
            <a:r>
              <a:rPr lang="en-US" sz="2400" dirty="0"/>
              <a:t>👉 The </a:t>
            </a:r>
            <a:r>
              <a:rPr lang="en-US" sz="2400" b="1" dirty="0"/>
              <a:t>server does not store any client context between requests</a:t>
            </a:r>
            <a:r>
              <a:rPr lang="en-US" sz="2400" dirty="0"/>
              <a:t> — every request is </a:t>
            </a:r>
            <a:r>
              <a:rPr lang="en-US" sz="2400" b="1" dirty="0"/>
              <a:t>independent</a:t>
            </a:r>
            <a:r>
              <a:rPr lang="en-US" sz="2400" dirty="0"/>
              <a:t>.</a:t>
            </a:r>
            <a:endParaRPr lang="en-US" sz="2200" dirty="0"/>
          </a:p>
          <a:p>
            <a:pPr marL="457200" indent="-457200">
              <a:buAutoNum type="arabicPeriod"/>
            </a:pPr>
            <a:r>
              <a:rPr lang="en-US" sz="2600" b="1" dirty="0"/>
              <a:t>Transfer</a:t>
            </a:r>
            <a:r>
              <a:rPr lang="en-US" sz="2400" b="1" dirty="0"/>
              <a:t>: </a:t>
            </a:r>
            <a:r>
              <a:rPr lang="en-US" sz="2400" dirty="0"/>
              <a:t>The transfer refers to the exchange of these </a:t>
            </a:r>
            <a:r>
              <a:rPr lang="en-US" sz="2400" b="1" dirty="0">
                <a:solidFill>
                  <a:srgbClr val="C00000"/>
                </a:solidFill>
              </a:rPr>
              <a:t>representations</a:t>
            </a:r>
            <a:r>
              <a:rPr lang="en-US" sz="2400" dirty="0"/>
              <a:t> between the </a:t>
            </a:r>
            <a:r>
              <a:rPr lang="en-US" sz="2400" b="1" dirty="0">
                <a:solidFill>
                  <a:srgbClr val="C00000"/>
                </a:solidFill>
              </a:rPr>
              <a:t>client</a:t>
            </a:r>
            <a:r>
              <a:rPr lang="en-US" sz="2400" dirty="0"/>
              <a:t> and </a:t>
            </a:r>
            <a:r>
              <a:rPr lang="en-US" sz="2400" b="1" dirty="0">
                <a:solidFill>
                  <a:srgbClr val="C00000"/>
                </a:solidFill>
              </a:rPr>
              <a:t>server</a:t>
            </a:r>
            <a:r>
              <a:rPr lang="en-US" sz="2400" dirty="0"/>
              <a:t> over a network, usually using the HTTP protocol. The client sends </a:t>
            </a:r>
            <a:r>
              <a:rPr lang="en-US" sz="2400" b="1" dirty="0">
                <a:solidFill>
                  <a:srgbClr val="C00000"/>
                </a:solidFill>
              </a:rPr>
              <a:t>requests</a:t>
            </a:r>
            <a:r>
              <a:rPr lang="en-US" sz="2400" dirty="0"/>
              <a:t> to the server, and the server </a:t>
            </a:r>
            <a:r>
              <a:rPr lang="en-US" sz="2400" b="1" dirty="0">
                <a:solidFill>
                  <a:srgbClr val="C00000"/>
                </a:solidFill>
              </a:rPr>
              <a:t>responds</a:t>
            </a:r>
            <a:r>
              <a:rPr lang="en-US" sz="2400" dirty="0"/>
              <a:t> with the resource representations.</a:t>
            </a:r>
          </a:p>
          <a:p>
            <a:pPr marL="457200" indent="-457200">
              <a:buAutoNum type="arabicPeriod"/>
            </a:pPr>
            <a:r>
              <a:rPr lang="en-US" sz="2600" b="1" dirty="0"/>
              <a:t>Protocol</a:t>
            </a:r>
            <a:r>
              <a:rPr lang="en-US" sz="2400" b="1" dirty="0"/>
              <a:t>: </a:t>
            </a:r>
            <a:r>
              <a:rPr lang="en-US" sz="2400" dirty="0"/>
              <a:t>Set of </a:t>
            </a:r>
            <a:r>
              <a:rPr lang="en-US" sz="2400" b="1" dirty="0">
                <a:solidFill>
                  <a:srgbClr val="C00000"/>
                </a:solidFill>
              </a:rPr>
              <a:t>Rules</a:t>
            </a:r>
            <a:r>
              <a:rPr lang="en-US" sz="2400" dirty="0"/>
              <a:t> and </a:t>
            </a:r>
            <a:r>
              <a:rPr lang="en-US" sz="2400" b="1" dirty="0">
                <a:solidFill>
                  <a:srgbClr val="C00000"/>
                </a:solidFill>
              </a:rPr>
              <a:t>Regulations</a:t>
            </a:r>
            <a:r>
              <a:rPr lang="en-US" sz="2400" dirty="0"/>
              <a:t> for Data Communications.</a:t>
            </a:r>
          </a:p>
          <a:p>
            <a:pPr marL="0" indent="0">
              <a:buNone/>
            </a:pPr>
            <a:endParaRPr lang="en-IN" sz="2400" dirty="0"/>
          </a:p>
        </p:txBody>
      </p:sp>
    </p:spTree>
    <p:extLst>
      <p:ext uri="{BB962C8B-B14F-4D97-AF65-F5344CB8AC3E}">
        <p14:creationId xmlns:p14="http://schemas.microsoft.com/office/powerpoint/2010/main" val="79962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08E19-2B4D-8E87-9477-E3A44B838A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B212-7C91-E7B6-4CBA-06B964D7D3BC}"/>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sp>
        <p:nvSpPr>
          <p:cNvPr id="5" name="TextBox 4">
            <a:extLst>
              <a:ext uri="{FF2B5EF4-FFF2-40B4-BE49-F238E27FC236}">
                <a16:creationId xmlns:a16="http://schemas.microsoft.com/office/drawing/2014/main" id="{27A49D79-36B1-39BC-A92E-C2536C2C90FB}"/>
              </a:ext>
            </a:extLst>
          </p:cNvPr>
          <p:cNvSpPr txBox="1"/>
          <p:nvPr/>
        </p:nvSpPr>
        <p:spPr>
          <a:xfrm>
            <a:off x="10224971" y="2164994"/>
            <a:ext cx="921450" cy="523220"/>
          </a:xfrm>
          <a:prstGeom prst="rect">
            <a:avLst/>
          </a:prstGeom>
          <a:noFill/>
        </p:spPr>
        <p:txBody>
          <a:bodyPr wrap="square">
            <a:spAutoFit/>
          </a:bodyPr>
          <a:lstStyle/>
          <a:p>
            <a:r>
              <a:rPr lang="en-IN" sz="2800" b="1" dirty="0"/>
              <a:t>Chef</a:t>
            </a:r>
          </a:p>
        </p:txBody>
      </p:sp>
      <p:grpSp>
        <p:nvGrpSpPr>
          <p:cNvPr id="13" name="Group 12">
            <a:extLst>
              <a:ext uri="{FF2B5EF4-FFF2-40B4-BE49-F238E27FC236}">
                <a16:creationId xmlns:a16="http://schemas.microsoft.com/office/drawing/2014/main" id="{95BE6202-82EE-1970-46C8-EAC8F7BCBDA2}"/>
              </a:ext>
            </a:extLst>
          </p:cNvPr>
          <p:cNvGrpSpPr/>
          <p:nvPr/>
        </p:nvGrpSpPr>
        <p:grpSpPr>
          <a:xfrm>
            <a:off x="0" y="0"/>
            <a:ext cx="12192000" cy="6858000"/>
            <a:chOff x="0" y="0"/>
            <a:chExt cx="12192000" cy="6858000"/>
          </a:xfrm>
        </p:grpSpPr>
        <p:pic>
          <p:nvPicPr>
            <p:cNvPr id="5124" name="Picture 4" descr="Ben, mobil uygulamalarınız için RESTful API hazırlayabilirim - pyrumar |  Bionluk">
              <a:extLst>
                <a:ext uri="{FF2B5EF4-FFF2-40B4-BE49-F238E27FC236}">
                  <a16:creationId xmlns:a16="http://schemas.microsoft.com/office/drawing/2014/main" id="{ABCD359D-CAD8-EC25-7C14-A38795E57B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27"/>
            <a:stretch/>
          </p:blipFill>
          <p:spPr bwMode="auto">
            <a:xfrm>
              <a:off x="0" y="0"/>
              <a:ext cx="12184062" cy="59783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A85566A-EF41-AA21-BF8D-40A1B350DC25}"/>
                </a:ext>
              </a:extLst>
            </p:cNvPr>
            <p:cNvPicPr>
              <a:picLocks noChangeAspect="1"/>
            </p:cNvPicPr>
            <p:nvPr/>
          </p:nvPicPr>
          <p:blipFill>
            <a:blip r:embed="rId3"/>
            <a:stretch>
              <a:fillRect/>
            </a:stretch>
          </p:blipFill>
          <p:spPr>
            <a:xfrm>
              <a:off x="416318" y="4444935"/>
              <a:ext cx="11020032" cy="2413065"/>
            </a:xfrm>
            <a:prstGeom prst="rect">
              <a:avLst/>
            </a:prstGeom>
          </p:spPr>
        </p:pic>
        <p:pic>
          <p:nvPicPr>
            <p:cNvPr id="11" name="Picture 10">
              <a:extLst>
                <a:ext uri="{FF2B5EF4-FFF2-40B4-BE49-F238E27FC236}">
                  <a16:creationId xmlns:a16="http://schemas.microsoft.com/office/drawing/2014/main" id="{A27C3D18-72CA-45C3-0776-7C6F59D96FE6}"/>
                </a:ext>
              </a:extLst>
            </p:cNvPr>
            <p:cNvPicPr>
              <a:picLocks noChangeAspect="1"/>
            </p:cNvPicPr>
            <p:nvPr/>
          </p:nvPicPr>
          <p:blipFill>
            <a:blip r:embed="rId4"/>
            <a:stretch>
              <a:fillRect/>
            </a:stretch>
          </p:blipFill>
          <p:spPr>
            <a:xfrm>
              <a:off x="11277714" y="5448476"/>
              <a:ext cx="914286" cy="1409524"/>
            </a:xfrm>
            <a:prstGeom prst="rect">
              <a:avLst/>
            </a:prstGeom>
          </p:spPr>
        </p:pic>
        <p:pic>
          <p:nvPicPr>
            <p:cNvPr id="12" name="Picture 11">
              <a:extLst>
                <a:ext uri="{FF2B5EF4-FFF2-40B4-BE49-F238E27FC236}">
                  <a16:creationId xmlns:a16="http://schemas.microsoft.com/office/drawing/2014/main" id="{6F270906-5510-B4C1-A23E-2D07AE05AF76}"/>
                </a:ext>
              </a:extLst>
            </p:cNvPr>
            <p:cNvPicPr>
              <a:picLocks noChangeAspect="1"/>
            </p:cNvPicPr>
            <p:nvPr/>
          </p:nvPicPr>
          <p:blipFill>
            <a:blip r:embed="rId4"/>
            <a:stretch>
              <a:fillRect/>
            </a:stretch>
          </p:blipFill>
          <p:spPr>
            <a:xfrm>
              <a:off x="29528" y="5413009"/>
              <a:ext cx="595505" cy="1409524"/>
            </a:xfrm>
            <a:prstGeom prst="rect">
              <a:avLst/>
            </a:prstGeom>
          </p:spPr>
        </p:pic>
      </p:grpSp>
    </p:spTree>
    <p:extLst>
      <p:ext uri="{BB962C8B-B14F-4D97-AF65-F5344CB8AC3E}">
        <p14:creationId xmlns:p14="http://schemas.microsoft.com/office/powerpoint/2010/main" val="1941201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981B-8D99-43F0-099B-EFE68954F9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FE43F-847D-76ED-6399-3FDF3B5FF0E3}"/>
              </a:ext>
            </a:extLst>
          </p:cNvPr>
          <p:cNvSpPr>
            <a:spLocks noGrp="1"/>
          </p:cNvSpPr>
          <p:nvPr>
            <p:ph idx="1"/>
          </p:nvPr>
        </p:nvSpPr>
        <p:spPr>
          <a:xfrm>
            <a:off x="766445" y="902825"/>
            <a:ext cx="10659110" cy="5135241"/>
          </a:xfrm>
        </p:spPr>
        <p:txBody>
          <a:bodyPr>
            <a:noAutofit/>
          </a:bodyPr>
          <a:lstStyle/>
          <a:p>
            <a:pPr marL="0" marR="0" indent="0">
              <a:buNone/>
            </a:pPr>
            <a:r>
              <a:rPr lang="en-US" sz="2800" b="1" dirty="0">
                <a:solidFill>
                  <a:srgbClr val="C00000"/>
                </a:solidFill>
                <a:effectLst/>
                <a:latin typeface="Calibri" panose="020F0502020204030204" pitchFamily="34" charset="0"/>
              </a:rPr>
              <a:t>Principles</a:t>
            </a:r>
            <a:r>
              <a:rPr lang="en-US" sz="2800" b="1" dirty="0">
                <a:effectLst/>
                <a:latin typeface="Calibri" panose="020F0502020204030204" pitchFamily="34" charset="0"/>
              </a:rPr>
              <a:t> or </a:t>
            </a:r>
            <a:r>
              <a:rPr lang="en-US" sz="2800" b="1" dirty="0">
                <a:solidFill>
                  <a:srgbClr val="C00000"/>
                </a:solidFill>
                <a:effectLst/>
                <a:latin typeface="Calibri" panose="020F0502020204030204" pitchFamily="34" charset="0"/>
              </a:rPr>
              <a:t>Constraints</a:t>
            </a:r>
            <a:r>
              <a:rPr lang="en-US" sz="2800" b="1" dirty="0">
                <a:effectLst/>
                <a:latin typeface="Calibri" panose="020F0502020204030204" pitchFamily="34" charset="0"/>
              </a:rPr>
              <a:t> of REST:</a:t>
            </a:r>
          </a:p>
          <a:p>
            <a:pPr rtl="0" fontAlgn="ctr">
              <a:buFont typeface="+mj-lt"/>
              <a:buAutoNum type="arabicPeriod"/>
            </a:pPr>
            <a:r>
              <a:rPr lang="en-US" sz="2400" b="1" i="0" dirty="0">
                <a:effectLst/>
                <a:latin typeface="Calibri" panose="020F0502020204030204" pitchFamily="34" charset="0"/>
              </a:rPr>
              <a:t>  Statelessness: </a:t>
            </a:r>
            <a:r>
              <a:rPr lang="en-US" sz="2200" dirty="0"/>
              <a:t>The </a:t>
            </a:r>
            <a:r>
              <a:rPr lang="en-US" sz="2200" b="1" dirty="0"/>
              <a:t>Server</a:t>
            </a:r>
            <a:r>
              <a:rPr lang="en-US" sz="2200" dirty="0"/>
              <a:t> </a:t>
            </a:r>
            <a:r>
              <a:rPr lang="en-US" sz="2200" b="1" dirty="0">
                <a:solidFill>
                  <a:srgbClr val="C00000"/>
                </a:solidFill>
              </a:rPr>
              <a:t>does not store state</a:t>
            </a:r>
            <a:r>
              <a:rPr lang="en-US" sz="2200" dirty="0"/>
              <a:t>; instead, each request carries all the necessary information.</a:t>
            </a:r>
            <a:endParaRPr lang="en-US" sz="2200" b="1" i="0" dirty="0">
              <a:effectLst/>
              <a:latin typeface="Calibri" panose="020F0502020204030204" pitchFamily="34" charset="0"/>
            </a:endParaRPr>
          </a:p>
          <a:p>
            <a:pPr rtl="0" fontAlgn="ctr">
              <a:buFont typeface="+mj-lt"/>
              <a:buAutoNum type="arabicPeriod"/>
            </a:pPr>
            <a:r>
              <a:rPr lang="en-US" sz="2400" b="1" i="0" dirty="0">
                <a:effectLst/>
                <a:latin typeface="Calibri" panose="020F0502020204030204" pitchFamily="34" charset="0"/>
              </a:rPr>
              <a:t> Client-Server Architecture: </a:t>
            </a:r>
            <a:r>
              <a:rPr lang="en-US" sz="2200" dirty="0"/>
              <a:t>The client (like a browser or app) asks for data, and the server sends it — both work separately.</a:t>
            </a:r>
            <a:endParaRPr lang="en-US" sz="2200" b="1" i="0" dirty="0">
              <a:effectLst/>
              <a:latin typeface="Calibri" panose="020F0502020204030204" pitchFamily="34" charset="0"/>
            </a:endParaRPr>
          </a:p>
          <a:p>
            <a:pPr rtl="0" fontAlgn="ctr">
              <a:buFont typeface="+mj-lt"/>
              <a:buAutoNum type="arabicPeriod"/>
            </a:pPr>
            <a:r>
              <a:rPr lang="en-US" sz="2400" b="1" i="0" dirty="0">
                <a:effectLst/>
                <a:latin typeface="Calibri" panose="020F0502020204030204" pitchFamily="34" charset="0"/>
              </a:rPr>
              <a:t> </a:t>
            </a:r>
            <a:r>
              <a:rPr lang="en-IN" sz="2400" b="1" dirty="0" err="1">
                <a:latin typeface="Calibri" panose="020F0502020204030204" pitchFamily="34" charset="0"/>
              </a:rPr>
              <a:t>Cacheability</a:t>
            </a:r>
            <a:r>
              <a:rPr lang="en-US" sz="2400" b="1" i="0" dirty="0">
                <a:effectLst/>
                <a:latin typeface="Calibri" panose="020F0502020204030204" pitchFamily="34" charset="0"/>
              </a:rPr>
              <a:t>: </a:t>
            </a:r>
            <a:r>
              <a:rPr lang="en-US" sz="2200" dirty="0"/>
              <a:t>Some responses can be saved (cached) so the client doesn’t have to ask the server again and again.</a:t>
            </a:r>
          </a:p>
          <a:p>
            <a:pPr rtl="0" fontAlgn="ctr">
              <a:buFont typeface="+mj-lt"/>
              <a:buAutoNum type="arabicPeriod"/>
            </a:pPr>
            <a:r>
              <a:rPr lang="en-US" sz="2400" b="1" dirty="0"/>
              <a:t> Uniform Interface: </a:t>
            </a:r>
            <a:r>
              <a:rPr lang="en-US" sz="2200" dirty="0"/>
              <a:t>All requests follow the same rules and format, making communication easy and consistent.</a:t>
            </a:r>
          </a:p>
          <a:p>
            <a:pPr rtl="0" fontAlgn="ctr">
              <a:buFont typeface="+mj-lt"/>
              <a:buAutoNum type="arabicPeriod"/>
            </a:pPr>
            <a:r>
              <a:rPr lang="en-US" sz="2400" b="1" dirty="0"/>
              <a:t> Layered System: </a:t>
            </a:r>
            <a:r>
              <a:rPr lang="en-US" sz="2200" dirty="0"/>
              <a:t>The client doesn't need to know how many steps or layers the request goes through to reach the server.</a:t>
            </a:r>
          </a:p>
          <a:p>
            <a:pPr fontAlgn="ctr">
              <a:buFont typeface="+mj-lt"/>
              <a:buAutoNum type="arabicPeriod"/>
            </a:pPr>
            <a:r>
              <a:rPr lang="en-US" sz="2400" b="1" dirty="0"/>
              <a:t> Code on Demand (</a:t>
            </a:r>
            <a:r>
              <a:rPr lang="en-US" sz="2400" b="1" dirty="0">
                <a:solidFill>
                  <a:srgbClr val="C00000"/>
                </a:solidFill>
              </a:rPr>
              <a:t>Optional</a:t>
            </a:r>
            <a:r>
              <a:rPr lang="en-US" sz="2400" b="1" dirty="0"/>
              <a:t>): </a:t>
            </a:r>
            <a:r>
              <a:rPr lang="en-US" sz="2200" dirty="0"/>
              <a:t>The server can send extra code to the client to make it smarter </a:t>
            </a:r>
            <a:r>
              <a:rPr lang="en-US" sz="2000" dirty="0"/>
              <a:t>or do more things.</a:t>
            </a:r>
            <a:endParaRPr lang="en-US" sz="2400" b="1" dirty="0"/>
          </a:p>
          <a:p>
            <a:pPr rtl="0" fontAlgn="ctr">
              <a:buFont typeface="+mj-lt"/>
              <a:buAutoNum type="arabicPeriod"/>
            </a:pPr>
            <a:endParaRPr lang="en-US" sz="2400" b="1" dirty="0">
              <a:latin typeface="Calibri" panose="020F0502020204030204" pitchFamily="34" charset="0"/>
            </a:endParaRPr>
          </a:p>
          <a:p>
            <a:pPr rtl="0" fontAlgn="ctr">
              <a:buFont typeface="+mj-lt"/>
              <a:buAutoNum type="arabicPeriod"/>
            </a:pPr>
            <a:endParaRPr lang="en-US" sz="2200" i="0" dirty="0">
              <a:effectLst/>
              <a:latin typeface="Calibri" panose="020F0502020204030204" pitchFamily="34" charset="0"/>
            </a:endParaRPr>
          </a:p>
        </p:txBody>
      </p:sp>
    </p:spTree>
    <p:extLst>
      <p:ext uri="{BB962C8B-B14F-4D97-AF65-F5344CB8AC3E}">
        <p14:creationId xmlns:p14="http://schemas.microsoft.com/office/powerpoint/2010/main" val="880389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F6DC8-C69B-D0E2-7074-F2E728C09A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47303-8E78-9ADA-745C-F7005A7B9EB0}"/>
              </a:ext>
            </a:extLst>
          </p:cNvPr>
          <p:cNvSpPr>
            <a:spLocks noGrp="1"/>
          </p:cNvSpPr>
          <p:nvPr>
            <p:ph idx="1"/>
          </p:nvPr>
        </p:nvSpPr>
        <p:spPr>
          <a:xfrm>
            <a:off x="777240" y="740229"/>
            <a:ext cx="10659110" cy="5436734"/>
          </a:xfrm>
        </p:spPr>
        <p:txBody>
          <a:bodyPr>
            <a:normAutofit/>
          </a:bodyPr>
          <a:lstStyle/>
          <a:p>
            <a:pPr marL="0" indent="0">
              <a:buNone/>
            </a:pPr>
            <a:r>
              <a:rPr lang="en-US" sz="2800" b="1" dirty="0">
                <a:solidFill>
                  <a:srgbClr val="002060"/>
                </a:solidFill>
              </a:rPr>
              <a:t>Why is it called REST?</a:t>
            </a:r>
          </a:p>
          <a:p>
            <a:pPr marL="0" indent="0">
              <a:buNone/>
            </a:pPr>
            <a:r>
              <a:rPr lang="en-US" sz="2400" b="1" dirty="0"/>
              <a:t>The name comes from the idea that:</a:t>
            </a:r>
          </a:p>
          <a:p>
            <a:pPr marL="457200" indent="-457200">
              <a:buFont typeface="+mj-lt"/>
              <a:buAutoNum type="arabicPeriod"/>
            </a:pPr>
            <a:r>
              <a:rPr lang="en-US" sz="2400" b="1" dirty="0"/>
              <a:t>"Representational" → </a:t>
            </a:r>
            <a:r>
              <a:rPr lang="en-US" sz="2400" dirty="0"/>
              <a:t>The client </a:t>
            </a:r>
            <a:r>
              <a:rPr lang="en-US" sz="2400" b="1" dirty="0">
                <a:solidFill>
                  <a:srgbClr val="C00000"/>
                </a:solidFill>
              </a:rPr>
              <a:t>interacts with representations </a:t>
            </a:r>
            <a:r>
              <a:rPr lang="en-US" sz="2400" dirty="0"/>
              <a:t>of resources (e.g., JSON, XML).</a:t>
            </a:r>
          </a:p>
          <a:p>
            <a:pPr marL="457200" indent="-457200">
              <a:buFont typeface="+mj-lt"/>
              <a:buAutoNum type="arabicPeriod"/>
            </a:pPr>
            <a:r>
              <a:rPr lang="en-US" sz="2400" b="1" dirty="0"/>
              <a:t>"State Transfer" → </a:t>
            </a:r>
            <a:r>
              <a:rPr lang="en-US" sz="2400" dirty="0"/>
              <a:t>The </a:t>
            </a:r>
            <a:r>
              <a:rPr lang="en-US" sz="2400" b="1" dirty="0">
                <a:solidFill>
                  <a:srgbClr val="C00000"/>
                </a:solidFill>
              </a:rPr>
              <a:t>state of the resource </a:t>
            </a:r>
            <a:r>
              <a:rPr lang="en-US" sz="2400" dirty="0"/>
              <a:t>is </a:t>
            </a:r>
            <a:r>
              <a:rPr lang="en-US" sz="2400" b="1" dirty="0"/>
              <a:t>transferred between </a:t>
            </a:r>
            <a:r>
              <a:rPr lang="en-US" sz="2400" b="1" dirty="0">
                <a:solidFill>
                  <a:srgbClr val="C00000"/>
                </a:solidFill>
              </a:rPr>
              <a:t>client</a:t>
            </a:r>
            <a:r>
              <a:rPr lang="en-US" sz="2400" dirty="0"/>
              <a:t> and </a:t>
            </a:r>
            <a:r>
              <a:rPr lang="en-US" sz="2400" b="1" dirty="0">
                <a:solidFill>
                  <a:srgbClr val="C00000"/>
                </a:solidFill>
              </a:rPr>
              <a:t>server</a:t>
            </a:r>
            <a:r>
              <a:rPr lang="en-US" sz="2400" dirty="0"/>
              <a:t> using </a:t>
            </a:r>
            <a:r>
              <a:rPr lang="en-US" sz="2400" b="1" dirty="0"/>
              <a:t>HTTP</a:t>
            </a:r>
            <a:r>
              <a:rPr lang="en-US" sz="2400" dirty="0"/>
              <a:t> </a:t>
            </a:r>
            <a:r>
              <a:rPr lang="en-US" sz="2400" b="1" dirty="0"/>
              <a:t>methods</a:t>
            </a:r>
            <a:r>
              <a:rPr lang="en-US" sz="2400" dirty="0"/>
              <a:t> (GET, POST, etc.).</a:t>
            </a:r>
          </a:p>
          <a:p>
            <a:pPr marL="457200" indent="-457200">
              <a:buFont typeface="+mj-lt"/>
              <a:buAutoNum type="arabicPeriod"/>
            </a:pPr>
            <a:endParaRPr lang="en-US" sz="800" dirty="0"/>
          </a:p>
          <a:p>
            <a:pPr marL="0" indent="0">
              <a:buNone/>
            </a:pPr>
            <a:r>
              <a:rPr lang="en-US" sz="2400" b="1" dirty="0"/>
              <a:t>Breaking it Down:</a:t>
            </a:r>
          </a:p>
          <a:p>
            <a:pPr marL="457200" indent="-457200">
              <a:buFont typeface="+mj-lt"/>
              <a:buAutoNum type="arabicPeriod"/>
            </a:pPr>
            <a:r>
              <a:rPr lang="en-US" sz="2400" b="1" dirty="0"/>
              <a:t>Representation → </a:t>
            </a:r>
            <a:r>
              <a:rPr lang="en-US" sz="2400" dirty="0"/>
              <a:t>When a client requests a resource, the </a:t>
            </a:r>
            <a:r>
              <a:rPr lang="en-US" sz="2400" b="1" dirty="0"/>
              <a:t>server sends a representation of that resource </a:t>
            </a:r>
            <a:r>
              <a:rPr lang="en-US" sz="2400" dirty="0"/>
              <a:t>(e.g., JSON response for user data).</a:t>
            </a:r>
          </a:p>
          <a:p>
            <a:pPr marL="457200" indent="-457200">
              <a:buFont typeface="+mj-lt"/>
              <a:buAutoNum type="arabicPeriod"/>
            </a:pPr>
            <a:r>
              <a:rPr lang="en-US" sz="2400" b="1" dirty="0"/>
              <a:t>State Transfer → </a:t>
            </a:r>
            <a:r>
              <a:rPr lang="en-US" sz="2400" dirty="0"/>
              <a:t>The </a:t>
            </a:r>
            <a:r>
              <a:rPr lang="en-US" sz="2400" b="1" dirty="0"/>
              <a:t>Server</a:t>
            </a:r>
            <a:r>
              <a:rPr lang="en-US" sz="2400" dirty="0"/>
              <a:t> </a:t>
            </a:r>
            <a:r>
              <a:rPr lang="en-US" sz="2400" b="1" dirty="0">
                <a:solidFill>
                  <a:srgbClr val="C00000"/>
                </a:solidFill>
              </a:rPr>
              <a:t>does not store state</a:t>
            </a:r>
            <a:r>
              <a:rPr lang="en-US" sz="2400" dirty="0"/>
              <a:t>; instead, each request carries all the necessary information.</a:t>
            </a:r>
            <a:endParaRPr lang="en-IN" sz="2400" dirty="0"/>
          </a:p>
        </p:txBody>
      </p:sp>
    </p:spTree>
    <p:extLst>
      <p:ext uri="{BB962C8B-B14F-4D97-AF65-F5344CB8AC3E}">
        <p14:creationId xmlns:p14="http://schemas.microsoft.com/office/powerpoint/2010/main" val="3290672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6ACC9-F5F4-1B2C-6BC0-07302884223B}"/>
              </a:ext>
            </a:extLst>
          </p:cNvPr>
          <p:cNvSpPr>
            <a:spLocks noGrp="1"/>
          </p:cNvSpPr>
          <p:nvPr>
            <p:ph idx="1"/>
          </p:nvPr>
        </p:nvSpPr>
        <p:spPr>
          <a:xfrm>
            <a:off x="777240" y="497711"/>
            <a:ext cx="10659110" cy="5991223"/>
          </a:xfrm>
        </p:spPr>
        <p:txBody>
          <a:bodyPr>
            <a:normAutofit/>
          </a:bodyPr>
          <a:lstStyle/>
          <a:p>
            <a:pPr marL="0" indent="0">
              <a:buNone/>
            </a:pPr>
            <a:r>
              <a:rPr lang="en-IN" sz="2800" b="1" dirty="0"/>
              <a:t>What is Node.js : </a:t>
            </a:r>
            <a:r>
              <a:rPr lang="en-IN" sz="2400" b="1" dirty="0"/>
              <a:t>(Not a Framework or Library it’s just Runtime Environment)</a:t>
            </a:r>
          </a:p>
          <a:p>
            <a:pPr marL="0" indent="0">
              <a:buNone/>
            </a:pPr>
            <a:r>
              <a:rPr lang="en-IN" sz="2400" dirty="0"/>
              <a:t>Node.js is an </a:t>
            </a:r>
            <a:r>
              <a:rPr lang="en-IN" sz="2400" b="1" dirty="0"/>
              <a:t>open-source</a:t>
            </a:r>
            <a:r>
              <a:rPr lang="en-IN" sz="2400" dirty="0"/>
              <a:t>, </a:t>
            </a:r>
            <a:r>
              <a:rPr lang="en-IN" sz="2400" b="1" dirty="0"/>
              <a:t>cross-platform</a:t>
            </a:r>
            <a:r>
              <a:rPr lang="en-IN" sz="2400" dirty="0"/>
              <a:t> </a:t>
            </a:r>
            <a:r>
              <a:rPr lang="en-IN" sz="2400" b="1" dirty="0">
                <a:solidFill>
                  <a:srgbClr val="C00000"/>
                </a:solidFill>
              </a:rPr>
              <a:t>JavaScript runtime environment </a:t>
            </a:r>
            <a:r>
              <a:rPr lang="en-IN" sz="2400" dirty="0"/>
              <a:t>that executes JavaScript code </a:t>
            </a:r>
            <a:r>
              <a:rPr lang="en-IN" sz="2400" b="1" dirty="0">
                <a:solidFill>
                  <a:srgbClr val="C00000"/>
                </a:solidFill>
              </a:rPr>
              <a:t>outside of a web browser </a:t>
            </a:r>
            <a:r>
              <a:rPr lang="en-US" sz="2400" b="1" dirty="0">
                <a:solidFill>
                  <a:srgbClr val="002060"/>
                </a:solidFill>
              </a:rPr>
              <a:t>primarily on the server side</a:t>
            </a:r>
            <a:r>
              <a:rPr lang="en-IN" sz="2400" dirty="0"/>
              <a:t>. </a:t>
            </a:r>
          </a:p>
          <a:p>
            <a:pPr marL="0" indent="0">
              <a:buNone/>
            </a:pPr>
            <a:r>
              <a:rPr lang="en-US" sz="2400" dirty="0"/>
              <a:t>It is built on the </a:t>
            </a:r>
            <a:r>
              <a:rPr lang="en-US" sz="2400" b="1" dirty="0"/>
              <a:t>V8 JavaScript engine </a:t>
            </a:r>
            <a:r>
              <a:rPr lang="en-US" sz="2400" dirty="0"/>
              <a:t>(the same engine used in Google Chrome) </a:t>
            </a:r>
            <a:r>
              <a:rPr lang="en-IN" sz="2400" dirty="0"/>
              <a:t>from Google to </a:t>
            </a:r>
            <a:r>
              <a:rPr lang="en-IN" sz="2400" b="1" dirty="0"/>
              <a:t>compile</a:t>
            </a:r>
            <a:r>
              <a:rPr lang="en-IN" sz="2400" dirty="0"/>
              <a:t> JavaScript code into </a:t>
            </a:r>
            <a:r>
              <a:rPr lang="en-IN" sz="2400" b="1" dirty="0"/>
              <a:t>native machine code</a:t>
            </a:r>
            <a:r>
              <a:rPr lang="en-IN" sz="2400" dirty="0"/>
              <a:t>, allowing it to run at near-native speeds. </a:t>
            </a:r>
            <a:r>
              <a:rPr lang="en-IN" sz="2400" b="1" dirty="0"/>
              <a:t>Here,</a:t>
            </a:r>
          </a:p>
          <a:p>
            <a:pPr marL="457200" indent="-457200">
              <a:buAutoNum type="arabicPeriod"/>
            </a:pPr>
            <a:r>
              <a:rPr lang="en-IN" sz="2400" dirty="0"/>
              <a:t>🔓 </a:t>
            </a:r>
            <a:r>
              <a:rPr lang="en-IN" sz="2400" b="1" dirty="0"/>
              <a:t>Open-Source: </a:t>
            </a:r>
            <a:r>
              <a:rPr lang="en-US" sz="2400" dirty="0"/>
              <a:t>The source code of Node.js is freely available for anyone to </a:t>
            </a:r>
            <a:r>
              <a:rPr lang="en-US" sz="2400" b="1" dirty="0"/>
              <a:t>view, modify, and contribute</a:t>
            </a:r>
            <a:r>
              <a:rPr lang="en-US" sz="2400" dirty="0"/>
              <a:t>. </a:t>
            </a:r>
          </a:p>
          <a:p>
            <a:pPr marL="457200" indent="-457200">
              <a:buAutoNum type="arabicPeriod"/>
            </a:pPr>
            <a:r>
              <a:rPr lang="en-IN" sz="2400" dirty="0"/>
              <a:t>💻 </a:t>
            </a:r>
            <a:r>
              <a:rPr lang="en-IN" sz="2400" b="1" dirty="0"/>
              <a:t>Cross-Platform</a:t>
            </a:r>
            <a:r>
              <a:rPr lang="en-US" sz="2400" b="1" dirty="0"/>
              <a:t>: </a:t>
            </a:r>
            <a:r>
              <a:rPr lang="en-US" sz="2400" dirty="0"/>
              <a:t>Node.js can run on multiple operating systems, including </a:t>
            </a:r>
            <a:r>
              <a:rPr lang="en-US" sz="2400" b="1" dirty="0"/>
              <a:t>Windows</a:t>
            </a:r>
            <a:r>
              <a:rPr lang="en-US" sz="2400" dirty="0"/>
              <a:t>, </a:t>
            </a:r>
            <a:r>
              <a:rPr lang="en-US" sz="2400" b="1" dirty="0"/>
              <a:t>macOS</a:t>
            </a:r>
            <a:r>
              <a:rPr lang="en-US" sz="2400" dirty="0"/>
              <a:t>, </a:t>
            </a:r>
            <a:r>
              <a:rPr lang="en-US" sz="2400" b="1" dirty="0"/>
              <a:t>Linux</a:t>
            </a:r>
          </a:p>
          <a:p>
            <a:pPr marL="457200" indent="-457200">
              <a:buAutoNum type="arabicPeriod"/>
            </a:pPr>
            <a:r>
              <a:rPr lang="en-IN" sz="2400" dirty="0"/>
              <a:t>⚙️ </a:t>
            </a:r>
            <a:r>
              <a:rPr lang="en-IN" sz="2400" b="1" dirty="0"/>
              <a:t>JavaScript Runtime Environment</a:t>
            </a:r>
            <a:r>
              <a:rPr lang="en-US" sz="2400" b="1" dirty="0"/>
              <a:t>: </a:t>
            </a:r>
            <a:r>
              <a:rPr lang="en-US" sz="2400" b="1" dirty="0">
                <a:solidFill>
                  <a:srgbClr val="C00000"/>
                </a:solidFill>
              </a:rPr>
              <a:t>"Runtime Environment"</a:t>
            </a:r>
            <a:r>
              <a:rPr lang="en-US" sz="2400" dirty="0"/>
              <a:t>: A system that provides </a:t>
            </a:r>
            <a:r>
              <a:rPr lang="en-US" sz="2400" b="1" dirty="0"/>
              <a:t>everything needed to execute JavaScript code outside the browser</a:t>
            </a:r>
            <a:r>
              <a:rPr lang="en-US" sz="2400" dirty="0"/>
              <a:t>. </a:t>
            </a:r>
          </a:p>
          <a:p>
            <a:pPr lvl="1"/>
            <a:r>
              <a:rPr lang="en-US" sz="2000" b="1" dirty="0"/>
              <a:t>Why it matters</a:t>
            </a:r>
            <a:r>
              <a:rPr lang="en-US" sz="2000" dirty="0"/>
              <a:t>: JavaScript, traditionally </a:t>
            </a:r>
            <a:r>
              <a:rPr lang="en-US" sz="2000" b="1" dirty="0">
                <a:solidFill>
                  <a:srgbClr val="C00000"/>
                </a:solidFill>
              </a:rPr>
              <a:t>limited to browsers</a:t>
            </a:r>
            <a:r>
              <a:rPr lang="en-US" sz="2000" dirty="0"/>
              <a:t>, can now be used to build </a:t>
            </a:r>
            <a:r>
              <a:rPr lang="en-US" sz="2000" b="1" dirty="0"/>
              <a:t>backend services, servers, and full-stack applications</a:t>
            </a:r>
            <a:r>
              <a:rPr lang="en-US" sz="2000" dirty="0"/>
              <a:t>.</a:t>
            </a:r>
            <a:endParaRPr lang="en-IN" sz="2000" dirty="0"/>
          </a:p>
        </p:txBody>
      </p:sp>
      <p:pic>
        <p:nvPicPr>
          <p:cNvPr id="4098" name="Picture 2">
            <a:extLst>
              <a:ext uri="{FF2B5EF4-FFF2-40B4-BE49-F238E27FC236}">
                <a16:creationId xmlns:a16="http://schemas.microsoft.com/office/drawing/2014/main" id="{65017CA5-7035-39D6-712F-F3622A155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6180" y="5463250"/>
            <a:ext cx="2095841" cy="128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635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98466C-6FFF-66B0-CBBB-0F8BBB9DCF21}"/>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3" name="Content Placeholder 2">
            <a:extLst>
              <a:ext uri="{FF2B5EF4-FFF2-40B4-BE49-F238E27FC236}">
                <a16:creationId xmlns:a16="http://schemas.microsoft.com/office/drawing/2014/main" id="{C5D08CE8-A4E1-A243-AB9C-3402F49BDB50}"/>
              </a:ext>
            </a:extLst>
          </p:cNvPr>
          <p:cNvSpPr>
            <a:spLocks noGrp="1"/>
          </p:cNvSpPr>
          <p:nvPr>
            <p:ph idx="1"/>
          </p:nvPr>
        </p:nvSpPr>
        <p:spPr>
          <a:xfrm>
            <a:off x="552962" y="2170554"/>
            <a:ext cx="5922106" cy="2747963"/>
          </a:xfrm>
        </p:spPr>
        <p:txBody>
          <a:bodyPr anchor="t">
            <a:normAutofit/>
          </a:bodyPr>
          <a:lstStyle/>
          <a:p>
            <a:pPr marL="0" indent="0">
              <a:buNone/>
            </a:pPr>
            <a:r>
              <a:rPr lang="en-US" sz="3600" b="1" dirty="0">
                <a:solidFill>
                  <a:srgbClr val="0070C0"/>
                </a:solidFill>
              </a:rPr>
              <a:t>Problem Statement:</a:t>
            </a:r>
          </a:p>
          <a:p>
            <a:pPr marL="0" indent="0">
              <a:buNone/>
            </a:pPr>
            <a:r>
              <a:rPr lang="en-US" sz="3200" dirty="0"/>
              <a:t>What are we going to do, and where does Node.js fit into </a:t>
            </a:r>
            <a:r>
              <a:rPr lang="en-US" sz="3200" b="1" dirty="0">
                <a:solidFill>
                  <a:srgbClr val="C00000"/>
                </a:solidFill>
              </a:rPr>
              <a:t>software</a:t>
            </a:r>
            <a:r>
              <a:rPr lang="en-US" sz="3200" dirty="0"/>
              <a:t>/</a:t>
            </a:r>
            <a:r>
              <a:rPr lang="en-US" sz="3200" b="1" dirty="0">
                <a:solidFill>
                  <a:srgbClr val="C00000"/>
                </a:solidFill>
              </a:rPr>
              <a:t>web</a:t>
            </a:r>
            <a:r>
              <a:rPr lang="en-US" sz="3200" dirty="0"/>
              <a:t> development?</a:t>
            </a:r>
            <a:endParaRPr lang="en-IN" sz="3200" dirty="0"/>
          </a:p>
        </p:txBody>
      </p:sp>
      <p:grpSp>
        <p:nvGrpSpPr>
          <p:cNvPr id="1035"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1036" name="Oval 1035">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1036">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Oval 1039">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720+ Problem Statement Stock Illustrations, Royalty-Free Vector Graphics &amp;  Clip Art - iStock | Problem statement icon">
            <a:extLst>
              <a:ext uri="{FF2B5EF4-FFF2-40B4-BE49-F238E27FC236}">
                <a16:creationId xmlns:a16="http://schemas.microsoft.com/office/drawing/2014/main" id="{99B50D00-0C59-0E16-18EE-864CBD0AB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 b="-3"/>
          <a:stretch>
            <a:fillRect/>
          </a:stretch>
        </p:blipFill>
        <p:spPr bwMode="auto">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435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8398A-2F5D-C424-0720-CA79E9355D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D3E6E-95E4-2551-A83D-C822FD37D617}"/>
              </a:ext>
            </a:extLst>
          </p:cNvPr>
          <p:cNvSpPr>
            <a:spLocks noGrp="1"/>
          </p:cNvSpPr>
          <p:nvPr>
            <p:ph idx="1"/>
          </p:nvPr>
        </p:nvSpPr>
        <p:spPr>
          <a:xfrm>
            <a:off x="777240" y="1123720"/>
            <a:ext cx="10659110" cy="5053244"/>
          </a:xfrm>
        </p:spPr>
        <p:txBody>
          <a:bodyPr/>
          <a:lstStyle/>
          <a:p>
            <a:pPr marL="0" indent="0">
              <a:buNone/>
            </a:pPr>
            <a:r>
              <a:rPr lang="en-US" sz="2800" b="1" dirty="0"/>
              <a:t>What is </a:t>
            </a:r>
            <a:r>
              <a:rPr lang="en-US" sz="2800" b="1" dirty="0">
                <a:solidFill>
                  <a:srgbClr val="002060"/>
                </a:solidFill>
              </a:rPr>
              <a:t>JavaScript</a:t>
            </a:r>
            <a:r>
              <a:rPr lang="en-US" sz="2800" b="1" dirty="0"/>
              <a:t>:</a:t>
            </a:r>
          </a:p>
          <a:p>
            <a:pPr marL="0" indent="0">
              <a:buNone/>
            </a:pPr>
            <a:r>
              <a:rPr lang="en-US" sz="2800" dirty="0"/>
              <a:t>JavaScript</a:t>
            </a:r>
            <a:r>
              <a:rPr lang="en-US" sz="2800" b="1" dirty="0"/>
              <a:t> </a:t>
            </a:r>
            <a:r>
              <a:rPr lang="en-US" sz="2800" dirty="0"/>
              <a:t>is a </a:t>
            </a:r>
            <a:r>
              <a:rPr lang="en-US" sz="2800" b="1" dirty="0"/>
              <a:t>lightweight</a:t>
            </a:r>
            <a:r>
              <a:rPr lang="en-US" sz="2800" dirty="0"/>
              <a:t>, </a:t>
            </a:r>
            <a:r>
              <a:rPr lang="en-US" sz="2800" b="1" dirty="0"/>
              <a:t>interpreted</a:t>
            </a:r>
            <a:r>
              <a:rPr lang="en-US" sz="2800" dirty="0"/>
              <a:t>, or </a:t>
            </a:r>
            <a:r>
              <a:rPr lang="en-US" sz="2800" b="1" dirty="0"/>
              <a:t>just-in-time</a:t>
            </a:r>
            <a:r>
              <a:rPr lang="en-US" sz="2800" dirty="0"/>
              <a:t> compiled </a:t>
            </a:r>
            <a:r>
              <a:rPr lang="en-US" sz="2800" b="1" dirty="0">
                <a:solidFill>
                  <a:srgbClr val="C00000"/>
                </a:solidFill>
              </a:rPr>
              <a:t>programming language </a:t>
            </a:r>
            <a:r>
              <a:rPr lang="en-US" sz="2800" dirty="0"/>
              <a:t>primarily used to create </a:t>
            </a:r>
            <a:r>
              <a:rPr lang="en-US" sz="2800" b="1" dirty="0"/>
              <a:t>interactive</a:t>
            </a:r>
            <a:r>
              <a:rPr lang="en-US" sz="2800" dirty="0"/>
              <a:t> and </a:t>
            </a:r>
            <a:r>
              <a:rPr lang="en-US" sz="2800" b="1" dirty="0"/>
              <a:t>dynamic</a:t>
            </a:r>
            <a:r>
              <a:rPr lang="en-US" sz="2800" dirty="0"/>
              <a:t> features on </a:t>
            </a:r>
            <a:r>
              <a:rPr lang="en-US" sz="2800" b="1" dirty="0"/>
              <a:t>websites</a:t>
            </a:r>
            <a:r>
              <a:rPr lang="en-US" sz="2800" dirty="0"/>
              <a:t>. </a:t>
            </a:r>
          </a:p>
          <a:p>
            <a:pPr marL="0" indent="0">
              <a:buNone/>
            </a:pPr>
            <a:r>
              <a:rPr lang="en-US" sz="2800" dirty="0"/>
              <a:t>It is one of the core technologies of the web, alongside </a:t>
            </a:r>
            <a:r>
              <a:rPr lang="en-US" sz="2800" b="1" dirty="0"/>
              <a:t>HTML</a:t>
            </a:r>
            <a:r>
              <a:rPr lang="en-US" sz="2800" dirty="0"/>
              <a:t> and </a:t>
            </a:r>
            <a:r>
              <a:rPr lang="en-US" sz="2800" b="1" dirty="0"/>
              <a:t>CSS</a:t>
            </a:r>
            <a:r>
              <a:rPr lang="en-US" sz="2800" dirty="0"/>
              <a:t>. JavaScript is versatile and can be used for </a:t>
            </a:r>
            <a:r>
              <a:rPr lang="en-US" sz="2800" b="1" dirty="0"/>
              <a:t>both</a:t>
            </a:r>
            <a:r>
              <a:rPr lang="en-US" sz="2800" dirty="0"/>
              <a:t> </a:t>
            </a:r>
            <a:r>
              <a:rPr lang="en-US" sz="2800" b="1" dirty="0">
                <a:solidFill>
                  <a:srgbClr val="C00000"/>
                </a:solidFill>
              </a:rPr>
              <a:t>client-side</a:t>
            </a:r>
            <a:r>
              <a:rPr lang="en-US" sz="2800" dirty="0"/>
              <a:t> and </a:t>
            </a:r>
            <a:r>
              <a:rPr lang="en-US" sz="2800" b="1" dirty="0">
                <a:solidFill>
                  <a:srgbClr val="C00000"/>
                </a:solidFill>
              </a:rPr>
              <a:t>server-side</a:t>
            </a:r>
            <a:r>
              <a:rPr lang="en-US" sz="2800" dirty="0"/>
              <a:t> development.</a:t>
            </a:r>
          </a:p>
          <a:p>
            <a:pPr marL="0" indent="0">
              <a:buNone/>
            </a:pPr>
            <a:r>
              <a:rPr lang="en-US" sz="2800" dirty="0"/>
              <a:t>JavaScript is executed </a:t>
            </a:r>
            <a:r>
              <a:rPr lang="en-US" sz="2800" b="1" dirty="0">
                <a:solidFill>
                  <a:srgbClr val="002060"/>
                </a:solidFill>
              </a:rPr>
              <a:t>line-by-line</a:t>
            </a:r>
            <a:r>
              <a:rPr lang="en-US" sz="2800" dirty="0"/>
              <a:t> by an engine (like V8) at runtime, rather than being compiled ahead of time.</a:t>
            </a:r>
          </a:p>
          <a:p>
            <a:pPr marL="0" indent="0">
              <a:buNone/>
            </a:pPr>
            <a:endParaRPr lang="en-IN" sz="2400" dirty="0"/>
          </a:p>
        </p:txBody>
      </p:sp>
    </p:spTree>
    <p:extLst>
      <p:ext uri="{BB962C8B-B14F-4D97-AF65-F5344CB8AC3E}">
        <p14:creationId xmlns:p14="http://schemas.microsoft.com/office/powerpoint/2010/main" val="98249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A5851-1A7D-6037-89F0-A1848B0956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34584-E3A3-96F2-6E20-E44A89490754}"/>
              </a:ext>
            </a:extLst>
          </p:cNvPr>
          <p:cNvSpPr>
            <a:spLocks noGrp="1"/>
          </p:cNvSpPr>
          <p:nvPr>
            <p:ph idx="1"/>
          </p:nvPr>
        </p:nvSpPr>
        <p:spPr>
          <a:xfrm>
            <a:off x="766445" y="752354"/>
            <a:ext cx="10659110" cy="5598230"/>
          </a:xfrm>
        </p:spPr>
        <p:txBody>
          <a:bodyPr>
            <a:normAutofit/>
          </a:bodyPr>
          <a:lstStyle/>
          <a:p>
            <a:pPr marL="0" indent="0">
              <a:buNone/>
            </a:pPr>
            <a:r>
              <a:rPr lang="en-US" sz="3300" b="1" dirty="0"/>
              <a:t>Do We Need to Install Anything to Run JavaScript?</a:t>
            </a:r>
          </a:p>
          <a:p>
            <a:r>
              <a:rPr lang="en-US" sz="2800" dirty="0"/>
              <a:t>To run </a:t>
            </a:r>
            <a:r>
              <a:rPr lang="en-US" sz="2800" b="1" dirty="0">
                <a:solidFill>
                  <a:srgbClr val="C00000"/>
                </a:solidFill>
              </a:rPr>
              <a:t>Python</a:t>
            </a:r>
            <a:r>
              <a:rPr lang="en-US" sz="2800" dirty="0"/>
              <a:t> or </a:t>
            </a:r>
            <a:r>
              <a:rPr lang="en-US" sz="2800" b="1" dirty="0">
                <a:solidFill>
                  <a:srgbClr val="C00000"/>
                </a:solidFill>
              </a:rPr>
              <a:t>Java</a:t>
            </a:r>
            <a:r>
              <a:rPr lang="en-US" sz="2800" dirty="0"/>
              <a:t> </a:t>
            </a:r>
            <a:r>
              <a:rPr lang="en-US" sz="2800" b="1" dirty="0"/>
              <a:t>programs</a:t>
            </a:r>
            <a:r>
              <a:rPr lang="en-US" sz="2800" dirty="0"/>
              <a:t>, you need to install Python or the Java Development Kit (</a:t>
            </a:r>
            <a:r>
              <a:rPr lang="en-US" sz="2800" b="1" dirty="0">
                <a:solidFill>
                  <a:srgbClr val="C00000"/>
                </a:solidFill>
              </a:rPr>
              <a:t>JDK</a:t>
            </a:r>
            <a:r>
              <a:rPr lang="en-US" sz="2800" dirty="0"/>
              <a:t>) on your machine.</a:t>
            </a:r>
          </a:p>
          <a:p>
            <a:r>
              <a:rPr lang="en-US" sz="2800" dirty="0"/>
              <a:t>But to run a </a:t>
            </a:r>
            <a:r>
              <a:rPr lang="en-US" sz="2800" b="1" dirty="0">
                <a:solidFill>
                  <a:srgbClr val="C00000"/>
                </a:solidFill>
              </a:rPr>
              <a:t>JavaScript</a:t>
            </a:r>
            <a:r>
              <a:rPr lang="en-US" sz="2800" dirty="0"/>
              <a:t> program, we </a:t>
            </a:r>
            <a:r>
              <a:rPr lang="en-US" sz="2800" b="1" dirty="0">
                <a:solidFill>
                  <a:srgbClr val="002060"/>
                </a:solidFill>
              </a:rPr>
              <a:t>don’t need </a:t>
            </a:r>
            <a:r>
              <a:rPr lang="en-US" sz="2800" dirty="0"/>
              <a:t>to install anything if you're using a web browser — modern browsers come with a built-in JavaScript engine (like </a:t>
            </a:r>
            <a:r>
              <a:rPr lang="en-US" sz="2800" b="1" dirty="0">
                <a:solidFill>
                  <a:srgbClr val="002060"/>
                </a:solidFill>
              </a:rPr>
              <a:t>V8</a:t>
            </a:r>
            <a:r>
              <a:rPr lang="en-US" sz="2800" dirty="0"/>
              <a:t> in Chrome) that can execute your code.</a:t>
            </a:r>
          </a:p>
          <a:p>
            <a:pPr marL="0" indent="0">
              <a:buNone/>
            </a:pPr>
            <a:endParaRPr lang="en-US" sz="800" dirty="0"/>
          </a:p>
          <a:p>
            <a:pPr marL="0" indent="0">
              <a:buNone/>
            </a:pPr>
            <a:r>
              <a:rPr lang="en-US" sz="2800" dirty="0"/>
              <a:t>💻 </a:t>
            </a:r>
            <a:r>
              <a:rPr lang="en-US" sz="2800" b="1" dirty="0"/>
              <a:t>However</a:t>
            </a:r>
            <a:r>
              <a:rPr lang="en-US" sz="2800" dirty="0"/>
              <a:t>, to run JavaScript </a:t>
            </a:r>
            <a:r>
              <a:rPr lang="en-US" sz="2800" b="1" dirty="0">
                <a:solidFill>
                  <a:srgbClr val="C00000"/>
                </a:solidFill>
              </a:rPr>
              <a:t>outside the browser </a:t>
            </a:r>
            <a:r>
              <a:rPr lang="en-US" sz="2800" dirty="0"/>
              <a:t>(for example, in the terminal or for backend development), we </a:t>
            </a:r>
            <a:r>
              <a:rPr lang="en-US" sz="2800" b="1" dirty="0">
                <a:solidFill>
                  <a:srgbClr val="C00000"/>
                </a:solidFill>
              </a:rPr>
              <a:t>do need </a:t>
            </a:r>
            <a:r>
              <a:rPr lang="en-US" sz="2800" b="1" dirty="0"/>
              <a:t>to install</a:t>
            </a:r>
            <a:r>
              <a:rPr lang="en-US" sz="2800" dirty="0"/>
              <a:t> </a:t>
            </a:r>
            <a:r>
              <a:rPr lang="en-US" sz="2800" b="1" dirty="0"/>
              <a:t>Node.js</a:t>
            </a:r>
            <a:r>
              <a:rPr lang="en-US" sz="2800" dirty="0"/>
              <a:t>.</a:t>
            </a:r>
          </a:p>
          <a:p>
            <a:pPr marL="0" indent="0">
              <a:buNone/>
            </a:pPr>
            <a:r>
              <a:rPr lang="en-US" sz="2800" dirty="0"/>
              <a:t>Node.js lets you run JavaScript on your system just like Python or Java — useful for building servers, scripts, and full-stack applications.</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3157512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1AEE2-9669-E6F6-4B96-9383C83FC9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EE722-699C-F4AE-A69B-242EFB5BF01A}"/>
              </a:ext>
            </a:extLst>
          </p:cNvPr>
          <p:cNvSpPr>
            <a:spLocks noGrp="1"/>
          </p:cNvSpPr>
          <p:nvPr>
            <p:ph idx="1"/>
          </p:nvPr>
        </p:nvSpPr>
        <p:spPr>
          <a:xfrm>
            <a:off x="777240" y="567192"/>
            <a:ext cx="10659110" cy="5609772"/>
          </a:xfrm>
        </p:spPr>
        <p:txBody>
          <a:bodyPr>
            <a:normAutofit/>
          </a:bodyPr>
          <a:lstStyle/>
          <a:p>
            <a:pPr marL="0" indent="0">
              <a:buNone/>
            </a:pPr>
            <a:r>
              <a:rPr lang="en-US" sz="3200" dirty="0"/>
              <a:t>⚙️ </a:t>
            </a:r>
            <a:r>
              <a:rPr lang="en-US" sz="3200" b="1" dirty="0"/>
              <a:t>Popular </a:t>
            </a:r>
            <a:r>
              <a:rPr lang="en-US" sz="3200" b="1" dirty="0">
                <a:solidFill>
                  <a:srgbClr val="C00000"/>
                </a:solidFill>
              </a:rPr>
              <a:t>JavaScript Engines </a:t>
            </a:r>
            <a:r>
              <a:rPr lang="en-US" sz="3200" b="1" dirty="0"/>
              <a:t>by Browser</a:t>
            </a:r>
          </a:p>
          <a:p>
            <a:pPr marL="0" indent="0">
              <a:buNone/>
            </a:pPr>
            <a:endParaRPr lang="en-IN" sz="3200" dirty="0"/>
          </a:p>
        </p:txBody>
      </p:sp>
      <p:graphicFrame>
        <p:nvGraphicFramePr>
          <p:cNvPr id="4" name="Table 3">
            <a:extLst>
              <a:ext uri="{FF2B5EF4-FFF2-40B4-BE49-F238E27FC236}">
                <a16:creationId xmlns:a16="http://schemas.microsoft.com/office/drawing/2014/main" id="{40574400-C024-FE62-ADA5-A061599FDDBD}"/>
              </a:ext>
            </a:extLst>
          </p:cNvPr>
          <p:cNvGraphicFramePr>
            <a:graphicFrameLocks noGrp="1"/>
          </p:cNvGraphicFramePr>
          <p:nvPr>
            <p:extLst>
              <p:ext uri="{D42A27DB-BD31-4B8C-83A1-F6EECF244321}">
                <p14:modId xmlns:p14="http://schemas.microsoft.com/office/powerpoint/2010/main" val="52193365"/>
              </p:ext>
            </p:extLst>
          </p:nvPr>
        </p:nvGraphicFramePr>
        <p:xfrm>
          <a:off x="958144" y="1457094"/>
          <a:ext cx="10456616" cy="4164347"/>
        </p:xfrm>
        <a:graphic>
          <a:graphicData uri="http://schemas.openxmlformats.org/drawingml/2006/table">
            <a:tbl>
              <a:tblPr firstRow="1" firstCol="1" bandRow="1">
                <a:tableStyleId>{5C22544A-7EE6-4342-B048-85BDC9FD1C3A}</a:tableStyleId>
              </a:tblPr>
              <a:tblGrid>
                <a:gridCol w="2507157">
                  <a:extLst>
                    <a:ext uri="{9D8B030D-6E8A-4147-A177-3AD203B41FA5}">
                      <a16:colId xmlns:a16="http://schemas.microsoft.com/office/drawing/2014/main" val="482629870"/>
                    </a:ext>
                  </a:extLst>
                </a:gridCol>
                <a:gridCol w="2351605">
                  <a:extLst>
                    <a:ext uri="{9D8B030D-6E8A-4147-A177-3AD203B41FA5}">
                      <a16:colId xmlns:a16="http://schemas.microsoft.com/office/drawing/2014/main" val="3748426242"/>
                    </a:ext>
                  </a:extLst>
                </a:gridCol>
                <a:gridCol w="5597854">
                  <a:extLst>
                    <a:ext uri="{9D8B030D-6E8A-4147-A177-3AD203B41FA5}">
                      <a16:colId xmlns:a16="http://schemas.microsoft.com/office/drawing/2014/main" val="2212442237"/>
                    </a:ext>
                  </a:extLst>
                </a:gridCol>
              </a:tblGrid>
              <a:tr h="742204">
                <a:tc>
                  <a:txBody>
                    <a:bodyPr/>
                    <a:lstStyle/>
                    <a:p>
                      <a:pPr>
                        <a:lnSpc>
                          <a:spcPct val="107000"/>
                        </a:lnSpc>
                        <a:spcAft>
                          <a:spcPts val="800"/>
                        </a:spcAft>
                        <a:buNone/>
                      </a:pPr>
                      <a:r>
                        <a:rPr lang="en-IN" sz="2400" kern="100" dirty="0">
                          <a:effectLst/>
                        </a:rPr>
                        <a:t>🧭 Browser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 JavaScript Engine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 Notes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050957593"/>
                  </a:ext>
                </a:extLst>
              </a:tr>
              <a:tr h="364211">
                <a:tc>
                  <a:txBody>
                    <a:bodyPr/>
                    <a:lstStyle/>
                    <a:p>
                      <a:pPr>
                        <a:lnSpc>
                          <a:spcPct val="107000"/>
                        </a:lnSpc>
                        <a:spcAft>
                          <a:spcPts val="800"/>
                        </a:spcAft>
                        <a:buNone/>
                      </a:pPr>
                      <a:r>
                        <a:rPr lang="en-IN" sz="2400" kern="100" dirty="0">
                          <a:effectLst/>
                        </a:rPr>
                        <a:t>Google Chrome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V8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Most popular, also used in Node.js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089924"/>
                  </a:ext>
                </a:extLst>
              </a:tr>
              <a:tr h="364211">
                <a:tc>
                  <a:txBody>
                    <a:bodyPr/>
                    <a:lstStyle/>
                    <a:p>
                      <a:pPr>
                        <a:lnSpc>
                          <a:spcPct val="107000"/>
                        </a:lnSpc>
                        <a:spcAft>
                          <a:spcPts val="800"/>
                        </a:spcAft>
                        <a:buNone/>
                      </a:pPr>
                      <a:r>
                        <a:rPr lang="en-IN" sz="2400" kern="100">
                          <a:effectLst/>
                        </a:rPr>
                        <a:t>Firefox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err="1">
                          <a:effectLst/>
                        </a:rPr>
                        <a:t>SpiderMonkey</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First ever JS engine (by Mozilla)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90594461"/>
                  </a:ext>
                </a:extLst>
              </a:tr>
              <a:tr h="742204">
                <a:tc>
                  <a:txBody>
                    <a:bodyPr/>
                    <a:lstStyle/>
                    <a:p>
                      <a:pPr>
                        <a:lnSpc>
                          <a:spcPct val="107000"/>
                        </a:lnSpc>
                        <a:spcAft>
                          <a:spcPts val="800"/>
                        </a:spcAft>
                        <a:buNone/>
                      </a:pPr>
                      <a:r>
                        <a:rPr lang="en-IN" sz="2400" kern="100" dirty="0">
                          <a:effectLst/>
                        </a:rPr>
                        <a:t>Safari</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err="1">
                          <a:effectLst/>
                        </a:rPr>
                        <a:t>JavaScriptCore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Also known as Nitro (Apple)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948173832"/>
                  </a:ext>
                </a:extLst>
              </a:tr>
              <a:tr h="742204">
                <a:tc>
                  <a:txBody>
                    <a:bodyPr/>
                    <a:lstStyle/>
                    <a:p>
                      <a:pPr>
                        <a:lnSpc>
                          <a:spcPct val="107000"/>
                        </a:lnSpc>
                        <a:spcAft>
                          <a:spcPts val="800"/>
                        </a:spcAft>
                        <a:buNone/>
                      </a:pPr>
                      <a:r>
                        <a:rPr lang="en-IN" sz="2400" kern="100" dirty="0">
                          <a:effectLst/>
                        </a:rPr>
                        <a:t>Microsoft Edge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Chakra (Legacy) / V8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Old Edge used Chakra, new Chromium-based Edge uses 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517007736"/>
                  </a:ext>
                </a:extLst>
              </a:tr>
              <a:tr h="364211">
                <a:tc>
                  <a:txBody>
                    <a:bodyPr/>
                    <a:lstStyle/>
                    <a:p>
                      <a:pPr>
                        <a:lnSpc>
                          <a:spcPct val="107000"/>
                        </a:lnSpc>
                        <a:spcAft>
                          <a:spcPts val="800"/>
                        </a:spcAft>
                        <a:buNone/>
                      </a:pPr>
                      <a:r>
                        <a:rPr lang="en-IN" sz="2400" kern="100" dirty="0">
                          <a:effectLst/>
                        </a:rPr>
                        <a:t>Opera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Since it’s based on Chromium</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53719069"/>
                  </a:ext>
                </a:extLst>
              </a:tr>
              <a:tr h="364211">
                <a:tc>
                  <a:txBody>
                    <a:bodyPr/>
                    <a:lstStyle/>
                    <a:p>
                      <a:pPr>
                        <a:lnSpc>
                          <a:spcPct val="107000"/>
                        </a:lnSpc>
                        <a:spcAft>
                          <a:spcPts val="800"/>
                        </a:spcAft>
                        <a:buNone/>
                      </a:pPr>
                      <a:r>
                        <a:rPr lang="en-IN" sz="2400" kern="100" dirty="0">
                          <a:effectLst/>
                        </a:rPr>
                        <a:t>Brave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V8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Chromium-based browser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54098349"/>
                  </a:ext>
                </a:extLst>
              </a:tr>
              <a:tr h="364211">
                <a:tc>
                  <a:txBody>
                    <a:bodyPr/>
                    <a:lstStyle/>
                    <a:p>
                      <a:pPr>
                        <a:lnSpc>
                          <a:spcPct val="107000"/>
                        </a:lnSpc>
                        <a:spcAft>
                          <a:spcPts val="800"/>
                        </a:spcAft>
                        <a:buNone/>
                      </a:pPr>
                      <a:r>
                        <a:rPr lang="en-IN" sz="2400" kern="100">
                          <a:effectLst/>
                        </a:rPr>
                        <a:t>Samsung Internet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Based on Chromium as well</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71744284"/>
                  </a:ext>
                </a:extLst>
              </a:tr>
            </a:tbl>
          </a:graphicData>
        </a:graphic>
      </p:graphicFrame>
    </p:spTree>
    <p:extLst>
      <p:ext uri="{BB962C8B-B14F-4D97-AF65-F5344CB8AC3E}">
        <p14:creationId xmlns:p14="http://schemas.microsoft.com/office/powerpoint/2010/main" val="1725153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A067D-BD3F-29F3-49A1-0D2451E22E9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A3C7E-C3D9-0A77-AAA2-3B602D107996}"/>
              </a:ext>
            </a:extLst>
          </p:cNvPr>
          <p:cNvSpPr>
            <a:spLocks noGrp="1"/>
          </p:cNvSpPr>
          <p:nvPr>
            <p:ph idx="1"/>
          </p:nvPr>
        </p:nvSpPr>
        <p:spPr>
          <a:xfrm>
            <a:off x="777240" y="592183"/>
            <a:ext cx="10659110" cy="5584780"/>
          </a:xfrm>
        </p:spPr>
        <p:txBody>
          <a:bodyPr>
            <a:normAutofit/>
          </a:bodyPr>
          <a:lstStyle/>
          <a:p>
            <a:pPr marL="0" indent="0">
              <a:buNone/>
            </a:pPr>
            <a:r>
              <a:rPr lang="en-US" sz="2800" b="1" dirty="0"/>
              <a:t>History and Evolution of Node.js:</a:t>
            </a:r>
          </a:p>
          <a:p>
            <a:pPr marL="0" indent="0">
              <a:buNone/>
            </a:pPr>
            <a:r>
              <a:rPr lang="en-US" sz="2400" dirty="0"/>
              <a:t>Node.js was created by </a:t>
            </a:r>
            <a:r>
              <a:rPr lang="en-US" sz="2400" b="1" dirty="0">
                <a:solidFill>
                  <a:srgbClr val="C00000"/>
                </a:solidFill>
              </a:rPr>
              <a:t>Ryan Dahl</a:t>
            </a:r>
            <a:r>
              <a:rPr lang="en-US" sz="2400" b="1" dirty="0"/>
              <a:t> </a:t>
            </a:r>
            <a:r>
              <a:rPr lang="en-US" sz="2400" dirty="0"/>
              <a:t>in 2009. It was </a:t>
            </a:r>
            <a:r>
              <a:rPr lang="en-US" sz="2400" b="1" dirty="0"/>
              <a:t>inspired</a:t>
            </a:r>
            <a:r>
              <a:rPr lang="en-US" sz="2400" dirty="0"/>
              <a:t> by the </a:t>
            </a:r>
            <a:r>
              <a:rPr lang="en-US" sz="2400" b="1" dirty="0">
                <a:solidFill>
                  <a:srgbClr val="C00000"/>
                </a:solidFill>
              </a:rPr>
              <a:t>limitations</a:t>
            </a:r>
            <a:r>
              <a:rPr lang="en-US" sz="2400" b="1" dirty="0"/>
              <a:t> of </a:t>
            </a:r>
            <a:r>
              <a:rPr lang="en-US" sz="2400" b="1" dirty="0">
                <a:solidFill>
                  <a:schemeClr val="tx2">
                    <a:lumMod val="75000"/>
                    <a:lumOff val="25000"/>
                  </a:schemeClr>
                </a:solidFill>
              </a:rPr>
              <a:t>traditional web servers</a:t>
            </a:r>
            <a:r>
              <a:rPr lang="en-US" sz="2400" dirty="0"/>
              <a:t>, which were not well-suited for handling </a:t>
            </a:r>
            <a:r>
              <a:rPr lang="en-US" sz="2400" b="1" dirty="0"/>
              <a:t>large number of </a:t>
            </a:r>
            <a:r>
              <a:rPr lang="en-US" sz="2400" b="1" dirty="0">
                <a:solidFill>
                  <a:srgbClr val="C00000"/>
                </a:solidFill>
              </a:rPr>
              <a:t>concurrent</a:t>
            </a:r>
            <a:r>
              <a:rPr lang="en-US" sz="2400" b="1" dirty="0"/>
              <a:t> connections</a:t>
            </a:r>
            <a:r>
              <a:rPr lang="en-US" sz="2400" dirty="0"/>
              <a:t>. Node.js was designed to be lightweight and efficient, making it ideal for building </a:t>
            </a:r>
            <a:r>
              <a:rPr lang="en-US" sz="2400" b="1" dirty="0">
                <a:solidFill>
                  <a:srgbClr val="C00000"/>
                </a:solidFill>
              </a:rPr>
              <a:t>scalable</a:t>
            </a:r>
            <a:r>
              <a:rPr lang="en-US" sz="2400" dirty="0"/>
              <a:t> network applications.</a:t>
            </a:r>
          </a:p>
          <a:p>
            <a:pPr marL="0" indent="0">
              <a:buNone/>
            </a:pPr>
            <a:endParaRPr lang="en-IN" sz="2400" dirty="0"/>
          </a:p>
        </p:txBody>
      </p:sp>
      <p:pic>
        <p:nvPicPr>
          <p:cNvPr id="1026" name="Picture 2" descr="Client-Server Architecture | Components, Types, Examples">
            <a:extLst>
              <a:ext uri="{FF2B5EF4-FFF2-40B4-BE49-F238E27FC236}">
                <a16:creationId xmlns:a16="http://schemas.microsoft.com/office/drawing/2014/main" id="{B0520CA6-271F-B44C-906E-C0DBE5073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836817"/>
            <a:ext cx="5715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652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E33E0-1012-F5CF-D364-DCE4FF46CE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8D653-B56B-8AAF-4973-489B9FFCBA9B}"/>
              </a:ext>
            </a:extLst>
          </p:cNvPr>
          <p:cNvSpPr>
            <a:spLocks noGrp="1"/>
          </p:cNvSpPr>
          <p:nvPr>
            <p:ph idx="1"/>
          </p:nvPr>
        </p:nvSpPr>
        <p:spPr>
          <a:xfrm>
            <a:off x="766445" y="605927"/>
            <a:ext cx="10659110" cy="6015209"/>
          </a:xfrm>
        </p:spPr>
        <p:txBody>
          <a:bodyPr>
            <a:normAutofit/>
          </a:bodyPr>
          <a:lstStyle/>
          <a:p>
            <a:pPr marL="0" indent="0">
              <a:buNone/>
            </a:pPr>
            <a:r>
              <a:rPr lang="en-US" sz="2600" b="1" dirty="0">
                <a:solidFill>
                  <a:srgbClr val="002060"/>
                </a:solidFill>
              </a:rPr>
              <a:t>Traditional Web Servers:</a:t>
            </a:r>
          </a:p>
          <a:p>
            <a:pPr marL="0" indent="0">
              <a:buNone/>
            </a:pPr>
            <a:r>
              <a:rPr lang="en-US" sz="2400" dirty="0"/>
              <a:t>In the traditional web server model, each client request is handled by a </a:t>
            </a:r>
            <a:r>
              <a:rPr lang="en-US" sz="2400" b="1" dirty="0"/>
              <a:t>separate</a:t>
            </a:r>
            <a:r>
              <a:rPr lang="en-US" sz="2400" dirty="0"/>
              <a:t> </a:t>
            </a:r>
            <a:r>
              <a:rPr lang="en-US" sz="2400" b="1" dirty="0">
                <a:solidFill>
                  <a:srgbClr val="C00000"/>
                </a:solidFill>
              </a:rPr>
              <a:t>thread</a:t>
            </a:r>
            <a:r>
              <a:rPr lang="en-US" sz="2400" dirty="0"/>
              <a:t> or </a:t>
            </a:r>
            <a:r>
              <a:rPr lang="en-US" sz="2400" b="1" dirty="0">
                <a:solidFill>
                  <a:srgbClr val="C00000"/>
                </a:solidFill>
              </a:rPr>
              <a:t>process</a:t>
            </a:r>
            <a:r>
              <a:rPr lang="en-US" sz="2400" dirty="0"/>
              <a:t>. This can lead to </a:t>
            </a:r>
            <a:r>
              <a:rPr lang="en-US" sz="2400" b="1" dirty="0"/>
              <a:t>scalability issues </a:t>
            </a:r>
            <a:r>
              <a:rPr lang="en-US" sz="2400" dirty="0"/>
              <a:t>when </a:t>
            </a:r>
            <a:r>
              <a:rPr lang="en-US" sz="2400" b="1" dirty="0">
                <a:solidFill>
                  <a:srgbClr val="002060"/>
                </a:solidFill>
              </a:rPr>
              <a:t>handling large number of concurrent connections</a:t>
            </a:r>
            <a:r>
              <a:rPr lang="en-US" sz="2400" dirty="0"/>
              <a:t>, as each thread or process consumes system resources.</a:t>
            </a:r>
            <a:endParaRPr lang="en-US" sz="2400" b="1" dirty="0">
              <a:solidFill>
                <a:srgbClr val="C00000"/>
              </a:solidFill>
            </a:endParaRPr>
          </a:p>
          <a:p>
            <a:pPr marL="0" indent="0">
              <a:buNone/>
            </a:pPr>
            <a:r>
              <a:rPr lang="en-US" sz="2400" dirty="0"/>
              <a:t>	The traditional web server model can be </a:t>
            </a:r>
            <a:r>
              <a:rPr lang="en-US" sz="2400" b="1" dirty="0">
                <a:solidFill>
                  <a:srgbClr val="C00000"/>
                </a:solidFill>
              </a:rPr>
              <a:t>inefficient</a:t>
            </a:r>
            <a:r>
              <a:rPr lang="en-US" sz="2400" dirty="0"/>
              <a:t> and </a:t>
            </a:r>
            <a:r>
              <a:rPr lang="en-US" sz="2400" b="1" dirty="0">
                <a:solidFill>
                  <a:srgbClr val="C00000"/>
                </a:solidFill>
              </a:rPr>
              <a:t>resource-intensive</a:t>
            </a:r>
            <a:r>
              <a:rPr lang="en-US" sz="2400" dirty="0"/>
              <a:t>, especially for </a:t>
            </a:r>
            <a:r>
              <a:rPr lang="en-US" sz="2400" b="1" dirty="0"/>
              <a:t>I/O bound applications </a:t>
            </a:r>
            <a:r>
              <a:rPr lang="en-US" sz="2400" dirty="0"/>
              <a:t>that spend a significant amount of time waiting for I/O operations to complete. This can lead to </a:t>
            </a:r>
            <a:r>
              <a:rPr lang="en-US" sz="2400" b="1" dirty="0">
                <a:solidFill>
                  <a:srgbClr val="002060"/>
                </a:solidFill>
              </a:rPr>
              <a:t>poor</a:t>
            </a:r>
            <a:r>
              <a:rPr lang="en-US" sz="2400" dirty="0"/>
              <a:t> </a:t>
            </a:r>
            <a:r>
              <a:rPr lang="en-US" sz="2400" b="1" dirty="0">
                <a:solidFill>
                  <a:srgbClr val="002060"/>
                </a:solidFill>
              </a:rPr>
              <a:t>performance</a:t>
            </a:r>
            <a:r>
              <a:rPr lang="en-US" sz="2400" dirty="0"/>
              <a:t> and </a:t>
            </a:r>
            <a:r>
              <a:rPr lang="en-US" sz="2400" b="1" dirty="0">
                <a:solidFill>
                  <a:srgbClr val="002060"/>
                </a:solidFill>
              </a:rPr>
              <a:t>scalability</a:t>
            </a:r>
            <a:r>
              <a:rPr lang="en-US" sz="2400" dirty="0"/>
              <a:t> </a:t>
            </a:r>
            <a:r>
              <a:rPr lang="en-US" sz="2400" b="1" dirty="0">
                <a:solidFill>
                  <a:srgbClr val="002060"/>
                </a:solidFill>
              </a:rPr>
              <a:t>issues</a:t>
            </a:r>
            <a:r>
              <a:rPr lang="en-US" sz="2400" dirty="0"/>
              <a:t>.</a:t>
            </a:r>
          </a:p>
          <a:p>
            <a:pPr marL="0" indent="0">
              <a:buNone/>
            </a:pPr>
            <a:endParaRPr lang="en-US" sz="800" dirty="0"/>
          </a:p>
          <a:p>
            <a:pPr>
              <a:buNone/>
            </a:pPr>
            <a:r>
              <a:rPr lang="en-US" sz="2400" b="1" dirty="0"/>
              <a:t>🔴 The Problem with Thread-per-Request</a:t>
            </a:r>
          </a:p>
          <a:p>
            <a:pPr>
              <a:buFont typeface="Arial" panose="020B0604020202020204" pitchFamily="34" charset="0"/>
              <a:buChar char="•"/>
            </a:pPr>
            <a:r>
              <a:rPr lang="en-US" sz="2400" dirty="0"/>
              <a:t>Threads are </a:t>
            </a:r>
            <a:r>
              <a:rPr lang="en-US" sz="2400" b="1" dirty="0">
                <a:solidFill>
                  <a:srgbClr val="002060"/>
                </a:solidFill>
              </a:rPr>
              <a:t>heavyweight</a:t>
            </a:r>
            <a:r>
              <a:rPr lang="en-US" sz="2400" dirty="0"/>
              <a:t>: they consume </a:t>
            </a:r>
            <a:r>
              <a:rPr lang="en-US" sz="2400" b="1" dirty="0">
                <a:solidFill>
                  <a:srgbClr val="C00000"/>
                </a:solidFill>
              </a:rPr>
              <a:t>memory</a:t>
            </a:r>
            <a:r>
              <a:rPr lang="en-US" sz="2400" dirty="0"/>
              <a:t> and </a:t>
            </a:r>
            <a:r>
              <a:rPr lang="en-US" sz="2400" b="1" dirty="0">
                <a:solidFill>
                  <a:srgbClr val="C00000"/>
                </a:solidFill>
              </a:rPr>
              <a:t>CPU</a:t>
            </a:r>
          </a:p>
          <a:p>
            <a:pPr>
              <a:buFont typeface="Arial" panose="020B0604020202020204" pitchFamily="34" charset="0"/>
              <a:buChar char="•"/>
            </a:pPr>
            <a:r>
              <a:rPr lang="en-US" sz="2400" dirty="0"/>
              <a:t>If 1000 users connect at once, the server might try to spin up 1000 threads 🧵🧵🧵… leading to:</a:t>
            </a:r>
          </a:p>
          <a:p>
            <a:pPr marL="742950" lvl="1" indent="-285750">
              <a:buFont typeface="Arial" panose="020B0604020202020204" pitchFamily="34" charset="0"/>
              <a:buChar char="•"/>
            </a:pPr>
            <a:r>
              <a:rPr lang="en-US" dirty="0"/>
              <a:t>High resource consumption</a:t>
            </a:r>
          </a:p>
          <a:p>
            <a:pPr marL="742950" lvl="1" indent="-285750">
              <a:buFont typeface="Arial" panose="020B0604020202020204" pitchFamily="34" charset="0"/>
              <a:buChar char="•"/>
            </a:pPr>
            <a:r>
              <a:rPr lang="en-US" dirty="0"/>
              <a:t>Slowdowns or crashes</a:t>
            </a:r>
          </a:p>
          <a:p>
            <a:pPr marL="742950" lvl="1" indent="-285750">
              <a:buFont typeface="Arial" panose="020B0604020202020204" pitchFamily="34" charset="0"/>
              <a:buChar char="•"/>
            </a:pPr>
            <a:r>
              <a:rPr lang="en-US" dirty="0"/>
              <a:t>Poor scalability</a:t>
            </a:r>
          </a:p>
        </p:txBody>
      </p:sp>
    </p:spTree>
    <p:extLst>
      <p:ext uri="{BB962C8B-B14F-4D97-AF65-F5344CB8AC3E}">
        <p14:creationId xmlns:p14="http://schemas.microsoft.com/office/powerpoint/2010/main" val="4116817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AB12F-D864-72EA-FCD5-DCA80A563B9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3F7C-1A9B-134A-6F2B-BA956D998BB6}"/>
              </a:ext>
            </a:extLst>
          </p:cNvPr>
          <p:cNvSpPr>
            <a:spLocks noGrp="1"/>
          </p:cNvSpPr>
          <p:nvPr>
            <p:ph idx="1"/>
          </p:nvPr>
        </p:nvSpPr>
        <p:spPr>
          <a:xfrm>
            <a:off x="766445" y="1203767"/>
            <a:ext cx="10659110" cy="5417369"/>
          </a:xfrm>
        </p:spPr>
        <p:txBody>
          <a:bodyPr>
            <a:normAutofit/>
          </a:bodyPr>
          <a:lstStyle/>
          <a:p>
            <a:pPr>
              <a:buNone/>
            </a:pPr>
            <a:r>
              <a:rPr lang="en-US" sz="2800" b="1" dirty="0"/>
              <a:t>🔁 How do multiple threads seem to run at the same time?</a:t>
            </a:r>
          </a:p>
          <a:p>
            <a:pPr>
              <a:buFont typeface="Arial" panose="020B0604020202020204" pitchFamily="34" charset="0"/>
              <a:buChar char="•"/>
            </a:pPr>
            <a:r>
              <a:rPr lang="en-US" sz="2400" dirty="0"/>
              <a:t>The operating system uses a technique called </a:t>
            </a:r>
            <a:r>
              <a:rPr lang="en-US" sz="2400" b="1" dirty="0">
                <a:solidFill>
                  <a:srgbClr val="C00000"/>
                </a:solidFill>
              </a:rPr>
              <a:t>context switching</a:t>
            </a:r>
            <a:r>
              <a:rPr lang="en-US" sz="2400" dirty="0"/>
              <a:t>.</a:t>
            </a:r>
          </a:p>
          <a:p>
            <a:pPr>
              <a:buFont typeface="Arial" panose="020B0604020202020204" pitchFamily="34" charset="0"/>
              <a:buChar char="•"/>
            </a:pPr>
            <a:r>
              <a:rPr lang="en-US" sz="2400" dirty="0"/>
              <a:t>It rapidly </a:t>
            </a:r>
            <a:r>
              <a:rPr lang="en-US" sz="2400" b="1" dirty="0"/>
              <a:t>switches</a:t>
            </a:r>
            <a:r>
              <a:rPr lang="en-US" sz="2400" dirty="0"/>
              <a:t> between threads </a:t>
            </a:r>
            <a:r>
              <a:rPr lang="en-US" sz="2400" b="1" dirty="0"/>
              <a:t>within </a:t>
            </a:r>
            <a:r>
              <a:rPr lang="en-US" sz="2400" b="1" dirty="0">
                <a:solidFill>
                  <a:srgbClr val="C00000"/>
                </a:solidFill>
              </a:rPr>
              <a:t>milliseconds</a:t>
            </a:r>
            <a:r>
              <a:rPr lang="en-US" sz="2400" dirty="0"/>
              <a:t>.</a:t>
            </a:r>
          </a:p>
          <a:p>
            <a:pPr>
              <a:buFont typeface="Arial" panose="020B0604020202020204" pitchFamily="34" charset="0"/>
              <a:buChar char="•"/>
            </a:pPr>
            <a:r>
              <a:rPr lang="en-US" sz="2400" dirty="0"/>
              <a:t>So while </a:t>
            </a:r>
            <a:r>
              <a:rPr lang="en-US" sz="2400" b="1" dirty="0"/>
              <a:t>only one thread runs</a:t>
            </a:r>
            <a:r>
              <a:rPr lang="en-US" sz="2400" dirty="0"/>
              <a:t> at a time on a </a:t>
            </a:r>
            <a:r>
              <a:rPr lang="en-US" sz="2400" b="1" dirty="0">
                <a:solidFill>
                  <a:srgbClr val="C00000"/>
                </a:solidFill>
              </a:rPr>
              <a:t>single core</a:t>
            </a:r>
            <a:r>
              <a:rPr lang="en-US" sz="2400" dirty="0"/>
              <a:t>, it </a:t>
            </a:r>
            <a:r>
              <a:rPr lang="en-US" sz="2400" b="1" dirty="0"/>
              <a:t>feels like</a:t>
            </a:r>
            <a:r>
              <a:rPr lang="en-US" sz="2400" dirty="0"/>
              <a:t> multiple threads are running simultaneously.</a:t>
            </a:r>
          </a:p>
          <a:p>
            <a:r>
              <a:rPr lang="en-US" sz="2400" b="1" dirty="0"/>
              <a:t>🕒 Example:</a:t>
            </a:r>
            <a:br>
              <a:rPr lang="en-US" sz="2400" dirty="0"/>
            </a:br>
            <a:r>
              <a:rPr lang="en-US" sz="2400" dirty="0"/>
              <a:t>If the CPU switches between 10 threads every 1 </a:t>
            </a:r>
            <a:r>
              <a:rPr lang="en-US" sz="2400" b="1" dirty="0"/>
              <a:t>millisecond</a:t>
            </a:r>
            <a:r>
              <a:rPr lang="en-US" sz="2400" dirty="0"/>
              <a:t>, to a human, it looks like all threads are running at once.</a:t>
            </a:r>
          </a:p>
        </p:txBody>
      </p:sp>
    </p:spTree>
    <p:extLst>
      <p:ext uri="{BB962C8B-B14F-4D97-AF65-F5344CB8AC3E}">
        <p14:creationId xmlns:p14="http://schemas.microsoft.com/office/powerpoint/2010/main" val="535661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E631-2C73-32E8-1AD6-90FADD7DCB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2F12C-E6C8-8BCC-F163-7DDC7C8005B5}"/>
              </a:ext>
            </a:extLst>
          </p:cNvPr>
          <p:cNvSpPr>
            <a:spLocks noGrp="1"/>
          </p:cNvSpPr>
          <p:nvPr>
            <p:ph idx="1"/>
          </p:nvPr>
        </p:nvSpPr>
        <p:spPr>
          <a:xfrm>
            <a:off x="777239" y="592183"/>
            <a:ext cx="10924765" cy="5584780"/>
          </a:xfrm>
        </p:spPr>
        <p:txBody>
          <a:bodyPr>
            <a:normAutofit lnSpcReduction="10000"/>
          </a:bodyPr>
          <a:lstStyle/>
          <a:p>
            <a:pPr marL="0" indent="0">
              <a:buNone/>
            </a:pPr>
            <a:r>
              <a:rPr lang="en-US" sz="2800" b="1" dirty="0">
                <a:solidFill>
                  <a:srgbClr val="C00000"/>
                </a:solidFill>
              </a:rPr>
              <a:t>Limitations of Traditional Web Servers:</a:t>
            </a:r>
          </a:p>
          <a:p>
            <a:pPr marL="0" indent="0">
              <a:buNone/>
            </a:pPr>
            <a:r>
              <a:rPr lang="en-US" sz="2400" b="1" dirty="0"/>
              <a:t>1. Thread-Based Handling:</a:t>
            </a:r>
          </a:p>
          <a:p>
            <a:pPr marL="0" indent="0">
              <a:buNone/>
            </a:pPr>
            <a:r>
              <a:rPr lang="en-US" sz="2200" b="1" dirty="0"/>
              <a:t>Model:</a:t>
            </a:r>
            <a:r>
              <a:rPr lang="en-US" sz="2200" dirty="0"/>
              <a:t> Traditional servers </a:t>
            </a:r>
            <a:r>
              <a:rPr lang="en-US" sz="2200" b="1" dirty="0"/>
              <a:t>spawn a new thread </a:t>
            </a:r>
            <a:r>
              <a:rPr lang="en-US" sz="2200" dirty="0"/>
              <a:t>or </a:t>
            </a:r>
            <a:r>
              <a:rPr lang="en-US" sz="2200" b="1" dirty="0"/>
              <a:t>process</a:t>
            </a:r>
            <a:r>
              <a:rPr lang="en-US" sz="2200" dirty="0"/>
              <a:t> for each incoming connection.</a:t>
            </a:r>
          </a:p>
          <a:p>
            <a:pPr marL="0" indent="0">
              <a:buNone/>
            </a:pPr>
            <a:r>
              <a:rPr lang="en-US" sz="2200" b="1" dirty="0"/>
              <a:t>Limitations:</a:t>
            </a:r>
            <a:endParaRPr lang="en-US" sz="2200" dirty="0"/>
          </a:p>
          <a:p>
            <a:pPr lvl="1"/>
            <a:r>
              <a:rPr lang="en-US" sz="2200" dirty="0"/>
              <a:t>High memory consumption as each thread/process requires a dedicated memory space.</a:t>
            </a:r>
          </a:p>
          <a:p>
            <a:pPr lvl="1"/>
            <a:r>
              <a:rPr lang="en-US" sz="2200" dirty="0"/>
              <a:t>Increased CPU overhead when managing thousands of threads.</a:t>
            </a:r>
          </a:p>
          <a:p>
            <a:pPr lvl="1"/>
            <a:r>
              <a:rPr lang="en-US" sz="2200" dirty="0"/>
              <a:t>Poor scalability when handling a large number of concurrent connections.</a:t>
            </a:r>
          </a:p>
          <a:p>
            <a:pPr marL="457200" lvl="1" indent="0">
              <a:buNone/>
            </a:pPr>
            <a:endParaRPr lang="en-US" dirty="0"/>
          </a:p>
          <a:p>
            <a:pPr marL="0" indent="0">
              <a:buNone/>
            </a:pPr>
            <a:r>
              <a:rPr lang="en-US" sz="2400" b="1" dirty="0"/>
              <a:t>2. Blocking I/O Operations:</a:t>
            </a:r>
          </a:p>
          <a:p>
            <a:pPr marL="0" indent="0">
              <a:buNone/>
            </a:pPr>
            <a:r>
              <a:rPr lang="en-US" sz="2200" b="1" dirty="0"/>
              <a:t>Nature:</a:t>
            </a:r>
            <a:r>
              <a:rPr lang="en-US" sz="2200" dirty="0"/>
              <a:t> Many traditional servers use a blocking I/O model, where a thread waits for disk or network operations to complete. This thread </a:t>
            </a:r>
            <a:r>
              <a:rPr lang="en-US" sz="2200" b="1" dirty="0">
                <a:solidFill>
                  <a:srgbClr val="C00000"/>
                </a:solidFill>
              </a:rPr>
              <a:t>cannot do anything else</a:t>
            </a:r>
            <a:r>
              <a:rPr lang="en-US" sz="2200" dirty="0">
                <a:solidFill>
                  <a:srgbClr val="C00000"/>
                </a:solidFill>
              </a:rPr>
              <a:t> </a:t>
            </a:r>
            <a:r>
              <a:rPr lang="en-US" sz="2200" dirty="0"/>
              <a:t>during that time.</a:t>
            </a:r>
          </a:p>
          <a:p>
            <a:pPr marL="0" indent="0">
              <a:buNone/>
            </a:pPr>
            <a:r>
              <a:rPr lang="en-US" sz="2200" b="1" dirty="0"/>
              <a:t>Impact:</a:t>
            </a:r>
            <a:endParaRPr lang="en-US" sz="2200" dirty="0"/>
          </a:p>
          <a:p>
            <a:pPr marL="742950" lvl="1" indent="-285750">
              <a:buFont typeface="Arial" panose="020B0604020202020204" pitchFamily="34" charset="0"/>
              <a:buChar char="•"/>
            </a:pPr>
            <a:r>
              <a:rPr lang="en-US" sz="2200" dirty="0"/>
              <a:t>Wastes server resources by keeping threads idle.</a:t>
            </a:r>
          </a:p>
          <a:p>
            <a:pPr marL="742950" lvl="1" indent="-285750">
              <a:buFont typeface="Arial" panose="020B0604020202020204" pitchFamily="34" charset="0"/>
              <a:buChar char="•"/>
            </a:pPr>
            <a:r>
              <a:rPr lang="en-US" sz="2200" dirty="0"/>
              <a:t>Reduces overall throughput for applications requiring high concurrency.</a:t>
            </a:r>
          </a:p>
          <a:p>
            <a:pPr marL="742950" lvl="1" indent="-285750">
              <a:buFont typeface="Arial" panose="020B0604020202020204" pitchFamily="34" charset="0"/>
              <a:buChar char="•"/>
            </a:pPr>
            <a:r>
              <a:rPr lang="en-US" sz="2200" dirty="0"/>
              <a:t>Slower response times for I/O-heavy workloads.</a:t>
            </a:r>
          </a:p>
          <a:p>
            <a:pPr marL="0" indent="0">
              <a:buNone/>
            </a:pPr>
            <a:endParaRPr lang="en-IN" dirty="0"/>
          </a:p>
        </p:txBody>
      </p:sp>
    </p:spTree>
    <p:extLst>
      <p:ext uri="{BB962C8B-B14F-4D97-AF65-F5344CB8AC3E}">
        <p14:creationId xmlns:p14="http://schemas.microsoft.com/office/powerpoint/2010/main" val="3009349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83051-0FC8-FC88-9D9C-1236A5D4D1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97B3-BA14-849C-133A-57BA605B9E31}"/>
              </a:ext>
            </a:extLst>
          </p:cNvPr>
          <p:cNvSpPr>
            <a:spLocks noGrp="1"/>
          </p:cNvSpPr>
          <p:nvPr>
            <p:ph idx="1"/>
          </p:nvPr>
        </p:nvSpPr>
        <p:spPr>
          <a:xfrm>
            <a:off x="777240" y="592183"/>
            <a:ext cx="10659110" cy="5584780"/>
          </a:xfrm>
        </p:spPr>
        <p:txBody>
          <a:bodyPr>
            <a:normAutofit/>
          </a:bodyPr>
          <a:lstStyle/>
          <a:p>
            <a:pPr marL="0" indent="0">
              <a:buNone/>
            </a:pPr>
            <a:r>
              <a:rPr lang="en-US" sz="2400" b="1" dirty="0"/>
              <a:t>3. Resource-Intensive:</a:t>
            </a:r>
          </a:p>
          <a:p>
            <a:pPr marL="0" indent="0">
              <a:buNone/>
            </a:pPr>
            <a:r>
              <a:rPr lang="en-US" sz="2200" dirty="0"/>
              <a:t>Traditional web servers tend to </a:t>
            </a:r>
            <a:r>
              <a:rPr lang="en-US" sz="2200" b="1" dirty="0">
                <a:solidFill>
                  <a:srgbClr val="C00000"/>
                </a:solidFill>
              </a:rPr>
              <a:t>consume significant memory</a:t>
            </a:r>
            <a:r>
              <a:rPr lang="en-US" sz="2200" dirty="0"/>
              <a:t> and </a:t>
            </a:r>
            <a:r>
              <a:rPr lang="en-US" sz="2200" b="1" dirty="0">
                <a:solidFill>
                  <a:srgbClr val="C00000"/>
                </a:solidFill>
              </a:rPr>
              <a:t>CPU</a:t>
            </a:r>
            <a:r>
              <a:rPr lang="en-US" sz="2200" dirty="0"/>
              <a:t> resources due to their </a:t>
            </a:r>
            <a:r>
              <a:rPr lang="en-US" sz="2200" b="1" dirty="0"/>
              <a:t>multi-threaded</a:t>
            </a:r>
            <a:r>
              <a:rPr lang="en-US" sz="2200" dirty="0"/>
              <a:t> or </a:t>
            </a:r>
            <a:r>
              <a:rPr lang="en-US" sz="2200" b="1" dirty="0"/>
              <a:t>multi-process</a:t>
            </a:r>
            <a:r>
              <a:rPr lang="en-US" sz="2200" dirty="0"/>
              <a:t> model.</a:t>
            </a:r>
          </a:p>
          <a:p>
            <a:pPr marL="0" indent="0">
              <a:buNone/>
            </a:pPr>
            <a:r>
              <a:rPr lang="en-US" sz="2200" dirty="0"/>
              <a:t>These servers struggle with modern web use cases like </a:t>
            </a:r>
            <a:r>
              <a:rPr lang="en-US" sz="2200" b="1" dirty="0">
                <a:solidFill>
                  <a:srgbClr val="002060"/>
                </a:solidFill>
              </a:rPr>
              <a:t>real-time data streaming</a:t>
            </a:r>
            <a:r>
              <a:rPr lang="en-US" sz="2200" b="1" dirty="0"/>
              <a:t> </a:t>
            </a:r>
            <a:r>
              <a:rPr lang="en-US" sz="2200" dirty="0"/>
              <a:t>and </a:t>
            </a:r>
            <a:r>
              <a:rPr lang="en-US" sz="2200" b="1" dirty="0">
                <a:solidFill>
                  <a:srgbClr val="002060"/>
                </a:solidFill>
              </a:rPr>
              <a:t>APIs</a:t>
            </a:r>
            <a:r>
              <a:rPr lang="en-US" sz="2200" dirty="0"/>
              <a:t> with high traffic.</a:t>
            </a:r>
          </a:p>
          <a:p>
            <a:pPr marL="0" indent="0">
              <a:buNone/>
            </a:pPr>
            <a:endParaRPr lang="en-US" sz="800" dirty="0"/>
          </a:p>
          <a:p>
            <a:pPr marL="0" indent="0">
              <a:buNone/>
            </a:pPr>
            <a:r>
              <a:rPr lang="en-US" sz="2400" b="1" dirty="0"/>
              <a:t>4. Latency in Handling Requests: (</a:t>
            </a:r>
            <a:r>
              <a:rPr lang="en-US" sz="2400" b="1" dirty="0">
                <a:solidFill>
                  <a:srgbClr val="C00000"/>
                </a:solidFill>
              </a:rPr>
              <a:t>FIFO</a:t>
            </a:r>
            <a:r>
              <a:rPr lang="en-US" sz="2400" b="1" dirty="0"/>
              <a:t> Job Scheduling Algorithm)</a:t>
            </a:r>
          </a:p>
          <a:p>
            <a:pPr marL="0" indent="0">
              <a:buNone/>
            </a:pPr>
            <a:r>
              <a:rPr lang="en-US" sz="2200" dirty="0"/>
              <a:t>Due to </a:t>
            </a:r>
            <a:r>
              <a:rPr lang="en-US" sz="2200" b="1" dirty="0">
                <a:solidFill>
                  <a:srgbClr val="C00000"/>
                </a:solidFill>
              </a:rPr>
              <a:t>synchronous execution</a:t>
            </a:r>
            <a:r>
              <a:rPr lang="en-US" sz="2200" dirty="0"/>
              <a:t>, servers can face delays:</a:t>
            </a:r>
          </a:p>
          <a:p>
            <a:pPr marL="742950" lvl="1" indent="-285750">
              <a:buFont typeface="Arial" panose="020B0604020202020204" pitchFamily="34" charset="0"/>
              <a:buChar char="•"/>
            </a:pPr>
            <a:r>
              <a:rPr lang="en-US" sz="2200" dirty="0"/>
              <a:t>A </a:t>
            </a:r>
            <a:r>
              <a:rPr lang="en-US" sz="2200" b="1" dirty="0">
                <a:solidFill>
                  <a:srgbClr val="C00000"/>
                </a:solidFill>
              </a:rPr>
              <a:t>time-consuming</a:t>
            </a:r>
            <a:r>
              <a:rPr lang="en-US" sz="2200" dirty="0"/>
              <a:t> request can block subsequent ones.</a:t>
            </a:r>
          </a:p>
          <a:p>
            <a:pPr marL="742950" lvl="1" indent="-285750">
              <a:buFont typeface="Arial" panose="020B0604020202020204" pitchFamily="34" charset="0"/>
              <a:buChar char="•"/>
            </a:pPr>
            <a:r>
              <a:rPr lang="en-US" sz="2200" dirty="0"/>
              <a:t>Requests are often </a:t>
            </a:r>
            <a:r>
              <a:rPr lang="en-US" sz="2200" b="1" dirty="0">
                <a:solidFill>
                  <a:srgbClr val="C00000"/>
                </a:solidFill>
              </a:rPr>
              <a:t>queued</a:t>
            </a:r>
            <a:r>
              <a:rPr lang="en-US" sz="2200" dirty="0"/>
              <a:t> while waiting for resources to become available.</a:t>
            </a:r>
          </a:p>
          <a:p>
            <a:pPr marL="742950" lvl="1" indent="-285750">
              <a:buFont typeface="Arial" panose="020B0604020202020204" pitchFamily="34" charset="0"/>
              <a:buChar char="•"/>
            </a:pPr>
            <a:endParaRPr lang="en-US" sz="800" dirty="0"/>
          </a:p>
          <a:p>
            <a:pPr marL="0" indent="0">
              <a:buNone/>
            </a:pPr>
            <a:r>
              <a:rPr lang="en-US" sz="2400" b="1" dirty="0"/>
              <a:t>5. Lack of Real-Time Capability:</a:t>
            </a:r>
          </a:p>
          <a:p>
            <a:pPr marL="0" indent="0">
              <a:buNone/>
            </a:pPr>
            <a:r>
              <a:rPr lang="en-US" sz="2200" dirty="0"/>
              <a:t>Traditional web servers were not optimized for </a:t>
            </a:r>
            <a:r>
              <a:rPr lang="en-US" sz="2200" b="1" dirty="0">
                <a:solidFill>
                  <a:srgbClr val="C00000"/>
                </a:solidFill>
              </a:rPr>
              <a:t>real-time</a:t>
            </a:r>
            <a:r>
              <a:rPr lang="en-US" sz="2200" dirty="0"/>
              <a:t>, </a:t>
            </a:r>
            <a:r>
              <a:rPr lang="en-US" sz="2200" b="1" dirty="0">
                <a:solidFill>
                  <a:srgbClr val="C00000"/>
                </a:solidFill>
              </a:rPr>
              <a:t>bidirectional</a:t>
            </a:r>
            <a:r>
              <a:rPr lang="en-US" sz="2200" dirty="0"/>
              <a:t> communication:</a:t>
            </a:r>
          </a:p>
          <a:p>
            <a:pPr marL="742950" lvl="1" indent="-285750">
              <a:buFont typeface="Arial" panose="020B0604020202020204" pitchFamily="34" charset="0"/>
              <a:buChar char="•"/>
            </a:pPr>
            <a:r>
              <a:rPr lang="en-US" sz="2200" b="1" dirty="0" err="1"/>
              <a:t>WebSockets</a:t>
            </a:r>
            <a:r>
              <a:rPr lang="en-US" sz="2200" dirty="0"/>
              <a:t> and real-time streaming (e.g., chat apps, live updates) are difficult to implement.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20259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64A9-336F-E382-9ADF-FE4748B421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1324A-CFC5-6A07-E7C6-A7CB320DA11A}"/>
              </a:ext>
            </a:extLst>
          </p:cNvPr>
          <p:cNvSpPr>
            <a:spLocks noGrp="1"/>
          </p:cNvSpPr>
          <p:nvPr>
            <p:ph idx="1"/>
          </p:nvPr>
        </p:nvSpPr>
        <p:spPr>
          <a:xfrm>
            <a:off x="777240" y="592183"/>
            <a:ext cx="10659110" cy="5584780"/>
          </a:xfrm>
        </p:spPr>
        <p:txBody>
          <a:bodyPr/>
          <a:lstStyle/>
          <a:p>
            <a:pPr marL="0" indent="0">
              <a:buNone/>
            </a:pPr>
            <a:r>
              <a:rPr lang="en-US" sz="2400" b="1" dirty="0"/>
              <a:t>6. Complexity in Handling Asynchronous Tasks: </a:t>
            </a:r>
          </a:p>
          <a:p>
            <a:r>
              <a:rPr lang="en-US" sz="2400" dirty="0"/>
              <a:t>Traditional web servers are primarily designed for </a:t>
            </a:r>
            <a:r>
              <a:rPr lang="en-US" sz="2400" b="1" dirty="0">
                <a:solidFill>
                  <a:srgbClr val="C00000"/>
                </a:solidFill>
              </a:rPr>
              <a:t>synchronous</a:t>
            </a:r>
            <a:r>
              <a:rPr lang="en-US" sz="2400" dirty="0"/>
              <a:t> </a:t>
            </a:r>
            <a:r>
              <a:rPr lang="en-US" sz="2400" b="1" dirty="0">
                <a:solidFill>
                  <a:srgbClr val="002060"/>
                </a:solidFill>
              </a:rPr>
              <a:t>request-response models.</a:t>
            </a:r>
          </a:p>
          <a:p>
            <a:r>
              <a:rPr lang="en-US" sz="2400" dirty="0"/>
              <a:t>Managing </a:t>
            </a:r>
            <a:r>
              <a:rPr lang="en-US" sz="2400" b="1" dirty="0">
                <a:solidFill>
                  <a:srgbClr val="002060"/>
                </a:solidFill>
              </a:rPr>
              <a:t>multiple I/O tasks </a:t>
            </a:r>
            <a:r>
              <a:rPr lang="en-US" sz="2400" b="1" dirty="0">
                <a:solidFill>
                  <a:srgbClr val="C00000"/>
                </a:solidFill>
              </a:rPr>
              <a:t>asynchronously</a:t>
            </a:r>
            <a:r>
              <a:rPr lang="en-US" sz="2400" dirty="0"/>
              <a:t> often requires additional libraries or workarounds.</a:t>
            </a:r>
          </a:p>
          <a:p>
            <a:pPr marL="0" indent="0">
              <a:buNone/>
            </a:pPr>
            <a:endParaRPr lang="en-IN" dirty="0"/>
          </a:p>
          <a:p>
            <a:pPr marL="0" indent="0">
              <a:buNone/>
            </a:pPr>
            <a:r>
              <a:rPr lang="en-US" sz="2400" b="1" dirty="0"/>
              <a:t>7. High Overhead for Small Requests:</a:t>
            </a:r>
          </a:p>
          <a:p>
            <a:pPr>
              <a:buFont typeface="Arial" panose="020B0604020202020204" pitchFamily="34" charset="0"/>
              <a:buChar char="•"/>
            </a:pPr>
            <a:r>
              <a:rPr lang="en-US" sz="2400" dirty="0"/>
              <a:t>For </a:t>
            </a:r>
            <a:r>
              <a:rPr lang="en-US" sz="2400" b="1" dirty="0">
                <a:solidFill>
                  <a:srgbClr val="C00000"/>
                </a:solidFill>
              </a:rPr>
              <a:t>lightweight</a:t>
            </a:r>
            <a:r>
              <a:rPr lang="en-US" sz="2400" dirty="0"/>
              <a:t> or </a:t>
            </a:r>
            <a:r>
              <a:rPr lang="en-US" sz="2400" b="1" dirty="0">
                <a:solidFill>
                  <a:srgbClr val="C00000"/>
                </a:solidFill>
              </a:rPr>
              <a:t>frequent</a:t>
            </a:r>
            <a:r>
              <a:rPr lang="en-US" sz="2400" dirty="0"/>
              <a:t> </a:t>
            </a:r>
            <a:r>
              <a:rPr lang="en-US" sz="2400" b="1" dirty="0"/>
              <a:t>requests</a:t>
            </a:r>
            <a:r>
              <a:rPr lang="en-US" sz="2400" dirty="0"/>
              <a:t> (e.g., APIs or </a:t>
            </a:r>
            <a:r>
              <a:rPr lang="en-US" sz="2400" b="1" dirty="0"/>
              <a:t>microservices</a:t>
            </a:r>
            <a:r>
              <a:rPr lang="en-US" sz="2400" dirty="0"/>
              <a:t>), creating and managing threads introduces overhead.</a:t>
            </a:r>
          </a:p>
          <a:p>
            <a:pPr>
              <a:buFont typeface="Arial" panose="020B0604020202020204" pitchFamily="34" charset="0"/>
              <a:buChar char="•"/>
            </a:pPr>
            <a:r>
              <a:rPr lang="en-US" sz="2400" dirty="0"/>
              <a:t>This makes the server inefficient for use cases requiring </a:t>
            </a:r>
            <a:r>
              <a:rPr lang="en-US" sz="2400" b="1" dirty="0"/>
              <a:t>high-frequency, low-latency</a:t>
            </a:r>
            <a:r>
              <a:rPr lang="en-US" sz="2400" dirty="0"/>
              <a:t> responses.</a:t>
            </a:r>
          </a:p>
          <a:p>
            <a:pPr marL="0" indent="0">
              <a:buNone/>
            </a:pPr>
            <a:endParaRPr lang="en-IN" dirty="0"/>
          </a:p>
        </p:txBody>
      </p:sp>
    </p:spTree>
    <p:extLst>
      <p:ext uri="{BB962C8B-B14F-4D97-AF65-F5344CB8AC3E}">
        <p14:creationId xmlns:p14="http://schemas.microsoft.com/office/powerpoint/2010/main" val="1543759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DE29F-3A22-9B30-BFA2-81DECD5BD5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C26D2-35CD-CF50-029F-9DF6CDD62912}"/>
              </a:ext>
            </a:extLst>
          </p:cNvPr>
          <p:cNvSpPr>
            <a:spLocks noGrp="1"/>
          </p:cNvSpPr>
          <p:nvPr>
            <p:ph idx="1"/>
          </p:nvPr>
        </p:nvSpPr>
        <p:spPr>
          <a:xfrm>
            <a:off x="777240" y="266218"/>
            <a:ext cx="10659110" cy="5910745"/>
          </a:xfrm>
        </p:spPr>
        <p:txBody>
          <a:bodyPr>
            <a:normAutofit/>
          </a:bodyPr>
          <a:lstStyle/>
          <a:p>
            <a:pPr marL="0" indent="0">
              <a:buNone/>
            </a:pPr>
            <a:r>
              <a:rPr lang="en-US" sz="2800" b="1" dirty="0">
                <a:solidFill>
                  <a:srgbClr val="002060"/>
                </a:solidFill>
              </a:rPr>
              <a:t>Before Node.js:</a:t>
            </a:r>
          </a:p>
          <a:p>
            <a:pPr marL="0" indent="0">
              <a:buNone/>
            </a:pPr>
            <a:endParaRPr lang="en-IN" sz="2800" dirty="0">
              <a:solidFill>
                <a:srgbClr val="002060"/>
              </a:solidFill>
            </a:endParaRPr>
          </a:p>
        </p:txBody>
      </p:sp>
      <p:graphicFrame>
        <p:nvGraphicFramePr>
          <p:cNvPr id="4" name="Table 3">
            <a:extLst>
              <a:ext uri="{FF2B5EF4-FFF2-40B4-BE49-F238E27FC236}">
                <a16:creationId xmlns:a16="http://schemas.microsoft.com/office/drawing/2014/main" id="{723A36FC-2CEA-CE66-F451-2D5AB736132E}"/>
              </a:ext>
            </a:extLst>
          </p:cNvPr>
          <p:cNvGraphicFramePr>
            <a:graphicFrameLocks noGrp="1"/>
          </p:cNvGraphicFramePr>
          <p:nvPr>
            <p:extLst>
              <p:ext uri="{D42A27DB-BD31-4B8C-83A1-F6EECF244321}">
                <p14:modId xmlns:p14="http://schemas.microsoft.com/office/powerpoint/2010/main" val="685749057"/>
              </p:ext>
            </p:extLst>
          </p:nvPr>
        </p:nvGraphicFramePr>
        <p:xfrm>
          <a:off x="892630" y="974753"/>
          <a:ext cx="10543720" cy="5396044"/>
        </p:xfrm>
        <a:graphic>
          <a:graphicData uri="http://schemas.openxmlformats.org/drawingml/2006/table">
            <a:tbl>
              <a:tblPr firstRow="1" firstCol="1" bandRow="1">
                <a:tableStyleId>{5C22544A-7EE6-4342-B048-85BDC9FD1C3A}</a:tableStyleId>
              </a:tblPr>
              <a:tblGrid>
                <a:gridCol w="2313558">
                  <a:extLst>
                    <a:ext uri="{9D8B030D-6E8A-4147-A177-3AD203B41FA5}">
                      <a16:colId xmlns:a16="http://schemas.microsoft.com/office/drawing/2014/main" val="1840154102"/>
                    </a:ext>
                  </a:extLst>
                </a:gridCol>
                <a:gridCol w="1403213">
                  <a:extLst>
                    <a:ext uri="{9D8B030D-6E8A-4147-A177-3AD203B41FA5}">
                      <a16:colId xmlns:a16="http://schemas.microsoft.com/office/drawing/2014/main" val="1464302296"/>
                    </a:ext>
                  </a:extLst>
                </a:gridCol>
                <a:gridCol w="3180362">
                  <a:extLst>
                    <a:ext uri="{9D8B030D-6E8A-4147-A177-3AD203B41FA5}">
                      <a16:colId xmlns:a16="http://schemas.microsoft.com/office/drawing/2014/main" val="1111906507"/>
                    </a:ext>
                  </a:extLst>
                </a:gridCol>
                <a:gridCol w="3646587">
                  <a:extLst>
                    <a:ext uri="{9D8B030D-6E8A-4147-A177-3AD203B41FA5}">
                      <a16:colId xmlns:a16="http://schemas.microsoft.com/office/drawing/2014/main" val="63499496"/>
                    </a:ext>
                  </a:extLst>
                </a:gridCol>
              </a:tblGrid>
              <a:tr h="360575">
                <a:tc>
                  <a:txBody>
                    <a:bodyPr/>
                    <a:lstStyle/>
                    <a:p>
                      <a:pPr>
                        <a:lnSpc>
                          <a:spcPct val="107000"/>
                        </a:lnSpc>
                        <a:spcAft>
                          <a:spcPts val="800"/>
                        </a:spcAft>
                      </a:pPr>
                      <a:r>
                        <a:rPr lang="en-IN" sz="2000" kern="100">
                          <a:effectLst/>
                        </a:rPr>
                        <a:t>Technology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Language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Key Usage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Limitations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674376"/>
                  </a:ext>
                </a:extLst>
              </a:tr>
              <a:tr h="734797">
                <a:tc>
                  <a:txBody>
                    <a:bodyPr/>
                    <a:lstStyle/>
                    <a:p>
                      <a:pPr>
                        <a:lnSpc>
                          <a:spcPct val="107000"/>
                        </a:lnSpc>
                        <a:spcAft>
                          <a:spcPts val="800"/>
                        </a:spcAft>
                      </a:pPr>
                      <a:r>
                        <a:rPr lang="en-IN" sz="2000" kern="100" dirty="0">
                          <a:effectLst/>
                        </a:rPr>
                        <a:t>Apache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C/C++</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server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Blocking I/O, memory-heavy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234013"/>
                  </a:ext>
                </a:extLst>
              </a:tr>
              <a:tr h="360575">
                <a:tc>
                  <a:txBody>
                    <a:bodyPr/>
                    <a:lstStyle/>
                    <a:p>
                      <a:pPr>
                        <a:lnSpc>
                          <a:spcPct val="107000"/>
                        </a:lnSpc>
                        <a:spcAft>
                          <a:spcPts val="800"/>
                        </a:spcAft>
                      </a:pPr>
                      <a:r>
                        <a:rPr lang="en-IN" sz="2000" kern="100" dirty="0">
                          <a:effectLst/>
                        </a:rPr>
                        <a:t>PHP + Apache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PHP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Dynamic websites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Synchronous execution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1480677"/>
                  </a:ext>
                </a:extLst>
              </a:tr>
              <a:tr h="734797">
                <a:tc>
                  <a:txBody>
                    <a:bodyPr/>
                    <a:lstStyle/>
                    <a:p>
                      <a:pPr>
                        <a:lnSpc>
                          <a:spcPct val="107000"/>
                        </a:lnSpc>
                        <a:spcAft>
                          <a:spcPts val="800"/>
                        </a:spcAft>
                      </a:pPr>
                      <a:r>
                        <a:rPr lang="en-IN" sz="2000" kern="100">
                          <a:effectLst/>
                        </a:rPr>
                        <a:t>Java Servlets/JSP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Java</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Enterprise applications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Resource-intensive concurrency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1487315"/>
                  </a:ext>
                </a:extLst>
              </a:tr>
              <a:tr h="734797">
                <a:tc>
                  <a:txBody>
                    <a:bodyPr/>
                    <a:lstStyle/>
                    <a:p>
                      <a:pPr>
                        <a:lnSpc>
                          <a:spcPct val="107000"/>
                        </a:lnSpc>
                        <a:spcAft>
                          <a:spcPts val="800"/>
                        </a:spcAft>
                      </a:pPr>
                      <a:r>
                        <a:rPr lang="en-IN" sz="2000" kern="100">
                          <a:effectLst/>
                        </a:rPr>
                        <a:t>ASP.NET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 VB.NET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services (Windows)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Costly scalability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73195"/>
                  </a:ext>
                </a:extLst>
              </a:tr>
              <a:tr h="360575">
                <a:tc>
                  <a:txBody>
                    <a:bodyPr/>
                    <a:lstStyle/>
                    <a:p>
                      <a:pPr>
                        <a:lnSpc>
                          <a:spcPct val="107000"/>
                        </a:lnSpc>
                        <a:spcAft>
                          <a:spcPts val="800"/>
                        </a:spcAft>
                      </a:pPr>
                      <a:r>
                        <a:rPr lang="en-IN" sz="2000" kern="100">
                          <a:effectLst/>
                        </a:rPr>
                        <a:t>Ruby on Rails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Ruby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applications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Performance limitations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7162958"/>
                  </a:ext>
                </a:extLst>
              </a:tr>
              <a:tr h="360575">
                <a:tc>
                  <a:txBody>
                    <a:bodyPr/>
                    <a:lstStyle/>
                    <a:p>
                      <a:pPr>
                        <a:lnSpc>
                          <a:spcPct val="107000"/>
                        </a:lnSpc>
                        <a:spcAft>
                          <a:spcPts val="800"/>
                        </a:spcAft>
                      </a:pPr>
                      <a:r>
                        <a:rPr lang="en-IN" sz="2000" kern="100" dirty="0">
                          <a:effectLst/>
                        </a:rPr>
                        <a:t>Python (Django, </a:t>
                      </a:r>
                      <a:r>
                        <a:rPr lang="en-IN" sz="2000" kern="100" dirty="0" err="1">
                          <a:effectLst/>
                        </a:rPr>
                        <a:t>FastAPI</a:t>
                      </a:r>
                      <a:r>
                        <a:rPr lang="en-IN" sz="2000" kern="100" dirty="0">
                          <a:effectLst/>
                        </a:rPr>
                        <a:t>, Flask)</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Python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APIs, CMS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Blocking I/O</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6397566"/>
                  </a:ext>
                </a:extLst>
              </a:tr>
              <a:tr h="734797">
                <a:tc>
                  <a:txBody>
                    <a:bodyPr/>
                    <a:lstStyle/>
                    <a:p>
                      <a:pPr>
                        <a:lnSpc>
                          <a:spcPct val="107000"/>
                        </a:lnSpc>
                        <a:spcAft>
                          <a:spcPts val="800"/>
                        </a:spcAft>
                      </a:pPr>
                      <a:r>
                        <a:rPr lang="en-IN" sz="2000" kern="100" dirty="0">
                          <a:effectLst/>
                        </a:rPr>
                        <a:t>Perl</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Perl</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Early dynamic content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Poor scalability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5464609"/>
                  </a:ext>
                </a:extLst>
              </a:tr>
              <a:tr h="734797">
                <a:tc>
                  <a:txBody>
                    <a:bodyPr/>
                    <a:lstStyle/>
                    <a:p>
                      <a:pPr>
                        <a:lnSpc>
                          <a:spcPct val="107000"/>
                        </a:lnSpc>
                        <a:spcAft>
                          <a:spcPts val="800"/>
                        </a:spcAft>
                      </a:pPr>
                      <a:r>
                        <a:rPr lang="en-IN" sz="2000" kern="100" dirty="0">
                          <a:effectLst/>
                        </a:rPr>
                        <a:t>C/C++ Servers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C/C++</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Custom high-performance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Development complexity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0123007"/>
                  </a:ext>
                </a:extLst>
              </a:tr>
            </a:tbl>
          </a:graphicData>
        </a:graphic>
      </p:graphicFrame>
    </p:spTree>
    <p:extLst>
      <p:ext uri="{BB962C8B-B14F-4D97-AF65-F5344CB8AC3E}">
        <p14:creationId xmlns:p14="http://schemas.microsoft.com/office/powerpoint/2010/main" val="352879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16" name="Rectangle 721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7" name="Rectangle 7216">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7218"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7219" name="Oval 7218">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0" name="Oval 7219">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Oval 7220">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2" name="Oval 7221">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Oval 7222">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4" name="Oval 7223">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5" name="Oval 7224">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6" name="Oval 7225">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7" name="Oval 7226">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8" name="Oval 7227">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9" name="Freeform: Shape 7228">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0" name="Freeform: Shape 7229">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1" name="Freeform: Shape 7230">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2" name="Oval 7231">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33" name="Freeform: Shape 7232">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234" name="Rectangle 7233">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Backend : Data Flow in Software ...">
            <a:extLst>
              <a:ext uri="{FF2B5EF4-FFF2-40B4-BE49-F238E27FC236}">
                <a16:creationId xmlns:a16="http://schemas.microsoft.com/office/drawing/2014/main" id="{C3A39264-EC7B-8626-0F67-39BEF9AF73BD}"/>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a:stretch>
            <a:fillRect/>
          </a:stretch>
        </p:blipFill>
        <p:spPr bwMode="auto">
          <a:xfrm>
            <a:off x="11574" y="11585"/>
            <a:ext cx="12192001" cy="685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19438B-F27C-1DBF-1E4D-B04F22D3F07A}"/>
              </a:ext>
            </a:extLst>
          </p:cNvPr>
          <p:cNvPicPr>
            <a:picLocks noChangeAspect="1"/>
          </p:cNvPicPr>
          <p:nvPr/>
        </p:nvPicPr>
        <p:blipFill>
          <a:blip r:embed="rId3"/>
          <a:stretch>
            <a:fillRect/>
          </a:stretch>
        </p:blipFill>
        <p:spPr>
          <a:xfrm>
            <a:off x="128782" y="5529435"/>
            <a:ext cx="934532" cy="980952"/>
          </a:xfrm>
          <a:prstGeom prst="rect">
            <a:avLst/>
          </a:prstGeom>
        </p:spPr>
      </p:pic>
      <p:pic>
        <p:nvPicPr>
          <p:cNvPr id="8" name="Picture 7">
            <a:extLst>
              <a:ext uri="{FF2B5EF4-FFF2-40B4-BE49-F238E27FC236}">
                <a16:creationId xmlns:a16="http://schemas.microsoft.com/office/drawing/2014/main" id="{0346D52B-C2A4-14C2-77AA-98C6E6834EA1}"/>
              </a:ext>
            </a:extLst>
          </p:cNvPr>
          <p:cNvPicPr>
            <a:picLocks noChangeAspect="1"/>
          </p:cNvPicPr>
          <p:nvPr/>
        </p:nvPicPr>
        <p:blipFill>
          <a:blip r:embed="rId3"/>
          <a:stretch>
            <a:fillRect/>
          </a:stretch>
        </p:blipFill>
        <p:spPr>
          <a:xfrm>
            <a:off x="5033587" y="5634482"/>
            <a:ext cx="2571429" cy="1114188"/>
          </a:xfrm>
          <a:prstGeom prst="rect">
            <a:avLst/>
          </a:prstGeom>
        </p:spPr>
      </p:pic>
      <p:pic>
        <p:nvPicPr>
          <p:cNvPr id="10" name="Picture 9">
            <a:extLst>
              <a:ext uri="{FF2B5EF4-FFF2-40B4-BE49-F238E27FC236}">
                <a16:creationId xmlns:a16="http://schemas.microsoft.com/office/drawing/2014/main" id="{C96436CC-2F52-3A40-953E-684F4747CF1D}"/>
              </a:ext>
            </a:extLst>
          </p:cNvPr>
          <p:cNvPicPr>
            <a:picLocks noChangeAspect="1"/>
          </p:cNvPicPr>
          <p:nvPr/>
        </p:nvPicPr>
        <p:blipFill>
          <a:blip r:embed="rId3"/>
          <a:stretch>
            <a:fillRect/>
          </a:stretch>
        </p:blipFill>
        <p:spPr>
          <a:xfrm>
            <a:off x="9058201" y="5813105"/>
            <a:ext cx="2571429" cy="980952"/>
          </a:xfrm>
          <a:prstGeom prst="rect">
            <a:avLst/>
          </a:prstGeom>
        </p:spPr>
      </p:pic>
      <p:pic>
        <p:nvPicPr>
          <p:cNvPr id="2" name="Picture 4" descr="What is an API? - Daniel Leskosky">
            <a:extLst>
              <a:ext uri="{FF2B5EF4-FFF2-40B4-BE49-F238E27FC236}">
                <a16:creationId xmlns:a16="http://schemas.microsoft.com/office/drawing/2014/main" id="{692ACBDE-5033-2D53-09D1-185231BC8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428"/>
          <a:stretch/>
        </p:blipFill>
        <p:spPr bwMode="auto">
          <a:xfrm>
            <a:off x="3481958" y="3664036"/>
            <a:ext cx="1298386" cy="6103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ET &amp; POST API Testing using POSTMAN | by Novita Tamba | Medium">
            <a:extLst>
              <a:ext uri="{FF2B5EF4-FFF2-40B4-BE49-F238E27FC236}">
                <a16:creationId xmlns:a16="http://schemas.microsoft.com/office/drawing/2014/main" id="{09C70760-65F7-3560-6DEA-F5890B76C2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140" y="39808"/>
            <a:ext cx="1883229" cy="75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128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B9D146-D0A7-BAA7-5FCE-9FE17E04D51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Content Placeholder 2">
            <a:extLst>
              <a:ext uri="{FF2B5EF4-FFF2-40B4-BE49-F238E27FC236}">
                <a16:creationId xmlns:a16="http://schemas.microsoft.com/office/drawing/2014/main" id="{896D9E78-7D94-1307-828D-F6E7A0A97D1E}"/>
              </a:ext>
            </a:extLst>
          </p:cNvPr>
          <p:cNvSpPr>
            <a:spLocks noGrp="1"/>
          </p:cNvSpPr>
          <p:nvPr>
            <p:ph idx="1"/>
          </p:nvPr>
        </p:nvSpPr>
        <p:spPr>
          <a:xfrm>
            <a:off x="2339363" y="2406363"/>
            <a:ext cx="7692055" cy="2460058"/>
          </a:xfrm>
        </p:spPr>
        <p:txBody>
          <a:bodyPr anchor="t">
            <a:noAutofit/>
          </a:bodyPr>
          <a:lstStyle/>
          <a:p>
            <a:pPr marL="0" indent="0" algn="ctr">
              <a:buNone/>
            </a:pPr>
            <a:r>
              <a:rPr lang="en-IN" sz="3200" b="1" dirty="0">
                <a:solidFill>
                  <a:srgbClr val="002060"/>
                </a:solidFill>
              </a:rPr>
              <a:t>Traditional</a:t>
            </a:r>
            <a:r>
              <a:rPr lang="en-IN" sz="2800" b="1" dirty="0">
                <a:solidFill>
                  <a:srgbClr val="002060"/>
                </a:solidFill>
              </a:rPr>
              <a:t> Web Server Model:</a:t>
            </a:r>
          </a:p>
          <a:p>
            <a:pPr marL="0" indent="0" algn="ctr">
              <a:buNone/>
            </a:pPr>
            <a:r>
              <a:rPr lang="en-US" sz="2800" dirty="0"/>
              <a:t>The </a:t>
            </a:r>
            <a:r>
              <a:rPr lang="en-US" sz="2800" b="1" dirty="0"/>
              <a:t>Traditional Web Server Model</a:t>
            </a:r>
            <a:r>
              <a:rPr lang="en-US" sz="2800" dirty="0"/>
              <a:t> is based on a </a:t>
            </a:r>
            <a:r>
              <a:rPr lang="en-US" sz="2800" b="1" dirty="0"/>
              <a:t>thread-per-request</a:t>
            </a:r>
            <a:r>
              <a:rPr lang="en-US" sz="2800" dirty="0"/>
              <a:t> or </a:t>
            </a:r>
            <a:r>
              <a:rPr lang="en-US" sz="2800" b="1" dirty="0"/>
              <a:t>process-per-request</a:t>
            </a:r>
            <a:r>
              <a:rPr lang="en-US" sz="2800" dirty="0"/>
              <a:t> architecture, which has been widely used in servers like </a:t>
            </a:r>
            <a:r>
              <a:rPr lang="en-US" sz="2800" b="1" dirty="0"/>
              <a:t>Apache HTTP Server</a:t>
            </a:r>
            <a:r>
              <a:rPr lang="en-US" sz="2800" dirty="0"/>
              <a:t>.</a:t>
            </a:r>
            <a:endParaRPr lang="en-IN" sz="2800" dirty="0"/>
          </a:p>
        </p:txBody>
      </p:sp>
      <p:grpSp>
        <p:nvGrpSpPr>
          <p:cNvPr id="12"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13" name="Oval 12">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25"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phic 26">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29"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33"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35" name="Graphic 34">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spTree>
    <p:extLst>
      <p:ext uri="{BB962C8B-B14F-4D97-AF65-F5344CB8AC3E}">
        <p14:creationId xmlns:p14="http://schemas.microsoft.com/office/powerpoint/2010/main" val="2495910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6A6B-DC62-0CA6-B762-25CCFD5631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661C1-979C-5F08-5D99-C1A2FF985C71}"/>
              </a:ext>
            </a:extLst>
          </p:cNvPr>
          <p:cNvSpPr>
            <a:spLocks noGrp="1"/>
          </p:cNvSpPr>
          <p:nvPr>
            <p:ph idx="1"/>
          </p:nvPr>
        </p:nvSpPr>
        <p:spPr>
          <a:xfrm>
            <a:off x="777240" y="592183"/>
            <a:ext cx="10659110" cy="5584780"/>
          </a:xfrm>
        </p:spPr>
        <p:txBody>
          <a:bodyPr/>
          <a:lstStyle/>
          <a:p>
            <a:pPr marL="0" indent="0" algn="ctr">
              <a:buNone/>
            </a:pPr>
            <a:r>
              <a:rPr lang="en-US" sz="2800" b="1" dirty="0">
                <a:solidFill>
                  <a:srgbClr val="002060"/>
                </a:solidFill>
              </a:rPr>
              <a:t>Why Node.js Compared to Other Technologies in the Market</a:t>
            </a:r>
          </a:p>
          <a:p>
            <a:pPr marL="0" indent="0">
              <a:buNone/>
            </a:pPr>
            <a:endParaRPr lang="en-IN" dirty="0"/>
          </a:p>
        </p:txBody>
      </p:sp>
      <p:graphicFrame>
        <p:nvGraphicFramePr>
          <p:cNvPr id="2" name="Table 1">
            <a:extLst>
              <a:ext uri="{FF2B5EF4-FFF2-40B4-BE49-F238E27FC236}">
                <a16:creationId xmlns:a16="http://schemas.microsoft.com/office/drawing/2014/main" id="{1B347467-CCE2-413C-552F-DA685208D04E}"/>
              </a:ext>
            </a:extLst>
          </p:cNvPr>
          <p:cNvGraphicFramePr>
            <a:graphicFrameLocks noGrp="1"/>
          </p:cNvGraphicFramePr>
          <p:nvPr>
            <p:extLst>
              <p:ext uri="{D42A27DB-BD31-4B8C-83A1-F6EECF244321}">
                <p14:modId xmlns:p14="http://schemas.microsoft.com/office/powerpoint/2010/main" val="4134199651"/>
              </p:ext>
            </p:extLst>
          </p:nvPr>
        </p:nvGraphicFramePr>
        <p:xfrm>
          <a:off x="867590" y="1141769"/>
          <a:ext cx="10547169" cy="4838427"/>
        </p:xfrm>
        <a:graphic>
          <a:graphicData uri="http://schemas.openxmlformats.org/drawingml/2006/table">
            <a:tbl>
              <a:tblPr firstRow="1" firstCol="1" bandRow="1">
                <a:tableStyleId>{5C22544A-7EE6-4342-B048-85BDC9FD1C3A}</a:tableStyleId>
              </a:tblPr>
              <a:tblGrid>
                <a:gridCol w="4453396">
                  <a:extLst>
                    <a:ext uri="{9D8B030D-6E8A-4147-A177-3AD203B41FA5}">
                      <a16:colId xmlns:a16="http://schemas.microsoft.com/office/drawing/2014/main" val="1964413661"/>
                    </a:ext>
                  </a:extLst>
                </a:gridCol>
                <a:gridCol w="6093773">
                  <a:extLst>
                    <a:ext uri="{9D8B030D-6E8A-4147-A177-3AD203B41FA5}">
                      <a16:colId xmlns:a16="http://schemas.microsoft.com/office/drawing/2014/main" val="3743124302"/>
                    </a:ext>
                  </a:extLst>
                </a:gridCol>
              </a:tblGrid>
              <a:tr h="537603">
                <a:tc>
                  <a:txBody>
                    <a:bodyPr/>
                    <a:lstStyle/>
                    <a:p>
                      <a:pPr>
                        <a:lnSpc>
                          <a:spcPct val="107000"/>
                        </a:lnSpc>
                        <a:spcAft>
                          <a:spcPts val="800"/>
                        </a:spcAft>
                      </a:pPr>
                      <a:r>
                        <a:rPr lang="en-IN" sz="2200" kern="100" dirty="0">
                          <a:effectLst/>
                        </a:rPr>
                        <a:t>Feature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Advantage over the Feature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7299422"/>
                  </a:ext>
                </a:extLst>
              </a:tr>
              <a:tr h="537603">
                <a:tc>
                  <a:txBody>
                    <a:bodyPr/>
                    <a:lstStyle/>
                    <a:p>
                      <a:pPr>
                        <a:lnSpc>
                          <a:spcPct val="107000"/>
                        </a:lnSpc>
                        <a:spcAft>
                          <a:spcPts val="800"/>
                        </a:spcAft>
                      </a:pPr>
                      <a:r>
                        <a:rPr lang="en-IN" sz="2200" kern="100" dirty="0">
                          <a:effectLst/>
                        </a:rPr>
                        <a:t>Event-Driven </a:t>
                      </a:r>
                      <a:r>
                        <a:rPr lang="en-IN" sz="2200" b="1" kern="100" dirty="0">
                          <a:solidFill>
                            <a:srgbClr val="00B0F0"/>
                          </a:solidFill>
                          <a:effectLst/>
                        </a:rPr>
                        <a:t>Non-Blocking I/O</a:t>
                      </a:r>
                      <a:endParaRPr lang="en-IN" sz="2200" b="1"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Efficient handling of concurrent requests.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994394"/>
                  </a:ext>
                </a:extLst>
              </a:tr>
              <a:tr h="537603">
                <a:tc>
                  <a:txBody>
                    <a:bodyPr/>
                    <a:lstStyle/>
                    <a:p>
                      <a:pPr>
                        <a:lnSpc>
                          <a:spcPct val="107000"/>
                        </a:lnSpc>
                        <a:spcAft>
                          <a:spcPts val="800"/>
                        </a:spcAft>
                      </a:pPr>
                      <a:r>
                        <a:rPr lang="en-IN" sz="2200" kern="100" dirty="0">
                          <a:effectLst/>
                        </a:rPr>
                        <a:t>Single-Threaded </a:t>
                      </a:r>
                      <a:r>
                        <a:rPr lang="en-IN" sz="2200" b="1" kern="100" dirty="0">
                          <a:solidFill>
                            <a:srgbClr val="00B0F0"/>
                          </a:solidFill>
                          <a:effectLst/>
                        </a:rPr>
                        <a:t>Event Loop</a:t>
                      </a:r>
                      <a:endParaRPr lang="en-IN" sz="2200" b="1"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Lightweight and fast execution.</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624890"/>
                  </a:ext>
                </a:extLst>
              </a:tr>
              <a:tr h="537603">
                <a:tc>
                  <a:txBody>
                    <a:bodyPr/>
                    <a:lstStyle/>
                    <a:p>
                      <a:pPr>
                        <a:lnSpc>
                          <a:spcPct val="107000"/>
                        </a:lnSpc>
                        <a:spcAft>
                          <a:spcPts val="800"/>
                        </a:spcAft>
                      </a:pPr>
                      <a:r>
                        <a:rPr lang="en-IN" sz="2200" kern="100" dirty="0">
                          <a:effectLst/>
                        </a:rPr>
                        <a:t>NPM Package Manager</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Faster development with reusable modules.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0994339"/>
                  </a:ext>
                </a:extLst>
              </a:tr>
              <a:tr h="537603">
                <a:tc>
                  <a:txBody>
                    <a:bodyPr/>
                    <a:lstStyle/>
                    <a:p>
                      <a:pPr>
                        <a:lnSpc>
                          <a:spcPct val="107000"/>
                        </a:lnSpc>
                        <a:spcAft>
                          <a:spcPts val="800"/>
                        </a:spcAft>
                      </a:pPr>
                      <a:r>
                        <a:rPr lang="en-IN" sz="2200" kern="100" dirty="0">
                          <a:effectLst/>
                        </a:rPr>
                        <a:t>Built on V8 Engine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High performance and speed.</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5753011"/>
                  </a:ext>
                </a:extLst>
              </a:tr>
              <a:tr h="537603">
                <a:tc>
                  <a:txBody>
                    <a:bodyPr/>
                    <a:lstStyle/>
                    <a:p>
                      <a:pPr>
                        <a:lnSpc>
                          <a:spcPct val="107000"/>
                        </a:lnSpc>
                        <a:spcAft>
                          <a:spcPts val="800"/>
                        </a:spcAft>
                      </a:pPr>
                      <a:r>
                        <a:rPr lang="en-IN" sz="2200" kern="100">
                          <a:effectLst/>
                        </a:rPr>
                        <a:t>Cross-Platform Support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Runs on Windows, Linux, and macOS.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4811204"/>
                  </a:ext>
                </a:extLst>
              </a:tr>
              <a:tr h="537603">
                <a:tc>
                  <a:txBody>
                    <a:bodyPr/>
                    <a:lstStyle/>
                    <a:p>
                      <a:pPr>
                        <a:lnSpc>
                          <a:spcPct val="107000"/>
                        </a:lnSpc>
                        <a:spcAft>
                          <a:spcPts val="800"/>
                        </a:spcAft>
                      </a:pPr>
                      <a:r>
                        <a:rPr lang="en-IN" sz="2200" kern="100" dirty="0">
                          <a:effectLst/>
                        </a:rPr>
                        <a:t>Full-Stack JavaScript</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Unified language for frontend and backend.</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6384773"/>
                  </a:ext>
                </a:extLst>
              </a:tr>
              <a:tr h="537603">
                <a:tc>
                  <a:txBody>
                    <a:bodyPr/>
                    <a:lstStyle/>
                    <a:p>
                      <a:pPr>
                        <a:lnSpc>
                          <a:spcPct val="107000"/>
                        </a:lnSpc>
                        <a:spcAft>
                          <a:spcPts val="800"/>
                        </a:spcAft>
                      </a:pPr>
                      <a:r>
                        <a:rPr lang="en-IN" sz="2200" kern="100">
                          <a:effectLst/>
                        </a:rPr>
                        <a:t>Scalability</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Handles high traffic with minimal resources.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2785577"/>
                  </a:ext>
                </a:extLst>
              </a:tr>
              <a:tr h="537603">
                <a:tc>
                  <a:txBody>
                    <a:bodyPr/>
                    <a:lstStyle/>
                    <a:p>
                      <a:pPr>
                        <a:lnSpc>
                          <a:spcPct val="107000"/>
                        </a:lnSpc>
                        <a:spcAft>
                          <a:spcPts val="800"/>
                        </a:spcAft>
                      </a:pPr>
                      <a:r>
                        <a:rPr lang="en-IN" sz="2200" kern="100" dirty="0">
                          <a:effectLst/>
                        </a:rPr>
                        <a:t>Real-Time Capability</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Ideal for chats, games, and live updates.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2678753"/>
                  </a:ext>
                </a:extLst>
              </a:tr>
            </a:tbl>
          </a:graphicData>
        </a:graphic>
      </p:graphicFrame>
    </p:spTree>
    <p:extLst>
      <p:ext uri="{BB962C8B-B14F-4D97-AF65-F5344CB8AC3E}">
        <p14:creationId xmlns:p14="http://schemas.microsoft.com/office/powerpoint/2010/main" val="1872001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4E5F9-7904-E9DE-9BAA-B97D4B78DB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09AA5-6D2A-327F-2AF4-7691958D7949}"/>
              </a:ext>
            </a:extLst>
          </p:cNvPr>
          <p:cNvSpPr>
            <a:spLocks noGrp="1"/>
          </p:cNvSpPr>
          <p:nvPr>
            <p:ph idx="1"/>
          </p:nvPr>
        </p:nvSpPr>
        <p:spPr>
          <a:xfrm>
            <a:off x="777240" y="696686"/>
            <a:ext cx="10659110" cy="5480277"/>
          </a:xfrm>
        </p:spPr>
        <p:txBody>
          <a:bodyPr>
            <a:normAutofit/>
          </a:bodyPr>
          <a:lstStyle/>
          <a:p>
            <a:pPr marL="0" indent="0">
              <a:buNone/>
            </a:pPr>
            <a:r>
              <a:rPr lang="en-US" sz="2800" b="1" dirty="0"/>
              <a:t>How Node.js Handles Many Requests with a </a:t>
            </a:r>
            <a:r>
              <a:rPr lang="en-US" sz="2800" b="1" dirty="0">
                <a:solidFill>
                  <a:srgbClr val="C00000"/>
                </a:solidFill>
              </a:rPr>
              <a:t>Single Thread </a:t>
            </a:r>
            <a:r>
              <a:rPr lang="en-US" sz="2800" b="1" dirty="0"/>
              <a:t>(vs Traditional Multithreading)</a:t>
            </a:r>
            <a:endParaRPr lang="en-IN" sz="2800" b="1"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2400" dirty="0"/>
              <a:t>As we know, </a:t>
            </a:r>
            <a:r>
              <a:rPr lang="en-US" sz="2400" b="1" dirty="0"/>
              <a:t>Node.js is </a:t>
            </a:r>
            <a:r>
              <a:rPr lang="en-US" sz="2400" b="1" dirty="0">
                <a:solidFill>
                  <a:srgbClr val="C00000"/>
                </a:solidFill>
              </a:rPr>
              <a:t>single-threaded</a:t>
            </a:r>
            <a:r>
              <a:rPr lang="en-US" sz="2400" dirty="0"/>
              <a:t>, so you might wonder — how can it handle </a:t>
            </a:r>
            <a:r>
              <a:rPr lang="en-US" sz="2400" b="1" dirty="0"/>
              <a:t>thousands of client requests</a:t>
            </a:r>
            <a:r>
              <a:rPr lang="en-US" sz="2400" dirty="0"/>
              <a:t> efficiently, unlike traditional </a:t>
            </a:r>
            <a:r>
              <a:rPr lang="en-US" sz="2400" b="1" dirty="0">
                <a:solidFill>
                  <a:srgbClr val="C00000"/>
                </a:solidFill>
              </a:rPr>
              <a:t>multi-threaded architectures</a:t>
            </a:r>
            <a:r>
              <a:rPr lang="en-US" sz="2400" dirty="0"/>
              <a:t>?</a:t>
            </a:r>
          </a:p>
          <a:p>
            <a:pPr marL="0" indent="0">
              <a:buNone/>
            </a:pPr>
            <a:r>
              <a:rPr lang="nl-NL" sz="2400" b="1" dirty="0"/>
              <a:t>Node.js Event-Driven Model = Event Loop</a:t>
            </a:r>
          </a:p>
          <a:p>
            <a:r>
              <a:rPr lang="en-US" sz="2400" kern="100" dirty="0">
                <a:effectLst/>
                <a:latin typeface="Aptos" panose="020B0004020202020204" pitchFamily="34" charset="0"/>
                <a:ea typeface="Aptos" panose="020B0004020202020204" pitchFamily="34" charset="0"/>
                <a:cs typeface="Times New Roman" panose="02020603050405020304" pitchFamily="18" charset="0"/>
              </a:rPr>
              <a:t>Node.js uses a </a:t>
            </a:r>
            <a:r>
              <a:rPr lang="en-US" sz="24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single-threaded event loop </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with </a:t>
            </a:r>
            <a:r>
              <a:rPr lang="en-US" sz="24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non-blocking I/O</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24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Instead of waiting</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it </a:t>
            </a:r>
            <a:r>
              <a:rPr lang="en-US" sz="2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registers</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I/O tasks (like file or database operations) and moves on to the next task.</a:t>
            </a:r>
          </a:p>
          <a:p>
            <a:r>
              <a:rPr lang="en-US" sz="2400" kern="100" dirty="0">
                <a:effectLst/>
                <a:latin typeface="Aptos" panose="020B0004020202020204" pitchFamily="34" charset="0"/>
                <a:ea typeface="Aptos" panose="020B0004020202020204" pitchFamily="34" charset="0"/>
                <a:cs typeface="Times New Roman" panose="02020603050405020304" pitchFamily="18" charset="0"/>
              </a:rPr>
              <a:t>When the I/O operation completes, a </a:t>
            </a:r>
            <a:r>
              <a:rPr lang="en-US" sz="2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callback</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is pushed to the </a:t>
            </a:r>
            <a:r>
              <a:rPr lang="en-US" sz="2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event queue</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2400" kern="100" dirty="0">
                <a:effectLst/>
                <a:latin typeface="Aptos" panose="020B0004020202020204" pitchFamily="34" charset="0"/>
                <a:ea typeface="Aptos" panose="020B0004020202020204" pitchFamily="34" charset="0"/>
                <a:cs typeface="Times New Roman" panose="02020603050405020304" pitchFamily="18" charset="0"/>
              </a:rPr>
              <a:t>This way, Node.js can handle thousands of concurrent connections without creating thousands of threads.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buAutoNum type="arabicPeriod"/>
            </a:pPr>
            <a:endParaRPr lang="en-IN" sz="2800" kern="100" dirty="0">
              <a:effectLst/>
            </a:endParaRPr>
          </a:p>
          <a:p>
            <a:pPr marL="514350" indent="-514350">
              <a:buAutoNum type="arabicPeriod"/>
            </a:pPr>
            <a:endParaRPr lang="en-US" sz="2800" b="1" dirty="0">
              <a:solidFill>
                <a:srgbClr val="002060"/>
              </a:solidFill>
            </a:endParaRPr>
          </a:p>
          <a:p>
            <a:pPr marL="0" indent="0">
              <a:buNone/>
            </a:pPr>
            <a:endParaRPr lang="en-IN" sz="2800" dirty="0">
              <a:solidFill>
                <a:srgbClr val="002060"/>
              </a:solidFill>
            </a:endParaRPr>
          </a:p>
        </p:txBody>
      </p:sp>
    </p:spTree>
    <p:extLst>
      <p:ext uri="{BB962C8B-B14F-4D97-AF65-F5344CB8AC3E}">
        <p14:creationId xmlns:p14="http://schemas.microsoft.com/office/powerpoint/2010/main" val="1206189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DDE83-33C7-D238-BEE6-B33B1B474159}"/>
            </a:ext>
          </a:extLst>
        </p:cNvPr>
        <p:cNvGrpSpPr/>
        <p:nvPr/>
      </p:nvGrpSpPr>
      <p:grpSpPr>
        <a:xfrm>
          <a:off x="0" y="0"/>
          <a:ext cx="0" cy="0"/>
          <a:chOff x="0" y="0"/>
          <a:chExt cx="0" cy="0"/>
        </a:xfrm>
      </p:grpSpPr>
      <p:pic>
        <p:nvPicPr>
          <p:cNvPr id="2052" name="Picture 4" descr="The Beauty of Node.js | Stone Ward">
            <a:extLst>
              <a:ext uri="{FF2B5EF4-FFF2-40B4-BE49-F238E27FC236}">
                <a16:creationId xmlns:a16="http://schemas.microsoft.com/office/drawing/2014/main" id="{25476C9D-C5C9-90DB-0E89-4211426FE202}"/>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b="1316"/>
          <a:stretch/>
        </p:blipFill>
        <p:spPr bwMode="auto">
          <a:xfrm>
            <a:off x="916378" y="249890"/>
            <a:ext cx="10525647" cy="592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63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8485F-8933-3FB8-FBBF-BCFB2B715C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C3A7D-A09D-7B24-BC65-AEC9564F640C}"/>
              </a:ext>
            </a:extLst>
          </p:cNvPr>
          <p:cNvSpPr>
            <a:spLocks noGrp="1"/>
          </p:cNvSpPr>
          <p:nvPr>
            <p:ph idx="1"/>
          </p:nvPr>
        </p:nvSpPr>
        <p:spPr>
          <a:xfrm>
            <a:off x="766445" y="994953"/>
            <a:ext cx="10659110" cy="4807133"/>
          </a:xfrm>
        </p:spPr>
        <p:txBody>
          <a:bodyPr>
            <a:normAutofit/>
          </a:bodyPr>
          <a:lstStyle/>
          <a:p>
            <a:pPr marL="0" indent="0">
              <a:buNone/>
            </a:pPr>
            <a:r>
              <a:rPr lang="en-US" sz="2800" b="1" dirty="0">
                <a:solidFill>
                  <a:schemeClr val="accent3">
                    <a:lumMod val="50000"/>
                  </a:schemeClr>
                </a:solidFill>
              </a:rPr>
              <a:t>What is the Event Loop?</a:t>
            </a:r>
          </a:p>
          <a:p>
            <a:r>
              <a:rPr lang="en-US" sz="2400" dirty="0"/>
              <a:t>The </a:t>
            </a:r>
            <a:r>
              <a:rPr lang="en-US" sz="2400" b="1" dirty="0"/>
              <a:t>Event Loop</a:t>
            </a:r>
            <a:r>
              <a:rPr lang="en-US" sz="2400" dirty="0"/>
              <a:t> is the </a:t>
            </a:r>
            <a:r>
              <a:rPr lang="en-US" sz="2400" b="1" dirty="0">
                <a:solidFill>
                  <a:srgbClr val="C00000"/>
                </a:solidFill>
              </a:rPr>
              <a:t>heart</a:t>
            </a:r>
            <a:r>
              <a:rPr lang="en-US" sz="2400" b="1" dirty="0"/>
              <a:t> of Node.js's </a:t>
            </a:r>
            <a:r>
              <a:rPr lang="en-US" sz="2400" b="1" dirty="0">
                <a:solidFill>
                  <a:schemeClr val="tx2">
                    <a:lumMod val="50000"/>
                    <a:lumOff val="50000"/>
                  </a:schemeClr>
                </a:solidFill>
              </a:rPr>
              <a:t>concurrency model</a:t>
            </a:r>
            <a:r>
              <a:rPr lang="en-US" sz="2400" dirty="0"/>
              <a:t>. It allows Node.js to perform </a:t>
            </a:r>
            <a:r>
              <a:rPr lang="en-US" sz="2400" b="1" dirty="0"/>
              <a:t>non-blocking I/O operations</a:t>
            </a:r>
            <a:r>
              <a:rPr lang="en-US" sz="2400" dirty="0"/>
              <a:t> — even though JavaScript is </a:t>
            </a:r>
            <a:r>
              <a:rPr lang="en-US" sz="2400" b="1" dirty="0">
                <a:solidFill>
                  <a:srgbClr val="C00000"/>
                </a:solidFill>
              </a:rPr>
              <a:t>single-threaded</a:t>
            </a:r>
            <a:r>
              <a:rPr lang="en-US" sz="2400" dirty="0"/>
              <a:t> — by </a:t>
            </a:r>
            <a:r>
              <a:rPr lang="en-US" sz="2400" b="1" dirty="0"/>
              <a:t>offloading operations to the system </a:t>
            </a:r>
            <a:r>
              <a:rPr lang="en-US" sz="2400" dirty="0"/>
              <a:t>(like file reads, DB access)  and listening for events. Which means it will delegates (or "offloads") these tasks to the </a:t>
            </a:r>
            <a:r>
              <a:rPr lang="en-US" sz="2400" b="1" dirty="0"/>
              <a:t>underlying </a:t>
            </a:r>
            <a:r>
              <a:rPr lang="en-US" sz="2400" b="1" dirty="0">
                <a:solidFill>
                  <a:srgbClr val="C00000"/>
                </a:solidFill>
              </a:rPr>
              <a:t>operating system</a:t>
            </a:r>
            <a:r>
              <a:rPr lang="en-US" sz="2400" dirty="0">
                <a:solidFill>
                  <a:srgbClr val="C00000"/>
                </a:solidFill>
              </a:rPr>
              <a:t> </a:t>
            </a:r>
            <a:r>
              <a:rPr lang="en-US" sz="2400" dirty="0"/>
              <a:t>or </a:t>
            </a:r>
            <a:r>
              <a:rPr lang="en-US" sz="2400" b="1" dirty="0" err="1">
                <a:solidFill>
                  <a:srgbClr val="C00000"/>
                </a:solidFill>
              </a:rPr>
              <a:t>libuv</a:t>
            </a:r>
            <a:r>
              <a:rPr lang="en-US" sz="2400" b="1" dirty="0"/>
              <a:t>.</a:t>
            </a:r>
            <a:endParaRPr lang="en-US" sz="2400" dirty="0"/>
          </a:p>
          <a:p>
            <a:r>
              <a:rPr lang="en-US" sz="2400" dirty="0"/>
              <a:t>The </a:t>
            </a:r>
            <a:r>
              <a:rPr lang="en-US" sz="2400" b="1" dirty="0"/>
              <a:t>Event Loop</a:t>
            </a:r>
            <a:r>
              <a:rPr lang="en-US" sz="2400" dirty="0"/>
              <a:t> is a fundamental concept in JavaScript and Node.js that enables </a:t>
            </a:r>
            <a:r>
              <a:rPr lang="en-US" sz="2400" b="1" dirty="0">
                <a:solidFill>
                  <a:srgbClr val="C00000"/>
                </a:solidFill>
              </a:rPr>
              <a:t>non-blocking</a:t>
            </a:r>
            <a:r>
              <a:rPr lang="en-US" sz="2400" dirty="0"/>
              <a:t> and </a:t>
            </a:r>
            <a:r>
              <a:rPr lang="en-US" sz="2400" b="1" dirty="0">
                <a:solidFill>
                  <a:srgbClr val="C00000"/>
                </a:solidFill>
              </a:rPr>
              <a:t>asynchronous programming</a:t>
            </a:r>
            <a:r>
              <a:rPr lang="en-US" sz="2400" dirty="0"/>
              <a:t>. It allows JavaScript to handle multiple tasks, such as I/O operations, </a:t>
            </a:r>
            <a:r>
              <a:rPr lang="en-US" sz="2400" b="1" dirty="0">
                <a:solidFill>
                  <a:srgbClr val="002060"/>
                </a:solidFill>
              </a:rPr>
              <a:t>without blocking the main thread</a:t>
            </a:r>
            <a:r>
              <a:rPr lang="en-US" sz="2400" dirty="0"/>
              <a:t>.</a:t>
            </a:r>
          </a:p>
          <a:p>
            <a:r>
              <a:rPr lang="en-US" sz="2400" dirty="0"/>
              <a:t>JavaScript operates on a </a:t>
            </a:r>
            <a:r>
              <a:rPr lang="en-US" sz="2400" b="1" dirty="0"/>
              <a:t>single-threaded</a:t>
            </a:r>
            <a:r>
              <a:rPr lang="en-US" sz="2400" dirty="0"/>
              <a:t> model, </a:t>
            </a:r>
            <a:r>
              <a:rPr lang="en-US" sz="2400" b="1" dirty="0">
                <a:solidFill>
                  <a:srgbClr val="002060"/>
                </a:solidFill>
              </a:rPr>
              <a:t>meaning it can only execute one piece of code at a time</a:t>
            </a:r>
            <a:r>
              <a:rPr lang="en-US" sz="2400" dirty="0"/>
              <a:t>. The event loop </a:t>
            </a:r>
            <a:r>
              <a:rPr lang="en-US" sz="2400" b="1" dirty="0">
                <a:solidFill>
                  <a:srgbClr val="C00000"/>
                </a:solidFill>
              </a:rPr>
              <a:t>orchestrates</a:t>
            </a:r>
            <a:r>
              <a:rPr lang="en-US" sz="2400" dirty="0"/>
              <a:t> the execution of code, handles events, and performs asynchronous operations.</a:t>
            </a:r>
          </a:p>
          <a:p>
            <a:pPr marL="0" indent="0">
              <a:buNone/>
            </a:pPr>
            <a:endParaRPr lang="en-IN" sz="2400" dirty="0"/>
          </a:p>
        </p:txBody>
      </p:sp>
    </p:spTree>
    <p:extLst>
      <p:ext uri="{BB962C8B-B14F-4D97-AF65-F5344CB8AC3E}">
        <p14:creationId xmlns:p14="http://schemas.microsoft.com/office/powerpoint/2010/main" val="490608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F84F5-FB46-E1BF-0BC8-8BC2D52F9C7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CD331-0E12-FC78-318C-4B574FA49BD3}"/>
              </a:ext>
            </a:extLst>
          </p:cNvPr>
          <p:cNvSpPr>
            <a:spLocks noGrp="1"/>
          </p:cNvSpPr>
          <p:nvPr>
            <p:ph idx="1"/>
          </p:nvPr>
        </p:nvSpPr>
        <p:spPr>
          <a:xfrm>
            <a:off x="777240" y="696686"/>
            <a:ext cx="10659110" cy="5480277"/>
          </a:xfrm>
        </p:spPr>
        <p:txBody>
          <a:bodyPr/>
          <a:lstStyle/>
          <a:p>
            <a:pPr marL="0" indent="0">
              <a:buNone/>
            </a:pPr>
            <a:endParaRPr lang="en-IN" dirty="0"/>
          </a:p>
        </p:txBody>
      </p:sp>
      <p:pic>
        <p:nvPicPr>
          <p:cNvPr id="2052" name="Picture 4" descr="What is Node.JS and When to use it? A ...">
            <a:extLst>
              <a:ext uri="{FF2B5EF4-FFF2-40B4-BE49-F238E27FC236}">
                <a16:creationId xmlns:a16="http://schemas.microsoft.com/office/drawing/2014/main" id="{11E7D4F5-6552-D213-25CD-58B85BF90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6238"/>
            <a:ext cx="12192000" cy="61039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3DB464-F3EB-CDAD-B7C5-8F5DA62F07BE}"/>
              </a:ext>
            </a:extLst>
          </p:cNvPr>
          <p:cNvSpPr txBox="1"/>
          <p:nvPr/>
        </p:nvSpPr>
        <p:spPr>
          <a:xfrm>
            <a:off x="10570030" y="2318658"/>
            <a:ext cx="1328057" cy="646331"/>
          </a:xfrm>
          <a:prstGeom prst="rect">
            <a:avLst/>
          </a:prstGeom>
          <a:noFill/>
        </p:spPr>
        <p:txBody>
          <a:bodyPr wrap="square" rtlCol="0">
            <a:spAutoFit/>
          </a:bodyPr>
          <a:lstStyle/>
          <a:p>
            <a:r>
              <a:rPr lang="en-US" b="1" dirty="0"/>
              <a:t>Thread Pool</a:t>
            </a:r>
          </a:p>
          <a:p>
            <a:pPr algn="ctr"/>
            <a:r>
              <a:rPr lang="en-US" b="1" dirty="0"/>
              <a:t>or</a:t>
            </a:r>
            <a:endParaRPr lang="en-IN" b="1" dirty="0"/>
          </a:p>
        </p:txBody>
      </p:sp>
      <p:sp>
        <p:nvSpPr>
          <p:cNvPr id="4" name="TextBox 3">
            <a:extLst>
              <a:ext uri="{FF2B5EF4-FFF2-40B4-BE49-F238E27FC236}">
                <a16:creationId xmlns:a16="http://schemas.microsoft.com/office/drawing/2014/main" id="{216322DB-5944-6DB6-8CFB-1BC6A2F9286E}"/>
              </a:ext>
            </a:extLst>
          </p:cNvPr>
          <p:cNvSpPr txBox="1"/>
          <p:nvPr/>
        </p:nvSpPr>
        <p:spPr>
          <a:xfrm>
            <a:off x="5009607" y="2155372"/>
            <a:ext cx="1706879" cy="646331"/>
          </a:xfrm>
          <a:prstGeom prst="rect">
            <a:avLst/>
          </a:prstGeom>
          <a:noFill/>
        </p:spPr>
        <p:txBody>
          <a:bodyPr wrap="square" rtlCol="0">
            <a:spAutoFit/>
          </a:bodyPr>
          <a:lstStyle/>
          <a:p>
            <a:r>
              <a:rPr lang="en-US" b="1" dirty="0"/>
              <a:t>Callback Queue   </a:t>
            </a:r>
          </a:p>
          <a:p>
            <a:r>
              <a:rPr lang="en-US" b="1" dirty="0"/>
              <a:t>         or</a:t>
            </a:r>
            <a:endParaRPr lang="en-IN" b="1" dirty="0"/>
          </a:p>
        </p:txBody>
      </p:sp>
    </p:spTree>
    <p:extLst>
      <p:ext uri="{BB962C8B-B14F-4D97-AF65-F5344CB8AC3E}">
        <p14:creationId xmlns:p14="http://schemas.microsoft.com/office/powerpoint/2010/main" val="1887283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645DB-7F64-B1D1-56F0-9BB928FBF9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6B921-3074-8A7F-99C7-E77784953868}"/>
              </a:ext>
            </a:extLst>
          </p:cNvPr>
          <p:cNvSpPr>
            <a:spLocks noGrp="1"/>
          </p:cNvSpPr>
          <p:nvPr>
            <p:ph idx="1"/>
          </p:nvPr>
        </p:nvSpPr>
        <p:spPr>
          <a:xfrm>
            <a:off x="777240" y="696686"/>
            <a:ext cx="10659110" cy="5480277"/>
          </a:xfrm>
        </p:spPr>
        <p:txBody>
          <a:bodyPr>
            <a:normAutofit/>
          </a:bodyPr>
          <a:lstStyle/>
          <a:p>
            <a:pPr marL="0" indent="0">
              <a:buNone/>
            </a:pPr>
            <a:r>
              <a:rPr lang="en-US" sz="2800" b="1" dirty="0"/>
              <a:t>Concept of Event Loop in This Image</a:t>
            </a:r>
          </a:p>
          <a:p>
            <a:pPr marL="0" indent="0">
              <a:buNone/>
            </a:pPr>
            <a:r>
              <a:rPr lang="en-US" sz="2400" b="1" dirty="0"/>
              <a:t>📌 Overview:</a:t>
            </a:r>
          </a:p>
          <a:p>
            <a:r>
              <a:rPr lang="en-US" sz="2400" dirty="0"/>
              <a:t>Node.js uses a </a:t>
            </a:r>
            <a:r>
              <a:rPr lang="en-US" sz="2400" b="1" dirty="0">
                <a:solidFill>
                  <a:srgbClr val="C00000"/>
                </a:solidFill>
              </a:rPr>
              <a:t>single-threaded event loop model</a:t>
            </a:r>
            <a:r>
              <a:rPr lang="en-US" sz="2400" dirty="0"/>
              <a:t> to handle </a:t>
            </a:r>
            <a:r>
              <a:rPr lang="en-US" sz="2400" b="1" dirty="0"/>
              <a:t>non-blocking I/O</a:t>
            </a:r>
            <a:r>
              <a:rPr lang="en-US" sz="2400" dirty="0"/>
              <a:t> </a:t>
            </a:r>
            <a:r>
              <a:rPr lang="en-US" sz="2400" b="1" dirty="0"/>
              <a:t>operations</a:t>
            </a:r>
            <a:r>
              <a:rPr lang="en-US" sz="2400" dirty="0"/>
              <a:t>. </a:t>
            </a:r>
          </a:p>
          <a:p>
            <a:r>
              <a:rPr lang="en-US" sz="2400" dirty="0"/>
              <a:t>Instead of </a:t>
            </a:r>
            <a:r>
              <a:rPr lang="en-US" sz="2400" b="1" dirty="0"/>
              <a:t>creating new threads for each request </a:t>
            </a:r>
            <a:r>
              <a:rPr lang="en-US" sz="2400" dirty="0"/>
              <a:t>(like in </a:t>
            </a:r>
            <a:r>
              <a:rPr lang="en-US" sz="2400" b="1" dirty="0">
                <a:solidFill>
                  <a:srgbClr val="C00000"/>
                </a:solidFill>
              </a:rPr>
              <a:t>traditional multi-threaded servers</a:t>
            </a:r>
            <a:r>
              <a:rPr lang="en-US" sz="2400" dirty="0"/>
              <a:t>), it offloads </a:t>
            </a:r>
            <a:r>
              <a:rPr lang="en-US" sz="2400" b="1" dirty="0">
                <a:solidFill>
                  <a:srgbClr val="C00000"/>
                </a:solidFill>
              </a:rPr>
              <a:t>heavy</a:t>
            </a:r>
            <a:r>
              <a:rPr lang="en-US" sz="2400" dirty="0"/>
              <a:t> or </a:t>
            </a:r>
            <a:r>
              <a:rPr lang="en-US" sz="2400" b="1" dirty="0">
                <a:solidFill>
                  <a:srgbClr val="C00000"/>
                </a:solidFill>
              </a:rPr>
              <a:t>async</a:t>
            </a:r>
            <a:r>
              <a:rPr lang="en-US" sz="2400" dirty="0"/>
              <a:t> work to the system (via </a:t>
            </a:r>
            <a:r>
              <a:rPr lang="en-US" sz="2400" dirty="0" err="1"/>
              <a:t>libuv</a:t>
            </a:r>
            <a:r>
              <a:rPr lang="en-US" sz="2400" dirty="0"/>
              <a:t>) and keeps the main thread </a:t>
            </a:r>
            <a:r>
              <a:rPr lang="en-US" sz="2400" b="1" dirty="0"/>
              <a:t>free</a:t>
            </a:r>
            <a:r>
              <a:rPr lang="en-US" sz="2400" dirty="0"/>
              <a:t> to handle new requests.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533904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0AD2D-D21A-5CC7-1DBF-EB6E12D150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8359F-CE43-F1B3-9D9D-453083F5A5C5}"/>
              </a:ext>
            </a:extLst>
          </p:cNvPr>
          <p:cNvSpPr>
            <a:spLocks noGrp="1"/>
          </p:cNvSpPr>
          <p:nvPr>
            <p:ph idx="1"/>
          </p:nvPr>
        </p:nvSpPr>
        <p:spPr>
          <a:xfrm>
            <a:off x="777240" y="696686"/>
            <a:ext cx="10659110" cy="5480277"/>
          </a:xfrm>
        </p:spPr>
        <p:txBody>
          <a:bodyPr>
            <a:normAutofit/>
          </a:bodyPr>
          <a:lstStyle/>
          <a:p>
            <a:pPr marL="0" indent="0">
              <a:buNone/>
            </a:pPr>
            <a:r>
              <a:rPr lang="en-US" sz="2400" b="1" dirty="0"/>
              <a:t>🔁 What is the Event Loop?</a:t>
            </a:r>
          </a:p>
          <a:p>
            <a:r>
              <a:rPr lang="en-US" sz="2400" dirty="0"/>
              <a:t>The Event Loop is like a </a:t>
            </a:r>
            <a:r>
              <a:rPr lang="en-US" sz="2400" b="1" dirty="0">
                <a:solidFill>
                  <a:srgbClr val="C00000"/>
                </a:solidFill>
              </a:rPr>
              <a:t>manager</a:t>
            </a:r>
            <a:r>
              <a:rPr lang="en-US" sz="2400" dirty="0"/>
              <a:t> or </a:t>
            </a:r>
            <a:r>
              <a:rPr lang="en-US" sz="2400" b="1" dirty="0">
                <a:solidFill>
                  <a:srgbClr val="C00000"/>
                </a:solidFill>
              </a:rPr>
              <a:t>traffic</a:t>
            </a:r>
            <a:r>
              <a:rPr lang="en-US" sz="2400" dirty="0"/>
              <a:t> </a:t>
            </a:r>
            <a:r>
              <a:rPr lang="en-US" sz="2400" b="1" dirty="0">
                <a:solidFill>
                  <a:srgbClr val="C00000"/>
                </a:solidFill>
              </a:rPr>
              <a:t>controller</a:t>
            </a:r>
            <a:r>
              <a:rPr lang="en-US" sz="2400" dirty="0"/>
              <a:t> inside Node.js.</a:t>
            </a:r>
            <a:endParaRPr lang="en-US" sz="2800" b="1" dirty="0"/>
          </a:p>
          <a:p>
            <a:r>
              <a:rPr lang="en-US" sz="2400" dirty="0"/>
              <a:t>The </a:t>
            </a:r>
            <a:r>
              <a:rPr lang="en-US" sz="2400" b="1" dirty="0"/>
              <a:t>event loop </a:t>
            </a:r>
            <a:r>
              <a:rPr lang="en-US" sz="2400" b="1" dirty="0">
                <a:solidFill>
                  <a:srgbClr val="C00000"/>
                </a:solidFill>
              </a:rPr>
              <a:t>lives in </a:t>
            </a:r>
            <a:r>
              <a:rPr lang="en-US" sz="2400" b="1" dirty="0" err="1"/>
              <a:t>libuv</a:t>
            </a:r>
            <a:r>
              <a:rPr lang="en-US" sz="2400" dirty="0"/>
              <a:t>, and calls </a:t>
            </a:r>
            <a:r>
              <a:rPr lang="en-US" sz="2400" b="1" dirty="0"/>
              <a:t>back into V8</a:t>
            </a:r>
            <a:r>
              <a:rPr lang="en-US" sz="2400" dirty="0"/>
              <a:t> to run your JS callbacks.</a:t>
            </a:r>
          </a:p>
          <a:p>
            <a:pPr marL="0" indent="0">
              <a:buNone/>
            </a:pPr>
            <a:r>
              <a:rPr lang="en-US" sz="2400" b="1" dirty="0"/>
              <a:t>It decides:</a:t>
            </a:r>
          </a:p>
          <a:p>
            <a:pPr marL="0" indent="0">
              <a:buNone/>
            </a:pPr>
            <a:r>
              <a:rPr lang="en-US" sz="2400" dirty="0"/>
              <a:t>✅ What </a:t>
            </a:r>
            <a:r>
              <a:rPr lang="en-US" sz="2400" b="1" dirty="0"/>
              <a:t>code runs </a:t>
            </a:r>
            <a:r>
              <a:rPr lang="en-US" sz="2400" b="1" dirty="0">
                <a:solidFill>
                  <a:srgbClr val="C00000"/>
                </a:solidFill>
              </a:rPr>
              <a:t>now</a:t>
            </a:r>
            <a:r>
              <a:rPr lang="en-US" sz="2400" b="1" dirty="0"/>
              <a:t> </a:t>
            </a:r>
            <a:r>
              <a:rPr lang="en-US" sz="2400" dirty="0"/>
              <a:t>(immediate tasks)</a:t>
            </a:r>
          </a:p>
          <a:p>
            <a:pPr marL="0" indent="0">
              <a:buNone/>
            </a:pPr>
            <a:r>
              <a:rPr lang="en-US" sz="2400" dirty="0"/>
              <a:t>⏳ What runs </a:t>
            </a:r>
            <a:r>
              <a:rPr lang="en-US" sz="2400" b="1" dirty="0">
                <a:solidFill>
                  <a:srgbClr val="C00000"/>
                </a:solidFill>
              </a:rPr>
              <a:t>later</a:t>
            </a:r>
            <a:r>
              <a:rPr lang="en-US" sz="2400" dirty="0"/>
              <a:t> (callbacks, promises, etc.)</a:t>
            </a:r>
          </a:p>
          <a:p>
            <a:pPr marL="0" indent="0">
              <a:buNone/>
            </a:pPr>
            <a:r>
              <a:rPr lang="en-US" sz="2400" dirty="0"/>
              <a:t>⚙️ What to do with tasks from the </a:t>
            </a:r>
            <a:r>
              <a:rPr lang="en-US" sz="2400" b="1" dirty="0">
                <a:solidFill>
                  <a:srgbClr val="C00000"/>
                </a:solidFill>
              </a:rPr>
              <a:t>file system</a:t>
            </a:r>
            <a:r>
              <a:rPr lang="en-US" sz="2400" dirty="0"/>
              <a:t>, </a:t>
            </a:r>
            <a:r>
              <a:rPr lang="en-US" sz="2400" b="1" dirty="0">
                <a:solidFill>
                  <a:srgbClr val="C00000"/>
                </a:solidFill>
              </a:rPr>
              <a:t>timers</a:t>
            </a:r>
            <a:r>
              <a:rPr lang="en-US" sz="2400" dirty="0"/>
              <a:t>, </a:t>
            </a:r>
            <a:r>
              <a:rPr lang="en-US" sz="2400" b="1" dirty="0">
                <a:solidFill>
                  <a:srgbClr val="C00000"/>
                </a:solidFill>
              </a:rPr>
              <a:t>network</a:t>
            </a:r>
            <a:r>
              <a:rPr lang="en-US" sz="2400" dirty="0"/>
              <a:t>, etc.</a:t>
            </a:r>
          </a:p>
          <a:p>
            <a:pPr marL="0" indent="0">
              <a:buNone/>
            </a:pPr>
            <a:endParaRPr lang="en-US" sz="2400" dirty="0"/>
          </a:p>
          <a:p>
            <a:pPr marL="0" indent="0">
              <a:buNone/>
            </a:pPr>
            <a:r>
              <a:rPr lang="en-US" sz="2400" dirty="0"/>
              <a:t>	The event loop allows Node.js to handle many operations concurrently using a single thread — without blocking the execution.</a:t>
            </a:r>
            <a:endParaRPr lang="en-IN" sz="2400" dirty="0"/>
          </a:p>
        </p:txBody>
      </p:sp>
    </p:spTree>
    <p:extLst>
      <p:ext uri="{BB962C8B-B14F-4D97-AF65-F5344CB8AC3E}">
        <p14:creationId xmlns:p14="http://schemas.microsoft.com/office/powerpoint/2010/main" val="1149732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50909-40EF-C367-95EC-815770C765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05C63-13B0-2AB4-7E47-E5778D2C5F61}"/>
              </a:ext>
            </a:extLst>
          </p:cNvPr>
          <p:cNvSpPr>
            <a:spLocks noGrp="1"/>
          </p:cNvSpPr>
          <p:nvPr>
            <p:ph idx="1"/>
          </p:nvPr>
        </p:nvSpPr>
        <p:spPr>
          <a:xfrm>
            <a:off x="777240" y="881743"/>
            <a:ext cx="10659110" cy="5295220"/>
          </a:xfrm>
        </p:spPr>
        <p:txBody>
          <a:bodyPr>
            <a:normAutofit/>
          </a:bodyPr>
          <a:lstStyle/>
          <a:p>
            <a:pPr marL="0" indent="0">
              <a:buNone/>
            </a:pPr>
            <a:r>
              <a:rPr lang="en-US" sz="2400" b="1" dirty="0"/>
              <a:t>🧠 How Does the Event Loop Work?</a:t>
            </a:r>
          </a:p>
          <a:p>
            <a:pPr marL="457200" indent="-457200">
              <a:buFont typeface="+mj-lt"/>
              <a:buAutoNum type="arabicPeriod"/>
            </a:pPr>
            <a:r>
              <a:rPr lang="en-US" sz="2400" b="1" dirty="0"/>
              <a:t>Application Starts (Main Thread)</a:t>
            </a:r>
          </a:p>
          <a:p>
            <a:pPr lvl="1"/>
            <a:r>
              <a:rPr lang="en-US" sz="2400" dirty="0"/>
              <a:t>Your Node.js app begins execution using the </a:t>
            </a:r>
            <a:r>
              <a:rPr lang="en-US" sz="2400" b="1" dirty="0"/>
              <a:t>V8 engine</a:t>
            </a:r>
            <a:r>
              <a:rPr lang="en-US" sz="2400" dirty="0"/>
              <a:t>.</a:t>
            </a:r>
          </a:p>
          <a:p>
            <a:pPr lvl="1"/>
            <a:r>
              <a:rPr lang="en-US" sz="2400" dirty="0"/>
              <a:t>JavaScript code runs on the </a:t>
            </a:r>
            <a:r>
              <a:rPr lang="en-US" sz="2400" b="1" dirty="0"/>
              <a:t>main thread</a:t>
            </a:r>
            <a:r>
              <a:rPr lang="en-US" sz="2400" dirty="0"/>
              <a:t>.</a:t>
            </a:r>
          </a:p>
          <a:p>
            <a:pPr marL="457200" indent="-457200">
              <a:buFont typeface="+mj-lt"/>
              <a:buAutoNum type="arabicPeriod"/>
            </a:pPr>
            <a:r>
              <a:rPr lang="en-US" sz="2400" b="1" dirty="0"/>
              <a:t>Encountering </a:t>
            </a:r>
            <a:r>
              <a:rPr lang="en-US" sz="2400" b="1" dirty="0">
                <a:solidFill>
                  <a:srgbClr val="C00000"/>
                </a:solidFill>
              </a:rPr>
              <a:t>Asynchronous</a:t>
            </a:r>
            <a:r>
              <a:rPr lang="en-US" sz="2400" b="1" dirty="0"/>
              <a:t> Task:</a:t>
            </a:r>
          </a:p>
          <a:p>
            <a:pPr lvl="1"/>
            <a:r>
              <a:rPr lang="en-US" sz="2400" dirty="0"/>
              <a:t>When the event loop encounters an </a:t>
            </a:r>
            <a:r>
              <a:rPr lang="en-US" sz="2400" b="1" dirty="0">
                <a:solidFill>
                  <a:srgbClr val="C00000"/>
                </a:solidFill>
              </a:rPr>
              <a:t>async</a:t>
            </a:r>
            <a:r>
              <a:rPr lang="en-US" sz="2400" dirty="0"/>
              <a:t> operation like: </a:t>
            </a:r>
          </a:p>
          <a:p>
            <a:pPr lvl="2"/>
            <a:r>
              <a:rPr lang="en-US" sz="2400" dirty="0" err="1"/>
              <a:t>setTimeout</a:t>
            </a:r>
            <a:r>
              <a:rPr lang="en-US" sz="2400" dirty="0"/>
              <a:t>()</a:t>
            </a:r>
          </a:p>
          <a:p>
            <a:pPr lvl="2"/>
            <a:r>
              <a:rPr lang="en-US" sz="2400" dirty="0" err="1"/>
              <a:t>fs.readFile</a:t>
            </a:r>
            <a:r>
              <a:rPr lang="en-US" sz="2400" dirty="0"/>
              <a:t>()</a:t>
            </a:r>
          </a:p>
          <a:p>
            <a:pPr lvl="2"/>
            <a:r>
              <a:rPr lang="en-US" sz="2400" dirty="0"/>
              <a:t>fetch() / </a:t>
            </a:r>
            <a:r>
              <a:rPr lang="en-US" sz="2400" dirty="0" err="1"/>
              <a:t>http.get</a:t>
            </a:r>
            <a:r>
              <a:rPr lang="en-US" sz="2400" dirty="0"/>
              <a:t>()</a:t>
            </a:r>
          </a:p>
          <a:p>
            <a:pPr lvl="2"/>
            <a:r>
              <a:rPr lang="en-US" sz="2400" dirty="0"/>
              <a:t>Promises (.then, async/await)</a:t>
            </a:r>
          </a:p>
          <a:p>
            <a:pPr lvl="1"/>
            <a:r>
              <a:rPr lang="en-US" sz="2400" dirty="0"/>
              <a:t>These tasks are offloaded to </a:t>
            </a:r>
            <a:r>
              <a:rPr lang="en-US" sz="2400" b="1" dirty="0">
                <a:solidFill>
                  <a:srgbClr val="C00000"/>
                </a:solidFill>
              </a:rPr>
              <a:t>Node APIs</a:t>
            </a:r>
            <a:r>
              <a:rPr lang="en-US" sz="2400" b="1" dirty="0"/>
              <a:t> </a:t>
            </a:r>
            <a:r>
              <a:rPr lang="en-US" sz="2400" dirty="0"/>
              <a:t>+ </a:t>
            </a:r>
            <a:r>
              <a:rPr lang="en-US" sz="2400" b="1" dirty="0" err="1">
                <a:solidFill>
                  <a:srgbClr val="C00000"/>
                </a:solidFill>
              </a:rPr>
              <a:t>libuv</a:t>
            </a:r>
            <a:r>
              <a:rPr lang="en-US" sz="2400" dirty="0"/>
              <a:t> (C++ layer).</a:t>
            </a:r>
          </a:p>
          <a:p>
            <a:pPr marL="0" indent="0">
              <a:buNone/>
            </a:pPr>
            <a:endParaRPr lang="en-IN" sz="2400" dirty="0"/>
          </a:p>
        </p:txBody>
      </p:sp>
    </p:spTree>
    <p:extLst>
      <p:ext uri="{BB962C8B-B14F-4D97-AF65-F5344CB8AC3E}">
        <p14:creationId xmlns:p14="http://schemas.microsoft.com/office/powerpoint/2010/main" val="1703640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27D6C-9BA8-AFBB-F8F0-A29DC94F5C9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4F1CB-1941-2AE4-B1FF-52D2FAEC0F82}"/>
              </a:ext>
            </a:extLst>
          </p:cNvPr>
          <p:cNvSpPr>
            <a:spLocks noGrp="1"/>
          </p:cNvSpPr>
          <p:nvPr>
            <p:ph idx="1"/>
          </p:nvPr>
        </p:nvSpPr>
        <p:spPr>
          <a:xfrm>
            <a:off x="777240" y="914400"/>
            <a:ext cx="10659110" cy="5262563"/>
          </a:xfrm>
        </p:spPr>
        <p:txBody>
          <a:bodyPr>
            <a:normAutofit/>
          </a:bodyPr>
          <a:lstStyle/>
          <a:p>
            <a:pPr marL="0" indent="0">
              <a:buNone/>
            </a:pPr>
            <a:r>
              <a:rPr lang="en-US" sz="2400" b="1" dirty="0"/>
              <a:t>3. </a:t>
            </a:r>
            <a:r>
              <a:rPr lang="en-US" sz="2400" b="1" dirty="0" err="1"/>
              <a:t>libuv</a:t>
            </a:r>
            <a:r>
              <a:rPr lang="en-US" sz="2400" b="1" dirty="0"/>
              <a:t> + Worker Threads: (</a:t>
            </a:r>
            <a:r>
              <a:rPr lang="en-IN" sz="2400" b="1" dirty="0"/>
              <a:t>A C++ library)</a:t>
            </a:r>
            <a:endParaRPr lang="en-US" sz="2400" b="1" dirty="0"/>
          </a:p>
          <a:p>
            <a:r>
              <a:rPr lang="en-US" sz="2400" b="1" dirty="0" err="1"/>
              <a:t>libuv</a:t>
            </a:r>
            <a:r>
              <a:rPr lang="en-US" sz="2400" b="1" dirty="0"/>
              <a:t> decides whether to:</a:t>
            </a:r>
          </a:p>
          <a:p>
            <a:pPr lvl="1"/>
            <a:r>
              <a:rPr lang="en-US" sz="2400" dirty="0"/>
              <a:t>Use </a:t>
            </a:r>
            <a:r>
              <a:rPr lang="en-US" sz="2400" b="1" dirty="0">
                <a:solidFill>
                  <a:srgbClr val="C00000"/>
                </a:solidFill>
              </a:rPr>
              <a:t>internal OS </a:t>
            </a:r>
            <a:r>
              <a:rPr lang="en-US" sz="2400" dirty="0"/>
              <a:t>APIs (e.g. </a:t>
            </a:r>
            <a:r>
              <a:rPr lang="en-US" sz="2400" dirty="0" err="1"/>
              <a:t>setTimeout</a:t>
            </a:r>
            <a:r>
              <a:rPr lang="en-US" sz="2400" dirty="0"/>
              <a:t>)</a:t>
            </a:r>
          </a:p>
          <a:p>
            <a:pPr lvl="1"/>
            <a:r>
              <a:rPr lang="en-US" sz="2400" dirty="0"/>
              <a:t>Or assign to a </a:t>
            </a:r>
            <a:r>
              <a:rPr lang="en-US" sz="2400" b="1" dirty="0">
                <a:solidFill>
                  <a:srgbClr val="C00000"/>
                </a:solidFill>
              </a:rPr>
              <a:t>worker thread </a:t>
            </a:r>
            <a:r>
              <a:rPr lang="en-US" sz="2400" dirty="0"/>
              <a:t>(e.g. for </a:t>
            </a:r>
            <a:r>
              <a:rPr lang="en-US" sz="2400" dirty="0" err="1"/>
              <a:t>fs.readFile</a:t>
            </a:r>
            <a:r>
              <a:rPr lang="en-US" sz="2400" dirty="0"/>
              <a:t>, DNS, crypto, etc.)</a:t>
            </a:r>
          </a:p>
          <a:p>
            <a:r>
              <a:rPr lang="en-US" sz="2400" b="1" dirty="0" err="1">
                <a:solidFill>
                  <a:srgbClr val="C00000"/>
                </a:solidFill>
              </a:rPr>
              <a:t>fs.readFile</a:t>
            </a:r>
            <a:r>
              <a:rPr lang="en-US" sz="2400" dirty="0"/>
              <a:t>('big.txt', callback) is offloaded to a worker thread in the </a:t>
            </a:r>
            <a:r>
              <a:rPr lang="en-US" sz="2400" dirty="0" err="1"/>
              <a:t>libuv</a:t>
            </a:r>
            <a:r>
              <a:rPr lang="en-US" sz="2400" dirty="0"/>
              <a:t> thread pool.</a:t>
            </a:r>
          </a:p>
          <a:p>
            <a:pPr marL="0" indent="0">
              <a:buNone/>
            </a:pPr>
            <a:endParaRPr lang="en-US" sz="800" dirty="0"/>
          </a:p>
          <a:p>
            <a:pPr marL="0" indent="0">
              <a:buNone/>
            </a:pPr>
            <a:r>
              <a:rPr lang="en-US" sz="2400" b="1" dirty="0"/>
              <a:t>4. Main Thread Continues:</a:t>
            </a:r>
          </a:p>
          <a:p>
            <a:r>
              <a:rPr lang="en-US" sz="2400" dirty="0"/>
              <a:t>While the file is being read in the background, the </a:t>
            </a:r>
            <a:r>
              <a:rPr lang="en-US" sz="2400" b="1" dirty="0"/>
              <a:t>main thread </a:t>
            </a:r>
            <a:r>
              <a:rPr lang="en-US" sz="2400" b="1" dirty="0">
                <a:solidFill>
                  <a:srgbClr val="C00000"/>
                </a:solidFill>
              </a:rPr>
              <a:t>does not block</a:t>
            </a:r>
            <a:r>
              <a:rPr lang="en-US" sz="2400" dirty="0"/>
              <a:t>.</a:t>
            </a:r>
          </a:p>
          <a:p>
            <a:r>
              <a:rPr lang="en-US" sz="2400" dirty="0"/>
              <a:t>It continues executing the next lines of code.</a:t>
            </a:r>
          </a:p>
          <a:p>
            <a:pPr marL="0" indent="0">
              <a:buNone/>
            </a:pPr>
            <a:endParaRPr lang="en-IN" sz="2400" dirty="0"/>
          </a:p>
        </p:txBody>
      </p:sp>
    </p:spTree>
    <p:extLst>
      <p:ext uri="{BB962C8B-B14F-4D97-AF65-F5344CB8AC3E}">
        <p14:creationId xmlns:p14="http://schemas.microsoft.com/office/powerpoint/2010/main" val="322580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13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34" name="Oval 513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Oval 513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Oval 513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Oval 513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Oval 513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9" name="Oval 513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Oval 513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Oval 514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Oval 514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3" name="Oval 514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4" name="Freeform: Shape 514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5" name="Freeform: Shape 514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6" name="Freeform: Shape 514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7" name="Oval 514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48" name="Freeform: Shape 514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5150" name="Rectangle 514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4" name="Picture 4" descr="Modern Web Application Architecture in 2025: [Build a High-Performance App]">
            <a:extLst>
              <a:ext uri="{FF2B5EF4-FFF2-40B4-BE49-F238E27FC236}">
                <a16:creationId xmlns:a16="http://schemas.microsoft.com/office/drawing/2014/main" id="{76E794E3-F153-2DC8-8796-28405BAFC403}"/>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t="3399" b="9053"/>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5152" name="Group 5151">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5153" name="Oval 515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4" name="Oval 515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5" name="Oval 515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6" name="Oval 5155">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7" name="Oval 5156">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8" name="Oval 5157">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9" name="Oval 5158">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0" name="Oval 5159">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566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BE015-6AA5-DA21-25B8-47BAFF50F3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2244A-25C8-6D9E-537E-83E40E998530}"/>
              </a:ext>
            </a:extLst>
          </p:cNvPr>
          <p:cNvSpPr>
            <a:spLocks noGrp="1"/>
          </p:cNvSpPr>
          <p:nvPr>
            <p:ph idx="1"/>
          </p:nvPr>
        </p:nvSpPr>
        <p:spPr>
          <a:xfrm>
            <a:off x="777240" y="696686"/>
            <a:ext cx="10659110" cy="5480277"/>
          </a:xfrm>
        </p:spPr>
        <p:txBody>
          <a:bodyPr>
            <a:normAutofit/>
          </a:bodyPr>
          <a:lstStyle/>
          <a:p>
            <a:pPr marL="0" indent="0">
              <a:buNone/>
            </a:pPr>
            <a:r>
              <a:rPr lang="en-US" sz="2400" b="1" dirty="0"/>
              <a:t>5. Async Task Completion</a:t>
            </a:r>
          </a:p>
          <a:p>
            <a:r>
              <a:rPr lang="en-US" sz="2400" dirty="0"/>
              <a:t>Once the worker thread finishes reading the file, it </a:t>
            </a:r>
            <a:r>
              <a:rPr lang="en-US" sz="2400" b="1" dirty="0"/>
              <a:t>passes the result to </a:t>
            </a:r>
            <a:r>
              <a:rPr lang="en-US" sz="2400" b="1" dirty="0" err="1">
                <a:solidFill>
                  <a:srgbClr val="C00000"/>
                </a:solidFill>
              </a:rPr>
              <a:t>libuv</a:t>
            </a:r>
            <a:r>
              <a:rPr lang="en-US" sz="2400" dirty="0"/>
              <a:t>.</a:t>
            </a:r>
          </a:p>
          <a:p>
            <a:r>
              <a:rPr lang="en-US" sz="2400" dirty="0" err="1"/>
              <a:t>libuv</a:t>
            </a:r>
            <a:r>
              <a:rPr lang="en-US" sz="2400" dirty="0"/>
              <a:t> then queues the associated callback in the </a:t>
            </a:r>
            <a:r>
              <a:rPr lang="en-US" sz="2400" b="1" dirty="0">
                <a:solidFill>
                  <a:srgbClr val="C00000"/>
                </a:solidFill>
              </a:rPr>
              <a:t>Event Queue </a:t>
            </a:r>
            <a:r>
              <a:rPr lang="en-US" sz="2400" dirty="0"/>
              <a:t>(</a:t>
            </a:r>
            <a:r>
              <a:rPr lang="en-US" sz="2400" b="1" dirty="0"/>
              <a:t>Callback Queue</a:t>
            </a:r>
            <a:r>
              <a:rPr lang="en-US" sz="2400" dirty="0"/>
              <a:t>).</a:t>
            </a:r>
          </a:p>
          <a:p>
            <a:pPr marL="0" indent="0">
              <a:buNone/>
            </a:pPr>
            <a:endParaRPr lang="en-US" sz="2400" dirty="0"/>
          </a:p>
          <a:p>
            <a:pPr marL="0" indent="0">
              <a:buNone/>
            </a:pPr>
            <a:r>
              <a:rPr lang="en-US" sz="2400" b="1" dirty="0"/>
              <a:t>6. Event Loop Checks Queue</a:t>
            </a:r>
          </a:p>
          <a:p>
            <a:pPr marL="0" indent="0">
              <a:buNone/>
            </a:pPr>
            <a:r>
              <a:rPr lang="en-US" sz="2400" dirty="0"/>
              <a:t>The Event Loop constantly checks:</a:t>
            </a:r>
          </a:p>
          <a:p>
            <a:pPr lvl="1"/>
            <a:r>
              <a:rPr lang="en-US" sz="2400" b="1" dirty="0"/>
              <a:t>Is </a:t>
            </a:r>
            <a:r>
              <a:rPr lang="en-US" sz="2400" b="1" dirty="0">
                <a:solidFill>
                  <a:srgbClr val="C00000"/>
                </a:solidFill>
              </a:rPr>
              <a:t>V8</a:t>
            </a:r>
            <a:r>
              <a:rPr lang="en-US" sz="2400" b="1" dirty="0"/>
              <a:t> </a:t>
            </a:r>
            <a:r>
              <a:rPr lang="en-US" sz="2400" dirty="0"/>
              <a:t>(main thread) </a:t>
            </a:r>
            <a:r>
              <a:rPr lang="en-US" sz="2400" b="1" dirty="0">
                <a:solidFill>
                  <a:srgbClr val="C00000"/>
                </a:solidFill>
              </a:rPr>
              <a:t>idle</a:t>
            </a:r>
            <a:r>
              <a:rPr lang="en-US" sz="2400" dirty="0"/>
              <a:t>?</a:t>
            </a:r>
          </a:p>
          <a:p>
            <a:pPr lvl="1"/>
            <a:r>
              <a:rPr lang="en-US" sz="2400" dirty="0"/>
              <a:t>Is there any </a:t>
            </a:r>
            <a:r>
              <a:rPr lang="en-US" sz="2400" b="1" dirty="0">
                <a:solidFill>
                  <a:srgbClr val="C00000"/>
                </a:solidFill>
              </a:rPr>
              <a:t>callback</a:t>
            </a:r>
            <a:r>
              <a:rPr lang="en-US" sz="2400" dirty="0"/>
              <a:t> in the </a:t>
            </a:r>
            <a:r>
              <a:rPr lang="en-US" sz="2400" b="1" dirty="0"/>
              <a:t>Event Queue</a:t>
            </a:r>
            <a:r>
              <a:rPr lang="en-US" sz="2400" dirty="0"/>
              <a:t>?</a:t>
            </a:r>
          </a:p>
          <a:p>
            <a:pPr marL="0" indent="0">
              <a:buNone/>
            </a:pPr>
            <a:r>
              <a:rPr lang="en-US" sz="2400" b="1" dirty="0"/>
              <a:t>If yes:</a:t>
            </a:r>
          </a:p>
          <a:p>
            <a:pPr lvl="1"/>
            <a:r>
              <a:rPr lang="en-US" sz="2400" dirty="0"/>
              <a:t> It </a:t>
            </a:r>
            <a:r>
              <a:rPr lang="en-US" sz="2400" b="1" dirty="0">
                <a:solidFill>
                  <a:srgbClr val="C00000"/>
                </a:solidFill>
              </a:rPr>
              <a:t>pulls</a:t>
            </a:r>
            <a:r>
              <a:rPr lang="en-US" sz="2400" dirty="0"/>
              <a:t> the callback from the queue</a:t>
            </a:r>
          </a:p>
          <a:p>
            <a:pPr lvl="1"/>
            <a:r>
              <a:rPr lang="en-US" sz="2400" dirty="0"/>
              <a:t>Executes it back on the </a:t>
            </a:r>
            <a:r>
              <a:rPr lang="en-US" sz="2400" b="1" dirty="0">
                <a:solidFill>
                  <a:srgbClr val="C00000"/>
                </a:solidFill>
              </a:rPr>
              <a:t>main thread </a:t>
            </a:r>
            <a:r>
              <a:rPr lang="en-US" sz="2400" dirty="0"/>
              <a:t>using </a:t>
            </a:r>
            <a:r>
              <a:rPr lang="en-US" sz="2400" b="1" dirty="0"/>
              <a:t>V8</a:t>
            </a:r>
            <a:endParaRPr lang="en-IN" sz="2400" b="1" dirty="0"/>
          </a:p>
        </p:txBody>
      </p:sp>
    </p:spTree>
    <p:extLst>
      <p:ext uri="{BB962C8B-B14F-4D97-AF65-F5344CB8AC3E}">
        <p14:creationId xmlns:p14="http://schemas.microsoft.com/office/powerpoint/2010/main" val="1532476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CDCE5-20D2-5927-CE7A-50BD209948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B74DB-0735-CAA6-C382-B881F842AAE8}"/>
              </a:ext>
            </a:extLst>
          </p:cNvPr>
          <p:cNvSpPr>
            <a:spLocks noGrp="1"/>
          </p:cNvSpPr>
          <p:nvPr>
            <p:ph idx="1"/>
          </p:nvPr>
        </p:nvSpPr>
        <p:spPr>
          <a:xfrm>
            <a:off x="777240" y="696686"/>
            <a:ext cx="10659110" cy="5480277"/>
          </a:xfrm>
        </p:spPr>
        <p:txBody>
          <a:bodyPr>
            <a:normAutofit/>
          </a:bodyPr>
          <a:lstStyle/>
          <a:p>
            <a:pPr>
              <a:buNone/>
            </a:pPr>
            <a:r>
              <a:rPr lang="en-US" sz="2400" b="1" dirty="0"/>
              <a:t>7. Cycle Repeats</a:t>
            </a:r>
          </a:p>
          <a:p>
            <a:pPr>
              <a:buFont typeface="Arial" panose="020B0604020202020204" pitchFamily="34" charset="0"/>
              <a:buChar char="•"/>
            </a:pPr>
            <a:r>
              <a:rPr lang="en-US" sz="2400" dirty="0"/>
              <a:t>This cycle </a:t>
            </a:r>
            <a:r>
              <a:rPr lang="en-US" sz="2400" b="1" dirty="0"/>
              <a:t>repeats forever</a:t>
            </a:r>
            <a:r>
              <a:rPr lang="en-US" sz="2400" dirty="0"/>
              <a:t> as long as:</a:t>
            </a:r>
          </a:p>
          <a:p>
            <a:pPr marL="742950" lvl="1" indent="-285750">
              <a:buFont typeface="Arial" panose="020B0604020202020204" pitchFamily="34" charset="0"/>
              <a:buChar char="•"/>
            </a:pPr>
            <a:r>
              <a:rPr lang="en-US" sz="2400" dirty="0"/>
              <a:t>There are </a:t>
            </a:r>
            <a:r>
              <a:rPr lang="en-US" sz="2400" b="1" dirty="0">
                <a:solidFill>
                  <a:srgbClr val="C00000"/>
                </a:solidFill>
              </a:rPr>
              <a:t>events</a:t>
            </a:r>
            <a:r>
              <a:rPr lang="en-US" sz="2400" dirty="0"/>
              <a:t> to process</a:t>
            </a:r>
          </a:p>
          <a:p>
            <a:pPr marL="742950" lvl="1" indent="-285750">
              <a:buFont typeface="Arial" panose="020B0604020202020204" pitchFamily="34" charset="0"/>
              <a:buChar char="•"/>
            </a:pPr>
            <a:r>
              <a:rPr lang="en-US" sz="2400" dirty="0"/>
              <a:t>Or the </a:t>
            </a:r>
            <a:r>
              <a:rPr lang="en-US" sz="2400" b="1" dirty="0">
                <a:solidFill>
                  <a:srgbClr val="C00000"/>
                </a:solidFill>
              </a:rPr>
              <a:t>app is running</a:t>
            </a:r>
          </a:p>
          <a:p>
            <a:pPr marL="0" indent="0">
              <a:buNone/>
            </a:pPr>
            <a:endParaRPr lang="en-IN" sz="2400" dirty="0"/>
          </a:p>
        </p:txBody>
      </p:sp>
    </p:spTree>
    <p:extLst>
      <p:ext uri="{BB962C8B-B14F-4D97-AF65-F5344CB8AC3E}">
        <p14:creationId xmlns:p14="http://schemas.microsoft.com/office/powerpoint/2010/main" val="3314440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ibuv - Wikipedia">
            <a:extLst>
              <a:ext uri="{FF2B5EF4-FFF2-40B4-BE49-F238E27FC236}">
                <a16:creationId xmlns:a16="http://schemas.microsoft.com/office/drawing/2014/main" id="{25B01492-9410-127D-174A-538C70790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6255" y="1733067"/>
            <a:ext cx="2041793" cy="207050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38C47C1-B378-574C-BEB7-314DF6FBAA5F}"/>
              </a:ext>
            </a:extLst>
          </p:cNvPr>
          <p:cNvSpPr>
            <a:spLocks noGrp="1"/>
          </p:cNvSpPr>
          <p:nvPr>
            <p:ph idx="1"/>
          </p:nvPr>
        </p:nvSpPr>
        <p:spPr>
          <a:xfrm>
            <a:off x="777240" y="385590"/>
            <a:ext cx="10659110" cy="5791373"/>
          </a:xfrm>
        </p:spPr>
        <p:txBody>
          <a:bodyPr>
            <a:noAutofit/>
          </a:bodyPr>
          <a:lstStyle/>
          <a:p>
            <a:pPr marL="0" marR="0">
              <a:buNone/>
            </a:pPr>
            <a:r>
              <a:rPr lang="en-IN" sz="2800" b="1" dirty="0" err="1">
                <a:effectLst/>
                <a:latin typeface="Calibri" panose="020F0502020204030204" pitchFamily="34" charset="0"/>
              </a:rPr>
              <a:t>Libuv</a:t>
            </a:r>
            <a:r>
              <a:rPr lang="en-US" sz="2800" b="1" dirty="0">
                <a:effectLst/>
                <a:latin typeface="Calibri" panose="020F0502020204030204" pitchFamily="34" charset="0"/>
              </a:rPr>
              <a:t>:</a:t>
            </a:r>
            <a:endParaRPr lang="en-IN" sz="2800" dirty="0">
              <a:effectLst/>
              <a:latin typeface="Calibri" panose="020F0502020204030204" pitchFamily="34" charset="0"/>
            </a:endParaRPr>
          </a:p>
          <a:p>
            <a:pPr marL="0" marR="0">
              <a:buNone/>
            </a:pPr>
            <a:r>
              <a:rPr lang="en-IN" sz="2400" b="1" dirty="0" err="1">
                <a:effectLst/>
                <a:latin typeface="Calibri" panose="020F0502020204030204" pitchFamily="34" charset="0"/>
              </a:rPr>
              <a:t>libuv</a:t>
            </a:r>
            <a:r>
              <a:rPr lang="en-IN" sz="2400" dirty="0">
                <a:effectLst/>
                <a:latin typeface="Calibri" panose="020F0502020204030204" pitchFamily="34" charset="0"/>
              </a:rPr>
              <a:t> is a </a:t>
            </a:r>
            <a:r>
              <a:rPr lang="en-US" sz="2400" b="1" dirty="0">
                <a:solidFill>
                  <a:srgbClr val="C00000"/>
                </a:solidFill>
                <a:effectLst/>
                <a:latin typeface="Calibri" panose="020F0502020204030204" pitchFamily="34" charset="0"/>
              </a:rPr>
              <a:t>C library</a:t>
            </a:r>
            <a:r>
              <a:rPr lang="en-IN" sz="2400" dirty="0">
                <a:solidFill>
                  <a:srgbClr val="C00000"/>
                </a:solidFill>
                <a:effectLst/>
                <a:latin typeface="Calibri" panose="020F0502020204030204" pitchFamily="34" charset="0"/>
              </a:rPr>
              <a:t> </a:t>
            </a:r>
            <a:r>
              <a:rPr lang="en-IN" sz="2400" dirty="0">
                <a:effectLst/>
                <a:latin typeface="Calibri" panose="020F0502020204030204" pitchFamily="34" charset="0"/>
              </a:rPr>
              <a:t>that powers Node.js's </a:t>
            </a:r>
            <a:r>
              <a:rPr lang="en-IN" sz="2400" b="1" dirty="0">
                <a:effectLst/>
                <a:latin typeface="Calibri" panose="020F0502020204030204" pitchFamily="34" charset="0"/>
              </a:rPr>
              <a:t>event-driven</a:t>
            </a:r>
            <a:r>
              <a:rPr lang="en-IN" sz="2400" dirty="0">
                <a:effectLst/>
                <a:latin typeface="Calibri" panose="020F0502020204030204" pitchFamily="34" charset="0"/>
              </a:rPr>
              <a:t>, </a:t>
            </a:r>
            <a:r>
              <a:rPr lang="en-IN" sz="2400" b="1" dirty="0">
                <a:effectLst/>
                <a:latin typeface="Calibri" panose="020F0502020204030204" pitchFamily="34" charset="0"/>
              </a:rPr>
              <a:t>non-blocking I/O</a:t>
            </a:r>
            <a:r>
              <a:rPr lang="en-IN" sz="2400" dirty="0">
                <a:effectLst/>
                <a:latin typeface="Calibri" panose="020F0502020204030204" pitchFamily="34" charset="0"/>
              </a:rPr>
              <a:t> model. It is a </a:t>
            </a:r>
            <a:r>
              <a:rPr lang="en-IN" sz="2400" b="1" dirty="0">
                <a:solidFill>
                  <a:srgbClr val="C00000"/>
                </a:solidFill>
                <a:effectLst/>
                <a:latin typeface="Calibri" panose="020F0502020204030204" pitchFamily="34" charset="0"/>
              </a:rPr>
              <a:t>core component </a:t>
            </a:r>
            <a:r>
              <a:rPr lang="en-IN" sz="2400" dirty="0">
                <a:effectLst/>
                <a:latin typeface="Calibri" panose="020F0502020204030204" pitchFamily="34" charset="0"/>
              </a:rPr>
              <a:t>of Node.js and serves as an </a:t>
            </a:r>
            <a:r>
              <a:rPr lang="en-IN" sz="2400" b="1" dirty="0">
                <a:solidFill>
                  <a:srgbClr val="C00000"/>
                </a:solidFill>
                <a:effectLst/>
                <a:latin typeface="Calibri" panose="020F0502020204030204" pitchFamily="34" charset="0"/>
              </a:rPr>
              <a:t>abstraction layer</a:t>
            </a:r>
            <a:r>
              <a:rPr lang="en-IN" sz="2400" dirty="0">
                <a:solidFill>
                  <a:srgbClr val="C00000"/>
                </a:solidFill>
                <a:effectLst/>
                <a:latin typeface="Calibri" panose="020F0502020204030204" pitchFamily="34" charset="0"/>
              </a:rPr>
              <a:t> </a:t>
            </a:r>
            <a:r>
              <a:rPr lang="en-IN" sz="2400" dirty="0">
                <a:effectLst/>
                <a:latin typeface="Calibri" panose="020F0502020204030204" pitchFamily="34" charset="0"/>
              </a:rPr>
              <a:t>between the </a:t>
            </a:r>
            <a:r>
              <a:rPr lang="en-IN" sz="2200" b="1" dirty="0">
                <a:effectLst/>
                <a:latin typeface="Calibri" panose="020F0502020204030204" pitchFamily="34" charset="0"/>
              </a:rPr>
              <a:t>operating system</a:t>
            </a:r>
            <a:r>
              <a:rPr lang="en-IN" sz="2200" dirty="0">
                <a:effectLst/>
                <a:latin typeface="Calibri" panose="020F0502020204030204" pitchFamily="34" charset="0"/>
              </a:rPr>
              <a:t> and </a:t>
            </a:r>
            <a:r>
              <a:rPr lang="en-IN" sz="2200" b="1" dirty="0">
                <a:effectLst/>
                <a:latin typeface="Calibri" panose="020F0502020204030204" pitchFamily="34" charset="0"/>
              </a:rPr>
              <a:t>Node</a:t>
            </a:r>
            <a:r>
              <a:rPr lang="en-IN" sz="2200" dirty="0">
                <a:effectLst/>
                <a:latin typeface="Calibri" panose="020F0502020204030204" pitchFamily="34" charset="0"/>
              </a:rPr>
              <a:t>.js. It enables asynchronous operations, such as file system tasks, network requests, and timers, across multiple platforms.</a:t>
            </a:r>
          </a:p>
          <a:p>
            <a:pPr marL="0" marR="0">
              <a:buNone/>
            </a:pPr>
            <a:r>
              <a:rPr lang="en-US" sz="2200" dirty="0">
                <a:effectLst/>
                <a:latin typeface="Calibri" panose="020F0502020204030204" pitchFamily="34" charset="0"/>
              </a:rPr>
              <a:t> </a:t>
            </a:r>
            <a:r>
              <a:rPr lang="en-IN" sz="2200" b="1" dirty="0">
                <a:effectLst/>
                <a:latin typeface="Calibri" panose="020F0502020204030204" pitchFamily="34" charset="0"/>
              </a:rPr>
              <a:t>How </a:t>
            </a:r>
            <a:r>
              <a:rPr lang="en-IN" sz="2200" b="1" dirty="0" err="1">
                <a:effectLst/>
                <a:latin typeface="Calibri" panose="020F0502020204030204" pitchFamily="34" charset="0"/>
              </a:rPr>
              <a:t>libuv</a:t>
            </a:r>
            <a:r>
              <a:rPr lang="en-IN" sz="2200" b="1" dirty="0">
                <a:effectLst/>
                <a:latin typeface="Calibri" panose="020F0502020204030204" pitchFamily="34" charset="0"/>
              </a:rPr>
              <a:t> Works in Node.js</a:t>
            </a:r>
            <a:endParaRPr lang="en-IN" sz="2200" dirty="0">
              <a:effectLst/>
              <a:latin typeface="Calibri" panose="020F0502020204030204" pitchFamily="34" charset="0"/>
            </a:endParaRPr>
          </a:p>
          <a:p>
            <a:pPr marL="0" marR="0">
              <a:buNone/>
            </a:pPr>
            <a:r>
              <a:rPr lang="en-IN" sz="2200" dirty="0">
                <a:effectLst/>
                <a:latin typeface="Calibri" panose="020F0502020204030204" pitchFamily="34" charset="0"/>
              </a:rPr>
              <a:t>When Node.js performs asynchronous operations like reading a file, the task is </a:t>
            </a:r>
            <a:r>
              <a:rPr lang="en-IN" sz="2200" b="1" dirty="0">
                <a:solidFill>
                  <a:schemeClr val="bg1"/>
                </a:solidFill>
                <a:effectLst/>
                <a:latin typeface="Calibri" panose="020F0502020204030204" pitchFamily="34" charset="0"/>
              </a:rPr>
              <a:t>passed to </a:t>
            </a:r>
            <a:r>
              <a:rPr lang="en-IN" sz="2200" dirty="0" err="1">
                <a:effectLst/>
                <a:latin typeface="Calibri" panose="020F0502020204030204" pitchFamily="34" charset="0"/>
              </a:rPr>
              <a:t>libuv</a:t>
            </a:r>
            <a:r>
              <a:rPr lang="en-IN" sz="2200" dirty="0">
                <a:effectLst/>
                <a:latin typeface="Calibri" panose="020F0502020204030204" pitchFamily="34" charset="0"/>
              </a:rPr>
              <a:t>. Here's what happens:</a:t>
            </a:r>
          </a:p>
          <a:p>
            <a:pPr rtl="0" fontAlgn="ctr">
              <a:buFont typeface="+mj-lt"/>
              <a:buAutoNum type="arabicPeriod"/>
            </a:pPr>
            <a:r>
              <a:rPr lang="en-IN" sz="2200" b="1" i="0" dirty="0">
                <a:effectLst/>
                <a:latin typeface="Calibri" panose="020F0502020204030204" pitchFamily="34" charset="0"/>
              </a:rPr>
              <a:t>Delegation: Node.js delegates the task to </a:t>
            </a:r>
            <a:r>
              <a:rPr lang="en-IN" sz="2200" b="1" i="0" dirty="0" err="1">
                <a:effectLst/>
                <a:latin typeface="Calibri" panose="020F0502020204030204" pitchFamily="34" charset="0"/>
              </a:rPr>
              <a:t>libuv</a:t>
            </a:r>
            <a:r>
              <a:rPr lang="en-IN" sz="2200" b="1" i="0" dirty="0">
                <a:effectLst/>
                <a:latin typeface="Calibri" panose="020F0502020204030204" pitchFamily="34" charset="0"/>
              </a:rPr>
              <a:t>.</a:t>
            </a:r>
          </a:p>
          <a:p>
            <a:pPr rtl="0" fontAlgn="ctr">
              <a:buFont typeface="+mj-lt"/>
              <a:buAutoNum type="arabicPeriod"/>
            </a:pPr>
            <a:r>
              <a:rPr lang="en-IN" sz="2200" b="1" i="0" dirty="0">
                <a:effectLst/>
                <a:latin typeface="Calibri" panose="020F0502020204030204" pitchFamily="34" charset="0"/>
              </a:rPr>
              <a:t>Event Loop</a:t>
            </a:r>
            <a:r>
              <a:rPr lang="en-IN" sz="2200" b="0" i="0" dirty="0">
                <a:effectLst/>
                <a:latin typeface="Calibri" panose="020F0502020204030204" pitchFamily="34" charset="0"/>
              </a:rPr>
              <a:t>: </a:t>
            </a:r>
            <a:r>
              <a:rPr lang="en-IN" sz="2200" i="0" dirty="0" err="1">
                <a:effectLst/>
                <a:latin typeface="Calibri" panose="020F0502020204030204" pitchFamily="34" charset="0"/>
              </a:rPr>
              <a:t>libuv</a:t>
            </a:r>
            <a:r>
              <a:rPr lang="en-IN" sz="2200" i="0" dirty="0">
                <a:effectLst/>
                <a:latin typeface="Calibri" panose="020F0502020204030204" pitchFamily="34" charset="0"/>
              </a:rPr>
              <a:t> </a:t>
            </a:r>
            <a:r>
              <a:rPr lang="en-IN" sz="2200" b="1" i="0" dirty="0">
                <a:solidFill>
                  <a:srgbClr val="002060"/>
                </a:solidFill>
                <a:effectLst/>
                <a:latin typeface="Calibri" panose="020F0502020204030204" pitchFamily="34" charset="0"/>
              </a:rPr>
              <a:t>places the task in the event loop </a:t>
            </a:r>
            <a:r>
              <a:rPr lang="en-IN" sz="2200" i="0" dirty="0">
                <a:effectLst/>
                <a:latin typeface="Calibri" panose="020F0502020204030204" pitchFamily="34" charset="0"/>
              </a:rPr>
              <a:t>or </a:t>
            </a:r>
            <a:r>
              <a:rPr lang="en-IN" sz="2200" b="1" i="0" dirty="0">
                <a:solidFill>
                  <a:srgbClr val="002060"/>
                </a:solidFill>
                <a:effectLst/>
                <a:latin typeface="Calibri" panose="020F0502020204030204" pitchFamily="34" charset="0"/>
              </a:rPr>
              <a:t>assigns</a:t>
            </a:r>
            <a:r>
              <a:rPr lang="en-IN" sz="2200" i="0" dirty="0">
                <a:effectLst/>
                <a:latin typeface="Calibri" panose="020F0502020204030204" pitchFamily="34" charset="0"/>
              </a:rPr>
              <a:t> it to a thread in the </a:t>
            </a:r>
            <a:r>
              <a:rPr lang="en-IN" sz="2200" b="1" i="0" dirty="0">
                <a:solidFill>
                  <a:srgbClr val="002060"/>
                </a:solidFill>
                <a:effectLst/>
                <a:latin typeface="Calibri" panose="020F0502020204030204" pitchFamily="34" charset="0"/>
              </a:rPr>
              <a:t>thread pool </a:t>
            </a:r>
            <a:r>
              <a:rPr lang="en-IN" sz="2200" i="0" dirty="0">
                <a:effectLst/>
                <a:latin typeface="Calibri" panose="020F0502020204030204" pitchFamily="34" charset="0"/>
              </a:rPr>
              <a:t>(for blocking tasks).</a:t>
            </a:r>
          </a:p>
          <a:p>
            <a:pPr rtl="0" fontAlgn="ctr">
              <a:buFont typeface="+mj-lt"/>
              <a:buAutoNum type="arabicPeriod"/>
            </a:pPr>
            <a:r>
              <a:rPr lang="en-IN" sz="2200" b="1" i="0" dirty="0">
                <a:effectLst/>
                <a:latin typeface="Calibri" panose="020F0502020204030204" pitchFamily="34" charset="0"/>
              </a:rPr>
              <a:t>Execution</a:t>
            </a:r>
            <a:r>
              <a:rPr lang="en-IN" sz="2200" b="0" i="0" dirty="0">
                <a:effectLst/>
                <a:latin typeface="Calibri" panose="020F0502020204030204" pitchFamily="34" charset="0"/>
              </a:rPr>
              <a:t>: </a:t>
            </a:r>
            <a:r>
              <a:rPr lang="en-IN" sz="2200" i="0" dirty="0" err="1">
                <a:effectLst/>
                <a:latin typeface="Calibri" panose="020F0502020204030204" pitchFamily="34" charset="0"/>
              </a:rPr>
              <a:t>libuv</a:t>
            </a:r>
            <a:r>
              <a:rPr lang="en-IN" sz="2200" i="0" dirty="0">
                <a:effectLst/>
                <a:latin typeface="Calibri" panose="020F0502020204030204" pitchFamily="34" charset="0"/>
              </a:rPr>
              <a:t> uses the OS's </a:t>
            </a:r>
            <a:r>
              <a:rPr lang="en-IN" sz="2200" b="1" i="0" dirty="0">
                <a:solidFill>
                  <a:srgbClr val="002060"/>
                </a:solidFill>
                <a:effectLst/>
                <a:latin typeface="Calibri" panose="020F0502020204030204" pitchFamily="34" charset="0"/>
              </a:rPr>
              <a:t>native asynchronous capabilities </a:t>
            </a:r>
            <a:r>
              <a:rPr lang="en-IN" sz="2200" i="0" dirty="0">
                <a:effectLst/>
                <a:latin typeface="Calibri" panose="020F0502020204030204" pitchFamily="34" charset="0"/>
              </a:rPr>
              <a:t>or its thread pool to complete the task.</a:t>
            </a:r>
          </a:p>
          <a:p>
            <a:pPr rtl="0" fontAlgn="ctr">
              <a:buFont typeface="+mj-lt"/>
              <a:buAutoNum type="arabicPeriod"/>
            </a:pPr>
            <a:r>
              <a:rPr lang="en-IN" sz="2200" b="1" i="0" dirty="0">
                <a:effectLst/>
                <a:latin typeface="Calibri" panose="020F0502020204030204" pitchFamily="34" charset="0"/>
              </a:rPr>
              <a:t>Callback</a:t>
            </a:r>
            <a:r>
              <a:rPr lang="en-IN" sz="2200" b="0" i="0" dirty="0">
                <a:effectLst/>
                <a:latin typeface="Calibri" panose="020F0502020204030204" pitchFamily="34" charset="0"/>
              </a:rPr>
              <a:t>: </a:t>
            </a:r>
            <a:r>
              <a:rPr lang="en-IN" sz="2200" i="0" dirty="0">
                <a:effectLst/>
                <a:latin typeface="Calibri" panose="020F0502020204030204" pitchFamily="34" charset="0"/>
              </a:rPr>
              <a:t>Once the task is complete, </a:t>
            </a:r>
            <a:r>
              <a:rPr lang="en-IN" sz="2200" i="0" dirty="0" err="1">
                <a:effectLst/>
                <a:latin typeface="Calibri" panose="020F0502020204030204" pitchFamily="34" charset="0"/>
              </a:rPr>
              <a:t>libuv</a:t>
            </a:r>
            <a:r>
              <a:rPr lang="en-IN" sz="2200" i="0" dirty="0">
                <a:effectLst/>
                <a:latin typeface="Calibri" panose="020F0502020204030204" pitchFamily="34" charset="0"/>
              </a:rPr>
              <a:t> </a:t>
            </a:r>
            <a:r>
              <a:rPr lang="en-IN" sz="2200" b="1" i="0" dirty="0">
                <a:solidFill>
                  <a:srgbClr val="002060"/>
                </a:solidFill>
                <a:effectLst/>
                <a:latin typeface="Calibri" panose="020F0502020204030204" pitchFamily="34" charset="0"/>
              </a:rPr>
              <a:t>notifies</a:t>
            </a:r>
            <a:r>
              <a:rPr lang="en-IN" sz="2200" i="0" dirty="0">
                <a:effectLst/>
                <a:latin typeface="Calibri" panose="020F0502020204030204" pitchFamily="34" charset="0"/>
              </a:rPr>
              <a:t> Node.js, and the associated callback is added to the event loop's callback queue for execution.</a:t>
            </a:r>
          </a:p>
          <a:p>
            <a:pPr marL="0" indent="0">
              <a:buNone/>
            </a:pPr>
            <a:endParaRPr lang="en-IN" sz="2400" dirty="0"/>
          </a:p>
        </p:txBody>
      </p:sp>
    </p:spTree>
    <p:extLst>
      <p:ext uri="{BB962C8B-B14F-4D97-AF65-F5344CB8AC3E}">
        <p14:creationId xmlns:p14="http://schemas.microsoft.com/office/powerpoint/2010/main" val="2713829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ED473-3AC6-2AE7-B2D5-07F25F8FEED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AE2CA-E210-FD58-69A6-A92D21330E8A}"/>
              </a:ext>
            </a:extLst>
          </p:cNvPr>
          <p:cNvSpPr>
            <a:spLocks noGrp="1"/>
          </p:cNvSpPr>
          <p:nvPr>
            <p:ph idx="1"/>
          </p:nvPr>
        </p:nvSpPr>
        <p:spPr>
          <a:xfrm>
            <a:off x="777240" y="696686"/>
            <a:ext cx="10659110" cy="5480277"/>
          </a:xfrm>
        </p:spPr>
        <p:txBody>
          <a:bodyPr>
            <a:normAutofit/>
          </a:bodyPr>
          <a:lstStyle/>
          <a:p>
            <a:pPr marL="0" indent="0">
              <a:buNone/>
            </a:pPr>
            <a:r>
              <a:rPr lang="en-US" sz="2800" b="1" dirty="0"/>
              <a:t>Example for Event Loop in terms of </a:t>
            </a:r>
            <a:r>
              <a:rPr lang="en-US" sz="2800" b="1" dirty="0">
                <a:solidFill>
                  <a:srgbClr val="C00000"/>
                </a:solidFill>
              </a:rPr>
              <a:t>Number of User Request</a:t>
            </a:r>
            <a:r>
              <a:rPr lang="en-US" sz="2800" b="1" dirty="0"/>
              <a:t>:</a:t>
            </a:r>
          </a:p>
          <a:p>
            <a:pPr marL="0" indent="0">
              <a:buNone/>
            </a:pPr>
            <a:r>
              <a:rPr lang="en-US" sz="2400" b="1" dirty="0"/>
              <a:t>👥 Scenario: </a:t>
            </a:r>
            <a:r>
              <a:rPr lang="en-US" sz="2400" b="1" dirty="0">
                <a:solidFill>
                  <a:srgbClr val="002060"/>
                </a:solidFill>
              </a:rPr>
              <a:t>Multiple Clients Sending Requests</a:t>
            </a:r>
          </a:p>
          <a:p>
            <a:pPr marL="0" indent="0">
              <a:buNone/>
            </a:pPr>
            <a:r>
              <a:rPr lang="en-US" sz="2400" dirty="0"/>
              <a:t>Suppose </a:t>
            </a:r>
            <a:r>
              <a:rPr lang="en-US" sz="2400" b="1" dirty="0"/>
              <a:t>3 users </a:t>
            </a:r>
            <a:r>
              <a:rPr lang="en-US" sz="2400" dirty="0"/>
              <a:t>(Client A, B, C) make requests to your Node.js server.</a:t>
            </a:r>
          </a:p>
          <a:p>
            <a:pPr marL="0" indent="0">
              <a:buNone/>
            </a:pPr>
            <a:r>
              <a:rPr lang="en-US" sz="2400" b="1" dirty="0"/>
              <a:t>Example request: </a:t>
            </a:r>
            <a:r>
              <a:rPr lang="en-US" sz="2400" dirty="0"/>
              <a:t>GET /data — this fetches data from a file or database.</a:t>
            </a:r>
          </a:p>
          <a:p>
            <a:pPr marL="0" indent="0">
              <a:buNone/>
            </a:pPr>
            <a:endParaRPr lang="en-US" sz="2400" dirty="0"/>
          </a:p>
          <a:p>
            <a:pPr marL="0" indent="0">
              <a:buNone/>
            </a:pPr>
            <a:r>
              <a:rPr lang="en-US" sz="2400" b="1" dirty="0"/>
              <a:t>🧠 What Happens Internally? </a:t>
            </a:r>
          </a:p>
          <a:p>
            <a:pPr marL="457200" indent="-457200">
              <a:buFont typeface="+mj-lt"/>
              <a:buAutoNum type="arabicPeriod"/>
            </a:pPr>
            <a:r>
              <a:rPr lang="en-US" sz="2400" b="1" dirty="0"/>
              <a:t>🧾Clients send requests:</a:t>
            </a:r>
          </a:p>
          <a:p>
            <a:pPr lvl="1"/>
            <a:r>
              <a:rPr lang="en-US" sz="2400" b="1" dirty="0"/>
              <a:t>Client A </a:t>
            </a:r>
            <a:r>
              <a:rPr lang="en-US" sz="2400" dirty="0"/>
              <a:t>→ GET /data</a:t>
            </a:r>
          </a:p>
          <a:p>
            <a:pPr lvl="1"/>
            <a:r>
              <a:rPr lang="en-US" sz="2400" b="1" dirty="0"/>
              <a:t>Client B </a:t>
            </a:r>
            <a:r>
              <a:rPr lang="en-US" sz="2400" dirty="0"/>
              <a:t>→ GET /data</a:t>
            </a:r>
          </a:p>
          <a:p>
            <a:pPr lvl="1"/>
            <a:r>
              <a:rPr lang="en-US" sz="2400" b="1" dirty="0"/>
              <a:t>Client C </a:t>
            </a:r>
            <a:r>
              <a:rPr lang="en-US" sz="2400" dirty="0"/>
              <a:t>→ GET /data</a:t>
            </a:r>
          </a:p>
          <a:p>
            <a:pPr marL="0" indent="0">
              <a:buNone/>
            </a:pPr>
            <a:r>
              <a:rPr lang="en-US" sz="2400" dirty="0"/>
              <a:t>These arrive almost at the </a:t>
            </a:r>
            <a:r>
              <a:rPr lang="en-US" sz="2400" b="1" dirty="0">
                <a:solidFill>
                  <a:srgbClr val="C00000"/>
                </a:solidFill>
              </a:rPr>
              <a:t>same time </a:t>
            </a:r>
            <a:r>
              <a:rPr lang="en-US" sz="2400" dirty="0"/>
              <a:t>or </a:t>
            </a:r>
            <a:r>
              <a:rPr lang="en-US" sz="2400" b="1" dirty="0">
                <a:solidFill>
                  <a:srgbClr val="C00000"/>
                </a:solidFill>
              </a:rPr>
              <a:t>concurrently</a:t>
            </a:r>
            <a:r>
              <a:rPr lang="en-US" sz="2400" dirty="0"/>
              <a:t>. </a:t>
            </a:r>
            <a:endParaRPr lang="en-IN" sz="2400" dirty="0"/>
          </a:p>
        </p:txBody>
      </p:sp>
    </p:spTree>
    <p:extLst>
      <p:ext uri="{BB962C8B-B14F-4D97-AF65-F5344CB8AC3E}">
        <p14:creationId xmlns:p14="http://schemas.microsoft.com/office/powerpoint/2010/main" val="1158287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11AC9-B91F-23B2-1250-2DCDFC735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08A81-2D84-22E8-B6B7-DC43D687C6FE}"/>
              </a:ext>
            </a:extLst>
          </p:cNvPr>
          <p:cNvSpPr>
            <a:spLocks noGrp="1"/>
          </p:cNvSpPr>
          <p:nvPr>
            <p:ph idx="1"/>
          </p:nvPr>
        </p:nvSpPr>
        <p:spPr>
          <a:xfrm>
            <a:off x="777240" y="696686"/>
            <a:ext cx="10659110" cy="5480277"/>
          </a:xfrm>
        </p:spPr>
        <p:txBody>
          <a:bodyPr>
            <a:normAutofit/>
          </a:bodyPr>
          <a:lstStyle/>
          <a:p>
            <a:pPr>
              <a:buNone/>
            </a:pPr>
            <a:r>
              <a:rPr lang="en-US" sz="2400" b="1" dirty="0"/>
              <a:t>🧠 2. Node.js receives the requests</a:t>
            </a:r>
          </a:p>
          <a:p>
            <a:r>
              <a:rPr lang="en-US" sz="2400" dirty="0"/>
              <a:t>Each request is handled in the </a:t>
            </a:r>
            <a:r>
              <a:rPr lang="en-US" sz="2400" b="1" dirty="0">
                <a:solidFill>
                  <a:srgbClr val="C00000"/>
                </a:solidFill>
              </a:rPr>
              <a:t>main thread</a:t>
            </a:r>
            <a:r>
              <a:rPr lang="en-US" sz="2400" dirty="0"/>
              <a:t>, which is running the </a:t>
            </a:r>
            <a:r>
              <a:rPr lang="en-US" sz="2400" b="1" dirty="0">
                <a:solidFill>
                  <a:srgbClr val="C00000"/>
                </a:solidFill>
              </a:rPr>
              <a:t>Event Loop</a:t>
            </a:r>
            <a:r>
              <a:rPr lang="en-US" sz="2400" dirty="0"/>
              <a:t>.</a:t>
            </a:r>
          </a:p>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4FF4C4FA-AAE7-E229-24DF-3E345DD1E7A3}"/>
              </a:ext>
            </a:extLst>
          </p:cNvPr>
          <p:cNvPicPr>
            <a:picLocks noChangeAspect="1"/>
          </p:cNvPicPr>
          <p:nvPr/>
        </p:nvPicPr>
        <p:blipFill>
          <a:blip r:embed="rId2"/>
          <a:stretch>
            <a:fillRect/>
          </a:stretch>
        </p:blipFill>
        <p:spPr>
          <a:xfrm>
            <a:off x="918439" y="2385523"/>
            <a:ext cx="10180952" cy="3066667"/>
          </a:xfrm>
          <a:prstGeom prst="rect">
            <a:avLst/>
          </a:prstGeom>
        </p:spPr>
      </p:pic>
    </p:spTree>
    <p:extLst>
      <p:ext uri="{BB962C8B-B14F-4D97-AF65-F5344CB8AC3E}">
        <p14:creationId xmlns:p14="http://schemas.microsoft.com/office/powerpoint/2010/main" val="1197408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C90DF-BABE-5883-5A95-46707B6226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60E52-6058-16EF-456A-35A8DECED7F0}"/>
              </a:ext>
            </a:extLst>
          </p:cNvPr>
          <p:cNvSpPr>
            <a:spLocks noGrp="1"/>
          </p:cNvSpPr>
          <p:nvPr>
            <p:ph idx="1"/>
          </p:nvPr>
        </p:nvSpPr>
        <p:spPr>
          <a:xfrm>
            <a:off x="777240" y="653142"/>
            <a:ext cx="10659110" cy="5523821"/>
          </a:xfrm>
        </p:spPr>
        <p:txBody>
          <a:bodyPr>
            <a:normAutofit/>
          </a:bodyPr>
          <a:lstStyle/>
          <a:p>
            <a:pPr marL="0" indent="0">
              <a:buNone/>
            </a:pPr>
            <a:r>
              <a:rPr lang="en-US" sz="2400" b="1" dirty="0"/>
              <a:t>📤 3. I/O operations are offloaded to </a:t>
            </a:r>
            <a:r>
              <a:rPr lang="en-US" sz="2400" b="1" dirty="0" err="1"/>
              <a:t>libuv’s</a:t>
            </a:r>
            <a:r>
              <a:rPr lang="en-US" sz="2400" b="1" dirty="0"/>
              <a:t> thread pool</a:t>
            </a:r>
          </a:p>
          <a:p>
            <a:pPr lvl="1"/>
            <a:r>
              <a:rPr lang="en-US" sz="2400" dirty="0" err="1"/>
              <a:t>fs.readFile</a:t>
            </a:r>
            <a:r>
              <a:rPr lang="en-US" sz="2400" dirty="0"/>
              <a:t>() is </a:t>
            </a:r>
            <a:r>
              <a:rPr lang="en-US" sz="2400" b="1" dirty="0">
                <a:solidFill>
                  <a:srgbClr val="C00000"/>
                </a:solidFill>
              </a:rPr>
              <a:t>asynchronous</a:t>
            </a:r>
          </a:p>
          <a:p>
            <a:pPr lvl="1"/>
            <a:r>
              <a:rPr lang="en-US" sz="2400" dirty="0"/>
              <a:t>So the actual file reading is </a:t>
            </a:r>
            <a:r>
              <a:rPr lang="en-US" sz="2400" b="1" dirty="0"/>
              <a:t>offloaded</a:t>
            </a:r>
            <a:r>
              <a:rPr lang="en-US" sz="2400" dirty="0"/>
              <a:t> to a </a:t>
            </a:r>
            <a:r>
              <a:rPr lang="en-US" sz="2400" b="1" dirty="0">
                <a:solidFill>
                  <a:srgbClr val="C00000"/>
                </a:solidFill>
              </a:rPr>
              <a:t>worker</a:t>
            </a:r>
            <a:r>
              <a:rPr lang="en-US" sz="2400" dirty="0"/>
              <a:t> </a:t>
            </a:r>
            <a:r>
              <a:rPr lang="en-US" sz="2400" b="1" dirty="0">
                <a:solidFill>
                  <a:srgbClr val="C00000"/>
                </a:solidFill>
              </a:rPr>
              <a:t>thread</a:t>
            </a:r>
            <a:r>
              <a:rPr lang="en-US" sz="2400" dirty="0"/>
              <a:t> via </a:t>
            </a:r>
            <a:r>
              <a:rPr lang="en-US" sz="2400" b="1" dirty="0" err="1"/>
              <a:t>libuv</a:t>
            </a:r>
            <a:endParaRPr lang="en-US" sz="2400" b="1" dirty="0"/>
          </a:p>
          <a:p>
            <a:pPr lvl="1"/>
            <a:r>
              <a:rPr lang="en-US" sz="2400" dirty="0"/>
              <a:t>This </a:t>
            </a:r>
            <a:r>
              <a:rPr lang="en-US" sz="2400" b="1" dirty="0"/>
              <a:t>does NOT block </a:t>
            </a:r>
            <a:r>
              <a:rPr lang="en-US" sz="2400" dirty="0"/>
              <a:t>the </a:t>
            </a:r>
            <a:r>
              <a:rPr lang="en-US" sz="2400" b="1" dirty="0">
                <a:solidFill>
                  <a:srgbClr val="C00000"/>
                </a:solidFill>
              </a:rPr>
              <a:t>main thread</a:t>
            </a:r>
          </a:p>
          <a:p>
            <a:pPr lvl="1"/>
            <a:r>
              <a:rPr lang="en-US" sz="2400" dirty="0"/>
              <a:t>Meanwhile</a:t>
            </a:r>
            <a:r>
              <a:rPr lang="en-US" sz="2200" dirty="0"/>
              <a:t>, the </a:t>
            </a:r>
            <a:r>
              <a:rPr lang="en-US" sz="2200" b="1" dirty="0"/>
              <a:t>event loop continues</a:t>
            </a:r>
            <a:r>
              <a:rPr lang="en-US" sz="2200" dirty="0"/>
              <a:t> </a:t>
            </a:r>
            <a:r>
              <a:rPr lang="en-US" sz="2200" b="1" dirty="0"/>
              <a:t>listening</a:t>
            </a:r>
            <a:r>
              <a:rPr lang="en-US" sz="2200" dirty="0"/>
              <a:t> for </a:t>
            </a:r>
            <a:r>
              <a:rPr lang="en-US" sz="2200" b="1" dirty="0">
                <a:solidFill>
                  <a:srgbClr val="C00000"/>
                </a:solidFill>
              </a:rPr>
              <a:t>new incoming requests</a:t>
            </a:r>
          </a:p>
          <a:p>
            <a:pPr marL="0" indent="0">
              <a:buNone/>
            </a:pPr>
            <a:r>
              <a:rPr lang="en-US" sz="2400" dirty="0"/>
              <a:t>🔁 This allows Node to handle thousands of requests </a:t>
            </a:r>
            <a:r>
              <a:rPr lang="en-US" sz="2400" b="1" dirty="0">
                <a:solidFill>
                  <a:srgbClr val="C00000"/>
                </a:solidFill>
              </a:rPr>
              <a:t>without creating </a:t>
            </a:r>
            <a:r>
              <a:rPr lang="en-US" sz="2400" dirty="0"/>
              <a:t>thousands of </a:t>
            </a:r>
            <a:r>
              <a:rPr lang="en-US" sz="2400" b="1" dirty="0"/>
              <a:t>threads</a:t>
            </a:r>
            <a:r>
              <a:rPr lang="en-US" sz="2400" dirty="0"/>
              <a:t>.</a:t>
            </a:r>
          </a:p>
          <a:p>
            <a:pPr marL="0" indent="0">
              <a:buNone/>
            </a:pPr>
            <a:endParaRPr lang="en-IN" sz="800" dirty="0"/>
          </a:p>
          <a:p>
            <a:pPr marL="0" indent="0">
              <a:buNone/>
            </a:pPr>
            <a:r>
              <a:rPr lang="en-US" sz="2400" b="1" dirty="0"/>
              <a:t>📥 4. </a:t>
            </a:r>
            <a:r>
              <a:rPr lang="en-US" sz="2400" b="1" dirty="0">
                <a:solidFill>
                  <a:srgbClr val="C00000"/>
                </a:solidFill>
              </a:rPr>
              <a:t>Worker</a:t>
            </a:r>
            <a:r>
              <a:rPr lang="en-US" sz="2400" b="1" dirty="0"/>
              <a:t> </a:t>
            </a:r>
            <a:r>
              <a:rPr lang="en-US" sz="2400" b="1" dirty="0">
                <a:solidFill>
                  <a:srgbClr val="C00000"/>
                </a:solidFill>
              </a:rPr>
              <a:t>threads</a:t>
            </a:r>
            <a:r>
              <a:rPr lang="en-US" sz="2400" b="1" dirty="0"/>
              <a:t> do the heavy lifting</a:t>
            </a:r>
          </a:p>
          <a:p>
            <a:r>
              <a:rPr lang="en-US" sz="2400" dirty="0"/>
              <a:t>Each file read happens in the </a:t>
            </a:r>
            <a:r>
              <a:rPr lang="en-US" sz="2400" b="1" dirty="0">
                <a:solidFill>
                  <a:srgbClr val="C00000"/>
                </a:solidFill>
              </a:rPr>
              <a:t>background</a:t>
            </a:r>
            <a:r>
              <a:rPr lang="en-US" sz="2400" dirty="0"/>
              <a:t>:</a:t>
            </a:r>
          </a:p>
          <a:p>
            <a:pPr marL="0" indent="0">
              <a:buNone/>
            </a:pPr>
            <a:endParaRPr lang="en-US" sz="2400" dirty="0"/>
          </a:p>
          <a:p>
            <a:pPr marL="0" indent="0">
              <a:buNone/>
            </a:pPr>
            <a:endParaRPr lang="en-IN" sz="2400" dirty="0"/>
          </a:p>
        </p:txBody>
      </p:sp>
      <p:graphicFrame>
        <p:nvGraphicFramePr>
          <p:cNvPr id="2" name="Table 1">
            <a:extLst>
              <a:ext uri="{FF2B5EF4-FFF2-40B4-BE49-F238E27FC236}">
                <a16:creationId xmlns:a16="http://schemas.microsoft.com/office/drawing/2014/main" id="{A666DA7B-280F-BE65-8775-896BCFD3CA89}"/>
              </a:ext>
            </a:extLst>
          </p:cNvPr>
          <p:cNvGraphicFramePr>
            <a:graphicFrameLocks noGrp="1"/>
          </p:cNvGraphicFramePr>
          <p:nvPr>
            <p:extLst>
              <p:ext uri="{D42A27DB-BD31-4B8C-83A1-F6EECF244321}">
                <p14:modId xmlns:p14="http://schemas.microsoft.com/office/powerpoint/2010/main" val="2001753864"/>
              </p:ext>
            </p:extLst>
          </p:nvPr>
        </p:nvGraphicFramePr>
        <p:xfrm>
          <a:off x="6905534" y="3807237"/>
          <a:ext cx="4949009" cy="2756848"/>
        </p:xfrm>
        <a:graphic>
          <a:graphicData uri="http://schemas.openxmlformats.org/drawingml/2006/table">
            <a:tbl>
              <a:tblPr firstRow="1" firstCol="1" bandRow="1">
                <a:tableStyleId>{5C22544A-7EE6-4342-B048-85BDC9FD1C3A}</a:tableStyleId>
              </a:tblPr>
              <a:tblGrid>
                <a:gridCol w="1148079">
                  <a:extLst>
                    <a:ext uri="{9D8B030D-6E8A-4147-A177-3AD203B41FA5}">
                      <a16:colId xmlns:a16="http://schemas.microsoft.com/office/drawing/2014/main" val="4165694170"/>
                    </a:ext>
                  </a:extLst>
                </a:gridCol>
                <a:gridCol w="1406072">
                  <a:extLst>
                    <a:ext uri="{9D8B030D-6E8A-4147-A177-3AD203B41FA5}">
                      <a16:colId xmlns:a16="http://schemas.microsoft.com/office/drawing/2014/main" val="4226333744"/>
                    </a:ext>
                  </a:extLst>
                </a:gridCol>
                <a:gridCol w="2394858">
                  <a:extLst>
                    <a:ext uri="{9D8B030D-6E8A-4147-A177-3AD203B41FA5}">
                      <a16:colId xmlns:a16="http://schemas.microsoft.com/office/drawing/2014/main" val="2656753659"/>
                    </a:ext>
                  </a:extLst>
                </a:gridCol>
              </a:tblGrid>
              <a:tr h="689212">
                <a:tc>
                  <a:txBody>
                    <a:bodyPr/>
                    <a:lstStyle/>
                    <a:p>
                      <a:pPr>
                        <a:lnSpc>
                          <a:spcPct val="107000"/>
                        </a:lnSpc>
                        <a:spcAft>
                          <a:spcPts val="800"/>
                        </a:spcAft>
                        <a:buNone/>
                      </a:pPr>
                      <a:r>
                        <a:rPr lang="en-IN" sz="2400" kern="100">
                          <a:effectLst/>
                        </a:rPr>
                        <a:t>Client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Request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Thread Handling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60672977"/>
                  </a:ext>
                </a:extLst>
              </a:tr>
              <a:tr h="689212">
                <a:tc>
                  <a:txBody>
                    <a:bodyPr/>
                    <a:lstStyle/>
                    <a:p>
                      <a:pPr>
                        <a:lnSpc>
                          <a:spcPct val="107000"/>
                        </a:lnSpc>
                        <a:spcAft>
                          <a:spcPts val="800"/>
                        </a:spcAft>
                        <a:buNone/>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/data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6778256"/>
                  </a:ext>
                </a:extLst>
              </a:tr>
              <a:tr h="689212">
                <a:tc>
                  <a:txBody>
                    <a:bodyPr/>
                    <a:lstStyle/>
                    <a:p>
                      <a:pPr>
                        <a:lnSpc>
                          <a:spcPct val="107000"/>
                        </a:lnSpc>
                        <a:spcAft>
                          <a:spcPts val="800"/>
                        </a:spcAft>
                        <a:buNone/>
                      </a:pPr>
                      <a:r>
                        <a:rPr lang="en-IN" sz="2400" kern="100">
                          <a:effectLst/>
                        </a:rPr>
                        <a:t>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83296194"/>
                  </a:ext>
                </a:extLst>
              </a:tr>
              <a:tr h="689212">
                <a:tc>
                  <a:txBody>
                    <a:bodyPr/>
                    <a:lstStyle/>
                    <a:p>
                      <a:pPr>
                        <a:lnSpc>
                          <a:spcPct val="107000"/>
                        </a:lnSpc>
                        <a:spcAft>
                          <a:spcPts val="800"/>
                        </a:spcAft>
                        <a:buNone/>
                      </a:pPr>
                      <a:r>
                        <a:rPr lang="en-IN" sz="2400" kern="100">
                          <a:effectLst/>
                        </a:rPr>
                        <a:t>C</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Worker Thread 3</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81184869"/>
                  </a:ext>
                </a:extLst>
              </a:tr>
            </a:tbl>
          </a:graphicData>
        </a:graphic>
      </p:graphicFrame>
    </p:spTree>
    <p:extLst>
      <p:ext uri="{BB962C8B-B14F-4D97-AF65-F5344CB8AC3E}">
        <p14:creationId xmlns:p14="http://schemas.microsoft.com/office/powerpoint/2010/main" val="3356209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AA559-8DF9-C573-9F1D-5DAB90BA04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9CAF3-62B6-04AC-CF53-DAD5C71FB1EE}"/>
              </a:ext>
            </a:extLst>
          </p:cNvPr>
          <p:cNvSpPr>
            <a:spLocks noGrp="1"/>
          </p:cNvSpPr>
          <p:nvPr>
            <p:ph idx="1"/>
          </p:nvPr>
        </p:nvSpPr>
        <p:spPr>
          <a:xfrm>
            <a:off x="777240" y="925286"/>
            <a:ext cx="10659110" cy="5251677"/>
          </a:xfrm>
        </p:spPr>
        <p:txBody>
          <a:bodyPr>
            <a:normAutofit/>
          </a:bodyPr>
          <a:lstStyle/>
          <a:p>
            <a:pPr marL="0" indent="0">
              <a:buNone/>
            </a:pPr>
            <a:r>
              <a:rPr lang="en-US" sz="2400" b="1" dirty="0"/>
              <a:t>🧾 5. When I/O is done, callback is </a:t>
            </a:r>
            <a:r>
              <a:rPr lang="en-US" sz="2400" b="1" dirty="0">
                <a:solidFill>
                  <a:srgbClr val="C00000"/>
                </a:solidFill>
              </a:rPr>
              <a:t>queued</a:t>
            </a:r>
          </a:p>
          <a:p>
            <a:pPr marL="0" indent="0">
              <a:buNone/>
            </a:pPr>
            <a:r>
              <a:rPr lang="en-US" sz="2400" dirty="0"/>
              <a:t>Once the file is read:</a:t>
            </a:r>
          </a:p>
          <a:p>
            <a:pPr lvl="1"/>
            <a:r>
              <a:rPr lang="en-US" sz="2400" dirty="0"/>
              <a:t>The callback (</a:t>
            </a:r>
            <a:r>
              <a:rPr lang="en-US" sz="2400" b="1" dirty="0" err="1"/>
              <a:t>res.send</a:t>
            </a:r>
            <a:r>
              <a:rPr lang="en-US" sz="2400" dirty="0"/>
              <a:t>) is pushed to the Event Queue</a:t>
            </a:r>
          </a:p>
          <a:p>
            <a:pPr lvl="1"/>
            <a:r>
              <a:rPr lang="en-US" sz="2400" dirty="0"/>
              <a:t>Event Loop checks </a:t>
            </a:r>
            <a:r>
              <a:rPr lang="en-US" sz="2400" b="1" dirty="0"/>
              <a:t>if V8 is idle</a:t>
            </a:r>
          </a:p>
          <a:p>
            <a:pPr lvl="1"/>
            <a:r>
              <a:rPr lang="en-US" sz="2400" dirty="0"/>
              <a:t>If yes, the callback is executed</a:t>
            </a:r>
          </a:p>
          <a:p>
            <a:pPr lvl="1"/>
            <a:endParaRPr lang="en-US" sz="2400" dirty="0"/>
          </a:p>
          <a:p>
            <a:pPr marL="0" indent="0">
              <a:buNone/>
            </a:pPr>
            <a:r>
              <a:rPr lang="en-US" sz="2600" b="1" dirty="0"/>
              <a:t>🔄 6. Event Loop executes the callback</a:t>
            </a:r>
          </a:p>
          <a:p>
            <a:pPr lvl="1"/>
            <a:r>
              <a:rPr lang="en-US" sz="2400" dirty="0"/>
              <a:t>Callback is run in the </a:t>
            </a:r>
            <a:r>
              <a:rPr lang="en-US" sz="2400" b="1" dirty="0"/>
              <a:t>main thread</a:t>
            </a:r>
          </a:p>
          <a:p>
            <a:pPr lvl="1"/>
            <a:r>
              <a:rPr lang="en-US" sz="2400" dirty="0" err="1"/>
              <a:t>res.send</a:t>
            </a:r>
            <a:r>
              <a:rPr lang="en-US" sz="2400" dirty="0"/>
              <a:t>(data) sends back the response to the client</a:t>
            </a:r>
          </a:p>
          <a:p>
            <a:pPr marL="0" indent="0">
              <a:buNone/>
            </a:pPr>
            <a:r>
              <a:rPr lang="en-US" sz="2600" dirty="0"/>
              <a:t>Now Client A, B, C get their data — </a:t>
            </a:r>
            <a:r>
              <a:rPr lang="en-US" sz="2600" b="1" dirty="0">
                <a:solidFill>
                  <a:srgbClr val="C00000"/>
                </a:solidFill>
              </a:rPr>
              <a:t>without blocking </a:t>
            </a:r>
            <a:r>
              <a:rPr lang="en-US" sz="2600" dirty="0"/>
              <a:t>each other!</a:t>
            </a:r>
          </a:p>
        </p:txBody>
      </p:sp>
    </p:spTree>
    <p:extLst>
      <p:ext uri="{BB962C8B-B14F-4D97-AF65-F5344CB8AC3E}">
        <p14:creationId xmlns:p14="http://schemas.microsoft.com/office/powerpoint/2010/main" val="1145778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59F9C-4F51-7B92-29A7-BD1E1B2AEE6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369BD-59A4-9B8B-9DE5-5668037A4B27}"/>
              </a:ext>
            </a:extLst>
          </p:cNvPr>
          <p:cNvSpPr>
            <a:spLocks noGrp="1"/>
          </p:cNvSpPr>
          <p:nvPr>
            <p:ph idx="1"/>
          </p:nvPr>
        </p:nvSpPr>
        <p:spPr>
          <a:xfrm>
            <a:off x="777240" y="1099457"/>
            <a:ext cx="10659110" cy="5077506"/>
          </a:xfrm>
        </p:spPr>
        <p:txBody>
          <a:bodyPr>
            <a:normAutofit/>
          </a:bodyPr>
          <a:lstStyle/>
          <a:p>
            <a:pPr>
              <a:buNone/>
            </a:pPr>
            <a:r>
              <a:rPr lang="en-US" sz="2800" b="1" dirty="0"/>
              <a:t>🧪 Analogy</a:t>
            </a:r>
          </a:p>
          <a:p>
            <a:pPr>
              <a:buNone/>
            </a:pPr>
            <a:r>
              <a:rPr lang="en-US" sz="2400" b="1" dirty="0"/>
              <a:t>Imagine 1 </a:t>
            </a:r>
            <a:r>
              <a:rPr lang="en-US" sz="2400" b="1" dirty="0">
                <a:solidFill>
                  <a:srgbClr val="C00000"/>
                </a:solidFill>
              </a:rPr>
              <a:t>waiter</a:t>
            </a:r>
            <a:r>
              <a:rPr lang="en-US" sz="2400" b="1" dirty="0"/>
              <a:t> (main thread) in a restaurant:</a:t>
            </a:r>
          </a:p>
          <a:p>
            <a:pPr>
              <a:buFont typeface="Arial" panose="020B0604020202020204" pitchFamily="34" charset="0"/>
              <a:buChar char="•"/>
            </a:pPr>
            <a:r>
              <a:rPr lang="en-US" sz="2400" b="1" dirty="0"/>
              <a:t>3 customers </a:t>
            </a:r>
            <a:r>
              <a:rPr lang="en-US" sz="2400" dirty="0"/>
              <a:t>place orders at once</a:t>
            </a:r>
          </a:p>
          <a:p>
            <a:pPr>
              <a:buFont typeface="Arial" panose="020B0604020202020204" pitchFamily="34" charset="0"/>
              <a:buChar char="•"/>
            </a:pPr>
            <a:r>
              <a:rPr lang="en-US" sz="2400" dirty="0"/>
              <a:t>The waiter doesn’t cook — he sends each order to the </a:t>
            </a:r>
            <a:r>
              <a:rPr lang="en-US" sz="2400" b="1" dirty="0"/>
              <a:t>kitchen (worker threads)</a:t>
            </a:r>
            <a:endParaRPr lang="en-US" sz="2400" dirty="0"/>
          </a:p>
          <a:p>
            <a:pPr>
              <a:buFont typeface="Arial" panose="020B0604020202020204" pitchFamily="34" charset="0"/>
              <a:buChar char="•"/>
            </a:pPr>
            <a:r>
              <a:rPr lang="en-US" sz="2400" dirty="0"/>
              <a:t>While the kitchen prepares, the waiter is free to take more orders</a:t>
            </a:r>
          </a:p>
          <a:p>
            <a:pPr>
              <a:buFont typeface="Arial" panose="020B0604020202020204" pitchFamily="34" charset="0"/>
              <a:buChar char="•"/>
            </a:pPr>
            <a:r>
              <a:rPr lang="en-US" sz="2400" dirty="0"/>
              <a:t>When food is ready, the waiter </a:t>
            </a:r>
            <a:r>
              <a:rPr lang="en-US" sz="2400" b="1" dirty="0"/>
              <a:t>serves it one-by-one</a:t>
            </a:r>
            <a:endParaRPr lang="en-US" sz="2400" dirty="0"/>
          </a:p>
          <a:p>
            <a:pPr marL="0" indent="0">
              <a:buNone/>
            </a:pPr>
            <a:endParaRPr lang="en-IN" sz="2400" dirty="0"/>
          </a:p>
        </p:txBody>
      </p:sp>
    </p:spTree>
    <p:extLst>
      <p:ext uri="{BB962C8B-B14F-4D97-AF65-F5344CB8AC3E}">
        <p14:creationId xmlns:p14="http://schemas.microsoft.com/office/powerpoint/2010/main" val="3930951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74B6AD-2973-46EA-24DE-3A808CB804E3}"/>
            </a:ext>
          </a:extLst>
        </p:cNvPr>
        <p:cNvGrpSpPr/>
        <p:nvPr/>
      </p:nvGrpSpPr>
      <p:grpSpPr>
        <a:xfrm>
          <a:off x="0" y="0"/>
          <a:ext cx="0" cy="0"/>
          <a:chOff x="0" y="0"/>
          <a:chExt cx="0" cy="0"/>
        </a:xfrm>
      </p:grpSpPr>
      <p:sp useBgFill="1">
        <p:nvSpPr>
          <p:cNvPr id="7188" name="Rectangle 7187">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9" name="Rectangle 7188">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170" name="Picture 2" descr="Benchmarking Synchronous and Asynchronous File Writes in Node.js | by  Kubilay Ercikti | Medium">
            <a:extLst>
              <a:ext uri="{FF2B5EF4-FFF2-40B4-BE49-F238E27FC236}">
                <a16:creationId xmlns:a16="http://schemas.microsoft.com/office/drawing/2014/main" id="{092168D2-BFAE-3E26-90F1-9A74661CC0C4}"/>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r="-1" b="1721"/>
          <a:stretch>
            <a:fillRect/>
          </a:stretch>
        </p:blipFill>
        <p:spPr bwMode="auto">
          <a:xfrm>
            <a:off x="64674" y="-157879"/>
            <a:ext cx="1218895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190"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7191" name="Oval 7190">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2" name="Oval 7191">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3" name="Oval 7192">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4" name="Oval 7193">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5" name="Oval 7194">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Oval 718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Oval 718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Oval 718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E6CBD54-B81C-581D-B5F9-BC875ABBBE1B}"/>
              </a:ext>
            </a:extLst>
          </p:cNvPr>
          <p:cNvSpPr>
            <a:spLocks noGrp="1"/>
          </p:cNvSpPr>
          <p:nvPr>
            <p:ph idx="1"/>
          </p:nvPr>
        </p:nvSpPr>
        <p:spPr>
          <a:xfrm>
            <a:off x="1263365" y="2562836"/>
            <a:ext cx="9791571" cy="1200873"/>
          </a:xfrm>
        </p:spPr>
        <p:txBody>
          <a:bodyPr anchor="t">
            <a:normAutofit/>
          </a:bodyPr>
          <a:lstStyle/>
          <a:p>
            <a:pPr marL="0" indent="0" algn="ctr">
              <a:buNone/>
            </a:pPr>
            <a:r>
              <a:rPr lang="en-US" sz="4800" b="1" dirty="0">
                <a:solidFill>
                  <a:schemeClr val="bg1"/>
                </a:solidFill>
              </a:rPr>
              <a:t>Synchronous &amp; Asynchronous Tasks</a:t>
            </a:r>
            <a:endParaRPr lang="en-IN" sz="4800" b="1" dirty="0">
              <a:solidFill>
                <a:schemeClr val="bg1"/>
              </a:solidFill>
            </a:endParaRPr>
          </a:p>
        </p:txBody>
      </p:sp>
    </p:spTree>
    <p:extLst>
      <p:ext uri="{BB962C8B-B14F-4D97-AF65-F5344CB8AC3E}">
        <p14:creationId xmlns:p14="http://schemas.microsoft.com/office/powerpoint/2010/main" val="19100183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92728-D9F5-930D-2326-2118B9D484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605FC-F87A-6759-FB0B-003579404DC9}"/>
              </a:ext>
            </a:extLst>
          </p:cNvPr>
          <p:cNvSpPr>
            <a:spLocks noGrp="1"/>
          </p:cNvSpPr>
          <p:nvPr>
            <p:ph idx="1"/>
          </p:nvPr>
        </p:nvSpPr>
        <p:spPr>
          <a:xfrm>
            <a:off x="777240" y="304800"/>
            <a:ext cx="10936340" cy="6038127"/>
          </a:xfrm>
        </p:spPr>
        <p:txBody>
          <a:bodyPr>
            <a:normAutofit lnSpcReduction="10000"/>
          </a:bodyPr>
          <a:lstStyle/>
          <a:p>
            <a:pPr>
              <a:buNone/>
            </a:pPr>
            <a:r>
              <a:rPr lang="en-US" sz="2800" b="1" dirty="0"/>
              <a:t>🔄 What is a Synchronous Task?</a:t>
            </a:r>
          </a:p>
          <a:p>
            <a:r>
              <a:rPr lang="en-US" sz="2400" dirty="0"/>
              <a:t>A </a:t>
            </a:r>
            <a:r>
              <a:rPr lang="en-US" sz="2400" b="1" dirty="0"/>
              <a:t>synchronous</a:t>
            </a:r>
            <a:r>
              <a:rPr lang="en-US" sz="2400" dirty="0"/>
              <a:t> task is one that is </a:t>
            </a:r>
            <a:r>
              <a:rPr lang="en-US" sz="2400" b="1" dirty="0">
                <a:solidFill>
                  <a:srgbClr val="C00000"/>
                </a:solidFill>
              </a:rPr>
              <a:t>executed</a:t>
            </a:r>
            <a:r>
              <a:rPr lang="en-US" sz="2400" dirty="0"/>
              <a:t> </a:t>
            </a:r>
            <a:r>
              <a:rPr lang="en-US" sz="2400" b="1" dirty="0">
                <a:solidFill>
                  <a:srgbClr val="C00000"/>
                </a:solidFill>
              </a:rPr>
              <a:t>immediately</a:t>
            </a:r>
            <a:r>
              <a:rPr lang="en-US" sz="2400" b="1" dirty="0"/>
              <a:t> and </a:t>
            </a:r>
            <a:r>
              <a:rPr lang="en-US" sz="2400" b="1" dirty="0">
                <a:solidFill>
                  <a:srgbClr val="C00000"/>
                </a:solidFill>
              </a:rPr>
              <a:t>sequentially</a:t>
            </a:r>
            <a:r>
              <a:rPr lang="en-US" sz="2400" dirty="0"/>
              <a:t>, </a:t>
            </a:r>
            <a:r>
              <a:rPr lang="en-US" sz="2400" b="1" dirty="0"/>
              <a:t>blocking</a:t>
            </a:r>
            <a:r>
              <a:rPr lang="en-US" sz="2400" dirty="0"/>
              <a:t> the execution of further code until it finishes.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r>
              <a:rPr lang="en-US" sz="2400" b="1" dirty="0"/>
              <a:t>🧠 Characteristics:</a:t>
            </a:r>
          </a:p>
          <a:p>
            <a:r>
              <a:rPr lang="en-US" sz="2400" dirty="0"/>
              <a:t>Runs </a:t>
            </a:r>
            <a:r>
              <a:rPr lang="en-US" sz="2400" b="1" dirty="0">
                <a:solidFill>
                  <a:srgbClr val="C00000"/>
                </a:solidFill>
              </a:rPr>
              <a:t>line</a:t>
            </a:r>
            <a:r>
              <a:rPr lang="en-US" sz="2400" dirty="0"/>
              <a:t> </a:t>
            </a:r>
            <a:r>
              <a:rPr lang="en-US" sz="2400" b="1" dirty="0"/>
              <a:t>by</a:t>
            </a:r>
            <a:r>
              <a:rPr lang="en-US" sz="2400" dirty="0"/>
              <a:t> </a:t>
            </a:r>
            <a:r>
              <a:rPr lang="en-US" sz="2400" b="1" dirty="0">
                <a:solidFill>
                  <a:srgbClr val="C00000"/>
                </a:solidFill>
              </a:rPr>
              <a:t>line</a:t>
            </a:r>
          </a:p>
          <a:p>
            <a:r>
              <a:rPr lang="en-US" sz="2400" b="1" dirty="0">
                <a:solidFill>
                  <a:srgbClr val="C00000"/>
                </a:solidFill>
              </a:rPr>
              <a:t>Blocks</a:t>
            </a:r>
            <a:r>
              <a:rPr lang="en-US" sz="2400" dirty="0"/>
              <a:t> further execution until it completes</a:t>
            </a:r>
          </a:p>
          <a:p>
            <a:r>
              <a:rPr lang="en-US" sz="2400" dirty="0"/>
              <a:t>Simple logic, but can cause </a:t>
            </a:r>
            <a:r>
              <a:rPr lang="en-US" sz="2400" b="1" dirty="0">
                <a:solidFill>
                  <a:srgbClr val="C00000"/>
                </a:solidFill>
              </a:rPr>
              <a:t>delays</a:t>
            </a:r>
            <a:r>
              <a:rPr lang="en-US" sz="2400" dirty="0"/>
              <a:t> if the </a:t>
            </a:r>
            <a:r>
              <a:rPr lang="en-US" sz="2400" b="1" dirty="0"/>
              <a:t>task is heavy </a:t>
            </a:r>
            <a:r>
              <a:rPr lang="en-US" sz="2400" dirty="0"/>
              <a:t>(e.g., CPU-heavy calculations)</a:t>
            </a:r>
          </a:p>
          <a:p>
            <a:pPr marL="0" indent="0">
              <a:buNone/>
            </a:pPr>
            <a:endParaRPr lang="en-IN" sz="2400" dirty="0"/>
          </a:p>
        </p:txBody>
      </p:sp>
      <p:pic>
        <p:nvPicPr>
          <p:cNvPr id="4" name="Picture 3">
            <a:extLst>
              <a:ext uri="{FF2B5EF4-FFF2-40B4-BE49-F238E27FC236}">
                <a16:creationId xmlns:a16="http://schemas.microsoft.com/office/drawing/2014/main" id="{C9B188BD-FBCB-AA6D-283C-A4C56D3CC760}"/>
              </a:ext>
            </a:extLst>
          </p:cNvPr>
          <p:cNvPicPr>
            <a:picLocks noChangeAspect="1"/>
          </p:cNvPicPr>
          <p:nvPr/>
        </p:nvPicPr>
        <p:blipFill>
          <a:blip r:embed="rId2"/>
          <a:stretch>
            <a:fillRect/>
          </a:stretch>
        </p:blipFill>
        <p:spPr>
          <a:xfrm>
            <a:off x="1382486" y="1660564"/>
            <a:ext cx="8262257" cy="2470633"/>
          </a:xfrm>
          <a:prstGeom prst="rect">
            <a:avLst/>
          </a:prstGeom>
        </p:spPr>
      </p:pic>
    </p:spTree>
    <p:extLst>
      <p:ext uri="{BB962C8B-B14F-4D97-AF65-F5344CB8AC3E}">
        <p14:creationId xmlns:p14="http://schemas.microsoft.com/office/powerpoint/2010/main" val="380108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E6685-7B39-68E0-1A2B-EA30784286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2C468-3BED-B514-78DD-3F86B767E8A5}"/>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pic>
        <p:nvPicPr>
          <p:cNvPr id="7172" name="Picture 4" descr="Qu'est ce qu'une API ? Les 3 meilleurs articles sur les API - IT SOCIAL">
            <a:extLst>
              <a:ext uri="{FF2B5EF4-FFF2-40B4-BE49-F238E27FC236}">
                <a16:creationId xmlns:a16="http://schemas.microsoft.com/office/drawing/2014/main" id="{4532E074-1A2E-1EEF-21E6-E32939FC4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258"/>
            <a:ext cx="12192000" cy="723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429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148E4-5E3D-73A3-0B8B-002FF6A908C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A9AED-2187-E3E5-A96B-7C82DEC4D5FF}"/>
              </a:ext>
            </a:extLst>
          </p:cNvPr>
          <p:cNvSpPr>
            <a:spLocks noGrp="1"/>
          </p:cNvSpPr>
          <p:nvPr>
            <p:ph idx="1"/>
          </p:nvPr>
        </p:nvSpPr>
        <p:spPr>
          <a:xfrm>
            <a:off x="777240" y="696686"/>
            <a:ext cx="10659110" cy="5480277"/>
          </a:xfrm>
        </p:spPr>
        <p:txBody>
          <a:bodyPr>
            <a:normAutofit/>
          </a:bodyPr>
          <a:lstStyle/>
          <a:p>
            <a:pPr marL="0" indent="0">
              <a:buNone/>
            </a:pPr>
            <a:r>
              <a:rPr lang="en-US" sz="2800" b="1" dirty="0"/>
              <a:t>🌀 What is an Asynchronous Task?</a:t>
            </a:r>
          </a:p>
          <a:p>
            <a:pPr marL="0" indent="0">
              <a:buNone/>
            </a:pPr>
            <a:r>
              <a:rPr lang="en-US" sz="2400" dirty="0"/>
              <a:t>An asynchronous task is one that is </a:t>
            </a:r>
            <a:r>
              <a:rPr lang="en-US" sz="2400" b="1" dirty="0">
                <a:solidFill>
                  <a:srgbClr val="C00000"/>
                </a:solidFill>
              </a:rPr>
              <a:t>delegated</a:t>
            </a:r>
            <a:r>
              <a:rPr lang="en-US" sz="2400" dirty="0"/>
              <a:t> to </a:t>
            </a:r>
            <a:r>
              <a:rPr lang="en-US" sz="2400" b="1" dirty="0"/>
              <a:t>another</a:t>
            </a:r>
            <a:r>
              <a:rPr lang="en-US" sz="2400" dirty="0"/>
              <a:t> </a:t>
            </a:r>
            <a:r>
              <a:rPr lang="en-US" sz="2400" b="1" dirty="0"/>
              <a:t>thread/system</a:t>
            </a:r>
            <a:r>
              <a:rPr lang="en-US" sz="2400" dirty="0"/>
              <a:t> (like </a:t>
            </a:r>
            <a:r>
              <a:rPr lang="en-US" sz="2400" b="1" dirty="0" err="1"/>
              <a:t>libuv</a:t>
            </a:r>
            <a:r>
              <a:rPr lang="en-US" sz="2400" dirty="0"/>
              <a:t>, </a:t>
            </a:r>
            <a:r>
              <a:rPr lang="en-US" sz="2400" b="1" dirty="0"/>
              <a:t>OS</a:t>
            </a:r>
            <a:r>
              <a:rPr lang="en-US" sz="2400" dirty="0"/>
              <a:t>, etc.), and </a:t>
            </a:r>
            <a:r>
              <a:rPr lang="en-US" sz="2400" b="1" dirty="0">
                <a:solidFill>
                  <a:srgbClr val="C00000"/>
                </a:solidFill>
              </a:rPr>
              <a:t>does not block </a:t>
            </a:r>
            <a:r>
              <a:rPr lang="en-US" sz="2400" dirty="0"/>
              <a:t>the rest of the code from executing.</a:t>
            </a:r>
          </a:p>
          <a:p>
            <a:pPr marL="0" indent="0">
              <a:buNone/>
            </a:pPr>
            <a:r>
              <a:rPr lang="en-US" sz="2400" b="1" dirty="0"/>
              <a:t>🔸 Example:</a:t>
            </a:r>
            <a:endParaRPr lang="en-IN" sz="2400" b="1" dirty="0"/>
          </a:p>
        </p:txBody>
      </p:sp>
      <p:pic>
        <p:nvPicPr>
          <p:cNvPr id="5" name="Picture 4">
            <a:extLst>
              <a:ext uri="{FF2B5EF4-FFF2-40B4-BE49-F238E27FC236}">
                <a16:creationId xmlns:a16="http://schemas.microsoft.com/office/drawing/2014/main" id="{F4726979-97D9-C40A-CDB3-450BDAF82BEE}"/>
              </a:ext>
            </a:extLst>
          </p:cNvPr>
          <p:cNvPicPr>
            <a:picLocks noChangeAspect="1"/>
          </p:cNvPicPr>
          <p:nvPr/>
        </p:nvPicPr>
        <p:blipFill>
          <a:blip r:embed="rId2"/>
          <a:stretch>
            <a:fillRect/>
          </a:stretch>
        </p:blipFill>
        <p:spPr>
          <a:xfrm>
            <a:off x="1003834" y="2628789"/>
            <a:ext cx="8369172" cy="3532525"/>
          </a:xfrm>
          <a:prstGeom prst="rect">
            <a:avLst/>
          </a:prstGeom>
        </p:spPr>
      </p:pic>
    </p:spTree>
    <p:extLst>
      <p:ext uri="{BB962C8B-B14F-4D97-AF65-F5344CB8AC3E}">
        <p14:creationId xmlns:p14="http://schemas.microsoft.com/office/powerpoint/2010/main" val="4115866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CEFE8-617B-8624-4620-16CF1F7A4B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654BD-E7E2-67A4-0713-7355406AC783}"/>
              </a:ext>
            </a:extLst>
          </p:cNvPr>
          <p:cNvSpPr>
            <a:spLocks noGrp="1"/>
          </p:cNvSpPr>
          <p:nvPr>
            <p:ph idx="1"/>
          </p:nvPr>
        </p:nvSpPr>
        <p:spPr>
          <a:xfrm>
            <a:off x="777240" y="696686"/>
            <a:ext cx="10659110" cy="5480277"/>
          </a:xfrm>
        </p:spPr>
        <p:txBody>
          <a:bodyPr>
            <a:normAutofit/>
          </a:bodyPr>
          <a:lstStyle/>
          <a:p>
            <a:pPr marL="0" indent="0">
              <a:buNone/>
            </a:pPr>
            <a:r>
              <a:rPr lang="en-US" sz="2400" b="1" dirty="0"/>
              <a:t>Output:</a:t>
            </a:r>
          </a:p>
          <a:p>
            <a:pPr marL="0" indent="0">
              <a:buNone/>
            </a:pPr>
            <a:endParaRPr lang="en-IN" sz="2400" b="1" dirty="0"/>
          </a:p>
        </p:txBody>
      </p:sp>
      <p:pic>
        <p:nvPicPr>
          <p:cNvPr id="5" name="Picture 4">
            <a:extLst>
              <a:ext uri="{FF2B5EF4-FFF2-40B4-BE49-F238E27FC236}">
                <a16:creationId xmlns:a16="http://schemas.microsoft.com/office/drawing/2014/main" id="{492ED404-37F3-F4D0-5FBF-4E81E4B75146}"/>
              </a:ext>
            </a:extLst>
          </p:cNvPr>
          <p:cNvPicPr>
            <a:picLocks noChangeAspect="1"/>
          </p:cNvPicPr>
          <p:nvPr/>
        </p:nvPicPr>
        <p:blipFill>
          <a:blip r:embed="rId2"/>
          <a:stretch>
            <a:fillRect/>
          </a:stretch>
        </p:blipFill>
        <p:spPr>
          <a:xfrm>
            <a:off x="1316562" y="1313376"/>
            <a:ext cx="9026488" cy="1533996"/>
          </a:xfrm>
          <a:prstGeom prst="rect">
            <a:avLst/>
          </a:prstGeom>
        </p:spPr>
      </p:pic>
    </p:spTree>
    <p:extLst>
      <p:ext uri="{BB962C8B-B14F-4D97-AF65-F5344CB8AC3E}">
        <p14:creationId xmlns:p14="http://schemas.microsoft.com/office/powerpoint/2010/main" val="813065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91C00-583C-D1C3-5704-FF84EDDE36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F4FA2-69A7-FCE0-4860-A3A995973C8B}"/>
              </a:ext>
            </a:extLst>
          </p:cNvPr>
          <p:cNvSpPr>
            <a:spLocks noGrp="1"/>
          </p:cNvSpPr>
          <p:nvPr>
            <p:ph idx="1"/>
          </p:nvPr>
        </p:nvSpPr>
        <p:spPr>
          <a:xfrm>
            <a:off x="1384663" y="2438399"/>
            <a:ext cx="9422674" cy="990601"/>
          </a:xfrm>
        </p:spPr>
        <p:txBody>
          <a:bodyPr>
            <a:normAutofit/>
          </a:bodyPr>
          <a:lstStyle/>
          <a:p>
            <a:pPr marL="0" indent="0">
              <a:buNone/>
            </a:pPr>
            <a:r>
              <a:rPr lang="en-IN" sz="4800" b="1" dirty="0">
                <a:solidFill>
                  <a:schemeClr val="tx2">
                    <a:lumMod val="90000"/>
                    <a:lumOff val="10000"/>
                  </a:schemeClr>
                </a:solidFill>
                <a:effectLst/>
                <a:latin typeface="Calibri" panose="020F0502020204030204" pitchFamily="34" charset="0"/>
              </a:rPr>
              <a:t>Install Node.js and intro to </a:t>
            </a:r>
            <a:r>
              <a:rPr lang="en-US" sz="4800" b="1" dirty="0">
                <a:solidFill>
                  <a:schemeClr val="tx2">
                    <a:lumMod val="90000"/>
                    <a:lumOff val="10000"/>
                  </a:schemeClr>
                </a:solidFill>
                <a:effectLst/>
                <a:latin typeface="Calibri" panose="020F0502020204030204" pitchFamily="34" charset="0"/>
              </a:rPr>
              <a:t>node</a:t>
            </a:r>
            <a:r>
              <a:rPr lang="en-IN" sz="4800" b="1" dirty="0">
                <a:solidFill>
                  <a:schemeClr val="tx2">
                    <a:lumMod val="90000"/>
                    <a:lumOff val="10000"/>
                  </a:schemeClr>
                </a:solidFill>
                <a:effectLst/>
                <a:latin typeface="Calibri" panose="020F0502020204030204" pitchFamily="34" charset="0"/>
              </a:rPr>
              <a:t> CLI</a:t>
            </a:r>
            <a:endParaRPr lang="en-IN" sz="4800" b="1" dirty="0">
              <a:solidFill>
                <a:schemeClr val="tx2">
                  <a:lumMod val="90000"/>
                  <a:lumOff val="10000"/>
                </a:schemeClr>
              </a:solidFill>
            </a:endParaRPr>
          </a:p>
        </p:txBody>
      </p:sp>
    </p:spTree>
    <p:extLst>
      <p:ext uri="{BB962C8B-B14F-4D97-AF65-F5344CB8AC3E}">
        <p14:creationId xmlns:p14="http://schemas.microsoft.com/office/powerpoint/2010/main" val="2951932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23EA-5BE3-4325-FB45-407037B663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0EFCE-A9DF-CA23-1C35-577CE8BC4303}"/>
              </a:ext>
            </a:extLst>
          </p:cNvPr>
          <p:cNvSpPr>
            <a:spLocks noGrp="1"/>
          </p:cNvSpPr>
          <p:nvPr>
            <p:ph idx="1"/>
          </p:nvPr>
        </p:nvSpPr>
        <p:spPr>
          <a:xfrm>
            <a:off x="2288797" y="2695799"/>
            <a:ext cx="7614405" cy="1466402"/>
          </a:xfrm>
        </p:spPr>
        <p:txBody>
          <a:bodyPr>
            <a:normAutofit/>
          </a:bodyPr>
          <a:lstStyle/>
          <a:p>
            <a:pPr marL="0" indent="0">
              <a:buNone/>
            </a:pPr>
            <a:r>
              <a:rPr lang="en-IN" sz="8000" b="1" dirty="0">
                <a:solidFill>
                  <a:srgbClr val="002060"/>
                </a:solidFill>
              </a:rPr>
              <a:t>Node.js Modules</a:t>
            </a:r>
            <a:endParaRPr lang="en-IN" sz="8000" dirty="0">
              <a:solidFill>
                <a:srgbClr val="002060"/>
              </a:solidFill>
            </a:endParaRPr>
          </a:p>
        </p:txBody>
      </p:sp>
    </p:spTree>
    <p:extLst>
      <p:ext uri="{BB962C8B-B14F-4D97-AF65-F5344CB8AC3E}">
        <p14:creationId xmlns:p14="http://schemas.microsoft.com/office/powerpoint/2010/main" val="27889730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8BC62-331A-FB15-7F18-C40930764E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639F5-0312-7890-75E1-2601F78906D8}"/>
              </a:ext>
            </a:extLst>
          </p:cNvPr>
          <p:cNvSpPr>
            <a:spLocks noGrp="1"/>
          </p:cNvSpPr>
          <p:nvPr>
            <p:ph idx="1"/>
          </p:nvPr>
        </p:nvSpPr>
        <p:spPr>
          <a:xfrm>
            <a:off x="777240" y="674914"/>
            <a:ext cx="10659110" cy="5502049"/>
          </a:xfrm>
        </p:spPr>
        <p:txBody>
          <a:bodyPr>
            <a:normAutofit/>
          </a:bodyPr>
          <a:lstStyle/>
          <a:p>
            <a:pPr marL="0" indent="0">
              <a:buNone/>
            </a:pPr>
            <a:r>
              <a:rPr lang="en-IN" sz="2800" b="1" dirty="0"/>
              <a:t>Module:</a:t>
            </a:r>
          </a:p>
          <a:p>
            <a:pPr marL="0" indent="0">
              <a:buNone/>
            </a:pPr>
            <a:r>
              <a:rPr lang="en-US" sz="2400" dirty="0"/>
              <a:t>In </a:t>
            </a:r>
            <a:r>
              <a:rPr lang="en-US" sz="2400" b="1" dirty="0"/>
              <a:t>Node.js</a:t>
            </a:r>
            <a:r>
              <a:rPr lang="en-US" sz="2400" dirty="0"/>
              <a:t>, a </a:t>
            </a:r>
            <a:r>
              <a:rPr lang="en-US" sz="2400" b="1" dirty="0"/>
              <a:t>module</a:t>
            </a:r>
            <a:r>
              <a:rPr lang="en-US" sz="2400" dirty="0"/>
              <a:t> is a </a:t>
            </a:r>
            <a:r>
              <a:rPr lang="en-US" sz="2400" b="1" dirty="0">
                <a:solidFill>
                  <a:srgbClr val="C00000"/>
                </a:solidFill>
              </a:rPr>
              <a:t>reusable piece of code </a:t>
            </a:r>
            <a:r>
              <a:rPr lang="en-US" sz="2400" dirty="0"/>
              <a:t>that can be </a:t>
            </a:r>
            <a:r>
              <a:rPr lang="en-US" sz="2400" b="1" dirty="0"/>
              <a:t>exported</a:t>
            </a:r>
            <a:r>
              <a:rPr lang="en-US" sz="2400" dirty="0"/>
              <a:t> from one file and </a:t>
            </a:r>
            <a:r>
              <a:rPr lang="en-US" sz="2400" b="1" dirty="0"/>
              <a:t>imported</a:t>
            </a:r>
            <a:r>
              <a:rPr lang="en-US" sz="2400" dirty="0"/>
              <a:t> into another file. Modules are a fundamental aspect of Node.js that allow developers to </a:t>
            </a:r>
            <a:r>
              <a:rPr lang="en-US" sz="2400" b="1" dirty="0"/>
              <a:t>organize code </a:t>
            </a:r>
            <a:r>
              <a:rPr lang="en-US" sz="2400" dirty="0"/>
              <a:t>into </a:t>
            </a:r>
            <a:r>
              <a:rPr lang="en-US" sz="2400" b="1" dirty="0">
                <a:solidFill>
                  <a:srgbClr val="C00000"/>
                </a:solidFill>
              </a:rPr>
              <a:t>smaller</a:t>
            </a:r>
            <a:r>
              <a:rPr lang="en-US" sz="2400" dirty="0"/>
              <a:t>, </a:t>
            </a:r>
            <a:r>
              <a:rPr lang="en-US" sz="2400" b="1" dirty="0">
                <a:solidFill>
                  <a:srgbClr val="C00000"/>
                </a:solidFill>
              </a:rPr>
              <a:t>maintainable</a:t>
            </a:r>
            <a:r>
              <a:rPr lang="en-US" sz="2400" dirty="0"/>
              <a:t>, and </a:t>
            </a:r>
            <a:r>
              <a:rPr lang="en-US" sz="2400" b="1" dirty="0">
                <a:solidFill>
                  <a:srgbClr val="C00000"/>
                </a:solidFill>
              </a:rPr>
              <a:t>reusable</a:t>
            </a:r>
            <a:r>
              <a:rPr lang="en-US" sz="2400" dirty="0"/>
              <a:t> </a:t>
            </a:r>
            <a:r>
              <a:rPr lang="en-US" sz="2400" b="1" dirty="0">
                <a:solidFill>
                  <a:srgbClr val="C00000"/>
                </a:solidFill>
              </a:rPr>
              <a:t>chunks</a:t>
            </a:r>
            <a:r>
              <a:rPr lang="en-US" sz="2400" dirty="0"/>
              <a:t>.</a:t>
            </a:r>
          </a:p>
          <a:p>
            <a:r>
              <a:rPr lang="en-US" sz="2400" dirty="0"/>
              <a:t>A module in Node.js is a reusable block of code that encapsulates </a:t>
            </a:r>
            <a:r>
              <a:rPr lang="en-US" sz="2400" b="1" dirty="0">
                <a:solidFill>
                  <a:srgbClr val="002060"/>
                </a:solidFill>
              </a:rPr>
              <a:t>related functionality</a:t>
            </a:r>
            <a:r>
              <a:rPr lang="en-US" sz="2400" dirty="0"/>
              <a:t>.</a:t>
            </a:r>
          </a:p>
          <a:p>
            <a:r>
              <a:rPr lang="en-US" sz="2400" dirty="0"/>
              <a:t>Each module in Node.js has its own scope, so the </a:t>
            </a:r>
            <a:r>
              <a:rPr lang="en-US" sz="2400" b="1" dirty="0"/>
              <a:t>variables</a:t>
            </a:r>
            <a:r>
              <a:rPr lang="en-US" sz="2400" dirty="0"/>
              <a:t> and </a:t>
            </a:r>
            <a:r>
              <a:rPr lang="en-US" sz="2400" b="1" dirty="0"/>
              <a:t>functions</a:t>
            </a:r>
            <a:r>
              <a:rPr lang="en-US" sz="2400" dirty="0"/>
              <a:t> defined in a module are </a:t>
            </a:r>
            <a:r>
              <a:rPr lang="en-US" sz="2400" b="1" dirty="0">
                <a:solidFill>
                  <a:srgbClr val="C00000"/>
                </a:solidFill>
              </a:rPr>
              <a:t>private</a:t>
            </a:r>
            <a:r>
              <a:rPr lang="en-US" sz="2400" b="1" dirty="0"/>
              <a:t> to that module by default</a:t>
            </a:r>
            <a:r>
              <a:rPr lang="en-US" sz="2400" dirty="0"/>
              <a:t>.</a:t>
            </a:r>
          </a:p>
          <a:p>
            <a:r>
              <a:rPr lang="en-US" sz="2400" dirty="0"/>
              <a:t>A module is a </a:t>
            </a:r>
            <a:r>
              <a:rPr lang="en-US" sz="2400" b="1" dirty="0">
                <a:solidFill>
                  <a:srgbClr val="00B050"/>
                </a:solidFill>
              </a:rPr>
              <a:t>single JavaScript file </a:t>
            </a:r>
            <a:r>
              <a:rPr lang="en-US" sz="2400" dirty="0"/>
              <a:t>or a </a:t>
            </a:r>
            <a:r>
              <a:rPr lang="en-US" sz="2400" b="1" dirty="0">
                <a:solidFill>
                  <a:srgbClr val="00B050"/>
                </a:solidFill>
              </a:rPr>
              <a:t>collection of related files </a:t>
            </a:r>
            <a:r>
              <a:rPr lang="en-US" sz="2400" dirty="0"/>
              <a:t>that expose specific functionality through </a:t>
            </a:r>
            <a:r>
              <a:rPr lang="en-US" sz="2400" b="1" dirty="0">
                <a:solidFill>
                  <a:srgbClr val="C00000"/>
                </a:solidFill>
              </a:rPr>
              <a:t>exports</a:t>
            </a:r>
            <a:r>
              <a:rPr lang="en-US" sz="2400" dirty="0"/>
              <a:t> or </a:t>
            </a:r>
            <a:r>
              <a:rPr lang="en-US" sz="2400" b="1" dirty="0" err="1">
                <a:solidFill>
                  <a:srgbClr val="C00000"/>
                </a:solidFill>
              </a:rPr>
              <a:t>module.exports</a:t>
            </a:r>
            <a:r>
              <a:rPr lang="en-US" sz="2400" dirty="0"/>
              <a:t>.</a:t>
            </a:r>
          </a:p>
          <a:p>
            <a:r>
              <a:rPr lang="en-US" sz="2400" dirty="0"/>
              <a:t>In Node.js, </a:t>
            </a:r>
            <a:r>
              <a:rPr lang="en-US" sz="2400" b="1" dirty="0"/>
              <a:t>every JavaScript file is treated as a module</a:t>
            </a:r>
            <a:r>
              <a:rPr lang="en-US" sz="2400" dirty="0"/>
              <a:t>.</a:t>
            </a:r>
          </a:p>
          <a:p>
            <a:r>
              <a:rPr lang="en-US" sz="2400" b="1" dirty="0"/>
              <a:t>Example: </a:t>
            </a:r>
            <a:r>
              <a:rPr lang="en-US" sz="2400" dirty="0"/>
              <a:t>A file containing utility functions (</a:t>
            </a:r>
            <a:r>
              <a:rPr lang="en-US" sz="2400" b="1" dirty="0">
                <a:solidFill>
                  <a:srgbClr val="C00000"/>
                </a:solidFill>
              </a:rPr>
              <a:t>math.js</a:t>
            </a:r>
            <a:r>
              <a:rPr lang="en-US" sz="2400" dirty="0"/>
              <a:t>) or configurations.</a:t>
            </a:r>
            <a:endParaRPr lang="en-IN" sz="2400" dirty="0"/>
          </a:p>
        </p:txBody>
      </p:sp>
    </p:spTree>
    <p:extLst>
      <p:ext uri="{BB962C8B-B14F-4D97-AF65-F5344CB8AC3E}">
        <p14:creationId xmlns:p14="http://schemas.microsoft.com/office/powerpoint/2010/main" val="27066424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237EC-61EF-F94D-9383-8E039C654DDA}"/>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4362A4D9-9A40-F5F8-8C0C-9FB5696131E2}"/>
              </a:ext>
            </a:extLst>
          </p:cNvPr>
          <p:cNvGrpSpPr/>
          <p:nvPr/>
        </p:nvGrpSpPr>
        <p:grpSpPr>
          <a:xfrm>
            <a:off x="0" y="1148574"/>
            <a:ext cx="12135910" cy="4103649"/>
            <a:chOff x="0" y="1148574"/>
            <a:chExt cx="12135910" cy="4103649"/>
          </a:xfrm>
        </p:grpSpPr>
        <p:pic>
          <p:nvPicPr>
            <p:cNvPr id="2050" name="Picture 2" descr="Node.JS Modules - Parameters, Types, and Creating - Intellipaat">
              <a:extLst>
                <a:ext uri="{FF2B5EF4-FFF2-40B4-BE49-F238E27FC236}">
                  <a16:creationId xmlns:a16="http://schemas.microsoft.com/office/drawing/2014/main" id="{90C00D3E-F5D2-8F82-BA82-322A7EC64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8574"/>
              <a:ext cx="12135910" cy="41036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E6BC161-F270-7D39-9580-F903F1936896}"/>
                </a:ext>
              </a:extLst>
            </p:cNvPr>
            <p:cNvPicPr>
              <a:picLocks noChangeAspect="1"/>
            </p:cNvPicPr>
            <p:nvPr/>
          </p:nvPicPr>
          <p:blipFill>
            <a:blip r:embed="rId3"/>
            <a:stretch>
              <a:fillRect/>
            </a:stretch>
          </p:blipFill>
          <p:spPr>
            <a:xfrm>
              <a:off x="10055762" y="1154150"/>
              <a:ext cx="2009524" cy="752381"/>
            </a:xfrm>
            <a:prstGeom prst="rect">
              <a:avLst/>
            </a:prstGeom>
          </p:spPr>
        </p:pic>
      </p:grpSp>
    </p:spTree>
    <p:extLst>
      <p:ext uri="{BB962C8B-B14F-4D97-AF65-F5344CB8AC3E}">
        <p14:creationId xmlns:p14="http://schemas.microsoft.com/office/powerpoint/2010/main" val="739769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4FD42-C5AA-188E-045F-B73CB14439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3E1D5-CA5D-7393-4CE8-623A831841B0}"/>
              </a:ext>
            </a:extLst>
          </p:cNvPr>
          <p:cNvSpPr>
            <a:spLocks noGrp="1"/>
          </p:cNvSpPr>
          <p:nvPr>
            <p:ph idx="1"/>
          </p:nvPr>
        </p:nvSpPr>
        <p:spPr>
          <a:xfrm>
            <a:off x="777240" y="968828"/>
            <a:ext cx="11120846" cy="4147457"/>
          </a:xfrm>
        </p:spPr>
        <p:txBody>
          <a:bodyPr>
            <a:normAutofit/>
          </a:bodyPr>
          <a:lstStyle/>
          <a:p>
            <a:pPr marL="0" indent="0">
              <a:buNone/>
            </a:pPr>
            <a:r>
              <a:rPr lang="en-US" sz="2800" b="1" dirty="0"/>
              <a:t>Types of Modules in Node.js:</a:t>
            </a:r>
          </a:p>
          <a:p>
            <a:pPr marL="0" indent="0">
              <a:buNone/>
            </a:pPr>
            <a:r>
              <a:rPr lang="en-US" sz="2400" b="1" dirty="0"/>
              <a:t>1. Core Modules: </a:t>
            </a:r>
            <a:r>
              <a:rPr lang="en-US" sz="2400" dirty="0"/>
              <a:t>These are modules that are </a:t>
            </a:r>
            <a:r>
              <a:rPr lang="en-US" sz="2400" b="1" dirty="0">
                <a:solidFill>
                  <a:srgbClr val="C00000"/>
                </a:solidFill>
              </a:rPr>
              <a:t>included with Node.js </a:t>
            </a:r>
            <a:r>
              <a:rPr lang="en-US" sz="2400" dirty="0"/>
              <a:t>and provide basic functionality. Examples include fs (file system), http (HTTP server), </a:t>
            </a:r>
            <a:r>
              <a:rPr lang="en-US" sz="2400" dirty="0" err="1"/>
              <a:t>os</a:t>
            </a:r>
            <a:r>
              <a:rPr lang="en-US" sz="2400" dirty="0"/>
              <a:t> (operating system), etc. </a:t>
            </a:r>
          </a:p>
          <a:p>
            <a:pPr marL="0" indent="0">
              <a:buNone/>
            </a:pPr>
            <a:r>
              <a:rPr lang="en-US" sz="2400" b="1" dirty="0"/>
              <a:t>2. Local Modules: </a:t>
            </a:r>
            <a:r>
              <a:rPr lang="en-US" sz="2400" dirty="0"/>
              <a:t>These are modules that </a:t>
            </a:r>
            <a:r>
              <a:rPr lang="en-US" sz="2400" b="1" dirty="0">
                <a:solidFill>
                  <a:srgbClr val="C00000"/>
                </a:solidFill>
              </a:rPr>
              <a:t>you create </a:t>
            </a:r>
            <a:r>
              <a:rPr lang="en-US" sz="2400" dirty="0"/>
              <a:t>in your Node.js application. You can create a local module by defining a JavaScript file and using </a:t>
            </a:r>
            <a:r>
              <a:rPr lang="en-US" sz="2400" b="1" dirty="0" err="1"/>
              <a:t>module.exports</a:t>
            </a:r>
            <a:r>
              <a:rPr lang="en-US" sz="2400" b="1" dirty="0"/>
              <a:t> </a:t>
            </a:r>
            <a:r>
              <a:rPr lang="en-US" sz="2400" dirty="0"/>
              <a:t>to export functions or objects from that file. </a:t>
            </a:r>
          </a:p>
          <a:p>
            <a:pPr marL="0" indent="0">
              <a:buNone/>
            </a:pPr>
            <a:r>
              <a:rPr lang="en-US" sz="2400" b="1" dirty="0"/>
              <a:t>3. Third-party Modules: </a:t>
            </a:r>
            <a:r>
              <a:rPr lang="en-US" sz="2400" dirty="0"/>
              <a:t>These are modules created by </a:t>
            </a:r>
            <a:r>
              <a:rPr lang="en-US" sz="2400" b="1" dirty="0">
                <a:solidFill>
                  <a:srgbClr val="C00000"/>
                </a:solidFill>
              </a:rPr>
              <a:t>third-party developers </a:t>
            </a:r>
            <a:r>
              <a:rPr lang="en-US" sz="2400" dirty="0"/>
              <a:t>and are </a:t>
            </a:r>
            <a:r>
              <a:rPr lang="en-US" sz="2400" b="1" dirty="0">
                <a:solidFill>
                  <a:srgbClr val="C00000"/>
                </a:solidFill>
              </a:rPr>
              <a:t>not included with Node.js</a:t>
            </a:r>
            <a:r>
              <a:rPr lang="en-US" sz="2400" dirty="0"/>
              <a:t>. You can install third-party modules using </a:t>
            </a:r>
            <a:r>
              <a:rPr lang="en-US" sz="2400" b="1" dirty="0" err="1">
                <a:solidFill>
                  <a:srgbClr val="C00000"/>
                </a:solidFill>
              </a:rPr>
              <a:t>npm</a:t>
            </a:r>
            <a:r>
              <a:rPr lang="en-US" sz="2400" dirty="0"/>
              <a:t> (Node Package Manager) and then use </a:t>
            </a:r>
            <a:r>
              <a:rPr lang="en-US" sz="2400" b="1" dirty="0">
                <a:solidFill>
                  <a:srgbClr val="C00000"/>
                </a:solidFill>
              </a:rPr>
              <a:t>require() </a:t>
            </a:r>
            <a:r>
              <a:rPr lang="en-US" sz="2400" dirty="0"/>
              <a:t>to include them in your application.</a:t>
            </a:r>
            <a:endParaRPr lang="en-IN" sz="2400" dirty="0"/>
          </a:p>
        </p:txBody>
      </p:sp>
    </p:spTree>
    <p:extLst>
      <p:ext uri="{BB962C8B-B14F-4D97-AF65-F5344CB8AC3E}">
        <p14:creationId xmlns:p14="http://schemas.microsoft.com/office/powerpoint/2010/main" val="33329296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520F2-CA84-17AF-6B6B-587BC8BCEB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740B7-3016-3ABF-8912-284FC640E81B}"/>
              </a:ext>
            </a:extLst>
          </p:cNvPr>
          <p:cNvSpPr>
            <a:spLocks noGrp="1"/>
          </p:cNvSpPr>
          <p:nvPr>
            <p:ph idx="1"/>
          </p:nvPr>
        </p:nvSpPr>
        <p:spPr>
          <a:xfrm>
            <a:off x="777240" y="674914"/>
            <a:ext cx="10659110" cy="5627915"/>
          </a:xfrm>
        </p:spPr>
        <p:txBody>
          <a:bodyPr>
            <a:normAutofit/>
          </a:bodyPr>
          <a:lstStyle/>
          <a:p>
            <a:pPr marL="0" indent="0">
              <a:buNone/>
            </a:pPr>
            <a:r>
              <a:rPr lang="en-US" sz="2800" b="1" dirty="0"/>
              <a:t>Core Modules</a:t>
            </a:r>
            <a:r>
              <a:rPr lang="en-US" sz="2800" dirty="0"/>
              <a:t> :</a:t>
            </a:r>
          </a:p>
          <a:p>
            <a:pPr marL="0" indent="0">
              <a:buNone/>
            </a:pPr>
            <a:r>
              <a:rPr lang="en-US" sz="2400" dirty="0"/>
              <a:t>In Node.js, </a:t>
            </a:r>
            <a:r>
              <a:rPr lang="en-US" sz="2400" b="1" dirty="0"/>
              <a:t>Core Modules</a:t>
            </a:r>
            <a:r>
              <a:rPr lang="en-US" sz="2400" dirty="0"/>
              <a:t> are the </a:t>
            </a:r>
            <a:r>
              <a:rPr lang="en-US" sz="2400" b="1" dirty="0">
                <a:solidFill>
                  <a:srgbClr val="C00000"/>
                </a:solidFill>
              </a:rPr>
              <a:t>built-in modules </a:t>
            </a:r>
            <a:r>
              <a:rPr lang="en-US" sz="2400" dirty="0"/>
              <a:t>that come </a:t>
            </a:r>
            <a:r>
              <a:rPr lang="en-US" sz="2400" b="1" dirty="0">
                <a:solidFill>
                  <a:srgbClr val="C00000"/>
                </a:solidFill>
              </a:rPr>
              <a:t>pre-installed with Node.js</a:t>
            </a:r>
            <a:r>
              <a:rPr lang="en-US" sz="2400" dirty="0"/>
              <a:t>. These modules provide </a:t>
            </a:r>
            <a:r>
              <a:rPr lang="en-US" sz="2400" b="1" dirty="0"/>
              <a:t>essential functionalities </a:t>
            </a:r>
            <a:r>
              <a:rPr lang="en-US" sz="2400" dirty="0"/>
              <a:t>for building applications and </a:t>
            </a:r>
            <a:r>
              <a:rPr lang="en-US" sz="2400" b="1" dirty="0">
                <a:solidFill>
                  <a:srgbClr val="002060"/>
                </a:solidFill>
              </a:rPr>
              <a:t>eliminate</a:t>
            </a:r>
            <a:r>
              <a:rPr lang="en-US" sz="2400" b="1" dirty="0"/>
              <a:t> the need for </a:t>
            </a:r>
            <a:r>
              <a:rPr lang="en-US" sz="2400" b="1" dirty="0">
                <a:solidFill>
                  <a:srgbClr val="002060"/>
                </a:solidFill>
              </a:rPr>
              <a:t>additional installation</a:t>
            </a:r>
            <a:r>
              <a:rPr lang="en-US" sz="2400" dirty="0"/>
              <a:t>. They are designed to perform various tasks such as </a:t>
            </a:r>
            <a:r>
              <a:rPr lang="en-US" sz="2400" b="1" dirty="0"/>
              <a:t>file handling</a:t>
            </a:r>
            <a:r>
              <a:rPr lang="en-US" sz="2400" dirty="0"/>
              <a:t>, </a:t>
            </a:r>
            <a:r>
              <a:rPr lang="en-US" sz="2400" b="1" dirty="0"/>
              <a:t>HTTP</a:t>
            </a:r>
            <a:r>
              <a:rPr lang="en-US" sz="2400" dirty="0"/>
              <a:t> </a:t>
            </a:r>
            <a:r>
              <a:rPr lang="en-US" sz="2400" b="1" dirty="0"/>
              <a:t>operations</a:t>
            </a:r>
            <a:r>
              <a:rPr lang="en-US" sz="2400" dirty="0"/>
              <a:t>, </a:t>
            </a:r>
            <a:r>
              <a:rPr lang="en-US" sz="2400" b="1" dirty="0"/>
              <a:t>cryptography</a:t>
            </a:r>
            <a:r>
              <a:rPr lang="en-US" sz="2400" dirty="0"/>
              <a:t>, </a:t>
            </a:r>
            <a:r>
              <a:rPr lang="en-US" sz="2400" b="1" dirty="0"/>
              <a:t>stream</a:t>
            </a:r>
            <a:r>
              <a:rPr lang="en-US" sz="2400" dirty="0"/>
              <a:t> </a:t>
            </a:r>
            <a:r>
              <a:rPr lang="en-US" sz="2400" b="1" dirty="0"/>
              <a:t>handling</a:t>
            </a:r>
            <a:r>
              <a:rPr lang="en-US" sz="2400" dirty="0"/>
              <a:t>, and more.</a:t>
            </a:r>
            <a:endParaRPr lang="en-US" sz="2400" b="1" dirty="0"/>
          </a:p>
          <a:p>
            <a:pPr marL="0" indent="0">
              <a:buNone/>
            </a:pPr>
            <a:r>
              <a:rPr lang="en-US" sz="2400" b="1" dirty="0"/>
              <a:t>Key Features of Core Modules</a:t>
            </a:r>
          </a:p>
          <a:p>
            <a:pPr>
              <a:buFont typeface="+mj-lt"/>
              <a:buAutoNum type="arabicPeriod"/>
            </a:pPr>
            <a:r>
              <a:rPr lang="en-US" sz="2400" b="1" dirty="0"/>
              <a:t> No Installation Needed</a:t>
            </a:r>
            <a:r>
              <a:rPr lang="en-US" sz="2400" dirty="0"/>
              <a:t>: Core modules are </a:t>
            </a:r>
            <a:r>
              <a:rPr lang="en-US" sz="2400" b="1" dirty="0">
                <a:solidFill>
                  <a:srgbClr val="002060"/>
                </a:solidFill>
              </a:rPr>
              <a:t>part of the Node.js </a:t>
            </a:r>
            <a:r>
              <a:rPr lang="en-US" sz="2400" b="1" dirty="0">
                <a:solidFill>
                  <a:srgbClr val="C00000"/>
                </a:solidFill>
              </a:rPr>
              <a:t>runtime</a:t>
            </a:r>
            <a:r>
              <a:rPr lang="en-US" sz="2400" b="1" dirty="0">
                <a:solidFill>
                  <a:srgbClr val="002060"/>
                </a:solidFill>
              </a:rPr>
              <a:t> </a:t>
            </a:r>
            <a:r>
              <a:rPr lang="en-US" sz="2400" dirty="0"/>
              <a:t>and can be used directly without installing any additional packages.</a:t>
            </a:r>
          </a:p>
          <a:p>
            <a:pPr>
              <a:buFont typeface="+mj-lt"/>
              <a:buAutoNum type="arabicPeriod"/>
            </a:pPr>
            <a:r>
              <a:rPr lang="en-US" sz="2400" b="1" dirty="0"/>
              <a:t> High Performance</a:t>
            </a:r>
            <a:r>
              <a:rPr lang="en-US" sz="2400" dirty="0"/>
              <a:t>: These modules are written in </a:t>
            </a:r>
            <a:r>
              <a:rPr lang="en-US" sz="2400" b="1" dirty="0">
                <a:solidFill>
                  <a:srgbClr val="002060"/>
                </a:solidFill>
              </a:rPr>
              <a:t>C++ </a:t>
            </a:r>
            <a:r>
              <a:rPr lang="en-US" sz="2400" dirty="0"/>
              <a:t>for better performance and are optimized for Node.js.</a:t>
            </a:r>
          </a:p>
          <a:p>
            <a:pPr>
              <a:buFont typeface="+mj-lt"/>
              <a:buAutoNum type="arabicPeriod"/>
            </a:pPr>
            <a:r>
              <a:rPr lang="en-US" sz="2400" b="1" dirty="0"/>
              <a:t> Global Availability</a:t>
            </a:r>
            <a:r>
              <a:rPr lang="en-US" sz="2400" dirty="0"/>
              <a:t>: Core modules can be imported and used in any Node.js application.</a:t>
            </a:r>
          </a:p>
          <a:p>
            <a:pPr>
              <a:buFont typeface="+mj-lt"/>
              <a:buAutoNum type="arabicPeriod"/>
            </a:pPr>
            <a:r>
              <a:rPr lang="en-US" sz="2400" b="1" dirty="0"/>
              <a:t> Common Core Modules: </a:t>
            </a:r>
            <a:r>
              <a:rPr lang="en-US" sz="2400" dirty="0"/>
              <a:t>fs(File System), http, </a:t>
            </a:r>
            <a:r>
              <a:rPr lang="en-US" sz="2400" dirty="0" err="1"/>
              <a:t>url</a:t>
            </a:r>
            <a:r>
              <a:rPr lang="en-US" sz="2400" dirty="0"/>
              <a:t>, path, </a:t>
            </a:r>
            <a:r>
              <a:rPr lang="en-US" sz="2400" dirty="0" err="1"/>
              <a:t>os</a:t>
            </a:r>
            <a:r>
              <a:rPr lang="en-US" sz="2400" dirty="0"/>
              <a:t> </a:t>
            </a:r>
          </a:p>
          <a:p>
            <a:pPr marL="0" indent="0">
              <a:buNone/>
            </a:pPr>
            <a:endParaRPr lang="en-IN" sz="2400" dirty="0"/>
          </a:p>
        </p:txBody>
      </p:sp>
    </p:spTree>
    <p:extLst>
      <p:ext uri="{BB962C8B-B14F-4D97-AF65-F5344CB8AC3E}">
        <p14:creationId xmlns:p14="http://schemas.microsoft.com/office/powerpoint/2010/main" val="2300769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C6DE7-7FC9-1236-DA94-8D4B4BE08A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2E6B69-87AA-BAD3-6374-33CF86703D7D}"/>
              </a:ext>
            </a:extLst>
          </p:cNvPr>
          <p:cNvSpPr>
            <a:spLocks noGrp="1"/>
          </p:cNvSpPr>
          <p:nvPr>
            <p:ph idx="1"/>
          </p:nvPr>
        </p:nvSpPr>
        <p:spPr>
          <a:xfrm>
            <a:off x="777240" y="674914"/>
            <a:ext cx="10659110" cy="5502049"/>
          </a:xfrm>
        </p:spPr>
        <p:txBody>
          <a:bodyPr>
            <a:normAutofit/>
          </a:bodyPr>
          <a:lstStyle/>
          <a:p>
            <a:pPr marL="0" indent="0">
              <a:buNone/>
            </a:pPr>
            <a:r>
              <a:rPr lang="en-US" sz="2400" b="1" dirty="0"/>
              <a:t>Using Core Modules:</a:t>
            </a:r>
          </a:p>
          <a:p>
            <a:pPr marL="0" indent="0">
              <a:buNone/>
            </a:pPr>
            <a:r>
              <a:rPr lang="en-US" sz="2400" dirty="0"/>
              <a:t>To use a core module in Node.js, you import it using the </a:t>
            </a:r>
            <a:r>
              <a:rPr lang="en-US" sz="2400" b="1" dirty="0">
                <a:solidFill>
                  <a:srgbClr val="C00000"/>
                </a:solidFill>
              </a:rPr>
              <a:t>require</a:t>
            </a:r>
            <a:r>
              <a:rPr lang="en-US" sz="2400" b="1" dirty="0"/>
              <a:t>() function </a:t>
            </a:r>
            <a:r>
              <a:rPr lang="en-US" sz="2400" dirty="0"/>
              <a:t>or </a:t>
            </a:r>
            <a:r>
              <a:rPr lang="en-US" sz="2400" b="1" dirty="0"/>
              <a:t>import </a:t>
            </a:r>
            <a:r>
              <a:rPr lang="en-US" sz="2400" dirty="0"/>
              <a:t>Keyword:</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OR</a:t>
            </a:r>
          </a:p>
          <a:p>
            <a:pPr marL="0" indent="0">
              <a:buNone/>
            </a:pPr>
            <a:endParaRPr lang="en-IN" sz="2400" dirty="0"/>
          </a:p>
        </p:txBody>
      </p:sp>
      <p:pic>
        <p:nvPicPr>
          <p:cNvPr id="4" name="Picture 3">
            <a:extLst>
              <a:ext uri="{FF2B5EF4-FFF2-40B4-BE49-F238E27FC236}">
                <a16:creationId xmlns:a16="http://schemas.microsoft.com/office/drawing/2014/main" id="{63C4618B-96C6-E471-F325-AACDAE3E2924}"/>
              </a:ext>
            </a:extLst>
          </p:cNvPr>
          <p:cNvPicPr>
            <a:picLocks noChangeAspect="1"/>
          </p:cNvPicPr>
          <p:nvPr/>
        </p:nvPicPr>
        <p:blipFill>
          <a:blip r:embed="rId2"/>
          <a:stretch>
            <a:fillRect/>
          </a:stretch>
        </p:blipFill>
        <p:spPr>
          <a:xfrm>
            <a:off x="1356457" y="2178076"/>
            <a:ext cx="8003705" cy="791886"/>
          </a:xfrm>
          <a:prstGeom prst="rect">
            <a:avLst/>
          </a:prstGeom>
        </p:spPr>
      </p:pic>
      <p:pic>
        <p:nvPicPr>
          <p:cNvPr id="5" name="Picture 4">
            <a:extLst>
              <a:ext uri="{FF2B5EF4-FFF2-40B4-BE49-F238E27FC236}">
                <a16:creationId xmlns:a16="http://schemas.microsoft.com/office/drawing/2014/main" id="{75C406EA-310F-772F-6C90-8FC7B5B2666F}"/>
              </a:ext>
            </a:extLst>
          </p:cNvPr>
          <p:cNvPicPr>
            <a:picLocks noChangeAspect="1"/>
          </p:cNvPicPr>
          <p:nvPr/>
        </p:nvPicPr>
        <p:blipFill>
          <a:blip r:embed="rId3"/>
          <a:stretch>
            <a:fillRect/>
          </a:stretch>
        </p:blipFill>
        <p:spPr>
          <a:xfrm>
            <a:off x="1356457" y="4062453"/>
            <a:ext cx="8003705" cy="821341"/>
          </a:xfrm>
          <a:prstGeom prst="rect">
            <a:avLst/>
          </a:prstGeom>
        </p:spPr>
      </p:pic>
    </p:spTree>
    <p:extLst>
      <p:ext uri="{BB962C8B-B14F-4D97-AF65-F5344CB8AC3E}">
        <p14:creationId xmlns:p14="http://schemas.microsoft.com/office/powerpoint/2010/main" val="1739931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FEB69-7BD6-3807-0B17-EA2C71F4B1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D73A1-C48A-9126-F091-849EB7A68A87}"/>
              </a:ext>
            </a:extLst>
          </p:cNvPr>
          <p:cNvSpPr>
            <a:spLocks noGrp="1"/>
          </p:cNvSpPr>
          <p:nvPr>
            <p:ph idx="1"/>
          </p:nvPr>
        </p:nvSpPr>
        <p:spPr>
          <a:xfrm>
            <a:off x="766445" y="469521"/>
            <a:ext cx="10659110" cy="5502049"/>
          </a:xfrm>
        </p:spPr>
        <p:txBody>
          <a:bodyPr/>
          <a:lstStyle/>
          <a:p>
            <a:pPr marL="0" indent="0">
              <a:buNone/>
            </a:pPr>
            <a:r>
              <a:rPr lang="en-US" b="1" dirty="0"/>
              <a:t>Example:</a:t>
            </a:r>
          </a:p>
          <a:p>
            <a:pPr marL="0" indent="0">
              <a:buNone/>
            </a:pPr>
            <a:r>
              <a:rPr lang="en-US" b="1" dirty="0"/>
              <a:t>1. fs (File System)</a:t>
            </a:r>
            <a:r>
              <a:rPr lang="en-US" dirty="0"/>
              <a:t>: Used for </a:t>
            </a:r>
            <a:r>
              <a:rPr lang="en-US" b="1" dirty="0">
                <a:solidFill>
                  <a:srgbClr val="C00000"/>
                </a:solidFill>
              </a:rPr>
              <a:t>handling file operations </a:t>
            </a:r>
            <a:r>
              <a:rPr lang="en-US" dirty="0"/>
              <a:t>such as </a:t>
            </a:r>
            <a:r>
              <a:rPr lang="en-US" b="1" dirty="0"/>
              <a:t>reading</a:t>
            </a:r>
            <a:r>
              <a:rPr lang="en-US" dirty="0"/>
              <a:t>, </a:t>
            </a:r>
            <a:r>
              <a:rPr lang="en-US" b="1" dirty="0"/>
              <a:t>writing</a:t>
            </a:r>
            <a:r>
              <a:rPr lang="en-US" dirty="0"/>
              <a:t>, and </a:t>
            </a:r>
            <a:r>
              <a:rPr lang="en-US" b="1" dirty="0"/>
              <a:t>deleting</a:t>
            </a:r>
            <a:r>
              <a:rPr lang="en-US" dirty="0"/>
              <a:t> files.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2. </a:t>
            </a:r>
            <a:r>
              <a:rPr lang="en-US" b="1" dirty="0"/>
              <a:t>http: </a:t>
            </a:r>
            <a:r>
              <a:rPr lang="en-US" dirty="0"/>
              <a:t>Used to create and manage </a:t>
            </a:r>
            <a:r>
              <a:rPr lang="en-US" b="1" dirty="0"/>
              <a:t>HTTP servers </a:t>
            </a:r>
            <a:r>
              <a:rPr lang="en-US" dirty="0"/>
              <a:t>and handle </a:t>
            </a:r>
            <a:r>
              <a:rPr lang="en-US" b="1" dirty="0">
                <a:solidFill>
                  <a:srgbClr val="C00000"/>
                </a:solidFill>
              </a:rPr>
              <a:t>HTTP</a:t>
            </a:r>
            <a:r>
              <a:rPr lang="en-US" dirty="0">
                <a:solidFill>
                  <a:srgbClr val="C00000"/>
                </a:solidFill>
              </a:rPr>
              <a:t> </a:t>
            </a:r>
            <a:r>
              <a:rPr lang="en-US" b="1" dirty="0">
                <a:solidFill>
                  <a:srgbClr val="C00000"/>
                </a:solidFill>
              </a:rPr>
              <a:t>requests</a:t>
            </a:r>
            <a:r>
              <a:rPr lang="en-US" dirty="0">
                <a:solidFill>
                  <a:srgbClr val="C00000"/>
                </a:solidFill>
              </a:rPr>
              <a:t> </a:t>
            </a:r>
            <a:r>
              <a:rPr lang="en-US" dirty="0"/>
              <a:t>and </a:t>
            </a:r>
            <a:r>
              <a:rPr lang="en-US" b="1" dirty="0">
                <a:solidFill>
                  <a:srgbClr val="C00000"/>
                </a:solidFill>
              </a:rPr>
              <a:t>responses</a:t>
            </a:r>
            <a:r>
              <a:rPr lang="en-US" dirty="0"/>
              <a:t>.</a:t>
            </a:r>
            <a:endParaRPr lang="en-IN" dirty="0"/>
          </a:p>
        </p:txBody>
      </p:sp>
      <p:pic>
        <p:nvPicPr>
          <p:cNvPr id="4" name="Picture 3">
            <a:extLst>
              <a:ext uri="{FF2B5EF4-FFF2-40B4-BE49-F238E27FC236}">
                <a16:creationId xmlns:a16="http://schemas.microsoft.com/office/drawing/2014/main" id="{1712B974-52AC-4033-ED22-533B95D6C07D}"/>
              </a:ext>
            </a:extLst>
          </p:cNvPr>
          <p:cNvPicPr>
            <a:picLocks noChangeAspect="1"/>
          </p:cNvPicPr>
          <p:nvPr/>
        </p:nvPicPr>
        <p:blipFill>
          <a:blip r:embed="rId2"/>
          <a:stretch>
            <a:fillRect/>
          </a:stretch>
        </p:blipFill>
        <p:spPr>
          <a:xfrm>
            <a:off x="1548296" y="1310562"/>
            <a:ext cx="6191448" cy="1740629"/>
          </a:xfrm>
          <a:prstGeom prst="rect">
            <a:avLst/>
          </a:prstGeom>
        </p:spPr>
      </p:pic>
      <p:pic>
        <p:nvPicPr>
          <p:cNvPr id="6" name="Picture 5">
            <a:extLst>
              <a:ext uri="{FF2B5EF4-FFF2-40B4-BE49-F238E27FC236}">
                <a16:creationId xmlns:a16="http://schemas.microsoft.com/office/drawing/2014/main" id="{BF83B230-A72C-21EE-5F27-1FABF8BA38D9}"/>
              </a:ext>
            </a:extLst>
          </p:cNvPr>
          <p:cNvPicPr>
            <a:picLocks noChangeAspect="1"/>
          </p:cNvPicPr>
          <p:nvPr/>
        </p:nvPicPr>
        <p:blipFill>
          <a:blip r:embed="rId3"/>
          <a:stretch>
            <a:fillRect/>
          </a:stretch>
        </p:blipFill>
        <p:spPr>
          <a:xfrm>
            <a:off x="1548296" y="3745764"/>
            <a:ext cx="8815457" cy="2457330"/>
          </a:xfrm>
          <a:prstGeom prst="rect">
            <a:avLst/>
          </a:prstGeom>
        </p:spPr>
      </p:pic>
    </p:spTree>
    <p:extLst>
      <p:ext uri="{BB962C8B-B14F-4D97-AF65-F5344CB8AC3E}">
        <p14:creationId xmlns:p14="http://schemas.microsoft.com/office/powerpoint/2010/main" val="283880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81EE8-AC11-B520-D93E-45CB988939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D98F6-D9B5-96E2-4A09-5BA64ADB3009}"/>
              </a:ext>
            </a:extLst>
          </p:cNvPr>
          <p:cNvSpPr>
            <a:spLocks noGrp="1"/>
          </p:cNvSpPr>
          <p:nvPr>
            <p:ph idx="1"/>
          </p:nvPr>
        </p:nvSpPr>
        <p:spPr>
          <a:xfrm>
            <a:off x="904831" y="370114"/>
            <a:ext cx="10659110" cy="5823857"/>
          </a:xfrm>
        </p:spPr>
        <p:txBody>
          <a:bodyPr>
            <a:normAutofit lnSpcReduction="10000"/>
          </a:bodyPr>
          <a:lstStyle/>
          <a:p>
            <a:pPr marL="0" indent="0">
              <a:buNone/>
            </a:pPr>
            <a:r>
              <a:rPr lang="en-US" sz="3200" b="1" dirty="0"/>
              <a:t>What is an API?</a:t>
            </a:r>
          </a:p>
          <a:p>
            <a:pPr marL="0" indent="0">
              <a:buNone/>
            </a:pPr>
            <a:r>
              <a:rPr lang="en-US" sz="2800" dirty="0"/>
              <a:t>API (</a:t>
            </a:r>
            <a:r>
              <a:rPr lang="en-US" sz="2800" b="1" dirty="0">
                <a:solidFill>
                  <a:srgbClr val="C00000"/>
                </a:solidFill>
              </a:rPr>
              <a:t>Application Programming Interface</a:t>
            </a:r>
            <a:r>
              <a:rPr lang="en-US" sz="2800" dirty="0"/>
              <a:t>) is a set of </a:t>
            </a:r>
            <a:r>
              <a:rPr lang="en-US" sz="2800" b="1" dirty="0">
                <a:solidFill>
                  <a:srgbClr val="C00000"/>
                </a:solidFill>
              </a:rPr>
              <a:t>rules</a:t>
            </a:r>
            <a:r>
              <a:rPr lang="en-US" sz="2800" dirty="0"/>
              <a:t> and </a:t>
            </a:r>
            <a:r>
              <a:rPr lang="en-US" sz="2800" b="1" dirty="0">
                <a:solidFill>
                  <a:srgbClr val="C00000"/>
                </a:solidFill>
              </a:rPr>
              <a:t>protocols</a:t>
            </a:r>
            <a:r>
              <a:rPr lang="en-US" sz="2800" dirty="0"/>
              <a:t> that allows </a:t>
            </a:r>
            <a:r>
              <a:rPr lang="en-US" sz="2800" b="1" dirty="0">
                <a:solidFill>
                  <a:srgbClr val="0070C0"/>
                </a:solidFill>
              </a:rPr>
              <a:t>different</a:t>
            </a:r>
            <a:r>
              <a:rPr lang="en-US" sz="2800" dirty="0"/>
              <a:t> </a:t>
            </a:r>
            <a:r>
              <a:rPr lang="en-US" sz="2800" b="1" dirty="0">
                <a:solidFill>
                  <a:srgbClr val="0070C0"/>
                </a:solidFill>
              </a:rPr>
              <a:t>software</a:t>
            </a:r>
            <a:r>
              <a:rPr lang="en-US" sz="2800" dirty="0"/>
              <a:t> </a:t>
            </a:r>
            <a:r>
              <a:rPr lang="en-US" sz="2800" b="1" dirty="0">
                <a:solidFill>
                  <a:srgbClr val="0070C0"/>
                </a:solidFill>
              </a:rPr>
              <a:t>applications</a:t>
            </a:r>
            <a:r>
              <a:rPr lang="en-US" sz="2800" dirty="0"/>
              <a:t> to </a:t>
            </a:r>
            <a:r>
              <a:rPr lang="en-US" sz="2800" b="1" dirty="0">
                <a:solidFill>
                  <a:srgbClr val="C00000"/>
                </a:solidFill>
              </a:rPr>
              <a:t>communicate</a:t>
            </a:r>
            <a:r>
              <a:rPr lang="en-US" sz="2800" dirty="0"/>
              <a:t> </a:t>
            </a:r>
            <a:r>
              <a:rPr lang="en-US" sz="2800" b="1" dirty="0"/>
              <a:t>with each other</a:t>
            </a:r>
            <a:r>
              <a:rPr lang="en-US" sz="2800" dirty="0"/>
              <a:t>. It defines how </a:t>
            </a:r>
            <a:r>
              <a:rPr lang="en-US" sz="2800" b="1" dirty="0"/>
              <a:t>requests</a:t>
            </a:r>
            <a:r>
              <a:rPr lang="en-US" sz="2800" dirty="0"/>
              <a:t> and </a:t>
            </a:r>
            <a:r>
              <a:rPr lang="en-US" sz="2800" b="1" dirty="0"/>
              <a:t>responses</a:t>
            </a:r>
            <a:r>
              <a:rPr lang="en-US" sz="2800" dirty="0"/>
              <a:t> should be structured, enabling seamless data exchange between systems.</a:t>
            </a:r>
          </a:p>
          <a:p>
            <a:pPr marL="0" indent="0">
              <a:buNone/>
            </a:pPr>
            <a:endParaRPr lang="en-US" sz="900" dirty="0"/>
          </a:p>
          <a:p>
            <a:pPr marL="0" indent="0">
              <a:buNone/>
            </a:pPr>
            <a:r>
              <a:rPr lang="en-US" sz="2600" b="1" dirty="0"/>
              <a:t>Example: </a:t>
            </a:r>
            <a:r>
              <a:rPr lang="en-US" sz="2600" b="1" dirty="0">
                <a:solidFill>
                  <a:srgbClr val="C00000"/>
                </a:solidFill>
              </a:rPr>
              <a:t>Ordering Food </a:t>
            </a:r>
            <a:r>
              <a:rPr lang="en-US" sz="2600" b="1" dirty="0"/>
              <a:t>Using a Food Delivery App</a:t>
            </a:r>
          </a:p>
          <a:p>
            <a:r>
              <a:rPr lang="en-US" sz="2600" dirty="0"/>
              <a:t>When you use a food delivery app (like Zomato or Swiggy), you select a </a:t>
            </a:r>
            <a:r>
              <a:rPr lang="en-US" sz="2600" b="1" dirty="0"/>
              <a:t>restaurant</a:t>
            </a:r>
            <a:r>
              <a:rPr lang="en-US" sz="2600" dirty="0"/>
              <a:t>, </a:t>
            </a:r>
            <a:r>
              <a:rPr lang="en-US" sz="2600" b="1" dirty="0"/>
              <a:t>pick</a:t>
            </a:r>
            <a:r>
              <a:rPr lang="en-US" sz="2600" dirty="0"/>
              <a:t> </a:t>
            </a:r>
            <a:r>
              <a:rPr lang="en-US" sz="2600" b="1" dirty="0"/>
              <a:t>your</a:t>
            </a:r>
            <a:r>
              <a:rPr lang="en-US" sz="2600" dirty="0"/>
              <a:t> </a:t>
            </a:r>
            <a:r>
              <a:rPr lang="en-US" sz="2600" b="1" dirty="0"/>
              <a:t>food</a:t>
            </a:r>
            <a:r>
              <a:rPr lang="en-US" sz="2600" dirty="0"/>
              <a:t>, and </a:t>
            </a:r>
            <a:r>
              <a:rPr lang="en-US" sz="2600" b="1" dirty="0"/>
              <a:t>place</a:t>
            </a:r>
            <a:r>
              <a:rPr lang="en-US" sz="2600" dirty="0"/>
              <a:t> </a:t>
            </a:r>
            <a:r>
              <a:rPr lang="en-US" sz="2600" b="1" dirty="0"/>
              <a:t>an</a:t>
            </a:r>
            <a:r>
              <a:rPr lang="en-US" sz="2600" dirty="0"/>
              <a:t> </a:t>
            </a:r>
            <a:r>
              <a:rPr lang="en-US" sz="2600" b="1" dirty="0"/>
              <a:t>order</a:t>
            </a:r>
            <a:r>
              <a:rPr lang="en-US" sz="2600" dirty="0"/>
              <a:t>.</a:t>
            </a:r>
          </a:p>
          <a:p>
            <a:r>
              <a:rPr lang="en-US" sz="2600" dirty="0"/>
              <a:t>But the app itself doesn’t cook food — it talks to the restaurant’s system using an API.</a:t>
            </a:r>
          </a:p>
          <a:p>
            <a:r>
              <a:rPr lang="en-US" sz="2600" b="1" dirty="0"/>
              <a:t>How the API works:</a:t>
            </a:r>
          </a:p>
          <a:p>
            <a:pPr lvl="1"/>
            <a:r>
              <a:rPr lang="en-US" sz="2400" dirty="0"/>
              <a:t>The app sends your order details to the restaurant using an API.</a:t>
            </a:r>
          </a:p>
          <a:p>
            <a:pPr lvl="1"/>
            <a:r>
              <a:rPr lang="en-US" sz="2400" dirty="0"/>
              <a:t>The restaurant’s system receives it, confirms the order, and sends a response back — all using </a:t>
            </a:r>
            <a:r>
              <a:rPr lang="en-US" sz="2400" b="1" dirty="0">
                <a:solidFill>
                  <a:srgbClr val="C00000"/>
                </a:solidFill>
              </a:rPr>
              <a:t>API</a:t>
            </a:r>
            <a:r>
              <a:rPr lang="en-US" sz="2400" dirty="0"/>
              <a:t> communication.</a:t>
            </a:r>
            <a:endParaRPr lang="en-IN" sz="2400" dirty="0"/>
          </a:p>
        </p:txBody>
      </p:sp>
    </p:spTree>
    <p:extLst>
      <p:ext uri="{BB962C8B-B14F-4D97-AF65-F5344CB8AC3E}">
        <p14:creationId xmlns:p14="http://schemas.microsoft.com/office/powerpoint/2010/main" val="1455896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75F5F-2FC0-2CA4-C69F-AA5455F30B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785FC-CF7A-2BDA-F499-ADEA8A423685}"/>
              </a:ext>
            </a:extLst>
          </p:cNvPr>
          <p:cNvSpPr>
            <a:spLocks noGrp="1"/>
          </p:cNvSpPr>
          <p:nvPr>
            <p:ph idx="1"/>
          </p:nvPr>
        </p:nvSpPr>
        <p:spPr>
          <a:xfrm>
            <a:off x="766445" y="1001485"/>
            <a:ext cx="10659110" cy="4855029"/>
          </a:xfrm>
        </p:spPr>
        <p:txBody>
          <a:bodyPr>
            <a:normAutofit/>
          </a:bodyPr>
          <a:lstStyle/>
          <a:p>
            <a:pPr marL="0" indent="0">
              <a:buNone/>
            </a:pPr>
            <a:r>
              <a:rPr lang="en-US" sz="2400" b="1" dirty="0"/>
              <a:t>2. Local Modules:</a:t>
            </a:r>
          </a:p>
          <a:p>
            <a:pPr marL="0" indent="0">
              <a:buNone/>
            </a:pPr>
            <a:r>
              <a:rPr lang="en-US" sz="2400" dirty="0"/>
              <a:t>Local Modules in Node.js are </a:t>
            </a:r>
            <a:r>
              <a:rPr lang="en-US" sz="2400" b="1" dirty="0">
                <a:solidFill>
                  <a:srgbClr val="C00000"/>
                </a:solidFill>
              </a:rPr>
              <a:t>custom modules </a:t>
            </a:r>
            <a:r>
              <a:rPr lang="en-US" sz="2400" b="1" dirty="0"/>
              <a:t>created by developers </a:t>
            </a:r>
            <a:r>
              <a:rPr lang="en-US" sz="2400" dirty="0"/>
              <a:t>to </a:t>
            </a:r>
            <a:r>
              <a:rPr lang="en-US" sz="2400" b="1" dirty="0">
                <a:solidFill>
                  <a:srgbClr val="C00000"/>
                </a:solidFill>
              </a:rPr>
              <a:t>encapsulate</a:t>
            </a:r>
            <a:r>
              <a:rPr lang="en-US" sz="2400" dirty="0"/>
              <a:t> </a:t>
            </a:r>
            <a:r>
              <a:rPr lang="en-US" sz="2400" b="1" dirty="0"/>
              <a:t>specific functionality </a:t>
            </a:r>
            <a:r>
              <a:rPr lang="en-US" sz="2400" dirty="0"/>
              <a:t>within their applications. Unlike </a:t>
            </a:r>
            <a:r>
              <a:rPr lang="en-US" sz="2400" b="1" dirty="0"/>
              <a:t>core modules </a:t>
            </a:r>
            <a:r>
              <a:rPr lang="en-US" sz="2400" dirty="0"/>
              <a:t>(built into Node.js) or </a:t>
            </a:r>
            <a:r>
              <a:rPr lang="en-US" sz="2400" b="1" dirty="0"/>
              <a:t>third-party modules </a:t>
            </a:r>
            <a:r>
              <a:rPr lang="en-US" sz="2400" dirty="0"/>
              <a:t>(installed via </a:t>
            </a:r>
            <a:r>
              <a:rPr lang="en-US" sz="2400" dirty="0" err="1"/>
              <a:t>npm</a:t>
            </a:r>
            <a:r>
              <a:rPr lang="en-US" sz="2400" dirty="0"/>
              <a:t>), </a:t>
            </a:r>
            <a:r>
              <a:rPr lang="en-US" sz="2400" b="1" dirty="0"/>
              <a:t>local modules are </a:t>
            </a:r>
            <a:r>
              <a:rPr lang="en-US" sz="2400" b="1" dirty="0">
                <a:solidFill>
                  <a:srgbClr val="002060"/>
                </a:solidFill>
              </a:rPr>
              <a:t>part of your project</a:t>
            </a:r>
            <a:r>
              <a:rPr lang="en-US" sz="2400" dirty="0"/>
              <a:t>, often created to organize and reuse code.</a:t>
            </a:r>
          </a:p>
          <a:p>
            <a:pPr marL="0" indent="0">
              <a:buNone/>
            </a:pPr>
            <a:endParaRPr lang="en-US" sz="800" dirty="0"/>
          </a:p>
          <a:p>
            <a:pPr marL="0" indent="0">
              <a:buNone/>
            </a:pPr>
            <a:r>
              <a:rPr lang="en-US" sz="2400" b="1" dirty="0"/>
              <a:t>Characteristics of Local Modules:</a:t>
            </a:r>
          </a:p>
          <a:p>
            <a:r>
              <a:rPr lang="en-US" sz="2400" b="1" dirty="0"/>
              <a:t>Custom-built: </a:t>
            </a:r>
            <a:r>
              <a:rPr lang="en-US" sz="2400" dirty="0"/>
              <a:t>Designed to address specific requirements of the application.</a:t>
            </a:r>
          </a:p>
          <a:p>
            <a:r>
              <a:rPr lang="en-US" sz="2400" b="1" dirty="0"/>
              <a:t>Reusable: </a:t>
            </a:r>
            <a:r>
              <a:rPr lang="en-US" sz="2400" dirty="0"/>
              <a:t>Can be </a:t>
            </a:r>
            <a:r>
              <a:rPr lang="en-US" sz="2400" b="1" dirty="0"/>
              <a:t>imported</a:t>
            </a:r>
            <a:r>
              <a:rPr lang="en-US" sz="2400" dirty="0"/>
              <a:t> and </a:t>
            </a:r>
            <a:r>
              <a:rPr lang="en-US" sz="2400" b="1" dirty="0"/>
              <a:t>used</a:t>
            </a:r>
            <a:r>
              <a:rPr lang="en-US" sz="2400" dirty="0"/>
              <a:t> across </a:t>
            </a:r>
            <a:r>
              <a:rPr lang="en-US" sz="2400" b="1" dirty="0"/>
              <a:t>different parts of the project</a:t>
            </a:r>
            <a:r>
              <a:rPr lang="en-US" sz="2400" dirty="0"/>
              <a:t>.</a:t>
            </a:r>
          </a:p>
          <a:p>
            <a:r>
              <a:rPr lang="en-US" sz="2400" b="1" dirty="0"/>
              <a:t>File-based: </a:t>
            </a:r>
            <a:r>
              <a:rPr lang="en-US" sz="2400" dirty="0"/>
              <a:t>Each local module </a:t>
            </a:r>
            <a:r>
              <a:rPr lang="en-US" sz="2400" b="1" dirty="0"/>
              <a:t>corresponds to a JavaScript file </a:t>
            </a:r>
            <a:r>
              <a:rPr lang="en-US" sz="2400" dirty="0"/>
              <a:t>or a </a:t>
            </a:r>
            <a:r>
              <a:rPr lang="en-US" sz="2400" b="1" dirty="0"/>
              <a:t>set of files </a:t>
            </a:r>
            <a:r>
              <a:rPr lang="en-US" sz="2400" dirty="0"/>
              <a:t>in your project</a:t>
            </a:r>
            <a:endParaRPr lang="en-IN" sz="2400" dirty="0"/>
          </a:p>
        </p:txBody>
      </p:sp>
    </p:spTree>
    <p:extLst>
      <p:ext uri="{BB962C8B-B14F-4D97-AF65-F5344CB8AC3E}">
        <p14:creationId xmlns:p14="http://schemas.microsoft.com/office/powerpoint/2010/main" val="32793703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83944-3AAC-2EB5-16F5-07ED77E1EC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A250C-3D0F-0849-B09B-2A4A159E4F65}"/>
              </a:ext>
            </a:extLst>
          </p:cNvPr>
          <p:cNvSpPr>
            <a:spLocks noGrp="1"/>
          </p:cNvSpPr>
          <p:nvPr>
            <p:ph idx="1"/>
          </p:nvPr>
        </p:nvSpPr>
        <p:spPr>
          <a:xfrm>
            <a:off x="766445" y="468085"/>
            <a:ext cx="10659110" cy="5502049"/>
          </a:xfrm>
        </p:spPr>
        <p:txBody>
          <a:bodyPr>
            <a:normAutofit/>
          </a:bodyPr>
          <a:lstStyle/>
          <a:p>
            <a:pPr marL="0" indent="0">
              <a:buNone/>
            </a:pPr>
            <a:r>
              <a:rPr lang="en-US" sz="2400" b="1" dirty="0"/>
              <a:t>Creating a Local Module:</a:t>
            </a:r>
          </a:p>
          <a:p>
            <a:pPr marL="0" indent="0">
              <a:buNone/>
            </a:pPr>
            <a:r>
              <a:rPr lang="en-US" sz="2400" dirty="0"/>
              <a:t>A local module is </a:t>
            </a:r>
            <a:r>
              <a:rPr lang="en-US" sz="2400" b="1" dirty="0">
                <a:solidFill>
                  <a:srgbClr val="C00000"/>
                </a:solidFill>
              </a:rPr>
              <a:t>just a JavaScript file </a:t>
            </a:r>
            <a:r>
              <a:rPr lang="en-US" sz="2400" dirty="0"/>
              <a:t>where you define your functionality and </a:t>
            </a:r>
            <a:r>
              <a:rPr lang="en-US" sz="2400" b="1" dirty="0">
                <a:solidFill>
                  <a:srgbClr val="C00000"/>
                </a:solidFill>
              </a:rPr>
              <a:t>export</a:t>
            </a:r>
            <a:r>
              <a:rPr lang="en-US" sz="2400" dirty="0"/>
              <a:t> it using </a:t>
            </a:r>
            <a:r>
              <a:rPr lang="en-US" sz="2400" b="1" dirty="0" err="1">
                <a:solidFill>
                  <a:srgbClr val="C00000"/>
                </a:solidFill>
              </a:rPr>
              <a:t>module.exports</a:t>
            </a:r>
            <a:r>
              <a:rPr lang="en-US" sz="2400" dirty="0"/>
              <a:t> or </a:t>
            </a:r>
            <a:r>
              <a:rPr lang="en-US" sz="2400" b="1" dirty="0">
                <a:solidFill>
                  <a:srgbClr val="C00000"/>
                </a:solidFill>
              </a:rPr>
              <a:t>export</a:t>
            </a:r>
            <a:r>
              <a:rPr lang="en-US" sz="2400" dirty="0"/>
              <a:t>.</a:t>
            </a:r>
          </a:p>
          <a:p>
            <a:pPr marL="0" indent="0">
              <a:buNone/>
            </a:pPr>
            <a:r>
              <a:rPr lang="en-US" sz="2400" b="1" dirty="0"/>
              <a:t>Example: Creating and Using a Local Module</a:t>
            </a:r>
          </a:p>
          <a:p>
            <a:pPr marL="0" indent="0">
              <a:buNone/>
            </a:pPr>
            <a:r>
              <a:rPr lang="en-US" sz="2400" b="1" dirty="0">
                <a:solidFill>
                  <a:srgbClr val="002060"/>
                </a:solidFill>
              </a:rPr>
              <a:t>1. Create a File </a:t>
            </a:r>
            <a:r>
              <a:rPr lang="en-US" sz="2400" dirty="0"/>
              <a:t>for the Module Let's create a module named </a:t>
            </a:r>
            <a:r>
              <a:rPr lang="en-US" sz="2400" b="1" dirty="0">
                <a:solidFill>
                  <a:srgbClr val="0070C0"/>
                </a:solidFill>
              </a:rPr>
              <a:t>mathOperations.js</a:t>
            </a:r>
            <a:r>
              <a:rPr lang="en-US" sz="2400" dirty="0"/>
              <a:t>:</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07051958-C6E9-7D1A-FEAE-D6C900BD7C97}"/>
              </a:ext>
            </a:extLst>
          </p:cNvPr>
          <p:cNvPicPr>
            <a:picLocks noChangeAspect="1"/>
          </p:cNvPicPr>
          <p:nvPr/>
        </p:nvPicPr>
        <p:blipFill>
          <a:blip r:embed="rId2"/>
          <a:stretch>
            <a:fillRect/>
          </a:stretch>
        </p:blipFill>
        <p:spPr>
          <a:xfrm>
            <a:off x="3124977" y="2617933"/>
            <a:ext cx="5942046" cy="3848182"/>
          </a:xfrm>
          <a:prstGeom prst="rect">
            <a:avLst/>
          </a:prstGeom>
        </p:spPr>
      </p:pic>
    </p:spTree>
    <p:extLst>
      <p:ext uri="{BB962C8B-B14F-4D97-AF65-F5344CB8AC3E}">
        <p14:creationId xmlns:p14="http://schemas.microsoft.com/office/powerpoint/2010/main" val="14173201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CE50E-6AC7-E4AD-07AC-927A70D2A89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2F09B-BF8C-E7A1-F92A-B9BA6E8F6B80}"/>
              </a:ext>
            </a:extLst>
          </p:cNvPr>
          <p:cNvSpPr>
            <a:spLocks noGrp="1"/>
          </p:cNvSpPr>
          <p:nvPr>
            <p:ph idx="1"/>
          </p:nvPr>
        </p:nvSpPr>
        <p:spPr>
          <a:xfrm>
            <a:off x="777240" y="674914"/>
            <a:ext cx="10659110" cy="5502049"/>
          </a:xfrm>
        </p:spPr>
        <p:txBody>
          <a:bodyPr>
            <a:normAutofit/>
          </a:bodyPr>
          <a:lstStyle/>
          <a:p>
            <a:pPr marL="0" indent="0">
              <a:buNone/>
            </a:pPr>
            <a:r>
              <a:rPr lang="en-US" sz="2400" dirty="0"/>
              <a:t>2. </a:t>
            </a:r>
            <a:r>
              <a:rPr lang="en-US" sz="2400" b="1" dirty="0">
                <a:solidFill>
                  <a:srgbClr val="002060"/>
                </a:solidFill>
              </a:rPr>
              <a:t>Import</a:t>
            </a:r>
            <a:r>
              <a:rPr lang="en-US" sz="2400" dirty="0"/>
              <a:t> and </a:t>
            </a:r>
            <a:r>
              <a:rPr lang="en-US" sz="2400" b="1" dirty="0">
                <a:solidFill>
                  <a:srgbClr val="002060"/>
                </a:solidFill>
              </a:rPr>
              <a:t>Use</a:t>
            </a:r>
            <a:r>
              <a:rPr lang="en-US" sz="2400" dirty="0"/>
              <a:t> the Module Import the module into another file using </a:t>
            </a:r>
            <a:r>
              <a:rPr lang="en-US" sz="2400" b="1" dirty="0">
                <a:solidFill>
                  <a:srgbClr val="C00000"/>
                </a:solidFill>
              </a:rPr>
              <a:t>require():</a:t>
            </a:r>
            <a:endParaRPr lang="en-IN" sz="2400" b="1" dirty="0">
              <a:solidFill>
                <a:srgbClr val="C00000"/>
              </a:solidFill>
            </a:endParaRPr>
          </a:p>
        </p:txBody>
      </p:sp>
      <p:pic>
        <p:nvPicPr>
          <p:cNvPr id="5" name="Picture 4">
            <a:extLst>
              <a:ext uri="{FF2B5EF4-FFF2-40B4-BE49-F238E27FC236}">
                <a16:creationId xmlns:a16="http://schemas.microsoft.com/office/drawing/2014/main" id="{D91CC124-A133-74B6-1422-136D0FFCE6A6}"/>
              </a:ext>
            </a:extLst>
          </p:cNvPr>
          <p:cNvPicPr>
            <a:picLocks noChangeAspect="1"/>
          </p:cNvPicPr>
          <p:nvPr/>
        </p:nvPicPr>
        <p:blipFill>
          <a:blip r:embed="rId2"/>
          <a:stretch>
            <a:fillRect/>
          </a:stretch>
        </p:blipFill>
        <p:spPr>
          <a:xfrm>
            <a:off x="1610238" y="1447314"/>
            <a:ext cx="7784133" cy="2952914"/>
          </a:xfrm>
          <a:prstGeom prst="rect">
            <a:avLst/>
          </a:prstGeom>
        </p:spPr>
      </p:pic>
    </p:spTree>
    <p:extLst>
      <p:ext uri="{BB962C8B-B14F-4D97-AF65-F5344CB8AC3E}">
        <p14:creationId xmlns:p14="http://schemas.microsoft.com/office/powerpoint/2010/main" val="41879494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A9EB4-9840-8BB0-AD8F-F0D3648FA5A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5E68-7228-F472-D99B-68B070A9BCA7}"/>
              </a:ext>
            </a:extLst>
          </p:cNvPr>
          <p:cNvSpPr>
            <a:spLocks noGrp="1"/>
          </p:cNvSpPr>
          <p:nvPr>
            <p:ph idx="1"/>
          </p:nvPr>
        </p:nvSpPr>
        <p:spPr>
          <a:xfrm>
            <a:off x="777240" y="674914"/>
            <a:ext cx="10659110" cy="5502049"/>
          </a:xfrm>
        </p:spPr>
        <p:txBody>
          <a:bodyPr>
            <a:normAutofit/>
          </a:bodyPr>
          <a:lstStyle/>
          <a:p>
            <a:pPr marL="0" indent="0">
              <a:buNone/>
            </a:pPr>
            <a:r>
              <a:rPr lang="en-US" sz="2800" b="1" dirty="0"/>
              <a:t>3. Third-party Modules:</a:t>
            </a:r>
          </a:p>
          <a:p>
            <a:pPr marL="0" indent="0">
              <a:buNone/>
            </a:pPr>
            <a:r>
              <a:rPr lang="en-US" sz="2400" b="1" dirty="0"/>
              <a:t>Third-party modules</a:t>
            </a:r>
            <a:r>
              <a:rPr lang="en-US" sz="2400" dirty="0"/>
              <a:t> in Node.js are </a:t>
            </a:r>
            <a:r>
              <a:rPr lang="en-US" sz="2400" b="1" dirty="0">
                <a:solidFill>
                  <a:srgbClr val="C00000"/>
                </a:solidFill>
              </a:rPr>
              <a:t>external packages </a:t>
            </a:r>
            <a:r>
              <a:rPr lang="en-US" sz="2400" b="1" dirty="0"/>
              <a:t>created by the </a:t>
            </a:r>
            <a:r>
              <a:rPr lang="en-US" sz="2400" b="1" dirty="0">
                <a:solidFill>
                  <a:srgbClr val="C00000"/>
                </a:solidFill>
              </a:rPr>
              <a:t>developer community </a:t>
            </a:r>
            <a:r>
              <a:rPr lang="en-US" sz="2400" dirty="0"/>
              <a:t>and </a:t>
            </a:r>
            <a:r>
              <a:rPr lang="en-US" sz="2400" b="1" dirty="0"/>
              <a:t>published to </a:t>
            </a:r>
            <a:r>
              <a:rPr lang="en-US" sz="2400" dirty="0"/>
              <a:t>the </a:t>
            </a:r>
            <a:r>
              <a:rPr lang="en-US" sz="2400" b="1" dirty="0" err="1">
                <a:solidFill>
                  <a:srgbClr val="C00000"/>
                </a:solidFill>
              </a:rPr>
              <a:t>npm</a:t>
            </a:r>
            <a:r>
              <a:rPr lang="en-US" sz="2400" b="1" dirty="0"/>
              <a:t> (Node Package Manager)</a:t>
            </a:r>
            <a:r>
              <a:rPr lang="en-US" sz="2400" dirty="0"/>
              <a:t> </a:t>
            </a:r>
            <a:r>
              <a:rPr lang="en-US" sz="2400" b="1" dirty="0"/>
              <a:t>repository</a:t>
            </a:r>
            <a:r>
              <a:rPr lang="en-US" sz="2400" dirty="0"/>
              <a:t>. These modules extend the functionality of Node.js, allowing developers to use pre-built solutions </a:t>
            </a:r>
            <a:r>
              <a:rPr lang="en-US" sz="2400" b="1" dirty="0">
                <a:solidFill>
                  <a:srgbClr val="002060"/>
                </a:solidFill>
              </a:rPr>
              <a:t>instead of writing everything from scratch</a:t>
            </a:r>
            <a:r>
              <a:rPr lang="en-US" sz="2400" dirty="0"/>
              <a:t>.</a:t>
            </a:r>
          </a:p>
          <a:p>
            <a:pPr marL="0" indent="0">
              <a:buNone/>
            </a:pPr>
            <a:r>
              <a:rPr lang="en-US" sz="2400" b="1" dirty="0"/>
              <a:t>Characteristics of Third-party Modules</a:t>
            </a:r>
          </a:p>
          <a:p>
            <a:pPr>
              <a:buFont typeface="+mj-lt"/>
              <a:buAutoNum type="arabicPeriod"/>
            </a:pPr>
            <a:r>
              <a:rPr lang="en-US" sz="2400" b="1" dirty="0"/>
              <a:t>Community-driven</a:t>
            </a:r>
            <a:r>
              <a:rPr lang="en-US" sz="2400" dirty="0"/>
              <a:t>: Developed and maintained by the </a:t>
            </a:r>
            <a:r>
              <a:rPr lang="en-US" sz="2400" b="1" dirty="0">
                <a:solidFill>
                  <a:srgbClr val="002060"/>
                </a:solidFill>
              </a:rPr>
              <a:t>Node.js community</a:t>
            </a:r>
            <a:r>
              <a:rPr lang="en-US" sz="2400" b="1" dirty="0"/>
              <a:t> </a:t>
            </a:r>
            <a:r>
              <a:rPr lang="en-US" sz="2400" dirty="0"/>
              <a:t>or </a:t>
            </a:r>
            <a:r>
              <a:rPr lang="en-US" sz="2400" b="1" dirty="0">
                <a:solidFill>
                  <a:srgbClr val="002060"/>
                </a:solidFill>
              </a:rPr>
              <a:t>organizations</a:t>
            </a:r>
            <a:r>
              <a:rPr lang="en-US" sz="2400" dirty="0"/>
              <a:t>.</a:t>
            </a:r>
          </a:p>
          <a:p>
            <a:pPr>
              <a:buFont typeface="+mj-lt"/>
              <a:buAutoNum type="arabicPeriod"/>
            </a:pPr>
            <a:r>
              <a:rPr lang="en-US" sz="2400" b="1" dirty="0"/>
              <a:t>Installable via </a:t>
            </a:r>
            <a:r>
              <a:rPr lang="en-US" sz="2400" b="1" dirty="0" err="1"/>
              <a:t>npm</a:t>
            </a:r>
            <a:r>
              <a:rPr lang="en-US" sz="2400" dirty="0"/>
              <a:t>: Available in the </a:t>
            </a:r>
            <a:r>
              <a:rPr lang="en-US" sz="2400" b="1" dirty="0" err="1"/>
              <a:t>npm</a:t>
            </a:r>
            <a:r>
              <a:rPr lang="en-US" sz="2400" dirty="0"/>
              <a:t> </a:t>
            </a:r>
            <a:r>
              <a:rPr lang="en-US" sz="2400" b="1" dirty="0">
                <a:solidFill>
                  <a:srgbClr val="002060"/>
                </a:solidFill>
              </a:rPr>
              <a:t>registry</a:t>
            </a:r>
            <a:r>
              <a:rPr lang="en-US" sz="2400" dirty="0"/>
              <a:t> and installed using the </a:t>
            </a:r>
            <a:r>
              <a:rPr lang="en-US" sz="2400" dirty="0" err="1"/>
              <a:t>npm</a:t>
            </a:r>
            <a:r>
              <a:rPr lang="en-US" sz="2400" dirty="0"/>
              <a:t> command-line tool.</a:t>
            </a:r>
          </a:p>
          <a:p>
            <a:pPr>
              <a:buFont typeface="+mj-lt"/>
              <a:buAutoNum type="arabicPeriod"/>
            </a:pPr>
            <a:r>
              <a:rPr lang="en-US" sz="2400" b="1" dirty="0"/>
              <a:t>Reusable</a:t>
            </a:r>
            <a:r>
              <a:rPr lang="en-US" sz="2400" dirty="0"/>
              <a:t>: Can be used across multiple projects.</a:t>
            </a:r>
          </a:p>
          <a:p>
            <a:pPr>
              <a:buFont typeface="+mj-lt"/>
              <a:buAutoNum type="arabicPeriod"/>
            </a:pPr>
            <a:r>
              <a:rPr lang="en-US" sz="2400" b="1" dirty="0"/>
              <a:t>Versioned</a:t>
            </a:r>
            <a:r>
              <a:rPr lang="en-US" sz="2400" dirty="0"/>
              <a:t>: Versions are maintained to ensure </a:t>
            </a:r>
            <a:r>
              <a:rPr lang="en-US" sz="2400" b="1" dirty="0"/>
              <a:t>stability</a:t>
            </a:r>
            <a:r>
              <a:rPr lang="en-US" sz="2400" dirty="0"/>
              <a:t> and </a:t>
            </a:r>
            <a:r>
              <a:rPr lang="en-US" sz="2400" b="1" dirty="0"/>
              <a:t>compatibility</a:t>
            </a:r>
            <a:r>
              <a:rPr lang="en-US" sz="2400" dirty="0"/>
              <a:t>.</a:t>
            </a:r>
          </a:p>
          <a:p>
            <a:pPr>
              <a:buFont typeface="+mj-lt"/>
              <a:buAutoNum type="arabicPeriod"/>
            </a:pPr>
            <a:r>
              <a:rPr lang="en-US" sz="2400" b="1" dirty="0"/>
              <a:t>Examples</a:t>
            </a:r>
            <a:r>
              <a:rPr lang="en-US" sz="2400" dirty="0"/>
              <a:t> </a:t>
            </a:r>
            <a:r>
              <a:rPr lang="en-US" sz="2400" b="1" dirty="0"/>
              <a:t>of Popular Third-party Modules: </a:t>
            </a:r>
            <a:r>
              <a:rPr lang="en-US" sz="2400" b="1" dirty="0">
                <a:solidFill>
                  <a:srgbClr val="002060"/>
                </a:solidFill>
              </a:rPr>
              <a:t>Express, </a:t>
            </a:r>
            <a:r>
              <a:rPr lang="en-IN" sz="2400" b="1" dirty="0">
                <a:solidFill>
                  <a:srgbClr val="002060"/>
                </a:solidFill>
              </a:rPr>
              <a:t>Mongoose, Axios, </a:t>
            </a:r>
            <a:endParaRPr lang="en-US" sz="2400" b="1" dirty="0">
              <a:solidFill>
                <a:srgbClr val="002060"/>
              </a:solidFill>
            </a:endParaRPr>
          </a:p>
          <a:p>
            <a:pPr marL="0" indent="0">
              <a:buNone/>
            </a:pPr>
            <a:endParaRPr lang="en-IN" sz="2400" dirty="0"/>
          </a:p>
        </p:txBody>
      </p:sp>
    </p:spTree>
    <p:extLst>
      <p:ext uri="{BB962C8B-B14F-4D97-AF65-F5344CB8AC3E}">
        <p14:creationId xmlns:p14="http://schemas.microsoft.com/office/powerpoint/2010/main" val="2502381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25D90-DD57-7635-6681-64BF7D4F22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FF317-E40F-0D99-8488-5F3F39D3064B}"/>
              </a:ext>
            </a:extLst>
          </p:cNvPr>
          <p:cNvSpPr>
            <a:spLocks noGrp="1"/>
          </p:cNvSpPr>
          <p:nvPr>
            <p:ph idx="1"/>
          </p:nvPr>
        </p:nvSpPr>
        <p:spPr>
          <a:xfrm>
            <a:off x="777240" y="674914"/>
            <a:ext cx="10659110" cy="5502049"/>
          </a:xfrm>
        </p:spPr>
        <p:txBody>
          <a:bodyPr>
            <a:normAutofit/>
          </a:bodyPr>
          <a:lstStyle/>
          <a:p>
            <a:pPr marL="0" indent="0">
              <a:buNone/>
            </a:pPr>
            <a:r>
              <a:rPr lang="en-US" sz="2400" b="1" dirty="0"/>
              <a:t>How to Use Third-party Modules:</a:t>
            </a:r>
          </a:p>
          <a:p>
            <a:pPr marL="0" indent="0">
              <a:buNone/>
            </a:pPr>
            <a:r>
              <a:rPr lang="en-US" sz="2400" b="1" dirty="0"/>
              <a:t>1. Install the Module: </a:t>
            </a:r>
            <a:r>
              <a:rPr lang="en-US" sz="2400" dirty="0"/>
              <a:t>Use </a:t>
            </a:r>
            <a:r>
              <a:rPr lang="en-US" sz="2400" b="1" dirty="0" err="1"/>
              <a:t>npm</a:t>
            </a:r>
            <a:r>
              <a:rPr lang="en-US" sz="2400" b="1" dirty="0"/>
              <a:t> install </a:t>
            </a:r>
            <a:r>
              <a:rPr lang="en-US" sz="2400" dirty="0"/>
              <a:t>to add the module to your project:</a:t>
            </a:r>
          </a:p>
          <a:p>
            <a:endParaRPr lang="en-US" sz="2400" dirty="0"/>
          </a:p>
          <a:p>
            <a:endParaRPr lang="en-US" sz="2400" dirty="0"/>
          </a:p>
          <a:p>
            <a:endParaRPr lang="en-US" sz="2400" dirty="0"/>
          </a:p>
          <a:p>
            <a:pPr marL="0" indent="0">
              <a:buNone/>
            </a:pPr>
            <a:r>
              <a:rPr lang="en-US" sz="2400" b="1" dirty="0"/>
              <a:t>2. Require the Module: </a:t>
            </a:r>
            <a:r>
              <a:rPr lang="en-US" sz="2400" b="1" dirty="0">
                <a:solidFill>
                  <a:srgbClr val="002060"/>
                </a:solidFill>
              </a:rPr>
              <a:t>Import</a:t>
            </a:r>
            <a:r>
              <a:rPr lang="en-US" sz="2400" dirty="0"/>
              <a:t> </a:t>
            </a:r>
            <a:r>
              <a:rPr lang="en-US" sz="2400" b="1" dirty="0"/>
              <a:t>the module </a:t>
            </a:r>
            <a:r>
              <a:rPr lang="en-US" sz="2400" dirty="0"/>
              <a:t>in your JavaScript file using </a:t>
            </a:r>
            <a:r>
              <a:rPr lang="en-US" sz="2400" b="1" dirty="0">
                <a:solidFill>
                  <a:srgbClr val="002060"/>
                </a:solidFill>
              </a:rPr>
              <a:t>require():</a:t>
            </a:r>
          </a:p>
          <a:p>
            <a:pPr marL="0" indent="0">
              <a:buNone/>
            </a:pPr>
            <a:endParaRPr lang="en-US" sz="2400" b="1" dirty="0">
              <a:solidFill>
                <a:srgbClr val="002060"/>
              </a:solidFill>
            </a:endParaRPr>
          </a:p>
          <a:p>
            <a:pPr marL="0" indent="0">
              <a:buNone/>
            </a:pPr>
            <a:endParaRPr lang="en-US" sz="2400" b="1" dirty="0">
              <a:solidFill>
                <a:srgbClr val="002060"/>
              </a:solidFill>
            </a:endParaRPr>
          </a:p>
          <a:p>
            <a:pPr marL="0" indent="0">
              <a:buNone/>
            </a:pPr>
            <a:r>
              <a:rPr lang="en-IN" sz="2400" b="1" dirty="0">
                <a:solidFill>
                  <a:srgbClr val="002060"/>
                </a:solidFill>
              </a:rPr>
              <a:t>OR</a:t>
            </a:r>
          </a:p>
          <a:p>
            <a:pPr marL="0" indent="0">
              <a:buNone/>
            </a:pPr>
            <a:endParaRPr lang="en-IN" sz="2400" b="1" dirty="0">
              <a:solidFill>
                <a:srgbClr val="002060"/>
              </a:solidFill>
            </a:endParaRPr>
          </a:p>
          <a:p>
            <a:pPr marL="0" indent="0">
              <a:buNone/>
            </a:pPr>
            <a:r>
              <a:rPr lang="en-US" sz="2400" b="1" dirty="0">
                <a:solidFill>
                  <a:schemeClr val="tx1"/>
                </a:solidFill>
              </a:rPr>
              <a:t>3. Use the Module: </a:t>
            </a:r>
            <a:r>
              <a:rPr lang="en-US" sz="2400" b="1" dirty="0">
                <a:solidFill>
                  <a:srgbClr val="002060"/>
                </a:solidFill>
              </a:rPr>
              <a:t>Call</a:t>
            </a:r>
            <a:r>
              <a:rPr lang="en-US" sz="2400" dirty="0">
                <a:solidFill>
                  <a:schemeClr val="tx1"/>
                </a:solidFill>
              </a:rPr>
              <a:t> the </a:t>
            </a:r>
            <a:r>
              <a:rPr lang="en-US" sz="2400" b="1" dirty="0">
                <a:solidFill>
                  <a:schemeClr val="tx1"/>
                </a:solidFill>
              </a:rPr>
              <a:t>functions</a:t>
            </a:r>
            <a:r>
              <a:rPr lang="en-US" sz="2400" dirty="0">
                <a:solidFill>
                  <a:schemeClr val="tx1"/>
                </a:solidFill>
              </a:rPr>
              <a:t> or use the classes provided by the module in your application.</a:t>
            </a:r>
            <a:endParaRPr lang="en-IN" sz="2400" dirty="0">
              <a:solidFill>
                <a:schemeClr val="tx1"/>
              </a:solidFill>
            </a:endParaRPr>
          </a:p>
        </p:txBody>
      </p:sp>
      <p:pic>
        <p:nvPicPr>
          <p:cNvPr id="5" name="Picture 4">
            <a:extLst>
              <a:ext uri="{FF2B5EF4-FFF2-40B4-BE49-F238E27FC236}">
                <a16:creationId xmlns:a16="http://schemas.microsoft.com/office/drawing/2014/main" id="{C20EF240-FB1E-E3D6-2930-4F5CD2729100}"/>
              </a:ext>
            </a:extLst>
          </p:cNvPr>
          <p:cNvPicPr>
            <a:picLocks noChangeAspect="1"/>
          </p:cNvPicPr>
          <p:nvPr/>
        </p:nvPicPr>
        <p:blipFill>
          <a:blip r:embed="rId2"/>
          <a:stretch>
            <a:fillRect/>
          </a:stretch>
        </p:blipFill>
        <p:spPr>
          <a:xfrm>
            <a:off x="1820895" y="1808433"/>
            <a:ext cx="4152381" cy="628571"/>
          </a:xfrm>
          <a:prstGeom prst="rect">
            <a:avLst/>
          </a:prstGeom>
        </p:spPr>
      </p:pic>
      <p:pic>
        <p:nvPicPr>
          <p:cNvPr id="7" name="Picture 6">
            <a:extLst>
              <a:ext uri="{FF2B5EF4-FFF2-40B4-BE49-F238E27FC236}">
                <a16:creationId xmlns:a16="http://schemas.microsoft.com/office/drawing/2014/main" id="{0CAAC9EC-236D-4B1E-3CB0-468DFD346A1A}"/>
              </a:ext>
            </a:extLst>
          </p:cNvPr>
          <p:cNvPicPr>
            <a:picLocks noChangeAspect="1"/>
          </p:cNvPicPr>
          <p:nvPr/>
        </p:nvPicPr>
        <p:blipFill>
          <a:blip r:embed="rId3"/>
          <a:stretch>
            <a:fillRect/>
          </a:stretch>
        </p:blipFill>
        <p:spPr>
          <a:xfrm>
            <a:off x="1820894" y="3611000"/>
            <a:ext cx="6484753" cy="628571"/>
          </a:xfrm>
          <a:prstGeom prst="rect">
            <a:avLst/>
          </a:prstGeom>
        </p:spPr>
      </p:pic>
      <p:pic>
        <p:nvPicPr>
          <p:cNvPr id="2" name="Picture 1">
            <a:extLst>
              <a:ext uri="{FF2B5EF4-FFF2-40B4-BE49-F238E27FC236}">
                <a16:creationId xmlns:a16="http://schemas.microsoft.com/office/drawing/2014/main" id="{BA09D826-394E-31E3-ADBC-975E04BA359F}"/>
              </a:ext>
            </a:extLst>
          </p:cNvPr>
          <p:cNvPicPr>
            <a:picLocks noChangeAspect="1"/>
          </p:cNvPicPr>
          <p:nvPr/>
        </p:nvPicPr>
        <p:blipFill>
          <a:blip r:embed="rId4"/>
          <a:stretch>
            <a:fillRect/>
          </a:stretch>
        </p:blipFill>
        <p:spPr>
          <a:xfrm>
            <a:off x="1820894" y="4483589"/>
            <a:ext cx="6254470" cy="641834"/>
          </a:xfrm>
          <a:prstGeom prst="rect">
            <a:avLst/>
          </a:prstGeom>
        </p:spPr>
      </p:pic>
    </p:spTree>
    <p:extLst>
      <p:ext uri="{BB962C8B-B14F-4D97-AF65-F5344CB8AC3E}">
        <p14:creationId xmlns:p14="http://schemas.microsoft.com/office/powerpoint/2010/main" val="33065520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A9152-7451-45DB-1F5E-A181022E748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ADE57-4869-D6EF-9469-3EB73F4345D6}"/>
              </a:ext>
            </a:extLst>
          </p:cNvPr>
          <p:cNvSpPr>
            <a:spLocks noGrp="1"/>
          </p:cNvSpPr>
          <p:nvPr>
            <p:ph idx="1"/>
          </p:nvPr>
        </p:nvSpPr>
        <p:spPr>
          <a:xfrm>
            <a:off x="766445" y="304800"/>
            <a:ext cx="10659110" cy="5502049"/>
          </a:xfrm>
        </p:spPr>
        <p:txBody>
          <a:bodyPr/>
          <a:lstStyle/>
          <a:p>
            <a:pPr marL="0" indent="0">
              <a:buNone/>
            </a:pPr>
            <a:r>
              <a:rPr lang="en-US" sz="2400" b="1" dirty="0"/>
              <a:t>Diff ways of Importing and Exporting Node.js Modules:</a:t>
            </a:r>
          </a:p>
          <a:p>
            <a:pPr marL="0" indent="0">
              <a:buNone/>
            </a:pPr>
            <a:r>
              <a:rPr lang="en-US" b="1" dirty="0"/>
              <a:t>1. Standard Way (</a:t>
            </a:r>
            <a:r>
              <a:rPr lang="en-US" b="1" dirty="0" err="1">
                <a:solidFill>
                  <a:srgbClr val="C00000"/>
                </a:solidFill>
              </a:rPr>
              <a:t>CommonJS</a:t>
            </a:r>
            <a:r>
              <a:rPr lang="en-US" b="1" dirty="0"/>
              <a:t> Syntax): </a:t>
            </a:r>
            <a:r>
              <a:rPr lang="en-US" dirty="0"/>
              <a:t>This is the </a:t>
            </a:r>
            <a:r>
              <a:rPr lang="en-US" b="1" dirty="0">
                <a:solidFill>
                  <a:srgbClr val="C00000"/>
                </a:solidFill>
              </a:rPr>
              <a:t>default</a:t>
            </a:r>
            <a:r>
              <a:rPr lang="en-US" dirty="0"/>
              <a:t> module system in Node.js before ES modules were supported.</a:t>
            </a:r>
          </a:p>
          <a:p>
            <a:r>
              <a:rPr lang="en-IN" b="1" dirty="0"/>
              <a:t>Single Export:</a:t>
            </a:r>
          </a:p>
          <a:p>
            <a:endParaRPr lang="en-IN" b="1" dirty="0"/>
          </a:p>
          <a:p>
            <a:endParaRPr lang="en-IN" b="1" dirty="0"/>
          </a:p>
          <a:p>
            <a:endParaRPr lang="en-IN" b="1" dirty="0"/>
          </a:p>
          <a:p>
            <a:endParaRPr lang="en-IN" b="1" dirty="0"/>
          </a:p>
          <a:p>
            <a:r>
              <a:rPr lang="en-IN" b="1" dirty="0"/>
              <a:t>Multiple Exports:</a:t>
            </a:r>
          </a:p>
          <a:p>
            <a:endParaRPr lang="en-IN" b="1" dirty="0"/>
          </a:p>
          <a:p>
            <a:endParaRPr lang="en-IN" b="1" dirty="0"/>
          </a:p>
          <a:p>
            <a:endParaRPr lang="en-IN" dirty="0"/>
          </a:p>
        </p:txBody>
      </p:sp>
      <p:pic>
        <p:nvPicPr>
          <p:cNvPr id="4" name="Picture 3">
            <a:extLst>
              <a:ext uri="{FF2B5EF4-FFF2-40B4-BE49-F238E27FC236}">
                <a16:creationId xmlns:a16="http://schemas.microsoft.com/office/drawing/2014/main" id="{2A3BEF99-34EC-2AEB-4404-7A00841E6772}"/>
              </a:ext>
            </a:extLst>
          </p:cNvPr>
          <p:cNvPicPr>
            <a:picLocks noChangeAspect="1"/>
          </p:cNvPicPr>
          <p:nvPr/>
        </p:nvPicPr>
        <p:blipFill>
          <a:blip r:embed="rId2"/>
          <a:stretch>
            <a:fillRect/>
          </a:stretch>
        </p:blipFill>
        <p:spPr>
          <a:xfrm>
            <a:off x="2838073" y="1509363"/>
            <a:ext cx="5165601" cy="1625723"/>
          </a:xfrm>
          <a:prstGeom prst="rect">
            <a:avLst/>
          </a:prstGeom>
        </p:spPr>
      </p:pic>
      <p:pic>
        <p:nvPicPr>
          <p:cNvPr id="6" name="Picture 5">
            <a:extLst>
              <a:ext uri="{FF2B5EF4-FFF2-40B4-BE49-F238E27FC236}">
                <a16:creationId xmlns:a16="http://schemas.microsoft.com/office/drawing/2014/main" id="{02C0529C-0429-2CE4-84FB-97D32A9B4814}"/>
              </a:ext>
            </a:extLst>
          </p:cNvPr>
          <p:cNvPicPr>
            <a:picLocks noChangeAspect="1"/>
          </p:cNvPicPr>
          <p:nvPr/>
        </p:nvPicPr>
        <p:blipFill>
          <a:blip r:embed="rId3"/>
          <a:stretch>
            <a:fillRect/>
          </a:stretch>
        </p:blipFill>
        <p:spPr>
          <a:xfrm>
            <a:off x="3129312" y="3465408"/>
            <a:ext cx="4534231" cy="2800754"/>
          </a:xfrm>
          <a:prstGeom prst="rect">
            <a:avLst/>
          </a:prstGeom>
        </p:spPr>
      </p:pic>
    </p:spTree>
    <p:extLst>
      <p:ext uri="{BB962C8B-B14F-4D97-AF65-F5344CB8AC3E}">
        <p14:creationId xmlns:p14="http://schemas.microsoft.com/office/powerpoint/2010/main" val="1710017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DB5F8-3799-91A5-0DFA-0AB019EC7E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49051-0756-21B6-617D-A46D413E19F0}"/>
              </a:ext>
            </a:extLst>
          </p:cNvPr>
          <p:cNvSpPr>
            <a:spLocks noGrp="1"/>
          </p:cNvSpPr>
          <p:nvPr>
            <p:ph idx="1"/>
          </p:nvPr>
        </p:nvSpPr>
        <p:spPr>
          <a:xfrm>
            <a:off x="766445" y="983386"/>
            <a:ext cx="10659110" cy="5502049"/>
          </a:xfrm>
        </p:spPr>
        <p:txBody>
          <a:bodyPr>
            <a:normAutofit/>
          </a:bodyPr>
          <a:lstStyle/>
          <a:p>
            <a:pPr marL="0" indent="0">
              <a:buNone/>
            </a:pPr>
            <a:r>
              <a:rPr lang="en-US" sz="2400" b="1" dirty="0"/>
              <a:t>Importing:</a:t>
            </a:r>
          </a:p>
          <a:p>
            <a:pPr marL="0" indent="0">
              <a:buNone/>
            </a:pPr>
            <a:endParaRPr lang="en-IN" sz="2400" dirty="0"/>
          </a:p>
        </p:txBody>
      </p:sp>
      <p:pic>
        <p:nvPicPr>
          <p:cNvPr id="4" name="Picture 3">
            <a:extLst>
              <a:ext uri="{FF2B5EF4-FFF2-40B4-BE49-F238E27FC236}">
                <a16:creationId xmlns:a16="http://schemas.microsoft.com/office/drawing/2014/main" id="{02CD9D60-B949-8448-A6CE-740CE5561133}"/>
              </a:ext>
            </a:extLst>
          </p:cNvPr>
          <p:cNvPicPr>
            <a:picLocks noChangeAspect="1"/>
          </p:cNvPicPr>
          <p:nvPr/>
        </p:nvPicPr>
        <p:blipFill>
          <a:blip r:embed="rId2"/>
          <a:stretch>
            <a:fillRect/>
          </a:stretch>
        </p:blipFill>
        <p:spPr>
          <a:xfrm>
            <a:off x="2110312" y="1738933"/>
            <a:ext cx="6295238" cy="1800000"/>
          </a:xfrm>
          <a:prstGeom prst="rect">
            <a:avLst/>
          </a:prstGeom>
        </p:spPr>
      </p:pic>
    </p:spTree>
    <p:extLst>
      <p:ext uri="{BB962C8B-B14F-4D97-AF65-F5344CB8AC3E}">
        <p14:creationId xmlns:p14="http://schemas.microsoft.com/office/powerpoint/2010/main" val="2466527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FE166-34A7-8206-1810-868FF36BC4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2788C-B2A7-7618-916A-8A70745C4CB6}"/>
              </a:ext>
            </a:extLst>
          </p:cNvPr>
          <p:cNvSpPr>
            <a:spLocks noGrp="1"/>
          </p:cNvSpPr>
          <p:nvPr>
            <p:ph idx="1"/>
          </p:nvPr>
        </p:nvSpPr>
        <p:spPr>
          <a:xfrm>
            <a:off x="777240" y="674914"/>
            <a:ext cx="10659110" cy="5502049"/>
          </a:xfrm>
        </p:spPr>
        <p:txBody>
          <a:bodyPr/>
          <a:lstStyle/>
          <a:p>
            <a:pPr marL="0" indent="0">
              <a:buNone/>
            </a:pPr>
            <a:r>
              <a:rPr lang="en-US" b="1" dirty="0"/>
              <a:t>2. </a:t>
            </a:r>
            <a:r>
              <a:rPr lang="en-IN" b="1" dirty="0"/>
              <a:t>ESM Syntax</a:t>
            </a:r>
            <a:r>
              <a:rPr lang="en-IN" dirty="0"/>
              <a:t>: </a:t>
            </a:r>
            <a:r>
              <a:rPr lang="en-US" dirty="0"/>
              <a:t>ECMA stands for </a:t>
            </a:r>
            <a:r>
              <a:rPr lang="en-US" b="1" dirty="0">
                <a:solidFill>
                  <a:srgbClr val="C00000"/>
                </a:solidFill>
              </a:rPr>
              <a:t>European Computer Manufacturers Association </a:t>
            </a:r>
            <a:r>
              <a:rPr lang="en-US" dirty="0"/>
              <a:t>(now officially called </a:t>
            </a:r>
            <a:r>
              <a:rPr lang="en-US" b="1" dirty="0">
                <a:solidFill>
                  <a:srgbClr val="0070C0"/>
                </a:solidFill>
              </a:rPr>
              <a:t>ECMA</a:t>
            </a:r>
            <a:r>
              <a:rPr lang="en-US" dirty="0"/>
              <a:t> International). JavaScript is standardized under ECMA.</a:t>
            </a:r>
            <a:endParaRPr lang="en-IN" dirty="0"/>
          </a:p>
          <a:p>
            <a:r>
              <a:rPr lang="en-IN" b="1" dirty="0"/>
              <a:t>Single Export: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b="1" dirty="0"/>
              <a:t>Multiple Exports:</a:t>
            </a:r>
          </a:p>
          <a:p>
            <a:pPr marL="0" indent="0">
              <a:buNone/>
            </a:pPr>
            <a:endParaRPr lang="en-IN" dirty="0"/>
          </a:p>
        </p:txBody>
      </p:sp>
      <p:pic>
        <p:nvPicPr>
          <p:cNvPr id="4" name="Picture 3">
            <a:extLst>
              <a:ext uri="{FF2B5EF4-FFF2-40B4-BE49-F238E27FC236}">
                <a16:creationId xmlns:a16="http://schemas.microsoft.com/office/drawing/2014/main" id="{9D169272-E126-5F4D-D8A4-77321D503428}"/>
              </a:ext>
            </a:extLst>
          </p:cNvPr>
          <p:cNvPicPr>
            <a:picLocks noChangeAspect="1"/>
          </p:cNvPicPr>
          <p:nvPr/>
        </p:nvPicPr>
        <p:blipFill>
          <a:blip r:embed="rId2"/>
          <a:stretch>
            <a:fillRect/>
          </a:stretch>
        </p:blipFill>
        <p:spPr>
          <a:xfrm>
            <a:off x="2829071" y="1306056"/>
            <a:ext cx="6555448" cy="1902398"/>
          </a:xfrm>
          <a:prstGeom prst="rect">
            <a:avLst/>
          </a:prstGeom>
        </p:spPr>
      </p:pic>
      <p:pic>
        <p:nvPicPr>
          <p:cNvPr id="6" name="Picture 5">
            <a:extLst>
              <a:ext uri="{FF2B5EF4-FFF2-40B4-BE49-F238E27FC236}">
                <a16:creationId xmlns:a16="http://schemas.microsoft.com/office/drawing/2014/main" id="{F086E58A-519B-A5F4-7D4E-8068F7124030}"/>
              </a:ext>
            </a:extLst>
          </p:cNvPr>
          <p:cNvPicPr>
            <a:picLocks noChangeAspect="1"/>
          </p:cNvPicPr>
          <p:nvPr/>
        </p:nvPicPr>
        <p:blipFill>
          <a:blip r:embed="rId3"/>
          <a:stretch>
            <a:fillRect/>
          </a:stretch>
        </p:blipFill>
        <p:spPr>
          <a:xfrm>
            <a:off x="3437636" y="3649547"/>
            <a:ext cx="4791964" cy="3066286"/>
          </a:xfrm>
          <a:prstGeom prst="rect">
            <a:avLst/>
          </a:prstGeom>
        </p:spPr>
      </p:pic>
    </p:spTree>
    <p:extLst>
      <p:ext uri="{BB962C8B-B14F-4D97-AF65-F5344CB8AC3E}">
        <p14:creationId xmlns:p14="http://schemas.microsoft.com/office/powerpoint/2010/main" val="24466826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0991A-010E-E25C-DAF6-60AE14753D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654563-D57C-3CAE-BFD6-1AF62041E993}"/>
              </a:ext>
            </a:extLst>
          </p:cNvPr>
          <p:cNvSpPr>
            <a:spLocks noGrp="1"/>
          </p:cNvSpPr>
          <p:nvPr>
            <p:ph idx="1"/>
          </p:nvPr>
        </p:nvSpPr>
        <p:spPr>
          <a:xfrm>
            <a:off x="876392" y="983386"/>
            <a:ext cx="10659110" cy="5502049"/>
          </a:xfrm>
        </p:spPr>
        <p:txBody>
          <a:bodyPr>
            <a:normAutofit/>
          </a:bodyPr>
          <a:lstStyle/>
          <a:p>
            <a:pPr marL="0" indent="0">
              <a:buNone/>
            </a:pPr>
            <a:r>
              <a:rPr lang="en-US" sz="2400" b="1" dirty="0"/>
              <a:t>Importing:</a:t>
            </a:r>
            <a:endParaRPr lang="en-IN" sz="2400" b="1" dirty="0"/>
          </a:p>
        </p:txBody>
      </p:sp>
      <p:pic>
        <p:nvPicPr>
          <p:cNvPr id="4" name="Picture 3">
            <a:extLst>
              <a:ext uri="{FF2B5EF4-FFF2-40B4-BE49-F238E27FC236}">
                <a16:creationId xmlns:a16="http://schemas.microsoft.com/office/drawing/2014/main" id="{5B018850-31A5-AFCC-6920-924548F96795}"/>
              </a:ext>
            </a:extLst>
          </p:cNvPr>
          <p:cNvPicPr>
            <a:picLocks noChangeAspect="1"/>
          </p:cNvPicPr>
          <p:nvPr/>
        </p:nvPicPr>
        <p:blipFill>
          <a:blip r:embed="rId2"/>
          <a:stretch>
            <a:fillRect/>
          </a:stretch>
        </p:blipFill>
        <p:spPr>
          <a:xfrm>
            <a:off x="1396497" y="1812286"/>
            <a:ext cx="8571428" cy="2285714"/>
          </a:xfrm>
          <a:prstGeom prst="rect">
            <a:avLst/>
          </a:prstGeom>
        </p:spPr>
      </p:pic>
    </p:spTree>
    <p:extLst>
      <p:ext uri="{BB962C8B-B14F-4D97-AF65-F5344CB8AC3E}">
        <p14:creationId xmlns:p14="http://schemas.microsoft.com/office/powerpoint/2010/main" val="4040775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441439-3891-5CC4-962C-30F3CBA638C0}"/>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1" name="Rectangle 105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05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036" name="Oval 103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Oval 106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Oval 106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7" name="Oval 106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Oval 106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Oval 104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Oval 104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Freeform: Shape 104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7" name="Freeform: Shape 104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 name="Freeform: Shape 104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9" name="Oval 104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50" name="Freeform: Shape 104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052" name="Rectangle 1051">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What is Port | Learn the Importance and Types of Port in Detail">
            <a:extLst>
              <a:ext uri="{FF2B5EF4-FFF2-40B4-BE49-F238E27FC236}">
                <a16:creationId xmlns:a16="http://schemas.microsoft.com/office/drawing/2014/main" id="{3A42E78D-DA9E-D916-EB22-6565FEDF35C5}"/>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r="1334"/>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54" name="Group 1053">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1055" name="Oval 105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Oval 105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Oval 105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Oval 105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Oval 105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Oval 106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E6053C50-334B-9139-A2C6-8BFBDC25FF16}"/>
              </a:ext>
            </a:extLst>
          </p:cNvPr>
          <p:cNvPicPr>
            <a:picLocks noChangeAspect="1"/>
          </p:cNvPicPr>
          <p:nvPr/>
        </p:nvPicPr>
        <p:blipFill>
          <a:blip r:embed="rId3"/>
          <a:stretch>
            <a:fillRect/>
          </a:stretch>
        </p:blipFill>
        <p:spPr>
          <a:xfrm rot="10800000">
            <a:off x="9410105" y="6290337"/>
            <a:ext cx="2778845" cy="542857"/>
          </a:xfrm>
          <a:prstGeom prst="rect">
            <a:avLst/>
          </a:prstGeom>
        </p:spPr>
      </p:pic>
      <p:pic>
        <p:nvPicPr>
          <p:cNvPr id="6" name="Picture 5">
            <a:extLst>
              <a:ext uri="{FF2B5EF4-FFF2-40B4-BE49-F238E27FC236}">
                <a16:creationId xmlns:a16="http://schemas.microsoft.com/office/drawing/2014/main" id="{EC67CD6C-89BC-BA9D-97FA-4BB2868F17D1}"/>
              </a:ext>
            </a:extLst>
          </p:cNvPr>
          <p:cNvPicPr>
            <a:picLocks noChangeAspect="1"/>
          </p:cNvPicPr>
          <p:nvPr/>
        </p:nvPicPr>
        <p:blipFill>
          <a:blip r:embed="rId4"/>
          <a:stretch>
            <a:fillRect/>
          </a:stretch>
        </p:blipFill>
        <p:spPr>
          <a:xfrm>
            <a:off x="546479" y="1160673"/>
            <a:ext cx="5440663" cy="221707"/>
          </a:xfrm>
          <a:prstGeom prst="rect">
            <a:avLst/>
          </a:prstGeom>
        </p:spPr>
      </p:pic>
    </p:spTree>
    <p:extLst>
      <p:ext uri="{BB962C8B-B14F-4D97-AF65-F5344CB8AC3E}">
        <p14:creationId xmlns:p14="http://schemas.microsoft.com/office/powerpoint/2010/main" val="1402782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F5C11-2C23-2EE3-AC92-2201D8162038}"/>
            </a:ext>
          </a:extLst>
        </p:cNvPr>
        <p:cNvGrpSpPr/>
        <p:nvPr/>
      </p:nvGrpSpPr>
      <p:grpSpPr>
        <a:xfrm>
          <a:off x="0" y="0"/>
          <a:ext cx="0" cy="0"/>
          <a:chOff x="0" y="0"/>
          <a:chExt cx="0" cy="0"/>
        </a:xfrm>
      </p:grpSpPr>
      <p:pic>
        <p:nvPicPr>
          <p:cNvPr id="6146" name="Picture 2" descr="What is an API (Application Programming Interface) - GeeksforGeeks">
            <a:extLst>
              <a:ext uri="{FF2B5EF4-FFF2-40B4-BE49-F238E27FC236}">
                <a16:creationId xmlns:a16="http://schemas.microsoft.com/office/drawing/2014/main" id="{D7988F47-DBC3-1C9F-ED32-21346894F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41" y="569118"/>
            <a:ext cx="11567517" cy="543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58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A460D-ECCD-26D1-1F94-BE84BBA9CB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734FE-2B30-B1F2-B8D1-D762C61E7804}"/>
              </a:ext>
            </a:extLst>
          </p:cNvPr>
          <p:cNvSpPr>
            <a:spLocks noGrp="1"/>
          </p:cNvSpPr>
          <p:nvPr>
            <p:ph idx="1"/>
          </p:nvPr>
        </p:nvSpPr>
        <p:spPr>
          <a:xfrm>
            <a:off x="777240" y="696686"/>
            <a:ext cx="10659110" cy="5480277"/>
          </a:xfrm>
        </p:spPr>
        <p:txBody>
          <a:bodyPr>
            <a:normAutofit/>
          </a:bodyPr>
          <a:lstStyle/>
          <a:p>
            <a:pPr marL="0" indent="0">
              <a:buNone/>
            </a:pPr>
            <a:r>
              <a:rPr lang="en-US" sz="2800" b="1" dirty="0"/>
              <a:t>Functioning Of Ports</a:t>
            </a:r>
          </a:p>
          <a:p>
            <a:pPr marL="0" indent="0">
              <a:buNone/>
            </a:pPr>
            <a:r>
              <a:rPr lang="en-US" sz="2400" dirty="0"/>
              <a:t>A </a:t>
            </a:r>
            <a:r>
              <a:rPr lang="en-US" sz="2400" b="1" dirty="0">
                <a:solidFill>
                  <a:srgbClr val="C00000"/>
                </a:solidFill>
              </a:rPr>
              <a:t>port</a:t>
            </a:r>
            <a:r>
              <a:rPr lang="en-US" sz="2400" dirty="0"/>
              <a:t> always functions </a:t>
            </a:r>
            <a:r>
              <a:rPr lang="en-US" sz="2400" b="1" dirty="0"/>
              <a:t>along with </a:t>
            </a:r>
            <a:r>
              <a:rPr lang="en-US" sz="2400" dirty="0"/>
              <a:t>an </a:t>
            </a:r>
            <a:r>
              <a:rPr lang="en-US" sz="2400" b="1" dirty="0">
                <a:solidFill>
                  <a:srgbClr val="C00000"/>
                </a:solidFill>
              </a:rPr>
              <a:t>IP address</a:t>
            </a:r>
            <a:r>
              <a:rPr lang="en-US" sz="2400" dirty="0"/>
              <a:t>. An IP address is a </a:t>
            </a:r>
            <a:r>
              <a:rPr lang="en-US" sz="2400" b="1" dirty="0"/>
              <a:t>numeric address </a:t>
            </a:r>
            <a:r>
              <a:rPr lang="en-US" sz="2400" dirty="0"/>
              <a:t>that acts as an </a:t>
            </a:r>
            <a:r>
              <a:rPr lang="en-US" sz="2400" b="1" dirty="0">
                <a:solidFill>
                  <a:srgbClr val="C00000"/>
                </a:solidFill>
              </a:rPr>
              <a:t>identifier</a:t>
            </a:r>
            <a:r>
              <a:rPr lang="en-US" sz="2400" dirty="0"/>
              <a:t> for a computer or a device on a network. </a:t>
            </a:r>
          </a:p>
          <a:p>
            <a:pPr marL="0" indent="0">
              <a:buNone/>
            </a:pPr>
            <a:r>
              <a:rPr lang="en-US" sz="2400" dirty="0"/>
              <a:t>For communication purposes, each device needs to have an </a:t>
            </a:r>
            <a:r>
              <a:rPr lang="en-US" sz="2400" b="1" dirty="0"/>
              <a:t>IP address</a:t>
            </a:r>
            <a:r>
              <a:rPr lang="en-US" sz="2400" dirty="0"/>
              <a:t>. An IP address and a port number work in sync to </a:t>
            </a:r>
            <a:r>
              <a:rPr lang="en-US" sz="2400" b="1" dirty="0">
                <a:solidFill>
                  <a:srgbClr val="002060"/>
                </a:solidFill>
              </a:rPr>
              <a:t>exchange data on a network</a:t>
            </a:r>
            <a:r>
              <a:rPr lang="en-US" sz="2400" dirty="0"/>
              <a:t>.</a:t>
            </a:r>
          </a:p>
          <a:p>
            <a:pPr marL="0" indent="0">
              <a:buNone/>
            </a:pPr>
            <a:endParaRPr lang="en-US" sz="800" dirty="0"/>
          </a:p>
          <a:p>
            <a:pPr marL="0" indent="0">
              <a:buNone/>
            </a:pPr>
            <a:r>
              <a:rPr lang="en-US" sz="2400" b="1" dirty="0"/>
              <a:t>🔚 Final Conclusion:</a:t>
            </a:r>
          </a:p>
          <a:p>
            <a:r>
              <a:rPr lang="en-US" sz="2400" dirty="0"/>
              <a:t>A </a:t>
            </a:r>
            <a:r>
              <a:rPr lang="en-US" sz="2400" b="1" dirty="0">
                <a:solidFill>
                  <a:srgbClr val="C00000"/>
                </a:solidFill>
              </a:rPr>
              <a:t>domain</a:t>
            </a:r>
            <a:r>
              <a:rPr lang="en-US" sz="2400" dirty="0"/>
              <a:t> (or IP address) like </a:t>
            </a:r>
            <a:r>
              <a:rPr lang="en-US" sz="2400" b="1" dirty="0"/>
              <a:t>localhost</a:t>
            </a:r>
            <a:r>
              <a:rPr lang="en-US" sz="2400" dirty="0"/>
              <a:t> or </a:t>
            </a:r>
            <a:r>
              <a:rPr lang="en-US" sz="2400" b="1" dirty="0"/>
              <a:t>example.com </a:t>
            </a:r>
            <a:r>
              <a:rPr lang="en-US" sz="2400" b="1" dirty="0">
                <a:solidFill>
                  <a:srgbClr val="002060"/>
                </a:solidFill>
              </a:rPr>
              <a:t>identifies a machine </a:t>
            </a:r>
            <a:r>
              <a:rPr lang="en-US" sz="2400" dirty="0"/>
              <a:t>(or server).</a:t>
            </a:r>
          </a:p>
          <a:p>
            <a:r>
              <a:rPr lang="en-US" sz="2400" dirty="0"/>
              <a:t>But a machine can run </a:t>
            </a:r>
            <a:r>
              <a:rPr lang="en-US" sz="2400" b="1" dirty="0"/>
              <a:t>multiple</a:t>
            </a:r>
            <a:r>
              <a:rPr lang="en-US" sz="2400" dirty="0"/>
              <a:t> services/servers at the same time.</a:t>
            </a:r>
          </a:p>
          <a:p>
            <a:r>
              <a:rPr lang="en-US" sz="2400" dirty="0"/>
              <a:t>To distinguish between these different services on the </a:t>
            </a:r>
            <a:r>
              <a:rPr lang="en-US" sz="2400" b="1" dirty="0">
                <a:solidFill>
                  <a:srgbClr val="002060"/>
                </a:solidFill>
              </a:rPr>
              <a:t>same domain/IP</a:t>
            </a:r>
            <a:r>
              <a:rPr lang="en-US" sz="2400" dirty="0"/>
              <a:t>, each must listen on a </a:t>
            </a:r>
            <a:r>
              <a:rPr lang="en-US" sz="2400" b="1" dirty="0">
                <a:solidFill>
                  <a:srgbClr val="C00000"/>
                </a:solidFill>
              </a:rPr>
              <a:t>unique port number</a:t>
            </a:r>
            <a:r>
              <a:rPr lang="en-US" sz="2400" dirty="0"/>
              <a:t>.</a:t>
            </a:r>
            <a:endParaRPr lang="en-IN" sz="2400" dirty="0"/>
          </a:p>
        </p:txBody>
      </p:sp>
    </p:spTree>
    <p:extLst>
      <p:ext uri="{BB962C8B-B14F-4D97-AF65-F5344CB8AC3E}">
        <p14:creationId xmlns:p14="http://schemas.microsoft.com/office/powerpoint/2010/main" val="37175419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2B55D-CD9F-4092-10BA-09B2B0F57B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D8892-46F3-E0D3-6E72-6716D6EC4139}"/>
              </a:ext>
            </a:extLst>
          </p:cNvPr>
          <p:cNvSpPr>
            <a:spLocks noGrp="1"/>
          </p:cNvSpPr>
          <p:nvPr>
            <p:ph idx="1"/>
          </p:nvPr>
        </p:nvSpPr>
        <p:spPr>
          <a:xfrm>
            <a:off x="777240" y="696686"/>
            <a:ext cx="10659110" cy="5480277"/>
          </a:xfrm>
        </p:spPr>
        <p:txBody>
          <a:bodyPr>
            <a:normAutofit lnSpcReduction="10000"/>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Example:</a:t>
            </a:r>
            <a:endParaRPr lang="en-IN" sz="2800" dirty="0">
              <a:effectLst/>
              <a:latin typeface="Calibri" panose="020F0502020204030204" pitchFamily="34" charset="0"/>
            </a:endParaRPr>
          </a:p>
          <a:p>
            <a:pPr marL="0" marR="0"/>
            <a:r>
              <a:rPr lang="en-IN" sz="2400" dirty="0">
                <a:effectLst/>
                <a:latin typeface="Calibri" panose="020F0502020204030204" pitchFamily="34" charset="0"/>
              </a:rPr>
              <a:t>Suppose you run </a:t>
            </a:r>
            <a:r>
              <a:rPr lang="en-US" sz="2400" b="1" dirty="0">
                <a:effectLst/>
                <a:latin typeface="Calibri" panose="020F0502020204030204" pitchFamily="34" charset="0"/>
              </a:rPr>
              <a:t>two servers</a:t>
            </a:r>
            <a:r>
              <a:rPr lang="en-IN" sz="2400" dirty="0">
                <a:effectLst/>
                <a:latin typeface="Calibri" panose="020F0502020204030204" pitchFamily="34" charset="0"/>
              </a:rPr>
              <a:t> on your machine:</a:t>
            </a: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buNone/>
            </a:pP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Now you can open:</a:t>
            </a:r>
          </a:p>
          <a:p>
            <a:pPr rtl="0" fontAlgn="ctr">
              <a:buFont typeface="Arial" panose="020B0604020202020204" pitchFamily="34" charset="0"/>
              <a:buChar char="•"/>
            </a:pPr>
            <a:r>
              <a:rPr lang="en-IN" sz="2400" dirty="0">
                <a:effectLst/>
                <a:latin typeface="Calibri" panose="020F0502020204030204" pitchFamily="34" charset="0"/>
                <a:hlinkClick r:id="rId2"/>
              </a:rPr>
              <a:t>http://localhost:3000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1</a:t>
            </a:r>
            <a:endParaRPr lang="en-IN" sz="2400" dirty="0">
              <a:effectLst/>
              <a:latin typeface="Calibri" panose="020F0502020204030204" pitchFamily="34" charset="0"/>
            </a:endParaRPr>
          </a:p>
          <a:p>
            <a:pPr rtl="0" fontAlgn="ctr">
              <a:buFont typeface="Arial" panose="020B0604020202020204" pitchFamily="34" charset="0"/>
              <a:buChar char="•"/>
            </a:pPr>
            <a:r>
              <a:rPr lang="en-IN" sz="2400" dirty="0">
                <a:effectLst/>
                <a:latin typeface="Calibri" panose="020F0502020204030204" pitchFamily="34" charset="0"/>
                <a:hlinkClick r:id="rId3"/>
              </a:rPr>
              <a:t>http://localhost:5000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2</a:t>
            </a:r>
            <a:endParaRPr lang="en-IN" sz="2400" dirty="0">
              <a:effectLst/>
              <a:latin typeface="Calibri" panose="020F0502020204030204" pitchFamily="34" charset="0"/>
            </a:endParaRPr>
          </a:p>
          <a:p>
            <a:pPr marL="0" marR="0">
              <a:buNone/>
            </a:pPr>
            <a:r>
              <a:rPr lang="en-US" sz="2400" dirty="0">
                <a:effectLst/>
                <a:latin typeface="Calibri" panose="020F0502020204030204" pitchFamily="34" charset="0"/>
              </a:rPr>
              <a:t> </a:t>
            </a:r>
          </a:p>
          <a:p>
            <a:pPr marL="0" marR="0"/>
            <a:endParaRPr lang="en-IN" sz="2400" dirty="0">
              <a:effectLst/>
              <a:latin typeface="Calibri" panose="020F0502020204030204" pitchFamily="34" charset="0"/>
            </a:endParaRPr>
          </a:p>
          <a:p>
            <a:pPr marL="0" indent="0">
              <a:buNone/>
            </a:pPr>
            <a:endParaRPr lang="en-IN" sz="2400" dirty="0"/>
          </a:p>
        </p:txBody>
      </p:sp>
      <p:pic>
        <p:nvPicPr>
          <p:cNvPr id="4" name="Picture 3">
            <a:extLst>
              <a:ext uri="{FF2B5EF4-FFF2-40B4-BE49-F238E27FC236}">
                <a16:creationId xmlns:a16="http://schemas.microsoft.com/office/drawing/2014/main" id="{086357D3-5FD4-5C0B-DFF0-F12E91DA076A}"/>
              </a:ext>
            </a:extLst>
          </p:cNvPr>
          <p:cNvPicPr>
            <a:picLocks noChangeAspect="1"/>
          </p:cNvPicPr>
          <p:nvPr/>
        </p:nvPicPr>
        <p:blipFill>
          <a:blip r:embed="rId4"/>
          <a:stretch>
            <a:fillRect/>
          </a:stretch>
        </p:blipFill>
        <p:spPr>
          <a:xfrm>
            <a:off x="1811111" y="1764167"/>
            <a:ext cx="5251222" cy="2448604"/>
          </a:xfrm>
          <a:prstGeom prst="rect">
            <a:avLst/>
          </a:prstGeom>
        </p:spPr>
      </p:pic>
    </p:spTree>
    <p:extLst>
      <p:ext uri="{BB962C8B-B14F-4D97-AF65-F5344CB8AC3E}">
        <p14:creationId xmlns:p14="http://schemas.microsoft.com/office/powerpoint/2010/main" val="11141978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0D350-340B-1460-E6AD-57BC3D1B35B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308DC-C59F-63CC-516F-DCE840466B37}"/>
              </a:ext>
            </a:extLst>
          </p:cNvPr>
          <p:cNvSpPr>
            <a:spLocks noGrp="1"/>
          </p:cNvSpPr>
          <p:nvPr>
            <p:ph idx="1"/>
          </p:nvPr>
        </p:nvSpPr>
        <p:spPr>
          <a:xfrm>
            <a:off x="777240" y="696686"/>
            <a:ext cx="10659110" cy="5480277"/>
          </a:xfrm>
        </p:spPr>
        <p:txBody>
          <a:bodyPr>
            <a:noAutofit/>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What’s Happening Here?</a:t>
            </a:r>
            <a:endParaRPr lang="en-IN" sz="2800" dirty="0">
              <a:effectLst/>
              <a:latin typeface="Calibri" panose="020F0502020204030204" pitchFamily="34" charset="0"/>
            </a:endParaRPr>
          </a:p>
          <a:p>
            <a:pPr rtl="0" fontAlgn="ctr">
              <a:buFont typeface="Arial" panose="020B0604020202020204" pitchFamily="34" charset="0"/>
              <a:buChar char="•"/>
            </a:pPr>
            <a:r>
              <a:rPr lang="en-IN" sz="2400" b="1" dirty="0">
                <a:solidFill>
                  <a:srgbClr val="C00000"/>
                </a:solidFill>
                <a:effectLst/>
                <a:latin typeface="Calibri" panose="020F0502020204030204" pitchFamily="34" charset="0"/>
              </a:rPr>
              <a:t>localhost</a:t>
            </a:r>
            <a:r>
              <a:rPr lang="en-IN" sz="2400" dirty="0">
                <a:effectLst/>
                <a:latin typeface="Calibri" panose="020F0502020204030204" pitchFamily="34" charset="0"/>
              </a:rPr>
              <a:t> (or </a:t>
            </a:r>
            <a:r>
              <a:rPr lang="en-US" sz="2400" dirty="0">
                <a:effectLst/>
                <a:latin typeface="Calibri" panose="020F0502020204030204" pitchFamily="34" charset="0"/>
              </a:rPr>
              <a:t>127.0.0.1</a:t>
            </a:r>
            <a:r>
              <a:rPr lang="en-IN" sz="2400" dirty="0">
                <a:effectLst/>
                <a:latin typeface="Calibri" panose="020F0502020204030204" pitchFamily="34" charset="0"/>
              </a:rPr>
              <a:t>) is the </a:t>
            </a:r>
            <a:r>
              <a:rPr lang="en-US" sz="2400" b="1" dirty="0">
                <a:effectLst/>
                <a:latin typeface="Calibri" panose="020F0502020204030204" pitchFamily="34" charset="0"/>
              </a:rPr>
              <a:t>same host/IP address</a:t>
            </a:r>
            <a:r>
              <a:rPr lang="en-IN" sz="2400" dirty="0">
                <a:effectLst/>
                <a:latin typeface="Calibri" panose="020F0502020204030204" pitchFamily="34" charset="0"/>
              </a:rPr>
              <a:t>.</a:t>
            </a:r>
          </a:p>
          <a:p>
            <a:pPr rtl="0" fontAlgn="ctr">
              <a:buFont typeface="Arial" panose="020B0604020202020204" pitchFamily="34" charset="0"/>
              <a:buChar char="•"/>
            </a:pPr>
            <a:r>
              <a:rPr lang="en-IN" sz="2400" dirty="0">
                <a:effectLst/>
                <a:latin typeface="Calibri" panose="020F0502020204030204" pitchFamily="34" charset="0"/>
              </a:rPr>
              <a:t>The </a:t>
            </a:r>
            <a:r>
              <a:rPr lang="en-US" sz="2400" b="1" dirty="0">
                <a:effectLst/>
                <a:latin typeface="Calibri" panose="020F0502020204030204" pitchFamily="34" charset="0"/>
              </a:rPr>
              <a:t>port numbers (3000 and 5000)</a:t>
            </a:r>
            <a:r>
              <a:rPr lang="en-IN" sz="2400" dirty="0">
                <a:effectLst/>
                <a:latin typeface="Calibri" panose="020F0502020204030204" pitchFamily="34" charset="0"/>
              </a:rPr>
              <a:t> are different — so your OS knows </a:t>
            </a:r>
            <a:r>
              <a:rPr lang="en-US" sz="2400" b="1" dirty="0">
                <a:effectLst/>
                <a:latin typeface="Calibri" panose="020F0502020204030204" pitchFamily="34" charset="0"/>
              </a:rPr>
              <a:t>which server to talk to</a:t>
            </a:r>
            <a:r>
              <a:rPr lang="en-IN" sz="2400" dirty="0">
                <a:effectLst/>
                <a:latin typeface="Calibri" panose="020F0502020204030204" pitchFamily="34" charset="0"/>
              </a:rPr>
              <a:t>.</a:t>
            </a:r>
          </a:p>
          <a:p>
            <a:pPr marL="0" marR="0"/>
            <a:r>
              <a:rPr lang="en-IN" sz="2400" dirty="0">
                <a:effectLst/>
                <a:latin typeface="Calibri" panose="020F0502020204030204" pitchFamily="34" charset="0"/>
              </a:rPr>
              <a:t>Each port acts like a </a:t>
            </a:r>
            <a:r>
              <a:rPr lang="en-US" sz="2400" b="1" dirty="0">
                <a:effectLst/>
                <a:latin typeface="Calibri" panose="020F0502020204030204" pitchFamily="34" charset="0"/>
              </a:rPr>
              <a:t>different communication channel</a:t>
            </a:r>
            <a:r>
              <a:rPr lang="en-IN" sz="2400" dirty="0">
                <a:effectLst/>
                <a:latin typeface="Calibri" panose="020F0502020204030204" pitchFamily="34" charset="0"/>
              </a:rPr>
              <a:t>.</a:t>
            </a:r>
          </a:p>
          <a:p>
            <a:pPr marL="0" marR="0">
              <a:buNone/>
            </a:pPr>
            <a:endParaRPr lang="en-IN" sz="800" b="1" dirty="0">
              <a:effectLst/>
              <a:latin typeface="Segoe UI Emoji" panose="020B0502040204020203" pitchFamily="34" charset="0"/>
            </a:endParaRPr>
          </a:p>
          <a:p>
            <a:pPr marL="0" marR="0">
              <a:buNone/>
            </a:pPr>
            <a:r>
              <a:rPr lang="en-IN" sz="2400" b="1" dirty="0">
                <a:effectLst/>
                <a:latin typeface="Segoe UI Emoji" panose="020B0502040204020203" pitchFamily="34" charset="0"/>
              </a:rPr>
              <a:t>🧭</a:t>
            </a:r>
            <a:r>
              <a:rPr lang="en-IN" sz="2400" b="1" dirty="0">
                <a:effectLst/>
                <a:latin typeface="Calibri" panose="020F0502020204030204" pitchFamily="34" charset="0"/>
              </a:rPr>
              <a:t> How Does the Operating System Handle This?</a:t>
            </a: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When a request comes in, the </a:t>
            </a:r>
            <a:r>
              <a:rPr lang="en-US" sz="2400" b="1" dirty="0">
                <a:effectLst/>
                <a:latin typeface="Calibri" panose="020F0502020204030204" pitchFamily="34" charset="0"/>
              </a:rPr>
              <a:t>OS uses the port number</a:t>
            </a:r>
            <a:r>
              <a:rPr lang="en-IN" sz="2400" dirty="0">
                <a:effectLst/>
                <a:latin typeface="Calibri" panose="020F0502020204030204" pitchFamily="34" charset="0"/>
              </a:rPr>
              <a:t> to decide </a:t>
            </a:r>
            <a:r>
              <a:rPr lang="en-US" sz="2400" b="1" dirty="0">
                <a:effectLst/>
                <a:latin typeface="Calibri" panose="020F0502020204030204" pitchFamily="34" charset="0"/>
              </a:rPr>
              <a:t>which application it should be sent to</a:t>
            </a:r>
            <a:r>
              <a:rPr lang="en-IN" sz="2400" dirty="0">
                <a:effectLst/>
                <a:latin typeface="Calibri" panose="020F0502020204030204" pitchFamily="34" charset="0"/>
              </a:rPr>
              <a:t>.</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IP address</a:t>
            </a:r>
            <a:r>
              <a:rPr lang="en-IN" sz="2400" dirty="0">
                <a:effectLst/>
                <a:latin typeface="Calibri" panose="020F0502020204030204" pitchFamily="34" charset="0"/>
              </a:rPr>
              <a:t> tells your computer: “Hey, this message is for you.”</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port number</a:t>
            </a:r>
            <a:r>
              <a:rPr lang="en-IN" sz="2400" dirty="0">
                <a:effectLst/>
                <a:latin typeface="Calibri" panose="020F0502020204030204" pitchFamily="34" charset="0"/>
              </a:rPr>
              <a:t> tells your OS: “Hey, this message is for the Node.js server running on port 3000 — not Chrome or MySQL.”</a:t>
            </a:r>
            <a:endParaRPr lang="en-US" sz="2400" dirty="0">
              <a:effectLst/>
              <a:latin typeface="Calibri" panose="020F0502020204030204" pitchFamily="34" charset="0"/>
            </a:endParaRPr>
          </a:p>
          <a:p>
            <a:pPr marL="0" indent="0">
              <a:buNone/>
            </a:pPr>
            <a:endParaRPr lang="en-IN" sz="2400" dirty="0"/>
          </a:p>
        </p:txBody>
      </p:sp>
    </p:spTree>
    <p:extLst>
      <p:ext uri="{BB962C8B-B14F-4D97-AF65-F5344CB8AC3E}">
        <p14:creationId xmlns:p14="http://schemas.microsoft.com/office/powerpoint/2010/main" val="22242534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4EBDE-972A-3D44-8654-B42D654A95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C960D-871D-0A15-0F92-6723BFE0668F}"/>
              </a:ext>
            </a:extLst>
          </p:cNvPr>
          <p:cNvSpPr>
            <a:spLocks noGrp="1"/>
          </p:cNvSpPr>
          <p:nvPr>
            <p:ph idx="1"/>
          </p:nvPr>
        </p:nvSpPr>
        <p:spPr>
          <a:xfrm>
            <a:off x="777240" y="1001486"/>
            <a:ext cx="10659110" cy="5175477"/>
          </a:xfrm>
        </p:spPr>
        <p:txBody>
          <a:bodyPr>
            <a:normAutofit/>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Final Analogy</a:t>
            </a:r>
            <a:endParaRPr lang="en-IN" sz="2800" dirty="0">
              <a:effectLst/>
              <a:latin typeface="Calibri" panose="020F0502020204030204" pitchFamily="34" charset="0"/>
            </a:endParaRPr>
          </a:p>
          <a:p>
            <a:pPr rtl="0" fontAlgn="ctr">
              <a:buFont typeface="Arial" panose="020B0604020202020204" pitchFamily="34" charset="0"/>
              <a:buChar char="•"/>
            </a:pPr>
            <a:r>
              <a:rPr lang="en-IN" sz="2400" b="1" dirty="0">
                <a:effectLst/>
                <a:latin typeface="Calibri" panose="020F0502020204030204" pitchFamily="34" charset="0"/>
              </a:rPr>
              <a:t>Your PC </a:t>
            </a:r>
            <a:r>
              <a:rPr lang="en-IN" sz="2400" dirty="0">
                <a:effectLst/>
                <a:latin typeface="Calibri" panose="020F0502020204030204" pitchFamily="34" charset="0"/>
              </a:rPr>
              <a:t>= Apartment building</a:t>
            </a:r>
          </a:p>
          <a:p>
            <a:pPr rtl="0" fontAlgn="ctr">
              <a:buFont typeface="Arial" panose="020B0604020202020204" pitchFamily="34" charset="0"/>
              <a:buChar char="•"/>
            </a:pPr>
            <a:r>
              <a:rPr lang="en-IN" sz="2400" b="1" dirty="0">
                <a:effectLst/>
                <a:latin typeface="Calibri" panose="020F0502020204030204" pitchFamily="34" charset="0"/>
              </a:rPr>
              <a:t>IP address </a:t>
            </a:r>
            <a:r>
              <a:rPr lang="en-IN" sz="2400" dirty="0">
                <a:effectLst/>
                <a:latin typeface="Calibri" panose="020F0502020204030204" pitchFamily="34" charset="0"/>
              </a:rPr>
              <a:t>= Building address</a:t>
            </a:r>
          </a:p>
          <a:p>
            <a:pPr rtl="0" fontAlgn="ctr">
              <a:buFont typeface="Arial" panose="020B0604020202020204" pitchFamily="34" charset="0"/>
              <a:buChar char="•"/>
            </a:pPr>
            <a:r>
              <a:rPr lang="en-IN" sz="2400" b="1" dirty="0">
                <a:effectLst/>
                <a:latin typeface="Calibri" panose="020F0502020204030204" pitchFamily="34" charset="0"/>
              </a:rPr>
              <a:t>Ports</a:t>
            </a:r>
            <a:r>
              <a:rPr lang="en-IN" sz="2400" dirty="0">
                <a:effectLst/>
                <a:latin typeface="Calibri" panose="020F0502020204030204" pitchFamily="34" charset="0"/>
              </a:rPr>
              <a:t> = Apartment/room numbers</a:t>
            </a:r>
          </a:p>
          <a:p>
            <a:pPr rtl="0" fontAlgn="ctr">
              <a:buFont typeface="Arial" panose="020B0604020202020204" pitchFamily="34" charset="0"/>
              <a:buChar char="•"/>
            </a:pPr>
            <a:r>
              <a:rPr lang="en-IN" sz="2400" b="1" dirty="0">
                <a:effectLst/>
                <a:latin typeface="Calibri" panose="020F0502020204030204" pitchFamily="34" charset="0"/>
              </a:rPr>
              <a:t>Servers</a:t>
            </a:r>
            <a:r>
              <a:rPr lang="en-IN" sz="2400" dirty="0">
                <a:effectLst/>
                <a:latin typeface="Calibri" panose="020F0502020204030204" pitchFamily="34" charset="0"/>
              </a:rPr>
              <a:t> = People living inside</a:t>
            </a:r>
          </a:p>
          <a:p>
            <a:pPr marL="0" marR="0" indent="0">
              <a:buNone/>
            </a:pPr>
            <a:r>
              <a:rPr lang="en-IN" sz="2400" dirty="0">
                <a:effectLst/>
                <a:latin typeface="Calibri" panose="020F0502020204030204" pitchFamily="34" charset="0"/>
              </a:rPr>
              <a:t>All residents live in the same building, but to reach a </a:t>
            </a:r>
            <a:r>
              <a:rPr lang="en-US" sz="2400" b="1" dirty="0">
                <a:effectLst/>
                <a:latin typeface="Calibri" panose="020F0502020204030204" pitchFamily="34" charset="0"/>
              </a:rPr>
              <a:t>specific one</a:t>
            </a:r>
            <a:r>
              <a:rPr lang="en-IN" sz="2400" dirty="0">
                <a:effectLst/>
                <a:latin typeface="Calibri" panose="020F0502020204030204" pitchFamily="34" charset="0"/>
              </a:rPr>
              <a:t>, you need the correct </a:t>
            </a:r>
            <a:r>
              <a:rPr lang="en-US" sz="2400" b="1" dirty="0">
                <a:effectLst/>
                <a:latin typeface="Calibri" panose="020F0502020204030204" pitchFamily="34" charset="0"/>
              </a:rPr>
              <a:t>room (port) number</a:t>
            </a:r>
            <a:r>
              <a:rPr lang="en-IN" sz="2400" dirty="0">
                <a:effectLst/>
                <a:latin typeface="Calibri" panose="020F0502020204030204" pitchFamily="34" charset="0"/>
              </a:rPr>
              <a:t>.</a:t>
            </a:r>
          </a:p>
          <a:p>
            <a:pPr marL="0" indent="0">
              <a:buNone/>
            </a:pPr>
            <a:endParaRPr lang="en-IN" sz="2400" dirty="0"/>
          </a:p>
        </p:txBody>
      </p:sp>
    </p:spTree>
    <p:extLst>
      <p:ext uri="{BB962C8B-B14F-4D97-AF65-F5344CB8AC3E}">
        <p14:creationId xmlns:p14="http://schemas.microsoft.com/office/powerpoint/2010/main" val="39868505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59872-FADA-0291-D899-FB73A1CE25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61454-DEA3-6E1F-8B6C-30EEB6E49DCA}"/>
              </a:ext>
            </a:extLst>
          </p:cNvPr>
          <p:cNvSpPr>
            <a:spLocks noGrp="1"/>
          </p:cNvSpPr>
          <p:nvPr>
            <p:ph idx="1"/>
          </p:nvPr>
        </p:nvSpPr>
        <p:spPr>
          <a:xfrm>
            <a:off x="777240" y="566056"/>
            <a:ext cx="10659110" cy="5610907"/>
          </a:xfrm>
        </p:spPr>
        <p:txBody>
          <a:bodyPr>
            <a:normAutofit/>
          </a:bodyPr>
          <a:lstStyle/>
          <a:p>
            <a:pPr marL="0" indent="0">
              <a:buNone/>
            </a:pPr>
            <a:r>
              <a:rPr lang="en-US" sz="2400" b="1" dirty="0"/>
              <a:t>Now in simple terms, what does this all mean?</a:t>
            </a:r>
          </a:p>
          <a:p>
            <a:pPr marL="0" indent="0">
              <a:buNone/>
            </a:pPr>
            <a:r>
              <a:rPr lang="en-US" sz="2400" dirty="0"/>
              <a:t>So as an example, let's take a very common port that just about everyone uses every day and that is </a:t>
            </a:r>
            <a:r>
              <a:rPr lang="en-US" sz="2400" b="1" dirty="0">
                <a:solidFill>
                  <a:srgbClr val="002060"/>
                </a:solidFill>
              </a:rPr>
              <a:t>port number 80</a:t>
            </a:r>
            <a:r>
              <a:rPr lang="en-US" sz="2400" dirty="0"/>
              <a:t>. Port 80 is associated with HTTP which are web pages so whenever we visit a web page from our computer, we're using port 80.</a:t>
            </a:r>
            <a:endParaRPr lang="en-IN" sz="2400" dirty="0"/>
          </a:p>
        </p:txBody>
      </p:sp>
      <p:pic>
        <p:nvPicPr>
          <p:cNvPr id="2050" name="Picture 2" descr="Functioning of ports ">
            <a:extLst>
              <a:ext uri="{FF2B5EF4-FFF2-40B4-BE49-F238E27FC236}">
                <a16:creationId xmlns:a16="http://schemas.microsoft.com/office/drawing/2014/main" id="{7AD9B743-AED6-5F23-1A5D-881E509E31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67" b="17809"/>
          <a:stretch/>
        </p:blipFill>
        <p:spPr bwMode="auto">
          <a:xfrm>
            <a:off x="2416629" y="2198914"/>
            <a:ext cx="7620000" cy="4430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6103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55652-5710-E895-F88D-E7860038E5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9F1AA-E51B-6BDC-767B-930B37667ABE}"/>
              </a:ext>
            </a:extLst>
          </p:cNvPr>
          <p:cNvSpPr>
            <a:spLocks noGrp="1"/>
          </p:cNvSpPr>
          <p:nvPr>
            <p:ph idx="1"/>
          </p:nvPr>
        </p:nvSpPr>
        <p:spPr>
          <a:xfrm>
            <a:off x="777240" y="696686"/>
            <a:ext cx="10659110" cy="5480277"/>
          </a:xfrm>
        </p:spPr>
        <p:txBody>
          <a:bodyPr>
            <a:normAutofit/>
          </a:bodyPr>
          <a:lstStyle/>
          <a:p>
            <a:pPr>
              <a:buNone/>
            </a:pPr>
            <a:r>
              <a:rPr lang="en-US" sz="2800" b="1" dirty="0"/>
              <a:t>🔢 Port Number Ranges in Networking</a:t>
            </a:r>
          </a:p>
          <a:p>
            <a:r>
              <a:rPr lang="en-US" sz="2400" dirty="0"/>
              <a:t>In total, port numbers range from </a:t>
            </a:r>
            <a:r>
              <a:rPr lang="en-US" sz="2400" b="1" dirty="0">
                <a:solidFill>
                  <a:srgbClr val="C00000"/>
                </a:solidFill>
              </a:rPr>
              <a:t>0</a:t>
            </a:r>
            <a:r>
              <a:rPr lang="en-US" sz="2400" b="1" dirty="0"/>
              <a:t> to </a:t>
            </a:r>
            <a:r>
              <a:rPr lang="en-US" sz="2400" b="1" dirty="0">
                <a:solidFill>
                  <a:srgbClr val="C00000"/>
                </a:solidFill>
              </a:rPr>
              <a:t>65535</a:t>
            </a:r>
            <a:r>
              <a:rPr lang="en-US" sz="2400" dirty="0"/>
              <a:t> (16-bit unsigned number 2 pow 16). These are divided into </a:t>
            </a:r>
            <a:r>
              <a:rPr lang="en-US" sz="2400" b="1" dirty="0"/>
              <a:t>3 main categories</a:t>
            </a:r>
            <a:r>
              <a:rPr lang="en-US" sz="2400" dirty="0"/>
              <a:t>:</a:t>
            </a:r>
          </a:p>
          <a:p>
            <a:pPr marL="0" indent="0">
              <a:buNone/>
            </a:pPr>
            <a:endParaRPr lang="en-IN" sz="2400" dirty="0"/>
          </a:p>
        </p:txBody>
      </p:sp>
      <p:pic>
        <p:nvPicPr>
          <p:cNvPr id="3074" name="Picture 2" descr="What are Port Numbers and How Do They Work in Networking?">
            <a:extLst>
              <a:ext uri="{FF2B5EF4-FFF2-40B4-BE49-F238E27FC236}">
                <a16:creationId xmlns:a16="http://schemas.microsoft.com/office/drawing/2014/main" id="{7EC3D4E4-E57F-8F98-13E5-17DBA1218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36" y="1908402"/>
            <a:ext cx="9112728" cy="447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455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22818-3B35-5043-88AB-7F23C66BE4F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0442-0621-B843-9BD6-8C0C175FA694}"/>
              </a:ext>
            </a:extLst>
          </p:cNvPr>
          <p:cNvSpPr>
            <a:spLocks noGrp="1"/>
          </p:cNvSpPr>
          <p:nvPr>
            <p:ph idx="1"/>
          </p:nvPr>
        </p:nvSpPr>
        <p:spPr>
          <a:xfrm>
            <a:off x="777240" y="696686"/>
            <a:ext cx="10659110" cy="5725885"/>
          </a:xfrm>
        </p:spPr>
        <p:txBody>
          <a:bodyPr>
            <a:normAutofit/>
          </a:bodyPr>
          <a:lstStyle/>
          <a:p>
            <a:pPr marL="0" indent="0">
              <a:buNone/>
            </a:pPr>
            <a:r>
              <a:rPr lang="en-US" sz="2400" b="1" dirty="0"/>
              <a:t>1. 🔒 Well-Known Ports (0 – 1023):</a:t>
            </a:r>
          </a:p>
          <a:p>
            <a:pPr marL="0" indent="0">
              <a:buNone/>
            </a:pPr>
            <a:r>
              <a:rPr lang="en-US" sz="2400" dirty="0"/>
              <a:t>Also called </a:t>
            </a:r>
            <a:r>
              <a:rPr lang="en-US" sz="2400" b="1" dirty="0">
                <a:solidFill>
                  <a:srgbClr val="C00000"/>
                </a:solidFill>
              </a:rPr>
              <a:t>system</a:t>
            </a:r>
            <a:r>
              <a:rPr lang="en-US" sz="2400" dirty="0"/>
              <a:t> ports or </a:t>
            </a:r>
            <a:r>
              <a:rPr lang="en-US" sz="2400" b="1" dirty="0">
                <a:solidFill>
                  <a:srgbClr val="C00000"/>
                </a:solidFill>
              </a:rPr>
              <a:t>privileged</a:t>
            </a:r>
            <a:r>
              <a:rPr lang="en-US" sz="2400" dirty="0"/>
              <a:t> ports</a:t>
            </a:r>
          </a:p>
          <a:p>
            <a:pPr lvl="1"/>
            <a:r>
              <a:rPr lang="en-US" sz="2400" dirty="0"/>
              <a:t>Reserved for standard services and protocols</a:t>
            </a:r>
          </a:p>
          <a:p>
            <a:pPr lvl="1"/>
            <a:r>
              <a:rPr lang="en-US" sz="2400" dirty="0"/>
              <a:t>Typically require admin/root access to bind a server to them</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Don't use these for your local development servers unless you know what you're doing.</a:t>
            </a:r>
            <a:endParaRPr lang="en-IN" sz="2400" dirty="0"/>
          </a:p>
        </p:txBody>
      </p:sp>
      <p:graphicFrame>
        <p:nvGraphicFramePr>
          <p:cNvPr id="2" name="Table 1">
            <a:extLst>
              <a:ext uri="{FF2B5EF4-FFF2-40B4-BE49-F238E27FC236}">
                <a16:creationId xmlns:a16="http://schemas.microsoft.com/office/drawing/2014/main" id="{183C498C-7A1A-7FC0-6C81-41B0E94C94A5}"/>
              </a:ext>
            </a:extLst>
          </p:cNvPr>
          <p:cNvGraphicFramePr>
            <a:graphicFrameLocks noGrp="1"/>
          </p:cNvGraphicFramePr>
          <p:nvPr>
            <p:extLst>
              <p:ext uri="{D42A27DB-BD31-4B8C-83A1-F6EECF244321}">
                <p14:modId xmlns:p14="http://schemas.microsoft.com/office/powerpoint/2010/main" val="789810261"/>
              </p:ext>
            </p:extLst>
          </p:nvPr>
        </p:nvGraphicFramePr>
        <p:xfrm>
          <a:off x="1829388" y="2557739"/>
          <a:ext cx="6171613" cy="2827782"/>
        </p:xfrm>
        <a:graphic>
          <a:graphicData uri="http://schemas.openxmlformats.org/drawingml/2006/table">
            <a:tbl>
              <a:tblPr firstRow="1" firstCol="1" bandRow="1">
                <a:tableStyleId>{5C22544A-7EE6-4342-B048-85BDC9FD1C3A}</a:tableStyleId>
              </a:tblPr>
              <a:tblGrid>
                <a:gridCol w="1444750">
                  <a:extLst>
                    <a:ext uri="{9D8B030D-6E8A-4147-A177-3AD203B41FA5}">
                      <a16:colId xmlns:a16="http://schemas.microsoft.com/office/drawing/2014/main" val="1431309488"/>
                    </a:ext>
                  </a:extLst>
                </a:gridCol>
                <a:gridCol w="4726863">
                  <a:extLst>
                    <a:ext uri="{9D8B030D-6E8A-4147-A177-3AD203B41FA5}">
                      <a16:colId xmlns:a16="http://schemas.microsoft.com/office/drawing/2014/main" val="1256228922"/>
                    </a:ext>
                  </a:extLst>
                </a:gridCol>
              </a:tblGrid>
              <a:tr h="0">
                <a:tc>
                  <a:txBody>
                    <a:bodyPr/>
                    <a:lstStyle/>
                    <a:p>
                      <a:pPr>
                        <a:lnSpc>
                          <a:spcPct val="107000"/>
                        </a:lnSpc>
                        <a:spcAft>
                          <a:spcPts val="800"/>
                        </a:spcAft>
                        <a:buNone/>
                      </a:pPr>
                      <a:r>
                        <a:rPr lang="en-IN" sz="2000" b="1" kern="100">
                          <a:effectLst/>
                        </a:rPr>
                        <a:t>Port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b="1" kern="100" dirty="0">
                          <a:effectLst/>
                        </a:rPr>
                        <a:t>Used By</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894578198"/>
                  </a:ext>
                </a:extLst>
              </a:tr>
              <a:tr h="0">
                <a:tc>
                  <a:txBody>
                    <a:bodyPr/>
                    <a:lstStyle/>
                    <a:p>
                      <a:pPr>
                        <a:lnSpc>
                          <a:spcPct val="107000"/>
                        </a:lnSpc>
                        <a:spcAft>
                          <a:spcPts val="800"/>
                        </a:spcAft>
                        <a:buNone/>
                      </a:pPr>
                      <a:r>
                        <a:rPr lang="en-IN" sz="2000" kern="100" dirty="0">
                          <a:effectLst/>
                        </a:rPr>
                        <a:t>20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FTP (File Transfer Protocol – Data)</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6551254"/>
                  </a:ext>
                </a:extLst>
              </a:tr>
              <a:tr h="0">
                <a:tc>
                  <a:txBody>
                    <a:bodyPr/>
                    <a:lstStyle/>
                    <a:p>
                      <a:pPr>
                        <a:lnSpc>
                          <a:spcPct val="107000"/>
                        </a:lnSpc>
                        <a:spcAft>
                          <a:spcPts val="800"/>
                        </a:spcAft>
                        <a:buNone/>
                      </a:pPr>
                      <a:r>
                        <a:rPr lang="en-IN" sz="2000" kern="100" dirty="0">
                          <a:effectLst/>
                        </a:rPr>
                        <a:t>21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FTP (Control)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24700585"/>
                  </a:ext>
                </a:extLst>
              </a:tr>
              <a:tr h="0">
                <a:tc>
                  <a:txBody>
                    <a:bodyPr/>
                    <a:lstStyle/>
                    <a:p>
                      <a:pPr>
                        <a:lnSpc>
                          <a:spcPct val="107000"/>
                        </a:lnSpc>
                        <a:spcAft>
                          <a:spcPts val="800"/>
                        </a:spcAft>
                        <a:buNone/>
                      </a:pPr>
                      <a:r>
                        <a:rPr lang="en-IN" sz="2000" kern="100">
                          <a:effectLst/>
                        </a:rPr>
                        <a:t>22</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SSH (Secure Shell)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78007627"/>
                  </a:ext>
                </a:extLst>
              </a:tr>
              <a:tr h="0">
                <a:tc>
                  <a:txBody>
                    <a:bodyPr/>
                    <a:lstStyle/>
                    <a:p>
                      <a:pPr>
                        <a:lnSpc>
                          <a:spcPct val="107000"/>
                        </a:lnSpc>
                        <a:spcAft>
                          <a:spcPts val="800"/>
                        </a:spcAft>
                        <a:buNone/>
                      </a:pPr>
                      <a:r>
                        <a:rPr lang="en-IN" sz="2000" kern="100">
                          <a:effectLst/>
                        </a:rPr>
                        <a:t>23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Telnet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10541082"/>
                  </a:ext>
                </a:extLst>
              </a:tr>
              <a:tr h="0">
                <a:tc>
                  <a:txBody>
                    <a:bodyPr/>
                    <a:lstStyle/>
                    <a:p>
                      <a:pPr>
                        <a:lnSpc>
                          <a:spcPct val="107000"/>
                        </a:lnSpc>
                        <a:spcAft>
                          <a:spcPts val="800"/>
                        </a:spcAft>
                        <a:buNone/>
                      </a:pPr>
                      <a:r>
                        <a:rPr lang="en-IN" sz="2000" kern="100">
                          <a:effectLst/>
                        </a:rPr>
                        <a:t>25</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SMTP (Mail)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24567565"/>
                  </a:ext>
                </a:extLst>
              </a:tr>
              <a:tr h="0">
                <a:tc>
                  <a:txBody>
                    <a:bodyPr/>
                    <a:lstStyle/>
                    <a:p>
                      <a:pPr>
                        <a:lnSpc>
                          <a:spcPct val="107000"/>
                        </a:lnSpc>
                        <a:spcAft>
                          <a:spcPts val="800"/>
                        </a:spcAft>
                        <a:buNone/>
                      </a:pPr>
                      <a:r>
                        <a:rPr lang="en-IN" sz="2000" kern="100">
                          <a:effectLst/>
                        </a:rPr>
                        <a:t>53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DNS (Domain Name System)</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44593424"/>
                  </a:ext>
                </a:extLst>
              </a:tr>
              <a:tr h="0">
                <a:tc>
                  <a:txBody>
                    <a:bodyPr/>
                    <a:lstStyle/>
                    <a:p>
                      <a:pPr>
                        <a:lnSpc>
                          <a:spcPct val="107000"/>
                        </a:lnSpc>
                        <a:spcAft>
                          <a:spcPts val="800"/>
                        </a:spcAft>
                        <a:buNone/>
                      </a:pPr>
                      <a:r>
                        <a:rPr lang="en-IN" sz="2000" kern="100">
                          <a:effectLst/>
                        </a:rPr>
                        <a:t>80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HTTP (Web)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42336289"/>
                  </a:ext>
                </a:extLst>
              </a:tr>
              <a:tr h="0">
                <a:tc>
                  <a:txBody>
                    <a:bodyPr/>
                    <a:lstStyle/>
                    <a:p>
                      <a:pPr>
                        <a:lnSpc>
                          <a:spcPct val="107000"/>
                        </a:lnSpc>
                        <a:spcAft>
                          <a:spcPts val="800"/>
                        </a:spcAft>
                        <a:buNone/>
                      </a:pPr>
                      <a:r>
                        <a:rPr lang="en-IN" sz="2000" kern="100">
                          <a:effectLst/>
                        </a:rPr>
                        <a:t>443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HTTPS (Secure Web)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87727695"/>
                  </a:ext>
                </a:extLst>
              </a:tr>
            </a:tbl>
          </a:graphicData>
        </a:graphic>
      </p:graphicFrame>
    </p:spTree>
    <p:extLst>
      <p:ext uri="{BB962C8B-B14F-4D97-AF65-F5344CB8AC3E}">
        <p14:creationId xmlns:p14="http://schemas.microsoft.com/office/powerpoint/2010/main" val="34953087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D2E2-00A6-8E33-75FD-4232F9DE49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0F290-F214-6CDA-BD0E-A9EA77E4DEF9}"/>
              </a:ext>
            </a:extLst>
          </p:cNvPr>
          <p:cNvSpPr>
            <a:spLocks noGrp="1"/>
          </p:cNvSpPr>
          <p:nvPr>
            <p:ph idx="1"/>
          </p:nvPr>
        </p:nvSpPr>
        <p:spPr>
          <a:xfrm>
            <a:off x="766445" y="947058"/>
            <a:ext cx="10659110" cy="4822372"/>
          </a:xfrm>
        </p:spPr>
        <p:txBody>
          <a:bodyPr>
            <a:normAutofit/>
          </a:bodyPr>
          <a:lstStyle/>
          <a:p>
            <a:pPr marL="0" indent="0">
              <a:buNone/>
            </a:pPr>
            <a:r>
              <a:rPr lang="en-US" sz="2800" b="1" dirty="0"/>
              <a:t>2. 🧰 Registered Ports (1024 – 49151):</a:t>
            </a:r>
          </a:p>
          <a:p>
            <a:pPr marL="0" indent="0">
              <a:buNone/>
            </a:pPr>
            <a:r>
              <a:rPr lang="en-US" sz="2400" dirty="0"/>
              <a:t>Also called </a:t>
            </a:r>
            <a:r>
              <a:rPr lang="en-US" sz="2400" b="1" dirty="0">
                <a:solidFill>
                  <a:srgbClr val="C00000"/>
                </a:solidFill>
              </a:rPr>
              <a:t>user</a:t>
            </a:r>
            <a:r>
              <a:rPr lang="en-US" sz="2400" dirty="0"/>
              <a:t> ports or </a:t>
            </a:r>
            <a:r>
              <a:rPr lang="en-US" sz="2400" b="1" dirty="0">
                <a:solidFill>
                  <a:srgbClr val="C00000"/>
                </a:solidFill>
              </a:rPr>
              <a:t>semi-reserved</a:t>
            </a:r>
            <a:r>
              <a:rPr lang="en-US" sz="2400" dirty="0"/>
              <a:t> ports</a:t>
            </a:r>
          </a:p>
          <a:p>
            <a:pPr lvl="1"/>
            <a:r>
              <a:rPr lang="en-US" sz="2400" dirty="0"/>
              <a:t>Can be used by user applications or custom servers</a:t>
            </a:r>
          </a:p>
          <a:p>
            <a:pPr lvl="1"/>
            <a:r>
              <a:rPr lang="en-US" sz="2400" dirty="0"/>
              <a:t>Most commonly used for </a:t>
            </a:r>
            <a:r>
              <a:rPr lang="en-US" sz="2400" b="1" dirty="0"/>
              <a:t>web development, APIs</a:t>
            </a:r>
            <a:r>
              <a:rPr lang="en-US" sz="2400" dirty="0"/>
              <a:t>, etc.</a:t>
            </a:r>
          </a:p>
          <a:p>
            <a:pPr marL="0" indent="0">
              <a:buNone/>
            </a:pPr>
            <a:endParaRPr lang="en-US" sz="2400" dirty="0"/>
          </a:p>
          <a:p>
            <a:pPr marL="0" indent="0">
              <a:buNone/>
            </a:pPr>
            <a:r>
              <a:rPr lang="en-US" sz="2400" b="1" dirty="0"/>
              <a:t>Examples:</a:t>
            </a:r>
          </a:p>
          <a:p>
            <a:pPr lvl="1"/>
            <a:r>
              <a:rPr lang="en-US" sz="2400" dirty="0"/>
              <a:t>3000, 5000, 8080, 4000 are popular for local dev servers</a:t>
            </a:r>
          </a:p>
          <a:p>
            <a:pPr marL="0" indent="0">
              <a:buNone/>
            </a:pPr>
            <a:endParaRPr lang="en-US" sz="2400" dirty="0"/>
          </a:p>
          <a:p>
            <a:pPr marL="0" indent="0">
              <a:buNone/>
            </a:pPr>
            <a:r>
              <a:rPr lang="en-US" sz="2400" dirty="0"/>
              <a:t>✅ Perfect range for our Node.js, React, Python, or other local dev apps.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0569102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3DD0E-5EDB-31CE-9E22-C0B573E011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AF36C-51ED-E066-825D-80B4E304AA69}"/>
              </a:ext>
            </a:extLst>
          </p:cNvPr>
          <p:cNvSpPr>
            <a:spLocks noGrp="1"/>
          </p:cNvSpPr>
          <p:nvPr>
            <p:ph idx="1"/>
          </p:nvPr>
        </p:nvSpPr>
        <p:spPr>
          <a:xfrm>
            <a:off x="777240" y="1164771"/>
            <a:ext cx="10659110" cy="5012192"/>
          </a:xfrm>
        </p:spPr>
        <p:txBody>
          <a:bodyPr>
            <a:normAutofit/>
          </a:bodyPr>
          <a:lstStyle/>
          <a:p>
            <a:pPr marL="0" indent="0">
              <a:buNone/>
            </a:pPr>
            <a:r>
              <a:rPr lang="en-US" sz="2800" b="1" dirty="0"/>
              <a:t>3. 🔄 Dynamic / Private Ports (49152 – 65535):</a:t>
            </a:r>
          </a:p>
          <a:p>
            <a:pPr marL="0" indent="0">
              <a:buNone/>
            </a:pPr>
            <a:r>
              <a:rPr lang="en-US" sz="2400" dirty="0"/>
              <a:t>Also called </a:t>
            </a:r>
            <a:r>
              <a:rPr lang="en-US" sz="2400" b="1" dirty="0">
                <a:solidFill>
                  <a:srgbClr val="C00000"/>
                </a:solidFill>
              </a:rPr>
              <a:t>ephemeral</a:t>
            </a:r>
            <a:r>
              <a:rPr lang="en-US" sz="2400" dirty="0"/>
              <a:t> or </a:t>
            </a:r>
            <a:r>
              <a:rPr lang="en-US" sz="2400" b="1" dirty="0">
                <a:solidFill>
                  <a:srgbClr val="C00000"/>
                </a:solidFill>
              </a:rPr>
              <a:t>temporary</a:t>
            </a:r>
            <a:r>
              <a:rPr lang="en-US" sz="2400" dirty="0"/>
              <a:t> ports</a:t>
            </a:r>
          </a:p>
          <a:p>
            <a:pPr lvl="1"/>
            <a:r>
              <a:rPr lang="en-US" sz="2400" dirty="0"/>
              <a:t>Assigned automatically by the OS when a client makes a network request</a:t>
            </a:r>
          </a:p>
          <a:p>
            <a:pPr lvl="1"/>
            <a:r>
              <a:rPr lang="en-US" sz="2400" dirty="0"/>
              <a:t>Not used for servers, but for temporary client-side connections</a:t>
            </a:r>
          </a:p>
          <a:p>
            <a:pPr marL="0" indent="0">
              <a:buNone/>
            </a:pPr>
            <a:endParaRPr lang="en-US" sz="2400" dirty="0"/>
          </a:p>
          <a:p>
            <a:pPr marL="0" indent="0">
              <a:buNone/>
            </a:pPr>
            <a:r>
              <a:rPr lang="en-US" sz="2400" b="1" dirty="0"/>
              <a:t>Example: </a:t>
            </a:r>
            <a:r>
              <a:rPr lang="en-US" sz="2400" dirty="0"/>
              <a:t>When your browser requests google.com, your OS picks a port from this range to send the request.</a:t>
            </a:r>
            <a:endParaRPr lang="en-IN" sz="2400" dirty="0"/>
          </a:p>
        </p:txBody>
      </p:sp>
    </p:spTree>
    <p:extLst>
      <p:ext uri="{BB962C8B-B14F-4D97-AF65-F5344CB8AC3E}">
        <p14:creationId xmlns:p14="http://schemas.microsoft.com/office/powerpoint/2010/main" val="28806991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49ABE-2C31-3CC1-9ECF-57B505CB5D1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9AEF7-0824-027C-907E-D2C20324FA34}"/>
              </a:ext>
            </a:extLst>
          </p:cNvPr>
          <p:cNvSpPr>
            <a:spLocks noGrp="1"/>
          </p:cNvSpPr>
          <p:nvPr>
            <p:ph idx="1"/>
          </p:nvPr>
        </p:nvSpPr>
        <p:spPr>
          <a:xfrm>
            <a:off x="777240" y="1034143"/>
            <a:ext cx="10659110" cy="5142820"/>
          </a:xfrm>
        </p:spPr>
        <p:txBody>
          <a:bodyPr>
            <a:normAutofit/>
          </a:bodyPr>
          <a:lstStyle/>
          <a:p>
            <a:pPr>
              <a:buNone/>
            </a:pPr>
            <a:r>
              <a:rPr lang="en-US" sz="2800" b="1" dirty="0"/>
              <a:t>🔁 Callback Function:</a:t>
            </a:r>
          </a:p>
          <a:p>
            <a:r>
              <a:rPr lang="en-US" sz="2400" dirty="0"/>
              <a:t>A </a:t>
            </a:r>
            <a:r>
              <a:rPr lang="en-US" sz="2400" b="1" dirty="0"/>
              <a:t>callback function</a:t>
            </a:r>
            <a:r>
              <a:rPr lang="en-US" sz="2400" dirty="0"/>
              <a:t> is a </a:t>
            </a:r>
            <a:r>
              <a:rPr lang="en-US" sz="2400" b="1" dirty="0"/>
              <a:t>function that is passed as an </a:t>
            </a:r>
            <a:r>
              <a:rPr lang="en-US" sz="2400" b="1" dirty="0">
                <a:solidFill>
                  <a:srgbClr val="C00000"/>
                </a:solidFill>
              </a:rPr>
              <a:t>argument</a:t>
            </a:r>
            <a:r>
              <a:rPr lang="en-US" sz="2400" b="1" dirty="0"/>
              <a:t> to another function</a:t>
            </a:r>
            <a:r>
              <a:rPr lang="en-US" sz="2400" dirty="0"/>
              <a:t>, and is </a:t>
            </a:r>
            <a:r>
              <a:rPr lang="en-US" sz="2400" b="1" dirty="0"/>
              <a:t>executed later</a:t>
            </a:r>
            <a:r>
              <a:rPr lang="en-US" sz="2400" dirty="0"/>
              <a:t>, usually </a:t>
            </a:r>
            <a:r>
              <a:rPr lang="en-US" sz="2400" b="1" dirty="0"/>
              <a:t>after some operation is completed</a:t>
            </a:r>
            <a:r>
              <a:rPr lang="en-US" sz="2400" dirty="0"/>
              <a:t>.</a:t>
            </a:r>
          </a:p>
          <a:p>
            <a:endParaRPr lang="en-US" sz="2400" dirty="0"/>
          </a:p>
          <a:p>
            <a:pPr marL="0" indent="0">
              <a:buNone/>
            </a:pPr>
            <a:r>
              <a:rPr lang="en-US" sz="2400" b="1" dirty="0"/>
              <a:t>🧠 In Simple Terms:</a:t>
            </a:r>
          </a:p>
          <a:p>
            <a:pPr marL="0" indent="0">
              <a:buNone/>
            </a:pPr>
            <a:r>
              <a:rPr lang="en-US" sz="2400" dirty="0"/>
              <a:t>A callback is a function you </a:t>
            </a:r>
            <a:r>
              <a:rPr lang="en-US" sz="2400" b="1" dirty="0">
                <a:solidFill>
                  <a:srgbClr val="C00000"/>
                </a:solidFill>
              </a:rPr>
              <a:t>hand over to </a:t>
            </a:r>
            <a:r>
              <a:rPr lang="en-US" sz="2400" b="1" dirty="0"/>
              <a:t>another</a:t>
            </a:r>
            <a:r>
              <a:rPr lang="en-US" sz="2400" dirty="0"/>
              <a:t> </a:t>
            </a:r>
            <a:r>
              <a:rPr lang="en-US" sz="2400" b="1" dirty="0"/>
              <a:t>function</a:t>
            </a:r>
            <a:r>
              <a:rPr lang="en-US" sz="2400" dirty="0"/>
              <a:t> and say:</a:t>
            </a:r>
          </a:p>
          <a:p>
            <a:pPr marL="0" indent="0">
              <a:buNone/>
            </a:pPr>
            <a:r>
              <a:rPr lang="en-US" sz="2400" dirty="0"/>
              <a:t>“📞 When </a:t>
            </a:r>
            <a:r>
              <a:rPr lang="en-US" sz="2400" b="1" dirty="0">
                <a:solidFill>
                  <a:srgbClr val="002060"/>
                </a:solidFill>
              </a:rPr>
              <a:t>you're done</a:t>
            </a:r>
            <a:r>
              <a:rPr lang="en-US" sz="2400" dirty="0"/>
              <a:t>, </a:t>
            </a:r>
            <a:r>
              <a:rPr lang="en-US" sz="2400" b="1" dirty="0"/>
              <a:t>call me back </a:t>
            </a:r>
            <a:r>
              <a:rPr lang="en-US" sz="2400" dirty="0"/>
              <a:t>using this.”</a:t>
            </a:r>
          </a:p>
          <a:p>
            <a:pPr marL="0" indent="0">
              <a:buNone/>
            </a:pPr>
            <a:endParaRPr lang="en-IN" sz="2400" dirty="0"/>
          </a:p>
        </p:txBody>
      </p:sp>
    </p:spTree>
    <p:extLst>
      <p:ext uri="{BB962C8B-B14F-4D97-AF65-F5344CB8AC3E}">
        <p14:creationId xmlns:p14="http://schemas.microsoft.com/office/powerpoint/2010/main" val="359800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F21C9-F45B-539A-D229-24027C524C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A6C2D-6331-F91B-95C9-7B5FF4A13610}"/>
              </a:ext>
            </a:extLst>
          </p:cNvPr>
          <p:cNvSpPr>
            <a:spLocks noGrp="1"/>
          </p:cNvSpPr>
          <p:nvPr>
            <p:ph idx="1"/>
          </p:nvPr>
        </p:nvSpPr>
        <p:spPr>
          <a:xfrm>
            <a:off x="777240" y="740229"/>
            <a:ext cx="10659110" cy="5436734"/>
          </a:xfrm>
        </p:spPr>
        <p:txBody>
          <a:bodyPr>
            <a:noAutofit/>
          </a:bodyPr>
          <a:lstStyle/>
          <a:p>
            <a:pPr marL="0" indent="0">
              <a:buNone/>
            </a:pPr>
            <a:r>
              <a:rPr lang="en-US" sz="2800" b="1" dirty="0"/>
              <a:t>Example for API (with Security and Access Control):</a:t>
            </a:r>
          </a:p>
          <a:p>
            <a:pPr marL="0" indent="0">
              <a:buNone/>
            </a:pPr>
            <a:r>
              <a:rPr lang="en-US" sz="2400" dirty="0"/>
              <a:t>Let’s say our college has a</a:t>
            </a:r>
            <a:r>
              <a:rPr lang="en-US" sz="2400" b="1" dirty="0"/>
              <a:t> central </a:t>
            </a:r>
            <a:r>
              <a:rPr lang="en-US" sz="2400" b="1" dirty="0">
                <a:solidFill>
                  <a:srgbClr val="C00000"/>
                </a:solidFill>
              </a:rPr>
              <a:t>Database</a:t>
            </a:r>
            <a:r>
              <a:rPr lang="en-US" sz="2400" b="1" dirty="0"/>
              <a:t> </a:t>
            </a:r>
            <a:r>
              <a:rPr lang="en-US" sz="2400" dirty="0"/>
              <a:t>that stores all important information such as:</a:t>
            </a:r>
          </a:p>
          <a:p>
            <a:r>
              <a:rPr lang="en-US" sz="2400" dirty="0"/>
              <a:t>Student records (marks, attendance, personal details)</a:t>
            </a:r>
          </a:p>
          <a:p>
            <a:r>
              <a:rPr lang="en-US" sz="2400" dirty="0"/>
              <a:t>Professor details (pay slips, schedules)</a:t>
            </a:r>
          </a:p>
          <a:p>
            <a:r>
              <a:rPr lang="en-US" sz="2400" dirty="0"/>
              <a:t>Examination data</a:t>
            </a:r>
          </a:p>
          <a:p>
            <a:r>
              <a:rPr lang="en-US" sz="2400" dirty="0"/>
              <a:t>Administrative data (college finance, notices, etc.)</a:t>
            </a:r>
          </a:p>
          <a:p>
            <a:pPr marL="0" indent="0">
              <a:buNone/>
            </a:pPr>
            <a:endParaRPr lang="en-US" sz="2400" dirty="0"/>
          </a:p>
          <a:p>
            <a:pPr marL="0" indent="0">
              <a:buNone/>
            </a:pPr>
            <a:r>
              <a:rPr lang="en-US" sz="2400" b="1" dirty="0"/>
              <a:t>⚠️ Problem:</a:t>
            </a:r>
          </a:p>
          <a:p>
            <a:pPr marL="0" indent="0">
              <a:buNone/>
            </a:pPr>
            <a:r>
              <a:rPr lang="en-US" sz="2400" dirty="0"/>
              <a:t>If we give direct access to this database, anyone could see or change </a:t>
            </a:r>
            <a:r>
              <a:rPr lang="en-US" sz="2400" b="1" dirty="0">
                <a:solidFill>
                  <a:srgbClr val="C00000"/>
                </a:solidFill>
              </a:rPr>
              <a:t>sensitive data</a:t>
            </a:r>
            <a:r>
              <a:rPr lang="en-US" sz="2400" dirty="0"/>
              <a:t>, leading to </a:t>
            </a:r>
            <a:r>
              <a:rPr lang="en-US" sz="2400" b="1" dirty="0">
                <a:solidFill>
                  <a:srgbClr val="C00000"/>
                </a:solidFill>
              </a:rPr>
              <a:t>security breaches </a:t>
            </a:r>
            <a:r>
              <a:rPr lang="en-US" sz="2400" dirty="0"/>
              <a:t>and </a:t>
            </a:r>
            <a:r>
              <a:rPr lang="en-US" sz="2400" b="1" dirty="0">
                <a:solidFill>
                  <a:srgbClr val="C00000"/>
                </a:solidFill>
              </a:rPr>
              <a:t>data misuse</a:t>
            </a:r>
            <a:r>
              <a:rPr lang="en-US" sz="2400" dirty="0"/>
              <a:t>.</a:t>
            </a:r>
          </a:p>
          <a:p>
            <a:pPr marL="0" indent="0">
              <a:buNone/>
            </a:pPr>
            <a:endParaRPr lang="en-US" sz="2400" dirty="0"/>
          </a:p>
        </p:txBody>
      </p:sp>
    </p:spTree>
    <p:extLst>
      <p:ext uri="{BB962C8B-B14F-4D97-AF65-F5344CB8AC3E}">
        <p14:creationId xmlns:p14="http://schemas.microsoft.com/office/powerpoint/2010/main" val="28050877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CD8FB-1092-416D-731B-D51AFB8A79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EAC02-01A9-6C95-CFD3-0DD444E40644}"/>
              </a:ext>
            </a:extLst>
          </p:cNvPr>
          <p:cNvSpPr>
            <a:spLocks noGrp="1"/>
          </p:cNvSpPr>
          <p:nvPr>
            <p:ph idx="1"/>
          </p:nvPr>
        </p:nvSpPr>
        <p:spPr>
          <a:xfrm>
            <a:off x="189411" y="492952"/>
            <a:ext cx="10659110" cy="5480277"/>
          </a:xfrm>
        </p:spPr>
        <p:txBody>
          <a:bodyPr>
            <a:normAutofit/>
          </a:bodyPr>
          <a:lstStyle/>
          <a:p>
            <a:pPr marL="0" indent="0">
              <a:buNone/>
            </a:pPr>
            <a:r>
              <a:rPr lang="en-IN" sz="2800" b="1" dirty="0"/>
              <a:t>🧩 Example:</a:t>
            </a:r>
          </a:p>
        </p:txBody>
      </p:sp>
      <p:pic>
        <p:nvPicPr>
          <p:cNvPr id="4" name="Picture 3">
            <a:extLst>
              <a:ext uri="{FF2B5EF4-FFF2-40B4-BE49-F238E27FC236}">
                <a16:creationId xmlns:a16="http://schemas.microsoft.com/office/drawing/2014/main" id="{9CF8BAE3-BD8B-3F3F-222B-4810C592A5EA}"/>
              </a:ext>
            </a:extLst>
          </p:cNvPr>
          <p:cNvPicPr>
            <a:picLocks noChangeAspect="1"/>
          </p:cNvPicPr>
          <p:nvPr/>
        </p:nvPicPr>
        <p:blipFill>
          <a:blip r:embed="rId2"/>
          <a:stretch>
            <a:fillRect/>
          </a:stretch>
        </p:blipFill>
        <p:spPr>
          <a:xfrm>
            <a:off x="1326080" y="1077620"/>
            <a:ext cx="5636727" cy="5287428"/>
          </a:xfrm>
          <a:prstGeom prst="rect">
            <a:avLst/>
          </a:prstGeom>
        </p:spPr>
      </p:pic>
      <p:pic>
        <p:nvPicPr>
          <p:cNvPr id="6" name="Picture 5">
            <a:extLst>
              <a:ext uri="{FF2B5EF4-FFF2-40B4-BE49-F238E27FC236}">
                <a16:creationId xmlns:a16="http://schemas.microsoft.com/office/drawing/2014/main" id="{E7F8EAA4-C93D-4AE4-BAB0-3DAE19CE7FED}"/>
              </a:ext>
            </a:extLst>
          </p:cNvPr>
          <p:cNvPicPr>
            <a:picLocks noChangeAspect="1"/>
          </p:cNvPicPr>
          <p:nvPr/>
        </p:nvPicPr>
        <p:blipFill>
          <a:blip r:embed="rId3"/>
          <a:stretch>
            <a:fillRect/>
          </a:stretch>
        </p:blipFill>
        <p:spPr>
          <a:xfrm>
            <a:off x="7794170" y="1928702"/>
            <a:ext cx="3885714" cy="1657143"/>
          </a:xfrm>
          <a:prstGeom prst="rect">
            <a:avLst/>
          </a:prstGeom>
        </p:spPr>
      </p:pic>
      <p:sp>
        <p:nvSpPr>
          <p:cNvPr id="8" name="TextBox 7">
            <a:extLst>
              <a:ext uri="{FF2B5EF4-FFF2-40B4-BE49-F238E27FC236}">
                <a16:creationId xmlns:a16="http://schemas.microsoft.com/office/drawing/2014/main" id="{4F947158-12BB-D177-81F3-247A0A6D31B4}"/>
              </a:ext>
            </a:extLst>
          </p:cNvPr>
          <p:cNvSpPr txBox="1"/>
          <p:nvPr/>
        </p:nvSpPr>
        <p:spPr>
          <a:xfrm>
            <a:off x="7620001" y="1213202"/>
            <a:ext cx="2558142" cy="584775"/>
          </a:xfrm>
          <a:prstGeom prst="rect">
            <a:avLst/>
          </a:prstGeom>
          <a:noFill/>
        </p:spPr>
        <p:txBody>
          <a:bodyPr wrap="square">
            <a:spAutoFit/>
          </a:bodyPr>
          <a:lstStyle/>
          <a:p>
            <a:r>
              <a:rPr lang="en-IN" sz="3200" b="1" dirty="0"/>
              <a:t>💥 Output:</a:t>
            </a:r>
          </a:p>
        </p:txBody>
      </p:sp>
      <p:sp>
        <p:nvSpPr>
          <p:cNvPr id="12" name="TextBox 11">
            <a:extLst>
              <a:ext uri="{FF2B5EF4-FFF2-40B4-BE49-F238E27FC236}">
                <a16:creationId xmlns:a16="http://schemas.microsoft.com/office/drawing/2014/main" id="{06871C99-0D10-876E-0273-79AC45B3FC2A}"/>
              </a:ext>
            </a:extLst>
          </p:cNvPr>
          <p:cNvSpPr txBox="1"/>
          <p:nvPr/>
        </p:nvSpPr>
        <p:spPr>
          <a:xfrm>
            <a:off x="7794170" y="4290133"/>
            <a:ext cx="4684601" cy="2215991"/>
          </a:xfrm>
          <a:prstGeom prst="rect">
            <a:avLst/>
          </a:prstGeom>
          <a:noFill/>
        </p:spPr>
        <p:txBody>
          <a:bodyPr wrap="square">
            <a:spAutoFit/>
          </a:bodyPr>
          <a:lstStyle/>
          <a:p>
            <a:pPr marL="285750" indent="-285750">
              <a:buFont typeface="Arial" panose="020B0604020202020204" pitchFamily="34" charset="0"/>
              <a:buChar char="•"/>
            </a:pPr>
            <a:r>
              <a:rPr lang="en-IN" sz="2400" dirty="0"/>
              <a:t>Here, </a:t>
            </a:r>
            <a:r>
              <a:rPr lang="en-IN" sz="2400" b="1" dirty="0" err="1">
                <a:solidFill>
                  <a:srgbClr val="002060"/>
                </a:solidFill>
              </a:rPr>
              <a:t>sayBye</a:t>
            </a:r>
            <a:r>
              <a:rPr lang="en-IN" sz="2400" dirty="0"/>
              <a:t> is passed as a </a:t>
            </a:r>
            <a:r>
              <a:rPr lang="en-IN" sz="2400" b="1" dirty="0">
                <a:solidFill>
                  <a:srgbClr val="C00000"/>
                </a:solidFill>
              </a:rPr>
              <a:t>callback</a:t>
            </a:r>
            <a:r>
              <a:rPr lang="en-IN" sz="2400" dirty="0"/>
              <a:t> to the </a:t>
            </a:r>
            <a:r>
              <a:rPr lang="en-IN" sz="2400" b="1" dirty="0">
                <a:solidFill>
                  <a:srgbClr val="002060"/>
                </a:solidFill>
              </a:rPr>
              <a:t>greet</a:t>
            </a:r>
            <a:r>
              <a:rPr lang="en-IN" sz="2400" dirty="0"/>
              <a:t> function.</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It runs after the greeting is printed.</a:t>
            </a:r>
          </a:p>
          <a:p>
            <a:endParaRPr lang="en-IN" dirty="0"/>
          </a:p>
        </p:txBody>
      </p:sp>
    </p:spTree>
    <p:extLst>
      <p:ext uri="{BB962C8B-B14F-4D97-AF65-F5344CB8AC3E}">
        <p14:creationId xmlns:p14="http://schemas.microsoft.com/office/powerpoint/2010/main" val="13402916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F78EE-8B61-DA57-BA1C-45CE863E29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2A720-15CA-04C1-2754-ED5B8A15C097}"/>
              </a:ext>
            </a:extLst>
          </p:cNvPr>
          <p:cNvSpPr>
            <a:spLocks noGrp="1"/>
          </p:cNvSpPr>
          <p:nvPr>
            <p:ph idx="1"/>
          </p:nvPr>
        </p:nvSpPr>
        <p:spPr>
          <a:xfrm>
            <a:off x="777240" y="702525"/>
            <a:ext cx="10659110" cy="5875880"/>
          </a:xfrm>
        </p:spPr>
        <p:txBody>
          <a:bodyPr>
            <a:normAutofit/>
          </a:bodyPr>
          <a:lstStyle/>
          <a:p>
            <a:pPr>
              <a:buNone/>
            </a:pPr>
            <a:r>
              <a:rPr lang="en-US" sz="2800" b="1" dirty="0"/>
              <a:t>🕒 Real-World Use: Async Operations</a:t>
            </a:r>
          </a:p>
          <a:p>
            <a:r>
              <a:rPr lang="en-US" sz="2400" dirty="0"/>
              <a:t>Callbacks are </a:t>
            </a:r>
            <a:r>
              <a:rPr lang="en-US" sz="2400" b="1" dirty="0">
                <a:solidFill>
                  <a:srgbClr val="C00000"/>
                </a:solidFill>
              </a:rPr>
              <a:t>essential in Node.js</a:t>
            </a:r>
            <a:r>
              <a:rPr lang="en-US" sz="2400" dirty="0">
                <a:solidFill>
                  <a:srgbClr val="C00000"/>
                </a:solidFill>
              </a:rPr>
              <a:t> </a:t>
            </a:r>
            <a:r>
              <a:rPr lang="en-US" sz="2400" dirty="0"/>
              <a:t>for handling asynchronous tasks like file reads, HTTP requests, etc.</a:t>
            </a:r>
          </a:p>
          <a:p>
            <a:pPr marL="0" indent="0">
              <a:buNone/>
            </a:pPr>
            <a:endParaRPr lang="en-IN" sz="2400" dirty="0"/>
          </a:p>
        </p:txBody>
      </p:sp>
      <p:pic>
        <p:nvPicPr>
          <p:cNvPr id="4" name="Picture 3">
            <a:extLst>
              <a:ext uri="{FF2B5EF4-FFF2-40B4-BE49-F238E27FC236}">
                <a16:creationId xmlns:a16="http://schemas.microsoft.com/office/drawing/2014/main" id="{CD0A48DF-B16E-D3FD-963F-3EFE1369920D}"/>
              </a:ext>
            </a:extLst>
          </p:cNvPr>
          <p:cNvPicPr>
            <a:picLocks noChangeAspect="1"/>
          </p:cNvPicPr>
          <p:nvPr/>
        </p:nvPicPr>
        <p:blipFill>
          <a:blip r:embed="rId2"/>
          <a:stretch>
            <a:fillRect/>
          </a:stretch>
        </p:blipFill>
        <p:spPr>
          <a:xfrm>
            <a:off x="3950849" y="2009761"/>
            <a:ext cx="8006467" cy="4223767"/>
          </a:xfrm>
          <a:prstGeom prst="rect">
            <a:avLst/>
          </a:prstGeom>
        </p:spPr>
      </p:pic>
      <p:sp>
        <p:nvSpPr>
          <p:cNvPr id="6" name="TextBox 5">
            <a:extLst>
              <a:ext uri="{FF2B5EF4-FFF2-40B4-BE49-F238E27FC236}">
                <a16:creationId xmlns:a16="http://schemas.microsoft.com/office/drawing/2014/main" id="{21BA453E-7761-3514-4033-A124A0181DFB}"/>
              </a:ext>
            </a:extLst>
          </p:cNvPr>
          <p:cNvSpPr txBox="1"/>
          <p:nvPr/>
        </p:nvSpPr>
        <p:spPr>
          <a:xfrm>
            <a:off x="755650" y="2108690"/>
            <a:ext cx="3314545" cy="2308324"/>
          </a:xfrm>
          <a:prstGeom prst="rect">
            <a:avLst/>
          </a:prstGeom>
          <a:noFill/>
        </p:spPr>
        <p:txBody>
          <a:bodyPr wrap="square">
            <a:spAutoFit/>
          </a:bodyPr>
          <a:lstStyle/>
          <a:p>
            <a:pPr marL="342900" indent="-342900">
              <a:buFont typeface="Arial" panose="020B0604020202020204" pitchFamily="34" charset="0"/>
              <a:buChar char="•"/>
            </a:pPr>
            <a:r>
              <a:rPr lang="en-IN" sz="2400" dirty="0" err="1"/>
              <a:t>readFile</a:t>
            </a:r>
            <a:r>
              <a:rPr lang="en-IN" sz="2400" dirty="0"/>
              <a:t>() does not block the program.</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 callback is called later when the file is </a:t>
            </a:r>
            <a:r>
              <a:rPr lang="en-IN" sz="2400" b="1" dirty="0">
                <a:solidFill>
                  <a:srgbClr val="C00000"/>
                </a:solidFill>
              </a:rPr>
              <a:t>done reading</a:t>
            </a:r>
            <a:r>
              <a:rPr lang="en-IN" sz="2400" dirty="0"/>
              <a:t>.</a:t>
            </a:r>
          </a:p>
        </p:txBody>
      </p:sp>
    </p:spTree>
    <p:extLst>
      <p:ext uri="{BB962C8B-B14F-4D97-AF65-F5344CB8AC3E}">
        <p14:creationId xmlns:p14="http://schemas.microsoft.com/office/powerpoint/2010/main" val="14273754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966B6-F3A5-A43C-39A2-A98A48F5DC2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9207C-FBA8-DB80-CA49-69D848B5410F}"/>
              </a:ext>
            </a:extLst>
          </p:cNvPr>
          <p:cNvSpPr>
            <a:spLocks noGrp="1"/>
          </p:cNvSpPr>
          <p:nvPr>
            <p:ph idx="1"/>
          </p:nvPr>
        </p:nvSpPr>
        <p:spPr>
          <a:xfrm>
            <a:off x="777240" y="696686"/>
            <a:ext cx="10659110" cy="5480277"/>
          </a:xfrm>
        </p:spPr>
        <p:txBody>
          <a:bodyPr>
            <a:noAutofit/>
          </a:bodyPr>
          <a:lstStyle/>
          <a:p>
            <a:pPr>
              <a:buNone/>
            </a:pPr>
            <a:r>
              <a:rPr lang="en-US" sz="2800" b="1" dirty="0"/>
              <a:t>🔗 What is a Promise in Node.js?</a:t>
            </a:r>
          </a:p>
          <a:p>
            <a:r>
              <a:rPr lang="en-US" sz="2400" dirty="0"/>
              <a:t>A </a:t>
            </a:r>
            <a:r>
              <a:rPr lang="en-US" sz="2400" b="1" dirty="0"/>
              <a:t>Promise</a:t>
            </a:r>
            <a:r>
              <a:rPr lang="en-US" sz="2400" dirty="0"/>
              <a:t> is a modern way to handle </a:t>
            </a:r>
            <a:r>
              <a:rPr lang="en-US" sz="2400" b="1" dirty="0"/>
              <a:t>asynchronous operations</a:t>
            </a:r>
            <a:r>
              <a:rPr lang="en-US" sz="2400" dirty="0"/>
              <a:t> in JavaScript (and Node.js), making code more readable and easier to manage than traditional </a:t>
            </a:r>
            <a:r>
              <a:rPr lang="en-US" sz="2400" b="1" dirty="0"/>
              <a:t>callback functions</a:t>
            </a:r>
            <a:r>
              <a:rPr lang="en-US" sz="2400" dirty="0"/>
              <a:t>.</a:t>
            </a:r>
          </a:p>
          <a:p>
            <a:pPr marL="0" indent="0">
              <a:buNone/>
            </a:pPr>
            <a:r>
              <a:rPr lang="en-US" sz="2400" b="1" dirty="0"/>
              <a:t>🧠 In Simple Terms:</a:t>
            </a:r>
          </a:p>
          <a:p>
            <a:pPr marL="0" indent="0">
              <a:buNone/>
            </a:pPr>
            <a:r>
              <a:rPr lang="en-US" sz="2400" dirty="0"/>
              <a:t>A Promise is like a placeholder for a value that’s </a:t>
            </a:r>
            <a:r>
              <a:rPr lang="en-US" sz="2400" b="1" dirty="0">
                <a:solidFill>
                  <a:srgbClr val="C00000"/>
                </a:solidFill>
              </a:rPr>
              <a:t>not available yet </a:t>
            </a:r>
            <a:r>
              <a:rPr lang="en-US" sz="2400" dirty="0"/>
              <a:t>but will be available in the </a:t>
            </a:r>
            <a:r>
              <a:rPr lang="en-US" sz="2400" b="1" dirty="0">
                <a:solidFill>
                  <a:srgbClr val="C00000"/>
                </a:solidFill>
              </a:rPr>
              <a:t>future</a:t>
            </a:r>
            <a:r>
              <a:rPr lang="en-US" sz="2400" dirty="0"/>
              <a:t> — either </a:t>
            </a:r>
            <a:r>
              <a:rPr lang="en-US" sz="2400" b="1" dirty="0">
                <a:solidFill>
                  <a:srgbClr val="002060"/>
                </a:solidFill>
              </a:rPr>
              <a:t>successfully</a:t>
            </a:r>
            <a:r>
              <a:rPr lang="en-US" sz="2400" dirty="0"/>
              <a:t> or </a:t>
            </a:r>
            <a:r>
              <a:rPr lang="en-US" sz="2400" b="1" dirty="0">
                <a:solidFill>
                  <a:srgbClr val="002060"/>
                </a:solidFill>
              </a:rPr>
              <a:t>with</a:t>
            </a:r>
            <a:r>
              <a:rPr lang="en-US" sz="2400" dirty="0"/>
              <a:t> </a:t>
            </a:r>
            <a:r>
              <a:rPr lang="en-US" sz="2400" b="1" dirty="0">
                <a:solidFill>
                  <a:srgbClr val="002060"/>
                </a:solidFill>
              </a:rPr>
              <a:t>an</a:t>
            </a:r>
            <a:r>
              <a:rPr lang="en-US" sz="2400" dirty="0"/>
              <a:t> </a:t>
            </a:r>
            <a:r>
              <a:rPr lang="en-US" sz="2400" b="1" dirty="0">
                <a:solidFill>
                  <a:srgbClr val="002060"/>
                </a:solidFill>
              </a:rPr>
              <a:t>error</a:t>
            </a:r>
            <a:r>
              <a:rPr lang="en-US" sz="2400" dirty="0"/>
              <a:t>.</a:t>
            </a:r>
          </a:p>
          <a:p>
            <a:pPr marL="0" indent="0">
              <a:buNone/>
            </a:pPr>
            <a:endParaRPr lang="en-US" sz="800" dirty="0"/>
          </a:p>
          <a:p>
            <a:pPr marL="0" indent="0">
              <a:buNone/>
            </a:pPr>
            <a:r>
              <a:rPr lang="en-US" sz="2400" b="1" dirty="0"/>
              <a:t>🧩 Real-World Analogy:</a:t>
            </a:r>
          </a:p>
          <a:p>
            <a:pPr marL="0" indent="0">
              <a:buNone/>
            </a:pPr>
            <a:r>
              <a:rPr lang="en-US" sz="2400" dirty="0"/>
              <a:t>Imagine </a:t>
            </a:r>
            <a:r>
              <a:rPr lang="en-US" sz="2400" b="1" dirty="0">
                <a:solidFill>
                  <a:srgbClr val="002060"/>
                </a:solidFill>
              </a:rPr>
              <a:t>Ordering a Pizza </a:t>
            </a:r>
            <a:r>
              <a:rPr lang="en-US" sz="2400" dirty="0"/>
              <a:t>🍕:</a:t>
            </a:r>
          </a:p>
          <a:p>
            <a:pPr lvl="1"/>
            <a:r>
              <a:rPr lang="en-US" sz="2400" dirty="0"/>
              <a:t>You place the order → You get a promise (receipt).</a:t>
            </a:r>
          </a:p>
          <a:p>
            <a:pPr lvl="1"/>
            <a:r>
              <a:rPr lang="en-US" sz="2400" dirty="0"/>
              <a:t>While it's being prepared → You can do other tasks.</a:t>
            </a:r>
          </a:p>
          <a:p>
            <a:pPr lvl="1"/>
            <a:r>
              <a:rPr lang="en-US" sz="2400" dirty="0"/>
              <a:t>Later → The pizza is delivered (fulfilled) or canceled (rejected).</a:t>
            </a:r>
            <a:endParaRPr lang="en-IN" sz="2400" dirty="0"/>
          </a:p>
        </p:txBody>
      </p:sp>
    </p:spTree>
    <p:extLst>
      <p:ext uri="{BB962C8B-B14F-4D97-AF65-F5344CB8AC3E}">
        <p14:creationId xmlns:p14="http://schemas.microsoft.com/office/powerpoint/2010/main" val="6448007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BDC0D-A7A4-834E-F391-5582ACD0AD3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E611D-E01B-D07B-8309-107B145BB2A5}"/>
              </a:ext>
            </a:extLst>
          </p:cNvPr>
          <p:cNvSpPr>
            <a:spLocks noGrp="1"/>
          </p:cNvSpPr>
          <p:nvPr>
            <p:ph idx="1"/>
          </p:nvPr>
        </p:nvSpPr>
        <p:spPr>
          <a:xfrm>
            <a:off x="0" y="931828"/>
            <a:ext cx="11436350" cy="5245136"/>
          </a:xfrm>
        </p:spPr>
        <p:txBody>
          <a:bodyPr>
            <a:normAutofit/>
          </a:bodyPr>
          <a:lstStyle/>
          <a:p>
            <a:pPr marL="0" indent="0">
              <a:buNone/>
            </a:pPr>
            <a:r>
              <a:rPr lang="en-IN" sz="2800" b="1" dirty="0"/>
              <a:t>📦 Syntax Example:</a:t>
            </a:r>
          </a:p>
          <a:p>
            <a:pPr marL="0" indent="0">
              <a:buNone/>
            </a:pPr>
            <a:endParaRPr lang="en-IN" sz="2800" b="1" dirty="0"/>
          </a:p>
        </p:txBody>
      </p:sp>
      <p:pic>
        <p:nvPicPr>
          <p:cNvPr id="4" name="Picture 3">
            <a:extLst>
              <a:ext uri="{FF2B5EF4-FFF2-40B4-BE49-F238E27FC236}">
                <a16:creationId xmlns:a16="http://schemas.microsoft.com/office/drawing/2014/main" id="{2305CD92-3805-C32F-4460-D25E27C77BAC}"/>
              </a:ext>
            </a:extLst>
          </p:cNvPr>
          <p:cNvPicPr>
            <a:picLocks noChangeAspect="1"/>
          </p:cNvPicPr>
          <p:nvPr/>
        </p:nvPicPr>
        <p:blipFill>
          <a:blip r:embed="rId2"/>
          <a:stretch>
            <a:fillRect/>
          </a:stretch>
        </p:blipFill>
        <p:spPr>
          <a:xfrm>
            <a:off x="3489936" y="931828"/>
            <a:ext cx="8456738" cy="5513576"/>
          </a:xfrm>
          <a:prstGeom prst="rect">
            <a:avLst/>
          </a:prstGeom>
        </p:spPr>
      </p:pic>
      <p:sp>
        <p:nvSpPr>
          <p:cNvPr id="6" name="TextBox 5">
            <a:extLst>
              <a:ext uri="{FF2B5EF4-FFF2-40B4-BE49-F238E27FC236}">
                <a16:creationId xmlns:a16="http://schemas.microsoft.com/office/drawing/2014/main" id="{3057E374-072B-55F6-FF8A-0D73300C82FB}"/>
              </a:ext>
            </a:extLst>
          </p:cNvPr>
          <p:cNvSpPr txBox="1"/>
          <p:nvPr/>
        </p:nvSpPr>
        <p:spPr>
          <a:xfrm>
            <a:off x="103949" y="1816979"/>
            <a:ext cx="3527365" cy="2677656"/>
          </a:xfrm>
          <a:prstGeom prst="rect">
            <a:avLst/>
          </a:prstGeom>
          <a:noFill/>
        </p:spPr>
        <p:txBody>
          <a:bodyPr wrap="square">
            <a:spAutoFit/>
          </a:bodyPr>
          <a:lstStyle/>
          <a:p>
            <a:r>
              <a:rPr lang="en-IN" sz="2800" b="1" dirty="0"/>
              <a:t>Part 1: </a:t>
            </a:r>
            <a:r>
              <a:rPr lang="en-IN" sz="2800" b="1" dirty="0">
                <a:solidFill>
                  <a:srgbClr val="C00000"/>
                </a:solidFill>
              </a:rPr>
              <a:t>Promise Creation:</a:t>
            </a:r>
          </a:p>
          <a:p>
            <a:endParaRPr lang="en-US" sz="2800" b="1" dirty="0"/>
          </a:p>
          <a:p>
            <a:r>
              <a:rPr lang="en-US" sz="2800" b="1" dirty="0"/>
              <a:t>"Creating a Promise" or "Promise Executor Function"</a:t>
            </a:r>
            <a:endParaRPr lang="en-IN" sz="2800" b="1" dirty="0"/>
          </a:p>
        </p:txBody>
      </p:sp>
    </p:spTree>
    <p:extLst>
      <p:ext uri="{BB962C8B-B14F-4D97-AF65-F5344CB8AC3E}">
        <p14:creationId xmlns:p14="http://schemas.microsoft.com/office/powerpoint/2010/main" val="26976650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94A6F-9FC0-3636-8157-8B443A2568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47EB4-0426-DCC5-8659-4128E40E7587}"/>
              </a:ext>
            </a:extLst>
          </p:cNvPr>
          <p:cNvSpPr>
            <a:spLocks noGrp="1"/>
          </p:cNvSpPr>
          <p:nvPr>
            <p:ph idx="1"/>
          </p:nvPr>
        </p:nvSpPr>
        <p:spPr>
          <a:xfrm>
            <a:off x="777240" y="696686"/>
            <a:ext cx="10659110" cy="5480277"/>
          </a:xfrm>
        </p:spPr>
        <p:txBody>
          <a:bodyPr>
            <a:normAutofit/>
          </a:bodyPr>
          <a:lstStyle/>
          <a:p>
            <a:pPr marL="0" indent="0">
              <a:buNone/>
            </a:pPr>
            <a:r>
              <a:rPr lang="en-US" sz="2800" b="1" dirty="0">
                <a:solidFill>
                  <a:srgbClr val="002060"/>
                </a:solidFill>
              </a:rPr>
              <a:t>🔹 Part 2: Promise Consumption (Handling the Result)</a:t>
            </a:r>
            <a:endParaRPr lang="en-IN" sz="2800" b="1" dirty="0">
              <a:solidFill>
                <a:srgbClr val="002060"/>
              </a:solidFill>
            </a:endParaRPr>
          </a:p>
        </p:txBody>
      </p:sp>
      <p:pic>
        <p:nvPicPr>
          <p:cNvPr id="4" name="Picture 3">
            <a:extLst>
              <a:ext uri="{FF2B5EF4-FFF2-40B4-BE49-F238E27FC236}">
                <a16:creationId xmlns:a16="http://schemas.microsoft.com/office/drawing/2014/main" id="{F9EC0E20-F696-5562-2B45-5A2D801616CE}"/>
              </a:ext>
            </a:extLst>
          </p:cNvPr>
          <p:cNvPicPr>
            <a:picLocks noChangeAspect="1"/>
          </p:cNvPicPr>
          <p:nvPr/>
        </p:nvPicPr>
        <p:blipFill>
          <a:blip r:embed="rId2"/>
          <a:stretch>
            <a:fillRect/>
          </a:stretch>
        </p:blipFill>
        <p:spPr>
          <a:xfrm>
            <a:off x="1860438" y="1322538"/>
            <a:ext cx="8114286" cy="4228571"/>
          </a:xfrm>
          <a:prstGeom prst="rect">
            <a:avLst/>
          </a:prstGeom>
        </p:spPr>
      </p:pic>
    </p:spTree>
    <p:extLst>
      <p:ext uri="{BB962C8B-B14F-4D97-AF65-F5344CB8AC3E}">
        <p14:creationId xmlns:p14="http://schemas.microsoft.com/office/powerpoint/2010/main" val="27152396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A5360-32B0-303F-17B6-084DB39E56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7540E-B800-7550-84D9-B4ACCCAC00C4}"/>
              </a:ext>
            </a:extLst>
          </p:cNvPr>
          <p:cNvSpPr>
            <a:spLocks noGrp="1"/>
          </p:cNvSpPr>
          <p:nvPr>
            <p:ph idx="1"/>
          </p:nvPr>
        </p:nvSpPr>
        <p:spPr>
          <a:xfrm>
            <a:off x="777240" y="557562"/>
            <a:ext cx="10659110" cy="5619402"/>
          </a:xfrm>
        </p:spPr>
        <p:txBody>
          <a:bodyPr>
            <a:normAutofit/>
          </a:bodyPr>
          <a:lstStyle/>
          <a:p>
            <a:pPr marL="0" indent="0">
              <a:buNone/>
            </a:pPr>
            <a:r>
              <a:rPr lang="en-US" sz="2800" b="1" dirty="0"/>
              <a:t>🧪 Node.js Example:</a:t>
            </a:r>
            <a:r>
              <a:rPr lang="en-US" sz="2800" dirty="0"/>
              <a:t> Reading a file with Promises</a:t>
            </a:r>
          </a:p>
          <a:p>
            <a:pPr marL="0" indent="0">
              <a:buNone/>
            </a:pPr>
            <a:r>
              <a:rPr lang="en-US" sz="2400" dirty="0"/>
              <a:t>Using the </a:t>
            </a:r>
            <a:r>
              <a:rPr lang="en-US" sz="2400" b="1" dirty="0"/>
              <a:t>fs/promises </a:t>
            </a:r>
            <a:r>
              <a:rPr lang="en-US" sz="2400" dirty="0"/>
              <a:t>module:</a:t>
            </a:r>
            <a:endParaRPr lang="en-IN" sz="2400" dirty="0"/>
          </a:p>
        </p:txBody>
      </p:sp>
      <p:pic>
        <p:nvPicPr>
          <p:cNvPr id="5" name="Picture 4">
            <a:extLst>
              <a:ext uri="{FF2B5EF4-FFF2-40B4-BE49-F238E27FC236}">
                <a16:creationId xmlns:a16="http://schemas.microsoft.com/office/drawing/2014/main" id="{1AD9AA14-9AE6-CEAD-0F05-4187CCDC2B48}"/>
              </a:ext>
            </a:extLst>
          </p:cNvPr>
          <p:cNvPicPr>
            <a:picLocks noChangeAspect="1"/>
          </p:cNvPicPr>
          <p:nvPr/>
        </p:nvPicPr>
        <p:blipFill>
          <a:blip r:embed="rId2"/>
          <a:stretch>
            <a:fillRect/>
          </a:stretch>
        </p:blipFill>
        <p:spPr>
          <a:xfrm>
            <a:off x="1292201" y="1613803"/>
            <a:ext cx="8453966" cy="4810426"/>
          </a:xfrm>
          <a:prstGeom prst="rect">
            <a:avLst/>
          </a:prstGeom>
        </p:spPr>
      </p:pic>
    </p:spTree>
    <p:extLst>
      <p:ext uri="{BB962C8B-B14F-4D97-AF65-F5344CB8AC3E}">
        <p14:creationId xmlns:p14="http://schemas.microsoft.com/office/powerpoint/2010/main" val="35022400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7767A-5512-0D2B-99F6-8E4096E9513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23B8F-C513-FD0A-BCAC-CBA8DA19003A}"/>
              </a:ext>
            </a:extLst>
          </p:cNvPr>
          <p:cNvSpPr>
            <a:spLocks noGrp="1"/>
          </p:cNvSpPr>
          <p:nvPr>
            <p:ph idx="1"/>
          </p:nvPr>
        </p:nvSpPr>
        <p:spPr>
          <a:xfrm>
            <a:off x="777240" y="696686"/>
            <a:ext cx="10659110" cy="5291519"/>
          </a:xfrm>
        </p:spPr>
        <p:txBody>
          <a:bodyPr>
            <a:normAutofit/>
          </a:bodyPr>
          <a:lstStyle/>
          <a:p>
            <a:pPr marL="0" indent="0">
              <a:buNone/>
            </a:pPr>
            <a:r>
              <a:rPr lang="en-US" sz="2800" b="1" dirty="0"/>
              <a:t>📘 Why Use Promises Over Callbacks?</a:t>
            </a:r>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r>
              <a:rPr lang="en-US" sz="2800" b="1" dirty="0"/>
              <a:t>✅ Promise States:</a:t>
            </a:r>
          </a:p>
        </p:txBody>
      </p:sp>
      <p:graphicFrame>
        <p:nvGraphicFramePr>
          <p:cNvPr id="2" name="Table 1">
            <a:extLst>
              <a:ext uri="{FF2B5EF4-FFF2-40B4-BE49-F238E27FC236}">
                <a16:creationId xmlns:a16="http://schemas.microsoft.com/office/drawing/2014/main" id="{45597553-A7CB-B232-11EC-0A15D7371318}"/>
              </a:ext>
            </a:extLst>
          </p:cNvPr>
          <p:cNvGraphicFramePr>
            <a:graphicFrameLocks noGrp="1"/>
          </p:cNvGraphicFramePr>
          <p:nvPr>
            <p:extLst>
              <p:ext uri="{D42A27DB-BD31-4B8C-83A1-F6EECF244321}">
                <p14:modId xmlns:p14="http://schemas.microsoft.com/office/powerpoint/2010/main" val="1870427029"/>
              </p:ext>
            </p:extLst>
          </p:nvPr>
        </p:nvGraphicFramePr>
        <p:xfrm>
          <a:off x="1471488" y="4340827"/>
          <a:ext cx="6903078" cy="1508252"/>
        </p:xfrm>
        <a:graphic>
          <a:graphicData uri="http://schemas.openxmlformats.org/drawingml/2006/table">
            <a:tbl>
              <a:tblPr firstRow="1" firstCol="1" bandRow="1">
                <a:tableStyleId>{5C22544A-7EE6-4342-B048-85BDC9FD1C3A}</a:tableStyleId>
              </a:tblPr>
              <a:tblGrid>
                <a:gridCol w="2501436">
                  <a:extLst>
                    <a:ext uri="{9D8B030D-6E8A-4147-A177-3AD203B41FA5}">
                      <a16:colId xmlns:a16="http://schemas.microsoft.com/office/drawing/2014/main" val="3171046769"/>
                    </a:ext>
                  </a:extLst>
                </a:gridCol>
                <a:gridCol w="4401642">
                  <a:extLst>
                    <a:ext uri="{9D8B030D-6E8A-4147-A177-3AD203B41FA5}">
                      <a16:colId xmlns:a16="http://schemas.microsoft.com/office/drawing/2014/main" val="622742103"/>
                    </a:ext>
                  </a:extLst>
                </a:gridCol>
              </a:tblGrid>
              <a:tr h="298986">
                <a:tc>
                  <a:txBody>
                    <a:bodyPr/>
                    <a:lstStyle/>
                    <a:p>
                      <a:pPr>
                        <a:lnSpc>
                          <a:spcPct val="107000"/>
                        </a:lnSpc>
                        <a:spcAft>
                          <a:spcPts val="800"/>
                        </a:spcAft>
                        <a:buNone/>
                      </a:pPr>
                      <a:r>
                        <a:rPr lang="en-IN" sz="2400" kern="100" dirty="0">
                          <a:effectLst/>
                        </a:rPr>
                        <a:t>State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Description</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3776355"/>
                  </a:ext>
                </a:extLst>
              </a:tr>
              <a:tr h="298986">
                <a:tc>
                  <a:txBody>
                    <a:bodyPr/>
                    <a:lstStyle/>
                    <a:p>
                      <a:pPr>
                        <a:lnSpc>
                          <a:spcPct val="107000"/>
                        </a:lnSpc>
                        <a:spcAft>
                          <a:spcPts val="800"/>
                        </a:spcAft>
                        <a:buNone/>
                      </a:pPr>
                      <a:r>
                        <a:rPr lang="en-IN" sz="2400" kern="100" dirty="0">
                          <a:effectLst/>
                        </a:rPr>
                        <a:t>pending</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The async task is still running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11216191"/>
                  </a:ext>
                </a:extLst>
              </a:tr>
              <a:tr h="298986">
                <a:tc>
                  <a:txBody>
                    <a:bodyPr/>
                    <a:lstStyle/>
                    <a:p>
                      <a:pPr>
                        <a:lnSpc>
                          <a:spcPct val="107000"/>
                        </a:lnSpc>
                        <a:spcAft>
                          <a:spcPts val="800"/>
                        </a:spcAft>
                        <a:buNone/>
                      </a:pPr>
                      <a:r>
                        <a:rPr lang="en-IN" sz="2400" kern="100">
                          <a:effectLst/>
                        </a:rPr>
                        <a:t>fulfilled</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The task completed successfully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21755599"/>
                  </a:ext>
                </a:extLst>
              </a:tr>
              <a:tr h="220853">
                <a:tc>
                  <a:txBody>
                    <a:bodyPr/>
                    <a:lstStyle/>
                    <a:p>
                      <a:pPr>
                        <a:lnSpc>
                          <a:spcPct val="107000"/>
                        </a:lnSpc>
                        <a:spcAft>
                          <a:spcPts val="800"/>
                        </a:spcAft>
                        <a:buNone/>
                      </a:pPr>
                      <a:r>
                        <a:rPr lang="en-IN" sz="2400" kern="100" dirty="0">
                          <a:effectLst/>
                        </a:rPr>
                        <a:t>rejected</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The task failed with an error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126884728"/>
                  </a:ext>
                </a:extLst>
              </a:tr>
            </a:tbl>
          </a:graphicData>
        </a:graphic>
      </p:graphicFrame>
      <p:graphicFrame>
        <p:nvGraphicFramePr>
          <p:cNvPr id="4" name="Table 3">
            <a:extLst>
              <a:ext uri="{FF2B5EF4-FFF2-40B4-BE49-F238E27FC236}">
                <a16:creationId xmlns:a16="http://schemas.microsoft.com/office/drawing/2014/main" id="{D7101D74-C095-1035-BC20-274A06042F9A}"/>
              </a:ext>
            </a:extLst>
          </p:cNvPr>
          <p:cNvGraphicFramePr>
            <a:graphicFrameLocks noGrp="1"/>
          </p:cNvGraphicFramePr>
          <p:nvPr>
            <p:extLst>
              <p:ext uri="{D42A27DB-BD31-4B8C-83A1-F6EECF244321}">
                <p14:modId xmlns:p14="http://schemas.microsoft.com/office/powerpoint/2010/main" val="1563283061"/>
              </p:ext>
            </p:extLst>
          </p:nvPr>
        </p:nvGraphicFramePr>
        <p:xfrm>
          <a:off x="1371126" y="1176019"/>
          <a:ext cx="7572152" cy="2290954"/>
        </p:xfrm>
        <a:graphic>
          <a:graphicData uri="http://schemas.openxmlformats.org/drawingml/2006/table">
            <a:tbl>
              <a:tblPr firstRow="1" firstCol="1" bandRow="1">
                <a:tableStyleId>{5C22544A-7EE6-4342-B048-85BDC9FD1C3A}</a:tableStyleId>
              </a:tblPr>
              <a:tblGrid>
                <a:gridCol w="3758435">
                  <a:extLst>
                    <a:ext uri="{9D8B030D-6E8A-4147-A177-3AD203B41FA5}">
                      <a16:colId xmlns:a16="http://schemas.microsoft.com/office/drawing/2014/main" val="40284784"/>
                    </a:ext>
                  </a:extLst>
                </a:gridCol>
                <a:gridCol w="3813717">
                  <a:extLst>
                    <a:ext uri="{9D8B030D-6E8A-4147-A177-3AD203B41FA5}">
                      <a16:colId xmlns:a16="http://schemas.microsoft.com/office/drawing/2014/main" val="2091785137"/>
                    </a:ext>
                  </a:extLst>
                </a:gridCol>
              </a:tblGrid>
              <a:tr h="285109">
                <a:tc>
                  <a:txBody>
                    <a:bodyPr/>
                    <a:lstStyle/>
                    <a:p>
                      <a:pPr>
                        <a:lnSpc>
                          <a:spcPct val="107000"/>
                        </a:lnSpc>
                        <a:spcAft>
                          <a:spcPts val="800"/>
                        </a:spcAft>
                        <a:buNone/>
                      </a:pPr>
                      <a:r>
                        <a:rPr lang="en-IN" sz="2400" kern="100">
                          <a:effectLst/>
                        </a:rPr>
                        <a:t>Callbacks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Promises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09568127"/>
                  </a:ext>
                </a:extLst>
              </a:tr>
              <a:tr h="285109">
                <a:tc>
                  <a:txBody>
                    <a:bodyPr/>
                    <a:lstStyle/>
                    <a:p>
                      <a:pPr>
                        <a:lnSpc>
                          <a:spcPct val="107000"/>
                        </a:lnSpc>
                        <a:spcAft>
                          <a:spcPts val="800"/>
                        </a:spcAft>
                        <a:buNone/>
                      </a:pPr>
                      <a:r>
                        <a:rPr lang="en-IN" sz="2400" kern="100" dirty="0">
                          <a:effectLst/>
                        </a:rPr>
                        <a:t>Callback Hell (nested callbacks)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Cleaner, flatter .then() chaining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12979579"/>
                  </a:ext>
                </a:extLst>
              </a:tr>
              <a:tr h="285109">
                <a:tc>
                  <a:txBody>
                    <a:bodyPr/>
                    <a:lstStyle/>
                    <a:p>
                      <a:pPr>
                        <a:lnSpc>
                          <a:spcPct val="107000"/>
                        </a:lnSpc>
                        <a:spcAft>
                          <a:spcPts val="800"/>
                        </a:spcAft>
                        <a:buNone/>
                      </a:pPr>
                      <a:r>
                        <a:rPr lang="en-IN" sz="2400" kern="100">
                          <a:effectLst/>
                        </a:rPr>
                        <a:t>Harder to read</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Easier to follow and debug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2743312"/>
                  </a:ext>
                </a:extLst>
              </a:tr>
              <a:tr h="285109">
                <a:tc>
                  <a:txBody>
                    <a:bodyPr/>
                    <a:lstStyle/>
                    <a:p>
                      <a:pPr>
                        <a:lnSpc>
                          <a:spcPct val="107000"/>
                        </a:lnSpc>
                        <a:spcAft>
                          <a:spcPts val="800"/>
                        </a:spcAft>
                        <a:buNone/>
                      </a:pPr>
                      <a:r>
                        <a:rPr lang="en-IN" sz="2400" kern="100" dirty="0">
                          <a:effectLst/>
                        </a:rPr>
                        <a:t>No built-in error handling</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.catch() makes error handling easier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94682100"/>
                  </a:ext>
                </a:extLst>
              </a:tr>
            </a:tbl>
          </a:graphicData>
        </a:graphic>
      </p:graphicFrame>
    </p:spTree>
    <p:extLst>
      <p:ext uri="{BB962C8B-B14F-4D97-AF65-F5344CB8AC3E}">
        <p14:creationId xmlns:p14="http://schemas.microsoft.com/office/powerpoint/2010/main" val="38571958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D73B4-4DCE-FC0C-4746-53ADCF2A383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0E00D-C28E-908D-7C85-6C23A81D4FB2}"/>
              </a:ext>
            </a:extLst>
          </p:cNvPr>
          <p:cNvSpPr>
            <a:spLocks noGrp="1"/>
          </p:cNvSpPr>
          <p:nvPr>
            <p:ph idx="1"/>
          </p:nvPr>
        </p:nvSpPr>
        <p:spPr>
          <a:xfrm>
            <a:off x="777240" y="729343"/>
            <a:ext cx="10659110" cy="5447620"/>
          </a:xfrm>
        </p:spPr>
        <p:txBody>
          <a:bodyPr>
            <a:normAutofit/>
          </a:bodyPr>
          <a:lstStyle/>
          <a:p>
            <a:pPr marL="0" indent="0">
              <a:buNone/>
            </a:pPr>
            <a:r>
              <a:rPr lang="en-US" sz="2800" b="1" dirty="0"/>
              <a:t>What is </a:t>
            </a:r>
            <a:r>
              <a:rPr lang="en-US" sz="2800" b="1" dirty="0">
                <a:solidFill>
                  <a:srgbClr val="C00000"/>
                </a:solidFill>
              </a:rPr>
              <a:t>utf-8</a:t>
            </a:r>
            <a:r>
              <a:rPr lang="en-US" sz="2800" b="1" dirty="0"/>
              <a:t>:</a:t>
            </a:r>
          </a:p>
          <a:p>
            <a:pPr marL="0" indent="0">
              <a:buNone/>
            </a:pPr>
            <a:r>
              <a:rPr lang="en-US" sz="2400" dirty="0"/>
              <a:t>UTF-8 (</a:t>
            </a:r>
            <a:r>
              <a:rPr lang="en-US" sz="2400" b="1" dirty="0">
                <a:solidFill>
                  <a:srgbClr val="002060"/>
                </a:solidFill>
              </a:rPr>
              <a:t>Unicode Transformation Format </a:t>
            </a:r>
            <a:r>
              <a:rPr lang="en-US" sz="2400" dirty="0"/>
              <a:t>- </a:t>
            </a:r>
            <a:r>
              <a:rPr lang="en-US" sz="2400" b="1" dirty="0">
                <a:solidFill>
                  <a:srgbClr val="002060"/>
                </a:solidFill>
              </a:rPr>
              <a:t>8-bit</a:t>
            </a:r>
            <a:r>
              <a:rPr lang="en-US" sz="2400" dirty="0"/>
              <a:t>) is a </a:t>
            </a:r>
            <a:r>
              <a:rPr lang="en-US" sz="2400" b="1" dirty="0">
                <a:solidFill>
                  <a:srgbClr val="C00000"/>
                </a:solidFill>
              </a:rPr>
              <a:t>character encoding standard </a:t>
            </a:r>
            <a:r>
              <a:rPr lang="en-US" sz="2400" dirty="0"/>
              <a:t>that </a:t>
            </a:r>
            <a:r>
              <a:rPr lang="en-US" sz="2400" b="1" dirty="0">
                <a:solidFill>
                  <a:srgbClr val="C00000"/>
                </a:solidFill>
              </a:rPr>
              <a:t>encodes</a:t>
            </a:r>
            <a:r>
              <a:rPr lang="en-US" sz="2400" dirty="0"/>
              <a:t> all characters in the </a:t>
            </a:r>
            <a:r>
              <a:rPr lang="en-US" sz="2400" b="1" dirty="0">
                <a:solidFill>
                  <a:srgbClr val="C00000"/>
                </a:solidFill>
              </a:rPr>
              <a:t>Unicode character set</a:t>
            </a:r>
            <a:r>
              <a:rPr lang="en-US" sz="2400" dirty="0"/>
              <a:t>. It is widely used for </a:t>
            </a:r>
            <a:r>
              <a:rPr lang="en-US" sz="2400" b="1" dirty="0"/>
              <a:t>text files </a:t>
            </a:r>
            <a:r>
              <a:rPr lang="en-US" sz="2400" dirty="0"/>
              <a:t>and </a:t>
            </a:r>
            <a:r>
              <a:rPr lang="en-US" sz="2400" b="1" dirty="0"/>
              <a:t>data transmission </a:t>
            </a:r>
            <a:r>
              <a:rPr lang="en-US" sz="2400" b="1" dirty="0">
                <a:solidFill>
                  <a:srgbClr val="C00000"/>
                </a:solidFill>
              </a:rPr>
              <a:t>over the internet </a:t>
            </a:r>
            <a:r>
              <a:rPr lang="en-US" sz="2400" dirty="0"/>
              <a:t>because it supports a vast range of characters while being </a:t>
            </a:r>
            <a:r>
              <a:rPr lang="en-US" sz="2400" b="1" dirty="0"/>
              <a:t>efficient in storage.</a:t>
            </a:r>
          </a:p>
          <a:p>
            <a:pPr marL="0" indent="0">
              <a:buNone/>
            </a:pPr>
            <a:r>
              <a:rPr lang="en-US" sz="2400" dirty="0"/>
              <a:t>The </a:t>
            </a:r>
            <a:r>
              <a:rPr lang="en-US" sz="2400" b="1" dirty="0">
                <a:solidFill>
                  <a:srgbClr val="C00000"/>
                </a:solidFill>
              </a:rPr>
              <a:t>Unicode character set </a:t>
            </a:r>
            <a:r>
              <a:rPr lang="en-US" sz="2400" dirty="0"/>
              <a:t>is a universal standard for </a:t>
            </a:r>
            <a:r>
              <a:rPr lang="en-US" sz="2400" b="1" dirty="0"/>
              <a:t>encoding</a:t>
            </a:r>
            <a:r>
              <a:rPr lang="en-US" sz="2400" dirty="0"/>
              <a:t>, </a:t>
            </a:r>
            <a:r>
              <a:rPr lang="en-US" sz="2400" b="1" dirty="0"/>
              <a:t>representing</a:t>
            </a:r>
            <a:r>
              <a:rPr lang="en-US" sz="2400" dirty="0"/>
              <a:t>, and </a:t>
            </a:r>
            <a:r>
              <a:rPr lang="en-US" sz="2400" b="1" dirty="0"/>
              <a:t>handling</a:t>
            </a:r>
            <a:r>
              <a:rPr lang="en-US" sz="2400" dirty="0"/>
              <a:t> </a:t>
            </a:r>
            <a:r>
              <a:rPr lang="en-US" sz="2400" b="1" dirty="0">
                <a:solidFill>
                  <a:srgbClr val="C00000"/>
                </a:solidFill>
              </a:rPr>
              <a:t>text</a:t>
            </a:r>
            <a:r>
              <a:rPr lang="en-US" sz="2400" dirty="0"/>
              <a:t> in </a:t>
            </a:r>
            <a:r>
              <a:rPr lang="en-US" sz="2400" b="1" dirty="0"/>
              <a:t>virtually</a:t>
            </a:r>
            <a:r>
              <a:rPr lang="en-US" sz="2400" dirty="0"/>
              <a:t> all languages and scripts. It assigns a unique code (known as a </a:t>
            </a:r>
            <a:r>
              <a:rPr lang="en-US" sz="2400" b="1" dirty="0">
                <a:solidFill>
                  <a:srgbClr val="C00000"/>
                </a:solidFill>
              </a:rPr>
              <a:t>code point</a:t>
            </a:r>
            <a:r>
              <a:rPr lang="en-US" sz="2400" dirty="0"/>
              <a:t>) to every </a:t>
            </a:r>
            <a:r>
              <a:rPr lang="en-US" sz="2400" b="1" dirty="0"/>
              <a:t>character</a:t>
            </a:r>
            <a:r>
              <a:rPr lang="en-US" sz="2400" dirty="0"/>
              <a:t>, </a:t>
            </a:r>
            <a:r>
              <a:rPr lang="en-US" sz="2400" b="1" dirty="0"/>
              <a:t>symbol</a:t>
            </a:r>
            <a:r>
              <a:rPr lang="en-US" sz="2400" dirty="0"/>
              <a:t>, or </a:t>
            </a:r>
            <a:r>
              <a:rPr lang="en-US" sz="2400" b="1" dirty="0"/>
              <a:t>emoji</a:t>
            </a:r>
            <a:r>
              <a:rPr lang="en-US" sz="2400" dirty="0"/>
              <a:t>, regardless of the platform, program, or language.</a:t>
            </a:r>
          </a:p>
          <a:p>
            <a:pPr marL="0" indent="0">
              <a:buNone/>
            </a:pPr>
            <a:endParaRPr lang="en-US" sz="800" dirty="0"/>
          </a:p>
          <a:p>
            <a:pPr marL="0" indent="0">
              <a:buNone/>
            </a:pPr>
            <a:r>
              <a:rPr lang="en-US" sz="2400" b="1" dirty="0"/>
              <a:t>Note: </a:t>
            </a:r>
            <a:r>
              <a:rPr lang="en-US" sz="2400" dirty="0"/>
              <a:t>A </a:t>
            </a:r>
            <a:r>
              <a:rPr lang="en-US" sz="2400" b="1" dirty="0"/>
              <a:t>character encoding </a:t>
            </a:r>
            <a:r>
              <a:rPr lang="en-US" sz="2400" dirty="0"/>
              <a:t>standard defines a </a:t>
            </a:r>
            <a:r>
              <a:rPr lang="en-US" sz="2400" b="1" dirty="0">
                <a:solidFill>
                  <a:srgbClr val="C00000"/>
                </a:solidFill>
              </a:rPr>
              <a:t>system to represent text </a:t>
            </a:r>
            <a:r>
              <a:rPr lang="en-US" sz="2400" dirty="0"/>
              <a:t>(characters) as </a:t>
            </a:r>
            <a:r>
              <a:rPr lang="en-US" sz="2400" b="1" dirty="0">
                <a:solidFill>
                  <a:srgbClr val="0070C0"/>
                </a:solidFill>
              </a:rPr>
              <a:t>binary</a:t>
            </a:r>
            <a:r>
              <a:rPr lang="en-US" sz="2400" dirty="0">
                <a:solidFill>
                  <a:srgbClr val="0070C0"/>
                </a:solidFill>
              </a:rPr>
              <a:t> </a:t>
            </a:r>
            <a:r>
              <a:rPr lang="en-US" sz="2400" b="1" dirty="0">
                <a:solidFill>
                  <a:srgbClr val="0070C0"/>
                </a:solidFill>
              </a:rPr>
              <a:t>data</a:t>
            </a:r>
            <a:r>
              <a:rPr lang="en-US" sz="2400" dirty="0">
                <a:solidFill>
                  <a:srgbClr val="0070C0"/>
                </a:solidFill>
              </a:rPr>
              <a:t> </a:t>
            </a:r>
            <a:r>
              <a:rPr lang="en-US" sz="2400" dirty="0"/>
              <a:t>that computers can process. Every character is assigned a </a:t>
            </a:r>
            <a:r>
              <a:rPr lang="en-US" sz="2400" b="1" dirty="0">
                <a:solidFill>
                  <a:srgbClr val="C00000"/>
                </a:solidFill>
              </a:rPr>
              <a:t>unique code</a:t>
            </a:r>
            <a:r>
              <a:rPr lang="en-US" sz="2400" dirty="0"/>
              <a:t>, which is </a:t>
            </a:r>
            <a:r>
              <a:rPr lang="en-US" sz="2400" b="1" dirty="0"/>
              <a:t>then converted into binary numbers</a:t>
            </a:r>
            <a:r>
              <a:rPr lang="en-US" sz="2400" dirty="0"/>
              <a:t>. This enables computers to </a:t>
            </a:r>
            <a:r>
              <a:rPr lang="en-US" sz="2400" b="1" dirty="0"/>
              <a:t>store</a:t>
            </a:r>
            <a:r>
              <a:rPr lang="en-US" sz="2400" dirty="0"/>
              <a:t>, </a:t>
            </a:r>
            <a:r>
              <a:rPr lang="en-US" sz="2400" b="1" dirty="0"/>
              <a:t>transmit</a:t>
            </a:r>
            <a:r>
              <a:rPr lang="en-US" sz="2400" dirty="0"/>
              <a:t>, and </a:t>
            </a:r>
            <a:r>
              <a:rPr lang="en-US" sz="2400" b="1" dirty="0"/>
              <a:t>render</a:t>
            </a:r>
            <a:r>
              <a:rPr lang="en-US" sz="2400" dirty="0"/>
              <a:t> text from different languages and scripts.</a:t>
            </a:r>
            <a:endParaRPr lang="en-IN" sz="2400" dirty="0"/>
          </a:p>
        </p:txBody>
      </p:sp>
    </p:spTree>
    <p:extLst>
      <p:ext uri="{BB962C8B-B14F-4D97-AF65-F5344CB8AC3E}">
        <p14:creationId xmlns:p14="http://schemas.microsoft.com/office/powerpoint/2010/main" val="8883733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EED8C-9AC1-F12D-026D-0E7D8EC70F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DC220-D282-62FF-6F85-0AD07287B4BD}"/>
              </a:ext>
            </a:extLst>
          </p:cNvPr>
          <p:cNvSpPr>
            <a:spLocks noGrp="1"/>
          </p:cNvSpPr>
          <p:nvPr>
            <p:ph idx="1"/>
          </p:nvPr>
        </p:nvSpPr>
        <p:spPr>
          <a:xfrm>
            <a:off x="777240" y="506776"/>
            <a:ext cx="10659110" cy="5938091"/>
          </a:xfrm>
        </p:spPr>
        <p:txBody>
          <a:bodyPr>
            <a:normAutofit/>
          </a:bodyPr>
          <a:lstStyle/>
          <a:p>
            <a:pPr marL="0" indent="0">
              <a:buNone/>
            </a:pPr>
            <a:r>
              <a:rPr lang="en-US" sz="2400" b="1" dirty="0"/>
              <a:t>What is Unicode:</a:t>
            </a:r>
          </a:p>
          <a:p>
            <a:pPr marL="0" indent="0">
              <a:buNone/>
            </a:pPr>
            <a:r>
              <a:rPr lang="en-US" sz="2400" b="1" dirty="0"/>
              <a:t>Unicode</a:t>
            </a:r>
            <a:r>
              <a:rPr lang="en-US" sz="2400" dirty="0"/>
              <a:t> is a </a:t>
            </a:r>
            <a:r>
              <a:rPr lang="en-US" sz="2400" b="1" dirty="0">
                <a:solidFill>
                  <a:srgbClr val="C00000"/>
                </a:solidFill>
              </a:rPr>
              <a:t>universal character encoding standard </a:t>
            </a:r>
            <a:r>
              <a:rPr lang="en-US" sz="2400" dirty="0"/>
              <a:t>that provides a </a:t>
            </a:r>
            <a:r>
              <a:rPr lang="en-US" sz="2400" b="1" dirty="0">
                <a:solidFill>
                  <a:srgbClr val="C00000"/>
                </a:solidFill>
              </a:rPr>
              <a:t>unique number</a:t>
            </a:r>
            <a:r>
              <a:rPr lang="en-US" sz="2400" dirty="0"/>
              <a:t>, known as a </a:t>
            </a:r>
            <a:r>
              <a:rPr lang="en-US" sz="2400" b="1" dirty="0"/>
              <a:t>code point</a:t>
            </a:r>
            <a:r>
              <a:rPr lang="en-US" sz="2400" dirty="0"/>
              <a:t>, for every character, no matter the platform, program, or language. It aims to ensure consistent representation and handling of text across different systems and devices.</a:t>
            </a:r>
          </a:p>
          <a:p>
            <a:pPr marL="0" indent="0">
              <a:buNone/>
            </a:pPr>
            <a:r>
              <a:rPr lang="en-US" sz="2400" b="1" dirty="0"/>
              <a:t>Why is UTF-8 Used?</a:t>
            </a:r>
          </a:p>
          <a:p>
            <a:pPr marL="457200" indent="-457200">
              <a:buFont typeface="+mj-lt"/>
              <a:buAutoNum type="arabicPeriod"/>
            </a:pPr>
            <a:r>
              <a:rPr lang="en-US" sz="2400" b="1" dirty="0"/>
              <a:t>Universal Encoding: </a:t>
            </a:r>
            <a:r>
              <a:rPr lang="en-US" sz="2400" dirty="0"/>
              <a:t>UTF-8 supports nearly every character from all languages and symbols, making it universal.</a:t>
            </a:r>
          </a:p>
          <a:p>
            <a:pPr marL="457200" indent="-457200">
              <a:buFont typeface="+mj-lt"/>
              <a:buAutoNum type="arabicPeriod"/>
            </a:pPr>
            <a:r>
              <a:rPr lang="en-US" sz="2400" b="1" dirty="0"/>
              <a:t>Efficiency: </a:t>
            </a:r>
            <a:r>
              <a:rPr lang="en-US" sz="2400" dirty="0"/>
              <a:t>For texts with mostly English characters, UTF-8 is efficient because it uses only one byte per character. For other scripts, it uses additional bytes only when needed.</a:t>
            </a:r>
          </a:p>
          <a:p>
            <a:pPr marL="457200" indent="-457200">
              <a:buFont typeface="+mj-lt"/>
              <a:buAutoNum type="arabicPeriod"/>
            </a:pPr>
            <a:r>
              <a:rPr lang="en-US" sz="2400" b="1" dirty="0"/>
              <a:t>Web Standard: </a:t>
            </a:r>
            <a:r>
              <a:rPr lang="en-US" sz="2400" dirty="0"/>
              <a:t>Most web browsers, APIs, and databases (like MySQL, MongoDB) default to UTF-8 encoding for text.</a:t>
            </a:r>
          </a:p>
          <a:p>
            <a:pPr marL="457200" indent="-457200">
              <a:buFont typeface="+mj-lt"/>
              <a:buAutoNum type="arabicPeriod"/>
            </a:pPr>
            <a:r>
              <a:rPr lang="en-US" sz="2400" b="1" dirty="0"/>
              <a:t>Cross-Platform Compatibility: </a:t>
            </a:r>
            <a:r>
              <a:rPr lang="en-US" sz="2400" dirty="0"/>
              <a:t>UTF-8 ensures consistent representation of text across different systems and programming languages.</a:t>
            </a:r>
          </a:p>
          <a:p>
            <a:pPr marL="0" indent="0">
              <a:buNone/>
            </a:pPr>
            <a:endParaRPr lang="en-IN" sz="2400" dirty="0"/>
          </a:p>
        </p:txBody>
      </p:sp>
    </p:spTree>
    <p:extLst>
      <p:ext uri="{BB962C8B-B14F-4D97-AF65-F5344CB8AC3E}">
        <p14:creationId xmlns:p14="http://schemas.microsoft.com/office/powerpoint/2010/main" val="4218348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D475E-2EC9-9BB6-4DDD-08C95ADFE2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7DCE0-A139-B890-F3A4-9B1E2D195E0F}"/>
              </a:ext>
            </a:extLst>
          </p:cNvPr>
          <p:cNvSpPr>
            <a:spLocks noGrp="1"/>
          </p:cNvSpPr>
          <p:nvPr>
            <p:ph idx="1"/>
          </p:nvPr>
        </p:nvSpPr>
        <p:spPr>
          <a:xfrm>
            <a:off x="777240" y="506776"/>
            <a:ext cx="10659110" cy="5670187"/>
          </a:xfrm>
        </p:spPr>
        <p:txBody>
          <a:bodyPr/>
          <a:lstStyle/>
          <a:p>
            <a:pPr marL="0" indent="0">
              <a:buNone/>
            </a:pPr>
            <a:r>
              <a:rPr lang="en-US" sz="2200" b="1" dirty="0"/>
              <a:t>UTF-8 in Node.js:</a:t>
            </a:r>
          </a:p>
          <a:p>
            <a:pPr marL="0" indent="0">
              <a:buNone/>
            </a:pPr>
            <a:r>
              <a:rPr lang="en-US" sz="2200" dirty="0"/>
              <a:t>In Node.js, when </a:t>
            </a:r>
            <a:r>
              <a:rPr lang="en-US" sz="2200" b="1" dirty="0"/>
              <a:t>reading</a:t>
            </a:r>
            <a:r>
              <a:rPr lang="en-US" sz="2200" dirty="0"/>
              <a:t> or </a:t>
            </a:r>
            <a:r>
              <a:rPr lang="en-US" sz="2200" b="1" dirty="0"/>
              <a:t>writing</a:t>
            </a:r>
            <a:r>
              <a:rPr lang="en-US" sz="2200" dirty="0"/>
              <a:t> </a:t>
            </a:r>
            <a:r>
              <a:rPr lang="en-US" sz="2200" b="1" dirty="0"/>
              <a:t>files</a:t>
            </a:r>
            <a:r>
              <a:rPr lang="en-US" sz="2200" dirty="0"/>
              <a:t>, specifying </a:t>
            </a:r>
            <a:r>
              <a:rPr lang="en-US" sz="2200" b="1" dirty="0"/>
              <a:t>utf-8</a:t>
            </a:r>
            <a:r>
              <a:rPr lang="en-US" sz="2200" dirty="0"/>
              <a:t> as the encoding ensures the content is treated as a </a:t>
            </a:r>
            <a:r>
              <a:rPr lang="en-US" sz="2200" b="1" dirty="0">
                <a:solidFill>
                  <a:srgbClr val="C00000"/>
                </a:solidFill>
              </a:rPr>
              <a:t>human-readable string </a:t>
            </a:r>
            <a:r>
              <a:rPr lang="en-US" sz="2200" dirty="0"/>
              <a:t>instead of </a:t>
            </a:r>
            <a:r>
              <a:rPr lang="en-US" sz="2200" b="1" dirty="0"/>
              <a:t>raw binary or Hexadecimal data </a:t>
            </a:r>
            <a:r>
              <a:rPr lang="en-US" sz="2200" dirty="0"/>
              <a:t>(</a:t>
            </a:r>
            <a:r>
              <a:rPr lang="en-US" sz="2200" b="1" dirty="0"/>
              <a:t>buffer</a:t>
            </a:r>
            <a:r>
              <a:rPr lang="en-US" sz="2200" dirty="0"/>
              <a:t>).</a:t>
            </a:r>
          </a:p>
          <a:p>
            <a:pPr marL="0" indent="0">
              <a:buNone/>
            </a:pPr>
            <a:r>
              <a:rPr lang="en-US" sz="2200" b="1" dirty="0"/>
              <a:t>Example:	</a:t>
            </a:r>
            <a:r>
              <a:rPr lang="en-US" b="1" dirty="0"/>
              <a:t>					</a:t>
            </a:r>
            <a:endParaRPr lang="en-IN" b="1" dirty="0"/>
          </a:p>
        </p:txBody>
      </p:sp>
      <p:pic>
        <p:nvPicPr>
          <p:cNvPr id="4" name="Picture 3">
            <a:extLst>
              <a:ext uri="{FF2B5EF4-FFF2-40B4-BE49-F238E27FC236}">
                <a16:creationId xmlns:a16="http://schemas.microsoft.com/office/drawing/2014/main" id="{0C1306AA-0620-657B-7696-E6BA5A7068FE}"/>
              </a:ext>
            </a:extLst>
          </p:cNvPr>
          <p:cNvPicPr>
            <a:picLocks noChangeAspect="1"/>
          </p:cNvPicPr>
          <p:nvPr/>
        </p:nvPicPr>
        <p:blipFill>
          <a:blip r:embed="rId2"/>
          <a:stretch>
            <a:fillRect/>
          </a:stretch>
        </p:blipFill>
        <p:spPr>
          <a:xfrm>
            <a:off x="755650" y="2170764"/>
            <a:ext cx="6444972" cy="3664399"/>
          </a:xfrm>
          <a:prstGeom prst="rect">
            <a:avLst/>
          </a:prstGeom>
        </p:spPr>
      </p:pic>
      <p:sp>
        <p:nvSpPr>
          <p:cNvPr id="6" name="TextBox 5">
            <a:extLst>
              <a:ext uri="{FF2B5EF4-FFF2-40B4-BE49-F238E27FC236}">
                <a16:creationId xmlns:a16="http://schemas.microsoft.com/office/drawing/2014/main" id="{0483EE4B-F157-8416-1565-515674E7FCE9}"/>
              </a:ext>
            </a:extLst>
          </p:cNvPr>
          <p:cNvSpPr txBox="1"/>
          <p:nvPr/>
        </p:nvSpPr>
        <p:spPr>
          <a:xfrm>
            <a:off x="7135641" y="2325000"/>
            <a:ext cx="4762445" cy="646331"/>
          </a:xfrm>
          <a:prstGeom prst="rect">
            <a:avLst/>
          </a:prstGeom>
          <a:noFill/>
        </p:spPr>
        <p:txBody>
          <a:bodyPr wrap="square">
            <a:spAutoFit/>
          </a:bodyPr>
          <a:lstStyle/>
          <a:p>
            <a:pPr marL="342900" indent="-342900">
              <a:buFont typeface="+mj-lt"/>
              <a:buAutoNum type="arabicPeriod"/>
            </a:pPr>
            <a:r>
              <a:rPr lang="en-IN" b="1" dirty="0"/>
              <a:t>Without UTF-8: The file is read as a raw buffer:</a:t>
            </a:r>
          </a:p>
        </p:txBody>
      </p:sp>
      <p:pic>
        <p:nvPicPr>
          <p:cNvPr id="8" name="Picture 7">
            <a:extLst>
              <a:ext uri="{FF2B5EF4-FFF2-40B4-BE49-F238E27FC236}">
                <a16:creationId xmlns:a16="http://schemas.microsoft.com/office/drawing/2014/main" id="{B1BC332E-A3B9-6117-968E-320C1902EEF5}"/>
              </a:ext>
            </a:extLst>
          </p:cNvPr>
          <p:cNvPicPr>
            <a:picLocks noChangeAspect="1"/>
          </p:cNvPicPr>
          <p:nvPr/>
        </p:nvPicPr>
        <p:blipFill>
          <a:blip r:embed="rId3"/>
          <a:stretch>
            <a:fillRect/>
          </a:stretch>
        </p:blipFill>
        <p:spPr>
          <a:xfrm>
            <a:off x="7683948" y="3005686"/>
            <a:ext cx="3095238" cy="580952"/>
          </a:xfrm>
          <a:prstGeom prst="rect">
            <a:avLst/>
          </a:prstGeom>
        </p:spPr>
      </p:pic>
      <p:sp>
        <p:nvSpPr>
          <p:cNvPr id="10" name="TextBox 9">
            <a:extLst>
              <a:ext uri="{FF2B5EF4-FFF2-40B4-BE49-F238E27FC236}">
                <a16:creationId xmlns:a16="http://schemas.microsoft.com/office/drawing/2014/main" id="{042D09AA-A3B5-5D94-3157-48F3DE95BC0D}"/>
              </a:ext>
            </a:extLst>
          </p:cNvPr>
          <p:cNvSpPr txBox="1"/>
          <p:nvPr/>
        </p:nvSpPr>
        <p:spPr>
          <a:xfrm>
            <a:off x="7293610" y="3873512"/>
            <a:ext cx="4121150" cy="646331"/>
          </a:xfrm>
          <a:prstGeom prst="rect">
            <a:avLst/>
          </a:prstGeom>
          <a:noFill/>
        </p:spPr>
        <p:txBody>
          <a:bodyPr wrap="square">
            <a:spAutoFit/>
          </a:bodyPr>
          <a:lstStyle/>
          <a:p>
            <a:r>
              <a:rPr lang="en-US" b="1" dirty="0"/>
              <a:t>2. With UTF-8</a:t>
            </a:r>
            <a:r>
              <a:rPr lang="en-US" dirty="0"/>
              <a:t>: The file is interpreted as a string:</a:t>
            </a:r>
            <a:endParaRPr lang="en-IN" dirty="0"/>
          </a:p>
        </p:txBody>
      </p:sp>
      <p:pic>
        <p:nvPicPr>
          <p:cNvPr id="12" name="Picture 11">
            <a:extLst>
              <a:ext uri="{FF2B5EF4-FFF2-40B4-BE49-F238E27FC236}">
                <a16:creationId xmlns:a16="http://schemas.microsoft.com/office/drawing/2014/main" id="{BAA68AE9-C57C-0EAE-24C6-3DE0BF397B87}"/>
              </a:ext>
            </a:extLst>
          </p:cNvPr>
          <p:cNvPicPr>
            <a:picLocks noChangeAspect="1"/>
          </p:cNvPicPr>
          <p:nvPr/>
        </p:nvPicPr>
        <p:blipFill>
          <a:blip r:embed="rId4"/>
          <a:stretch>
            <a:fillRect/>
          </a:stretch>
        </p:blipFill>
        <p:spPr>
          <a:xfrm>
            <a:off x="8508810" y="4691259"/>
            <a:ext cx="1438095" cy="657143"/>
          </a:xfrm>
          <a:prstGeom prst="rect">
            <a:avLst/>
          </a:prstGeom>
        </p:spPr>
      </p:pic>
    </p:spTree>
    <p:extLst>
      <p:ext uri="{BB962C8B-B14F-4D97-AF65-F5344CB8AC3E}">
        <p14:creationId xmlns:p14="http://schemas.microsoft.com/office/powerpoint/2010/main" val="146059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3BAA4-387B-E1C2-B45F-6C0E07475E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10C8A-6611-0D46-A499-9EEBEDFD8679}"/>
              </a:ext>
            </a:extLst>
          </p:cNvPr>
          <p:cNvSpPr>
            <a:spLocks noGrp="1"/>
          </p:cNvSpPr>
          <p:nvPr>
            <p:ph idx="1"/>
          </p:nvPr>
        </p:nvSpPr>
        <p:spPr>
          <a:xfrm>
            <a:off x="777240" y="740229"/>
            <a:ext cx="10659110" cy="5436734"/>
          </a:xfrm>
        </p:spPr>
        <p:txBody>
          <a:bodyPr>
            <a:noAutofit/>
          </a:bodyPr>
          <a:lstStyle/>
          <a:p>
            <a:pPr marL="0" indent="0">
              <a:buNone/>
            </a:pPr>
            <a:r>
              <a:rPr lang="en-US" sz="2800" b="1" dirty="0">
                <a:solidFill>
                  <a:srgbClr val="C00000"/>
                </a:solidFill>
              </a:rPr>
              <a:t>Solution</a:t>
            </a:r>
            <a:r>
              <a:rPr lang="en-US" sz="2800" b="1" dirty="0"/>
              <a:t>: Use an API</a:t>
            </a:r>
          </a:p>
          <a:p>
            <a:pPr marL="0" indent="0">
              <a:buNone/>
            </a:pPr>
            <a:r>
              <a:rPr lang="en-US" sz="2400" dirty="0"/>
              <a:t>Instead of giving direct database access, we </a:t>
            </a:r>
            <a:r>
              <a:rPr lang="en-US" sz="2400" b="1" dirty="0">
                <a:solidFill>
                  <a:srgbClr val="C00000"/>
                </a:solidFill>
              </a:rPr>
              <a:t>create an API </a:t>
            </a:r>
            <a:r>
              <a:rPr lang="en-US" sz="2400" dirty="0"/>
              <a:t>(Application Programming Interface) which adds set of </a:t>
            </a:r>
            <a:r>
              <a:rPr lang="en-US" sz="2400" b="1" dirty="0">
                <a:solidFill>
                  <a:srgbClr val="C00000"/>
                </a:solidFill>
              </a:rPr>
              <a:t>rules</a:t>
            </a:r>
            <a:r>
              <a:rPr lang="en-US" sz="2400" dirty="0"/>
              <a:t> and </a:t>
            </a:r>
            <a:r>
              <a:rPr lang="en-US" sz="2400" b="1" dirty="0">
                <a:solidFill>
                  <a:srgbClr val="C00000"/>
                </a:solidFill>
              </a:rPr>
              <a:t>regulation</a:t>
            </a:r>
            <a:r>
              <a:rPr lang="en-US" sz="2400" dirty="0"/>
              <a:t> to access the data such as:</a:t>
            </a:r>
          </a:p>
          <a:p>
            <a:r>
              <a:rPr lang="en-US" sz="2400" b="1" dirty="0"/>
              <a:t>Controls</a:t>
            </a:r>
            <a:r>
              <a:rPr lang="en-US" sz="2400" dirty="0"/>
              <a:t> who can access what</a:t>
            </a:r>
          </a:p>
          <a:p>
            <a:r>
              <a:rPr lang="en-US" sz="2400" b="1" dirty="0"/>
              <a:t>Protects</a:t>
            </a:r>
            <a:r>
              <a:rPr lang="en-US" sz="2400" dirty="0"/>
              <a:t> sensitive information</a:t>
            </a:r>
          </a:p>
          <a:p>
            <a:r>
              <a:rPr lang="en-US" sz="2400" b="1" dirty="0"/>
              <a:t>Allows</a:t>
            </a:r>
            <a:r>
              <a:rPr lang="en-US" sz="2400" dirty="0"/>
              <a:t> only authorized users to perform specific actions</a:t>
            </a:r>
          </a:p>
          <a:p>
            <a:pPr marL="0" indent="0">
              <a:buNone/>
            </a:pPr>
            <a:endParaRPr lang="en-US" sz="2400" dirty="0"/>
          </a:p>
          <a:p>
            <a:pPr marL="0" indent="0">
              <a:buNone/>
            </a:pPr>
            <a:endParaRPr lang="en-US" sz="2400" dirty="0"/>
          </a:p>
        </p:txBody>
      </p:sp>
      <p:graphicFrame>
        <p:nvGraphicFramePr>
          <p:cNvPr id="2" name="Table 1">
            <a:extLst>
              <a:ext uri="{FF2B5EF4-FFF2-40B4-BE49-F238E27FC236}">
                <a16:creationId xmlns:a16="http://schemas.microsoft.com/office/drawing/2014/main" id="{F715CDB5-771B-33E3-4C38-993CF4E501CF}"/>
              </a:ext>
            </a:extLst>
          </p:cNvPr>
          <p:cNvGraphicFramePr>
            <a:graphicFrameLocks noGrp="1"/>
          </p:cNvGraphicFramePr>
          <p:nvPr>
            <p:extLst>
              <p:ext uri="{D42A27DB-BD31-4B8C-83A1-F6EECF244321}">
                <p14:modId xmlns:p14="http://schemas.microsoft.com/office/powerpoint/2010/main" val="1711008015"/>
              </p:ext>
            </p:extLst>
          </p:nvPr>
        </p:nvGraphicFramePr>
        <p:xfrm>
          <a:off x="1149513" y="3934214"/>
          <a:ext cx="7161110" cy="2183557"/>
        </p:xfrm>
        <a:graphic>
          <a:graphicData uri="http://schemas.openxmlformats.org/drawingml/2006/table">
            <a:tbl>
              <a:tblPr firstRow="1" firstCol="1" bandRow="1">
                <a:tableStyleId>{5C22544A-7EE6-4342-B048-85BDC9FD1C3A}</a:tableStyleId>
              </a:tblPr>
              <a:tblGrid>
                <a:gridCol w="2438639">
                  <a:extLst>
                    <a:ext uri="{9D8B030D-6E8A-4147-A177-3AD203B41FA5}">
                      <a16:colId xmlns:a16="http://schemas.microsoft.com/office/drawing/2014/main" val="3062808022"/>
                    </a:ext>
                  </a:extLst>
                </a:gridCol>
                <a:gridCol w="4722471">
                  <a:extLst>
                    <a:ext uri="{9D8B030D-6E8A-4147-A177-3AD203B41FA5}">
                      <a16:colId xmlns:a16="http://schemas.microsoft.com/office/drawing/2014/main" val="3257149134"/>
                    </a:ext>
                  </a:extLst>
                </a:gridCol>
              </a:tblGrid>
              <a:tr h="433431">
                <a:tc>
                  <a:txBody>
                    <a:bodyPr/>
                    <a:lstStyle/>
                    <a:p>
                      <a:pPr>
                        <a:lnSpc>
                          <a:spcPct val="107000"/>
                        </a:lnSpc>
                        <a:spcAft>
                          <a:spcPts val="800"/>
                        </a:spcAft>
                        <a:buNone/>
                      </a:pPr>
                      <a:r>
                        <a:rPr lang="en-IN" sz="2000" kern="100">
                          <a:effectLst/>
                        </a:rPr>
                        <a:t>User Role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What They Can Access via API</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143374698"/>
                  </a:ext>
                </a:extLst>
              </a:tr>
              <a:tr h="433431">
                <a:tc>
                  <a:txBody>
                    <a:bodyPr/>
                    <a:lstStyle/>
                    <a:p>
                      <a:pPr>
                        <a:lnSpc>
                          <a:spcPct val="107000"/>
                        </a:lnSpc>
                        <a:spcAft>
                          <a:spcPts val="800"/>
                        </a:spcAft>
                        <a:buNone/>
                      </a:pPr>
                      <a:r>
                        <a:rPr lang="en-IN" sz="2000" kern="100">
                          <a:effectLst/>
                        </a:rPr>
                        <a:t>👨‍🎓 Student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Only their own marks, attendance, profile</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06003510"/>
                  </a:ext>
                </a:extLst>
              </a:tr>
              <a:tr h="433431">
                <a:tc>
                  <a:txBody>
                    <a:bodyPr/>
                    <a:lstStyle/>
                    <a:p>
                      <a:pPr>
                        <a:lnSpc>
                          <a:spcPct val="107000"/>
                        </a:lnSpc>
                        <a:spcAft>
                          <a:spcPts val="800"/>
                        </a:spcAft>
                        <a:buNone/>
                      </a:pPr>
                      <a:r>
                        <a:rPr lang="en-IN" sz="2000" kern="100">
                          <a:effectLst/>
                        </a:rPr>
                        <a:t>👩‍🏫 Professor</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Their own schedule, pay slips</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37860156"/>
                  </a:ext>
                </a:extLst>
              </a:tr>
              <a:tr h="883264">
                <a:tc>
                  <a:txBody>
                    <a:bodyPr/>
                    <a:lstStyle/>
                    <a:p>
                      <a:pPr>
                        <a:lnSpc>
                          <a:spcPct val="107000"/>
                        </a:lnSpc>
                        <a:spcAft>
                          <a:spcPts val="800"/>
                        </a:spcAft>
                        <a:buNone/>
                      </a:pPr>
                      <a:r>
                        <a:rPr lang="en-IN" sz="2000" kern="100">
                          <a:effectLst/>
                        </a:rPr>
                        <a:t>🏫 Management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Full access to college data for reports &amp; decisions</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8880092"/>
                  </a:ext>
                </a:extLst>
              </a:tr>
            </a:tbl>
          </a:graphicData>
        </a:graphic>
      </p:graphicFrame>
    </p:spTree>
    <p:extLst>
      <p:ext uri="{BB962C8B-B14F-4D97-AF65-F5344CB8AC3E}">
        <p14:creationId xmlns:p14="http://schemas.microsoft.com/office/powerpoint/2010/main" val="3150744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19AD9-510A-3B65-867E-2C500F3C72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19981-0148-BB2D-5E23-341B7B3C3C2C}"/>
              </a:ext>
            </a:extLst>
          </p:cNvPr>
          <p:cNvSpPr>
            <a:spLocks noGrp="1"/>
          </p:cNvSpPr>
          <p:nvPr>
            <p:ph idx="1"/>
          </p:nvPr>
        </p:nvSpPr>
        <p:spPr>
          <a:xfrm>
            <a:off x="777240" y="729343"/>
            <a:ext cx="10659110" cy="5447620"/>
          </a:xfrm>
        </p:spPr>
        <p:txBody>
          <a:bodyPr>
            <a:normAutofit/>
          </a:bodyPr>
          <a:lstStyle/>
          <a:p>
            <a:pPr marL="0" indent="0">
              <a:buNone/>
            </a:pPr>
            <a:r>
              <a:rPr lang="en-US" sz="2400" b="1" dirty="0">
                <a:solidFill>
                  <a:srgbClr val="002060"/>
                </a:solidFill>
              </a:rPr>
              <a:t>Why UTF-8 when we have ASCII:</a:t>
            </a:r>
          </a:p>
          <a:p>
            <a:pPr marL="0" indent="0">
              <a:buNone/>
            </a:pPr>
            <a:r>
              <a:rPr lang="en-US" sz="2400" b="1" dirty="0"/>
              <a:t>1. Limited Character Set in ASCII</a:t>
            </a:r>
          </a:p>
          <a:p>
            <a:pPr marL="0" indent="0">
              <a:buNone/>
            </a:pPr>
            <a:r>
              <a:rPr lang="en-US" sz="2400" b="1" dirty="0"/>
              <a:t>ASCII</a:t>
            </a:r>
            <a:r>
              <a:rPr lang="en-US" sz="2400" dirty="0"/>
              <a:t>:</a:t>
            </a:r>
          </a:p>
          <a:p>
            <a:pPr lvl="1"/>
            <a:r>
              <a:rPr lang="en-US" sz="2400" dirty="0"/>
              <a:t>Supports only </a:t>
            </a:r>
            <a:r>
              <a:rPr lang="en-US" sz="2400" b="1" dirty="0">
                <a:solidFill>
                  <a:srgbClr val="C00000"/>
                </a:solidFill>
              </a:rPr>
              <a:t>128</a:t>
            </a:r>
            <a:r>
              <a:rPr lang="en-US" sz="2400" dirty="0"/>
              <a:t> </a:t>
            </a:r>
            <a:r>
              <a:rPr lang="en-US" sz="2400" b="1" dirty="0"/>
              <a:t>characters</a:t>
            </a:r>
            <a:r>
              <a:rPr lang="en-US" sz="2400" dirty="0"/>
              <a:t> (7-bit encoding).</a:t>
            </a:r>
          </a:p>
          <a:p>
            <a:pPr lvl="1"/>
            <a:r>
              <a:rPr lang="en-US" sz="2400" dirty="0"/>
              <a:t>Designed primarily for </a:t>
            </a:r>
            <a:r>
              <a:rPr lang="en-US" sz="2400" b="1" dirty="0"/>
              <a:t>English alphabets</a:t>
            </a:r>
            <a:r>
              <a:rPr lang="en-US" sz="2400" dirty="0"/>
              <a:t>, </a:t>
            </a:r>
            <a:r>
              <a:rPr lang="en-US" sz="2400" b="1" dirty="0"/>
              <a:t>numbers</a:t>
            </a:r>
            <a:r>
              <a:rPr lang="en-US" sz="2400" dirty="0"/>
              <a:t>, and </a:t>
            </a:r>
            <a:r>
              <a:rPr lang="en-US" sz="2400" b="1" dirty="0"/>
              <a:t>some</a:t>
            </a:r>
            <a:r>
              <a:rPr lang="en-US" sz="2400" dirty="0"/>
              <a:t> </a:t>
            </a:r>
            <a:r>
              <a:rPr lang="en-US" sz="2400" b="1" dirty="0"/>
              <a:t>control</a:t>
            </a:r>
            <a:r>
              <a:rPr lang="en-US" sz="2400" dirty="0"/>
              <a:t> </a:t>
            </a:r>
            <a:r>
              <a:rPr lang="en-US" sz="2400" b="1" dirty="0"/>
              <a:t>characters</a:t>
            </a:r>
            <a:r>
              <a:rPr lang="en-US" sz="2400" dirty="0"/>
              <a:t>.</a:t>
            </a:r>
          </a:p>
          <a:p>
            <a:pPr lvl="1"/>
            <a:r>
              <a:rPr lang="en-US" sz="2400" dirty="0"/>
              <a:t>Cannot represent characters from other languages like </a:t>
            </a:r>
            <a:r>
              <a:rPr lang="en-US" sz="2400" b="1" dirty="0"/>
              <a:t>Chinese</a:t>
            </a:r>
            <a:r>
              <a:rPr lang="en-US" sz="2400" dirty="0"/>
              <a:t>, </a:t>
            </a:r>
            <a:r>
              <a:rPr lang="en-US" sz="2400" b="1" dirty="0"/>
              <a:t>Arabic</a:t>
            </a:r>
            <a:r>
              <a:rPr lang="en-US" sz="2400" dirty="0"/>
              <a:t>, </a:t>
            </a:r>
            <a:r>
              <a:rPr lang="en-US" sz="2400" b="1" dirty="0"/>
              <a:t>Hindi</a:t>
            </a:r>
            <a:r>
              <a:rPr lang="en-US" sz="2400" dirty="0"/>
              <a:t>, or even additional </a:t>
            </a:r>
            <a:r>
              <a:rPr lang="en-US" sz="2400" b="1" dirty="0"/>
              <a:t>symbols</a:t>
            </a:r>
            <a:r>
              <a:rPr lang="en-US" sz="2400" dirty="0"/>
              <a:t> and </a:t>
            </a:r>
            <a:r>
              <a:rPr lang="en-US" sz="2400" b="1" dirty="0"/>
              <a:t>emojis</a:t>
            </a:r>
            <a:r>
              <a:rPr lang="en-US" sz="2400" dirty="0"/>
              <a:t>.</a:t>
            </a:r>
          </a:p>
          <a:p>
            <a:pPr marL="0" indent="0">
              <a:buNone/>
            </a:pPr>
            <a:r>
              <a:rPr lang="en-US" sz="2400" b="1" dirty="0"/>
              <a:t>UTF-8</a:t>
            </a:r>
            <a:r>
              <a:rPr lang="en-US" sz="2400" dirty="0"/>
              <a:t>:</a:t>
            </a:r>
          </a:p>
          <a:p>
            <a:pPr lvl="1"/>
            <a:r>
              <a:rPr lang="en-US" sz="2400" dirty="0"/>
              <a:t>Supports over </a:t>
            </a:r>
            <a:r>
              <a:rPr lang="en-US" sz="2400" b="1" dirty="0">
                <a:solidFill>
                  <a:srgbClr val="C00000"/>
                </a:solidFill>
              </a:rPr>
              <a:t>1.1 million </a:t>
            </a:r>
            <a:r>
              <a:rPr lang="en-US" sz="2400" b="1" dirty="0"/>
              <a:t>characters</a:t>
            </a:r>
            <a:r>
              <a:rPr lang="en-US" sz="2400" dirty="0"/>
              <a:t> (as part of the Unicode standard).</a:t>
            </a:r>
          </a:p>
          <a:p>
            <a:pPr lvl="1"/>
            <a:r>
              <a:rPr lang="en-US" sz="2400" dirty="0"/>
              <a:t>Can encode text from virtually </a:t>
            </a:r>
            <a:r>
              <a:rPr lang="en-US" sz="2400" b="1" dirty="0"/>
              <a:t>any</a:t>
            </a:r>
            <a:r>
              <a:rPr lang="en-US" sz="2400" dirty="0"/>
              <a:t> </a:t>
            </a:r>
            <a:r>
              <a:rPr lang="en-US" sz="2400" b="1" dirty="0"/>
              <a:t>language</a:t>
            </a:r>
            <a:r>
              <a:rPr lang="en-US" sz="2400" dirty="0"/>
              <a:t> or </a:t>
            </a:r>
            <a:r>
              <a:rPr lang="en-US" sz="2400" b="1" dirty="0"/>
              <a:t>script</a:t>
            </a:r>
            <a:r>
              <a:rPr lang="en-US" sz="2400" dirty="0"/>
              <a:t>.</a:t>
            </a:r>
          </a:p>
          <a:p>
            <a:pPr lvl="1"/>
            <a:r>
              <a:rPr lang="en-US" sz="2400" dirty="0"/>
              <a:t>Includes </a:t>
            </a:r>
            <a:r>
              <a:rPr lang="en-US" sz="2400" b="1" dirty="0"/>
              <a:t>symbols</a:t>
            </a:r>
            <a:r>
              <a:rPr lang="en-US" sz="2400" dirty="0"/>
              <a:t>, </a:t>
            </a:r>
            <a:r>
              <a:rPr lang="en-US" sz="2400" b="1" dirty="0"/>
              <a:t>emojis</a:t>
            </a:r>
            <a:r>
              <a:rPr lang="en-US" sz="2400" dirty="0"/>
              <a:t>, and </a:t>
            </a:r>
            <a:r>
              <a:rPr lang="en-US" sz="2400" b="1" dirty="0"/>
              <a:t>special</a:t>
            </a:r>
            <a:r>
              <a:rPr lang="en-US" sz="2400" dirty="0"/>
              <a:t> </a:t>
            </a:r>
            <a:r>
              <a:rPr lang="en-US" sz="2400" b="1" dirty="0"/>
              <a:t>characters</a:t>
            </a:r>
            <a:r>
              <a:rPr lang="en-US" sz="2400" dirty="0"/>
              <a:t>.</a:t>
            </a:r>
          </a:p>
          <a:p>
            <a:pPr marL="0" indent="0">
              <a:buNone/>
            </a:pPr>
            <a:endParaRPr lang="en-IN" sz="2400" dirty="0"/>
          </a:p>
        </p:txBody>
      </p:sp>
    </p:spTree>
    <p:extLst>
      <p:ext uri="{BB962C8B-B14F-4D97-AF65-F5344CB8AC3E}">
        <p14:creationId xmlns:p14="http://schemas.microsoft.com/office/powerpoint/2010/main" val="1588522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BF404-243B-557F-5F2C-E6A4DC5FD1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37930-CD5F-FDF6-528A-58C7536B3174}"/>
              </a:ext>
            </a:extLst>
          </p:cNvPr>
          <p:cNvSpPr>
            <a:spLocks noGrp="1"/>
          </p:cNvSpPr>
          <p:nvPr>
            <p:ph idx="1"/>
          </p:nvPr>
        </p:nvSpPr>
        <p:spPr>
          <a:xfrm>
            <a:off x="777240" y="696686"/>
            <a:ext cx="10659110" cy="5480277"/>
          </a:xfrm>
        </p:spPr>
        <p:txBody>
          <a:bodyPr>
            <a:normAutofit/>
          </a:bodyPr>
          <a:lstStyle/>
          <a:p>
            <a:pPr marL="0" indent="0">
              <a:buNone/>
            </a:pPr>
            <a:endParaRPr lang="en-IN" sz="2400" dirty="0"/>
          </a:p>
        </p:txBody>
      </p:sp>
    </p:spTree>
    <p:extLst>
      <p:ext uri="{BB962C8B-B14F-4D97-AF65-F5344CB8AC3E}">
        <p14:creationId xmlns:p14="http://schemas.microsoft.com/office/powerpoint/2010/main" val="2663992815"/>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2203</TotalTime>
  <Words>6491</Words>
  <Application>Microsoft Office PowerPoint</Application>
  <PresentationFormat>Widescreen</PresentationFormat>
  <Paragraphs>634</Paragraphs>
  <Slides>91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Aptos</vt:lpstr>
      <vt:lpstr>Arial</vt:lpstr>
      <vt:lpstr>Calibri</vt:lpstr>
      <vt:lpstr>Gill Sans Nova</vt:lpstr>
      <vt:lpstr>Segoe UI Emoji</vt:lpstr>
      <vt:lpstr>ConfettiVTI</vt:lpstr>
      <vt:lpstr> Node.js  From Fundamentals to Full-Stack API Deployment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218</cp:revision>
  <dcterms:created xsi:type="dcterms:W3CDTF">2024-11-25T17:19:06Z</dcterms:created>
  <dcterms:modified xsi:type="dcterms:W3CDTF">2025-06-01T17:26:04Z</dcterms:modified>
</cp:coreProperties>
</file>