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48"/>
  </p:notesMasterIdLst>
  <p:sldIdLst>
    <p:sldId id="281" r:id="rId2"/>
    <p:sldId id="447" r:id="rId3"/>
    <p:sldId id="449" r:id="rId4"/>
    <p:sldId id="448" r:id="rId5"/>
    <p:sldId id="374" r:id="rId6"/>
    <p:sldId id="370" r:id="rId7"/>
    <p:sldId id="373" r:id="rId8"/>
    <p:sldId id="369" r:id="rId9"/>
    <p:sldId id="375" r:id="rId10"/>
    <p:sldId id="377" r:id="rId11"/>
    <p:sldId id="376" r:id="rId12"/>
    <p:sldId id="372" r:id="rId13"/>
    <p:sldId id="379" r:id="rId14"/>
    <p:sldId id="385" r:id="rId15"/>
    <p:sldId id="282" r:id="rId16"/>
    <p:sldId id="283" r:id="rId17"/>
    <p:sldId id="284" r:id="rId18"/>
    <p:sldId id="445" r:id="rId19"/>
    <p:sldId id="446" r:id="rId20"/>
    <p:sldId id="463" r:id="rId21"/>
    <p:sldId id="464" r:id="rId22"/>
    <p:sldId id="465" r:id="rId23"/>
    <p:sldId id="450" r:id="rId24"/>
    <p:sldId id="466" r:id="rId25"/>
    <p:sldId id="467" r:id="rId26"/>
    <p:sldId id="424" r:id="rId27"/>
    <p:sldId id="287" r:id="rId28"/>
    <p:sldId id="491" r:id="rId29"/>
    <p:sldId id="289" r:id="rId30"/>
    <p:sldId id="493" r:id="rId31"/>
    <p:sldId id="494" r:id="rId32"/>
    <p:sldId id="495" r:id="rId33"/>
    <p:sldId id="496" r:id="rId34"/>
    <p:sldId id="497" r:id="rId35"/>
    <p:sldId id="498" r:id="rId36"/>
    <p:sldId id="502" r:id="rId37"/>
    <p:sldId id="503" r:id="rId38"/>
    <p:sldId id="504" r:id="rId39"/>
    <p:sldId id="505" r:id="rId40"/>
    <p:sldId id="501" r:id="rId41"/>
    <p:sldId id="499" r:id="rId42"/>
    <p:sldId id="500" r:id="rId43"/>
    <p:sldId id="506" r:id="rId44"/>
    <p:sldId id="507" r:id="rId45"/>
    <p:sldId id="508" r:id="rId46"/>
    <p:sldId id="50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5/18/2025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5/18/2025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5/18/2025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5/18/2025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5/18/2025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5/18/2025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5/18/2025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5/18/2025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5/18/2025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5/18/2025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5/18/2025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5/18/2025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14741"/>
            <a:ext cx="5419425" cy="3859084"/>
          </a:xfrm>
        </p:spPr>
        <p:txBody>
          <a:bodyPr anchor="t">
            <a:normAutofit/>
          </a:bodyPr>
          <a:lstStyle/>
          <a:p>
            <a:pPr marL="0" marR="0" indent="0">
              <a:buNone/>
            </a:pPr>
            <a:r>
              <a:rPr lang="en-US" sz="24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5889678" y="492757"/>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Each request from the client to the server must contain all the necessary </a:t>
            </a:r>
            <a:r>
              <a:rPr lang="en-US" sz="2400" dirty="0" err="1"/>
              <a:t>information</a:t>
            </a:r>
            <a:r>
              <a:rPr lang="en-US" sz="2400" b="1" dirty="0" err="1">
                <a:solidFill>
                  <a:srgbClr val="C00000"/>
                </a:solidFill>
              </a:rPr>
              <a:t>server</a:t>
            </a:r>
            <a:r>
              <a:rPr lang="en-US" sz="2400" b="1" dirty="0">
                <a:solidFill>
                  <a:srgbClr val="C00000"/>
                </a:solidFill>
              </a:rPr>
              <a:t> does not store </a:t>
            </a:r>
            <a:r>
              <a:rPr lang="en-US" sz="2400" dirty="0"/>
              <a:t> for the server to understand and process the request, as the any client context between requests.</a:t>
            </a:r>
          </a:p>
          <a:p>
            <a:pPr marL="457200" indent="-457200">
              <a:buAutoNum type="arabicPeriod"/>
            </a:pPr>
            <a:r>
              <a:rPr lang="en-US" sz="2600" b="1" dirty="0"/>
              <a:t>Transfer</a:t>
            </a:r>
            <a:r>
              <a:rPr lang="en-US" sz="2400" b="1" dirty="0"/>
              <a:t>: </a:t>
            </a:r>
            <a:r>
              <a:rPr lang="en-US" sz="2400" dirty="0"/>
              <a:t>The transfer refers to the exchange of these representations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requests to the server, and the server responds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20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77240" y="1145753"/>
            <a:ext cx="10659110" cy="5031209"/>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a:t>
            </a:r>
          </a:p>
          <a:p>
            <a:pPr rtl="0" fontAlgn="ctr">
              <a:buFont typeface="+mj-lt"/>
              <a:buAutoNum type="arabicPeriod"/>
            </a:pPr>
            <a:r>
              <a:rPr lang="en-US" sz="2400" b="1" i="0" dirty="0">
                <a:effectLst/>
                <a:latin typeface="Calibri" panose="020F0502020204030204" pitchFamily="34" charset="0"/>
              </a:rPr>
              <a:t> Client-Server Architecture</a:t>
            </a:r>
          </a:p>
          <a:p>
            <a:pPr rtl="0" fontAlgn="ctr">
              <a:buFont typeface="+mj-lt"/>
              <a:buAutoNum type="arabicPeriod"/>
            </a:pPr>
            <a:r>
              <a:rPr lang="en-US" sz="2400" b="1" i="0" dirty="0">
                <a:effectLst/>
                <a:latin typeface="Calibri" panose="020F0502020204030204" pitchFamily="34" charset="0"/>
              </a:rPr>
              <a:t> </a:t>
            </a:r>
            <a:r>
              <a:rPr lang="en-US" sz="2400" b="1" i="0" dirty="0" err="1">
                <a:effectLst/>
                <a:latin typeface="Calibri" panose="020F0502020204030204" pitchFamily="34" charset="0"/>
              </a:rPr>
              <a:t>Cacheability</a:t>
            </a:r>
            <a:endParaRPr lang="en-US" sz="2400" b="1" i="0" dirty="0">
              <a:effectLst/>
              <a:latin typeface="Calibri" panose="020F0502020204030204" pitchFamily="34" charset="0"/>
            </a:endParaRPr>
          </a:p>
          <a:p>
            <a:pPr rtl="0" fontAlgn="ctr">
              <a:buFont typeface="+mj-lt"/>
              <a:buAutoNum type="arabicPeriod"/>
            </a:pPr>
            <a:r>
              <a:rPr lang="en-US" sz="2400" b="1" dirty="0"/>
              <a:t> Uniform Interface</a:t>
            </a:r>
            <a:endParaRPr lang="en-US" sz="2400" b="1" dirty="0">
              <a:latin typeface="Calibri" panose="020F0502020204030204" pitchFamily="34" charset="0"/>
            </a:endParaRPr>
          </a:p>
          <a:p>
            <a:pPr rtl="0" fontAlgn="ctr">
              <a:buFont typeface="+mj-lt"/>
              <a:buAutoNum type="arabicPeriod"/>
            </a:pPr>
            <a:r>
              <a:rPr lang="en-US" sz="2400" b="1" dirty="0"/>
              <a:t> Layered System</a:t>
            </a:r>
            <a:endParaRPr lang="en-US" sz="2400" b="1" dirty="0">
              <a:latin typeface="Calibri" panose="020F0502020204030204" pitchFamily="34" charset="0"/>
            </a:endParaRPr>
          </a:p>
          <a:p>
            <a:pPr fontAlgn="ctr">
              <a:buFont typeface="+mj-lt"/>
              <a:buAutoNum type="arabicPeriod"/>
            </a:pPr>
            <a:r>
              <a:rPr lang="en-US" sz="2400" b="1" dirty="0"/>
              <a:t> Code on Demand (</a:t>
            </a:r>
            <a:r>
              <a:rPr lang="en-US" sz="2400" b="1" dirty="0">
                <a:solidFill>
                  <a:srgbClr val="C00000"/>
                </a:solidFill>
              </a:rPr>
              <a:t>Optional</a:t>
            </a:r>
            <a:r>
              <a:rPr lang="en-US" sz="2400" b="1" dirty="0"/>
              <a:t>)</a:t>
            </a:r>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client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385591"/>
            <a:ext cx="10659110" cy="6103344"/>
          </a:xfrm>
        </p:spPr>
        <p:txBody>
          <a:bodyPr>
            <a:normAutofit/>
          </a:bodyPr>
          <a:lstStyle/>
          <a:p>
            <a:pPr marL="0" indent="0">
              <a:buNone/>
            </a:pPr>
            <a:r>
              <a:rPr lang="en-IN" sz="2400" b="1" dirty="0"/>
              <a:t>What is Node.js :</a:t>
            </a:r>
          </a:p>
          <a:p>
            <a:pPr marL="0" indent="0">
              <a:buNone/>
            </a:pPr>
            <a:r>
              <a:rPr lang="en-IN" sz="2400" dirty="0"/>
              <a:t>Node.js is an </a:t>
            </a:r>
            <a:r>
              <a:rPr lang="en-IN" sz="2400" b="1" dirty="0"/>
              <a:t>open-source</a:t>
            </a:r>
            <a:r>
              <a:rPr lang="en-IN" sz="2400" dirty="0"/>
              <a:t>, </a:t>
            </a:r>
            <a:r>
              <a:rPr lang="en-IN" sz="2400" b="1" dirty="0"/>
              <a:t>cross-platform</a:t>
            </a:r>
            <a:r>
              <a:rPr lang="en-IN" sz="2400" dirty="0"/>
              <a:t> JavaScript runtime environment that executes JavaScript code outside of a web browser </a:t>
            </a:r>
            <a:r>
              <a:rPr lang="en-US" sz="2400" dirty="0"/>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a:t>
            </a:r>
          </a:p>
          <a:p>
            <a:pPr marL="0" indent="0">
              <a:buNone/>
            </a:pP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dirty="0"/>
              <a:t>"Runtime Environment": A system that provides everything needed to execute JavaScript code outside the browser. </a:t>
            </a:r>
          </a:p>
          <a:p>
            <a:pPr lvl="1"/>
            <a:r>
              <a:rPr lang="en-US" sz="2000" b="1" dirty="0"/>
              <a:t>Why it matters</a:t>
            </a:r>
            <a:r>
              <a:rPr lang="en-US" sz="2000" dirty="0"/>
              <a:t>: JavaScript, traditionally limited to browsers, can now be used to build </a:t>
            </a:r>
            <a:r>
              <a:rPr lang="en-US" sz="2000" b="1" dirty="0"/>
              <a:t>backend services, servers, and full-stack applications</a:t>
            </a:r>
            <a:r>
              <a:rPr lang="en-US" sz="2000" dirty="0"/>
              <a:t>.</a:t>
            </a:r>
            <a:endParaRPr lang="en-IN" sz="2000" dirty="0"/>
          </a:p>
          <a:p>
            <a:pPr marL="914400" lvl="1"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387163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400" dirty="0"/>
              <a:t>JavaScript</a:t>
            </a:r>
            <a:r>
              <a:rPr lang="en-US" sz="2400" b="1" dirty="0"/>
              <a:t> </a:t>
            </a:r>
            <a:r>
              <a:rPr lang="en-US" sz="2400" dirty="0"/>
              <a:t>is a </a:t>
            </a:r>
            <a:r>
              <a:rPr lang="en-US" sz="2400" b="1" dirty="0"/>
              <a:t>lightweight</a:t>
            </a:r>
            <a:r>
              <a:rPr lang="en-US" sz="2400" dirty="0"/>
              <a:t>, </a:t>
            </a:r>
            <a:r>
              <a:rPr lang="en-US" sz="2400" b="1" dirty="0"/>
              <a:t>interpreted</a:t>
            </a:r>
            <a:r>
              <a:rPr lang="en-US" sz="2400" dirty="0"/>
              <a:t>, or </a:t>
            </a:r>
            <a:r>
              <a:rPr lang="en-US" sz="2400" b="1" dirty="0"/>
              <a:t>just-in-time</a:t>
            </a:r>
            <a:r>
              <a:rPr lang="en-US" sz="2400" dirty="0"/>
              <a:t> compiled programming language primarily used to create </a:t>
            </a:r>
            <a:r>
              <a:rPr lang="en-US" sz="2400" b="1" dirty="0"/>
              <a:t>interactive</a:t>
            </a:r>
            <a:r>
              <a:rPr lang="en-US" sz="2400" dirty="0"/>
              <a:t> and </a:t>
            </a:r>
            <a:r>
              <a:rPr lang="en-US" sz="2400" b="1" dirty="0"/>
              <a:t>dynamic</a:t>
            </a:r>
            <a:r>
              <a:rPr lang="en-US" sz="2400" dirty="0"/>
              <a:t> features on </a:t>
            </a:r>
            <a:r>
              <a:rPr lang="en-US" sz="2400" b="1" dirty="0"/>
              <a:t>websites</a:t>
            </a:r>
            <a:r>
              <a:rPr lang="en-US" sz="2400" dirty="0"/>
              <a:t>. </a:t>
            </a:r>
          </a:p>
          <a:p>
            <a:pPr marL="0" indent="0">
              <a:buNone/>
            </a:pPr>
            <a:r>
              <a:rPr lang="en-US" sz="2400" dirty="0"/>
              <a:t>It is one of the core technologies of the web, alongside </a:t>
            </a:r>
            <a:r>
              <a:rPr lang="en-US" sz="2400" b="1" dirty="0"/>
              <a:t>HTML</a:t>
            </a:r>
            <a:r>
              <a:rPr lang="en-US" sz="2400" dirty="0"/>
              <a:t> and </a:t>
            </a:r>
            <a:r>
              <a:rPr lang="en-US" sz="2400" b="1" dirty="0"/>
              <a:t>CSS</a:t>
            </a:r>
            <a:r>
              <a:rPr lang="en-US" sz="2400" dirty="0"/>
              <a:t>. JavaScript is versatile and can be used for </a:t>
            </a:r>
            <a:r>
              <a:rPr lang="en-US" sz="2400" b="1" dirty="0"/>
              <a:t>both</a:t>
            </a:r>
            <a:r>
              <a:rPr lang="en-US" sz="2400" dirty="0"/>
              <a:t> </a:t>
            </a:r>
            <a:r>
              <a:rPr lang="en-US" sz="2400" b="1" dirty="0">
                <a:solidFill>
                  <a:srgbClr val="C00000"/>
                </a:solidFill>
              </a:rPr>
              <a:t>client-side</a:t>
            </a:r>
            <a:r>
              <a:rPr lang="en-US" sz="2400" dirty="0"/>
              <a:t> and </a:t>
            </a:r>
            <a:r>
              <a:rPr lang="en-US" sz="2400" b="1" dirty="0">
                <a:solidFill>
                  <a:srgbClr val="C00000"/>
                </a:solidFill>
              </a:rPr>
              <a:t>server-side</a:t>
            </a:r>
            <a:r>
              <a:rPr lang="en-US" sz="2400" dirty="0"/>
              <a:t> development.</a:t>
            </a:r>
          </a:p>
          <a:p>
            <a:pPr marL="0" indent="0">
              <a:buNone/>
            </a:pPr>
            <a:r>
              <a:rPr lang="en-US" sz="2400" dirty="0"/>
              <a:t>JavaScript is executed </a:t>
            </a:r>
            <a:r>
              <a:rPr lang="en-US" sz="2400" b="1" dirty="0">
                <a:solidFill>
                  <a:srgbClr val="002060"/>
                </a:solidFill>
              </a:rPr>
              <a:t>line-by-line</a:t>
            </a:r>
            <a:r>
              <a:rPr lang="en-US" sz="24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JavaScript Engines 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a:effectLst/>
                        </a:rPr>
                        <a:t>Google Chrome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SpiderMonkey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a:effectLst/>
                        </a:rPr>
                        <a:t>Safari</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JavaScriptCore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Chakra (Legacy) /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400" b="1" dirty="0"/>
              <a:t>History and Evolution of Node.js:</a:t>
            </a:r>
          </a:p>
          <a:p>
            <a:pPr marL="0" indent="0">
              <a:buNone/>
            </a:pPr>
            <a:r>
              <a:rPr lang="en-US" sz="2400" dirty="0"/>
              <a:t>Node.js was created by </a:t>
            </a:r>
            <a:r>
              <a:rPr lang="en-US" sz="2400" b="1" dirty="0"/>
              <a:t>Ryan Dahl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scalable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scalability issues when handling large number of concurrent connections,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766445" y="2321804"/>
            <a:ext cx="10659110" cy="2214391"/>
          </a:xfrm>
        </p:spPr>
        <p:txBody>
          <a:bodyPr>
            <a:normAutofit/>
          </a:bodyPr>
          <a:lstStyle/>
          <a:p>
            <a:pPr marL="0" indent="0">
              <a:buNone/>
            </a:pPr>
            <a:r>
              <a:rPr lang="en-US" sz="3600" b="1" dirty="0"/>
              <a:t>Problem Statement:</a:t>
            </a:r>
          </a:p>
          <a:p>
            <a:pPr marL="0" indent="0">
              <a:buNone/>
            </a:pPr>
            <a:r>
              <a:rPr lang="en-US" sz="2800" dirty="0"/>
              <a:t>What are we going to do, and where does Node.js fit into software/web development?</a:t>
            </a:r>
            <a:endParaRPr lang="en-IN" sz="2800" dirty="0"/>
          </a:p>
        </p:txBody>
      </p:sp>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40" y="592183"/>
            <a:ext cx="10659110" cy="5584780"/>
          </a:xfrm>
        </p:spPr>
        <p:txBody>
          <a:bodyPr/>
          <a:lstStyle/>
          <a:p>
            <a:pPr marL="0" indent="0">
              <a:buNone/>
            </a:pPr>
            <a:r>
              <a:rPr lang="en-US" sz="2400" b="1" dirty="0">
                <a:solidFill>
                  <a:srgbClr val="C00000"/>
                </a:solidFill>
              </a:rPr>
              <a:t>Limitations of Traditional Web Servers:</a:t>
            </a:r>
          </a:p>
          <a:p>
            <a:pPr marL="0" indent="0">
              <a:buNone/>
            </a:pPr>
            <a:r>
              <a:rPr lang="en-US" sz="2400" b="1" dirty="0"/>
              <a:t>1. Thread-Based Handling:</a:t>
            </a:r>
          </a:p>
          <a:p>
            <a:pPr marL="0" indent="0">
              <a:buNone/>
            </a:pPr>
            <a:r>
              <a:rPr lang="en-US" b="1" dirty="0"/>
              <a:t>Model:</a:t>
            </a:r>
            <a:r>
              <a:rPr lang="en-US" dirty="0"/>
              <a:t> Traditional servers </a:t>
            </a:r>
            <a:r>
              <a:rPr lang="en-US" b="1" dirty="0"/>
              <a:t>spawn a new thread </a:t>
            </a:r>
            <a:r>
              <a:rPr lang="en-US" dirty="0"/>
              <a:t>or </a:t>
            </a:r>
            <a:r>
              <a:rPr lang="en-US" b="1" dirty="0"/>
              <a:t>process</a:t>
            </a:r>
            <a:r>
              <a:rPr lang="en-US" dirty="0"/>
              <a:t> for each incoming connection.</a:t>
            </a:r>
          </a:p>
          <a:p>
            <a:pPr marL="0" indent="0">
              <a:buNone/>
            </a:pPr>
            <a:r>
              <a:rPr lang="en-US" b="1" dirty="0"/>
              <a:t>Limitations:</a:t>
            </a:r>
            <a:endParaRPr lang="en-US" dirty="0"/>
          </a:p>
          <a:p>
            <a:pPr lvl="1"/>
            <a:r>
              <a:rPr lang="en-US" dirty="0"/>
              <a:t>High memory consumption as each thread/process requires a dedicated memory space.</a:t>
            </a:r>
          </a:p>
          <a:p>
            <a:pPr lvl="1"/>
            <a:r>
              <a:rPr lang="en-US" dirty="0"/>
              <a:t>Increased CPU overhead when managing thousands of threads.</a:t>
            </a:r>
          </a:p>
          <a:p>
            <a:pPr lvl="1"/>
            <a:r>
              <a:rPr lang="en-US"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b="1" dirty="0"/>
              <a:t>Nature:</a:t>
            </a:r>
            <a:r>
              <a:rPr lang="en-US" dirty="0"/>
              <a:t> Many traditional servers use a blocking I/O model, where a thread waits for disk or network operations to complete.</a:t>
            </a:r>
          </a:p>
          <a:p>
            <a:pPr marL="0" indent="0">
              <a:buNone/>
            </a:pPr>
            <a:r>
              <a:rPr lang="en-US" b="1" dirty="0"/>
              <a:t>Impact:</a:t>
            </a:r>
            <a:endParaRPr lang="en-US" dirty="0"/>
          </a:p>
          <a:p>
            <a:pPr marL="742950" lvl="1" indent="-285750">
              <a:buFont typeface="Arial" panose="020B0604020202020204" pitchFamily="34" charset="0"/>
              <a:buChar char="•"/>
            </a:pPr>
            <a:r>
              <a:rPr lang="en-US" dirty="0"/>
              <a:t>Wastes server resources by keeping threads idle.</a:t>
            </a:r>
          </a:p>
          <a:p>
            <a:pPr marL="742950" lvl="1" indent="-285750">
              <a:buFont typeface="Arial" panose="020B0604020202020204" pitchFamily="34" charset="0"/>
              <a:buChar char="•"/>
            </a:pPr>
            <a:r>
              <a:rPr lang="en-US" dirty="0"/>
              <a:t>Reduces overall throughput for applications requiring high concurrency.</a:t>
            </a:r>
          </a:p>
          <a:p>
            <a:pPr marL="742950" lvl="1" indent="-285750">
              <a:buFont typeface="Arial" panose="020B0604020202020204" pitchFamily="34" charset="0"/>
              <a:buChar char="•"/>
            </a:pPr>
            <a:r>
              <a:rPr lang="en-US"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lstStyle/>
          <a:p>
            <a:pPr marL="0" indent="0">
              <a:buNone/>
            </a:pPr>
            <a:r>
              <a:rPr lang="en-US" sz="2400" b="1" dirty="0"/>
              <a:t>3. Resource-Intensive:</a:t>
            </a:r>
          </a:p>
          <a:p>
            <a:pPr marL="0" indent="0">
              <a:buNone/>
            </a:pPr>
            <a:r>
              <a:rPr lang="en-US" dirty="0"/>
              <a:t>Traditional web servers tend to consume significant memory and CPU resources due to their </a:t>
            </a:r>
            <a:r>
              <a:rPr lang="en-US" b="1" dirty="0"/>
              <a:t>multi-threaded</a:t>
            </a:r>
            <a:r>
              <a:rPr lang="en-US" dirty="0"/>
              <a:t> or </a:t>
            </a:r>
            <a:r>
              <a:rPr lang="en-US" b="1" dirty="0"/>
              <a:t>multi-process</a:t>
            </a:r>
            <a:r>
              <a:rPr lang="en-US" dirty="0"/>
              <a:t> model.</a:t>
            </a:r>
          </a:p>
          <a:p>
            <a:pPr marL="0" indent="0">
              <a:buNone/>
            </a:pPr>
            <a:r>
              <a:rPr lang="en-US" dirty="0"/>
              <a:t>These servers struggle with modern web use cases like real-time data streaming and APIs with high traffic.</a:t>
            </a:r>
          </a:p>
          <a:p>
            <a:pPr marL="0" indent="0">
              <a:buNone/>
            </a:pPr>
            <a:endParaRPr lang="en-US" dirty="0"/>
          </a:p>
          <a:p>
            <a:pPr marL="0" indent="0">
              <a:buNone/>
            </a:pPr>
            <a:r>
              <a:rPr lang="en-US" sz="2400" b="1" dirty="0"/>
              <a:t>4. Latency in Handling Requests:</a:t>
            </a:r>
          </a:p>
          <a:p>
            <a:pPr marL="0" indent="0">
              <a:buNone/>
            </a:pPr>
            <a:r>
              <a:rPr lang="en-US" dirty="0"/>
              <a:t>Due to synchronous execution, servers can face delays:</a:t>
            </a:r>
          </a:p>
          <a:p>
            <a:pPr marL="742950" lvl="1" indent="-285750">
              <a:buFont typeface="Arial" panose="020B0604020202020204" pitchFamily="34" charset="0"/>
              <a:buChar char="•"/>
            </a:pPr>
            <a:r>
              <a:rPr lang="en-US" dirty="0"/>
              <a:t>A time-consuming request can block subsequent ones.</a:t>
            </a:r>
          </a:p>
          <a:p>
            <a:pPr marL="742950" lvl="1" indent="-285750">
              <a:buFont typeface="Arial" panose="020B0604020202020204" pitchFamily="34" charset="0"/>
              <a:buChar char="•"/>
            </a:pPr>
            <a:r>
              <a:rPr lang="en-US" dirty="0"/>
              <a:t>Requests are often queued while waiting for resources to become available.</a:t>
            </a:r>
          </a:p>
          <a:p>
            <a:pPr marL="742950" lvl="1" indent="-285750">
              <a:buFont typeface="Arial" panose="020B0604020202020204" pitchFamily="34" charset="0"/>
              <a:buChar char="•"/>
            </a:pPr>
            <a:endParaRPr lang="en-US" dirty="0"/>
          </a:p>
          <a:p>
            <a:pPr marL="0" indent="0">
              <a:buNone/>
            </a:pPr>
            <a:r>
              <a:rPr lang="en-US" sz="2400" b="1" dirty="0"/>
              <a:t>5. Lack of Real-Time Capability:</a:t>
            </a:r>
          </a:p>
          <a:p>
            <a:pPr marL="0" indent="0">
              <a:buNone/>
            </a:pPr>
            <a:r>
              <a:rPr lang="en-US" dirty="0"/>
              <a:t>Traditional web servers were not optimized for real-time, bidirectional communication:</a:t>
            </a:r>
          </a:p>
          <a:p>
            <a:pPr marL="742950" lvl="1" indent="-285750">
              <a:buFont typeface="Arial" panose="020B0604020202020204" pitchFamily="34" charset="0"/>
              <a:buChar char="•"/>
            </a:pPr>
            <a:r>
              <a:rPr lang="en-US" b="1" dirty="0" err="1"/>
              <a:t>WebSockets</a:t>
            </a:r>
            <a:r>
              <a:rPr lang="en-US"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dirty="0"/>
              <a:t>Traditional web servers are primarily designed for synchronous request-response models.</a:t>
            </a:r>
          </a:p>
          <a:p>
            <a:r>
              <a:rPr lang="en-US" dirty="0"/>
              <a:t>Managing multiple I/O tasks asynchronously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dirty="0"/>
              <a:t>For lightweight or frequent requests (e.g., APIs or </a:t>
            </a:r>
            <a:r>
              <a:rPr lang="en-US" b="1" dirty="0"/>
              <a:t>microservices</a:t>
            </a:r>
            <a:r>
              <a:rPr lang="en-US" dirty="0"/>
              <a:t>), creating and managing threads introduces overhead.</a:t>
            </a:r>
          </a:p>
          <a:p>
            <a:pPr>
              <a:buFont typeface="Arial" panose="020B0604020202020204" pitchFamily="34" charset="0"/>
              <a:buChar char="•"/>
            </a:pPr>
            <a:r>
              <a:rPr lang="en-US" dirty="0"/>
              <a:t>This makes the server inefficient for use cases requiring </a:t>
            </a:r>
            <a:r>
              <a:rPr lang="en-US" b="1" dirty="0"/>
              <a:t>high-frequency, low-latency</a:t>
            </a:r>
            <a:r>
              <a:rPr lang="en-US"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592183"/>
            <a:ext cx="10659110" cy="5584780"/>
          </a:xfrm>
        </p:spPr>
        <p:txBody>
          <a:bodyPr/>
          <a:lstStyle/>
          <a:p>
            <a:pPr marL="0" indent="0">
              <a:buNone/>
            </a:pPr>
            <a:r>
              <a:rPr lang="en-US" sz="2400" b="1" dirty="0"/>
              <a:t>Before Node.js:</a:t>
            </a:r>
          </a:p>
          <a:p>
            <a:pPr marL="0" indent="0">
              <a:buNone/>
            </a:pPr>
            <a:endParaRPr lang="en-IN" dirty="0"/>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nvGraphicFramePr>
        <p:xfrm>
          <a:off x="892629" y="1240971"/>
          <a:ext cx="10406741" cy="5116285"/>
        </p:xfrm>
        <a:graphic>
          <a:graphicData uri="http://schemas.openxmlformats.org/drawingml/2006/table">
            <a:tbl>
              <a:tblPr firstRow="1" firstCol="1" bandRow="1">
                <a:tableStyleId>{5C22544A-7EE6-4342-B048-85BDC9FD1C3A}</a:tableStyleId>
              </a:tblPr>
              <a:tblGrid>
                <a:gridCol w="2122714">
                  <a:extLst>
                    <a:ext uri="{9D8B030D-6E8A-4147-A177-3AD203B41FA5}">
                      <a16:colId xmlns:a16="http://schemas.microsoft.com/office/drawing/2014/main" val="1840154102"/>
                    </a:ext>
                  </a:extLst>
                </a:gridCol>
                <a:gridCol w="1545771">
                  <a:extLst>
                    <a:ext uri="{9D8B030D-6E8A-4147-A177-3AD203B41FA5}">
                      <a16:colId xmlns:a16="http://schemas.microsoft.com/office/drawing/2014/main" val="1464302296"/>
                    </a:ext>
                  </a:extLst>
                </a:gridCol>
                <a:gridCol w="3298372">
                  <a:extLst>
                    <a:ext uri="{9D8B030D-6E8A-4147-A177-3AD203B41FA5}">
                      <a16:colId xmlns:a16="http://schemas.microsoft.com/office/drawing/2014/main" val="1111906507"/>
                    </a:ext>
                  </a:extLst>
                </a:gridCol>
                <a:gridCol w="3439884">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a:effectLst/>
                        </a:rPr>
                        <a:t>Python (Django)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a:effectLst/>
                        </a:rPr>
                        <a:t>C/C++ Servers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buNone/>
            </a:pPr>
            <a:r>
              <a:rPr lang="en-US" sz="2800" b="1" dirty="0">
                <a:solidFill>
                  <a:srgbClr val="00B050"/>
                </a:solidFill>
              </a:rPr>
              <a:t>Features</a:t>
            </a:r>
            <a:r>
              <a:rPr lang="en-US" sz="2800" b="1" dirty="0"/>
              <a:t> and </a:t>
            </a:r>
            <a:r>
              <a:rPr lang="en-US" sz="2800" b="1" dirty="0">
                <a:solidFill>
                  <a:srgbClr val="00B050"/>
                </a:solidFill>
              </a:rPr>
              <a:t>Advantages</a:t>
            </a:r>
            <a:r>
              <a:rPr lang="en-US" sz="2800" b="1" dirty="0"/>
              <a:t> of Node.js:</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nvGraphicFramePr>
        <p:xfrm>
          <a:off x="777239" y="1338539"/>
          <a:ext cx="10456818" cy="4838427"/>
        </p:xfrm>
        <a:graphic>
          <a:graphicData uri="http://schemas.openxmlformats.org/drawingml/2006/table">
            <a:tbl>
              <a:tblPr firstRow="1" firstCol="1" bandRow="1">
                <a:tableStyleId>{5C22544A-7EE6-4342-B048-85BDC9FD1C3A}</a:tableStyleId>
              </a:tblPr>
              <a:tblGrid>
                <a:gridCol w="4415247">
                  <a:extLst>
                    <a:ext uri="{9D8B030D-6E8A-4147-A177-3AD203B41FA5}">
                      <a16:colId xmlns:a16="http://schemas.microsoft.com/office/drawing/2014/main" val="1964413661"/>
                    </a:ext>
                  </a:extLst>
                </a:gridCol>
                <a:gridCol w="6041571">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Non-Blocking I/O</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Event Loop</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Lightweight and fast execution.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High performance and speed.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a:effectLst/>
                        </a:rPr>
                        <a:t>Real-Time Capability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lgn="ctr">
              <a:buNone/>
            </a:pPr>
            <a:r>
              <a:rPr lang="en-US" sz="2800" b="1" dirty="0">
                <a:solidFill>
                  <a:srgbClr val="002060"/>
                </a:solidFill>
              </a:rPr>
              <a:t>Why Node.js Compared to Other Technologies in the Market</a:t>
            </a:r>
          </a:p>
          <a:p>
            <a:pPr marL="514350" indent="-514350">
              <a:buAutoNum type="arabicPeriod"/>
            </a:pPr>
            <a:r>
              <a:rPr lang="en-IN" sz="2800" kern="100" dirty="0">
                <a:effectLst/>
              </a:rPr>
              <a:t>Non-Blocking I/O</a:t>
            </a:r>
          </a:p>
          <a:p>
            <a:pPr marL="514350" indent="-514350">
              <a:buFont typeface="Arial" panose="020B0604020202020204" pitchFamily="34" charset="0"/>
              <a:buAutoNum type="arabicPeriod"/>
            </a:pPr>
            <a:r>
              <a:rPr lang="en-IN" sz="2800" kern="100" dirty="0">
                <a:effectLst/>
              </a:rPr>
              <a:t>Single-Threaded Event Loop</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t>single-threaded</a:t>
            </a:r>
            <a:r>
              <a:rPr lang="en-US" sz="2400" dirty="0"/>
              <a:t> — by offloading operations to the system (like file reads, DB access)  and listening for events. Which means it will delegates (or "offloads") these tasks to the </a:t>
            </a:r>
            <a:r>
              <a:rPr lang="en-US" sz="2400" b="1" dirty="0"/>
              <a:t>underlying operating system</a:t>
            </a:r>
            <a:r>
              <a:rPr lang="en-US" sz="2400" dirty="0"/>
              <a:t> or </a:t>
            </a:r>
            <a:r>
              <a:rPr lang="en-US" sz="2400" b="1" dirty="0" err="1"/>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t>non-blocking</a:t>
            </a:r>
            <a:r>
              <a:rPr lang="en-US" sz="2400" dirty="0"/>
              <a:t> and </a:t>
            </a:r>
            <a:r>
              <a:rPr lang="en-US" sz="2400" b="1" dirty="0"/>
              <a:t>asynchronous programming</a:t>
            </a:r>
            <a:r>
              <a:rPr lang="en-US" sz="2400" dirty="0"/>
              <a:t>. It allows JavaScript to handle multiple tasks, such as I/O operations, without blocking the main thread.</a:t>
            </a:r>
          </a:p>
          <a:p>
            <a:r>
              <a:rPr lang="en-US" sz="2400" dirty="0"/>
              <a:t>JavaScript operates on a </a:t>
            </a:r>
            <a:r>
              <a:rPr lang="en-US" sz="2400" b="1" dirty="0"/>
              <a:t>single-threaded</a:t>
            </a:r>
            <a:r>
              <a:rPr lang="en-US" sz="2400" dirty="0"/>
              <a:t> model, meaning it can only execute one piece of code at a time. The event loop orchestrates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5462464" y="1523960"/>
            <a:ext cx="1713674" cy="8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400" b="1" dirty="0"/>
              <a:t>Concept of Event Loop in This Image</a:t>
            </a:r>
          </a:p>
          <a:p>
            <a:pPr marL="0" indent="0">
              <a:buNone/>
            </a:pPr>
            <a:r>
              <a:rPr lang="en-US" sz="2400"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heavy or async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pPr marL="0" indent="0">
              <a:buNone/>
            </a:pPr>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p>
          <a:p>
            <a:pPr marL="0" indent="0">
              <a:buNone/>
            </a:pPr>
            <a:r>
              <a:rPr lang="en-US" sz="2400" dirty="0"/>
              <a:t>It decides:</a:t>
            </a:r>
          </a:p>
          <a:p>
            <a:pPr marL="0" indent="0">
              <a:buNone/>
            </a:pPr>
            <a:r>
              <a:rPr lang="en-US" sz="2400" dirty="0"/>
              <a:t>✅ What code runs now (immediate tasks)</a:t>
            </a:r>
          </a:p>
          <a:p>
            <a:pPr marL="0" indent="0">
              <a:buNone/>
            </a:pPr>
            <a:r>
              <a:rPr lang="en-US" sz="2400" dirty="0"/>
              <a:t>⏳ What runs later (callbacks, promises, etc.)</a:t>
            </a:r>
          </a:p>
          <a:p>
            <a:pPr marL="0" indent="0">
              <a:buNone/>
            </a:pPr>
            <a:r>
              <a:rPr lang="en-US" sz="2400" dirty="0"/>
              <a:t>⚙️ What to do with tasks from the file system, timers, network,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async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Node APIs + </a:t>
            </a:r>
            <a:r>
              <a:rPr lang="en-US" sz="2400" dirty="0" err="1"/>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dirty="0" err="1"/>
              <a:t>libuv</a:t>
            </a:r>
            <a:r>
              <a:rPr lang="en-US" sz="2400" dirty="0"/>
              <a:t> decides whether to:</a:t>
            </a:r>
          </a:p>
          <a:p>
            <a:pPr lvl="1"/>
            <a:r>
              <a:rPr lang="en-US" sz="2400" dirty="0"/>
              <a:t>Use internal OS APIs (e.g. </a:t>
            </a:r>
            <a:r>
              <a:rPr lang="en-US" sz="2400" dirty="0" err="1"/>
              <a:t>setTimeout</a:t>
            </a:r>
            <a:r>
              <a:rPr lang="en-US" sz="2400" dirty="0"/>
              <a:t>)</a:t>
            </a:r>
          </a:p>
          <a:p>
            <a:pPr lvl="1"/>
            <a:r>
              <a:rPr lang="en-US" sz="2400" dirty="0"/>
              <a:t>Or assign to a worker thread (e.g. for </a:t>
            </a:r>
            <a:r>
              <a:rPr lang="en-US" sz="2400" dirty="0" err="1"/>
              <a:t>fs.readFile</a:t>
            </a:r>
            <a:r>
              <a:rPr lang="en-US" sz="2400" dirty="0"/>
              <a:t>, DNS, crypto, etc.)</a:t>
            </a:r>
          </a:p>
          <a:p>
            <a:r>
              <a:rPr lang="en-US" sz="2400" dirty="0" err="1"/>
              <a:t>fs.readFile</a:t>
            </a:r>
            <a:r>
              <a:rPr lang="en-US" sz="2400" dirty="0"/>
              <a:t>('big.txt', callback) is offloaded to a worker thread in the </a:t>
            </a:r>
            <a:r>
              <a:rPr lang="en-US" sz="2400" dirty="0" err="1"/>
              <a:t>libuv</a:t>
            </a:r>
            <a:r>
              <a:rPr lang="en-US" sz="2400" dirty="0"/>
              <a:t> thread pool.</a:t>
            </a:r>
          </a:p>
          <a:p>
            <a:pPr marL="0" indent="0">
              <a:buNone/>
            </a:pPr>
            <a:endParaRPr lang="en-US" sz="2400" dirty="0"/>
          </a:p>
          <a:p>
            <a:pPr marL="0" indent="0">
              <a:buNone/>
            </a:pPr>
            <a:r>
              <a:rPr lang="en-US" sz="2400" b="1" dirty="0"/>
              <a:t>4. Main Thread Continues:</a:t>
            </a:r>
          </a:p>
          <a:p>
            <a:r>
              <a:rPr lang="en-US" sz="2400" dirty="0"/>
              <a:t>While the file is being read in the background, the main thread does not block.</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passes the result to </a:t>
            </a:r>
            <a:r>
              <a:rPr lang="en-US" sz="2400" dirty="0" err="1"/>
              <a:t>libuv</a:t>
            </a:r>
            <a:r>
              <a:rPr lang="en-US" sz="2400" dirty="0"/>
              <a:t>.</a:t>
            </a:r>
          </a:p>
          <a:p>
            <a:r>
              <a:rPr lang="en-US" sz="2400" dirty="0" err="1"/>
              <a:t>libuv</a:t>
            </a:r>
            <a:r>
              <a:rPr lang="en-US" sz="2400" dirty="0"/>
              <a:t> then queues the associated callback in the Event Queue (Callback Queue).</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dirty="0"/>
              <a:t>Is V8 (main thread) idle?</a:t>
            </a:r>
          </a:p>
          <a:p>
            <a:pPr lvl="1"/>
            <a:r>
              <a:rPr lang="en-US" sz="2400" dirty="0"/>
              <a:t>Is there any callback in the Event Queue?</a:t>
            </a:r>
          </a:p>
          <a:p>
            <a:pPr marL="0" indent="0">
              <a:buNone/>
            </a:pPr>
            <a:r>
              <a:rPr lang="en-US" sz="2400" b="1" dirty="0"/>
              <a:t>If yes:</a:t>
            </a:r>
          </a:p>
          <a:p>
            <a:pPr lvl="1"/>
            <a:r>
              <a:rPr lang="en-US" sz="2400" dirty="0"/>
              <a:t> It pulls the callback from the queue</a:t>
            </a:r>
          </a:p>
          <a:p>
            <a:pPr lvl="1"/>
            <a:r>
              <a:rPr lang="en-US" sz="2400" dirty="0"/>
              <a:t>Executes it back on the main thread using V8</a:t>
            </a:r>
            <a:endParaRPr lang="en-IN" sz="2400" dirty="0"/>
          </a:p>
        </p:txBody>
      </p:sp>
    </p:spTree>
    <p:extLst>
      <p:ext uri="{BB962C8B-B14F-4D97-AF65-F5344CB8AC3E}">
        <p14:creationId xmlns:p14="http://schemas.microsoft.com/office/powerpoint/2010/main" val="153247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events to process</a:t>
            </a:r>
          </a:p>
          <a:p>
            <a:pPr marL="742950" lvl="1" indent="-285750">
              <a:buFont typeface="Arial" panose="020B0604020202020204" pitchFamily="34" charset="0"/>
              <a:buChar char="•"/>
            </a:pPr>
            <a:r>
              <a:rPr lang="en-US" sz="2400" dirty="0"/>
              <a:t>Or the 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400" b="1" dirty="0"/>
              <a:t>Example for Event Loop in terms of </a:t>
            </a:r>
            <a:r>
              <a:rPr lang="en-US" sz="2400" b="1" dirty="0">
                <a:solidFill>
                  <a:srgbClr val="C00000"/>
                </a:solidFill>
              </a:rPr>
              <a:t>Number of User Request</a:t>
            </a:r>
            <a:r>
              <a:rPr lang="en-US" sz="24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dirty="0"/>
              <a:t>🧠 What Happens Internally? </a:t>
            </a:r>
          </a:p>
          <a:p>
            <a:pPr marL="0" indent="0">
              <a:buNone/>
            </a:pPr>
            <a:r>
              <a:rPr lang="en-US" sz="2400" b="1" dirty="0"/>
              <a:t>🧾 1. 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a:t>
            </a:r>
            <a:r>
              <a:rPr lang="en-US" sz="2200" b="1" dirty="0"/>
              <a:t>C </a:t>
            </a:r>
            <a:r>
              <a:rPr lang="en-US" sz="2200" dirty="0"/>
              <a:t>→ GET /data</a:t>
            </a:r>
          </a:p>
          <a:p>
            <a:pPr marL="0" indent="0">
              <a:buNone/>
            </a:pPr>
            <a:r>
              <a:rPr lang="en-US" sz="2400" dirty="0"/>
              <a:t>These arrive almost at the </a:t>
            </a:r>
            <a:r>
              <a:rPr lang="en-US" sz="2400" b="1" dirty="0">
                <a:solidFill>
                  <a:srgbClr val="C00000"/>
                </a:solidFill>
              </a:rPr>
              <a:t>same time</a:t>
            </a:r>
            <a:r>
              <a:rPr lang="en-US" sz="2400" dirty="0"/>
              <a:t>.</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t>main thread</a:t>
            </a:r>
            <a:r>
              <a:rPr lang="en-US" sz="2400" dirty="0"/>
              <a:t>, which is running the </a:t>
            </a:r>
            <a:r>
              <a:rPr lang="en-US" sz="2400" b="1" dirty="0"/>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dirty="0" err="1"/>
              <a:t>res.send</a:t>
            </a:r>
            <a:r>
              <a:rPr lang="en-US" sz="2400" dirty="0"/>
              <a:t>) is pushed to the Event Queue</a:t>
            </a:r>
          </a:p>
          <a:p>
            <a:pPr lvl="1"/>
            <a:r>
              <a:rPr lang="en-US" sz="2400" dirty="0"/>
              <a:t>Event Loop checks 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dirty="0"/>
              <a:t>3 customers 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659110" cy="5872163"/>
          </a:xfrm>
        </p:spPr>
        <p:txBody>
          <a:bodyPr>
            <a:normAutofit lnSpcReduction="10000"/>
          </a:bodyPr>
          <a:lstStyle/>
          <a:p>
            <a:pPr>
              <a:buNone/>
            </a:pPr>
            <a:r>
              <a:rPr lang="en-US" sz="24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task is heavy (e.g.,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4" name="Picture 3">
            <a:extLst>
              <a:ext uri="{FF2B5EF4-FFF2-40B4-BE49-F238E27FC236}">
                <a16:creationId xmlns:a16="http://schemas.microsoft.com/office/drawing/2014/main" id="{E666723D-6D3A-5997-6D39-2B8DEE22B472}"/>
              </a:ext>
            </a:extLst>
          </p:cNvPr>
          <p:cNvPicPr>
            <a:picLocks noChangeAspect="1"/>
          </p:cNvPicPr>
          <p:nvPr/>
        </p:nvPicPr>
        <p:blipFill>
          <a:blip r:embed="rId2"/>
          <a:stretch>
            <a:fillRect/>
          </a:stretch>
        </p:blipFill>
        <p:spPr>
          <a:xfrm>
            <a:off x="1458300" y="2410589"/>
            <a:ext cx="9275400" cy="3766374"/>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777240" y="696686"/>
            <a:ext cx="10659110" cy="5480277"/>
          </a:xfrm>
        </p:spPr>
        <p:txBody>
          <a:bodyPr/>
          <a:lstStyle/>
          <a:p>
            <a:pPr marL="0" indent="0">
              <a:buNone/>
            </a:pPr>
            <a:endParaRPr lang="en-IN" dirty="0"/>
          </a:p>
        </p:txBody>
      </p:sp>
    </p:spTree>
    <p:extLst>
      <p:ext uri="{BB962C8B-B14F-4D97-AF65-F5344CB8AC3E}">
        <p14:creationId xmlns:p14="http://schemas.microsoft.com/office/powerpoint/2010/main" val="2951932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F369F-8BE7-516D-1870-00B214BCFA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A4649-1B15-D4C2-586D-89FA83D8E58D}"/>
              </a:ext>
            </a:extLst>
          </p:cNvPr>
          <p:cNvSpPr>
            <a:spLocks noGrp="1"/>
          </p:cNvSpPr>
          <p:nvPr>
            <p:ph idx="1"/>
          </p:nvPr>
        </p:nvSpPr>
        <p:spPr>
          <a:xfrm>
            <a:off x="777240" y="696686"/>
            <a:ext cx="10659110" cy="5480277"/>
          </a:xfrm>
        </p:spPr>
        <p:txBody>
          <a:bodyPr/>
          <a:lstStyle/>
          <a:p>
            <a:pPr marL="0" indent="0">
              <a:buNone/>
            </a:pPr>
            <a:endParaRPr lang="en-IN" dirty="0"/>
          </a:p>
        </p:txBody>
      </p:sp>
    </p:spTree>
    <p:extLst>
      <p:ext uri="{BB962C8B-B14F-4D97-AF65-F5344CB8AC3E}">
        <p14:creationId xmlns:p14="http://schemas.microsoft.com/office/powerpoint/2010/main" val="62426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3C3A0-EB4A-557D-827F-4B35A967E370}"/>
              </a:ext>
            </a:extLst>
          </p:cNvPr>
          <p:cNvSpPr>
            <a:spLocks noGrp="1"/>
          </p:cNvSpPr>
          <p:nvPr>
            <p:ph idx="1"/>
          </p:nvPr>
        </p:nvSpPr>
        <p:spPr>
          <a:xfrm>
            <a:off x="777240" y="696686"/>
            <a:ext cx="10659110" cy="5480277"/>
          </a:xfrm>
        </p:spPr>
        <p:txBody>
          <a:bodyPr/>
          <a:lstStyle/>
          <a:p>
            <a:pPr marL="0" indent="0">
              <a:buNone/>
            </a:pPr>
            <a:endParaRPr lang="en-IN" dirty="0"/>
          </a:p>
        </p:txBody>
      </p:sp>
    </p:spTree>
    <p:extLst>
      <p:ext uri="{BB962C8B-B14F-4D97-AF65-F5344CB8AC3E}">
        <p14:creationId xmlns:p14="http://schemas.microsoft.com/office/powerpoint/2010/main" val="1402782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lstStyle/>
          <a:p>
            <a:pPr marL="0" indent="0">
              <a:buNone/>
            </a:pPr>
            <a:endParaRPr lang="en-IN" dirty="0"/>
          </a:p>
        </p:txBody>
      </p:sp>
    </p:spTree>
    <p:extLst>
      <p:ext uri="{BB962C8B-B14F-4D97-AF65-F5344CB8AC3E}">
        <p14:creationId xmlns:p14="http://schemas.microsoft.com/office/powerpoint/2010/main" val="371754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1275907"/>
            <a:ext cx="10659110" cy="3189767"/>
          </a:xfrm>
        </p:spPr>
        <p:txBody>
          <a:bodyPr>
            <a:normAutofit/>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requests and responses should be structured, enabling seamless data exchange between systems.</a:t>
            </a:r>
            <a:endParaRPr lang="en-IN" sz="2800" dirty="0"/>
          </a:p>
        </p:txBody>
      </p:sp>
    </p:spTree>
    <p:extLst>
      <p:ext uri="{BB962C8B-B14F-4D97-AF65-F5344CB8AC3E}">
        <p14:creationId xmlns:p14="http://schemas.microsoft.com/office/powerpoint/2010/main" val="145589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710633"/>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A6C2D-6331-F91B-95C9-7B5FF4A13610}"/>
              </a:ext>
            </a:extLst>
          </p:cNvPr>
          <p:cNvSpPr>
            <a:spLocks noGrp="1"/>
          </p:cNvSpPr>
          <p:nvPr>
            <p:ph idx="1"/>
          </p:nvPr>
        </p:nvSpPr>
        <p:spPr>
          <a:xfrm>
            <a:off x="777240" y="740229"/>
            <a:ext cx="10659110" cy="5436734"/>
          </a:xfrm>
        </p:spPr>
        <p:txBody>
          <a:bodyPr>
            <a:normAutofit/>
          </a:bodyPr>
          <a:lstStyle/>
          <a:p>
            <a:pPr marL="0" indent="0">
              <a:buNone/>
            </a:pPr>
            <a:r>
              <a:rPr lang="en-US" sz="2400" b="1" dirty="0"/>
              <a:t>Example of an API:</a:t>
            </a:r>
          </a:p>
          <a:p>
            <a:pPr marL="0" indent="0">
              <a:buNone/>
            </a:pPr>
            <a:r>
              <a:rPr lang="en-US" sz="2400" dirty="0"/>
              <a:t>Let’s say you are using a </a:t>
            </a:r>
            <a:r>
              <a:rPr lang="en-US" sz="2400" b="1" dirty="0">
                <a:solidFill>
                  <a:srgbClr val="C00000"/>
                </a:solidFill>
              </a:rPr>
              <a:t>weather application </a:t>
            </a:r>
            <a:r>
              <a:rPr lang="en-US" sz="2400" dirty="0"/>
              <a:t>on your phone to check the </a:t>
            </a:r>
            <a:r>
              <a:rPr lang="en-US" sz="2400" b="1" dirty="0"/>
              <a:t>temperature</a:t>
            </a:r>
            <a:r>
              <a:rPr lang="en-US" sz="2400" dirty="0"/>
              <a:t>. The app itself </a:t>
            </a:r>
            <a:r>
              <a:rPr lang="en-US" sz="2400" b="1" dirty="0"/>
              <a:t>doesn’t generate the weather data</a:t>
            </a:r>
            <a:r>
              <a:rPr lang="en-US" sz="2400" dirty="0"/>
              <a:t>; instead, it fetches data from a </a:t>
            </a:r>
            <a:r>
              <a:rPr lang="en-US" sz="2400" b="1" dirty="0">
                <a:solidFill>
                  <a:srgbClr val="C00000"/>
                </a:solidFill>
              </a:rPr>
              <a:t>weather API</a:t>
            </a:r>
            <a:r>
              <a:rPr lang="en-US" sz="2400" dirty="0"/>
              <a:t>, such as </a:t>
            </a:r>
            <a:r>
              <a:rPr lang="en-US" sz="2400" b="1" dirty="0" err="1"/>
              <a:t>OpenWeather</a:t>
            </a:r>
            <a:r>
              <a:rPr lang="en-US" sz="2400" dirty="0"/>
              <a:t> API.</a:t>
            </a:r>
          </a:p>
          <a:p>
            <a:pPr marL="0" indent="0">
              <a:buNone/>
            </a:pPr>
            <a:endParaRPr lang="en-US" sz="2400" dirty="0"/>
          </a:p>
          <a:p>
            <a:pPr marL="0" indent="0">
              <a:buNone/>
            </a:pPr>
            <a:r>
              <a:rPr lang="en-US" sz="2400" b="1" dirty="0"/>
              <a:t>How it works:</a:t>
            </a:r>
          </a:p>
          <a:p>
            <a:r>
              <a:rPr lang="en-US" sz="2400" dirty="0"/>
              <a:t>The mobile app </a:t>
            </a:r>
            <a:r>
              <a:rPr lang="en-US" sz="2400" b="1" dirty="0">
                <a:solidFill>
                  <a:srgbClr val="C00000"/>
                </a:solidFill>
              </a:rPr>
              <a:t>sends a request </a:t>
            </a:r>
            <a:r>
              <a:rPr lang="en-US" sz="2400" dirty="0"/>
              <a:t>to the API with a city name (e.g., Bangalore).</a:t>
            </a:r>
          </a:p>
          <a:p>
            <a:r>
              <a:rPr lang="en-US" sz="2400" dirty="0"/>
              <a:t>The API </a:t>
            </a:r>
            <a:r>
              <a:rPr lang="en-US" sz="2400" b="1" dirty="0">
                <a:solidFill>
                  <a:srgbClr val="C00000"/>
                </a:solidFill>
              </a:rPr>
              <a:t>processes this request </a:t>
            </a:r>
            <a:r>
              <a:rPr lang="en-US" sz="2400" dirty="0"/>
              <a:t>and </a:t>
            </a:r>
            <a:r>
              <a:rPr lang="en-US" sz="2400" b="1" dirty="0">
                <a:solidFill>
                  <a:srgbClr val="C00000"/>
                </a:solidFill>
              </a:rPr>
              <a:t>fetches the weather details</a:t>
            </a:r>
            <a:r>
              <a:rPr lang="en-US" sz="2400" b="1" dirty="0"/>
              <a:t> from its database</a:t>
            </a:r>
            <a:r>
              <a:rPr lang="en-US" sz="2400" dirty="0"/>
              <a:t>.</a:t>
            </a:r>
          </a:p>
          <a:p>
            <a:r>
              <a:rPr lang="en-US" sz="2400" dirty="0"/>
              <a:t>The </a:t>
            </a:r>
            <a:r>
              <a:rPr lang="en-US" sz="2400" b="1" dirty="0">
                <a:solidFill>
                  <a:srgbClr val="C00000"/>
                </a:solidFill>
              </a:rPr>
              <a:t>API sends the response back </a:t>
            </a:r>
            <a:r>
              <a:rPr lang="en-US" sz="2400" dirty="0"/>
              <a:t>to the app in </a:t>
            </a:r>
            <a:r>
              <a:rPr lang="en-US" sz="2400" b="1" dirty="0"/>
              <a:t>a structured format </a:t>
            </a:r>
            <a:r>
              <a:rPr lang="en-US" sz="2400" dirty="0"/>
              <a:t>(usually JSON).</a:t>
            </a:r>
          </a:p>
          <a:p>
            <a:r>
              <a:rPr lang="en-US" sz="2400" dirty="0"/>
              <a:t>The app </a:t>
            </a:r>
            <a:r>
              <a:rPr lang="en-US" sz="2400" b="1" dirty="0">
                <a:solidFill>
                  <a:srgbClr val="C00000"/>
                </a:solidFill>
              </a:rPr>
              <a:t>displays the weather details </a:t>
            </a:r>
            <a:r>
              <a:rPr lang="en-US" sz="2400" dirty="0"/>
              <a:t>to the user.</a:t>
            </a:r>
            <a:endParaRPr lang="en-IN" sz="2400" dirty="0"/>
          </a:p>
        </p:txBody>
      </p:sp>
    </p:spTree>
    <p:extLst>
      <p:ext uri="{BB962C8B-B14F-4D97-AF65-F5344CB8AC3E}">
        <p14:creationId xmlns:p14="http://schemas.microsoft.com/office/powerpoint/2010/main" val="280508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010093"/>
            <a:ext cx="10659110" cy="5166870"/>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a:t>
            </a:r>
            <a:r>
              <a:rPr lang="en-IN" sz="2800" dirty="0"/>
              <a:t>– Uses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r>
              <a:rPr lang="en-IN" sz="2800" dirty="0"/>
              <a:t>.</a:t>
            </a:r>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1050</TotalTime>
  <Words>2870</Words>
  <Application>Microsoft Office PowerPoint</Application>
  <PresentationFormat>Widescreen</PresentationFormat>
  <Paragraphs>309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Aptos</vt:lpstr>
      <vt:lpstr>Arial</vt:lpstr>
      <vt:lpstr>Calibri</vt:lpstr>
      <vt:lpstr>Gill Sans Nova</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107</cp:revision>
  <dcterms:created xsi:type="dcterms:W3CDTF">2024-11-25T17:19:06Z</dcterms:created>
  <dcterms:modified xsi:type="dcterms:W3CDTF">2025-05-18T14:00:36Z</dcterms:modified>
</cp:coreProperties>
</file>