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BEE68-7CAD-4AF2-AE14-A0112E2B383F}" v="7" dt="2024-07-31T19:02:2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1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1625-5C4E-4585-A91B-C509FA86A39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BC06EC-A633-400B-90E6-5301255802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nk-money-finance-98816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odfeet.com/blog/2018/05/how-to-find-the-cell-reference-for-a-searched-value-in-an-array-in-excel/" TargetMode="External"/><Relationship Id="rId7" Type="http://schemas.openxmlformats.org/officeDocument/2006/relationships/hyperlink" Target="https://www.diggita.it/story.php?title=Che_cosa_e_la_capacita_di_problem_solving_e_perche_e_importante_coltivarla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flickr.com/photos/141573413@N04/42099499622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www.programandoamedianoche.com/2008/08/error-al-modificar-la-estructura-de-las-tablas-de-una-base-de-sql-server-2008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DA8-D250-000C-8DD2-5BAE0BB5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480457"/>
            <a:ext cx="10907486" cy="1600200"/>
          </a:xfrm>
        </p:spPr>
        <p:txBody>
          <a:bodyPr>
            <a:normAutofit fontScale="90000"/>
          </a:bodyPr>
          <a:lstStyle/>
          <a:p>
            <a:r>
              <a:rPr lang="en-IN" dirty="0"/>
              <a:t>PRESENTATION FOR </a:t>
            </a:r>
            <a:br>
              <a:rPr lang="en-IN" dirty="0"/>
            </a:b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BANK LOAN OF CUSTOMERS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FF4B3-4184-8698-AA63-223E12F74D68}"/>
              </a:ext>
            </a:extLst>
          </p:cNvPr>
          <p:cNvSpPr/>
          <p:nvPr/>
        </p:nvSpPr>
        <p:spPr>
          <a:xfrm>
            <a:off x="805543" y="3992548"/>
            <a:ext cx="268877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52B9D-EFCC-4438-9C82-C0036ECA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2399" y="81643"/>
            <a:ext cx="3015343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4BFEA-CD46-F543-0BFA-548411BE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51113"/>
            <a:ext cx="10918371" cy="6019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BDC0F9-A039-6D17-0084-57FAFA2C0E74}"/>
              </a:ext>
            </a:extLst>
          </p:cNvPr>
          <p:cNvSpPr txBox="1"/>
          <p:nvPr/>
        </p:nvSpPr>
        <p:spPr>
          <a:xfrm>
            <a:off x="609599" y="272534"/>
            <a:ext cx="109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3) Total payment for Verified and Non-verified status</a:t>
            </a:r>
          </a:p>
        </p:txBody>
      </p:sp>
    </p:spTree>
    <p:extLst>
      <p:ext uri="{BB962C8B-B14F-4D97-AF65-F5344CB8AC3E}">
        <p14:creationId xmlns:p14="http://schemas.microsoft.com/office/powerpoint/2010/main" val="40507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5D8E3-96DF-FA97-930B-D1D3D45CD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853942"/>
            <a:ext cx="10504715" cy="5906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61E20-2200-C2AB-C185-B9E99EF3F231}"/>
              </a:ext>
            </a:extLst>
          </p:cNvPr>
          <p:cNvSpPr txBox="1"/>
          <p:nvPr/>
        </p:nvSpPr>
        <p:spPr>
          <a:xfrm>
            <a:off x="783770" y="356605"/>
            <a:ext cx="1050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4) State wise and Last credit pull wise loan status</a:t>
            </a:r>
          </a:p>
        </p:txBody>
      </p:sp>
    </p:spTree>
    <p:extLst>
      <p:ext uri="{BB962C8B-B14F-4D97-AF65-F5344CB8AC3E}">
        <p14:creationId xmlns:p14="http://schemas.microsoft.com/office/powerpoint/2010/main" val="26402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BBF04-8D94-969B-BB06-160C682B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857118"/>
            <a:ext cx="10526486" cy="5859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201A6-2C86-3A66-2267-536881E40412}"/>
              </a:ext>
            </a:extLst>
          </p:cNvPr>
          <p:cNvSpPr txBox="1"/>
          <p:nvPr/>
        </p:nvSpPr>
        <p:spPr>
          <a:xfrm>
            <a:off x="870857" y="379965"/>
            <a:ext cx="1052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 5) Home ownership vs last payment date stats</a:t>
            </a:r>
          </a:p>
        </p:txBody>
      </p:sp>
    </p:spTree>
    <p:extLst>
      <p:ext uri="{BB962C8B-B14F-4D97-AF65-F5344CB8AC3E}">
        <p14:creationId xmlns:p14="http://schemas.microsoft.com/office/powerpoint/2010/main" val="259526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FA9CF-BC03-928D-8DD1-F34A2B48EA2E}"/>
              </a:ext>
            </a:extLst>
          </p:cNvPr>
          <p:cNvSpPr txBox="1"/>
          <p:nvPr/>
        </p:nvSpPr>
        <p:spPr>
          <a:xfrm>
            <a:off x="511628" y="1077686"/>
            <a:ext cx="111687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lifornian FB" panose="0207040306080B030204" pitchFamily="18" charset="0"/>
              </a:rPr>
              <a:t>Key Insights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fornian FB" panose="0207040306080B030204" pitchFamily="18" charset="0"/>
              </a:rPr>
              <a:t>The Loan amount Was increased Year by year. The increase in loan amounts signifies a growing credit demand.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fornian FB" panose="0207040306080B030204" pitchFamily="18" charset="0"/>
              </a:rPr>
              <a:t>Growing loan amounts indicate borrowers' increased willingness to seek financing for various needs. </a:t>
            </a:r>
          </a:p>
          <a:p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fornian FB" panose="0207040306080B030204" pitchFamily="18" charset="0"/>
              </a:rPr>
              <a:t>This data underscores the importance of verification in facilitating higher payment volumes and potentially enhancing trust and security in financial transactions.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fornian FB" panose="0207040306080B030204" pitchFamily="18" charset="0"/>
              </a:rPr>
              <a:t>Analyzing the last payment date aids in assessing payment timeliness and potential repayment patterns within each home ownership category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28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D9C2F-187A-12DC-1EFD-59244829A70A}"/>
              </a:ext>
            </a:extLst>
          </p:cNvPr>
          <p:cNvSpPr txBox="1"/>
          <p:nvPr/>
        </p:nvSpPr>
        <p:spPr>
          <a:xfrm>
            <a:off x="1611086" y="2159054"/>
            <a:ext cx="791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Californian FB" panose="0207040306080B0302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5268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8C7A6-FF6F-2511-3BBF-A310B2B4AB7D}"/>
              </a:ext>
            </a:extLst>
          </p:cNvPr>
          <p:cNvSpPr txBox="1"/>
          <p:nvPr/>
        </p:nvSpPr>
        <p:spPr>
          <a:xfrm>
            <a:off x="1012371" y="2274838"/>
            <a:ext cx="11179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Californian FB" panose="0207040306080B030204" pitchFamily="18" charset="0"/>
              </a:rPr>
              <a:t>DOMAIN :</a:t>
            </a:r>
            <a:r>
              <a:rPr lang="en-IN" dirty="0">
                <a:latin typeface="Californian FB" panose="0207040306080B030204" pitchFamily="18" charset="0"/>
              </a:rPr>
              <a:t> Finance</a:t>
            </a:r>
          </a:p>
          <a:p>
            <a:endParaRPr lang="en-IN" dirty="0">
              <a:latin typeface="Californian FB" panose="0207040306080B030204" pitchFamily="18" charset="0"/>
            </a:endParaRPr>
          </a:p>
          <a:p>
            <a:r>
              <a:rPr lang="en-IN" u="sng" dirty="0">
                <a:latin typeface="Californian FB" panose="0207040306080B030204" pitchFamily="18" charset="0"/>
              </a:rPr>
              <a:t>PROJECT :</a:t>
            </a:r>
            <a:r>
              <a:rPr lang="en-IN" dirty="0">
                <a:latin typeface="Californian FB" panose="0207040306080B030204" pitchFamily="18" charset="0"/>
              </a:rPr>
              <a:t> Bank loan of customers</a:t>
            </a:r>
          </a:p>
          <a:p>
            <a:endParaRPr lang="en-IN" dirty="0">
              <a:latin typeface="Californian FB" panose="0207040306080B030204" pitchFamily="18" charset="0"/>
            </a:endParaRPr>
          </a:p>
          <a:p>
            <a:r>
              <a:rPr lang="en-IN" u="sng" dirty="0">
                <a:latin typeface="Californian FB" panose="0207040306080B030204" pitchFamily="18" charset="0"/>
              </a:rPr>
              <a:t>DATA SET PROVIDED :</a:t>
            </a:r>
            <a:r>
              <a:rPr lang="en-IN" dirty="0">
                <a:latin typeface="Californian FB" panose="0207040306080B030204" pitchFamily="18" charset="0"/>
              </a:rPr>
              <a:t> Finance_1  &amp; Finance_2</a:t>
            </a:r>
          </a:p>
          <a:p>
            <a:endParaRPr lang="en-IN" dirty="0">
              <a:latin typeface="Californian FB" panose="0207040306080B030204" pitchFamily="18" charset="0"/>
            </a:endParaRPr>
          </a:p>
          <a:p>
            <a:r>
              <a:rPr lang="en-IN" u="sng" dirty="0">
                <a:latin typeface="Californian FB" panose="0207040306080B030204" pitchFamily="18" charset="0"/>
              </a:rPr>
              <a:t>DATASET TYPE :</a:t>
            </a:r>
            <a:r>
              <a:rPr lang="en-IN" dirty="0">
                <a:latin typeface="Californian FB" panose="0207040306080B030204" pitchFamily="18" charset="0"/>
              </a:rPr>
              <a:t>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24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87BD1-6239-B86B-55C9-CE4C605AB088}"/>
              </a:ext>
            </a:extLst>
          </p:cNvPr>
          <p:cNvSpPr txBox="1"/>
          <p:nvPr/>
        </p:nvSpPr>
        <p:spPr>
          <a:xfrm>
            <a:off x="734786" y="1262743"/>
            <a:ext cx="107224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Californian FB" panose="0207040306080B030204" pitchFamily="18" charset="0"/>
              </a:rPr>
              <a:t>Main objective of project</a:t>
            </a:r>
          </a:p>
          <a:p>
            <a:endParaRPr lang="en-IN" dirty="0">
              <a:latin typeface="Californian FB" panose="0207040306080B030204" pitchFamily="18" charset="0"/>
            </a:endParaRPr>
          </a:p>
          <a:p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pitchFamily="18" charset="0"/>
              </a:rPr>
              <a:t>This is Bank loan of Customers project where we were provided with 2 datasets with .csv extension files having 39k rows each and the objective was to analyze the growth that bank got within given years in loans.</a:t>
            </a:r>
          </a:p>
          <a:p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pitchFamily="18" charset="0"/>
              </a:rPr>
              <a:t>We used MS-Excel for analyzing, cleaning and removing duplicates from dataset and prepared dashboard using Tableau and Power BI tools where we did calculations, merging and prepared interactive dashboards.</a:t>
            </a:r>
          </a:p>
          <a:p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6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284DD1F-5490-B8E3-DC6F-B17F203135D2}"/>
              </a:ext>
            </a:extLst>
          </p:cNvPr>
          <p:cNvSpPr/>
          <p:nvPr/>
        </p:nvSpPr>
        <p:spPr>
          <a:xfrm>
            <a:off x="1045029" y="1550432"/>
            <a:ext cx="3918857" cy="39297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C37A1-1D62-50A4-6ABF-4D7A16F111FA}"/>
              </a:ext>
            </a:extLst>
          </p:cNvPr>
          <p:cNvSpPr txBox="1"/>
          <p:nvPr/>
        </p:nvSpPr>
        <p:spPr>
          <a:xfrm>
            <a:off x="1219200" y="3284470"/>
            <a:ext cx="37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Management Tools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37D173-B379-53AA-0B6E-C476FB4ED6B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324668" y="1593992"/>
            <a:ext cx="2475864" cy="4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F46EE0-6C4B-785A-4BED-202020599C0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45429" y="4603118"/>
            <a:ext cx="2555103" cy="50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11C435-3F3C-3D13-AC1F-17B37DFA3847}"/>
              </a:ext>
            </a:extLst>
          </p:cNvPr>
          <p:cNvCxnSpPr>
            <a:cxnSpLocks/>
          </p:cNvCxnSpPr>
          <p:nvPr/>
        </p:nvCxnSpPr>
        <p:spPr>
          <a:xfrm>
            <a:off x="4865915" y="2688772"/>
            <a:ext cx="1934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C4453E-FF3D-2C94-CF17-8C76360C5604}"/>
              </a:ext>
            </a:extLst>
          </p:cNvPr>
          <p:cNvCxnSpPr>
            <a:cxnSpLocks/>
          </p:cNvCxnSpPr>
          <p:nvPr/>
        </p:nvCxnSpPr>
        <p:spPr>
          <a:xfrm>
            <a:off x="5007429" y="3657601"/>
            <a:ext cx="1793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BCACDA-BD01-E0CF-7DE0-AE1CFAB9C81B}"/>
              </a:ext>
            </a:extLst>
          </p:cNvPr>
          <p:cNvSpPr/>
          <p:nvPr/>
        </p:nvSpPr>
        <p:spPr>
          <a:xfrm>
            <a:off x="6800532" y="1335854"/>
            <a:ext cx="2093097" cy="5162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6D5DE-C5AA-0CE3-E2E4-99937C66FBB9}"/>
              </a:ext>
            </a:extLst>
          </p:cNvPr>
          <p:cNvSpPr/>
          <p:nvPr/>
        </p:nvSpPr>
        <p:spPr>
          <a:xfrm>
            <a:off x="6800532" y="3387813"/>
            <a:ext cx="2093097" cy="5162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4A8313-2313-122D-27BF-D68925D567C9}"/>
              </a:ext>
            </a:extLst>
          </p:cNvPr>
          <p:cNvSpPr/>
          <p:nvPr/>
        </p:nvSpPr>
        <p:spPr>
          <a:xfrm>
            <a:off x="6800532" y="2425986"/>
            <a:ext cx="2093097" cy="5162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Tableau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2FFA3-2105-6079-C342-2F257AF1527F}"/>
              </a:ext>
            </a:extLst>
          </p:cNvPr>
          <p:cNvSpPr/>
          <p:nvPr/>
        </p:nvSpPr>
        <p:spPr>
          <a:xfrm>
            <a:off x="6800532" y="4344980"/>
            <a:ext cx="2093097" cy="5162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SQL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F1103C0-B8B9-AEFA-6C49-A57F918A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24257" y="1168605"/>
            <a:ext cx="898707" cy="7636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02B4E29-32F6-669F-715B-30284DA5C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70839" y="2340429"/>
            <a:ext cx="852125" cy="685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6CBF37-4A9B-7925-02FE-4C0C7445D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70839" y="3314702"/>
            <a:ext cx="852125" cy="6857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75BE9CC-E0BF-0EBE-F44F-A61DF2790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070839" y="4288973"/>
            <a:ext cx="852125" cy="7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C027-06C5-5F92-4119-9C4852A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1"/>
            <a:ext cx="10820400" cy="563114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atin typeface="Californian FB" panose="0207040306080B030204" pitchFamily="18" charset="0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222CB-801F-A79D-C646-9ADE210E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639315"/>
            <a:ext cx="12017828" cy="6142484"/>
          </a:xfrm>
        </p:spPr>
      </p:pic>
    </p:spTree>
    <p:extLst>
      <p:ext uri="{BB962C8B-B14F-4D97-AF65-F5344CB8AC3E}">
        <p14:creationId xmlns:p14="http://schemas.microsoft.com/office/powerpoint/2010/main" val="272415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0CE7-87F5-6D11-3626-8D5F193E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0" y="1"/>
            <a:ext cx="10131425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Californian FB" panose="0207040306080B030204" pitchFamily="18" charset="0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D6AB4-5D5F-EE54-6B4F-C4E195CD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15"/>
            <a:ext cx="12192000" cy="6335483"/>
          </a:xfrm>
        </p:spPr>
      </p:pic>
    </p:spTree>
    <p:extLst>
      <p:ext uri="{BB962C8B-B14F-4D97-AF65-F5344CB8AC3E}">
        <p14:creationId xmlns:p14="http://schemas.microsoft.com/office/powerpoint/2010/main" val="15304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677F-947B-8F9C-B9A6-2682A859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POWER BI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301E66-2638-F029-01D4-36D38655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6400799"/>
          </a:xfrm>
        </p:spPr>
      </p:pic>
    </p:spTree>
    <p:extLst>
      <p:ext uri="{BB962C8B-B14F-4D97-AF65-F5344CB8AC3E}">
        <p14:creationId xmlns:p14="http://schemas.microsoft.com/office/powerpoint/2010/main" val="1028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BE2-3FA3-4BBF-B0D4-76CC8C6F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7" y="1"/>
            <a:ext cx="10131425" cy="544286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atin typeface="Californian FB" panose="0207040306080B030204" pitchFamily="18" charset="0"/>
              </a:rPr>
              <a:t>SQL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0AE5A-49A5-8239-AE48-367F69609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872343"/>
            <a:ext cx="10643055" cy="49856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BE59A-3A5E-9129-3A14-03C518543E9E}"/>
              </a:ext>
            </a:extLst>
          </p:cNvPr>
          <p:cNvSpPr txBox="1"/>
          <p:nvPr/>
        </p:nvSpPr>
        <p:spPr>
          <a:xfrm>
            <a:off x="261257" y="544287"/>
            <a:ext cx="10643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STEP 1 – Created the database named “Banking”.</a:t>
            </a:r>
          </a:p>
          <a:p>
            <a:r>
              <a:rPr lang="en-IN" sz="1600" dirty="0"/>
              <a:t>STEP 2 – Imported the csv file by “table data import wizard”.</a:t>
            </a:r>
          </a:p>
          <a:p>
            <a:r>
              <a:rPr lang="en-IN" sz="1600" dirty="0"/>
              <a:t>STEP 3 – Table now ready to fetch the data for different scenarios.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4BA08-783A-1BD4-8F71-1878089926AA}"/>
              </a:ext>
            </a:extLst>
          </p:cNvPr>
          <p:cNvSpPr txBox="1"/>
          <p:nvPr/>
        </p:nvSpPr>
        <p:spPr>
          <a:xfrm>
            <a:off x="261255" y="1503011"/>
            <a:ext cx="106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1) Year wise Loan amount stats.</a:t>
            </a:r>
          </a:p>
        </p:txBody>
      </p:sp>
    </p:spTree>
    <p:extLst>
      <p:ext uri="{BB962C8B-B14F-4D97-AF65-F5344CB8AC3E}">
        <p14:creationId xmlns:p14="http://schemas.microsoft.com/office/powerpoint/2010/main" val="271058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E32E7-9DE7-A56C-A572-A75D3752E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31371"/>
            <a:ext cx="10678886" cy="622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F4D93-FDB1-D728-B1DA-ED26400D0B04}"/>
              </a:ext>
            </a:extLst>
          </p:cNvPr>
          <p:cNvSpPr txBox="1"/>
          <p:nvPr/>
        </p:nvSpPr>
        <p:spPr>
          <a:xfrm>
            <a:off x="762000" y="131410"/>
            <a:ext cx="106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2) Grade &amp; Sub-grade wise </a:t>
            </a:r>
            <a:r>
              <a:rPr lang="en-IN" dirty="0" err="1"/>
              <a:t>Revol</a:t>
            </a:r>
            <a:r>
              <a:rPr lang="en-IN" dirty="0"/>
              <a:t> balance</a:t>
            </a:r>
          </a:p>
        </p:txBody>
      </p:sp>
    </p:spTree>
    <p:extLst>
      <p:ext uri="{BB962C8B-B14F-4D97-AF65-F5344CB8AC3E}">
        <p14:creationId xmlns:p14="http://schemas.microsoft.com/office/powerpoint/2010/main" val="3908935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296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Californian FB</vt:lpstr>
      <vt:lpstr>Gill Sans MT</vt:lpstr>
      <vt:lpstr>Wingdings</vt:lpstr>
      <vt:lpstr>Gallery</vt:lpstr>
      <vt:lpstr>PRESENTATION FOR  BANK LOAN OF CUSTOMERS</vt:lpstr>
      <vt:lpstr>PowerPoint Presentation</vt:lpstr>
      <vt:lpstr>PowerPoint Presentation</vt:lpstr>
      <vt:lpstr>PowerPoint Presentation</vt:lpstr>
      <vt:lpstr>Excel dashboard</vt:lpstr>
      <vt:lpstr>TABLEAU DASHBOARD</vt:lpstr>
      <vt:lpstr>POWER BI DASHBOARD</vt:lpstr>
      <vt:lpstr>SQL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Sawai</dc:creator>
  <cp:lastModifiedBy>pranali ingle</cp:lastModifiedBy>
  <cp:revision>2</cp:revision>
  <dcterms:created xsi:type="dcterms:W3CDTF">2024-07-30T15:09:30Z</dcterms:created>
  <dcterms:modified xsi:type="dcterms:W3CDTF">2024-12-09T08:47:31Z</dcterms:modified>
</cp:coreProperties>
</file>