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1" d="100"/>
          <a:sy n="61" d="100"/>
        </p:scale>
        <p:origin x="165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391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1382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9342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167522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0677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7186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0168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7359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701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495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718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9365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0048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16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430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10/25/2025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97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42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10/25/2025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236932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Capstone Project – Northwind Traders Sales Analytics</a:t>
            </a:r>
          </a:p>
        </p:txBody>
      </p:sp>
      <p:sp>
        <p:nvSpPr>
          <p:cNvPr id="3" name="Subtitle 2"/>
          <p:cNvSpPr>
            <a:spLocks noGrp="1"/>
          </p:cNvSpPr>
          <p:nvPr>
            <p:ph type="subTitle" idx="1"/>
          </p:nvPr>
        </p:nvSpPr>
        <p:spPr/>
        <p:txBody>
          <a:bodyPr/>
          <a:lstStyle/>
          <a:p>
            <a:r>
              <a:t>Sales Analysis using SQL, Excel, and Power BI</a:t>
            </a:r>
          </a:p>
          <a:p>
            <a:r>
              <a:t>By Pranathi NCH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Future Scope</a:t>
            </a:r>
          </a:p>
        </p:txBody>
      </p:sp>
      <p:sp>
        <p:nvSpPr>
          <p:cNvPr id="3" name="Content Placeholder 2"/>
          <p:cNvSpPr>
            <a:spLocks noGrp="1"/>
          </p:cNvSpPr>
          <p:nvPr>
            <p:ph idx="1"/>
          </p:nvPr>
        </p:nvSpPr>
        <p:spPr/>
        <p:txBody>
          <a:bodyPr/>
          <a:lstStyle/>
          <a:p>
            <a:pPr algn="l">
              <a:defRPr sz="1800"/>
            </a:pPr>
            <a:r>
              <a:t>This project demonstrates how SQL, Excel, and Power BI can be integrated to deliver actionable insights.</a:t>
            </a:r>
          </a:p>
          <a:p>
            <a:pPr algn="l">
              <a:defRPr sz="1800"/>
            </a:pPr>
            <a:endParaRPr/>
          </a:p>
          <a:p>
            <a:pPr algn="l">
              <a:defRPr sz="1800"/>
            </a:pPr>
            <a:r>
              <a:t>Future Enhancements:</a:t>
            </a:r>
          </a:p>
          <a:p>
            <a:pPr algn="l">
              <a:defRPr sz="1800"/>
            </a:pPr>
            <a:r>
              <a:t>• Automate dashboard refresh with live database</a:t>
            </a:r>
          </a:p>
          <a:p>
            <a:pPr algn="l">
              <a:defRPr sz="1800"/>
            </a:pPr>
            <a:r>
              <a:t>• Add predictive sales forecasting</a:t>
            </a:r>
          </a:p>
          <a:p>
            <a:pPr algn="l">
              <a:defRPr sz="1800"/>
            </a:pPr>
            <a:r>
              <a:t>• Expand analysis to include supplier performance and inventory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a:t>
            </a:r>
          </a:p>
        </p:txBody>
      </p:sp>
      <p:sp>
        <p:nvSpPr>
          <p:cNvPr id="3" name="Content Placeholder 2"/>
          <p:cNvSpPr>
            <a:spLocks noGrp="1"/>
          </p:cNvSpPr>
          <p:nvPr>
            <p:ph idx="1"/>
          </p:nvPr>
        </p:nvSpPr>
        <p:spPr/>
        <p:txBody>
          <a:bodyPr/>
          <a:lstStyle/>
          <a:p>
            <a:pPr algn="l">
              <a:defRPr sz="1800"/>
            </a:pPr>
            <a:r>
              <a:t>The Northwind Traders Sales Analytics project focuses on creating an interactive Power BI dashboard that highlights key sales metrics, customer insights, and employee performance. It integrates SQL, Excel, and Power BI for end-to-end analysis and visualization.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 &amp; Objectives</a:t>
            </a:r>
          </a:p>
        </p:txBody>
      </p:sp>
      <p:sp>
        <p:nvSpPr>
          <p:cNvPr id="3" name="Content Placeholder 2"/>
          <p:cNvSpPr>
            <a:spLocks noGrp="1"/>
          </p:cNvSpPr>
          <p:nvPr>
            <p:ph idx="1"/>
          </p:nvPr>
        </p:nvSpPr>
        <p:spPr/>
        <p:txBody>
          <a:bodyPr/>
          <a:lstStyle/>
          <a:p>
            <a:pPr algn="l">
              <a:defRPr sz="1800"/>
            </a:pPr>
            <a:r>
              <a:t>• Analyze Northwind Traders’ sales data to identify performance trends</a:t>
            </a:r>
          </a:p>
          <a:p>
            <a:pPr algn="l">
              <a:defRPr sz="1800"/>
            </a:pPr>
            <a:r>
              <a:t>• Understand customer purchasing behavior and product profitability</a:t>
            </a:r>
          </a:p>
          <a:p>
            <a:pPr algn="l">
              <a:defRPr sz="1800"/>
            </a:pPr>
            <a:r>
              <a:t>• Evaluate employee efficiency and regional performance</a:t>
            </a:r>
          </a:p>
          <a:p>
            <a:pPr algn="l">
              <a:defRPr sz="1800"/>
            </a:pPr>
            <a:r>
              <a:t>• Provide a data-driven dashboard for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Sources &amp; Preparation</a:t>
            </a:r>
          </a:p>
        </p:txBody>
      </p:sp>
      <p:sp>
        <p:nvSpPr>
          <p:cNvPr id="3" name="Content Placeholder 2"/>
          <p:cNvSpPr>
            <a:spLocks noGrp="1"/>
          </p:cNvSpPr>
          <p:nvPr>
            <p:ph idx="1"/>
          </p:nvPr>
        </p:nvSpPr>
        <p:spPr/>
        <p:txBody>
          <a:bodyPr/>
          <a:lstStyle/>
          <a:p>
            <a:pPr algn="l">
              <a:defRPr sz="1800"/>
            </a:pPr>
            <a:r>
              <a:t>Data was collected from SQL databases and Excel sheets containing Orders, Customers, Employees, and Products.</a:t>
            </a:r>
          </a:p>
          <a:p>
            <a:pPr algn="l">
              <a:defRPr sz="1800"/>
            </a:pPr>
            <a:endParaRPr/>
          </a:p>
          <a:p>
            <a:pPr algn="l">
              <a:defRPr sz="1800"/>
            </a:pPr>
            <a:r>
              <a:t>Key Steps:</a:t>
            </a:r>
          </a:p>
          <a:p>
            <a:pPr algn="l">
              <a:defRPr sz="1800"/>
            </a:pPr>
            <a:r>
              <a:t>• Removed duplicates and missing values</a:t>
            </a:r>
          </a:p>
          <a:p>
            <a:pPr algn="l">
              <a:defRPr sz="1800"/>
            </a:pPr>
            <a:r>
              <a:t>• Formatted dates and currency fields</a:t>
            </a:r>
          </a:p>
          <a:p>
            <a:pPr algn="l">
              <a:defRPr sz="1800"/>
            </a:pPr>
            <a:r>
              <a:t>• Built relationships in Power BI</a:t>
            </a:r>
          </a:p>
          <a:p>
            <a:pPr algn="l">
              <a:defRPr sz="1800"/>
            </a:pPr>
            <a:r>
              <a:t>• Ensured consistent naming conventions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lstStyle/>
          <a:p>
            <a:pPr algn="l">
              <a:defRPr sz="1800"/>
            </a:pPr>
            <a:r>
              <a:rPr dirty="0"/>
              <a:t>EDA was conducted using SQL queries to explore sales volume, customer count, and order frequency.</a:t>
            </a:r>
          </a:p>
          <a:p>
            <a:pPr algn="l">
              <a:defRPr sz="1800"/>
            </a:pPr>
            <a:r>
              <a:rPr lang="en-US" dirty="0"/>
              <a:t>Created Total Price column in Excel Power Query and changed text to date formats for consistency</a:t>
            </a:r>
          </a:p>
          <a:p>
            <a:pPr algn="l">
              <a:defRPr sz="1800"/>
            </a:pPr>
            <a:r>
              <a:rPr lang="en-US" dirty="0"/>
              <a:t>Exported SQL outputs to Excel for tabular visualization and summary </a:t>
            </a:r>
            <a:r>
              <a:rPr lang="en-US" dirty="0" err="1"/>
              <a:t>valiadation</a:t>
            </a:r>
            <a:r>
              <a:rPr lang="en-US" dirty="0"/>
              <a:t>.</a:t>
            </a:r>
          </a:p>
          <a:p>
            <a:pPr algn="l">
              <a:defRPr sz="1800"/>
            </a:pPr>
            <a:r>
              <a:rPr lang="en-US" dirty="0"/>
              <a:t>Conducted Power BI EDA to explore patterns in sales trends, customer </a:t>
            </a:r>
            <a:r>
              <a:rPr lang="en-US" dirty="0" err="1"/>
              <a:t>behaviour</a:t>
            </a:r>
            <a:r>
              <a:rPr lang="en-US" dirty="0"/>
              <a:t>, and product performance through visuals.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540510"/>
          </a:xfrm>
        </p:spPr>
        <p:txBody>
          <a:bodyPr/>
          <a:lstStyle/>
          <a:p>
            <a:r>
              <a:rPr sz="2400" dirty="0"/>
              <a:t>Sales Performance Dashboard (Power BI)</a:t>
            </a:r>
          </a:p>
        </p:txBody>
      </p:sp>
      <p:sp>
        <p:nvSpPr>
          <p:cNvPr id="3" name="Content Placeholder 2"/>
          <p:cNvSpPr>
            <a:spLocks noGrp="1"/>
          </p:cNvSpPr>
          <p:nvPr>
            <p:ph idx="1"/>
          </p:nvPr>
        </p:nvSpPr>
        <p:spPr>
          <a:xfrm>
            <a:off x="831873" y="4635062"/>
            <a:ext cx="6711654" cy="2222938"/>
          </a:xfrm>
        </p:spPr>
        <p:txBody>
          <a:bodyPr>
            <a:normAutofit lnSpcReduction="10000"/>
          </a:bodyPr>
          <a:lstStyle/>
          <a:p>
            <a:pPr algn="l">
              <a:defRPr sz="1800"/>
            </a:pPr>
            <a:r>
              <a:rPr dirty="0"/>
              <a:t>Power BI visualized key metrics such as total revenue, sales trend, and product category performance.</a:t>
            </a:r>
          </a:p>
          <a:p>
            <a:pPr algn="l">
              <a:defRPr sz="1800"/>
            </a:pPr>
            <a:r>
              <a:rPr dirty="0"/>
              <a:t>KPIs:</a:t>
            </a:r>
          </a:p>
          <a:p>
            <a:pPr algn="l">
              <a:defRPr sz="1800"/>
            </a:pPr>
            <a:r>
              <a:rPr dirty="0"/>
              <a:t>• Total Revenue: </a:t>
            </a:r>
            <a:r>
              <a:rPr lang="en-US" dirty="0"/>
              <a:t>12,65,793.04</a:t>
            </a:r>
          </a:p>
          <a:p>
            <a:pPr algn="l">
              <a:defRPr sz="1800"/>
            </a:pPr>
            <a:r>
              <a:rPr dirty="0"/>
              <a:t>• Total Orders: 830</a:t>
            </a:r>
          </a:p>
          <a:p>
            <a:pPr algn="l">
              <a:defRPr sz="1800"/>
            </a:pPr>
            <a:r>
              <a:rPr dirty="0"/>
              <a:t>• Averag</a:t>
            </a:r>
            <a:r>
              <a:rPr lang="en-US" dirty="0"/>
              <a:t>e Revenue by category 1,525.05</a:t>
            </a:r>
            <a:endParaRPr dirty="0"/>
          </a:p>
        </p:txBody>
      </p:sp>
      <p:pic>
        <p:nvPicPr>
          <p:cNvPr id="5" name="Picture 4">
            <a:extLst>
              <a:ext uri="{FF2B5EF4-FFF2-40B4-BE49-F238E27FC236}">
                <a16:creationId xmlns:a16="http://schemas.microsoft.com/office/drawing/2014/main" id="{63903F88-760A-0CFF-90CF-28BB968370D9}"/>
              </a:ext>
            </a:extLst>
          </p:cNvPr>
          <p:cNvPicPr>
            <a:picLocks noChangeAspect="1"/>
          </p:cNvPicPr>
          <p:nvPr/>
        </p:nvPicPr>
        <p:blipFill>
          <a:blip r:embed="rId2"/>
          <a:srcRect t="6301" b="5380"/>
          <a:stretch>
            <a:fillRect/>
          </a:stretch>
        </p:blipFill>
        <p:spPr>
          <a:xfrm>
            <a:off x="204952" y="993228"/>
            <a:ext cx="8312127" cy="36418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761227"/>
          </a:xfrm>
        </p:spPr>
        <p:txBody>
          <a:bodyPr/>
          <a:lstStyle/>
          <a:p>
            <a:r>
              <a:rPr sz="2800" dirty="0"/>
              <a:t>Customer &amp; Product Insights</a:t>
            </a:r>
          </a:p>
        </p:txBody>
      </p:sp>
      <p:sp>
        <p:nvSpPr>
          <p:cNvPr id="3" name="Content Placeholder 2"/>
          <p:cNvSpPr>
            <a:spLocks noGrp="1"/>
          </p:cNvSpPr>
          <p:nvPr>
            <p:ph idx="1"/>
          </p:nvPr>
        </p:nvSpPr>
        <p:spPr>
          <a:xfrm>
            <a:off x="1216173" y="4133974"/>
            <a:ext cx="6711654" cy="2692496"/>
          </a:xfrm>
        </p:spPr>
        <p:txBody>
          <a:bodyPr/>
          <a:lstStyle/>
          <a:p>
            <a:pPr algn="l">
              <a:defRPr sz="1800"/>
            </a:pPr>
            <a:r>
              <a:rPr dirty="0"/>
              <a:t>Customer segmentation identified top buyers and repeat customers.</a:t>
            </a:r>
          </a:p>
          <a:p>
            <a:pPr algn="l">
              <a:defRPr sz="1800"/>
            </a:pPr>
            <a:r>
              <a:rPr dirty="0"/>
              <a:t>Product-level analysis showed 'Beverages' and 'Confections' leading in sales.</a:t>
            </a:r>
          </a:p>
          <a:p>
            <a:pPr algn="l">
              <a:defRPr sz="1800"/>
            </a:pPr>
            <a:r>
              <a:rPr dirty="0"/>
              <a:t>Insights:</a:t>
            </a:r>
          </a:p>
          <a:p>
            <a:pPr algn="l">
              <a:defRPr sz="1800"/>
            </a:pPr>
            <a:r>
              <a:rPr dirty="0"/>
              <a:t>• 20% of customers contributed to 60% of revenue</a:t>
            </a:r>
          </a:p>
          <a:p>
            <a:pPr algn="l">
              <a:defRPr sz="1800"/>
            </a:pPr>
            <a:r>
              <a:rPr dirty="0"/>
              <a:t>• Discounts drove higher order frequency</a:t>
            </a:r>
          </a:p>
        </p:txBody>
      </p:sp>
      <p:pic>
        <p:nvPicPr>
          <p:cNvPr id="5" name="Picture 4">
            <a:extLst>
              <a:ext uri="{FF2B5EF4-FFF2-40B4-BE49-F238E27FC236}">
                <a16:creationId xmlns:a16="http://schemas.microsoft.com/office/drawing/2014/main" id="{19FC05CC-26B8-6D0C-3040-E3EA62FC50A2}"/>
              </a:ext>
            </a:extLst>
          </p:cNvPr>
          <p:cNvPicPr>
            <a:picLocks noChangeAspect="1"/>
          </p:cNvPicPr>
          <p:nvPr/>
        </p:nvPicPr>
        <p:blipFill>
          <a:blip r:embed="rId2"/>
          <a:srcRect t="7986" b="6594"/>
          <a:stretch>
            <a:fillRect/>
          </a:stretch>
        </p:blipFill>
        <p:spPr>
          <a:xfrm>
            <a:off x="790504" y="1213945"/>
            <a:ext cx="6177855" cy="26924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166697"/>
            <a:ext cx="7055380" cy="572041"/>
          </a:xfrm>
        </p:spPr>
        <p:txBody>
          <a:bodyPr/>
          <a:lstStyle/>
          <a:p>
            <a:r>
              <a:rPr sz="2400" dirty="0"/>
              <a:t>Employee &amp; Regional Analysis</a:t>
            </a:r>
          </a:p>
        </p:txBody>
      </p:sp>
      <p:sp>
        <p:nvSpPr>
          <p:cNvPr id="3" name="Content Placeholder 2"/>
          <p:cNvSpPr>
            <a:spLocks noGrp="1"/>
          </p:cNvSpPr>
          <p:nvPr>
            <p:ph idx="1"/>
          </p:nvPr>
        </p:nvSpPr>
        <p:spPr>
          <a:xfrm>
            <a:off x="997683" y="4684189"/>
            <a:ext cx="6711654" cy="2173811"/>
          </a:xfrm>
        </p:spPr>
        <p:txBody>
          <a:bodyPr/>
          <a:lstStyle/>
          <a:p>
            <a:pPr algn="l">
              <a:defRPr sz="1800"/>
            </a:pPr>
            <a:r>
              <a:rPr dirty="0"/>
              <a:t>Performance metrics were compared among employees and across regions.</a:t>
            </a:r>
          </a:p>
          <a:p>
            <a:pPr algn="l">
              <a:defRPr sz="1800"/>
            </a:pPr>
            <a:r>
              <a:rPr dirty="0"/>
              <a:t>Findings:</a:t>
            </a:r>
          </a:p>
          <a:p>
            <a:pPr algn="l">
              <a:defRPr sz="1800"/>
            </a:pPr>
            <a:r>
              <a:rPr dirty="0"/>
              <a:t>• Top 3 employees contributed to 50% of total sales</a:t>
            </a:r>
          </a:p>
          <a:p>
            <a:pPr algn="l">
              <a:defRPr sz="1800"/>
            </a:pPr>
            <a:r>
              <a:rPr dirty="0"/>
              <a:t>• West Europe and North America regions had the highest average order value</a:t>
            </a:r>
          </a:p>
        </p:txBody>
      </p:sp>
      <p:pic>
        <p:nvPicPr>
          <p:cNvPr id="5" name="Picture 4">
            <a:extLst>
              <a:ext uri="{FF2B5EF4-FFF2-40B4-BE49-F238E27FC236}">
                <a16:creationId xmlns:a16="http://schemas.microsoft.com/office/drawing/2014/main" id="{FC0B2C80-36C6-C57C-AD84-B04C0198A72F}"/>
              </a:ext>
            </a:extLst>
          </p:cNvPr>
          <p:cNvPicPr>
            <a:picLocks noChangeAspect="1"/>
          </p:cNvPicPr>
          <p:nvPr/>
        </p:nvPicPr>
        <p:blipFill>
          <a:blip r:embed="rId2"/>
          <a:srcRect t="3847" b="6300"/>
          <a:stretch>
            <a:fillRect/>
          </a:stretch>
        </p:blipFill>
        <p:spPr>
          <a:xfrm>
            <a:off x="323193" y="871586"/>
            <a:ext cx="8497614" cy="36846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Inventory &amp; Stock Analysis</a:t>
            </a:r>
            <a:endParaRPr dirty="0"/>
          </a:p>
        </p:txBody>
      </p:sp>
      <p:pic>
        <p:nvPicPr>
          <p:cNvPr id="5" name="Content Placeholder 4">
            <a:extLst>
              <a:ext uri="{FF2B5EF4-FFF2-40B4-BE49-F238E27FC236}">
                <a16:creationId xmlns:a16="http://schemas.microsoft.com/office/drawing/2014/main" id="{2BB6D711-BED6-6B25-C3D2-54D6DDDF6992}"/>
              </a:ext>
            </a:extLst>
          </p:cNvPr>
          <p:cNvPicPr>
            <a:picLocks noGrp="1" noChangeAspect="1"/>
          </p:cNvPicPr>
          <p:nvPr>
            <p:ph idx="1"/>
          </p:nvPr>
        </p:nvPicPr>
        <p:blipFill>
          <a:blip r:embed="rId2"/>
          <a:stretch>
            <a:fillRect/>
          </a:stretch>
        </p:blipFill>
        <p:spPr>
          <a:xfrm>
            <a:off x="656425" y="1853248"/>
            <a:ext cx="6711950" cy="377362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490</TotalTime>
  <Words>401</Words>
  <Application>Microsoft Office PowerPoint</Application>
  <PresentationFormat>On-screen Show (4:3)</PresentationFormat>
  <Paragraphs>48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3</vt:lpstr>
      <vt:lpstr>Ion</vt:lpstr>
      <vt:lpstr>Capstone Project – Northwind Traders Sales Analytics</vt:lpstr>
      <vt:lpstr>Overview</vt:lpstr>
      <vt:lpstr>Problem Statement &amp; Objectives</vt:lpstr>
      <vt:lpstr>Data Sources &amp; Preparation</vt:lpstr>
      <vt:lpstr>Exploratory Data Analysis (EDA)</vt:lpstr>
      <vt:lpstr>Sales Performance Dashboard (Power BI)</vt:lpstr>
      <vt:lpstr>Customer &amp; Product Insights</vt:lpstr>
      <vt:lpstr>Employee &amp; Regional Analysis</vt:lpstr>
      <vt:lpstr>Inventory &amp; Stock Analysis</vt:lpstr>
      <vt:lpstr>Conclusion &amp; Future Scope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SmartBridge</dc:creator>
  <cp:keywords/>
  <dc:description>generated using python-pptx</dc:description>
  <cp:lastModifiedBy>SmartBridge</cp:lastModifiedBy>
  <cp:revision>3</cp:revision>
  <dcterms:created xsi:type="dcterms:W3CDTF">2013-01-27T09:14:16Z</dcterms:created>
  <dcterms:modified xsi:type="dcterms:W3CDTF">2025-10-25T10:01:55Z</dcterms:modified>
  <cp:category/>
</cp:coreProperties>
</file>