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 Rental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Capstone Project: Sakila Movie Rental Analysis</a:t>
            </a:r>
          </a:p>
          <a:p>
            <a:pPr>
              <a:defRPr sz="1800"/>
            </a:pPr>
            <a:r>
              <a:t>Tools Used: Power BI, Excel, SQL</a:t>
            </a:r>
          </a:p>
          <a:p>
            <a:pPr>
              <a:defRPr sz="1800"/>
            </a:pPr>
            <a:r>
              <a:t>Objective: To provide actionable insights into movie rentals, sales, inventory, and customer behavior.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&amp; Location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0955B-7607-B62A-9A07-FB7EEB0F4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89" t="21423" r="40599" b="20405"/>
          <a:stretch>
            <a:fillRect/>
          </a:stretch>
        </p:blipFill>
        <p:spPr>
          <a:xfrm>
            <a:off x="623179" y="1417638"/>
            <a:ext cx="8237042" cy="4809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Staff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Staff 1 has highest rental handling rate and efficiency.</a:t>
            </a:r>
          </a:p>
          <a:p>
            <a:pPr>
              <a:defRPr sz="1800"/>
            </a:pPr>
            <a:r>
              <a:rPr dirty="0"/>
              <a:t>Action: Recognize top performers and train underperforming staff.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EF875-2028-7C47-EA44-8934CBAF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 t="19180" r="39655" b="20714"/>
          <a:stretch>
            <a:fillRect/>
          </a:stretch>
        </p:blipFill>
        <p:spPr>
          <a:xfrm>
            <a:off x="914399" y="2457771"/>
            <a:ext cx="6542690" cy="38509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Most customers are concentrated in major urban cities.</a:t>
            </a:r>
          </a:p>
          <a:p>
            <a:pPr>
              <a:defRPr sz="1800"/>
            </a:pPr>
            <a:r>
              <a:rPr dirty="0"/>
              <a:t>Top cities show higher repeat rentals.</a:t>
            </a:r>
          </a:p>
          <a:p>
            <a:pPr>
              <a:defRPr sz="1800"/>
            </a:pPr>
            <a:r>
              <a:rPr dirty="0"/>
              <a:t>Action: Run regional promotions and reward programs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26F2A-12E1-8642-2D50-31405FE54D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1" t="19794" r="40517" b="20407"/>
          <a:stretch>
            <a:fillRect/>
          </a:stretch>
        </p:blipFill>
        <p:spPr>
          <a:xfrm>
            <a:off x="772510" y="2601310"/>
            <a:ext cx="7378261" cy="39820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Rental Duration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Average rental duration is 5 days; varies by staff and film category.</a:t>
            </a:r>
          </a:p>
          <a:p>
            <a:pPr>
              <a:defRPr sz="1800"/>
            </a:pPr>
            <a:r>
              <a:rPr dirty="0"/>
              <a:t>Action: Introduce flexible rental durations for premium customers.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C203B-99B6-AADD-6731-B1166E95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1" t="19793" r="40689" b="23000"/>
          <a:stretch>
            <a:fillRect/>
          </a:stretch>
        </p:blipFill>
        <p:spPr>
          <a:xfrm>
            <a:off x="867102" y="2396357"/>
            <a:ext cx="7146052" cy="40766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Sports, Action, and Drama categories have highest rental rates.</a:t>
            </a:r>
          </a:p>
          <a:p>
            <a:pPr>
              <a:defRPr sz="1800"/>
            </a:pPr>
            <a:r>
              <a:rPr dirty="0"/>
              <a:t>Action: Focus marketing on top categories.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886D1-7B7E-CB01-8CCC-DEF6A48853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0" t="21327" r="57759" b="21941"/>
          <a:stretch>
            <a:fillRect/>
          </a:stretch>
        </p:blipFill>
        <p:spPr>
          <a:xfrm>
            <a:off x="1182413" y="2386319"/>
            <a:ext cx="5312979" cy="43109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Highest Revenue Month: July</a:t>
            </a:r>
          </a:p>
          <a:p>
            <a:pPr>
              <a:defRPr sz="1800"/>
            </a:pPr>
            <a:r>
              <a:rPr dirty="0"/>
              <a:t>• Top Genre: Action &amp; Drama</a:t>
            </a:r>
          </a:p>
          <a:p>
            <a:pPr>
              <a:defRPr sz="1800"/>
            </a:pPr>
            <a:r>
              <a:rPr dirty="0"/>
              <a:t>• Top City: Aurora</a:t>
            </a:r>
          </a:p>
          <a:p>
            <a:pPr>
              <a:defRPr sz="1800"/>
            </a:pPr>
            <a:r>
              <a:rPr dirty="0"/>
              <a:t>• Most Common Rating: PG-13</a:t>
            </a:r>
          </a:p>
          <a:p>
            <a:pPr>
              <a:defRPr sz="1800"/>
            </a:pPr>
            <a:r>
              <a:rPr dirty="0"/>
              <a:t>• Avg Rental Duration: 5 d</a:t>
            </a:r>
            <a:r>
              <a:rPr lang="en-IN" dirty="0" err="1"/>
              <a:t>ays</a:t>
            </a:r>
            <a:endParaRPr lang="en-IN" dirty="0"/>
          </a:p>
          <a:p>
            <a:pPr marL="0" indent="0">
              <a:buNone/>
              <a:defRPr sz="1800"/>
            </a:pP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Recommendations:</a:t>
            </a:r>
          </a:p>
          <a:p>
            <a:pPr>
              <a:defRPr sz="1800"/>
            </a:pPr>
            <a:r>
              <a:rPr dirty="0"/>
              <a:t>1. Focus marketing during high-revenue months.</a:t>
            </a:r>
          </a:p>
          <a:p>
            <a:pPr>
              <a:defRPr sz="1800"/>
            </a:pPr>
            <a:r>
              <a:rPr dirty="0"/>
              <a:t>2. Expand top-performing categories and cities.</a:t>
            </a:r>
          </a:p>
          <a:p>
            <a:pPr>
              <a:defRPr sz="1800"/>
            </a:pPr>
            <a:r>
              <a:rPr dirty="0"/>
              <a:t>3. Reward loyal customers.</a:t>
            </a:r>
          </a:p>
          <a:p>
            <a:pPr>
              <a:defRPr sz="1800"/>
            </a:pPr>
            <a:r>
              <a:rPr dirty="0"/>
              <a:t>4. Monitor staff productivity.</a:t>
            </a:r>
          </a:p>
          <a:p>
            <a:pPr>
              <a:defRPr sz="1800"/>
            </a:pPr>
            <a:r>
              <a:rPr dirty="0"/>
              <a:t>Conclusion:</a:t>
            </a:r>
          </a:p>
          <a:p>
            <a:pPr>
              <a:defRPr sz="1800"/>
            </a:pPr>
            <a:r>
              <a:rPr dirty="0"/>
              <a:t>The Power BI dashboard enables data-driven decisions to enhance revenue and customer satisfaction.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The DVD Rental store aims to understand its business performance across films, customers, staff, and stores.</a:t>
            </a:r>
          </a:p>
          <a:p>
            <a:pPr>
              <a:defRPr sz="1800"/>
            </a:pPr>
            <a:r>
              <a:t>Goals:</a:t>
            </a:r>
          </a:p>
          <a:p>
            <a:pPr>
              <a:defRPr sz="1800"/>
            </a:pPr>
            <a:r>
              <a:t>- Identify high-performing films and categories</a:t>
            </a:r>
          </a:p>
          <a:p>
            <a:pPr>
              <a:defRPr sz="1800"/>
            </a:pPr>
            <a:r>
              <a:t>- Analyze customer segments and payment behavior</a:t>
            </a:r>
          </a:p>
          <a:p>
            <a:pPr>
              <a:defRPr sz="1800"/>
            </a:pPr>
            <a:r>
              <a:t>- Improve store performance and operational efficiency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Dataset: Sakila Movie Rental Database</a:t>
            </a:r>
          </a:p>
          <a:p>
            <a:pPr>
              <a:defRPr sz="1800"/>
            </a:pPr>
            <a:r>
              <a:t>Tables Used: film, customer, rental, payment, store, inventory, staff, language, city, country</a:t>
            </a:r>
          </a:p>
          <a:p>
            <a:pPr>
              <a:defRPr sz="1800"/>
            </a:pPr>
            <a:r>
              <a:t>Total Records: 16,000+</a:t>
            </a:r>
          </a:p>
          <a:p>
            <a:pPr>
              <a:defRPr sz="1800"/>
            </a:pPr>
            <a:r>
              <a:t>Source: MySQL database exported to Excel and connected to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5D0B-A896-1E56-1A98-8ABF114A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881"/>
            <a:ext cx="8229600" cy="387514"/>
          </a:xfrm>
        </p:spPr>
        <p:txBody>
          <a:bodyPr>
            <a:normAutofit fontScale="90000"/>
          </a:bodyPr>
          <a:lstStyle/>
          <a:p>
            <a:r>
              <a:rPr lang="en-US" dirty="0"/>
              <a:t>MECE BREAKDOWN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DD51EB6-1BB4-5706-D7A5-392E3F634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1047308"/>
              </p:ext>
            </p:extLst>
          </p:nvPr>
        </p:nvGraphicFramePr>
        <p:xfrm>
          <a:off x="346841" y="468395"/>
          <a:ext cx="8229600" cy="6340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114799">
                  <a:extLst>
                    <a:ext uri="{9D8B030D-6E8A-4147-A177-3AD203B41FA5}">
                      <a16:colId xmlns:a16="http://schemas.microsoft.com/office/drawing/2014/main" val="2524904337"/>
                    </a:ext>
                  </a:extLst>
                </a:gridCol>
                <a:gridCol w="4114801">
                  <a:extLst>
                    <a:ext uri="{9D8B030D-6E8A-4147-A177-3AD203B41FA5}">
                      <a16:colId xmlns:a16="http://schemas.microsoft.com/office/drawing/2014/main" val="3220385264"/>
                    </a:ext>
                  </a:extLst>
                </a:gridCol>
              </a:tblGrid>
              <a:tr h="5833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Category / Step</a:t>
                      </a:r>
                      <a:endParaRPr lang="en-IN" sz="1400" dirty="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Description / Focus Area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440645842"/>
                  </a:ext>
                </a:extLst>
              </a:tr>
              <a:tr h="651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Data Foundation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Collect data from Sakila Database → Clean, transform, and model (Star schema with fact and dimension tables).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569255669"/>
                  </a:ext>
                </a:extLst>
              </a:tr>
              <a:tr h="651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Customer Analysis</a:t>
                      </a:r>
                      <a:endParaRPr lang="en-IN" sz="1400" dirty="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 err="1"/>
                        <a:t>Analyze</a:t>
                      </a:r>
                      <a:r>
                        <a:rPr lang="en-IN" sz="1400" dirty="0"/>
                        <a:t> customer demographics, active vs. inactive status, top customers by rentals, and average spending per customer.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070400028"/>
                  </a:ext>
                </a:extLst>
              </a:tr>
              <a:tr h="651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Film Analysis</a:t>
                      </a:r>
                      <a:endParaRPr lang="en-IN" sz="1400" dirty="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Identify top rented movies, </a:t>
                      </a:r>
                      <a:r>
                        <a:rPr lang="en-IN" sz="1400" dirty="0" err="1"/>
                        <a:t>analyze</a:t>
                      </a:r>
                      <a:r>
                        <a:rPr lang="en-IN" sz="1400" dirty="0"/>
                        <a:t> by category, rating, and language; study film length and rental duration patterns.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3529410670"/>
                  </a:ext>
                </a:extLst>
              </a:tr>
              <a:tr h="447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Revenue &amp; Sales Analysis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Track monthly and yearly revenue trends; compare store-wise and category-wise revenue performance.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3518631800"/>
                  </a:ext>
                </a:extLst>
              </a:tr>
              <a:tr h="447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Store &amp; Staff Performance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Evaluate store performance; analyze staff contribution to revenue and identify top-performing employees.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918962640"/>
                  </a:ext>
                </a:extLst>
              </a:tr>
              <a:tr h="447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Rental &amp; Inventory Operations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Study rental frequency, late returns, film availability, and relationship between film demand and inventory.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426075667"/>
                  </a:ext>
                </a:extLst>
              </a:tr>
              <a:tr h="447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Language &amp; Category Insights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Determine most popular languages and genres; assess profitability and rental frequency by category.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030826193"/>
                  </a:ext>
                </a:extLst>
              </a:tr>
              <a:tr h="447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Visualization Layer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Create Power BI dashboards with KPIs, charts (bar, line, donut, map), and interactive slicers for filters.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1132920068"/>
                  </a:ext>
                </a:extLst>
              </a:tr>
              <a:tr h="651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Insights &amp; Decisions</a:t>
                      </a:r>
                      <a:endParaRPr lang="en-IN" sz="140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Highlight key insights to improve marketing, optimize inventory, enhance staff scheduling, and increase revenue.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3023598891"/>
                  </a:ext>
                </a:extLst>
              </a:tr>
              <a:tr h="6511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Data Governance</a:t>
                      </a:r>
                      <a:endParaRPr lang="en-IN" sz="1400" dirty="0"/>
                    </a:p>
                  </a:txBody>
                  <a:tcPr marL="42299" marR="42299" marT="21149" marB="211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/>
                        <a:t>Set up data refresh schedules, update relationships when schema changes, and ensure consistent report performance.</a:t>
                      </a:r>
                    </a:p>
                  </a:txBody>
                  <a:tcPr marL="42299" marR="42299" marT="21149" marB="21149" anchor="ctr"/>
                </a:tc>
                <a:extLst>
                  <a:ext uri="{0D108BD9-81ED-4DB2-BD59-A6C34878D82A}">
                    <a16:rowId xmlns:a16="http://schemas.microsoft.com/office/drawing/2014/main" val="2196273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39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&amp;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Cleaned and validated data using Power Query</a:t>
            </a:r>
          </a:p>
          <a:p>
            <a:pPr>
              <a:defRPr sz="1800"/>
            </a:pPr>
            <a:r>
              <a:rPr dirty="0"/>
              <a:t>• Removed duplicates and missing values</a:t>
            </a:r>
          </a:p>
          <a:p>
            <a:pPr>
              <a:defRPr sz="1800"/>
            </a:pPr>
            <a:r>
              <a:rPr dirty="0"/>
              <a:t>• Established relationships between key tables</a:t>
            </a:r>
          </a:p>
          <a:p>
            <a:pPr>
              <a:defRPr sz="1800"/>
            </a:pPr>
            <a:r>
              <a:rPr dirty="0"/>
              <a:t>• Data model connected via keys: </a:t>
            </a:r>
            <a:r>
              <a:rPr dirty="0" err="1"/>
              <a:t>film_id</a:t>
            </a:r>
            <a:r>
              <a:rPr dirty="0"/>
              <a:t>, </a:t>
            </a:r>
            <a:r>
              <a:rPr dirty="0" err="1"/>
              <a:t>customer_id</a:t>
            </a:r>
            <a:r>
              <a:rPr dirty="0"/>
              <a:t>, </a:t>
            </a:r>
            <a:r>
              <a:rPr dirty="0" err="1"/>
              <a:t>rental_id</a:t>
            </a:r>
            <a:r>
              <a:rPr dirty="0"/>
              <a:t>, </a:t>
            </a:r>
            <a:r>
              <a:rPr dirty="0" err="1"/>
              <a:t>store_id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66A3B-1106-B904-FBCF-9B49A04EE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23" y="3108483"/>
            <a:ext cx="7157545" cy="34748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Built an interactive Power BI Dashboard</a:t>
            </a:r>
          </a:p>
          <a:p>
            <a:pPr>
              <a:defRPr sz="1800"/>
            </a:pPr>
            <a:r>
              <a:rPr dirty="0"/>
              <a:t>• KPIs: Total Sales, Rentals, Active Customers, Avg Rental Duration</a:t>
            </a:r>
          </a:p>
          <a:p>
            <a:pPr>
              <a:defRPr sz="1800"/>
            </a:pPr>
            <a:r>
              <a:rPr dirty="0"/>
              <a:t>• Visuals used: Bar, Line, Map, Pie, Donut charts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9CF0A-DF50-3A53-D8F3-F7076063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8" t="20100" r="41034" b="21327"/>
          <a:stretch>
            <a:fillRect/>
          </a:stretch>
        </p:blipFill>
        <p:spPr>
          <a:xfrm>
            <a:off x="867103" y="2862700"/>
            <a:ext cx="6463863" cy="37871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Revenue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Monthly sales show clear seasonality.</a:t>
            </a:r>
          </a:p>
          <a:p>
            <a:pPr>
              <a:defRPr sz="1800"/>
            </a:pPr>
            <a:r>
              <a:rPr dirty="0"/>
              <a:t>Highlight: July recorded the highest revenue.</a:t>
            </a:r>
          </a:p>
          <a:p>
            <a:pPr>
              <a:defRPr sz="1800"/>
            </a:pPr>
            <a:r>
              <a:rPr dirty="0"/>
              <a:t>Action: Plan marketing and promotions in high-demand months.</a:t>
            </a:r>
          </a:p>
          <a:p>
            <a:pPr marL="0" indent="0">
              <a:buNone/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5EAF3-1C49-9BEB-548C-D503E4ED89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6" t="22554" r="39655" b="19487"/>
          <a:stretch>
            <a:fillRect/>
          </a:stretch>
        </p:blipFill>
        <p:spPr>
          <a:xfrm>
            <a:off x="898635" y="3146479"/>
            <a:ext cx="5218386" cy="29796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Sales by Customer Segment &amp; Payment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VIP and Regular customers contribute majority sales.</a:t>
            </a:r>
          </a:p>
          <a:p>
            <a:pPr>
              <a:defRPr sz="1800"/>
            </a:pPr>
            <a:r>
              <a:rPr dirty="0"/>
              <a:t>Action: Offer targeted loyalty benefits for top segments.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19C71-43B3-C485-D978-D1501549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66" r="55862" b="18875"/>
          <a:stretch>
            <a:fillRect/>
          </a:stretch>
        </p:blipFill>
        <p:spPr>
          <a:xfrm>
            <a:off x="1245474" y="2702098"/>
            <a:ext cx="5533697" cy="36066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&amp; Film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Insight: Most inventory consists of PG and PG-13 rated films.</a:t>
            </a:r>
          </a:p>
          <a:p>
            <a:pPr>
              <a:defRPr sz="1800"/>
            </a:pPr>
            <a:r>
              <a:rPr dirty="0"/>
              <a:t>Action and Drama are most stocked genres.</a:t>
            </a:r>
          </a:p>
          <a:p>
            <a:pPr>
              <a:defRPr sz="1800"/>
            </a:pPr>
            <a:r>
              <a:rPr dirty="0"/>
              <a:t>Action: Balance inventory with higher demand categories.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607D9-E8DA-C564-B090-FA0F1AAF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8" t="20714" r="61724" b="23167"/>
          <a:stretch>
            <a:fillRect/>
          </a:stretch>
        </p:blipFill>
        <p:spPr>
          <a:xfrm>
            <a:off x="1324303" y="2806261"/>
            <a:ext cx="4430111" cy="39354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720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Movie Rental Power BI Dashboard</vt:lpstr>
      <vt:lpstr>Problem Statement</vt:lpstr>
      <vt:lpstr>Data Source &amp; Description</vt:lpstr>
      <vt:lpstr>MECE BREAKDOWN</vt:lpstr>
      <vt:lpstr>Data Preparation &amp; Modeling</vt:lpstr>
      <vt:lpstr>Dashboard Overview</vt:lpstr>
      <vt:lpstr>Sales Revenue by Month</vt:lpstr>
      <vt:lpstr>Sales by Customer Segment &amp; Payment</vt:lpstr>
      <vt:lpstr>Inventory &amp; Film Insights</vt:lpstr>
      <vt:lpstr>Store &amp; Location Performance</vt:lpstr>
      <vt:lpstr>Staff Performance</vt:lpstr>
      <vt:lpstr>Customer Analysis</vt:lpstr>
      <vt:lpstr>Rental Duration Insights</vt:lpstr>
      <vt:lpstr>Top Performing Categories</vt:lpstr>
      <vt:lpstr>Key Insights Summary</vt:lpstr>
      <vt:lpstr>Recommendations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SmartBridge</dc:creator>
  <cp:keywords/>
  <dc:description>generated using python-pptx</dc:description>
  <cp:lastModifiedBy>SmartBridge</cp:lastModifiedBy>
  <cp:revision>2</cp:revision>
  <dcterms:created xsi:type="dcterms:W3CDTF">2013-01-27T09:14:16Z</dcterms:created>
  <dcterms:modified xsi:type="dcterms:W3CDTF">2025-10-27T09:28:59Z</dcterms:modified>
  <cp:category/>
</cp:coreProperties>
</file>