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5" r:id="rId9"/>
    <p:sldId id="264" r:id="rId10"/>
    <p:sldId id="263"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A01E-2724-5287-D302-4AB47647C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DE12F2-5835-53E9-5532-F5163D108D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5A2741-6974-46AD-4177-309C4520D16F}"/>
              </a:ext>
            </a:extLst>
          </p:cNvPr>
          <p:cNvSpPr>
            <a:spLocks noGrp="1"/>
          </p:cNvSpPr>
          <p:nvPr>
            <p:ph type="dt" sz="half" idx="10"/>
          </p:nvPr>
        </p:nvSpPr>
        <p:spPr/>
        <p:txBody>
          <a:bodyPr/>
          <a:lstStyle/>
          <a:p>
            <a:fld id="{BF387357-A535-4276-AFA5-81C7A974208B}" type="datetimeFigureOut">
              <a:rPr lang="en-IN" smtClean="0"/>
              <a:t>14-11-2024</a:t>
            </a:fld>
            <a:endParaRPr lang="en-IN"/>
          </a:p>
        </p:txBody>
      </p:sp>
      <p:sp>
        <p:nvSpPr>
          <p:cNvPr id="5" name="Footer Placeholder 4">
            <a:extLst>
              <a:ext uri="{FF2B5EF4-FFF2-40B4-BE49-F238E27FC236}">
                <a16:creationId xmlns:a16="http://schemas.microsoft.com/office/drawing/2014/main" id="{30589ED9-1C2A-7DD3-CD86-FD4F1C1D9B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56B65-A2E7-B3A6-F2E0-47189717EF7D}"/>
              </a:ext>
            </a:extLst>
          </p:cNvPr>
          <p:cNvSpPr>
            <a:spLocks noGrp="1"/>
          </p:cNvSpPr>
          <p:nvPr>
            <p:ph type="sldNum" sz="quarter" idx="12"/>
          </p:nvPr>
        </p:nvSpPr>
        <p:spPr/>
        <p:txBody>
          <a:bodyPr/>
          <a:lstStyle/>
          <a:p>
            <a:fld id="{38E67A78-DEC6-4FCE-A652-40CBB4B08398}" type="slidenum">
              <a:rPr lang="en-IN" smtClean="0"/>
              <a:t>‹#›</a:t>
            </a:fld>
            <a:endParaRPr lang="en-IN"/>
          </a:p>
        </p:txBody>
      </p:sp>
    </p:spTree>
    <p:extLst>
      <p:ext uri="{BB962C8B-B14F-4D97-AF65-F5344CB8AC3E}">
        <p14:creationId xmlns:p14="http://schemas.microsoft.com/office/powerpoint/2010/main" val="299555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3241-7DDB-CBD1-B584-36BA87C5B8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2CA08C-185C-2D72-6144-B9CE80A4C1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AD6494-3FE4-21D3-41DA-5D8AEC4CC3F4}"/>
              </a:ext>
            </a:extLst>
          </p:cNvPr>
          <p:cNvSpPr>
            <a:spLocks noGrp="1"/>
          </p:cNvSpPr>
          <p:nvPr>
            <p:ph type="dt" sz="half" idx="10"/>
          </p:nvPr>
        </p:nvSpPr>
        <p:spPr/>
        <p:txBody>
          <a:bodyPr/>
          <a:lstStyle/>
          <a:p>
            <a:fld id="{BF387357-A535-4276-AFA5-81C7A974208B}" type="datetimeFigureOut">
              <a:rPr lang="en-IN" smtClean="0"/>
              <a:t>14-11-2024</a:t>
            </a:fld>
            <a:endParaRPr lang="en-IN"/>
          </a:p>
        </p:txBody>
      </p:sp>
      <p:sp>
        <p:nvSpPr>
          <p:cNvPr id="5" name="Footer Placeholder 4">
            <a:extLst>
              <a:ext uri="{FF2B5EF4-FFF2-40B4-BE49-F238E27FC236}">
                <a16:creationId xmlns:a16="http://schemas.microsoft.com/office/drawing/2014/main" id="{7EFEEC5E-43D6-99D4-A5AA-5491D1F755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C0608-A21D-AD91-D0A9-C2CB84649CBD}"/>
              </a:ext>
            </a:extLst>
          </p:cNvPr>
          <p:cNvSpPr>
            <a:spLocks noGrp="1"/>
          </p:cNvSpPr>
          <p:nvPr>
            <p:ph type="sldNum" sz="quarter" idx="12"/>
          </p:nvPr>
        </p:nvSpPr>
        <p:spPr/>
        <p:txBody>
          <a:bodyPr/>
          <a:lstStyle/>
          <a:p>
            <a:fld id="{38E67A78-DEC6-4FCE-A652-40CBB4B08398}" type="slidenum">
              <a:rPr lang="en-IN" smtClean="0"/>
              <a:t>‹#›</a:t>
            </a:fld>
            <a:endParaRPr lang="en-IN"/>
          </a:p>
        </p:txBody>
      </p:sp>
    </p:spTree>
    <p:extLst>
      <p:ext uri="{BB962C8B-B14F-4D97-AF65-F5344CB8AC3E}">
        <p14:creationId xmlns:p14="http://schemas.microsoft.com/office/powerpoint/2010/main" val="22241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018DFB-FA42-6A06-74F2-2C97FA394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52760B-247B-D446-674B-0E8F6E992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D6BA1-3345-7569-6AB4-00D012D8C610}"/>
              </a:ext>
            </a:extLst>
          </p:cNvPr>
          <p:cNvSpPr>
            <a:spLocks noGrp="1"/>
          </p:cNvSpPr>
          <p:nvPr>
            <p:ph type="dt" sz="half" idx="10"/>
          </p:nvPr>
        </p:nvSpPr>
        <p:spPr/>
        <p:txBody>
          <a:bodyPr/>
          <a:lstStyle/>
          <a:p>
            <a:fld id="{BF387357-A535-4276-AFA5-81C7A974208B}" type="datetimeFigureOut">
              <a:rPr lang="en-IN" smtClean="0"/>
              <a:t>14-11-2024</a:t>
            </a:fld>
            <a:endParaRPr lang="en-IN"/>
          </a:p>
        </p:txBody>
      </p:sp>
      <p:sp>
        <p:nvSpPr>
          <p:cNvPr id="5" name="Footer Placeholder 4">
            <a:extLst>
              <a:ext uri="{FF2B5EF4-FFF2-40B4-BE49-F238E27FC236}">
                <a16:creationId xmlns:a16="http://schemas.microsoft.com/office/drawing/2014/main" id="{02F2BB6F-3CF1-4680-CA2F-38456B0C4C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3131C-020A-E013-9048-5BFE7B881A1B}"/>
              </a:ext>
            </a:extLst>
          </p:cNvPr>
          <p:cNvSpPr>
            <a:spLocks noGrp="1"/>
          </p:cNvSpPr>
          <p:nvPr>
            <p:ph type="sldNum" sz="quarter" idx="12"/>
          </p:nvPr>
        </p:nvSpPr>
        <p:spPr/>
        <p:txBody>
          <a:bodyPr/>
          <a:lstStyle/>
          <a:p>
            <a:fld id="{38E67A78-DEC6-4FCE-A652-40CBB4B08398}" type="slidenum">
              <a:rPr lang="en-IN" smtClean="0"/>
              <a:t>‹#›</a:t>
            </a:fld>
            <a:endParaRPr lang="en-IN"/>
          </a:p>
        </p:txBody>
      </p:sp>
    </p:spTree>
    <p:extLst>
      <p:ext uri="{BB962C8B-B14F-4D97-AF65-F5344CB8AC3E}">
        <p14:creationId xmlns:p14="http://schemas.microsoft.com/office/powerpoint/2010/main" val="202639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9B09-C95F-EFC6-6899-6F94A7C816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BF89C4-F01B-5AAF-D0D6-59ED24A391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5B1E9-28DB-0B05-437F-8A2C9B360A88}"/>
              </a:ext>
            </a:extLst>
          </p:cNvPr>
          <p:cNvSpPr>
            <a:spLocks noGrp="1"/>
          </p:cNvSpPr>
          <p:nvPr>
            <p:ph type="dt" sz="half" idx="10"/>
          </p:nvPr>
        </p:nvSpPr>
        <p:spPr/>
        <p:txBody>
          <a:bodyPr/>
          <a:lstStyle/>
          <a:p>
            <a:fld id="{BF387357-A535-4276-AFA5-81C7A974208B}" type="datetimeFigureOut">
              <a:rPr lang="en-IN" smtClean="0"/>
              <a:t>14-11-2024</a:t>
            </a:fld>
            <a:endParaRPr lang="en-IN"/>
          </a:p>
        </p:txBody>
      </p:sp>
      <p:sp>
        <p:nvSpPr>
          <p:cNvPr id="5" name="Footer Placeholder 4">
            <a:extLst>
              <a:ext uri="{FF2B5EF4-FFF2-40B4-BE49-F238E27FC236}">
                <a16:creationId xmlns:a16="http://schemas.microsoft.com/office/drawing/2014/main" id="{A915F7A3-3BF9-A5B2-59AB-300491C7B5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C5F614-8DA3-7212-1916-447995FA56F2}"/>
              </a:ext>
            </a:extLst>
          </p:cNvPr>
          <p:cNvSpPr>
            <a:spLocks noGrp="1"/>
          </p:cNvSpPr>
          <p:nvPr>
            <p:ph type="sldNum" sz="quarter" idx="12"/>
          </p:nvPr>
        </p:nvSpPr>
        <p:spPr/>
        <p:txBody>
          <a:bodyPr/>
          <a:lstStyle/>
          <a:p>
            <a:fld id="{38E67A78-DEC6-4FCE-A652-40CBB4B08398}" type="slidenum">
              <a:rPr lang="en-IN" smtClean="0"/>
              <a:t>‹#›</a:t>
            </a:fld>
            <a:endParaRPr lang="en-IN"/>
          </a:p>
        </p:txBody>
      </p:sp>
    </p:spTree>
    <p:extLst>
      <p:ext uri="{BB962C8B-B14F-4D97-AF65-F5344CB8AC3E}">
        <p14:creationId xmlns:p14="http://schemas.microsoft.com/office/powerpoint/2010/main" val="88368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26EB-8483-3503-F009-22F616F3CF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736CF5-88FA-BE4D-165B-8AA515D3C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493F32-FFAD-656D-6052-BEA1001D7FB4}"/>
              </a:ext>
            </a:extLst>
          </p:cNvPr>
          <p:cNvSpPr>
            <a:spLocks noGrp="1"/>
          </p:cNvSpPr>
          <p:nvPr>
            <p:ph type="dt" sz="half" idx="10"/>
          </p:nvPr>
        </p:nvSpPr>
        <p:spPr/>
        <p:txBody>
          <a:bodyPr/>
          <a:lstStyle/>
          <a:p>
            <a:fld id="{BF387357-A535-4276-AFA5-81C7A974208B}" type="datetimeFigureOut">
              <a:rPr lang="en-IN" smtClean="0"/>
              <a:t>14-11-2024</a:t>
            </a:fld>
            <a:endParaRPr lang="en-IN"/>
          </a:p>
        </p:txBody>
      </p:sp>
      <p:sp>
        <p:nvSpPr>
          <p:cNvPr id="5" name="Footer Placeholder 4">
            <a:extLst>
              <a:ext uri="{FF2B5EF4-FFF2-40B4-BE49-F238E27FC236}">
                <a16:creationId xmlns:a16="http://schemas.microsoft.com/office/drawing/2014/main" id="{C261449C-C795-87FC-F849-4E750F37E0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B30A1-DE97-2AD1-4C79-21ED837F29F9}"/>
              </a:ext>
            </a:extLst>
          </p:cNvPr>
          <p:cNvSpPr>
            <a:spLocks noGrp="1"/>
          </p:cNvSpPr>
          <p:nvPr>
            <p:ph type="sldNum" sz="quarter" idx="12"/>
          </p:nvPr>
        </p:nvSpPr>
        <p:spPr/>
        <p:txBody>
          <a:bodyPr/>
          <a:lstStyle/>
          <a:p>
            <a:fld id="{38E67A78-DEC6-4FCE-A652-40CBB4B08398}" type="slidenum">
              <a:rPr lang="en-IN" smtClean="0"/>
              <a:t>‹#›</a:t>
            </a:fld>
            <a:endParaRPr lang="en-IN"/>
          </a:p>
        </p:txBody>
      </p:sp>
    </p:spTree>
    <p:extLst>
      <p:ext uri="{BB962C8B-B14F-4D97-AF65-F5344CB8AC3E}">
        <p14:creationId xmlns:p14="http://schemas.microsoft.com/office/powerpoint/2010/main" val="225991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12C5-0E0A-2737-FDC9-C8B1FC80FA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EAD14F-A92C-0A96-40D5-75673FDD9B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975DA2-693B-71A4-51DD-A551873C66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F3193D-78F9-CA12-EB72-779CF14A88A3}"/>
              </a:ext>
            </a:extLst>
          </p:cNvPr>
          <p:cNvSpPr>
            <a:spLocks noGrp="1"/>
          </p:cNvSpPr>
          <p:nvPr>
            <p:ph type="dt" sz="half" idx="10"/>
          </p:nvPr>
        </p:nvSpPr>
        <p:spPr/>
        <p:txBody>
          <a:bodyPr/>
          <a:lstStyle/>
          <a:p>
            <a:fld id="{BF387357-A535-4276-AFA5-81C7A974208B}" type="datetimeFigureOut">
              <a:rPr lang="en-IN" smtClean="0"/>
              <a:t>14-11-2024</a:t>
            </a:fld>
            <a:endParaRPr lang="en-IN"/>
          </a:p>
        </p:txBody>
      </p:sp>
      <p:sp>
        <p:nvSpPr>
          <p:cNvPr id="6" name="Footer Placeholder 5">
            <a:extLst>
              <a:ext uri="{FF2B5EF4-FFF2-40B4-BE49-F238E27FC236}">
                <a16:creationId xmlns:a16="http://schemas.microsoft.com/office/drawing/2014/main" id="{FC5574EE-80BB-3FBB-E9B6-040FBBA58D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1C834F-49A3-C758-9206-66ADF3E975C0}"/>
              </a:ext>
            </a:extLst>
          </p:cNvPr>
          <p:cNvSpPr>
            <a:spLocks noGrp="1"/>
          </p:cNvSpPr>
          <p:nvPr>
            <p:ph type="sldNum" sz="quarter" idx="12"/>
          </p:nvPr>
        </p:nvSpPr>
        <p:spPr/>
        <p:txBody>
          <a:bodyPr/>
          <a:lstStyle/>
          <a:p>
            <a:fld id="{38E67A78-DEC6-4FCE-A652-40CBB4B08398}" type="slidenum">
              <a:rPr lang="en-IN" smtClean="0"/>
              <a:t>‹#›</a:t>
            </a:fld>
            <a:endParaRPr lang="en-IN"/>
          </a:p>
        </p:txBody>
      </p:sp>
    </p:spTree>
    <p:extLst>
      <p:ext uri="{BB962C8B-B14F-4D97-AF65-F5344CB8AC3E}">
        <p14:creationId xmlns:p14="http://schemas.microsoft.com/office/powerpoint/2010/main" val="68432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A2EC-CA55-84F5-729E-548935FA20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E0AEDD-AB5F-A777-D0DD-F21FC8ADA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B82914-892F-905C-8125-2B6C530235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826CD1-99C3-FE1A-A938-A8D57304FA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FABB1C-1F2F-EE5F-E18A-27B2B76FB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E4187D-29EE-683A-4B27-D58377DF4602}"/>
              </a:ext>
            </a:extLst>
          </p:cNvPr>
          <p:cNvSpPr>
            <a:spLocks noGrp="1"/>
          </p:cNvSpPr>
          <p:nvPr>
            <p:ph type="dt" sz="half" idx="10"/>
          </p:nvPr>
        </p:nvSpPr>
        <p:spPr/>
        <p:txBody>
          <a:bodyPr/>
          <a:lstStyle/>
          <a:p>
            <a:fld id="{BF387357-A535-4276-AFA5-81C7A974208B}" type="datetimeFigureOut">
              <a:rPr lang="en-IN" smtClean="0"/>
              <a:t>14-11-2024</a:t>
            </a:fld>
            <a:endParaRPr lang="en-IN"/>
          </a:p>
        </p:txBody>
      </p:sp>
      <p:sp>
        <p:nvSpPr>
          <p:cNvPr id="8" name="Footer Placeholder 7">
            <a:extLst>
              <a:ext uri="{FF2B5EF4-FFF2-40B4-BE49-F238E27FC236}">
                <a16:creationId xmlns:a16="http://schemas.microsoft.com/office/drawing/2014/main" id="{92C1096D-BB75-A33D-A09F-D3F99A9955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E52261-99B4-B3A1-559D-F8AF8452E051}"/>
              </a:ext>
            </a:extLst>
          </p:cNvPr>
          <p:cNvSpPr>
            <a:spLocks noGrp="1"/>
          </p:cNvSpPr>
          <p:nvPr>
            <p:ph type="sldNum" sz="quarter" idx="12"/>
          </p:nvPr>
        </p:nvSpPr>
        <p:spPr/>
        <p:txBody>
          <a:bodyPr/>
          <a:lstStyle/>
          <a:p>
            <a:fld id="{38E67A78-DEC6-4FCE-A652-40CBB4B08398}" type="slidenum">
              <a:rPr lang="en-IN" smtClean="0"/>
              <a:t>‹#›</a:t>
            </a:fld>
            <a:endParaRPr lang="en-IN"/>
          </a:p>
        </p:txBody>
      </p:sp>
    </p:spTree>
    <p:extLst>
      <p:ext uri="{BB962C8B-B14F-4D97-AF65-F5344CB8AC3E}">
        <p14:creationId xmlns:p14="http://schemas.microsoft.com/office/powerpoint/2010/main" val="388195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E502-D190-B3C6-1B6D-DA921579EE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AADDC4-3B55-00E0-D225-CB3C12EF617A}"/>
              </a:ext>
            </a:extLst>
          </p:cNvPr>
          <p:cNvSpPr>
            <a:spLocks noGrp="1"/>
          </p:cNvSpPr>
          <p:nvPr>
            <p:ph type="dt" sz="half" idx="10"/>
          </p:nvPr>
        </p:nvSpPr>
        <p:spPr/>
        <p:txBody>
          <a:bodyPr/>
          <a:lstStyle/>
          <a:p>
            <a:fld id="{BF387357-A535-4276-AFA5-81C7A974208B}" type="datetimeFigureOut">
              <a:rPr lang="en-IN" smtClean="0"/>
              <a:t>14-11-2024</a:t>
            </a:fld>
            <a:endParaRPr lang="en-IN"/>
          </a:p>
        </p:txBody>
      </p:sp>
      <p:sp>
        <p:nvSpPr>
          <p:cNvPr id="4" name="Footer Placeholder 3">
            <a:extLst>
              <a:ext uri="{FF2B5EF4-FFF2-40B4-BE49-F238E27FC236}">
                <a16:creationId xmlns:a16="http://schemas.microsoft.com/office/drawing/2014/main" id="{34BDB27D-F313-2F42-7E77-EE2934DD66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E0B124-F18E-6859-1A45-0D474312BB06}"/>
              </a:ext>
            </a:extLst>
          </p:cNvPr>
          <p:cNvSpPr>
            <a:spLocks noGrp="1"/>
          </p:cNvSpPr>
          <p:nvPr>
            <p:ph type="sldNum" sz="quarter" idx="12"/>
          </p:nvPr>
        </p:nvSpPr>
        <p:spPr/>
        <p:txBody>
          <a:bodyPr/>
          <a:lstStyle/>
          <a:p>
            <a:fld id="{38E67A78-DEC6-4FCE-A652-40CBB4B08398}" type="slidenum">
              <a:rPr lang="en-IN" smtClean="0"/>
              <a:t>‹#›</a:t>
            </a:fld>
            <a:endParaRPr lang="en-IN"/>
          </a:p>
        </p:txBody>
      </p:sp>
    </p:spTree>
    <p:extLst>
      <p:ext uri="{BB962C8B-B14F-4D97-AF65-F5344CB8AC3E}">
        <p14:creationId xmlns:p14="http://schemas.microsoft.com/office/powerpoint/2010/main" val="168331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2AC82-3172-1C9E-C305-7CE692036487}"/>
              </a:ext>
            </a:extLst>
          </p:cNvPr>
          <p:cNvSpPr>
            <a:spLocks noGrp="1"/>
          </p:cNvSpPr>
          <p:nvPr>
            <p:ph type="dt" sz="half" idx="10"/>
          </p:nvPr>
        </p:nvSpPr>
        <p:spPr/>
        <p:txBody>
          <a:bodyPr/>
          <a:lstStyle/>
          <a:p>
            <a:fld id="{BF387357-A535-4276-AFA5-81C7A974208B}" type="datetimeFigureOut">
              <a:rPr lang="en-IN" smtClean="0"/>
              <a:t>14-11-2024</a:t>
            </a:fld>
            <a:endParaRPr lang="en-IN"/>
          </a:p>
        </p:txBody>
      </p:sp>
      <p:sp>
        <p:nvSpPr>
          <p:cNvPr id="3" name="Footer Placeholder 2">
            <a:extLst>
              <a:ext uri="{FF2B5EF4-FFF2-40B4-BE49-F238E27FC236}">
                <a16:creationId xmlns:a16="http://schemas.microsoft.com/office/drawing/2014/main" id="{4F612826-4C0C-E00F-4997-987696B288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B624F8-141F-FB59-E24B-A2C74DBB810B}"/>
              </a:ext>
            </a:extLst>
          </p:cNvPr>
          <p:cNvSpPr>
            <a:spLocks noGrp="1"/>
          </p:cNvSpPr>
          <p:nvPr>
            <p:ph type="sldNum" sz="quarter" idx="12"/>
          </p:nvPr>
        </p:nvSpPr>
        <p:spPr/>
        <p:txBody>
          <a:bodyPr/>
          <a:lstStyle/>
          <a:p>
            <a:fld id="{38E67A78-DEC6-4FCE-A652-40CBB4B08398}" type="slidenum">
              <a:rPr lang="en-IN" smtClean="0"/>
              <a:t>‹#›</a:t>
            </a:fld>
            <a:endParaRPr lang="en-IN"/>
          </a:p>
        </p:txBody>
      </p:sp>
    </p:spTree>
    <p:extLst>
      <p:ext uri="{BB962C8B-B14F-4D97-AF65-F5344CB8AC3E}">
        <p14:creationId xmlns:p14="http://schemas.microsoft.com/office/powerpoint/2010/main" val="239912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23F0-7AA9-3190-0C43-0DBB3F293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A8E94C-45EE-5E63-CC55-55CD9ACF74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B31278-DFFB-D9F1-AE98-F679B46E6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DABEC-73C3-8100-F3E9-C5E8C0FD0999}"/>
              </a:ext>
            </a:extLst>
          </p:cNvPr>
          <p:cNvSpPr>
            <a:spLocks noGrp="1"/>
          </p:cNvSpPr>
          <p:nvPr>
            <p:ph type="dt" sz="half" idx="10"/>
          </p:nvPr>
        </p:nvSpPr>
        <p:spPr/>
        <p:txBody>
          <a:bodyPr/>
          <a:lstStyle/>
          <a:p>
            <a:fld id="{BF387357-A535-4276-AFA5-81C7A974208B}" type="datetimeFigureOut">
              <a:rPr lang="en-IN" smtClean="0"/>
              <a:t>14-11-2024</a:t>
            </a:fld>
            <a:endParaRPr lang="en-IN"/>
          </a:p>
        </p:txBody>
      </p:sp>
      <p:sp>
        <p:nvSpPr>
          <p:cNvPr id="6" name="Footer Placeholder 5">
            <a:extLst>
              <a:ext uri="{FF2B5EF4-FFF2-40B4-BE49-F238E27FC236}">
                <a16:creationId xmlns:a16="http://schemas.microsoft.com/office/drawing/2014/main" id="{CD90BE83-0276-F27B-AB8D-99452E28EA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DE6C8E-23BD-58B0-3A80-C7CD90A62F06}"/>
              </a:ext>
            </a:extLst>
          </p:cNvPr>
          <p:cNvSpPr>
            <a:spLocks noGrp="1"/>
          </p:cNvSpPr>
          <p:nvPr>
            <p:ph type="sldNum" sz="quarter" idx="12"/>
          </p:nvPr>
        </p:nvSpPr>
        <p:spPr/>
        <p:txBody>
          <a:bodyPr/>
          <a:lstStyle/>
          <a:p>
            <a:fld id="{38E67A78-DEC6-4FCE-A652-40CBB4B08398}" type="slidenum">
              <a:rPr lang="en-IN" smtClean="0"/>
              <a:t>‹#›</a:t>
            </a:fld>
            <a:endParaRPr lang="en-IN"/>
          </a:p>
        </p:txBody>
      </p:sp>
    </p:spTree>
    <p:extLst>
      <p:ext uri="{BB962C8B-B14F-4D97-AF65-F5344CB8AC3E}">
        <p14:creationId xmlns:p14="http://schemas.microsoft.com/office/powerpoint/2010/main" val="182578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2A65-903B-C40C-2C13-8947B526A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EA29F3-DD80-00F9-C475-1F7B9E2189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25C468-94B8-1863-BA4A-66F735074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96AF7-53D9-83E9-7E95-9B39B8ADCB59}"/>
              </a:ext>
            </a:extLst>
          </p:cNvPr>
          <p:cNvSpPr>
            <a:spLocks noGrp="1"/>
          </p:cNvSpPr>
          <p:nvPr>
            <p:ph type="dt" sz="half" idx="10"/>
          </p:nvPr>
        </p:nvSpPr>
        <p:spPr/>
        <p:txBody>
          <a:bodyPr/>
          <a:lstStyle/>
          <a:p>
            <a:fld id="{BF387357-A535-4276-AFA5-81C7A974208B}" type="datetimeFigureOut">
              <a:rPr lang="en-IN" smtClean="0"/>
              <a:t>14-11-2024</a:t>
            </a:fld>
            <a:endParaRPr lang="en-IN"/>
          </a:p>
        </p:txBody>
      </p:sp>
      <p:sp>
        <p:nvSpPr>
          <p:cNvPr id="6" name="Footer Placeholder 5">
            <a:extLst>
              <a:ext uri="{FF2B5EF4-FFF2-40B4-BE49-F238E27FC236}">
                <a16:creationId xmlns:a16="http://schemas.microsoft.com/office/drawing/2014/main" id="{58775B86-9525-63A8-6D90-258B75F7B3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1104B8-86E0-ABB5-8F32-CA030D1D908D}"/>
              </a:ext>
            </a:extLst>
          </p:cNvPr>
          <p:cNvSpPr>
            <a:spLocks noGrp="1"/>
          </p:cNvSpPr>
          <p:nvPr>
            <p:ph type="sldNum" sz="quarter" idx="12"/>
          </p:nvPr>
        </p:nvSpPr>
        <p:spPr/>
        <p:txBody>
          <a:bodyPr/>
          <a:lstStyle/>
          <a:p>
            <a:fld id="{38E67A78-DEC6-4FCE-A652-40CBB4B08398}" type="slidenum">
              <a:rPr lang="en-IN" smtClean="0"/>
              <a:t>‹#›</a:t>
            </a:fld>
            <a:endParaRPr lang="en-IN"/>
          </a:p>
        </p:txBody>
      </p:sp>
    </p:spTree>
    <p:extLst>
      <p:ext uri="{BB962C8B-B14F-4D97-AF65-F5344CB8AC3E}">
        <p14:creationId xmlns:p14="http://schemas.microsoft.com/office/powerpoint/2010/main" val="228755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A4FE5E-F1C3-119A-46A8-BB64F2875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B4FB6B-EE11-2865-F13C-B6359C74A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7B4CFE-C0D0-5ED7-2043-C7B028ACA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87357-A535-4276-AFA5-81C7A974208B}" type="datetimeFigureOut">
              <a:rPr lang="en-IN" smtClean="0"/>
              <a:t>14-11-2024</a:t>
            </a:fld>
            <a:endParaRPr lang="en-IN"/>
          </a:p>
        </p:txBody>
      </p:sp>
      <p:sp>
        <p:nvSpPr>
          <p:cNvPr id="5" name="Footer Placeholder 4">
            <a:extLst>
              <a:ext uri="{FF2B5EF4-FFF2-40B4-BE49-F238E27FC236}">
                <a16:creationId xmlns:a16="http://schemas.microsoft.com/office/drawing/2014/main" id="{68C6653D-ECFD-97EE-6EC0-CF1259B78A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C8E97-EFAE-659D-AD24-210C40816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67A78-DEC6-4FCE-A652-40CBB4B08398}" type="slidenum">
              <a:rPr lang="en-IN" smtClean="0"/>
              <a:t>‹#›</a:t>
            </a:fld>
            <a:endParaRPr lang="en-IN"/>
          </a:p>
        </p:txBody>
      </p:sp>
    </p:spTree>
    <p:extLst>
      <p:ext uri="{BB962C8B-B14F-4D97-AF65-F5344CB8AC3E}">
        <p14:creationId xmlns:p14="http://schemas.microsoft.com/office/powerpoint/2010/main" val="7112249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A07D-3868-76F2-E4D1-3EBFD94883A1}"/>
              </a:ext>
            </a:extLst>
          </p:cNvPr>
          <p:cNvSpPr>
            <a:spLocks noGrp="1"/>
          </p:cNvSpPr>
          <p:nvPr>
            <p:ph type="ctrTitle"/>
          </p:nvPr>
        </p:nvSpPr>
        <p:spPr>
          <a:xfrm>
            <a:off x="1415844" y="334295"/>
            <a:ext cx="9144000" cy="1514015"/>
          </a:xfrm>
        </p:spPr>
        <p:txBody>
          <a:bodyPr/>
          <a:lstStyle/>
          <a:p>
            <a:pPr algn="ctr"/>
            <a:r>
              <a:rPr lang="en-US" sz="4800" dirty="0">
                <a:solidFill>
                  <a:srgbClr val="00B0F0"/>
                </a:solidFill>
                <a:latin typeface="Arial" panose="020B0604020202020204" pitchFamily="34" charset="0"/>
                <a:cs typeface="Arial" panose="020B0604020202020204" pitchFamily="34" charset="0"/>
              </a:rPr>
              <a:t>Sentimental of Analysis of Text</a:t>
            </a:r>
            <a:endParaRPr lang="en-IN" sz="4800" dirty="0">
              <a:solidFill>
                <a:srgbClr val="00B0F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45F716E-0CB7-7B7B-8ECA-D925CF86C711}"/>
              </a:ext>
            </a:extLst>
          </p:cNvPr>
          <p:cNvSpPr>
            <a:spLocks noGrp="1"/>
          </p:cNvSpPr>
          <p:nvPr>
            <p:ph type="subTitle" idx="1"/>
          </p:nvPr>
        </p:nvSpPr>
        <p:spPr>
          <a:xfrm>
            <a:off x="3136489" y="2202426"/>
            <a:ext cx="6607279" cy="2054455"/>
          </a:xfrm>
        </p:spPr>
        <p:txBody>
          <a:bodyPr>
            <a:normAutofit lnSpcReduction="10000"/>
          </a:bodyPr>
          <a:lstStyle/>
          <a:p>
            <a:r>
              <a:rPr lang="en-US" sz="2200" b="1" dirty="0">
                <a:latin typeface="Arial" panose="020B0604020202020204" pitchFamily="34" charset="0"/>
                <a:cs typeface="Arial" panose="020B0604020202020204" pitchFamily="34" charset="0"/>
              </a:rPr>
              <a:t>TEAM MEMBERS</a:t>
            </a:r>
          </a:p>
          <a:p>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LOGESH KUMAR M – 727722EUIT096 </a:t>
            </a:r>
          </a:p>
          <a:p>
            <a:r>
              <a:rPr lang="en-US" sz="2200" dirty="0">
                <a:latin typeface="Arial" panose="020B0604020202020204" pitchFamily="34" charset="0"/>
                <a:cs typeface="Arial" panose="020B0604020202020204" pitchFamily="34" charset="0"/>
              </a:rPr>
              <a:t>PRANAV A – 727722EUIT131 </a:t>
            </a:r>
          </a:p>
          <a:p>
            <a:r>
              <a:rPr lang="en-US" sz="2200" dirty="0">
                <a:latin typeface="Arial" panose="020B0604020202020204" pitchFamily="34" charset="0"/>
                <a:cs typeface="Arial" panose="020B0604020202020204" pitchFamily="34" charset="0"/>
              </a:rPr>
              <a:t>NITHISH KUMAR P – 727722EUIT123</a:t>
            </a:r>
            <a:endParaRPr lang="en-IN" sz="2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1C65700-2B95-6327-D00E-44076A928E4B}"/>
              </a:ext>
            </a:extLst>
          </p:cNvPr>
          <p:cNvSpPr txBox="1"/>
          <p:nvPr/>
        </p:nvSpPr>
        <p:spPr>
          <a:xfrm>
            <a:off x="4935793" y="4610997"/>
            <a:ext cx="6096000" cy="1474250"/>
          </a:xfrm>
          <a:prstGeom prst="rect">
            <a:avLst/>
          </a:prstGeom>
          <a:noFill/>
        </p:spPr>
        <p:txBody>
          <a:bodyPr wrap="square">
            <a:spAutoFit/>
          </a:bodyPr>
          <a:lstStyle/>
          <a:p>
            <a:pPr marL="0" lvl="0" indent="0" algn="r" rtl="0">
              <a:lnSpc>
                <a:spcPct val="90000"/>
              </a:lnSpc>
              <a:spcBef>
                <a:spcPts val="1000"/>
              </a:spcBef>
              <a:spcAft>
                <a:spcPts val="0"/>
              </a:spcAft>
              <a:buClr>
                <a:schemeClr val="dk1"/>
              </a:buClr>
              <a:buSzPct val="100000"/>
              <a:buNone/>
            </a:pPr>
            <a:r>
              <a:rPr lang="en-US" b="1" dirty="0">
                <a:latin typeface="Times New Roman"/>
                <a:ea typeface="Times New Roman"/>
                <a:cs typeface="Times New Roman"/>
                <a:sym typeface="Times New Roman"/>
              </a:rPr>
              <a:t>GUIDED BY</a:t>
            </a:r>
            <a:endParaRPr lang="en-US" dirty="0"/>
          </a:p>
          <a:p>
            <a:pPr marL="0" lvl="0" indent="0" algn="r"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Dr. G. EDWIN PREM KUMAR, M.</a:t>
            </a:r>
            <a:r>
              <a:rPr lang="en-US">
                <a:latin typeface="Times New Roman"/>
                <a:ea typeface="Times New Roman"/>
                <a:cs typeface="Times New Roman"/>
                <a:sym typeface="Times New Roman"/>
              </a:rPr>
              <a:t>E.,Ph</a:t>
            </a:r>
            <a:r>
              <a:rPr lang="en-US" dirty="0">
                <a:latin typeface="Times New Roman"/>
                <a:ea typeface="Times New Roman"/>
                <a:cs typeface="Times New Roman"/>
                <a:sym typeface="Times New Roman"/>
              </a:rPr>
              <a:t>. D</a:t>
            </a:r>
            <a:endParaRPr lang="en-US" dirty="0"/>
          </a:p>
          <a:p>
            <a:pPr marL="0" lvl="0" indent="0" algn="r"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PROFESSOR,</a:t>
            </a:r>
            <a:endParaRPr lang="en-US" dirty="0"/>
          </a:p>
          <a:p>
            <a:pPr marL="0" lvl="0" indent="0" algn="r"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DEPARTMENT OF INFORMATION TECHNOLOGY</a:t>
            </a:r>
            <a:endParaRPr lang="en-US" dirty="0"/>
          </a:p>
        </p:txBody>
      </p:sp>
    </p:spTree>
    <p:extLst>
      <p:ext uri="{BB962C8B-B14F-4D97-AF65-F5344CB8AC3E}">
        <p14:creationId xmlns:p14="http://schemas.microsoft.com/office/powerpoint/2010/main" val="279965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DA94-AC39-E8A5-38E2-5460A1F690A1}"/>
              </a:ext>
            </a:extLst>
          </p:cNvPr>
          <p:cNvSpPr>
            <a:spLocks noGrp="1"/>
          </p:cNvSpPr>
          <p:nvPr>
            <p:ph type="ctrTitle"/>
          </p:nvPr>
        </p:nvSpPr>
        <p:spPr>
          <a:xfrm>
            <a:off x="416462" y="206477"/>
            <a:ext cx="11051457" cy="687162"/>
          </a:xfrm>
        </p:spPr>
        <p:txBody>
          <a:bodyPr>
            <a:normAutofit/>
          </a:bodyPr>
          <a:lstStyle/>
          <a:p>
            <a:pPr algn="ctr"/>
            <a:r>
              <a:rPr lang="en-IN" sz="4000" dirty="0">
                <a:solidFill>
                  <a:srgbClr val="00B0F0"/>
                </a:solidFill>
                <a:latin typeface="Arial" panose="020B0604020202020204" pitchFamily="34" charset="0"/>
                <a:cs typeface="Arial" panose="020B0604020202020204" pitchFamily="34" charset="0"/>
              </a:rPr>
              <a:t>Advantages of Naive Bayes</a:t>
            </a:r>
          </a:p>
        </p:txBody>
      </p:sp>
      <p:sp>
        <p:nvSpPr>
          <p:cNvPr id="4" name="Rectangle 1">
            <a:extLst>
              <a:ext uri="{FF2B5EF4-FFF2-40B4-BE49-F238E27FC236}">
                <a16:creationId xmlns:a16="http://schemas.microsoft.com/office/drawing/2014/main" id="{C75527A9-998A-3AFC-C696-98BA44BB8146}"/>
              </a:ext>
            </a:extLst>
          </p:cNvPr>
          <p:cNvSpPr>
            <a:spLocks noGrp="1" noChangeArrowheads="1"/>
          </p:cNvSpPr>
          <p:nvPr>
            <p:ph type="subTitle" idx="1"/>
          </p:nvPr>
        </p:nvSpPr>
        <p:spPr bwMode="auto">
          <a:xfrm>
            <a:off x="663341" y="1167845"/>
            <a:ext cx="10557698" cy="55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Efficiency</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Naive Bayes is computationally light and can handle large datasets with low training time.</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Simplicity</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Easy to implement with fewer computational resources compared to deep learning models.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Strong Performance in Text-Based Applications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Performs well on straightforward text classification tasks.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Interpretability</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Provides a probabilistic output that is easy to interpret and explain.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838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7DF8A2-C17C-4F9F-F8FC-587C55F00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99" y="1249680"/>
            <a:ext cx="2702525" cy="5706453"/>
          </a:xfrm>
          <a:prstGeom prst="rect">
            <a:avLst/>
          </a:prstGeom>
        </p:spPr>
      </p:pic>
      <p:sp>
        <p:nvSpPr>
          <p:cNvPr id="6" name="Title 5">
            <a:extLst>
              <a:ext uri="{FF2B5EF4-FFF2-40B4-BE49-F238E27FC236}">
                <a16:creationId xmlns:a16="http://schemas.microsoft.com/office/drawing/2014/main" id="{66D47F6A-A624-EEBD-F240-E3AF170BCAFD}"/>
              </a:ext>
            </a:extLst>
          </p:cNvPr>
          <p:cNvSpPr>
            <a:spLocks noGrp="1"/>
          </p:cNvSpPr>
          <p:nvPr>
            <p:ph type="title"/>
          </p:nvPr>
        </p:nvSpPr>
        <p:spPr>
          <a:xfrm>
            <a:off x="2472561" y="0"/>
            <a:ext cx="7167880" cy="1325563"/>
          </a:xfrm>
        </p:spPr>
        <p:txBody>
          <a:bodyPr>
            <a:normAutofit/>
          </a:bodyPr>
          <a:lstStyle/>
          <a:p>
            <a:r>
              <a:rPr lang="en-IN" sz="4000" dirty="0">
                <a:solidFill>
                  <a:srgbClr val="00B0F0"/>
                </a:solidFill>
                <a:latin typeface="Arial" panose="020B0604020202020204" pitchFamily="34" charset="0"/>
                <a:cs typeface="Arial" panose="020B0604020202020204" pitchFamily="34" charset="0"/>
              </a:rPr>
              <a:t>ARCHITECTURAL  DIAGRAM</a:t>
            </a:r>
          </a:p>
        </p:txBody>
      </p:sp>
      <p:sp>
        <p:nvSpPr>
          <p:cNvPr id="5" name="Subtitle 4">
            <a:extLst>
              <a:ext uri="{FF2B5EF4-FFF2-40B4-BE49-F238E27FC236}">
                <a16:creationId xmlns:a16="http://schemas.microsoft.com/office/drawing/2014/main" id="{6A09DFA7-61DD-E5D6-0751-042A5A33A89B}"/>
              </a:ext>
            </a:extLst>
          </p:cNvPr>
          <p:cNvSpPr>
            <a:spLocks noGrp="1"/>
          </p:cNvSpPr>
          <p:nvPr>
            <p:ph type="subTitle" idx="4294967295"/>
          </p:nvPr>
        </p:nvSpPr>
        <p:spPr>
          <a:xfrm>
            <a:off x="4389438" y="1523999"/>
            <a:ext cx="6964362" cy="4896485"/>
          </a:xfrm>
        </p:spPr>
        <p:txBody>
          <a:bodyPr>
            <a:normAutofit fontScale="62500" lnSpcReduction="20000"/>
          </a:bodyPr>
          <a:lstStyle/>
          <a:p>
            <a:pPr marL="0" indent="0" algn="just">
              <a:lnSpc>
                <a:spcPct val="160000"/>
              </a:lnSpc>
              <a:buNone/>
            </a:pPr>
            <a:r>
              <a:rPr lang="en-US" dirty="0">
                <a:latin typeface="Arial" panose="020B0604020202020204" pitchFamily="34" charset="0"/>
                <a:cs typeface="Arial" panose="020B0604020202020204" pitchFamily="34" charset="0"/>
              </a:rPr>
              <a:t>	This sentiment analysis system combines Naive Bayes and BERT models to improve sentiment accuracy, especially in detecting sarcasm. Text input undergoes preprocessing: Naive Bayes uses TF-IDF vectorization for basic sentiment prediction, while BERT tokenizes the text for context-aware sarcasm detection. The predictions are combined, with BERT’s sarcasm detection taking priority if the two models disagree, ensuring a more accurate interpretation of complex expressions. This architecture balances Naive Bayes' efficiency with BERT’s nuanced understanding, delivering reliable positive, negative, or neutral sentiment outputs.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900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E47C-EEDF-F1F6-EAD8-7149AD43A3A6}"/>
              </a:ext>
            </a:extLst>
          </p:cNvPr>
          <p:cNvSpPr>
            <a:spLocks noGrp="1"/>
          </p:cNvSpPr>
          <p:nvPr>
            <p:ph type="ctrTitle"/>
          </p:nvPr>
        </p:nvSpPr>
        <p:spPr>
          <a:xfrm>
            <a:off x="1524000" y="807403"/>
            <a:ext cx="9144000" cy="706437"/>
          </a:xfrm>
        </p:spPr>
        <p:txBody>
          <a:bodyPr>
            <a:normAutofit/>
          </a:bodyPr>
          <a:lstStyle/>
          <a:p>
            <a:r>
              <a:rPr lang="en-IN" sz="4000" dirty="0">
                <a:solidFill>
                  <a:srgbClr val="00B0F0"/>
                </a:solidFill>
                <a:latin typeface="Arial" panose="020B0604020202020204" pitchFamily="34" charset="0"/>
                <a:cs typeface="Arial" panose="020B0604020202020204" pitchFamily="34" charset="0"/>
              </a:rPr>
              <a:t>MODULES</a:t>
            </a:r>
          </a:p>
        </p:txBody>
      </p:sp>
      <p:sp>
        <p:nvSpPr>
          <p:cNvPr id="4" name="Rectangle 1">
            <a:extLst>
              <a:ext uri="{FF2B5EF4-FFF2-40B4-BE49-F238E27FC236}">
                <a16:creationId xmlns:a16="http://schemas.microsoft.com/office/drawing/2014/main" id="{919CFC34-12EE-03FE-E25D-039ED8117E25}"/>
              </a:ext>
            </a:extLst>
          </p:cNvPr>
          <p:cNvSpPr>
            <a:spLocks noGrp="1" noChangeArrowheads="1"/>
          </p:cNvSpPr>
          <p:nvPr>
            <p:ph type="subTitle" idx="1"/>
          </p:nvPr>
        </p:nvSpPr>
        <p:spPr bwMode="auto">
          <a:xfrm>
            <a:off x="3129280" y="1913697"/>
            <a:ext cx="6115777" cy="367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rPr>
              <a:t>Data Loading and Preprocessing Module</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rPr>
              <a:t>Naive Bayes Sentiment Analysis Module</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rPr>
              <a:t>BERT-based Sarcasm Detection Module</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rPr>
              <a:t>Prediction Combination Module</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rPr>
              <a:t>User Interface Module </a:t>
            </a:r>
          </a:p>
        </p:txBody>
      </p:sp>
    </p:spTree>
    <p:extLst>
      <p:ext uri="{BB962C8B-B14F-4D97-AF65-F5344CB8AC3E}">
        <p14:creationId xmlns:p14="http://schemas.microsoft.com/office/powerpoint/2010/main" val="245880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D63A-749A-A9F1-1AD0-6F4E5E698A5E}"/>
              </a:ext>
            </a:extLst>
          </p:cNvPr>
          <p:cNvSpPr>
            <a:spLocks noGrp="1"/>
          </p:cNvSpPr>
          <p:nvPr>
            <p:ph type="title"/>
          </p:nvPr>
        </p:nvSpPr>
        <p:spPr>
          <a:xfrm>
            <a:off x="838200" y="96837"/>
            <a:ext cx="10515600" cy="1325563"/>
          </a:xfrm>
        </p:spPr>
        <p:txBody>
          <a:bodyPr>
            <a:normAutofit/>
          </a:bodyPr>
          <a:lstStyle/>
          <a:p>
            <a:r>
              <a:rPr lang="en-US" sz="3600" b="1" dirty="0">
                <a:solidFill>
                  <a:srgbClr val="00B0F0"/>
                </a:solidFill>
                <a:latin typeface="Arial" panose="020B0604020202020204" pitchFamily="34" charset="0"/>
                <a:cs typeface="Arial" panose="020B0604020202020204" pitchFamily="34" charset="0"/>
              </a:rPr>
              <a:t>1. Data Loading and Preprocessing Module</a:t>
            </a:r>
            <a:endParaRPr lang="en-IN" sz="3600"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B153456-4831-C5EC-A133-892A7E554D81}"/>
              </a:ext>
            </a:extLst>
          </p:cNvPr>
          <p:cNvSpPr>
            <a:spLocks noGrp="1"/>
          </p:cNvSpPr>
          <p:nvPr>
            <p:ph idx="1"/>
          </p:nvPr>
        </p:nvSpPr>
        <p:spPr>
          <a:xfrm>
            <a:off x="838200" y="1422400"/>
            <a:ext cx="10515600" cy="5070475"/>
          </a:xfrm>
        </p:spPr>
        <p:txBody>
          <a:bodyPr>
            <a:normAutofit/>
          </a:bodyPr>
          <a:lstStyle/>
          <a:p>
            <a:pPr marL="0" indent="0" algn="just">
              <a:lnSpc>
                <a:spcPct val="150000"/>
              </a:lnSpc>
              <a:buNone/>
            </a:pPr>
            <a:r>
              <a:rPr lang="en-US" sz="2400" dirty="0">
                <a:latin typeface="Arial" panose="020B0604020202020204" pitchFamily="34" charset="0"/>
                <a:cs typeface="Arial" panose="020B0604020202020204" pitchFamily="34" charset="0"/>
              </a:rPr>
              <a:t>	This module is responsible for loading the Sentiment140 dataset and preparing it for training. It reads the CSV file containing tweet text and sentiment polarity, maps polarity values (0 for negative, 2 for neutral, 4 for positive), and cleans the text by removing unwanted characters and formatting it to lowercase. The text is then vectorized using TF-IDF, converting it into numerical vectors that can be used by the Naive Bayes classifier. This initial preparation ensures the data is ready for effective model training and analysis.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154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5128F-F8FE-9C25-5321-7FF923C0D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7EC04A-C01F-E147-06DC-CCB9C93DAA81}"/>
              </a:ext>
            </a:extLst>
          </p:cNvPr>
          <p:cNvSpPr>
            <a:spLocks noGrp="1"/>
          </p:cNvSpPr>
          <p:nvPr>
            <p:ph type="title"/>
          </p:nvPr>
        </p:nvSpPr>
        <p:spPr>
          <a:xfrm>
            <a:off x="1010920" y="259397"/>
            <a:ext cx="10515600" cy="1325563"/>
          </a:xfrm>
        </p:spPr>
        <p:txBody>
          <a:bodyPr>
            <a:normAutofit/>
          </a:bodyPr>
          <a:lstStyle/>
          <a:p>
            <a:r>
              <a:rPr lang="en-US" sz="3600" b="1" dirty="0">
                <a:solidFill>
                  <a:srgbClr val="00B0F0"/>
                </a:solidFill>
                <a:latin typeface="Arial" panose="020B0604020202020204" pitchFamily="34" charset="0"/>
                <a:cs typeface="Arial" panose="020B0604020202020204" pitchFamily="34" charset="0"/>
              </a:rPr>
              <a:t>2. </a:t>
            </a:r>
            <a:r>
              <a:rPr lang="en-IN" sz="3600" b="1" dirty="0">
                <a:solidFill>
                  <a:srgbClr val="00B0F0"/>
                </a:solidFill>
                <a:latin typeface="Arial" panose="020B0604020202020204" pitchFamily="34" charset="0"/>
                <a:cs typeface="Arial" panose="020B0604020202020204" pitchFamily="34" charset="0"/>
              </a:rPr>
              <a:t>Naive Bayes Sentiment Analysis Module</a:t>
            </a:r>
          </a:p>
        </p:txBody>
      </p:sp>
      <p:sp>
        <p:nvSpPr>
          <p:cNvPr id="3" name="Content Placeholder 2">
            <a:extLst>
              <a:ext uri="{FF2B5EF4-FFF2-40B4-BE49-F238E27FC236}">
                <a16:creationId xmlns:a16="http://schemas.microsoft.com/office/drawing/2014/main" id="{BD228151-28FE-CE73-F70C-4051C6BDC43D}"/>
              </a:ext>
            </a:extLst>
          </p:cNvPr>
          <p:cNvSpPr>
            <a:spLocks noGrp="1"/>
          </p:cNvSpPr>
          <p:nvPr>
            <p:ph idx="1"/>
          </p:nvPr>
        </p:nvSpPr>
        <p:spPr>
          <a:xfrm>
            <a:off x="1010920" y="1690688"/>
            <a:ext cx="10515600" cy="5070475"/>
          </a:xfrm>
        </p:spPr>
        <p:txBody>
          <a:bodyPr>
            <a:normAutofit/>
          </a:bodyPr>
          <a:lstStyle/>
          <a:p>
            <a:pPr marL="0" indent="0" algn="just">
              <a:lnSpc>
                <a:spcPct val="150000"/>
              </a:lnSpc>
              <a:buNone/>
            </a:pPr>
            <a:r>
              <a:rPr lang="en-US" sz="2400" dirty="0">
                <a:latin typeface="Arial" panose="020B0604020202020204" pitchFamily="34" charset="0"/>
                <a:cs typeface="Arial" panose="020B0604020202020204" pitchFamily="34" charset="0"/>
              </a:rPr>
              <a:t>	This module uses a Naive Bayes classifier to analyze sentiment based on the TF-IDF features from the dataset. It trains the Naive Bayes model on these vectors, allowing it to predict sentiment categories (positive, negative, or neutral) with associated confidence scores. The module incorporates a threshold mechanism, where predictions are only classified if the confidence level meets a certain threshold, ensuring reliable sentiment categorization.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150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C8489-F55D-556E-2ADC-5890D0C68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54974-8233-2A22-E194-4C3F8DFD6866}"/>
              </a:ext>
            </a:extLst>
          </p:cNvPr>
          <p:cNvSpPr>
            <a:spLocks noGrp="1"/>
          </p:cNvSpPr>
          <p:nvPr>
            <p:ph type="title"/>
          </p:nvPr>
        </p:nvSpPr>
        <p:spPr>
          <a:xfrm>
            <a:off x="838200" y="452437"/>
            <a:ext cx="10515600" cy="1325563"/>
          </a:xfrm>
        </p:spPr>
        <p:txBody>
          <a:bodyPr>
            <a:normAutofit/>
          </a:bodyPr>
          <a:lstStyle/>
          <a:p>
            <a:r>
              <a:rPr lang="en-US" sz="3600" b="1" dirty="0">
                <a:solidFill>
                  <a:srgbClr val="00B0F0"/>
                </a:solidFill>
                <a:latin typeface="Arial" panose="020B0604020202020204" pitchFamily="34" charset="0"/>
                <a:cs typeface="Arial" panose="020B0604020202020204" pitchFamily="34" charset="0"/>
              </a:rPr>
              <a:t>3.</a:t>
            </a:r>
            <a:r>
              <a:rPr lang="en-IN" sz="3600" b="1" dirty="0">
                <a:solidFill>
                  <a:srgbClr val="00B0F0"/>
                </a:solidFill>
                <a:latin typeface="Arial" panose="020B0604020202020204" pitchFamily="34" charset="0"/>
                <a:cs typeface="Arial" panose="020B0604020202020204" pitchFamily="34" charset="0"/>
              </a:rPr>
              <a:t> BERT-based Sarcasm Detection Module</a:t>
            </a:r>
          </a:p>
        </p:txBody>
      </p:sp>
      <p:sp>
        <p:nvSpPr>
          <p:cNvPr id="3" name="Content Placeholder 2">
            <a:extLst>
              <a:ext uri="{FF2B5EF4-FFF2-40B4-BE49-F238E27FC236}">
                <a16:creationId xmlns:a16="http://schemas.microsoft.com/office/drawing/2014/main" id="{D6E48CEA-EAAC-04FD-4961-687AC6879785}"/>
              </a:ext>
            </a:extLst>
          </p:cNvPr>
          <p:cNvSpPr>
            <a:spLocks noGrp="1"/>
          </p:cNvSpPr>
          <p:nvPr>
            <p:ph idx="1"/>
          </p:nvPr>
        </p:nvSpPr>
        <p:spPr>
          <a:xfrm>
            <a:off x="1010920" y="1690688"/>
            <a:ext cx="10515600" cy="5070475"/>
          </a:xfrm>
        </p:spPr>
        <p:txBody>
          <a:bodyPr>
            <a:normAutofit/>
          </a:bodyPr>
          <a:lstStyle/>
          <a:p>
            <a:pPr marL="0" indent="0" algn="just">
              <a:lnSpc>
                <a:spcPct val="150000"/>
              </a:lnSpc>
              <a:buNone/>
            </a:pPr>
            <a:r>
              <a:rPr lang="en-US" sz="2400" dirty="0">
                <a:latin typeface="Arial" panose="020B0604020202020204" pitchFamily="34" charset="0"/>
                <a:cs typeface="Arial" panose="020B0604020202020204" pitchFamily="34" charset="0"/>
              </a:rPr>
              <a:t>	This module enhances sentiment analysis by detecting sarcasm, using a BERT model fine-tuned to classify text as sarcastic or non-sarcastic. Input text is tokenized and passed through the BERT model, which outputs a binary label (1 for sarcasm, 0 for non-sarcasm). This detection helps refine sentiment analysis by accounting for sarcastic expressions that may otherwise skew the primary sentiment prediction.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1693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9747E-D30D-C4AF-E721-55671A6DB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7CDF73-C948-2F9D-ECF5-E7D2D26D85C2}"/>
              </a:ext>
            </a:extLst>
          </p:cNvPr>
          <p:cNvSpPr>
            <a:spLocks noGrp="1"/>
          </p:cNvSpPr>
          <p:nvPr>
            <p:ph type="title"/>
          </p:nvPr>
        </p:nvSpPr>
        <p:spPr>
          <a:xfrm>
            <a:off x="838200" y="452437"/>
            <a:ext cx="10515600" cy="1325563"/>
          </a:xfrm>
        </p:spPr>
        <p:txBody>
          <a:bodyPr>
            <a:normAutofit/>
          </a:bodyPr>
          <a:lstStyle/>
          <a:p>
            <a:r>
              <a:rPr lang="en-IN" sz="3600" b="1" dirty="0">
                <a:solidFill>
                  <a:srgbClr val="00B0F0"/>
                </a:solidFill>
                <a:latin typeface="Arial" panose="020B0604020202020204" pitchFamily="34" charset="0"/>
                <a:cs typeface="Arial" panose="020B0604020202020204" pitchFamily="34" charset="0"/>
              </a:rPr>
              <a:t>4. Prediction Combination Module</a:t>
            </a:r>
          </a:p>
        </p:txBody>
      </p:sp>
      <p:sp>
        <p:nvSpPr>
          <p:cNvPr id="3" name="Content Placeholder 2">
            <a:extLst>
              <a:ext uri="{FF2B5EF4-FFF2-40B4-BE49-F238E27FC236}">
                <a16:creationId xmlns:a16="http://schemas.microsoft.com/office/drawing/2014/main" id="{1B0B4CA7-0B0F-1497-5D11-B9481481AB9F}"/>
              </a:ext>
            </a:extLst>
          </p:cNvPr>
          <p:cNvSpPr>
            <a:spLocks noGrp="1"/>
          </p:cNvSpPr>
          <p:nvPr>
            <p:ph idx="1"/>
          </p:nvPr>
        </p:nvSpPr>
        <p:spPr>
          <a:xfrm>
            <a:off x="1010920" y="1690688"/>
            <a:ext cx="10515600" cy="5070475"/>
          </a:xfrm>
        </p:spPr>
        <p:txBody>
          <a:bodyPr>
            <a:normAutofit/>
          </a:bodyPr>
          <a:lstStyle/>
          <a:p>
            <a:pPr marL="0" indent="0" algn="just">
              <a:lnSpc>
                <a:spcPct val="150000"/>
              </a:lnSpc>
              <a:buNone/>
            </a:pPr>
            <a:r>
              <a:rPr lang="en-US" sz="2400" dirty="0">
                <a:latin typeface="Arial" panose="020B0604020202020204" pitchFamily="34" charset="0"/>
                <a:cs typeface="Arial" panose="020B0604020202020204" pitchFamily="34" charset="0"/>
              </a:rPr>
              <a:t>	This module integrates predictions from both the Naive Bayes and BERT models to produce a final sentiment classification. It applies logic to prioritize predictions based on text length and complexity, often giving more weight to sarcasm detection for longer or complex texts. When predictions from both models conflict, this module intelligently combines them to reflect sarcasm or sentiment with greater accuracy, yielding a more nuanced sentiment prediction.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810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E1B2D-9285-A06E-39F6-AB62EB5040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7685C6-897D-1636-9A7B-B0CD1249465C}"/>
              </a:ext>
            </a:extLst>
          </p:cNvPr>
          <p:cNvSpPr>
            <a:spLocks noGrp="1"/>
          </p:cNvSpPr>
          <p:nvPr>
            <p:ph type="title"/>
          </p:nvPr>
        </p:nvSpPr>
        <p:spPr>
          <a:xfrm>
            <a:off x="838200" y="452437"/>
            <a:ext cx="10515600" cy="1325563"/>
          </a:xfrm>
        </p:spPr>
        <p:txBody>
          <a:bodyPr>
            <a:normAutofit/>
          </a:bodyPr>
          <a:lstStyle/>
          <a:p>
            <a:r>
              <a:rPr lang="en-IN" sz="3600" b="1" dirty="0">
                <a:solidFill>
                  <a:srgbClr val="00B0F0"/>
                </a:solidFill>
                <a:latin typeface="Arial" panose="020B0604020202020204" pitchFamily="34" charset="0"/>
                <a:cs typeface="Arial" panose="020B0604020202020204" pitchFamily="34" charset="0"/>
              </a:rPr>
              <a:t>5. User Interface Module</a:t>
            </a:r>
          </a:p>
        </p:txBody>
      </p:sp>
      <p:sp>
        <p:nvSpPr>
          <p:cNvPr id="3" name="Content Placeholder 2">
            <a:extLst>
              <a:ext uri="{FF2B5EF4-FFF2-40B4-BE49-F238E27FC236}">
                <a16:creationId xmlns:a16="http://schemas.microsoft.com/office/drawing/2014/main" id="{B5A45DD8-D00D-D5A4-1918-09D62F1086AC}"/>
              </a:ext>
            </a:extLst>
          </p:cNvPr>
          <p:cNvSpPr>
            <a:spLocks noGrp="1"/>
          </p:cNvSpPr>
          <p:nvPr>
            <p:ph idx="1"/>
          </p:nvPr>
        </p:nvSpPr>
        <p:spPr>
          <a:xfrm>
            <a:off x="1010920" y="1690688"/>
            <a:ext cx="10515600" cy="5070475"/>
          </a:xfrm>
        </p:spPr>
        <p:txBody>
          <a:bodyPr>
            <a:normAutofit/>
          </a:bodyPr>
          <a:lstStyle/>
          <a:p>
            <a:pPr marL="0" indent="0" algn="just">
              <a:lnSpc>
                <a:spcPct val="150000"/>
              </a:lnSpc>
              <a:buNone/>
            </a:pPr>
            <a:r>
              <a:rPr lang="en-US" sz="2400" dirty="0">
                <a:latin typeface="Arial" panose="020B0604020202020204" pitchFamily="34" charset="0"/>
                <a:cs typeface="Arial" panose="020B0604020202020204" pitchFamily="34" charset="0"/>
              </a:rPr>
              <a:t>	This module provides an interactive command-line interface, allowing users to input sentences for analysis and view sentiment predictions in real-time. It accepts text input, processes it through the combined sentiment pipeline, and displays the sentiment as positive, neutral, or negative based on the analysis. It also manages user exit requests, offering a smooth and user-friendly way to interact with the sentiment analysis system.</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081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0CD1FA-2C34-5F99-82A3-E891FA6FC5B9}"/>
              </a:ext>
            </a:extLst>
          </p:cNvPr>
          <p:cNvPicPr>
            <a:picLocks noChangeAspect="1"/>
          </p:cNvPicPr>
          <p:nvPr/>
        </p:nvPicPr>
        <p:blipFill>
          <a:blip r:embed="rId2"/>
          <a:stretch>
            <a:fillRect/>
          </a:stretch>
        </p:blipFill>
        <p:spPr>
          <a:xfrm>
            <a:off x="1824037" y="1685925"/>
            <a:ext cx="8543925" cy="3486150"/>
          </a:xfrm>
          <a:prstGeom prst="rect">
            <a:avLst/>
          </a:prstGeom>
        </p:spPr>
      </p:pic>
    </p:spTree>
    <p:extLst>
      <p:ext uri="{BB962C8B-B14F-4D97-AF65-F5344CB8AC3E}">
        <p14:creationId xmlns:p14="http://schemas.microsoft.com/office/powerpoint/2010/main" val="53152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4A44AD-1C1D-CC4B-BCD4-199B500DCABD}"/>
              </a:ext>
            </a:extLst>
          </p:cNvPr>
          <p:cNvPicPr>
            <a:picLocks noChangeAspect="1"/>
          </p:cNvPicPr>
          <p:nvPr/>
        </p:nvPicPr>
        <p:blipFill>
          <a:blip r:embed="rId2"/>
          <a:stretch>
            <a:fillRect/>
          </a:stretch>
        </p:blipFill>
        <p:spPr>
          <a:xfrm>
            <a:off x="1633537" y="1628775"/>
            <a:ext cx="8924925" cy="3600450"/>
          </a:xfrm>
          <a:prstGeom prst="rect">
            <a:avLst/>
          </a:prstGeom>
        </p:spPr>
      </p:pic>
    </p:spTree>
    <p:extLst>
      <p:ext uri="{BB962C8B-B14F-4D97-AF65-F5344CB8AC3E}">
        <p14:creationId xmlns:p14="http://schemas.microsoft.com/office/powerpoint/2010/main" val="255110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290F-B0EC-775B-C72D-2E0198E320FA}"/>
              </a:ext>
            </a:extLst>
          </p:cNvPr>
          <p:cNvSpPr>
            <a:spLocks noGrp="1"/>
          </p:cNvSpPr>
          <p:nvPr>
            <p:ph type="title"/>
          </p:nvPr>
        </p:nvSpPr>
        <p:spPr>
          <a:xfrm>
            <a:off x="1295401" y="580104"/>
            <a:ext cx="9590550" cy="770727"/>
          </a:xfrm>
        </p:spPr>
        <p:txBody>
          <a:bodyPr>
            <a:normAutofit/>
          </a:bodyPr>
          <a:lstStyle/>
          <a:p>
            <a:pPr algn="ctr"/>
            <a:r>
              <a:rPr lang="en-US" sz="4800" dirty="0">
                <a:solidFill>
                  <a:srgbClr val="00B0F0"/>
                </a:solidFill>
                <a:latin typeface="Arial" panose="020B0604020202020204" pitchFamily="34" charset="0"/>
                <a:cs typeface="Arial" panose="020B0604020202020204" pitchFamily="34" charset="0"/>
              </a:rPr>
              <a:t>Introduction</a:t>
            </a:r>
            <a:endParaRPr lang="en-IN" sz="4800" dirty="0">
              <a:solidFill>
                <a:srgbClr val="00B0F0"/>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D1D583C7-4BD0-92EC-36FF-493D636ABD80}"/>
              </a:ext>
            </a:extLst>
          </p:cNvPr>
          <p:cNvSpPr>
            <a:spLocks noGrp="1" noChangeArrowheads="1"/>
          </p:cNvSpPr>
          <p:nvPr>
            <p:ph type="body" idx="1"/>
          </p:nvPr>
        </p:nvSpPr>
        <p:spPr bwMode="auto">
          <a:xfrm>
            <a:off x="263014" y="1219027"/>
            <a:ext cx="11634018"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What is Sentiment Analysis?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Sentiment analysis is a method used to extract emotions or opinions expressed in text.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It helps in understanding customer sentiment in reviews, feedback, social media posts, etc.</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Why Use Naive Bayes for Sentiment Analysis?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Naive Bayes is a simple, yet powerful algorithm based on probability, widely used for text classification tasks.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Efficient in handling large datasets.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2636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02691B-9449-E39C-3430-61E8E6BADA8E}"/>
              </a:ext>
            </a:extLst>
          </p:cNvPr>
          <p:cNvPicPr>
            <a:picLocks noChangeAspect="1"/>
          </p:cNvPicPr>
          <p:nvPr/>
        </p:nvPicPr>
        <p:blipFill>
          <a:blip r:embed="rId2"/>
          <a:stretch>
            <a:fillRect/>
          </a:stretch>
        </p:blipFill>
        <p:spPr>
          <a:xfrm>
            <a:off x="1794862" y="1723787"/>
            <a:ext cx="8602275" cy="3410426"/>
          </a:xfrm>
          <a:prstGeom prst="rect">
            <a:avLst/>
          </a:prstGeom>
        </p:spPr>
      </p:pic>
    </p:spTree>
    <p:extLst>
      <p:ext uri="{BB962C8B-B14F-4D97-AF65-F5344CB8AC3E}">
        <p14:creationId xmlns:p14="http://schemas.microsoft.com/office/powerpoint/2010/main" val="114201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EB93-9FF3-82F0-626B-1531DB0C32FB}"/>
              </a:ext>
            </a:extLst>
          </p:cNvPr>
          <p:cNvSpPr>
            <a:spLocks noGrp="1"/>
          </p:cNvSpPr>
          <p:nvPr>
            <p:ph type="ctrTitle"/>
          </p:nvPr>
        </p:nvSpPr>
        <p:spPr>
          <a:xfrm>
            <a:off x="1524000" y="412955"/>
            <a:ext cx="9144000" cy="658608"/>
          </a:xfrm>
        </p:spPr>
        <p:txBody>
          <a:bodyPr>
            <a:normAutofit/>
          </a:bodyPr>
          <a:lstStyle/>
          <a:p>
            <a:r>
              <a:rPr lang="en-IN" sz="3600" b="1" dirty="0">
                <a:solidFill>
                  <a:srgbClr val="00B0F0"/>
                </a:solidFill>
                <a:latin typeface="Arial" panose="020B0604020202020204" pitchFamily="34" charset="0"/>
                <a:cs typeface="Arial" panose="020B0604020202020204" pitchFamily="34" charset="0"/>
              </a:rPr>
              <a:t>References</a:t>
            </a:r>
          </a:p>
        </p:txBody>
      </p:sp>
      <p:sp>
        <p:nvSpPr>
          <p:cNvPr id="3" name="Subtitle 2">
            <a:extLst>
              <a:ext uri="{FF2B5EF4-FFF2-40B4-BE49-F238E27FC236}">
                <a16:creationId xmlns:a16="http://schemas.microsoft.com/office/drawing/2014/main" id="{42B77259-4B31-DCE4-5F74-EBF3AE38F7A4}"/>
              </a:ext>
            </a:extLst>
          </p:cNvPr>
          <p:cNvSpPr>
            <a:spLocks noGrp="1"/>
          </p:cNvSpPr>
          <p:nvPr>
            <p:ph type="subTitle" idx="1"/>
          </p:nvPr>
        </p:nvSpPr>
        <p:spPr>
          <a:xfrm>
            <a:off x="1150373" y="1288026"/>
            <a:ext cx="9704439" cy="5270090"/>
          </a:xfrm>
        </p:spPr>
        <p:txBody>
          <a:bodyPr>
            <a:noAutofit/>
          </a:bodyPr>
          <a:lstStyle/>
          <a:p>
            <a:pPr algn="just"/>
            <a:r>
              <a:rPr lang="en-IN" sz="2000" kern="100" dirty="0">
                <a:effectLst/>
                <a:latin typeface="Arial" panose="020B0604020202020204" pitchFamily="34" charset="0"/>
                <a:ea typeface="Calibri" panose="020F0502020204030204" pitchFamily="34" charset="0"/>
                <a:cs typeface="Arial" panose="020B0604020202020204" pitchFamily="34" charset="0"/>
              </a:rPr>
              <a:t>[1] Cambria, E., &amp; White, B. (2014). </a:t>
            </a:r>
            <a:r>
              <a:rPr lang="en-IN" sz="2000" i="1" kern="100" dirty="0">
                <a:effectLst/>
                <a:latin typeface="Arial" panose="020B0604020202020204" pitchFamily="34" charset="0"/>
                <a:ea typeface="Calibri" panose="020F0502020204030204" pitchFamily="34" charset="0"/>
                <a:cs typeface="Arial" panose="020B0604020202020204" pitchFamily="34" charset="0"/>
              </a:rPr>
              <a:t>Jumping NLP Curves: A Review of Natural Language Processing Research.</a:t>
            </a:r>
            <a:r>
              <a:rPr lang="en-IN" sz="2000" kern="100" dirty="0">
                <a:effectLst/>
                <a:latin typeface="Arial" panose="020B0604020202020204" pitchFamily="34" charset="0"/>
                <a:ea typeface="Calibri" panose="020F0502020204030204" pitchFamily="34" charset="0"/>
                <a:cs typeface="Arial" panose="020B0604020202020204" pitchFamily="34" charset="0"/>
              </a:rPr>
              <a:t> </a:t>
            </a:r>
            <a:r>
              <a:rPr lang="en-IN" sz="2000" i="1" kern="100" dirty="0">
                <a:effectLst/>
                <a:latin typeface="Arial" panose="020B0604020202020204" pitchFamily="34" charset="0"/>
                <a:ea typeface="Calibri" panose="020F0502020204030204" pitchFamily="34" charset="0"/>
                <a:cs typeface="Arial" panose="020B0604020202020204" pitchFamily="34" charset="0"/>
              </a:rPr>
              <a:t>IEEE Computational Intelligence Magazine, 9(2), 48-57.</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457200" indent="-457200" algn="just">
              <a:buFont typeface="+mj-lt"/>
              <a:buAutoNum type="arabicPeriod"/>
            </a:pPr>
            <a:endParaRPr lang="en-IN" sz="2000" dirty="0">
              <a:latin typeface="Arial" panose="020B0604020202020204" pitchFamily="34" charset="0"/>
              <a:cs typeface="Arial" panose="020B0604020202020204" pitchFamily="34" charset="0"/>
            </a:endParaRPr>
          </a:p>
          <a:p>
            <a:pPr algn="just"/>
            <a:r>
              <a:rPr lang="en-IN" sz="2000" kern="100" dirty="0">
                <a:effectLst/>
                <a:latin typeface="Arial" panose="020B0604020202020204" pitchFamily="34" charset="0"/>
                <a:ea typeface="Calibri" panose="020F0502020204030204" pitchFamily="34" charset="0"/>
                <a:cs typeface="Arial" panose="020B0604020202020204" pitchFamily="34" charset="0"/>
              </a:rPr>
              <a:t>[2] Liu, B. (2012). </a:t>
            </a:r>
            <a:r>
              <a:rPr lang="en-IN" sz="2000" i="1" kern="100" dirty="0">
                <a:effectLst/>
                <a:latin typeface="Arial" panose="020B0604020202020204" pitchFamily="34" charset="0"/>
                <a:ea typeface="Calibri" panose="020F0502020204030204" pitchFamily="34" charset="0"/>
                <a:cs typeface="Arial" panose="020B0604020202020204" pitchFamily="34" charset="0"/>
              </a:rPr>
              <a:t>Sentiment Analysis and Opinion Mining.</a:t>
            </a:r>
            <a:r>
              <a:rPr lang="en-IN" sz="2000" kern="100" dirty="0">
                <a:effectLst/>
                <a:latin typeface="Arial" panose="020B0604020202020204" pitchFamily="34" charset="0"/>
                <a:ea typeface="Calibri" panose="020F0502020204030204" pitchFamily="34" charset="0"/>
                <a:cs typeface="Arial" panose="020B0604020202020204" pitchFamily="34" charset="0"/>
              </a:rPr>
              <a:t> </a:t>
            </a:r>
            <a:r>
              <a:rPr lang="en-IN" sz="2000" i="1" kern="100" dirty="0">
                <a:effectLst/>
                <a:latin typeface="Arial" panose="020B0604020202020204" pitchFamily="34" charset="0"/>
                <a:ea typeface="Calibri" panose="020F0502020204030204" pitchFamily="34" charset="0"/>
                <a:cs typeface="Arial" panose="020B0604020202020204" pitchFamily="34" charset="0"/>
              </a:rPr>
              <a:t>Synthesis Lectures on Human Language Technologies, 5(1), 1-167</a:t>
            </a:r>
          </a:p>
          <a:p>
            <a:pPr marL="457200" indent="-457200" algn="just">
              <a:buFont typeface="+mj-lt"/>
              <a:buAutoNum type="arabicPeriod"/>
            </a:pPr>
            <a:endParaRPr lang="en-IN" sz="2000" i="1" kern="100" dirty="0">
              <a:latin typeface="Arial" panose="020B0604020202020204" pitchFamily="34" charset="0"/>
              <a:ea typeface="Calibri" panose="020F0502020204030204" pitchFamily="34" charset="0"/>
              <a:cs typeface="Arial" panose="020B0604020202020204" pitchFamily="34" charset="0"/>
            </a:endParaRPr>
          </a:p>
          <a:p>
            <a:pPr algn="just"/>
            <a:r>
              <a:rPr lang="en-IN" sz="2000" kern="100" dirty="0">
                <a:effectLst/>
                <a:latin typeface="Arial" panose="020B0604020202020204" pitchFamily="34" charset="0"/>
                <a:ea typeface="Calibri" panose="020F0502020204030204" pitchFamily="34" charset="0"/>
                <a:cs typeface="Arial" panose="020B0604020202020204" pitchFamily="34" charset="0"/>
              </a:rPr>
              <a:t>[3] Zhang, L., Wang, S., &amp; Liu, B. (2018). </a:t>
            </a:r>
            <a:r>
              <a:rPr lang="en-IN" sz="2000" i="1" kern="100" dirty="0">
                <a:effectLst/>
                <a:latin typeface="Arial" panose="020B0604020202020204" pitchFamily="34" charset="0"/>
                <a:ea typeface="Calibri" panose="020F0502020204030204" pitchFamily="34" charset="0"/>
                <a:cs typeface="Arial" panose="020B0604020202020204" pitchFamily="34" charset="0"/>
              </a:rPr>
              <a:t>Deep Learning for Sentiment Analysis: A Survey.</a:t>
            </a:r>
            <a:r>
              <a:rPr lang="en-IN" sz="2000" kern="100" dirty="0">
                <a:effectLst/>
                <a:latin typeface="Arial" panose="020B0604020202020204" pitchFamily="34" charset="0"/>
                <a:ea typeface="Calibri" panose="020F0502020204030204" pitchFamily="34" charset="0"/>
                <a:cs typeface="Arial" panose="020B0604020202020204" pitchFamily="34" charset="0"/>
              </a:rPr>
              <a:t> </a:t>
            </a:r>
            <a:r>
              <a:rPr lang="en-IN" sz="2000" i="1" kern="100" dirty="0">
                <a:effectLst/>
                <a:latin typeface="Arial" panose="020B0604020202020204" pitchFamily="34" charset="0"/>
                <a:ea typeface="Calibri" panose="020F0502020204030204" pitchFamily="34" charset="0"/>
                <a:cs typeface="Arial" panose="020B0604020202020204" pitchFamily="34" charset="0"/>
              </a:rPr>
              <a:t>Wiley Interdisciplinary Reviews: Data Mining and Knowledge Discovery, 8(4), e1253.</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457200" indent="-457200" algn="just">
              <a:buFont typeface="+mj-lt"/>
              <a:buAutoNum type="arabicPeriod"/>
            </a:pPr>
            <a:endParaRPr lang="en-IN" sz="2000" dirty="0">
              <a:latin typeface="Arial" panose="020B0604020202020204" pitchFamily="34" charset="0"/>
              <a:cs typeface="Arial" panose="020B0604020202020204" pitchFamily="34" charset="0"/>
            </a:endParaRPr>
          </a:p>
          <a:p>
            <a:pPr algn="just"/>
            <a:r>
              <a:rPr lang="en-IN" sz="2000" kern="100" dirty="0">
                <a:effectLst/>
                <a:latin typeface="Arial" panose="020B0604020202020204" pitchFamily="34" charset="0"/>
                <a:ea typeface="Calibri" panose="020F0502020204030204" pitchFamily="34" charset="0"/>
                <a:cs typeface="Arial" panose="020B0604020202020204" pitchFamily="34" charset="0"/>
              </a:rPr>
              <a:t>[4] Nadkarni, P., Ohno-Machado, L., &amp; Chapman, W. W. (2011). </a:t>
            </a:r>
            <a:r>
              <a:rPr lang="en-IN" sz="2000" i="1" kern="100" dirty="0">
                <a:effectLst/>
                <a:latin typeface="Arial" panose="020B0604020202020204" pitchFamily="34" charset="0"/>
                <a:ea typeface="Calibri" panose="020F0502020204030204" pitchFamily="34" charset="0"/>
                <a:cs typeface="Arial" panose="020B0604020202020204" pitchFamily="34" charset="0"/>
              </a:rPr>
              <a:t>Natural Language Processing: An Introduction.</a:t>
            </a:r>
            <a:r>
              <a:rPr lang="en-IN" sz="2000" kern="100" dirty="0">
                <a:effectLst/>
                <a:latin typeface="Arial" panose="020B0604020202020204" pitchFamily="34" charset="0"/>
                <a:ea typeface="Calibri" panose="020F0502020204030204" pitchFamily="34" charset="0"/>
                <a:cs typeface="Arial" panose="020B0604020202020204" pitchFamily="34" charset="0"/>
              </a:rPr>
              <a:t> </a:t>
            </a:r>
            <a:r>
              <a:rPr lang="en-IN" sz="2000" i="1" kern="100" dirty="0">
                <a:effectLst/>
                <a:latin typeface="Arial" panose="020B0604020202020204" pitchFamily="34" charset="0"/>
                <a:ea typeface="Calibri" panose="020F0502020204030204" pitchFamily="34" charset="0"/>
                <a:cs typeface="Arial" panose="020B0604020202020204" pitchFamily="34" charset="0"/>
              </a:rPr>
              <a:t>Journal of the American Medical Informatics Association, 18(5), 544-551.</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912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92;p20" descr="15 Inspirational Bible Verses to Help You Say Thank You | One Thing Alone">
            <a:extLst>
              <a:ext uri="{FF2B5EF4-FFF2-40B4-BE49-F238E27FC236}">
                <a16:creationId xmlns:a16="http://schemas.microsoft.com/office/drawing/2014/main" id="{2B2F6962-B287-EC7C-0F9B-1516F51E3C7A}"/>
              </a:ext>
            </a:extLst>
          </p:cNvPr>
          <p:cNvPicPr preferRelativeResize="0"/>
          <p:nvPr/>
        </p:nvPicPr>
        <p:blipFill rotWithShape="1">
          <a:blip r:embed="rId2">
            <a:alphaModFix/>
          </a:blip>
          <a:srcRect/>
          <a:stretch/>
        </p:blipFill>
        <p:spPr>
          <a:xfrm>
            <a:off x="2428667" y="1257512"/>
            <a:ext cx="7334666" cy="3766771"/>
          </a:xfrm>
          <a:prstGeom prst="rect">
            <a:avLst/>
          </a:prstGeom>
          <a:noFill/>
          <a:ln>
            <a:noFill/>
          </a:ln>
        </p:spPr>
      </p:pic>
    </p:spTree>
    <p:extLst>
      <p:ext uri="{BB962C8B-B14F-4D97-AF65-F5344CB8AC3E}">
        <p14:creationId xmlns:p14="http://schemas.microsoft.com/office/powerpoint/2010/main" val="300701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BDA0-233A-CD9C-114F-4098707CEDDE}"/>
              </a:ext>
            </a:extLst>
          </p:cNvPr>
          <p:cNvSpPr>
            <a:spLocks noGrp="1"/>
          </p:cNvSpPr>
          <p:nvPr>
            <p:ph type="title"/>
          </p:nvPr>
        </p:nvSpPr>
        <p:spPr>
          <a:xfrm>
            <a:off x="1029931" y="124186"/>
            <a:ext cx="9590550" cy="797519"/>
          </a:xfrm>
        </p:spPr>
        <p:txBody>
          <a:bodyPr>
            <a:normAutofit/>
          </a:bodyPr>
          <a:lstStyle/>
          <a:p>
            <a:pPr algn="ctr"/>
            <a:r>
              <a:rPr lang="en-US" sz="4400" dirty="0">
                <a:solidFill>
                  <a:srgbClr val="00B0F0"/>
                </a:solidFill>
                <a:latin typeface="Arial" panose="020B0604020202020204" pitchFamily="34" charset="0"/>
                <a:cs typeface="Arial" panose="020B0604020202020204" pitchFamily="34" charset="0"/>
              </a:rPr>
              <a:t>Abstract</a:t>
            </a:r>
            <a:endParaRPr lang="en-IN" sz="4400" dirty="0">
              <a:solidFill>
                <a:srgbClr val="00B0F0"/>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D1D456B9-0544-E420-192E-34932F714A7D}"/>
              </a:ext>
            </a:extLst>
          </p:cNvPr>
          <p:cNvSpPr>
            <a:spLocks noGrp="1" noChangeArrowheads="1"/>
          </p:cNvSpPr>
          <p:nvPr>
            <p:ph type="body" idx="1"/>
          </p:nvPr>
        </p:nvSpPr>
        <p:spPr bwMode="auto">
          <a:xfrm>
            <a:off x="314632" y="819626"/>
            <a:ext cx="11877368" cy="5605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solidFill>
                  <a:schemeClr val="tx1"/>
                </a:solidFill>
                <a:latin typeface="Arial" panose="020B0604020202020204" pitchFamily="34" charset="0"/>
                <a:cs typeface="Arial" panose="020B0604020202020204" pitchFamily="34" charset="0"/>
              </a:rPr>
              <a:t>Objective</a:t>
            </a:r>
            <a:r>
              <a:rPr lang="en-US" sz="2000" dirty="0">
                <a:solidFill>
                  <a:schemeClr val="tx1"/>
                </a:solidFill>
                <a:latin typeface="Arial" panose="020B0604020202020204" pitchFamily="34" charset="0"/>
                <a:cs typeface="Arial" panose="020B0604020202020204" pitchFamily="34" charset="0"/>
              </a:rPr>
              <a:t>:</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To build a sentiment analysis system that classifies text into positive, negative, or neutral sentiments using the </a:t>
            </a:r>
            <a:r>
              <a:rPr lang="en-US" sz="2000" b="1" dirty="0">
                <a:solidFill>
                  <a:schemeClr val="tx1"/>
                </a:solidFill>
                <a:latin typeface="Arial" panose="020B0604020202020204" pitchFamily="34" charset="0"/>
                <a:cs typeface="Arial" panose="020B0604020202020204" pitchFamily="34" charset="0"/>
              </a:rPr>
              <a:t>Naive Bayes algorithm</a:t>
            </a:r>
            <a:r>
              <a:rPr lang="en-US" sz="2000" dirty="0">
                <a:solidFill>
                  <a:schemeClr val="tx1"/>
                </a:solidFill>
                <a:latin typeface="Arial" panose="020B0604020202020204" pitchFamily="34" charset="0"/>
                <a:cs typeface="Arial" panose="020B0604020202020204" pitchFamily="34" charset="0"/>
              </a:rPr>
              <a:t> and explore advanced approaches using </a:t>
            </a:r>
            <a:r>
              <a:rPr lang="en-US" sz="2000" b="1" dirty="0">
                <a:solidFill>
                  <a:schemeClr val="tx1"/>
                </a:solidFill>
                <a:latin typeface="Arial" panose="020B0604020202020204" pitchFamily="34" charset="0"/>
                <a:cs typeface="Arial" panose="020B0604020202020204" pitchFamily="34" charset="0"/>
              </a:rPr>
              <a:t>BERT (Bidirectional Encoder Representations from Transformers)</a:t>
            </a:r>
            <a:r>
              <a:rPr lang="en-US" sz="2000" dirty="0">
                <a:solidFill>
                  <a:schemeClr val="tx1"/>
                </a:solidFill>
                <a:latin typeface="Arial" panose="020B0604020202020204" pitchFamily="34" charset="0"/>
                <a:cs typeface="Arial" panose="020B0604020202020204" pitchFamily="34" charset="0"/>
              </a:rPr>
              <a:t> for enhanced context understanding.</a:t>
            </a:r>
          </a:p>
          <a:p>
            <a:endParaRPr lang="en-US" sz="2000" dirty="0">
              <a:solidFill>
                <a:schemeClr val="tx1"/>
              </a:solidFill>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Method</a:t>
            </a:r>
            <a:r>
              <a:rPr lang="en-US" sz="2000" dirty="0">
                <a:solidFill>
                  <a:schemeClr val="tx1"/>
                </a:solidFill>
                <a:latin typeface="Arial" panose="020B0604020202020204" pitchFamily="34" charset="0"/>
                <a:cs typeface="Arial" panose="020B0604020202020204" pitchFamily="34" charset="0"/>
              </a:rPr>
              <a:t>:</a:t>
            </a:r>
          </a:p>
          <a:p>
            <a:pPr lvl="1">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Preprocessing text (tokenization, </a:t>
            </a:r>
            <a:r>
              <a:rPr lang="en-US" sz="1800" dirty="0" err="1">
                <a:solidFill>
                  <a:schemeClr val="tx1"/>
                </a:solidFill>
                <a:latin typeface="Arial" panose="020B0604020202020204" pitchFamily="34" charset="0"/>
                <a:cs typeface="Arial" panose="020B0604020202020204" pitchFamily="34" charset="0"/>
              </a:rPr>
              <a:t>stopword</a:t>
            </a:r>
            <a:r>
              <a:rPr lang="en-US" sz="1800" dirty="0">
                <a:solidFill>
                  <a:schemeClr val="tx1"/>
                </a:solidFill>
                <a:latin typeface="Arial" panose="020B0604020202020204" pitchFamily="34" charset="0"/>
                <a:cs typeface="Arial" panose="020B0604020202020204" pitchFamily="34" charset="0"/>
              </a:rPr>
              <a:t> removal).</a:t>
            </a:r>
          </a:p>
          <a:p>
            <a:pPr lvl="1">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Extracting features (Bag of Words or TF-IDF for Naive Bayes).</a:t>
            </a:r>
          </a:p>
          <a:p>
            <a:pPr lvl="1">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Training a Naive Bayes model on labeled data.</a:t>
            </a:r>
          </a:p>
          <a:p>
            <a:pPr lvl="1">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Utilizing </a:t>
            </a:r>
            <a:r>
              <a:rPr lang="en-US" sz="1800" b="1" dirty="0">
                <a:solidFill>
                  <a:schemeClr val="tx1"/>
                </a:solidFill>
                <a:latin typeface="Arial" panose="020B0604020202020204" pitchFamily="34" charset="0"/>
                <a:cs typeface="Arial" panose="020B0604020202020204" pitchFamily="34" charset="0"/>
              </a:rPr>
              <a:t>BERT</a:t>
            </a:r>
            <a:r>
              <a:rPr lang="en-US" sz="1800" dirty="0">
                <a:solidFill>
                  <a:schemeClr val="tx1"/>
                </a:solidFill>
                <a:latin typeface="Arial" panose="020B0604020202020204" pitchFamily="34" charset="0"/>
                <a:cs typeface="Arial" panose="020B0604020202020204" pitchFamily="34" charset="0"/>
              </a:rPr>
              <a:t> to capture deeper, bidirectional context for better sentiment prediction, especially in cases involving complex language such as sarcasm or ambiguous statements.</a:t>
            </a:r>
          </a:p>
          <a:p>
            <a:endParaRPr lang="en-US" sz="2000" dirty="0">
              <a:solidFill>
                <a:schemeClr val="tx1"/>
              </a:solidFill>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Expected Outcome</a:t>
            </a:r>
            <a:r>
              <a:rPr lang="en-US" sz="2000" dirty="0">
                <a:solidFill>
                  <a:schemeClr val="tx1"/>
                </a:solidFill>
                <a:latin typeface="Arial" panose="020B0604020202020204" pitchFamily="34" charset="0"/>
                <a:cs typeface="Arial" panose="020B0604020202020204" pitchFamily="34" charset="0"/>
              </a:rPr>
              <a:t>:</a:t>
            </a:r>
          </a:p>
          <a:p>
            <a:pPr lvl="1">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A </a:t>
            </a:r>
            <a:r>
              <a:rPr lang="en-US" sz="1800" b="1" dirty="0">
                <a:solidFill>
                  <a:schemeClr val="tx1"/>
                </a:solidFill>
                <a:latin typeface="Arial" panose="020B0604020202020204" pitchFamily="34" charset="0"/>
                <a:cs typeface="Arial" panose="020B0604020202020204" pitchFamily="34" charset="0"/>
              </a:rPr>
              <a:t>Naive Bayes classifier</a:t>
            </a:r>
            <a:r>
              <a:rPr lang="en-US" sz="1800" dirty="0">
                <a:solidFill>
                  <a:schemeClr val="tx1"/>
                </a:solidFill>
                <a:latin typeface="Arial" panose="020B0604020202020204" pitchFamily="34" charset="0"/>
                <a:cs typeface="Arial" panose="020B0604020202020204" pitchFamily="34" charset="0"/>
              </a:rPr>
              <a:t> capable of efficiently predicting sentiment from text.</a:t>
            </a:r>
          </a:p>
          <a:p>
            <a:pPr lvl="1">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Enhanced accuracy and context understanding with </a:t>
            </a:r>
            <a:r>
              <a:rPr lang="en-US" sz="1800" b="1" dirty="0">
                <a:solidFill>
                  <a:schemeClr val="tx1"/>
                </a:solidFill>
                <a:latin typeface="Arial" panose="020B0604020202020204" pitchFamily="34" charset="0"/>
                <a:cs typeface="Arial" panose="020B0604020202020204" pitchFamily="34" charset="0"/>
              </a:rPr>
              <a:t>BERT</a:t>
            </a:r>
            <a:r>
              <a:rPr lang="en-US" sz="1800" dirty="0">
                <a:solidFill>
                  <a:schemeClr val="tx1"/>
                </a:solidFill>
                <a:latin typeface="Arial" panose="020B0604020202020204" pitchFamily="34" charset="0"/>
                <a:cs typeface="Arial" panose="020B0604020202020204" pitchFamily="34" charset="0"/>
              </a:rPr>
              <a:t>, particularly in nuanced scenarios where traditional models might misinterpret the sentiment.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623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285D-29F0-1561-FF8C-E56D3B027013}"/>
              </a:ext>
            </a:extLst>
          </p:cNvPr>
          <p:cNvSpPr>
            <a:spLocks noGrp="1"/>
          </p:cNvSpPr>
          <p:nvPr>
            <p:ph type="title"/>
          </p:nvPr>
        </p:nvSpPr>
        <p:spPr>
          <a:xfrm>
            <a:off x="1295401" y="462116"/>
            <a:ext cx="9590550" cy="748357"/>
          </a:xfrm>
        </p:spPr>
        <p:txBody>
          <a:bodyPr>
            <a:normAutofit/>
          </a:bodyPr>
          <a:lstStyle/>
          <a:p>
            <a:pPr algn="ctr"/>
            <a:r>
              <a:rPr lang="en-US" sz="4400" dirty="0">
                <a:solidFill>
                  <a:srgbClr val="00B0F0"/>
                </a:solidFill>
                <a:latin typeface="Arial" panose="020B0604020202020204" pitchFamily="34" charset="0"/>
                <a:cs typeface="Arial" panose="020B0604020202020204" pitchFamily="34" charset="0"/>
              </a:rPr>
              <a:t>Existing system</a:t>
            </a:r>
            <a:endParaRPr lang="en-IN" sz="4400" dirty="0">
              <a:solidFill>
                <a:srgbClr val="00B0F0"/>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770D276C-9253-B579-A220-8A13C7F5C56B}"/>
              </a:ext>
            </a:extLst>
          </p:cNvPr>
          <p:cNvSpPr>
            <a:spLocks noGrp="1" noChangeArrowheads="1"/>
          </p:cNvSpPr>
          <p:nvPr>
            <p:ph type="body" idx="1"/>
          </p:nvPr>
        </p:nvSpPr>
        <p:spPr bwMode="auto">
          <a:xfrm>
            <a:off x="789860" y="1583287"/>
            <a:ext cx="10601631" cy="500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Current Sentiment Analysis Solutions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Lexicon-based models (e.g., VADER).</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Machine learning models like Support Vector Machines (SVM), decision trees, and deep learning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Challenges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Complexity in training for large datasets.</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High computational requirements for advanced models.</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Poor handling of sarcasm, context, and mixed sentiments.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759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7122-F48A-F42E-2359-32F44EEF3B1B}"/>
              </a:ext>
            </a:extLst>
          </p:cNvPr>
          <p:cNvSpPr>
            <a:spLocks noGrp="1"/>
          </p:cNvSpPr>
          <p:nvPr>
            <p:ph type="ctrTitle"/>
          </p:nvPr>
        </p:nvSpPr>
        <p:spPr>
          <a:xfrm>
            <a:off x="1466861" y="218768"/>
            <a:ext cx="8825658" cy="1176316"/>
          </a:xfrm>
        </p:spPr>
        <p:txBody>
          <a:bodyPr>
            <a:normAutofit/>
          </a:bodyPr>
          <a:lstStyle/>
          <a:p>
            <a:pPr algn="ctr"/>
            <a:r>
              <a:rPr lang="en-IN" sz="4400" dirty="0">
                <a:solidFill>
                  <a:srgbClr val="00B0F0"/>
                </a:solidFill>
                <a:latin typeface="Arial" panose="020B0604020202020204" pitchFamily="34" charset="0"/>
                <a:cs typeface="Arial" panose="020B0604020202020204" pitchFamily="34" charset="0"/>
              </a:rPr>
              <a:t>Disadvantages</a:t>
            </a:r>
          </a:p>
        </p:txBody>
      </p:sp>
      <p:sp>
        <p:nvSpPr>
          <p:cNvPr id="3" name="Subtitle 2">
            <a:extLst>
              <a:ext uri="{FF2B5EF4-FFF2-40B4-BE49-F238E27FC236}">
                <a16:creationId xmlns:a16="http://schemas.microsoft.com/office/drawing/2014/main" id="{CF6D2983-85E7-DA40-6F11-747F759EF418}"/>
              </a:ext>
            </a:extLst>
          </p:cNvPr>
          <p:cNvSpPr>
            <a:spLocks noGrp="1"/>
          </p:cNvSpPr>
          <p:nvPr>
            <p:ph type="subTitle" idx="1"/>
          </p:nvPr>
        </p:nvSpPr>
        <p:spPr>
          <a:xfrm>
            <a:off x="840324" y="934065"/>
            <a:ext cx="9798179" cy="4761951"/>
          </a:xfrm>
        </p:spPr>
        <p:txBody>
          <a:bodyPr>
            <a:noAutofit/>
          </a:bodyPr>
          <a:lstStyle/>
          <a:p>
            <a:pPr>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lgn="l">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Sarcasm and Context Misinterpretation</a:t>
            </a:r>
            <a:r>
              <a:rPr lang="en-US" sz="2000" dirty="0">
                <a:latin typeface="Arial" panose="020B0604020202020204" pitchFamily="34" charset="0"/>
                <a:cs typeface="Arial" panose="020B0604020202020204" pitchFamily="34" charset="0"/>
              </a:rPr>
              <a:t>: Difficulty in identifying sarcastic or ironic statements.</a:t>
            </a:r>
          </a:p>
          <a:p>
            <a:pPr marL="742950" lvl="1" indent="-285750" algn="l">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Ambiguity</a:t>
            </a:r>
            <a:r>
              <a:rPr lang="en-US" sz="2000" dirty="0">
                <a:latin typeface="Arial" panose="020B0604020202020204" pitchFamily="34" charset="0"/>
                <a:cs typeface="Arial" panose="020B0604020202020204" pitchFamily="34" charset="0"/>
              </a:rPr>
              <a:t>: Mixed sentiments in one sentence are not handled well.</a:t>
            </a:r>
          </a:p>
          <a:p>
            <a:pPr marL="742950" lvl="1" indent="-285750" algn="l">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Domain-Specific Challenges</a:t>
            </a:r>
            <a:r>
              <a:rPr lang="en-US" sz="2000" dirty="0">
                <a:latin typeface="Arial" panose="020B0604020202020204" pitchFamily="34" charset="0"/>
                <a:cs typeface="Arial" panose="020B0604020202020204" pitchFamily="34" charset="0"/>
              </a:rPr>
              <a:t>: General models do not perform well in specific domains like healthcare or finance.</a:t>
            </a:r>
          </a:p>
          <a:p>
            <a:pPr marL="742950" lvl="1" indent="-285750" algn="l">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Handling of Slang and Negations</a:t>
            </a:r>
            <a:r>
              <a:rPr lang="en-US" sz="2000" dirty="0">
                <a:latin typeface="Arial" panose="020B0604020202020204" pitchFamily="34" charset="0"/>
                <a:cs typeface="Arial" panose="020B0604020202020204" pitchFamily="34" charset="0"/>
              </a:rPr>
              <a:t>: Difficulty in processing informal language and negation.</a:t>
            </a:r>
          </a:p>
          <a:p>
            <a:pPr marL="742950" lvl="1" indent="-285750" algn="l">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Imbalanced Datasets</a:t>
            </a:r>
            <a:r>
              <a:rPr lang="en-US" sz="2000" dirty="0">
                <a:latin typeface="Arial" panose="020B0604020202020204" pitchFamily="34" charset="0"/>
                <a:cs typeface="Arial" panose="020B0604020202020204" pitchFamily="34" charset="0"/>
              </a:rPr>
              <a:t>: Skewed distribution of positive, negative, and neutral classes in datasets.</a:t>
            </a:r>
          </a:p>
          <a:p>
            <a:pPr>
              <a:lnSpc>
                <a:spcPct val="15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763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4B3D-A0FA-5C9D-28E3-4F765D4BB4B7}"/>
              </a:ext>
            </a:extLst>
          </p:cNvPr>
          <p:cNvSpPr>
            <a:spLocks noGrp="1"/>
          </p:cNvSpPr>
          <p:nvPr>
            <p:ph type="ctrTitle"/>
          </p:nvPr>
        </p:nvSpPr>
        <p:spPr>
          <a:xfrm>
            <a:off x="1277758" y="405845"/>
            <a:ext cx="8825658" cy="861420"/>
          </a:xfrm>
        </p:spPr>
        <p:txBody>
          <a:bodyPr>
            <a:normAutofit/>
          </a:bodyPr>
          <a:lstStyle/>
          <a:p>
            <a:pPr algn="ctr"/>
            <a:r>
              <a:rPr lang="en-IN" sz="4400" dirty="0">
                <a:solidFill>
                  <a:srgbClr val="00B0F0"/>
                </a:solidFill>
                <a:latin typeface="Arial" panose="020B0604020202020204" pitchFamily="34" charset="0"/>
                <a:cs typeface="Arial" panose="020B0604020202020204" pitchFamily="34" charset="0"/>
              </a:rPr>
              <a:t>Literature Survey</a:t>
            </a:r>
          </a:p>
        </p:txBody>
      </p:sp>
      <p:sp>
        <p:nvSpPr>
          <p:cNvPr id="4" name="Rectangle 1">
            <a:extLst>
              <a:ext uri="{FF2B5EF4-FFF2-40B4-BE49-F238E27FC236}">
                <a16:creationId xmlns:a16="http://schemas.microsoft.com/office/drawing/2014/main" id="{676B1220-B29C-08D3-7DC7-6BC0F7920DEF}"/>
              </a:ext>
            </a:extLst>
          </p:cNvPr>
          <p:cNvSpPr>
            <a:spLocks noGrp="1" noChangeArrowheads="1"/>
          </p:cNvSpPr>
          <p:nvPr>
            <p:ph type="subTitle" idx="1"/>
          </p:nvPr>
        </p:nvSpPr>
        <p:spPr bwMode="auto">
          <a:xfrm>
            <a:off x="1208932" y="1819389"/>
            <a:ext cx="9636483" cy="419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Naive Bayes for Sentiment Analysis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Studies show Naive Bayes works efficiently for text classification.</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Comparison of Naive Bayes with Other Algorithms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Naive Bayes outperforms SVM in terms of efficiency and simplicity but struggles with deep contextual understanding.</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of Transformer Models in Sentiment Analysis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Research indicates models like BERT can handle complex context and sarcasm but are resource-heavy. </a:t>
            </a:r>
          </a:p>
        </p:txBody>
      </p:sp>
    </p:spTree>
    <p:extLst>
      <p:ext uri="{BB962C8B-B14F-4D97-AF65-F5344CB8AC3E}">
        <p14:creationId xmlns:p14="http://schemas.microsoft.com/office/powerpoint/2010/main" val="249189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8933-C0B3-5217-A0F8-14A67A2D1CD2}"/>
              </a:ext>
            </a:extLst>
          </p:cNvPr>
          <p:cNvSpPr>
            <a:spLocks noGrp="1"/>
          </p:cNvSpPr>
          <p:nvPr>
            <p:ph type="ctrTitle"/>
          </p:nvPr>
        </p:nvSpPr>
        <p:spPr>
          <a:xfrm>
            <a:off x="1587574" y="788490"/>
            <a:ext cx="8825658" cy="861420"/>
          </a:xfrm>
        </p:spPr>
        <p:txBody>
          <a:bodyPr>
            <a:normAutofit/>
          </a:bodyPr>
          <a:lstStyle/>
          <a:p>
            <a:pPr algn="ctr"/>
            <a:r>
              <a:rPr lang="en-IN" sz="4400" dirty="0">
                <a:solidFill>
                  <a:srgbClr val="00B0F0"/>
                </a:solidFill>
                <a:latin typeface="Arial" panose="020B0604020202020204" pitchFamily="34" charset="0"/>
                <a:cs typeface="Arial" panose="020B0604020202020204" pitchFamily="34" charset="0"/>
              </a:rPr>
              <a:t>Proposed System</a:t>
            </a:r>
          </a:p>
        </p:txBody>
      </p:sp>
      <p:sp>
        <p:nvSpPr>
          <p:cNvPr id="4" name="Rectangle 1">
            <a:extLst>
              <a:ext uri="{FF2B5EF4-FFF2-40B4-BE49-F238E27FC236}">
                <a16:creationId xmlns:a16="http://schemas.microsoft.com/office/drawing/2014/main" id="{D6C43ED4-0474-FF58-0AE7-C9105A991072}"/>
              </a:ext>
            </a:extLst>
          </p:cNvPr>
          <p:cNvSpPr>
            <a:spLocks noGrp="1" noChangeArrowheads="1"/>
          </p:cNvSpPr>
          <p:nvPr>
            <p:ph type="subTitle" idx="1"/>
          </p:nvPr>
        </p:nvSpPr>
        <p:spPr bwMode="auto">
          <a:xfrm>
            <a:off x="408005" y="1942895"/>
            <a:ext cx="11783995" cy="419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System Overview</a:t>
            </a:r>
            <a:r>
              <a:rPr kumimoji="0" lang="en-US" altLang="en-US" b="0" i="0" u="none" strike="noStrike" cap="none" normalizeH="0" baseline="0" dirty="0">
                <a:ln>
                  <a:noFill/>
                </a:ln>
                <a:solidFill>
                  <a:schemeClr val="tx1"/>
                </a:solidFill>
                <a:effectLst/>
                <a:latin typeface="Arial" panose="020B0604020202020204" pitchFamily="34" charset="0"/>
              </a:rPr>
              <a:t>:</a:t>
            </a:r>
          </a:p>
          <a:p>
            <a:pPr lvl="1" algn="l" defTabSz="914400" eaLnBrk="0" fontAlgn="base"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Step 1</a:t>
            </a:r>
            <a:r>
              <a:rPr kumimoji="0" lang="en-US" altLang="en-US" sz="2000" b="0" i="0" u="none" strike="noStrike" cap="none" normalizeH="0" baseline="0" dirty="0">
                <a:ln>
                  <a:noFill/>
                </a:ln>
                <a:solidFill>
                  <a:schemeClr val="tx1"/>
                </a:solidFill>
                <a:effectLst/>
                <a:latin typeface="Arial" panose="020B0604020202020204" pitchFamily="34" charset="0"/>
              </a:rPr>
              <a:t>: Text Preprocessing (Tokenization, </a:t>
            </a:r>
            <a:r>
              <a:rPr kumimoji="0" lang="en-US" altLang="en-US" sz="2000" b="0" i="0" u="none" strike="noStrike" cap="none" normalizeH="0" baseline="0" dirty="0" err="1">
                <a:ln>
                  <a:noFill/>
                </a:ln>
                <a:solidFill>
                  <a:schemeClr val="tx1"/>
                </a:solidFill>
                <a:effectLst/>
                <a:latin typeface="Arial" panose="020B0604020202020204" pitchFamily="34" charset="0"/>
              </a:rPr>
              <a:t>Stopword</a:t>
            </a:r>
            <a:r>
              <a:rPr kumimoji="0" lang="en-US" altLang="en-US" sz="2000" b="0" i="0" u="none" strike="noStrike" cap="none" normalizeH="0" baseline="0" dirty="0">
                <a:ln>
                  <a:noFill/>
                </a:ln>
                <a:solidFill>
                  <a:schemeClr val="tx1"/>
                </a:solidFill>
                <a:effectLst/>
                <a:latin typeface="Arial" panose="020B0604020202020204" pitchFamily="34" charset="0"/>
              </a:rPr>
              <a:t> Removal, Stemming/Lemmatization).</a:t>
            </a:r>
          </a:p>
          <a:p>
            <a:pPr lvl="1" algn="l" defTabSz="914400" eaLnBrk="0" fontAlgn="base"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Step 2</a:t>
            </a:r>
            <a:r>
              <a:rPr kumimoji="0" lang="en-US" altLang="en-US" sz="2000" b="0" i="0" u="none" strike="noStrike" cap="none" normalizeH="0" baseline="0" dirty="0">
                <a:ln>
                  <a:noFill/>
                </a:ln>
                <a:solidFill>
                  <a:schemeClr val="tx1"/>
                </a:solidFill>
                <a:effectLst/>
                <a:latin typeface="Arial" panose="020B0604020202020204" pitchFamily="34" charset="0"/>
              </a:rPr>
              <a:t>: Feature Extraction (Bag of Words, TF-IDF).</a:t>
            </a:r>
          </a:p>
          <a:p>
            <a:pPr lvl="1" algn="l" defTabSz="914400" eaLnBrk="0" fontAlgn="base"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Step 3</a:t>
            </a:r>
            <a:r>
              <a:rPr kumimoji="0" lang="en-US" altLang="en-US" sz="2000" b="0" i="0" u="none" strike="noStrike" cap="none" normalizeH="0" baseline="0" dirty="0">
                <a:ln>
                  <a:noFill/>
                </a:ln>
                <a:solidFill>
                  <a:schemeClr val="tx1"/>
                </a:solidFill>
                <a:effectLst/>
                <a:latin typeface="Arial" panose="020B0604020202020204" pitchFamily="34" charset="0"/>
              </a:rPr>
              <a:t>: Naive Bayes Model Training on labeled data.</a:t>
            </a:r>
          </a:p>
          <a:p>
            <a:pPr lvl="1" algn="l" defTabSz="914400" eaLnBrk="0" fontAlgn="base"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Step 4</a:t>
            </a:r>
            <a:r>
              <a:rPr kumimoji="0" lang="en-US" altLang="en-US" sz="2000" b="0" i="0" u="none" strike="noStrike" cap="none" normalizeH="0" baseline="0" dirty="0">
                <a:ln>
                  <a:noFill/>
                </a:ln>
                <a:solidFill>
                  <a:schemeClr val="tx1"/>
                </a:solidFill>
                <a:effectLst/>
                <a:latin typeface="Arial" panose="020B0604020202020204" pitchFamily="34" charset="0"/>
              </a:rPr>
              <a:t>: Sentiment Classification (Positive, Negative, Neutral).</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Architecture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Input Data → Preprocessing → Feature Extraction → Naive Bayes Classifier → Sentiment Prediction.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372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523F-0C46-7993-AC46-DD80EE6BA58F}"/>
              </a:ext>
            </a:extLst>
          </p:cNvPr>
          <p:cNvSpPr>
            <a:spLocks noGrp="1"/>
          </p:cNvSpPr>
          <p:nvPr>
            <p:ph type="ctrTitle"/>
          </p:nvPr>
        </p:nvSpPr>
        <p:spPr>
          <a:xfrm>
            <a:off x="1046800" y="227238"/>
            <a:ext cx="8825658" cy="991962"/>
          </a:xfrm>
        </p:spPr>
        <p:txBody>
          <a:bodyPr>
            <a:normAutofit/>
          </a:bodyPr>
          <a:lstStyle/>
          <a:p>
            <a:pPr algn="ctr"/>
            <a:r>
              <a:rPr lang="en-IN" sz="4400" dirty="0">
                <a:solidFill>
                  <a:srgbClr val="00B0F0"/>
                </a:solidFill>
                <a:latin typeface="Arial" panose="020B0604020202020204" pitchFamily="34" charset="0"/>
                <a:cs typeface="Arial" panose="020B0604020202020204" pitchFamily="34" charset="0"/>
              </a:rPr>
              <a:t>Bayes' Theorem</a:t>
            </a:r>
          </a:p>
        </p:txBody>
      </p:sp>
      <p:sp>
        <p:nvSpPr>
          <p:cNvPr id="3" name="Subtitle 2">
            <a:extLst>
              <a:ext uri="{FF2B5EF4-FFF2-40B4-BE49-F238E27FC236}">
                <a16:creationId xmlns:a16="http://schemas.microsoft.com/office/drawing/2014/main" id="{205C1229-6070-A317-6B28-6872E7A00926}"/>
              </a:ext>
            </a:extLst>
          </p:cNvPr>
          <p:cNvSpPr>
            <a:spLocks noGrp="1"/>
          </p:cNvSpPr>
          <p:nvPr>
            <p:ph type="subTitle" idx="1"/>
          </p:nvPr>
        </p:nvSpPr>
        <p:spPr>
          <a:xfrm>
            <a:off x="403123" y="2035277"/>
            <a:ext cx="11218606" cy="4595485"/>
          </a:xfrm>
        </p:spPr>
        <p:txBody>
          <a:bodyPr>
            <a:noAutofit/>
          </a:bodyPr>
          <a:lstStyle/>
          <a:p>
            <a:r>
              <a:rPr lang="en-IN" dirty="0">
                <a:solidFill>
                  <a:schemeClr val="tx1"/>
                </a:solidFill>
                <a:latin typeface="Arial" panose="020B0604020202020204" pitchFamily="34" charset="0"/>
                <a:cs typeface="Arial" panose="020B0604020202020204" pitchFamily="34" charset="0"/>
              </a:rPr>
              <a:t>P(</a:t>
            </a:r>
            <a:r>
              <a:rPr lang="en-IN" dirty="0" err="1">
                <a:solidFill>
                  <a:schemeClr val="tx1"/>
                </a:solidFill>
                <a:latin typeface="Arial" panose="020B0604020202020204" pitchFamily="34" charset="0"/>
                <a:cs typeface="Arial" panose="020B0604020202020204" pitchFamily="34" charset="0"/>
              </a:rPr>
              <a:t>c∣x</a:t>
            </a:r>
            <a:r>
              <a:rPr lang="en-IN" dirty="0">
                <a:solidFill>
                  <a:schemeClr val="tx1"/>
                </a:solidFill>
                <a:latin typeface="Arial" panose="020B0604020202020204" pitchFamily="34" charset="0"/>
                <a:cs typeface="Arial" panose="020B0604020202020204" pitchFamily="34" charset="0"/>
              </a:rPr>
              <a:t>)=P(</a:t>
            </a:r>
            <a:r>
              <a:rPr lang="en-IN" dirty="0" err="1">
                <a:solidFill>
                  <a:schemeClr val="tx1"/>
                </a:solidFill>
                <a:latin typeface="Arial" panose="020B0604020202020204" pitchFamily="34" charset="0"/>
                <a:cs typeface="Arial" panose="020B0604020202020204" pitchFamily="34" charset="0"/>
              </a:rPr>
              <a:t>x∣c</a:t>
            </a:r>
            <a:r>
              <a:rPr lang="en-IN" dirty="0">
                <a:solidFill>
                  <a:schemeClr val="tx1"/>
                </a:solidFill>
                <a:latin typeface="Arial" panose="020B0604020202020204" pitchFamily="34" charset="0"/>
                <a:cs typeface="Arial" panose="020B0604020202020204" pitchFamily="34" charset="0"/>
              </a:rPr>
              <a:t>)⋅P(c)​/P(x)</a:t>
            </a: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Where:</a:t>
            </a:r>
          </a:p>
          <a:p>
            <a:pPr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a:t>
            </a:r>
            <a:r>
              <a:rPr lang="en-US" dirty="0" err="1">
                <a:solidFill>
                  <a:schemeClr val="tx1"/>
                </a:solidFill>
                <a:latin typeface="Arial" panose="020B0604020202020204" pitchFamily="34" charset="0"/>
                <a:cs typeface="Arial" panose="020B0604020202020204" pitchFamily="34" charset="0"/>
              </a:rPr>
              <a:t>c∣x</a:t>
            </a:r>
            <a:r>
              <a:rPr lang="en-US" dirty="0">
                <a:solidFill>
                  <a:schemeClr val="tx1"/>
                </a:solidFill>
                <a:latin typeface="Arial" panose="020B0604020202020204" pitchFamily="34" charset="0"/>
                <a:cs typeface="Arial" panose="020B0604020202020204" pitchFamily="34" charset="0"/>
              </a:rPr>
              <a:t>)is the </a:t>
            </a:r>
            <a:r>
              <a:rPr lang="en-US" b="1" dirty="0">
                <a:solidFill>
                  <a:schemeClr val="tx1"/>
                </a:solidFill>
                <a:latin typeface="Arial" panose="020B0604020202020204" pitchFamily="34" charset="0"/>
                <a:cs typeface="Arial" panose="020B0604020202020204" pitchFamily="34" charset="0"/>
              </a:rPr>
              <a:t>posterior probability</a:t>
            </a:r>
            <a:r>
              <a:rPr lang="en-US" dirty="0">
                <a:solidFill>
                  <a:schemeClr val="tx1"/>
                </a:solidFill>
                <a:latin typeface="Arial" panose="020B0604020202020204" pitchFamily="34" charset="0"/>
                <a:cs typeface="Arial" panose="020B0604020202020204" pitchFamily="34" charset="0"/>
              </a:rPr>
              <a:t> that the class label ccc (e.g., positive or negative sentiment) is true given the input data xxx (i.e., the text).</a:t>
            </a:r>
          </a:p>
          <a:p>
            <a:pPr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a:t>
            </a:r>
            <a:r>
              <a:rPr lang="en-US" dirty="0" err="1">
                <a:solidFill>
                  <a:schemeClr val="tx1"/>
                </a:solidFill>
                <a:latin typeface="Arial" panose="020B0604020202020204" pitchFamily="34" charset="0"/>
                <a:cs typeface="Arial" panose="020B0604020202020204" pitchFamily="34" charset="0"/>
              </a:rPr>
              <a:t>x∣c</a:t>
            </a:r>
            <a:r>
              <a:rPr lang="en-US" dirty="0">
                <a:solidFill>
                  <a:schemeClr val="tx1"/>
                </a:solidFill>
                <a:latin typeface="Arial" panose="020B0604020202020204" pitchFamily="34" charset="0"/>
                <a:cs typeface="Arial" panose="020B0604020202020204" pitchFamily="34" charset="0"/>
              </a:rPr>
              <a:t>) is the </a:t>
            </a:r>
            <a:r>
              <a:rPr lang="en-US" b="1" dirty="0">
                <a:solidFill>
                  <a:schemeClr val="tx1"/>
                </a:solidFill>
                <a:latin typeface="Arial" panose="020B0604020202020204" pitchFamily="34" charset="0"/>
                <a:cs typeface="Arial" panose="020B0604020202020204" pitchFamily="34" charset="0"/>
              </a:rPr>
              <a:t>likelihood</a:t>
            </a:r>
            <a:r>
              <a:rPr lang="en-US" dirty="0">
                <a:solidFill>
                  <a:schemeClr val="tx1"/>
                </a:solidFill>
                <a:latin typeface="Arial" panose="020B0604020202020204" pitchFamily="34" charset="0"/>
                <a:cs typeface="Arial" panose="020B0604020202020204" pitchFamily="34" charset="0"/>
              </a:rPr>
              <a:t> of the data xxx given the class ccc.</a:t>
            </a:r>
          </a:p>
          <a:p>
            <a:pPr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P(c) is the </a:t>
            </a:r>
            <a:r>
              <a:rPr lang="en-US" b="1" dirty="0">
                <a:solidFill>
                  <a:schemeClr val="tx1"/>
                </a:solidFill>
                <a:latin typeface="Arial" panose="020B0604020202020204" pitchFamily="34" charset="0"/>
                <a:cs typeface="Arial" panose="020B0604020202020204" pitchFamily="34" charset="0"/>
              </a:rPr>
              <a:t>prior probability</a:t>
            </a:r>
            <a:r>
              <a:rPr lang="en-US" dirty="0">
                <a:solidFill>
                  <a:schemeClr val="tx1"/>
                </a:solidFill>
                <a:latin typeface="Arial" panose="020B0604020202020204" pitchFamily="34" charset="0"/>
                <a:cs typeface="Arial" panose="020B0604020202020204" pitchFamily="34" charset="0"/>
              </a:rPr>
              <a:t> of the class ccc.</a:t>
            </a:r>
          </a:p>
          <a:p>
            <a:pPr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P(x) is the </a:t>
            </a:r>
            <a:r>
              <a:rPr lang="en-US" b="1" dirty="0">
                <a:solidFill>
                  <a:schemeClr val="tx1"/>
                </a:solidFill>
                <a:latin typeface="Arial" panose="020B0604020202020204" pitchFamily="34" charset="0"/>
                <a:cs typeface="Arial" panose="020B0604020202020204" pitchFamily="34" charset="0"/>
              </a:rPr>
              <a:t>marginal likelihood</a:t>
            </a:r>
            <a:r>
              <a:rPr lang="en-US" dirty="0">
                <a:solidFill>
                  <a:schemeClr val="tx1"/>
                </a:solidFill>
                <a:latin typeface="Arial" panose="020B0604020202020204" pitchFamily="34" charset="0"/>
                <a:cs typeface="Arial" panose="020B0604020202020204" pitchFamily="34" charset="0"/>
              </a:rPr>
              <a:t>, or the probability of the data xxx, which acts as a normalizing factor.</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91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9952-BC38-2531-30EE-DBCA983E85B2}"/>
              </a:ext>
            </a:extLst>
          </p:cNvPr>
          <p:cNvSpPr>
            <a:spLocks noGrp="1"/>
          </p:cNvSpPr>
          <p:nvPr>
            <p:ph type="ctrTitle"/>
          </p:nvPr>
        </p:nvSpPr>
        <p:spPr>
          <a:xfrm>
            <a:off x="848541" y="0"/>
            <a:ext cx="10049439" cy="1262295"/>
          </a:xfrm>
        </p:spPr>
        <p:txBody>
          <a:bodyPr>
            <a:normAutofit/>
          </a:bodyPr>
          <a:lstStyle/>
          <a:p>
            <a:pPr algn="ctr"/>
            <a:r>
              <a:rPr lang="en-US" sz="4000" dirty="0">
                <a:solidFill>
                  <a:srgbClr val="00B0F0"/>
                </a:solidFill>
                <a:latin typeface="Arial" panose="020B0604020202020204" pitchFamily="34" charset="0"/>
                <a:cs typeface="Arial" panose="020B0604020202020204" pitchFamily="34" charset="0"/>
              </a:rPr>
              <a:t>Disadvantages of Naive Bayes and How to Overcome Them</a:t>
            </a:r>
            <a:endParaRPr lang="en-IN" sz="4000" dirty="0">
              <a:solidFill>
                <a:srgbClr val="00B0F0"/>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295F2B7-12E2-86D1-C0FD-58422F155A65}"/>
              </a:ext>
            </a:extLst>
          </p:cNvPr>
          <p:cNvSpPr>
            <a:spLocks noGrp="1" noChangeArrowheads="1"/>
          </p:cNvSpPr>
          <p:nvPr>
            <p:ph type="subTitle" idx="1"/>
          </p:nvPr>
        </p:nvSpPr>
        <p:spPr bwMode="auto">
          <a:xfrm>
            <a:off x="127819" y="1339441"/>
            <a:ext cx="11746523" cy="511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Sarcasm and Context Misinterpretation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Naive Bayes fails to detect sarcasm because it does not account for complex sentence structures.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How to Overcome</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Use </a:t>
            </a:r>
            <a:r>
              <a:rPr kumimoji="0" lang="en-US" altLang="en-US" sz="2000" b="1" i="0" u="none" strike="noStrike" cap="none" normalizeH="0" baseline="0" dirty="0">
                <a:ln>
                  <a:noFill/>
                </a:ln>
                <a:solidFill>
                  <a:schemeClr val="tx1"/>
                </a:solidFill>
                <a:effectLst/>
                <a:latin typeface="Arial" panose="020B0604020202020204" pitchFamily="34" charset="0"/>
              </a:rPr>
              <a:t>Advanced NLP Models</a:t>
            </a:r>
            <a:r>
              <a:rPr kumimoji="0" lang="en-US" altLang="en-US" sz="2000" b="0" i="0" u="none" strike="noStrike" cap="none" normalizeH="0" baseline="0" dirty="0">
                <a:ln>
                  <a:noFill/>
                </a:ln>
                <a:solidFill>
                  <a:schemeClr val="tx1"/>
                </a:solidFill>
                <a:effectLst/>
                <a:latin typeface="Arial" panose="020B0604020202020204" pitchFamily="34" charset="0"/>
              </a:rPr>
              <a:t>: Leverage transformers like </a:t>
            </a:r>
            <a:r>
              <a:rPr kumimoji="0" lang="en-US" altLang="en-US" sz="2000" b="1" i="0" u="none" strike="noStrike" cap="none" normalizeH="0" baseline="0" dirty="0">
                <a:ln>
                  <a:noFill/>
                </a:ln>
                <a:solidFill>
                  <a:schemeClr val="tx1"/>
                </a:solidFill>
                <a:effectLst/>
                <a:latin typeface="Arial" panose="020B0604020202020204" pitchFamily="34" charset="0"/>
              </a:rPr>
              <a:t>BERT</a:t>
            </a:r>
            <a:r>
              <a:rPr kumimoji="0" lang="en-US" altLang="en-US" sz="2000" b="0" i="0" u="none" strike="noStrike" cap="none" normalizeH="0" baseline="0" dirty="0">
                <a:ln>
                  <a:noFill/>
                </a:ln>
                <a:solidFill>
                  <a:schemeClr val="tx1"/>
                </a:solidFill>
                <a:effectLst/>
                <a:latin typeface="Arial" panose="020B0604020202020204" pitchFamily="34" charset="0"/>
              </a:rPr>
              <a:t> to handle complex contexts and sarcasm better.</a:t>
            </a:r>
          </a:p>
          <a:p>
            <a:pPr marL="457200" marR="0" lvl="1"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Sarcasm Detection</a:t>
            </a:r>
            <a:r>
              <a:rPr kumimoji="0" lang="en-US" altLang="en-US" sz="2000" b="0" i="0" u="none" strike="noStrike" cap="none" normalizeH="0" baseline="0" dirty="0">
                <a:ln>
                  <a:noFill/>
                </a:ln>
                <a:solidFill>
                  <a:schemeClr val="tx1"/>
                </a:solidFill>
                <a:effectLst/>
                <a:latin typeface="Arial" panose="020B0604020202020204" pitchFamily="34" charset="0"/>
              </a:rPr>
              <a:t>: Train a sarcasm detection model to recognize sarcasm before sentiment classification.</a:t>
            </a:r>
          </a:p>
          <a:p>
            <a:pPr marL="457200" marR="0" lvl="1"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Include </a:t>
            </a:r>
            <a:r>
              <a:rPr kumimoji="0" lang="en-US" altLang="en-US" sz="2000" b="1" i="0" u="none" strike="noStrike" cap="none" normalizeH="0" baseline="0" dirty="0">
                <a:ln>
                  <a:noFill/>
                </a:ln>
                <a:solidFill>
                  <a:schemeClr val="tx1"/>
                </a:solidFill>
                <a:effectLst/>
                <a:latin typeface="Arial" panose="020B0604020202020204" pitchFamily="34" charset="0"/>
              </a:rPr>
              <a:t>Contextual Features</a:t>
            </a:r>
            <a:r>
              <a:rPr kumimoji="0" lang="en-US" altLang="en-US" sz="2000" b="0" i="0" u="none" strike="noStrike" cap="none" normalizeH="0" baseline="0" dirty="0">
                <a:ln>
                  <a:noFill/>
                </a:ln>
                <a:solidFill>
                  <a:schemeClr val="tx1"/>
                </a:solidFill>
                <a:effectLst/>
                <a:latin typeface="Arial" panose="020B0604020202020204" pitchFamily="34" charset="0"/>
              </a:rPr>
              <a:t>: Use cues such as emoticons, punctuation, or metadata like past user behavior to understand sarcasm.</a:t>
            </a:r>
          </a:p>
          <a:p>
            <a:pPr marL="457200" marR="0" lvl="1"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Use of Specialized Datasets</a:t>
            </a:r>
            <a:r>
              <a:rPr kumimoji="0" lang="en-US" altLang="en-US" sz="2000" b="0" i="0" u="none" strike="noStrike" cap="none" normalizeH="0" baseline="0" dirty="0">
                <a:ln>
                  <a:noFill/>
                </a:ln>
                <a:solidFill>
                  <a:schemeClr val="tx1"/>
                </a:solidFill>
                <a:effectLst/>
                <a:latin typeface="Arial" panose="020B0604020202020204" pitchFamily="34" charset="0"/>
              </a:rPr>
              <a:t>: Train on datasets labeled with sarcasm and irony.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5302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1503</Words>
  <Application>Microsoft Office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Sentimental of Analysis of Text</vt:lpstr>
      <vt:lpstr>Introduction</vt:lpstr>
      <vt:lpstr>Abstract</vt:lpstr>
      <vt:lpstr>Existing system</vt:lpstr>
      <vt:lpstr>Disadvantages</vt:lpstr>
      <vt:lpstr>Literature Survey</vt:lpstr>
      <vt:lpstr>Proposed System</vt:lpstr>
      <vt:lpstr>Bayes' Theorem</vt:lpstr>
      <vt:lpstr>Disadvantages of Naive Bayes and How to Overcome Them</vt:lpstr>
      <vt:lpstr>Advantages of Naive Bayes</vt:lpstr>
      <vt:lpstr>ARCHITECTURAL  DIAGRAM</vt:lpstr>
      <vt:lpstr>MODULES</vt:lpstr>
      <vt:lpstr>1. Data Loading and Preprocessing Module</vt:lpstr>
      <vt:lpstr>2. Naive Bayes Sentiment Analysis Module</vt:lpstr>
      <vt:lpstr>3. BERT-based Sarcasm Detection Module</vt:lpstr>
      <vt:lpstr>4. Prediction Combination Module</vt:lpstr>
      <vt:lpstr>5. User Interface Module</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Pranav A</dc:creator>
  <cp:lastModifiedBy>Pranav A</cp:lastModifiedBy>
  <cp:revision>19</cp:revision>
  <dcterms:created xsi:type="dcterms:W3CDTF">2024-09-26T16:21:52Z</dcterms:created>
  <dcterms:modified xsi:type="dcterms:W3CDTF">2024-11-14T01:57:42Z</dcterms:modified>
</cp:coreProperties>
</file>