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50"/>
  </p:notesMasterIdLst>
  <p:sldIdLst>
    <p:sldId id="317" r:id="rId2"/>
    <p:sldId id="256" r:id="rId3"/>
    <p:sldId id="316" r:id="rId4"/>
    <p:sldId id="259" r:id="rId5"/>
    <p:sldId id="257" r:id="rId6"/>
    <p:sldId id="260" r:id="rId7"/>
    <p:sldId id="275" r:id="rId8"/>
    <p:sldId id="277" r:id="rId9"/>
    <p:sldId id="278" r:id="rId10"/>
    <p:sldId id="279" r:id="rId11"/>
    <p:sldId id="280" r:id="rId12"/>
    <p:sldId id="281" r:id="rId13"/>
    <p:sldId id="282" r:id="rId14"/>
    <p:sldId id="262" r:id="rId15"/>
    <p:sldId id="261" r:id="rId16"/>
    <p:sldId id="263" r:id="rId17"/>
    <p:sldId id="264" r:id="rId18"/>
    <p:sldId id="265" r:id="rId19"/>
    <p:sldId id="266" r:id="rId20"/>
    <p:sldId id="283" r:id="rId21"/>
    <p:sldId id="290" r:id="rId22"/>
    <p:sldId id="274" r:id="rId23"/>
    <p:sldId id="291" r:id="rId24"/>
    <p:sldId id="284" r:id="rId25"/>
    <p:sldId id="286" r:id="rId26"/>
    <p:sldId id="287" r:id="rId27"/>
    <p:sldId id="289" r:id="rId28"/>
    <p:sldId id="292" r:id="rId29"/>
    <p:sldId id="293" r:id="rId30"/>
    <p:sldId id="294" r:id="rId31"/>
    <p:sldId id="295" r:id="rId32"/>
    <p:sldId id="296" r:id="rId33"/>
    <p:sldId id="298" r:id="rId34"/>
    <p:sldId id="297" r:id="rId35"/>
    <p:sldId id="299" r:id="rId36"/>
    <p:sldId id="300" r:id="rId37"/>
    <p:sldId id="301" r:id="rId38"/>
    <p:sldId id="302" r:id="rId39"/>
    <p:sldId id="304" r:id="rId40"/>
    <p:sldId id="305" r:id="rId41"/>
    <p:sldId id="306" r:id="rId42"/>
    <p:sldId id="307" r:id="rId43"/>
    <p:sldId id="314" r:id="rId44"/>
    <p:sldId id="309" r:id="rId45"/>
    <p:sldId id="310" r:id="rId46"/>
    <p:sldId id="311" r:id="rId47"/>
    <p:sldId id="312" r:id="rId48"/>
    <p:sldId id="31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00"/>
    <a:srgbClr val="FF9900"/>
    <a:srgbClr val="00FF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2"/>
      </p:cViewPr>
      <p:guideLst>
        <p:guide orient="horz" pos="2160"/>
        <p:guide pos="288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444352-63E0-4248-B559-C390B7B80E27}" type="datetimeFigureOut">
              <a:rPr lang="en-US" smtClean="0"/>
              <a:pPr/>
              <a:t>9/22/2022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987BD1-1ACC-4A5B-8652-50C4B0795427}" type="slidenum">
              <a:rPr lang="en-IN" smtClean="0"/>
              <a:pPr/>
              <a:t>‹#›</a:t>
            </a:fld>
            <a:endParaRPr lang="en-IN" dirty="0"/>
          </a:p>
        </p:txBody>
      </p:sp>
    </p:spTree>
    <p:extLst>
      <p:ext uri="{BB962C8B-B14F-4D97-AF65-F5344CB8AC3E}">
        <p14:creationId xmlns:p14="http://schemas.microsoft.com/office/powerpoint/2010/main" val="348587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A73CA367-AF0A-449A-A0A2-F55F375B9961}" type="datetimeFigureOut">
              <a:rPr lang="en-US" smtClean="0"/>
              <a:pPr/>
              <a:t>9/22/2022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A4AA12-716D-4841-9EAB-6A90F070911D}" type="slidenum">
              <a:rPr lang="en-IN" smtClean="0"/>
              <a:pPr/>
              <a:t>‹#›</a:t>
            </a:fld>
            <a:endParaRPr lang="en-IN"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3CA367-AF0A-449A-A0A2-F55F375B9961}" type="datetimeFigureOut">
              <a:rPr lang="en-US" smtClean="0"/>
              <a:pPr/>
              <a:t>9/22/2022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A4AA12-716D-4841-9EAB-6A90F070911D}"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3CA367-AF0A-449A-A0A2-F55F375B9961}" type="datetimeFigureOut">
              <a:rPr lang="en-US" smtClean="0"/>
              <a:pPr/>
              <a:t>9/22/2022</a:t>
            </a:fld>
            <a:endParaRPr lang="en-IN" dirty="0"/>
          </a:p>
        </p:txBody>
      </p:sp>
      <p:sp>
        <p:nvSpPr>
          <p:cNvPr id="5" name="Footer Placeholder 4"/>
          <p:cNvSpPr>
            <a:spLocks noGrp="1"/>
          </p:cNvSpPr>
          <p:nvPr>
            <p:ph type="ftr" sz="quarter" idx="11"/>
          </p:nvPr>
        </p:nvSpPr>
        <p:spPr>
          <a:xfrm>
            <a:off x="2640597" y="6377459"/>
            <a:ext cx="3836404" cy="365125"/>
          </a:xfrm>
        </p:spPr>
        <p:txBody>
          <a:bodyPr/>
          <a:lstStyle/>
          <a:p>
            <a:endParaRPr lang="en-IN" dirty="0"/>
          </a:p>
        </p:txBody>
      </p:sp>
      <p:sp>
        <p:nvSpPr>
          <p:cNvPr id="6" name="Slide Number Placeholder 5"/>
          <p:cNvSpPr>
            <a:spLocks noGrp="1"/>
          </p:cNvSpPr>
          <p:nvPr>
            <p:ph type="sldNum" sz="quarter" idx="12"/>
          </p:nvPr>
        </p:nvSpPr>
        <p:spPr/>
        <p:txBody>
          <a:bodyPr/>
          <a:lstStyle/>
          <a:p>
            <a:fld id="{43A4AA12-716D-4841-9EAB-6A90F070911D}"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3CA367-AF0A-449A-A0A2-F55F375B9961}" type="datetimeFigureOut">
              <a:rPr lang="en-US" smtClean="0"/>
              <a:pPr/>
              <a:t>9/22/2022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A4AA12-716D-4841-9EAB-6A90F070911D}"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73CA367-AF0A-449A-A0A2-F55F375B9961}" type="datetimeFigureOut">
              <a:rPr lang="en-US" smtClean="0"/>
              <a:pPr/>
              <a:t>9/22/2022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A4AA12-716D-4841-9EAB-6A90F070911D}"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73CA367-AF0A-449A-A0A2-F55F375B9961}" type="datetimeFigureOut">
              <a:rPr lang="en-US" smtClean="0"/>
              <a:pPr/>
              <a:t>9/22/2022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A4AA12-716D-4841-9EAB-6A90F070911D}"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73CA367-AF0A-449A-A0A2-F55F375B9961}" type="datetimeFigureOut">
              <a:rPr lang="en-US" smtClean="0"/>
              <a:pPr/>
              <a:t>9/22/2022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A4AA12-716D-4841-9EAB-6A90F070911D}"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73CA367-AF0A-449A-A0A2-F55F375B9961}" type="datetimeFigureOut">
              <a:rPr lang="en-US" smtClean="0"/>
              <a:pPr/>
              <a:t>9/22/2022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A4AA12-716D-4841-9EAB-6A90F070911D}"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CA367-AF0A-449A-A0A2-F55F375B9961}" type="datetimeFigureOut">
              <a:rPr lang="en-US" smtClean="0"/>
              <a:pPr/>
              <a:t>9/22/2022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A4AA12-716D-4841-9EAB-6A90F070911D}"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73CA367-AF0A-449A-A0A2-F55F375B9961}" type="datetimeFigureOut">
              <a:rPr lang="en-US" smtClean="0"/>
              <a:pPr/>
              <a:t>9/22/2022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A4AA12-716D-4841-9EAB-6A90F070911D}" type="slidenum">
              <a:rPr lang="en-IN" smtClean="0"/>
              <a:pPr/>
              <a:t>‹#›</a:t>
            </a:fld>
            <a:endParaRPr lang="en-IN"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a:t>Click icon to add picture</a:t>
            </a:r>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73CA367-AF0A-449A-A0A2-F55F375B9961}" type="datetimeFigureOut">
              <a:rPr lang="en-US" smtClean="0"/>
              <a:pPr/>
              <a:t>9/22/2022</a:t>
            </a:fld>
            <a:endParaRPr lang="en-IN"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dirty="0"/>
          </a:p>
        </p:txBody>
      </p:sp>
      <p:sp>
        <p:nvSpPr>
          <p:cNvPr id="7" name="Slide Number Placeholder 6"/>
          <p:cNvSpPr>
            <a:spLocks noGrp="1"/>
          </p:cNvSpPr>
          <p:nvPr>
            <p:ph type="sldNum" sz="quarter" idx="12"/>
          </p:nvPr>
        </p:nvSpPr>
        <p:spPr>
          <a:xfrm>
            <a:off x="8339328" y="1170432"/>
            <a:ext cx="733864" cy="201168"/>
          </a:xfrm>
        </p:spPr>
        <p:txBody>
          <a:bodyPr/>
          <a:lstStyle/>
          <a:p>
            <a:fld id="{43A4AA12-716D-4841-9EAB-6A90F070911D}"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73CA367-AF0A-449A-A0A2-F55F375B9961}" type="datetimeFigureOut">
              <a:rPr lang="en-US" smtClean="0"/>
              <a:pPr/>
              <a:t>9/22/2022</a:t>
            </a:fld>
            <a:endParaRPr lang="en-IN"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3A4AA12-716D-4841-9EAB-6A90F070911D}"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ndroid.com/reference/android/widget/TextView" TargetMode="External"/><Relationship Id="rId2" Type="http://schemas.openxmlformats.org/officeDocument/2006/relationships/hyperlink" Target="https://developer.android.com/reference/android/widget/LinearLayout" TargetMode="External"/><Relationship Id="rId1" Type="http://schemas.openxmlformats.org/officeDocument/2006/relationships/slideLayout" Target="../slideLayouts/slideLayout2.xml"/><Relationship Id="rId4" Type="http://schemas.openxmlformats.org/officeDocument/2006/relationships/hyperlink" Target="https://developer.android.com/reference/android/widget/Butt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1524000"/>
            <a:ext cx="8715436" cy="3323987"/>
          </a:xfrm>
          <a:prstGeom prst="rect">
            <a:avLst/>
          </a:prstGeom>
        </p:spPr>
        <p:txBody>
          <a:bodyPr wrap="square">
            <a:spAutoFit/>
          </a:bodyPr>
          <a:lstStyle/>
          <a:p>
            <a:pPr algn="ctr"/>
            <a:endParaRPr lang="en-US" b="1" dirty="0">
              <a:solidFill>
                <a:schemeClr val="tx1"/>
              </a:solidFill>
              <a:latin typeface="Times New Roman" pitchFamily="18" charset="0"/>
              <a:cs typeface="Times New Roman" pitchFamily="18" charset="0"/>
            </a:endParaRPr>
          </a:p>
          <a:p>
            <a:pPr algn="ctr"/>
            <a:br>
              <a:rPr lang="en-IN" dirty="0">
                <a:solidFill>
                  <a:schemeClr val="tx1"/>
                </a:solidFill>
                <a:latin typeface="+mn-lt"/>
                <a:ea typeface="+mn-ea"/>
                <a:cs typeface="+mn-cs"/>
              </a:rPr>
            </a:br>
            <a:br>
              <a:rPr lang="en-IN" dirty="0">
                <a:solidFill>
                  <a:schemeClr val="tx1"/>
                </a:solidFill>
                <a:latin typeface="+mn-lt"/>
                <a:ea typeface="+mn-ea"/>
                <a:cs typeface="+mn-cs"/>
              </a:rPr>
            </a:br>
            <a:endParaRPr lang="en-IN" sz="2000" dirty="0">
              <a:solidFill>
                <a:schemeClr val="tx1"/>
              </a:solidFill>
              <a:latin typeface="Times New Roman" pitchFamily="18" charset="0"/>
              <a:cs typeface="Times New Roman" pitchFamily="18" charset="0"/>
            </a:endParaRPr>
          </a:p>
          <a:p>
            <a:pPr algn="ctr"/>
            <a:endParaRPr lang="en-IN" sz="2400" b="1" dirty="0">
              <a:solidFill>
                <a:srgbClr val="333300"/>
              </a:solidFill>
              <a:latin typeface="Times New Roman" pitchFamily="18" charset="0"/>
              <a:cs typeface="Times New Roman" pitchFamily="18" charset="0"/>
            </a:endParaRPr>
          </a:p>
          <a:p>
            <a:pPr algn="ctr"/>
            <a:endParaRPr lang="en-IN" sz="2400" b="1" dirty="0">
              <a:solidFill>
                <a:srgbClr val="333300"/>
              </a:solidFill>
              <a:latin typeface="Times New Roman" pitchFamily="18" charset="0"/>
              <a:cs typeface="Times New Roman" pitchFamily="18" charset="0"/>
            </a:endParaRPr>
          </a:p>
          <a:p>
            <a:pPr algn="ctr"/>
            <a:endParaRPr lang="en-IN" sz="2400" b="1" dirty="0">
              <a:solidFill>
                <a:srgbClr val="333300"/>
              </a:solidFill>
              <a:latin typeface="Times New Roman" pitchFamily="18" charset="0"/>
              <a:cs typeface="Times New Roman" pitchFamily="18" charset="0"/>
            </a:endParaRPr>
          </a:p>
          <a:p>
            <a:pPr algn="ctr"/>
            <a:r>
              <a:rPr lang="en-IN" sz="2400" b="1" dirty="0">
                <a:solidFill>
                  <a:srgbClr val="333300"/>
                </a:solidFill>
                <a:latin typeface="Times New Roman" pitchFamily="18" charset="0"/>
                <a:cs typeface="Times New Roman" pitchFamily="18" charset="0"/>
              </a:rPr>
              <a:t>S.Y.MCA   </a:t>
            </a:r>
            <a:r>
              <a:rPr lang="en-IN" sz="2400" b="1" dirty="0" err="1">
                <a:solidFill>
                  <a:srgbClr val="333300"/>
                </a:solidFill>
                <a:latin typeface="Times New Roman" pitchFamily="18" charset="0"/>
                <a:cs typeface="Times New Roman" pitchFamily="18" charset="0"/>
              </a:rPr>
              <a:t>Sem</a:t>
            </a:r>
            <a:r>
              <a:rPr lang="en-IN" sz="2400" b="1" dirty="0">
                <a:solidFill>
                  <a:srgbClr val="333300"/>
                </a:solidFill>
                <a:latin typeface="Times New Roman" pitchFamily="18" charset="0"/>
                <a:cs typeface="Times New Roman" pitchFamily="18" charset="0"/>
              </a:rPr>
              <a:t> - IV</a:t>
            </a:r>
          </a:p>
          <a:p>
            <a:pPr algn="ctr"/>
            <a:r>
              <a:rPr lang="en-US" sz="2000" b="1" dirty="0">
                <a:solidFill>
                  <a:srgbClr val="FF9900"/>
                </a:solidFill>
              </a:rPr>
              <a:t>“</a:t>
            </a:r>
            <a:r>
              <a:rPr lang="en-US" sz="2000" b="1" dirty="0">
                <a:solidFill>
                  <a:srgbClr val="FF9900"/>
                </a:solidFill>
                <a:latin typeface="Times New Roman" pitchFamily="18" charset="0"/>
                <a:cs typeface="Times New Roman" pitchFamily="18" charset="0"/>
              </a:rPr>
              <a:t>SOCIETY  MANAGEMENT</a:t>
            </a:r>
            <a:r>
              <a:rPr lang="en-US" sz="2000" b="1" dirty="0">
                <a:solidFill>
                  <a:srgbClr val="FF9900"/>
                </a:solidFill>
              </a:rPr>
              <a:t>”</a:t>
            </a:r>
          </a:p>
          <a:p>
            <a:pPr algn="ctr"/>
            <a:endParaRPr lang="en-IN" sz="2000" b="1" dirty="0">
              <a:solidFill>
                <a:schemeClr val="tx1"/>
              </a:solidFill>
              <a:latin typeface="Times New Roman" pitchFamily="18" charset="0"/>
              <a:cs typeface="Times New Roman" pitchFamily="18" charset="0"/>
            </a:endParaRPr>
          </a:p>
        </p:txBody>
      </p:sp>
      <p:sp>
        <p:nvSpPr>
          <p:cNvPr id="6" name="Rectangle 5"/>
          <p:cNvSpPr/>
          <p:nvPr/>
        </p:nvSpPr>
        <p:spPr>
          <a:xfrm>
            <a:off x="428596" y="4500570"/>
            <a:ext cx="8382000" cy="3477875"/>
          </a:xfrm>
          <a:prstGeom prst="rect">
            <a:avLst/>
          </a:prstGeom>
        </p:spPr>
        <p:txBody>
          <a:bodyPr wrap="square">
            <a:spAutoFit/>
          </a:bodyPr>
          <a:lstStyle/>
          <a:p>
            <a:pPr marL="274320" lvl="0" indent="-274320" algn="just">
              <a:spcBef>
                <a:spcPts val="600"/>
              </a:spcBef>
              <a:buClr>
                <a:schemeClr val="accent1"/>
              </a:buClr>
              <a:buSzPct val="76000"/>
              <a:defRPr/>
            </a:pPr>
            <a:r>
              <a:rPr lang="en-IN" b="1" dirty="0">
                <a:latin typeface="Times New Roman" pitchFamily="18" charset="0"/>
                <a:cs typeface="Times New Roman" pitchFamily="18" charset="0"/>
              </a:rPr>
              <a:t>				</a:t>
            </a:r>
          </a:p>
          <a:p>
            <a:pPr marL="274320" lvl="0" indent="-274320" algn="just">
              <a:spcBef>
                <a:spcPts val="600"/>
              </a:spcBef>
              <a:buClr>
                <a:schemeClr val="accent1"/>
              </a:buClr>
              <a:buSzPct val="76000"/>
              <a:defRPr/>
            </a:pPr>
            <a:r>
              <a:rPr lang="en-IN" b="1" dirty="0">
                <a:solidFill>
                  <a:schemeClr val="accent3">
                    <a:lumMod val="50000"/>
                  </a:schemeClr>
                </a:solidFill>
                <a:latin typeface="Times New Roman" pitchFamily="18" charset="0"/>
                <a:cs typeface="Times New Roman" pitchFamily="18" charset="0"/>
              </a:rPr>
              <a:t>Presented by –</a:t>
            </a:r>
            <a:r>
              <a:rPr lang="en-IN" b="1" dirty="0" err="1">
                <a:solidFill>
                  <a:schemeClr val="accent3">
                    <a:lumMod val="50000"/>
                  </a:schemeClr>
                </a:solidFill>
                <a:latin typeface="Times New Roman" pitchFamily="18" charset="0"/>
                <a:cs typeface="Times New Roman" pitchFamily="18" charset="0"/>
              </a:rPr>
              <a:t>Shubham</a:t>
            </a:r>
            <a:r>
              <a:rPr lang="en-IN" b="1" dirty="0">
                <a:solidFill>
                  <a:schemeClr val="accent3">
                    <a:lumMod val="50000"/>
                  </a:schemeClr>
                </a:solidFill>
                <a:latin typeface="Times New Roman" pitchFamily="18" charset="0"/>
                <a:cs typeface="Times New Roman" pitchFamily="18" charset="0"/>
              </a:rPr>
              <a:t> </a:t>
            </a:r>
            <a:r>
              <a:rPr lang="en-IN" b="1" dirty="0" err="1">
                <a:solidFill>
                  <a:schemeClr val="accent3">
                    <a:lumMod val="50000"/>
                  </a:schemeClr>
                </a:solidFill>
                <a:latin typeface="Times New Roman" pitchFamily="18" charset="0"/>
                <a:cs typeface="Times New Roman" pitchFamily="18" charset="0"/>
              </a:rPr>
              <a:t>Jadhav</a:t>
            </a:r>
            <a:r>
              <a:rPr lang="en-IN" b="1" dirty="0">
                <a:latin typeface="Times New Roman" pitchFamily="18" charset="0"/>
                <a:cs typeface="Times New Roman" pitchFamily="18" charset="0"/>
              </a:rPr>
              <a:t>						</a:t>
            </a:r>
          </a:p>
          <a:p>
            <a:pPr marL="274320" indent="-274320">
              <a:spcBef>
                <a:spcPts val="600"/>
              </a:spcBef>
              <a:buClr>
                <a:schemeClr val="accent1"/>
              </a:buClr>
              <a:buSzPct val="76000"/>
              <a:defRPr/>
            </a:pPr>
            <a:r>
              <a:rPr lang="en-IN" b="1" dirty="0">
                <a:latin typeface="Times New Roman" pitchFamily="18" charset="0"/>
                <a:cs typeface="Times New Roman" pitchFamily="18" charset="0"/>
              </a:rPr>
              <a:t>						</a:t>
            </a:r>
            <a:r>
              <a:rPr lang="en-IN" b="1" dirty="0">
                <a:solidFill>
                  <a:srgbClr val="333300"/>
                </a:solidFill>
                <a:latin typeface="Times New Roman" pitchFamily="18" charset="0"/>
                <a:cs typeface="Times New Roman" pitchFamily="18" charset="0"/>
              </a:rPr>
              <a:t>Submitted to :- </a:t>
            </a:r>
            <a:r>
              <a:rPr lang="en-IN" b="1" dirty="0" err="1">
                <a:solidFill>
                  <a:srgbClr val="333300"/>
                </a:solidFill>
                <a:latin typeface="Times New Roman" pitchFamily="18" charset="0"/>
                <a:cs typeface="Times New Roman" pitchFamily="18" charset="0"/>
              </a:rPr>
              <a:t>Sagar.S.Wakchaure</a:t>
            </a:r>
            <a:endParaRPr lang="en-IN" b="1" dirty="0">
              <a:solidFill>
                <a:srgbClr val="333300"/>
              </a:solidFill>
              <a:latin typeface="Times New Roman" pitchFamily="18" charset="0"/>
              <a:cs typeface="Times New Roman" pitchFamily="18" charset="0"/>
            </a:endParaRPr>
          </a:p>
          <a:p>
            <a:pPr marL="274320" lvl="0" indent="-274320">
              <a:spcBef>
                <a:spcPts val="600"/>
              </a:spcBef>
              <a:buClr>
                <a:schemeClr val="accent1"/>
              </a:buClr>
              <a:buSzPct val="76000"/>
              <a:defRPr/>
            </a:pPr>
            <a:r>
              <a:rPr lang="en-IN" b="1" dirty="0">
                <a:latin typeface="Times New Roman" pitchFamily="18" charset="0"/>
                <a:cs typeface="Times New Roman" pitchFamily="18" charset="0"/>
              </a:rPr>
              <a:t>						</a:t>
            </a:r>
          </a:p>
          <a:p>
            <a:pPr marL="274320" lvl="0" indent="-274320">
              <a:spcBef>
                <a:spcPts val="600"/>
              </a:spcBef>
              <a:buClr>
                <a:schemeClr val="accent1"/>
              </a:buClr>
              <a:buSzPct val="76000"/>
              <a:defRPr/>
            </a:pPr>
            <a:r>
              <a:rPr lang="en-IN" b="1" dirty="0">
                <a:solidFill>
                  <a:schemeClr val="tx2">
                    <a:lumMod val="60000"/>
                    <a:lumOff val="40000"/>
                  </a:schemeClr>
                </a:solidFill>
                <a:latin typeface="Times New Roman" pitchFamily="18" charset="0"/>
                <a:cs typeface="Times New Roman" pitchFamily="18" charset="0"/>
              </a:rPr>
              <a:t>		</a:t>
            </a:r>
            <a:r>
              <a:rPr lang="en-IN" b="1" dirty="0">
                <a:latin typeface="Times New Roman" pitchFamily="18" charset="0"/>
                <a:cs typeface="Times New Roman" pitchFamily="18" charset="0"/>
              </a:rPr>
              <a:t>	</a:t>
            </a:r>
          </a:p>
          <a:p>
            <a:pPr marL="274320" indent="-274320">
              <a:spcBef>
                <a:spcPts val="600"/>
              </a:spcBef>
              <a:buClr>
                <a:schemeClr val="accent1"/>
              </a:buClr>
              <a:buSzPct val="76000"/>
              <a:defRPr/>
            </a:pPr>
            <a:r>
              <a:rPr lang="en-IN" b="1" dirty="0">
                <a:latin typeface="Times New Roman" pitchFamily="18" charset="0"/>
                <a:cs typeface="Times New Roman" pitchFamily="18" charset="0"/>
              </a:rPr>
              <a:t>		</a:t>
            </a:r>
          </a:p>
          <a:p>
            <a:pPr marL="274320" lvl="0" indent="-274320">
              <a:spcBef>
                <a:spcPts val="600"/>
              </a:spcBef>
              <a:buClr>
                <a:schemeClr val="accent1"/>
              </a:buClr>
              <a:buSzPct val="76000"/>
              <a:defRPr/>
            </a:pPr>
            <a:r>
              <a:rPr lang="en-IN" b="1" dirty="0">
                <a:latin typeface="Times New Roman" pitchFamily="18" charset="0"/>
                <a:cs typeface="Times New Roman" pitchFamily="18" charset="0"/>
              </a:rPr>
              <a:t>						</a:t>
            </a:r>
          </a:p>
          <a:p>
            <a:pPr marL="274320" indent="-274320" algn="just">
              <a:spcBef>
                <a:spcPts val="600"/>
              </a:spcBef>
              <a:buClr>
                <a:schemeClr val="accent1"/>
              </a:buClr>
              <a:buSzPct val="76000"/>
              <a:defRPr/>
            </a:pPr>
            <a:r>
              <a:rPr lang="en-IN" b="1" dirty="0">
                <a:latin typeface="Times New Roman" pitchFamily="18" charset="0"/>
                <a:cs typeface="Times New Roman" pitchFamily="18" charset="0"/>
              </a:rPr>
              <a:t>	</a:t>
            </a:r>
          </a:p>
          <a:p>
            <a:pPr marL="274320" lvl="0" indent="-274320" algn="just">
              <a:spcBef>
                <a:spcPts val="600"/>
              </a:spcBef>
              <a:buClr>
                <a:schemeClr val="accent1"/>
              </a:buClr>
              <a:buSzPct val="76000"/>
              <a:defRPr/>
            </a:pPr>
            <a:r>
              <a:rPr lang="en-IN" b="1" dirty="0">
                <a:latin typeface="Times New Roman" pitchFamily="18" charset="0"/>
                <a:cs typeface="Times New Roman" pitchFamily="18" charset="0"/>
              </a:rPr>
              <a:t>		</a:t>
            </a:r>
          </a:p>
        </p:txBody>
      </p:sp>
      <p:grpSp>
        <p:nvGrpSpPr>
          <p:cNvPr id="1026" name="Group 9741"/>
          <p:cNvGrpSpPr>
            <a:grpSpLocks/>
          </p:cNvGrpSpPr>
          <p:nvPr/>
        </p:nvGrpSpPr>
        <p:grpSpPr bwMode="auto">
          <a:xfrm>
            <a:off x="-838200" y="1219200"/>
            <a:ext cx="3422650" cy="2209800"/>
            <a:chOff x="0" y="0"/>
            <a:chExt cx="31720" cy="23732"/>
          </a:xfrm>
        </p:grpSpPr>
        <p:pic>
          <p:nvPicPr>
            <p:cNvPr id="8613" name="Picture 8613"/>
            <p:cNvPicPr>
              <a:picLocks noChangeAspect="1" noChangeArrowheads="1"/>
            </p:cNvPicPr>
            <p:nvPr/>
          </p:nvPicPr>
          <p:blipFill>
            <a:blip r:embed="rId2" cstate="print"/>
            <a:srcRect/>
            <a:stretch>
              <a:fillRect/>
            </a:stretch>
          </p:blipFill>
          <p:spPr bwMode="auto">
            <a:xfrm>
              <a:off x="12997" y="4514"/>
              <a:ext cx="16859" cy="14351"/>
            </a:xfrm>
            <a:prstGeom prst="rect">
              <a:avLst/>
            </a:prstGeom>
            <a:noFill/>
          </p:spPr>
        </p:pic>
        <p:sp>
          <p:nvSpPr>
            <p:cNvPr id="31" name="Rectangle 31"/>
            <p:cNvSpPr>
              <a:spLocks noChangeArrowheads="1"/>
            </p:cNvSpPr>
            <p:nvPr/>
          </p:nvSpPr>
          <p:spPr bwMode="auto">
            <a:xfrm>
              <a:off x="22772" y="0"/>
              <a:ext cx="522" cy="23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Rectangle 32"/>
            <p:cNvSpPr>
              <a:spLocks noChangeArrowheads="1"/>
            </p:cNvSpPr>
            <p:nvPr/>
          </p:nvSpPr>
          <p:spPr bwMode="auto">
            <a:xfrm>
              <a:off x="1310" y="2255"/>
              <a:ext cx="522" cy="23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33"/>
            <p:cNvSpPr>
              <a:spLocks noChangeArrowheads="1"/>
            </p:cNvSpPr>
            <p:nvPr/>
          </p:nvSpPr>
          <p:spPr bwMode="auto">
            <a:xfrm>
              <a:off x="1310" y="4495"/>
              <a:ext cx="522" cy="23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 name="Rectangle 34"/>
            <p:cNvSpPr>
              <a:spLocks noChangeArrowheads="1"/>
            </p:cNvSpPr>
            <p:nvPr/>
          </p:nvSpPr>
          <p:spPr bwMode="auto">
            <a:xfrm>
              <a:off x="1310" y="6751"/>
              <a:ext cx="522" cy="23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Rectangle 35"/>
            <p:cNvSpPr>
              <a:spLocks noChangeArrowheads="1"/>
            </p:cNvSpPr>
            <p:nvPr/>
          </p:nvSpPr>
          <p:spPr bwMode="auto">
            <a:xfrm>
              <a:off x="1310" y="8991"/>
              <a:ext cx="522" cy="23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6" name="Rectangle 36"/>
            <p:cNvSpPr>
              <a:spLocks noChangeArrowheads="1"/>
            </p:cNvSpPr>
            <p:nvPr/>
          </p:nvSpPr>
          <p:spPr bwMode="auto">
            <a:xfrm>
              <a:off x="1310" y="11247"/>
              <a:ext cx="522" cy="23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 name="Rectangle 37"/>
            <p:cNvSpPr>
              <a:spLocks noChangeArrowheads="1"/>
            </p:cNvSpPr>
            <p:nvPr/>
          </p:nvSpPr>
          <p:spPr bwMode="auto">
            <a:xfrm>
              <a:off x="1310" y="13502"/>
              <a:ext cx="522" cy="23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38"/>
            <p:cNvSpPr>
              <a:spLocks noChangeArrowheads="1"/>
            </p:cNvSpPr>
            <p:nvPr/>
          </p:nvSpPr>
          <p:spPr bwMode="auto">
            <a:xfrm>
              <a:off x="1310" y="15745"/>
              <a:ext cx="522" cy="23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39"/>
            <p:cNvSpPr>
              <a:spLocks noChangeArrowheads="1"/>
            </p:cNvSpPr>
            <p:nvPr/>
          </p:nvSpPr>
          <p:spPr bwMode="auto">
            <a:xfrm>
              <a:off x="0" y="18581"/>
              <a:ext cx="1507" cy="68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2" name="Picture 72"/>
            <p:cNvPicPr>
              <a:picLocks noChangeAspect="1" noChangeArrowheads="1"/>
            </p:cNvPicPr>
            <p:nvPr/>
          </p:nvPicPr>
          <p:blipFill>
            <a:blip r:embed="rId3"/>
            <a:srcRect/>
            <a:stretch>
              <a:fillRect/>
            </a:stretch>
          </p:blipFill>
          <p:spPr bwMode="auto">
            <a:xfrm>
              <a:off x="11181" y="3131"/>
              <a:ext cx="20539" cy="17133"/>
            </a:xfrm>
            <a:prstGeom prst="rect">
              <a:avLst/>
            </a:prstGeom>
            <a:noFill/>
          </p:spPr>
        </p:pic>
      </p:grpSp>
      <p:sp>
        <p:nvSpPr>
          <p:cNvPr id="10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 name="Rectangle 20"/>
          <p:cNvSpPr>
            <a:spLocks noChangeArrowheads="1"/>
          </p:cNvSpPr>
          <p:nvPr/>
        </p:nvSpPr>
        <p:spPr bwMode="auto">
          <a:xfrm>
            <a:off x="533400" y="228600"/>
            <a:ext cx="8225329"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505075" algn="l"/>
              </a:tabLst>
            </a:pPr>
            <a:endParaRPr kumimoji="0" lang="en-US" sz="1400" b="1" i="1" u="none" strike="noStrike" cap="none" normalizeH="0" baseline="0" dirty="0">
              <a:ln>
                <a:noFill/>
              </a:ln>
              <a:solidFill>
                <a:srgbClr val="00206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05075" algn="l"/>
              </a:tabLst>
            </a:pPr>
            <a:endParaRPr lang="en-US" sz="1400" b="1" i="1" dirty="0">
              <a:solidFill>
                <a:srgbClr val="002060"/>
              </a:solidFill>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05075" algn="l"/>
              </a:tabLst>
            </a:pPr>
            <a:endParaRPr kumimoji="0" lang="en-US" sz="1400" b="1" i="1" u="none" strike="noStrike" cap="none" normalizeH="0" baseline="0" dirty="0">
              <a:ln>
                <a:noFill/>
              </a:ln>
              <a:solidFill>
                <a:srgbClr val="00206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05075" algn="l"/>
              </a:tabLst>
            </a:pPr>
            <a:endParaRPr lang="en-US" sz="1400" b="1" i="1" dirty="0">
              <a:solidFill>
                <a:srgbClr val="002060"/>
              </a:solidFill>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05075" algn="l"/>
              </a:tabLst>
            </a:pPr>
            <a:endParaRPr kumimoji="0" lang="en-US" sz="1400" b="1" i="1" u="none" strike="noStrike" cap="none" normalizeH="0" baseline="0" dirty="0">
              <a:ln>
                <a:noFill/>
              </a:ln>
              <a:solidFill>
                <a:srgbClr val="00206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05075" algn="l"/>
              </a:tabLst>
            </a:pPr>
            <a:endParaRPr lang="en-US" sz="1400" b="1" i="1" dirty="0">
              <a:solidFill>
                <a:srgbClr val="002060"/>
              </a:solidFill>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05075" algn="l"/>
              </a:tabLst>
            </a:pPr>
            <a:endParaRPr kumimoji="0" lang="en-US" sz="1400" b="1" i="1" u="none" strike="noStrike" cap="none" normalizeH="0" baseline="0" dirty="0">
              <a:ln>
                <a:noFill/>
              </a:ln>
              <a:solidFill>
                <a:srgbClr val="00206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05075" algn="l"/>
              </a:tabLst>
            </a:pPr>
            <a:r>
              <a:rPr kumimoji="0" lang="en-US" sz="1400" b="1" i="1" u="none" strike="noStrike" cap="none" normalizeH="0" baseline="0" dirty="0">
                <a:ln>
                  <a:noFill/>
                </a:ln>
                <a:solidFill>
                  <a:srgbClr val="002060"/>
                </a:solidFill>
                <a:effectLst/>
                <a:latin typeface="Arial" pitchFamily="34" charset="0"/>
                <a:ea typeface="Times New Roman" pitchFamily="18" charset="0"/>
                <a:cs typeface="Arial" pitchFamily="34" charset="0"/>
              </a:rPr>
              <a:t>	</a:t>
            </a:r>
            <a:r>
              <a:rPr kumimoji="0" lang="en-US" sz="1400" b="1" i="1" u="none" strike="noStrike" cap="none" normalizeH="0" baseline="0" dirty="0" err="1">
                <a:ln>
                  <a:noFill/>
                </a:ln>
                <a:solidFill>
                  <a:srgbClr val="002060"/>
                </a:solidFill>
                <a:effectLst/>
                <a:latin typeface="Arial" pitchFamily="34" charset="0"/>
                <a:ea typeface="Times New Roman" pitchFamily="18" charset="0"/>
                <a:cs typeface="Arial" pitchFamily="34" charset="0"/>
              </a:rPr>
              <a:t>Akole</a:t>
            </a:r>
            <a:r>
              <a:rPr kumimoji="0" lang="en-US" sz="1400" b="1" i="1" u="none" strike="noStrike" cap="none" normalizeH="0" baseline="0" dirty="0">
                <a:ln>
                  <a:noFill/>
                </a:ln>
                <a:solidFill>
                  <a:srgbClr val="002060"/>
                </a:solidFill>
                <a:effectLst/>
                <a:latin typeface="Arial" pitchFamily="34" charset="0"/>
                <a:ea typeface="Times New Roman" pitchFamily="18" charset="0"/>
                <a:cs typeface="Arial" pitchFamily="34" charset="0"/>
              </a:rPr>
              <a:t> </a:t>
            </a:r>
            <a:r>
              <a:rPr kumimoji="0" lang="en-US" sz="1400" b="1" i="1" u="none" strike="noStrike" cap="none" normalizeH="0" baseline="0" dirty="0" err="1">
                <a:ln>
                  <a:noFill/>
                </a:ln>
                <a:solidFill>
                  <a:srgbClr val="002060"/>
                </a:solidFill>
                <a:effectLst/>
                <a:latin typeface="Arial" pitchFamily="34" charset="0"/>
                <a:ea typeface="Times New Roman" pitchFamily="18" charset="0"/>
                <a:cs typeface="Arial" pitchFamily="34" charset="0"/>
              </a:rPr>
              <a:t>Taluka</a:t>
            </a:r>
            <a:r>
              <a:rPr kumimoji="0" lang="en-US" sz="1400" b="1" i="1" u="none" strike="noStrike" cap="none" normalizeH="0" baseline="0" dirty="0">
                <a:ln>
                  <a:noFill/>
                </a:ln>
                <a:solidFill>
                  <a:srgbClr val="002060"/>
                </a:solidFill>
                <a:effectLst/>
                <a:latin typeface="Arial" pitchFamily="34" charset="0"/>
                <a:ea typeface="Times New Roman" pitchFamily="18" charset="0"/>
                <a:cs typeface="Arial" pitchFamily="34" charset="0"/>
              </a:rPr>
              <a:t> Education Society’s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05075" algn="l"/>
              </a:tabLst>
            </a:pPr>
            <a:r>
              <a:rPr kumimoji="0" lang="en-US" sz="2000" b="1" i="1" u="none" strike="noStrike" cap="none" normalizeH="0" baseline="0" dirty="0">
                <a:ln>
                  <a:noFill/>
                </a:ln>
                <a:solidFill>
                  <a:srgbClr val="7030A0"/>
                </a:solidFill>
                <a:effectLst/>
                <a:latin typeface="Arial" pitchFamily="34" charset="0"/>
                <a:ea typeface="Times New Roman" pitchFamily="18" charset="0"/>
                <a:cs typeface="Arial" pitchFamily="34" charset="0"/>
              </a:rPr>
              <a:t>	TECHNICAL CAMPUS AKOLE</a:t>
            </a:r>
            <a:r>
              <a:rPr kumimoji="0" lang="en-US" sz="2000" b="1" i="1" u="none" strike="noStrike" cap="none" normalizeH="0" baseline="30000" dirty="0">
                <a:ln>
                  <a:noFill/>
                </a:ln>
                <a:solidFill>
                  <a:srgbClr val="002060"/>
                </a:solidFill>
                <a:effectLst/>
                <a:latin typeface="Arial" pitchFamily="34" charset="0"/>
                <a:ea typeface="Times New Roman" pitchFamily="18" charset="0"/>
                <a:cs typeface="Arial" pitchFamily="34" charset="0"/>
              </a:rPr>
              <a:t>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05075" algn="l"/>
              </a:tabLst>
            </a:pPr>
            <a:r>
              <a:rPr kumimoji="0" lang="en-US" sz="1100" b="0" i="1" u="none" strike="noStrike" cap="none" normalizeH="0" baseline="0" dirty="0">
                <a:ln>
                  <a:noFill/>
                </a:ln>
                <a:solidFill>
                  <a:srgbClr val="002060"/>
                </a:solidFill>
                <a:effectLst/>
                <a:latin typeface="Arial" pitchFamily="34" charset="0"/>
                <a:ea typeface="Times New Roman" pitchFamily="18" charset="0"/>
                <a:cs typeface="Arial" pitchFamily="34" charset="0"/>
              </a:rPr>
              <a:t>	At / Post. Tal. </a:t>
            </a:r>
            <a:r>
              <a:rPr kumimoji="0" lang="en-US" sz="1100" b="0" i="1" u="none" strike="noStrike" cap="none" normalizeH="0" baseline="0" dirty="0" err="1">
                <a:ln>
                  <a:noFill/>
                </a:ln>
                <a:solidFill>
                  <a:srgbClr val="002060"/>
                </a:solidFill>
                <a:effectLst/>
                <a:latin typeface="Arial" pitchFamily="34" charset="0"/>
                <a:ea typeface="Times New Roman" pitchFamily="18" charset="0"/>
                <a:cs typeface="Arial" pitchFamily="34" charset="0"/>
              </a:rPr>
              <a:t>Akole</a:t>
            </a:r>
            <a:r>
              <a:rPr kumimoji="0" lang="en-US" sz="1100" b="0" i="1" u="none" strike="noStrike" cap="none" normalizeH="0" baseline="0" dirty="0">
                <a:ln>
                  <a:noFill/>
                </a:ln>
                <a:solidFill>
                  <a:srgbClr val="002060"/>
                </a:solidFill>
                <a:effectLst/>
                <a:latin typeface="Arial" pitchFamily="34" charset="0"/>
                <a:ea typeface="Times New Roman" pitchFamily="18" charset="0"/>
                <a:cs typeface="Arial" pitchFamily="34" charset="0"/>
              </a:rPr>
              <a:t>, Dist. </a:t>
            </a:r>
            <a:r>
              <a:rPr kumimoji="0" lang="en-US" sz="1100" b="0" i="1" u="none" strike="noStrike" cap="none" normalizeH="0" baseline="0" dirty="0" err="1">
                <a:ln>
                  <a:noFill/>
                </a:ln>
                <a:solidFill>
                  <a:srgbClr val="002060"/>
                </a:solidFill>
                <a:effectLst/>
                <a:latin typeface="Arial" pitchFamily="34" charset="0"/>
                <a:ea typeface="Times New Roman" pitchFamily="18" charset="0"/>
                <a:cs typeface="Arial" pitchFamily="34" charset="0"/>
              </a:rPr>
              <a:t>Ahmednagar</a:t>
            </a:r>
            <a:r>
              <a:rPr kumimoji="0" lang="en-US" sz="1100" b="0" i="1" u="none" strike="noStrike" cap="none" normalizeH="0" baseline="0" dirty="0">
                <a:ln>
                  <a:noFill/>
                </a:ln>
                <a:solidFill>
                  <a:srgbClr val="002060"/>
                </a:solidFill>
                <a:effectLst/>
                <a:latin typeface="Arial" pitchFamily="34" charset="0"/>
                <a:ea typeface="Times New Roman" pitchFamily="18" charset="0"/>
                <a:cs typeface="Arial" pitchFamily="34" charset="0"/>
              </a:rPr>
              <a:t>– 422 601, Tel. 02424 221123 / 24, Web. 	www.atestc.com, email- akole2011@gmail.com,</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05075"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45" name="Rectangle 21"/>
          <p:cNvSpPr>
            <a:spLocks noChangeArrowheads="1"/>
          </p:cNvSpPr>
          <p:nvPr/>
        </p:nvSpPr>
        <p:spPr bwMode="auto">
          <a:xfrm>
            <a:off x="762000" y="2667000"/>
            <a:ext cx="709040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a:ln>
                  <a:noFill/>
                </a:ln>
                <a:solidFill>
                  <a:srgbClr val="002060"/>
                </a:solidFill>
                <a:effectLst/>
                <a:latin typeface="Arial" pitchFamily="34" charset="0"/>
                <a:ea typeface="Times New Roman" pitchFamily="18" charset="0"/>
                <a:cs typeface="Arial" pitchFamily="34" charset="0"/>
              </a:rPr>
              <a:t>		</a:t>
            </a:r>
            <a:r>
              <a:rPr kumimoji="0" lang="en-US" sz="900" b="0" i="1" u="none" strike="noStrike" cap="none" normalizeH="0" dirty="0">
                <a:ln>
                  <a:noFill/>
                </a:ln>
                <a:solidFill>
                  <a:srgbClr val="002060"/>
                </a:solidFill>
                <a:effectLst/>
                <a:latin typeface="Arial" pitchFamily="34" charset="0"/>
                <a:ea typeface="Times New Roman" pitchFamily="18" charset="0"/>
                <a:cs typeface="Arial" pitchFamily="34" charset="0"/>
              </a:rPr>
              <a:t>              </a:t>
            </a:r>
            <a:r>
              <a:rPr kumimoji="0" lang="en-US" sz="900" b="0" i="1" u="none" strike="noStrike" cap="none" normalizeH="0" baseline="0" dirty="0">
                <a:ln>
                  <a:noFill/>
                </a:ln>
                <a:solidFill>
                  <a:srgbClr val="002060"/>
                </a:solidFill>
                <a:effectLst/>
                <a:latin typeface="Arial" pitchFamily="34" charset="0"/>
                <a:ea typeface="Times New Roman" pitchFamily="18" charset="0"/>
                <a:cs typeface="Arial" pitchFamily="34" charset="0"/>
              </a:rPr>
              <a:t>Approved by AICTE, New Delhi, Recognized by DTE, Govt. of Maharashtra and Affiliated to</a:t>
            </a:r>
          </a:p>
          <a:p>
            <a:pPr marL="0" marR="0" lvl="0" indent="0" algn="l" defTabSz="914400" rtl="0" eaLnBrk="1" fontAlgn="base" latinLnBrk="0" hangingPunct="1">
              <a:lnSpc>
                <a:spcPct val="100000"/>
              </a:lnSpc>
              <a:spcBef>
                <a:spcPct val="0"/>
              </a:spcBef>
              <a:spcAft>
                <a:spcPct val="0"/>
              </a:spcAft>
              <a:buClrTx/>
              <a:buSzTx/>
              <a:buFontTx/>
              <a:buNone/>
              <a:tabLst/>
            </a:pPr>
            <a:r>
              <a:rPr lang="en-US" sz="900" i="1" dirty="0">
                <a:solidFill>
                  <a:srgbClr val="002060"/>
                </a:solidFill>
                <a:latin typeface="Arial" pitchFamily="34" charset="0"/>
                <a:ea typeface="Times New Roman" pitchFamily="18" charset="0"/>
                <a:cs typeface="Arial" pitchFamily="34" charset="0"/>
              </a:rPr>
              <a:t>	    	             </a:t>
            </a:r>
            <a:r>
              <a:rPr kumimoji="0" lang="en-US" sz="900" b="0" i="1" u="none" strike="noStrike" cap="none" normalizeH="0" baseline="0" dirty="0">
                <a:ln>
                  <a:noFill/>
                </a:ln>
                <a:solidFill>
                  <a:srgbClr val="002060"/>
                </a:solidFill>
                <a:effectLst/>
                <a:latin typeface="Arial" pitchFamily="34" charset="0"/>
                <a:ea typeface="Times New Roman" pitchFamily="18" charset="0"/>
                <a:cs typeface="Arial" pitchFamily="34" charset="0"/>
              </a:rPr>
              <a:t> </a:t>
            </a:r>
            <a:r>
              <a:rPr kumimoji="0" lang="en-US" sz="900" b="0" i="1" u="none" strike="noStrike" cap="none" normalizeH="0" baseline="0" dirty="0" err="1">
                <a:ln>
                  <a:noFill/>
                </a:ln>
                <a:solidFill>
                  <a:srgbClr val="002060"/>
                </a:solidFill>
                <a:effectLst/>
                <a:latin typeface="Arial" pitchFamily="34" charset="0"/>
                <a:ea typeface="Times New Roman" pitchFamily="18" charset="0"/>
                <a:cs typeface="Arial" pitchFamily="34" charset="0"/>
              </a:rPr>
              <a:t>Savitribai</a:t>
            </a:r>
            <a:r>
              <a:rPr kumimoji="0" lang="en-US" sz="900" b="0" i="1" u="none" strike="noStrike" cap="none" normalizeH="0" baseline="0" dirty="0">
                <a:ln>
                  <a:noFill/>
                </a:ln>
                <a:solidFill>
                  <a:srgbClr val="002060"/>
                </a:solidFill>
                <a:effectLst/>
                <a:latin typeface="Arial" pitchFamily="34" charset="0"/>
                <a:ea typeface="Times New Roman" pitchFamily="18" charset="0"/>
                <a:cs typeface="Arial" pitchFamily="34" charset="0"/>
              </a:rPr>
              <a:t> </a:t>
            </a:r>
            <a:r>
              <a:rPr kumimoji="0" lang="en-US" sz="900" b="0" i="1" u="none" strike="noStrike" cap="none" normalizeH="0" baseline="0" dirty="0" err="1">
                <a:ln>
                  <a:noFill/>
                </a:ln>
                <a:solidFill>
                  <a:srgbClr val="002060"/>
                </a:solidFill>
                <a:effectLst/>
                <a:latin typeface="Arial" pitchFamily="34" charset="0"/>
                <a:ea typeface="Times New Roman" pitchFamily="18" charset="0"/>
                <a:cs typeface="Arial" pitchFamily="34" charset="0"/>
              </a:rPr>
              <a:t>Phule</a:t>
            </a:r>
            <a:r>
              <a:rPr kumimoji="0" lang="en-US" sz="900" b="0" i="1" u="none" strike="noStrike" cap="none" normalizeH="0" baseline="0" dirty="0">
                <a:ln>
                  <a:noFill/>
                </a:ln>
                <a:solidFill>
                  <a:srgbClr val="002060"/>
                </a:solidFill>
                <a:effectLst/>
                <a:latin typeface="Arial" pitchFamily="34" charset="0"/>
                <a:ea typeface="Times New Roman" pitchFamily="18" charset="0"/>
                <a:cs typeface="Arial" pitchFamily="34" charset="0"/>
              </a:rPr>
              <a:t> </a:t>
            </a:r>
            <a:r>
              <a:rPr kumimoji="0" lang="en-US" sz="900" b="0" i="1" u="none" strike="noStrike" cap="none" normalizeH="0" baseline="0" dirty="0" err="1">
                <a:ln>
                  <a:noFill/>
                </a:ln>
                <a:solidFill>
                  <a:srgbClr val="002060"/>
                </a:solidFill>
                <a:effectLst/>
                <a:latin typeface="Arial" pitchFamily="34" charset="0"/>
                <a:ea typeface="Times New Roman" pitchFamily="18" charset="0"/>
                <a:cs typeface="Arial" pitchFamily="34" charset="0"/>
              </a:rPr>
              <a:t>Pune</a:t>
            </a:r>
            <a:r>
              <a:rPr kumimoji="0" lang="en-US" sz="900" b="0" i="1" u="none" strike="noStrike" cap="none" normalizeH="0" baseline="0" dirty="0">
                <a:ln>
                  <a:noFill/>
                </a:ln>
                <a:solidFill>
                  <a:srgbClr val="002060"/>
                </a:solidFill>
                <a:effectLst/>
                <a:latin typeface="Arial" pitchFamily="34" charset="0"/>
                <a:ea typeface="Times New Roman" pitchFamily="18" charset="0"/>
                <a:cs typeface="Arial" pitchFamily="34" charset="0"/>
              </a:rPr>
              <a:t> University, </a:t>
            </a:r>
            <a:r>
              <a:rPr kumimoji="0" lang="en-US" sz="900" b="0" i="1" u="none" strike="noStrike" cap="none" normalizeH="0" baseline="0" dirty="0" err="1">
                <a:ln>
                  <a:noFill/>
                </a:ln>
                <a:solidFill>
                  <a:srgbClr val="002060"/>
                </a:solidFill>
                <a:effectLst/>
                <a:latin typeface="Arial" pitchFamily="34" charset="0"/>
                <a:ea typeface="Times New Roman" pitchFamily="18" charset="0"/>
                <a:cs typeface="Arial" pitchFamily="34" charset="0"/>
              </a:rPr>
              <a:t>Pune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0" name="Straight Connector 19"/>
          <p:cNvCxnSpPr/>
          <p:nvPr/>
        </p:nvCxnSpPr>
        <p:spPr>
          <a:xfrm>
            <a:off x="0" y="32766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060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1800" dirty="0">
                <a:latin typeface="Times New Roman" pitchFamily="18" charset="0"/>
                <a:cs typeface="Times New Roman" pitchFamily="18" charset="0"/>
              </a:rPr>
              <a:t>Can install a modified ROM</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Its supports 2D and 3D graphics</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Android provides a rich application framework that allows us to build innovative apps and games for mobile devices in a Java language environment.</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 Android open-source software stack consists of Java applications running on a Java-based, object-oriented application framework on top of Java core libraries running on a Dalvik virtual machine featuring JIT compilation.</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This App is compatible with version 4.4 kitkat above version.</a:t>
            </a:r>
            <a:endParaRPr lang="en-IN" sz="1800" dirty="0">
              <a:latin typeface="Times New Roman" pitchFamily="18" charset="0"/>
              <a:cs typeface="Times New Roman" pitchFamily="18" charset="0"/>
            </a:endParaRPr>
          </a:p>
          <a:p>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1800" b="1" dirty="0">
                <a:latin typeface="Times New Roman" pitchFamily="18" charset="0"/>
                <a:cs typeface="Times New Roman" pitchFamily="18" charset="0"/>
              </a:rPr>
              <a:t>2.XML</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sing Android's XML vocabulary, you can quickly design UI layouts and the screen elements they contain, in the same way you create web pages in HTML — with a series of nested elements. </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Each layout file must contain exactly one root element, which must be a View or View Group object. Once you've defined the root element, you can add additional layout objects or widgets as child elements to gradually build a View hierarchy that defines your layout. For example, here's an XML layout that uses a vertical </a:t>
            </a:r>
            <a:r>
              <a:rPr lang="en-US" sz="1800" u="sng" dirty="0">
                <a:latin typeface="Times New Roman" pitchFamily="18" charset="0"/>
                <a:cs typeface="Times New Roman" pitchFamily="18" charset="0"/>
                <a:hlinkClick r:id="rId2"/>
              </a:rPr>
              <a:t>LinearLayout</a:t>
            </a:r>
            <a:r>
              <a:rPr lang="en-US" sz="1800" dirty="0">
                <a:latin typeface="Times New Roman" pitchFamily="18" charset="0"/>
                <a:cs typeface="Times New Roman" pitchFamily="18" charset="0"/>
              </a:rPr>
              <a:t> to hold a </a:t>
            </a:r>
            <a:r>
              <a:rPr lang="en-US" sz="1800" u="sng" dirty="0">
                <a:latin typeface="Times New Roman" pitchFamily="18" charset="0"/>
                <a:cs typeface="Times New Roman" pitchFamily="18" charset="0"/>
                <a:hlinkClick r:id="rId3"/>
              </a:rPr>
              <a:t>TextView</a:t>
            </a:r>
            <a:r>
              <a:rPr lang="en-US" sz="1800" dirty="0">
                <a:latin typeface="Times New Roman" pitchFamily="18" charset="0"/>
                <a:cs typeface="Times New Roman" pitchFamily="18" charset="0"/>
              </a:rPr>
              <a:t> and a </a:t>
            </a:r>
            <a:r>
              <a:rPr lang="en-US" sz="1800" u="sng" dirty="0">
                <a:latin typeface="Times New Roman" pitchFamily="18" charset="0"/>
                <a:cs typeface="Times New Roman" pitchFamily="18" charset="0"/>
                <a:hlinkClick r:id="rId4"/>
              </a:rPr>
              <a:t>Button</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After you've declared your layout in XML, save the file with the .xml extension, in your Android project's res/layout/ directory, so it will properly compile.</a:t>
            </a: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1800" b="1" dirty="0">
                <a:latin typeface="Times New Roman" pitchFamily="18" charset="0"/>
                <a:cs typeface="Times New Roman" pitchFamily="18" charset="0"/>
              </a:rPr>
              <a:t>3.PHP</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PHP is an acronym for "PHP: Hypertext Pre-processor“.</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PHP is a widely-used, open source scripting language.</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PHP scripts are executed on the server.</a:t>
            </a:r>
          </a:p>
          <a:p>
            <a:pPr lvl="0"/>
            <a:endParaRPr lang="en-US" sz="1800"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4.HTML</a:t>
            </a:r>
            <a:endParaRPr lang="en-IN" sz="1800" b="1" dirty="0">
              <a:latin typeface="Times New Roman" pitchFamily="18" charset="0"/>
              <a:cs typeface="Times New Roman" pitchFamily="18" charset="0"/>
            </a:endParaRPr>
          </a:p>
          <a:p>
            <a:r>
              <a:rPr lang="en-US" sz="1800" dirty="0">
                <a:latin typeface="Times New Roman" pitchFamily="18" charset="0"/>
                <a:cs typeface="Times New Roman" pitchFamily="18" charset="0"/>
              </a:rPr>
              <a:t>HTML is the standard markup language for creating Web pages.</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HTML stands for Hyper Text Markup Language.</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HTML describes the structure of Web pages using markup.</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HTML elements are the building blocks of HTML pages.</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HTML elements are represented by tags.</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HTML tags label pieces of content such as "heading", "paragraph", "table", and so on.</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Browsers do not display the HTML tags, but use them to render the content of the page.</a:t>
            </a:r>
            <a:endParaRPr lang="en-IN" sz="1800" dirty="0">
              <a:latin typeface="Times New Roman" pitchFamily="18" charset="0"/>
              <a:cs typeface="Times New Roman" pitchFamily="18" charset="0"/>
            </a:endParaRPr>
          </a:p>
          <a:p>
            <a:pPr lvl="0">
              <a:buNone/>
            </a:pP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1800" dirty="0">
                <a:latin typeface="Times New Roman" pitchFamily="18" charset="0"/>
                <a:cs typeface="Times New Roman" pitchFamily="18" charset="0"/>
              </a:rPr>
              <a:t>The &lt;!DOCTYPE html&gt; declaration defines this document to be HTML5.</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 &lt;html&gt; element is the root element of an HTML page.</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 &lt;head&gt; element contains meta information about the document.</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 &lt;title&gt; element specifies a title for the document.</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 &lt;body&gt; element contains the visible page content.</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 &lt;h1&gt; element defines a large heading.</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 &lt;p&gt; element defines a paragraph.</a:t>
            </a:r>
          </a:p>
          <a:p>
            <a:pPr lvl="0"/>
            <a:endParaRPr lang="en-US" sz="1800"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5.SQL</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SQL is a standard language for accessing and manipulating databases.</a:t>
            </a:r>
            <a:endParaRPr lang="en-IN" sz="1800" dirty="0">
              <a:latin typeface="Times New Roman" pitchFamily="18" charset="0"/>
              <a:cs typeface="Times New Roman" pitchFamily="18" charset="0"/>
            </a:endParaRPr>
          </a:p>
          <a:p>
            <a:r>
              <a:rPr lang="en-GB" sz="1800" b="1" dirty="0">
                <a:latin typeface="Times New Roman" pitchFamily="18" charset="0"/>
                <a:cs typeface="Times New Roman" pitchFamily="18" charset="0"/>
              </a:rPr>
              <a:t>What is SQL?</a:t>
            </a:r>
            <a:endParaRPr lang="en-IN" sz="1800" b="1"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SQL stands for Structured Query Language.</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SQL lets you access and manipulate databases.</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SQL is an ANSI (American National Standards Institute) standard.</a:t>
            </a:r>
            <a:endParaRPr lang="en-IN" sz="1800" dirty="0">
              <a:latin typeface="Times New Roman" pitchFamily="18" charset="0"/>
              <a:cs typeface="Times New Roman" pitchFamily="18" charset="0"/>
            </a:endParaRPr>
          </a:p>
          <a:p>
            <a:pPr lvl="0">
              <a:buNone/>
            </a:pP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1472" y="2000240"/>
            <a:ext cx="8229600" cy="1252728"/>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700" b="1" dirty="0">
                <a:solidFill>
                  <a:schemeClr val="accent1">
                    <a:satMod val="150000"/>
                  </a:schemeClr>
                </a:solidFill>
                <a:latin typeface="Times New Roman" pitchFamily="18" charset="0"/>
                <a:ea typeface="+mj-ea"/>
                <a:cs typeface="Times New Roman" pitchFamily="18" charset="0"/>
              </a:rPr>
              <a:t>Proposed System.</a:t>
            </a:r>
            <a:endParaRPr kumimoji="0" lang="en-IN" sz="4700" b="1" i="0" u="none" strike="noStrike" kern="1200" cap="none" spc="0" normalizeH="0" baseline="0" noProof="0" dirty="0">
              <a:ln>
                <a:noFill/>
              </a:ln>
              <a:solidFill>
                <a:schemeClr val="accent1">
                  <a:satMod val="150000"/>
                </a:schemeClr>
              </a:solidFill>
              <a:effectLst/>
              <a:uLnTx/>
              <a:uFillTx/>
              <a:latin typeface="Times New Roman" pitchFamily="18" charset="0"/>
              <a:ea typeface="+mj-ea"/>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1800" b="1" dirty="0">
                <a:latin typeface="Times New Roman" pitchFamily="18" charset="0"/>
                <a:cs typeface="Times New Roman" pitchFamily="18" charset="0"/>
              </a:rPr>
              <a:t> Problem Statements</a:t>
            </a:r>
            <a:endParaRPr lang="en-IN"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The manual system is very complex to be managed and searching or updating the information. The main problem is to edit the manage performance of app to all android device.</a:t>
            </a:r>
            <a:endParaRPr lang="en-IN" sz="1800" dirty="0">
              <a:latin typeface="Times New Roman" pitchFamily="18" charset="0"/>
              <a:cs typeface="Times New Roman" pitchFamily="18" charset="0"/>
            </a:endParaRPr>
          </a:p>
          <a:p>
            <a:r>
              <a:rPr lang="en-GB" sz="1800" b="1" dirty="0">
                <a:latin typeface="Times New Roman" pitchFamily="18" charset="0"/>
                <a:cs typeface="Times New Roman" pitchFamily="18" charset="0"/>
              </a:rPr>
              <a:t>Product Position Statement</a:t>
            </a:r>
            <a:endParaRPr lang="en-IN"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System Helps to manage all society details and their event and payment details and all member’s data. provides more functionality that keep all data available by 24*7*365 any where without any cost. And It will provide huge amount of data to all member of society to check complete society account details. Like expenses pending amount.</a:t>
            </a:r>
            <a:endParaRPr lang="en-IN" sz="1800" dirty="0">
              <a:latin typeface="Times New Roman" pitchFamily="18" charset="0"/>
              <a:cs typeface="Times New Roman" pitchFamily="18" charset="0"/>
            </a:endParaRPr>
          </a:p>
          <a:p>
            <a:r>
              <a:rPr lang="en-GB" sz="1800" b="1" dirty="0">
                <a:latin typeface="Times New Roman" pitchFamily="18" charset="0"/>
                <a:cs typeface="Times New Roman" pitchFamily="18" charset="0"/>
              </a:rPr>
              <a:t> Product Overview</a:t>
            </a:r>
            <a:endParaRPr lang="en-IN"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The society has required a system that maintains their data as well as keeps the record of the how many people are in our society. This software manage all information about members ,their payments data, all expenses of society and their receipt. That all accessible by all members of the society. It will provide pending society amount detail and bill of the society.etc.</a:t>
            </a:r>
          </a:p>
          <a:p>
            <a:pPr>
              <a:buNone/>
            </a:pPr>
            <a:endParaRPr lang="en-GB" sz="1800" dirty="0">
              <a:latin typeface="Times New Roman" pitchFamily="18" charset="0"/>
              <a:cs typeface="Times New Roman" pitchFamily="18" charset="0"/>
            </a:endParaRPr>
          </a:p>
          <a:p>
            <a:pPr>
              <a:buNone/>
            </a:pPr>
            <a:endParaRPr lang="en-GB" sz="1800" dirty="0">
              <a:latin typeface="Times New Roman" pitchFamily="18" charset="0"/>
              <a:cs typeface="Times New Roman" pitchFamily="18" charset="0"/>
            </a:endParaRPr>
          </a:p>
          <a:p>
            <a:pPr>
              <a:buNone/>
            </a:pPr>
            <a:endParaRPr lang="en-GB"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sz="1800" b="1" dirty="0">
                <a:latin typeface="Times New Roman" pitchFamily="18" charset="0"/>
                <a:cs typeface="Times New Roman" pitchFamily="18" charset="0"/>
              </a:rPr>
              <a:t>Summary Of Capabilities</a:t>
            </a:r>
            <a:endParaRPr lang="en-IN"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This software manage all information about society members etc. it also store daily information of expenses and income, and pending amount. Which is handled by admin. Also information about society members and comity members, This Provide all details to all members of society like society payment, pending society amount. All member details.</a:t>
            </a:r>
          </a:p>
          <a:p>
            <a:r>
              <a:rPr lang="en-GB" sz="1800" b="1" dirty="0">
                <a:latin typeface="Times New Roman" pitchFamily="18" charset="0"/>
                <a:cs typeface="Times New Roman" pitchFamily="18" charset="0"/>
              </a:rPr>
              <a:t>Assumptions And Dependencies</a:t>
            </a:r>
            <a:endParaRPr lang="en-IN" sz="1800" b="1" dirty="0">
              <a:latin typeface="Times New Roman" pitchFamily="18" charset="0"/>
              <a:cs typeface="Times New Roman" pitchFamily="18" charset="0"/>
            </a:endParaRPr>
          </a:p>
          <a:p>
            <a:pPr lvl="0">
              <a:buNone/>
            </a:pPr>
            <a:r>
              <a:rPr lang="en-GB" sz="1800" dirty="0">
                <a:latin typeface="Times New Roman" pitchFamily="18" charset="0"/>
                <a:cs typeface="Times New Roman" pitchFamily="18" charset="0"/>
              </a:rPr>
              <a:t>	The registration of the member’s is managed by the Administrator.</a:t>
            </a:r>
            <a:endParaRPr lang="en-IN" sz="1800" dirty="0">
              <a:latin typeface="Times New Roman" pitchFamily="18" charset="0"/>
              <a:cs typeface="Times New Roman" pitchFamily="18" charset="0"/>
            </a:endParaRPr>
          </a:p>
          <a:p>
            <a:pPr lvl="0">
              <a:buNone/>
            </a:pPr>
            <a:r>
              <a:rPr lang="en-GB" sz="1800" dirty="0">
                <a:latin typeface="Times New Roman" pitchFamily="18" charset="0"/>
                <a:cs typeface="Times New Roman" pitchFamily="18" charset="0"/>
              </a:rPr>
              <a:t>	The Members, Admin must have proper login id and password so that only authorized have proper access to the system.</a:t>
            </a:r>
          </a:p>
          <a:p>
            <a:r>
              <a:rPr lang="en-GB" sz="1800" b="1" dirty="0">
                <a:latin typeface="Times New Roman" pitchFamily="18" charset="0"/>
                <a:cs typeface="Times New Roman" pitchFamily="18" charset="0"/>
              </a:rPr>
              <a:t>Objectives Of Proposed System </a:t>
            </a:r>
          </a:p>
          <a:p>
            <a:r>
              <a:rPr lang="en-GB" sz="1800" dirty="0">
                <a:latin typeface="Times New Roman" pitchFamily="18" charset="0"/>
                <a:cs typeface="Times New Roman" pitchFamily="18" charset="0"/>
              </a:rPr>
              <a:t>Provide secure login to admin and the members.</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It helps the society secretary to handle and manage flat owners data.</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It helps them manage society funds.</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It brings transparency and efficiency in the working of housing societies</a:t>
            </a:r>
          </a:p>
          <a:p>
            <a:pPr lvl="0"/>
            <a:r>
              <a:rPr lang="en-US" sz="1800" dirty="0">
                <a:latin typeface="Times New Roman" pitchFamily="18" charset="0"/>
                <a:cs typeface="Times New Roman" pitchFamily="18" charset="0"/>
              </a:rPr>
              <a:t>User can easily use the application.</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This application allows us to access data from anywhere within click.</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It keep the track of each payment details.</a:t>
            </a:r>
            <a:endParaRPr lang="en-IN" sz="1800" dirty="0">
              <a:latin typeface="Times New Roman" pitchFamily="18" charset="0"/>
              <a:cs typeface="Times New Roman" pitchFamily="18" charset="0"/>
            </a:endParaRPr>
          </a:p>
          <a:p>
            <a:pPr lvl="0"/>
            <a:endParaRPr lang="en-IN" sz="1800" dirty="0">
              <a:latin typeface="Times New Roman" pitchFamily="18" charset="0"/>
              <a:cs typeface="Times New Roman" pitchFamily="18" charset="0"/>
            </a:endParaRPr>
          </a:p>
          <a:p>
            <a:pPr lvl="0">
              <a:buNone/>
            </a:pPr>
            <a:endParaRPr lang="en-GB" sz="1800" dirty="0">
              <a:latin typeface="Times New Roman" pitchFamily="18" charset="0"/>
              <a:cs typeface="Times New Roman" pitchFamily="18" charset="0"/>
            </a:endParaRPr>
          </a:p>
          <a:p>
            <a:pPr lvl="0">
              <a:buNone/>
            </a:pPr>
            <a:endParaRPr lang="en-IN"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lvl="0"/>
            <a:r>
              <a:rPr lang="en-US" sz="1800" dirty="0">
                <a:latin typeface="Times New Roman" pitchFamily="18" charset="0"/>
                <a:cs typeface="Times New Roman" pitchFamily="18" charset="0"/>
              </a:rPr>
              <a:t>It provide username and password to all members</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Admin can add users, and manage all  members details.</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Admin can create the society amount and respite  after receiving payment.</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Admin can also create the prescriptions.</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Also Maintain short report.</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Reduces human-efforts.</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App is Available for 24*7 and its free.</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It is easy to understand and use and also reusable.</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Graphical and colourful interface.</a:t>
            </a:r>
          </a:p>
          <a:p>
            <a:pPr lvl="0"/>
            <a:r>
              <a:rPr lang="en-GB" sz="1800" dirty="0"/>
              <a:t>It Save mobile data which reduce cost.</a:t>
            </a:r>
            <a:endParaRPr lang="en-IN" sz="1800" dirty="0"/>
          </a:p>
          <a:p>
            <a:pPr lvl="0"/>
            <a:r>
              <a:rPr lang="en-GB" sz="1800" dirty="0"/>
              <a:t>No Errors in effect on other data.</a:t>
            </a:r>
            <a:endParaRPr lang="en-IN" sz="1800" dirty="0"/>
          </a:p>
          <a:p>
            <a:pPr lvl="0"/>
            <a:r>
              <a:rPr lang="en-GB" sz="1800" dirty="0"/>
              <a:t>Easily recover password.</a:t>
            </a:r>
            <a:endParaRPr lang="en-IN" sz="1800" dirty="0"/>
          </a:p>
          <a:p>
            <a:pPr lvl="0"/>
            <a:r>
              <a:rPr lang="en-GB" sz="1800" dirty="0"/>
              <a:t>Ability to store all expenses and income details .</a:t>
            </a:r>
            <a:endParaRPr lang="en-IN" sz="1800" dirty="0"/>
          </a:p>
          <a:p>
            <a:pPr lvl="0"/>
            <a:r>
              <a:rPr lang="en-GB" sz="1800" dirty="0"/>
              <a:t>Its store lots of form data.</a:t>
            </a:r>
            <a:endParaRPr lang="en-IN" sz="1800" dirty="0"/>
          </a:p>
          <a:p>
            <a:pPr lvl="0"/>
            <a:r>
              <a:rPr lang="en-GB" sz="1800" dirty="0"/>
              <a:t>Accuracy and Quality presentation can be achieved</a:t>
            </a:r>
            <a:endParaRPr lang="en-IN" sz="1800" dirty="0"/>
          </a:p>
          <a:p>
            <a:pPr lvl="0"/>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GB" sz="1800" b="1" dirty="0">
                <a:latin typeface="Times New Roman" pitchFamily="18" charset="0"/>
                <a:cs typeface="Times New Roman" pitchFamily="18" charset="0"/>
              </a:rPr>
              <a:t>User Requirements</a:t>
            </a:r>
            <a:endParaRPr lang="en-IN" sz="1800" b="1"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The users have sufficient knowledge of computers.</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The users know the English language, as the user Interface will be provided in English.</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The registration of the Members is managed by the  admin.</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The Members must have login id and password so that only authorized have proper access to the system.</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Members and their data are stored in centralized database.</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In this Application, admin can handle all the event or transaction of payment history of all society users.</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All society members has their own ID password. All members can get all payment history and all members details </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Admin allow to add &amp; remove amount from members if necessary &amp; user will get information about that activity.</a:t>
            </a: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GB" sz="1800" dirty="0">
                <a:latin typeface="Times New Roman" pitchFamily="18" charset="0"/>
                <a:cs typeface="Times New Roman" pitchFamily="18" charset="0"/>
              </a:rPr>
              <a:t>User can change account password easily, without admin permission .</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The higher authority is responsible for updating database with proper information. With the help of this system, communication is carried out through notifications between customer and higher authority of system.</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With proper login, it will not have misused by external or other person.</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With the help of this site authorised member can login and verify as per the login ID stored in database.</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The backup of the database must be stored by the administrator.</a:t>
            </a:r>
            <a:endParaRPr lang="en-IN" sz="1800" dirty="0">
              <a:latin typeface="Times New Roman" pitchFamily="18" charset="0"/>
              <a:cs typeface="Times New Roman" pitchFamily="18" charset="0"/>
            </a:endParaRPr>
          </a:p>
          <a:p>
            <a:endParaRPr lang="en-I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285728"/>
            <a:ext cx="7572428" cy="6143668"/>
          </a:xfrm>
        </p:spPr>
        <p:txBody>
          <a:bodyPr>
            <a:noAutofit/>
          </a:bodyPr>
          <a:lstStyle/>
          <a:p>
            <a:pPr algn="ctr"/>
            <a:r>
              <a:rPr lang="en-US" sz="2000" dirty="0">
                <a:latin typeface="Times New Roman" pitchFamily="18" charset="0"/>
                <a:cs typeface="Times New Roman" pitchFamily="18" charset="0"/>
              </a:rPr>
              <a:t>A</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PROJECT REPORT </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ON</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a:t>
            </a:r>
            <a:r>
              <a:rPr lang="en-US" sz="2000" dirty="0">
                <a:latin typeface="Times New Roman" pitchFamily="18" charset="0"/>
                <a:cs typeface="Times New Roman" pitchFamily="18" charset="0"/>
              </a:rPr>
              <a:t>SOCIETY MANAGEMENT’</a:t>
            </a:r>
            <a:br>
              <a:rPr lang="en-US" sz="2000" dirty="0">
                <a:latin typeface="Times New Roman" pitchFamily="18" charset="0"/>
                <a:cs typeface="Times New Roman" pitchFamily="18" charset="0"/>
              </a:rPr>
            </a:b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BY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SHUBHAM JADHAV</a:t>
            </a:r>
            <a:br>
              <a:rPr lang="en-US" sz="2000" dirty="0">
                <a:latin typeface="Times New Roman" pitchFamily="18" charset="0"/>
                <a:cs typeface="Times New Roman" pitchFamily="18" charset="0"/>
              </a:rPr>
            </a:b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SAVITRIBAI PHULE PUNE UNIVERSITY</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MASTER IN </a:t>
            </a:r>
            <a:r>
              <a:rPr lang="en-US" sz="2000">
                <a:latin typeface="Times New Roman" pitchFamily="18" charset="0"/>
                <a:cs typeface="Times New Roman" pitchFamily="18" charset="0"/>
              </a:rPr>
              <a:t>COMPUTER APPLICATION</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ATES – TECHNICAL CAMPUS AKOLE</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AHAMEDNAGAR- 422601</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2021-2022</a:t>
            </a:r>
            <a:br>
              <a:rPr lang="en-IN" sz="2000" dirty="0">
                <a:latin typeface="Times New Roman" pitchFamily="18" charset="0"/>
                <a:cs typeface="Times New Roman" pitchFamily="18" charset="0"/>
              </a:rPr>
            </a:br>
            <a:endParaRPr lang="en-IN" sz="2000" b="1"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1472" y="2000240"/>
            <a:ext cx="8229600" cy="1252728"/>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700" b="1" i="0" u="none" strike="noStrike" kern="1200" cap="none" spc="0" normalizeH="0" baseline="0" noProof="0" dirty="0">
              <a:ln>
                <a:noFill/>
              </a:ln>
              <a:solidFill>
                <a:schemeClr val="accent1">
                  <a:satMod val="150000"/>
                </a:schemeClr>
              </a:solidFill>
              <a:effectLst/>
              <a:uLnTx/>
              <a:uFillTx/>
              <a:latin typeface="Times New Roman" pitchFamily="18" charset="0"/>
              <a:ea typeface="+mj-ea"/>
              <a:cs typeface="Times New Roman" pitchFamily="18" charset="0"/>
            </a:endParaRPr>
          </a:p>
        </p:txBody>
      </p:sp>
      <p:sp>
        <p:nvSpPr>
          <p:cNvPr id="3" name="Title 1"/>
          <p:cNvSpPr txBox="1">
            <a:spLocks/>
          </p:cNvSpPr>
          <p:nvPr/>
        </p:nvSpPr>
        <p:spPr>
          <a:xfrm>
            <a:off x="723872" y="2152640"/>
            <a:ext cx="8229600" cy="1252728"/>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700" b="1" dirty="0">
                <a:solidFill>
                  <a:schemeClr val="accent1">
                    <a:satMod val="150000"/>
                  </a:schemeClr>
                </a:solidFill>
                <a:latin typeface="Times New Roman" pitchFamily="18" charset="0"/>
                <a:ea typeface="+mj-ea"/>
                <a:cs typeface="Times New Roman" pitchFamily="18" charset="0"/>
              </a:rPr>
              <a:t>Analysis And Design.</a:t>
            </a:r>
            <a:endParaRPr kumimoji="0" lang="en-IN" sz="4700" b="1" i="0" u="none" strike="noStrike" kern="1200" cap="none" spc="0" normalizeH="0" baseline="0" noProof="0" dirty="0">
              <a:ln>
                <a:noFill/>
              </a:ln>
              <a:solidFill>
                <a:schemeClr val="accent1">
                  <a:satMod val="150000"/>
                </a:schemeClr>
              </a:solidFill>
              <a:effectLst/>
              <a:uLnTx/>
              <a:uFillTx/>
              <a:latin typeface="Times New Roman" pitchFamily="18" charset="0"/>
              <a:ea typeface="+mj-ea"/>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l="24359" t="8838" r="22435" b="2793"/>
          <a:stretch/>
        </p:blipFill>
        <p:spPr bwMode="auto">
          <a:xfrm>
            <a:off x="2428860" y="2017735"/>
            <a:ext cx="4953970" cy="4625975"/>
          </a:xfrm>
          <a:prstGeom prst="rect">
            <a:avLst/>
          </a:prstGeom>
          <a:ln>
            <a:noFill/>
          </a:ln>
          <a:extLst>
            <a:ext uri="{53640926-AAD7-44D8-BBD7-CCE9431645EC}">
              <a14:shadowObscured xmlns:a14="http://schemas.microsoft.com/office/drawing/2010/main"/>
            </a:ext>
          </a:extLst>
        </p:spPr>
      </p:pic>
      <p:sp>
        <p:nvSpPr>
          <p:cNvPr id="5" name="Title 1"/>
          <p:cNvSpPr txBox="1">
            <a:spLocks/>
          </p:cNvSpPr>
          <p:nvPr/>
        </p:nvSpPr>
        <p:spPr>
          <a:xfrm>
            <a:off x="428596" y="1571612"/>
            <a:ext cx="4729138" cy="64294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b="1" dirty="0">
                <a:latin typeface="Times New Roman" pitchFamily="18" charset="0"/>
                <a:ea typeface="+mj-ea"/>
                <a:cs typeface="Times New Roman" pitchFamily="18" charset="0"/>
              </a:rPr>
              <a:t>Object</a:t>
            </a:r>
            <a:r>
              <a:rPr kumimoji="0" lang="en-IN" sz="1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Diagram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571612"/>
            <a:ext cx="4729138" cy="642942"/>
          </a:xfrm>
        </p:spPr>
        <p:txBody>
          <a:bodyPr>
            <a:normAutofit/>
          </a:bodyPr>
          <a:lstStyle/>
          <a:p>
            <a:r>
              <a:rPr lang="en-IN" sz="1800" dirty="0">
                <a:solidFill>
                  <a:schemeClr val="tx1"/>
                </a:solidFill>
                <a:latin typeface="Times New Roman" pitchFamily="18" charset="0"/>
                <a:cs typeface="Times New Roman" pitchFamily="18" charset="0"/>
              </a:rPr>
              <a:t>Class Diagram</a:t>
            </a:r>
          </a:p>
        </p:txBody>
      </p:sp>
      <p:pic>
        <p:nvPicPr>
          <p:cNvPr id="4" name="Content Placeholder 3"/>
          <p:cNvPicPr>
            <a:picLocks noGrp="1"/>
          </p:cNvPicPr>
          <p:nvPr>
            <p:ph idx="1"/>
          </p:nvPr>
        </p:nvPicPr>
        <p:blipFill rotWithShape="1">
          <a:blip r:embed="rId2"/>
          <a:srcRect l="24039" r="23558"/>
          <a:stretch/>
        </p:blipFill>
        <p:spPr bwMode="auto">
          <a:xfrm>
            <a:off x="1785918" y="2071678"/>
            <a:ext cx="5286412" cy="4500594"/>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28596" y="1571612"/>
            <a:ext cx="4729138" cy="64294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1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Use Case Diagram</a:t>
            </a:r>
          </a:p>
        </p:txBody>
      </p:sp>
      <p:pic>
        <p:nvPicPr>
          <p:cNvPr id="1026" name="Picture 2" descr="C:\Users\Ashok Shinde\Pictures\Screenshots\Screenshot (98).png"/>
          <p:cNvPicPr>
            <a:picLocks noGrp="1" noChangeAspect="1" noChangeArrowheads="1"/>
          </p:cNvPicPr>
          <p:nvPr>
            <p:ph idx="1"/>
          </p:nvPr>
        </p:nvPicPr>
        <p:blipFill>
          <a:blip r:embed="rId2"/>
          <a:srcRect/>
          <a:stretch>
            <a:fillRect/>
          </a:stretch>
        </p:blipFill>
        <p:spPr bwMode="auto">
          <a:xfrm>
            <a:off x="2870238" y="1643051"/>
            <a:ext cx="3916339" cy="4929222"/>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571612"/>
            <a:ext cx="4729138" cy="642942"/>
          </a:xfrm>
        </p:spPr>
        <p:txBody>
          <a:bodyPr>
            <a:normAutofit/>
          </a:bodyPr>
          <a:lstStyle/>
          <a:p>
            <a:r>
              <a:rPr lang="en-IN" sz="1800" dirty="0">
                <a:solidFill>
                  <a:schemeClr val="tx1"/>
                </a:solidFill>
                <a:latin typeface="Times New Roman" pitchFamily="18" charset="0"/>
                <a:cs typeface="Times New Roman" pitchFamily="18" charset="0"/>
              </a:rPr>
              <a:t>Module Hierarchy Diagram</a:t>
            </a:r>
          </a:p>
        </p:txBody>
      </p:sp>
      <p:pic>
        <p:nvPicPr>
          <p:cNvPr id="28674" name="Picture 2" descr="module"/>
          <p:cNvPicPr>
            <a:picLocks noChangeAspect="1" noChangeArrowheads="1"/>
          </p:cNvPicPr>
          <p:nvPr/>
        </p:nvPicPr>
        <p:blipFill>
          <a:blip r:embed="rId2"/>
          <a:srcRect/>
          <a:stretch>
            <a:fillRect/>
          </a:stretch>
        </p:blipFill>
        <p:spPr bwMode="auto">
          <a:xfrm>
            <a:off x="2143108" y="2065328"/>
            <a:ext cx="5943600" cy="457838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500174"/>
            <a:ext cx="4714908" cy="928694"/>
          </a:xfrm>
        </p:spPr>
        <p:txBody>
          <a:bodyPr>
            <a:normAutofit/>
          </a:bodyPr>
          <a:lstStyle/>
          <a:p>
            <a:r>
              <a:rPr lang="en-IN" sz="1800" dirty="0">
                <a:solidFill>
                  <a:schemeClr val="tx1"/>
                </a:solidFill>
                <a:latin typeface="Times New Roman" pitchFamily="18" charset="0"/>
                <a:cs typeface="Times New Roman" pitchFamily="18" charset="0"/>
              </a:rPr>
              <a:t>Componenet Diagram</a:t>
            </a:r>
          </a:p>
        </p:txBody>
      </p:sp>
      <p:pic>
        <p:nvPicPr>
          <p:cNvPr id="4" name="Content Placeholder 3" descr="C:\Users\Ashok Shinde\Pictures\Screenshots\Screenshot (74).png"/>
          <p:cNvPicPr>
            <a:picLocks noGrp="1" noChangeAspect="1" noChangeArrowheads="1"/>
          </p:cNvPicPr>
          <p:nvPr>
            <p:ph idx="1"/>
          </p:nvPr>
        </p:nvPicPr>
        <p:blipFill>
          <a:blip r:embed="rId2"/>
          <a:srcRect/>
          <a:stretch>
            <a:fillRect/>
          </a:stretch>
        </p:blipFill>
        <p:spPr bwMode="auto">
          <a:xfrm>
            <a:off x="2071670" y="2411412"/>
            <a:ext cx="5072098" cy="416086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357298"/>
            <a:ext cx="4857784" cy="857256"/>
          </a:xfrm>
        </p:spPr>
        <p:txBody>
          <a:bodyPr>
            <a:normAutofit/>
          </a:bodyPr>
          <a:lstStyle/>
          <a:p>
            <a:r>
              <a:rPr lang="en-IN" sz="1800" dirty="0">
                <a:solidFill>
                  <a:schemeClr val="tx1"/>
                </a:solidFill>
                <a:latin typeface="Times New Roman" pitchFamily="18" charset="0"/>
                <a:cs typeface="Times New Roman" pitchFamily="18" charset="0"/>
              </a:rPr>
              <a:t>Deployment Diagram</a:t>
            </a:r>
          </a:p>
        </p:txBody>
      </p:sp>
      <p:pic>
        <p:nvPicPr>
          <p:cNvPr id="4" name="Content Placeholder 3" descr="C:\Users\Dell\Desktop\Final\Capture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494" y="2000240"/>
            <a:ext cx="6991843" cy="442915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1472" y="2000240"/>
            <a:ext cx="8229600" cy="1252728"/>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700" b="1" i="0" u="none" strike="noStrike" kern="1200" cap="none" spc="0" normalizeH="0" baseline="0" noProof="0" dirty="0">
              <a:ln>
                <a:noFill/>
              </a:ln>
              <a:solidFill>
                <a:schemeClr val="accent1">
                  <a:satMod val="150000"/>
                </a:schemeClr>
              </a:solidFill>
              <a:effectLst/>
              <a:uLnTx/>
              <a:uFillTx/>
              <a:latin typeface="Times New Roman" pitchFamily="18" charset="0"/>
              <a:ea typeface="+mj-ea"/>
              <a:cs typeface="Times New Roman" pitchFamily="18" charset="0"/>
            </a:endParaRPr>
          </a:p>
        </p:txBody>
      </p:sp>
      <p:sp>
        <p:nvSpPr>
          <p:cNvPr id="3" name="Title 1"/>
          <p:cNvSpPr txBox="1">
            <a:spLocks/>
          </p:cNvSpPr>
          <p:nvPr/>
        </p:nvSpPr>
        <p:spPr>
          <a:xfrm>
            <a:off x="723872" y="2152640"/>
            <a:ext cx="8229600" cy="1252728"/>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700" b="1" dirty="0">
                <a:solidFill>
                  <a:schemeClr val="accent1">
                    <a:satMod val="150000"/>
                  </a:schemeClr>
                </a:solidFill>
                <a:latin typeface="Times New Roman" pitchFamily="18" charset="0"/>
                <a:ea typeface="+mj-ea"/>
                <a:cs typeface="Times New Roman" pitchFamily="18" charset="0"/>
              </a:rPr>
              <a:t>User Interface Design.</a:t>
            </a:r>
            <a:endParaRPr kumimoji="0" lang="en-IN" sz="4700" b="1" i="0" u="none" strike="noStrike" kern="1200" cap="none" spc="0" normalizeH="0" baseline="0" noProof="0" dirty="0">
              <a:ln>
                <a:noFill/>
              </a:ln>
              <a:solidFill>
                <a:schemeClr val="accent1">
                  <a:satMod val="150000"/>
                </a:schemeClr>
              </a:solidFill>
              <a:effectLst/>
              <a:uLnTx/>
              <a:uFillTx/>
              <a:latin typeface="Times New Roman" pitchFamily="18" charset="0"/>
              <a:ea typeface="+mj-ea"/>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81011-WA0060.jpg"/>
          <p:cNvPicPr>
            <a:picLocks noGrp="1"/>
          </p:cNvPicPr>
          <p:nvPr>
            <p:ph idx="1"/>
          </p:nvPr>
        </p:nvPicPr>
        <p:blipFill>
          <a:blip r:embed="rId2" cstate="print"/>
          <a:stretch>
            <a:fillRect/>
          </a:stretch>
        </p:blipFill>
        <p:spPr>
          <a:xfrm>
            <a:off x="1500166" y="1928802"/>
            <a:ext cx="3016752" cy="4679020"/>
          </a:xfrm>
          <a:prstGeom prst="rect">
            <a:avLst/>
          </a:prstGeom>
        </p:spPr>
      </p:pic>
      <p:pic>
        <p:nvPicPr>
          <p:cNvPr id="5" name="Picture 4" descr="IMG-20181011-WA0059.jpg"/>
          <p:cNvPicPr/>
          <p:nvPr/>
        </p:nvPicPr>
        <p:blipFill>
          <a:blip r:embed="rId3" cstate="print"/>
          <a:stretch>
            <a:fillRect/>
          </a:stretch>
        </p:blipFill>
        <p:spPr>
          <a:xfrm>
            <a:off x="5000628" y="1928802"/>
            <a:ext cx="2928958" cy="471490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81011-WA0049.jpg"/>
          <p:cNvPicPr>
            <a:picLocks noGrp="1"/>
          </p:cNvPicPr>
          <p:nvPr>
            <p:ph idx="1"/>
          </p:nvPr>
        </p:nvPicPr>
        <p:blipFill>
          <a:blip r:embed="rId2"/>
          <a:stretch>
            <a:fillRect/>
          </a:stretch>
        </p:blipFill>
        <p:spPr>
          <a:xfrm>
            <a:off x="1571604" y="1928802"/>
            <a:ext cx="2571768" cy="4625975"/>
          </a:xfrm>
          <a:prstGeom prst="rect">
            <a:avLst/>
          </a:prstGeom>
        </p:spPr>
      </p:pic>
      <p:pic>
        <p:nvPicPr>
          <p:cNvPr id="5" name="Picture 4" descr="IMG-20181011-WA0058.jpg"/>
          <p:cNvPicPr/>
          <p:nvPr/>
        </p:nvPicPr>
        <p:blipFill>
          <a:blip r:embed="rId3" cstate="print"/>
          <a:stretch>
            <a:fillRect/>
          </a:stretch>
        </p:blipFill>
        <p:spPr>
          <a:xfrm>
            <a:off x="4357686" y="1928802"/>
            <a:ext cx="2565885" cy="457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2000240"/>
            <a:ext cx="6858000" cy="990600"/>
          </a:xfrm>
        </p:spPr>
        <p:txBody>
          <a:bodyPr>
            <a:normAutofit fontScale="90000"/>
          </a:bodyPr>
          <a:lstStyle/>
          <a:p>
            <a:pPr algn="ctr"/>
            <a:r>
              <a:rPr lang="en-US" sz="4800" dirty="0">
                <a:latin typeface="Times New Roman" pitchFamily="18" charset="0"/>
                <a:cs typeface="Times New Roman" pitchFamily="18" charset="0"/>
              </a:rPr>
              <a:t>SOCIETY MANAGEMENT</a:t>
            </a:r>
            <a:endParaRPr lang="en-IN" b="1" dirty="0">
              <a:latin typeface="Times New Roman" pitchFamily="18" charset="0"/>
              <a:cs typeface="Times New Roman" pitchFamily="18" charset="0"/>
            </a:endParaRPr>
          </a:p>
        </p:txBody>
      </p:sp>
      <p:sp>
        <p:nvSpPr>
          <p:cNvPr id="3" name="Title 1"/>
          <p:cNvSpPr txBox="1">
            <a:spLocks/>
          </p:cNvSpPr>
          <p:nvPr/>
        </p:nvSpPr>
        <p:spPr>
          <a:xfrm>
            <a:off x="1142976" y="2786058"/>
            <a:ext cx="6858000" cy="9906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700" b="1" i="0" u="none" strike="noStrike" kern="1200" cap="none" spc="0" normalizeH="0" baseline="0" noProof="0" dirty="0">
                <a:ln>
                  <a:noFill/>
                </a:ln>
                <a:solidFill>
                  <a:schemeClr val="accent1">
                    <a:satMod val="150000"/>
                  </a:schemeClr>
                </a:solidFill>
                <a:effectLst/>
                <a:uLnTx/>
                <a:uFillTx/>
                <a:latin typeface="Times New Roman" pitchFamily="18" charset="0"/>
                <a:ea typeface="+mj-ea"/>
                <a:cs typeface="Times New Roman" pitchFamily="18" charset="0"/>
              </a:rPr>
              <a:t>Welcome....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81011-WA0046.jpg"/>
          <p:cNvPicPr>
            <a:picLocks noGrp="1"/>
          </p:cNvPicPr>
          <p:nvPr>
            <p:ph idx="1"/>
          </p:nvPr>
        </p:nvPicPr>
        <p:blipFill>
          <a:blip r:embed="rId2"/>
          <a:stretch>
            <a:fillRect/>
          </a:stretch>
        </p:blipFill>
        <p:spPr>
          <a:xfrm>
            <a:off x="1571604" y="1857364"/>
            <a:ext cx="2816425" cy="4643470"/>
          </a:xfrm>
          <a:prstGeom prst="rect">
            <a:avLst/>
          </a:prstGeom>
        </p:spPr>
      </p:pic>
      <p:pic>
        <p:nvPicPr>
          <p:cNvPr id="5" name="Picture 4" descr="IMG-20181011-WA0054.jpg"/>
          <p:cNvPicPr/>
          <p:nvPr/>
        </p:nvPicPr>
        <p:blipFill>
          <a:blip r:embed="rId3"/>
          <a:stretch>
            <a:fillRect/>
          </a:stretch>
        </p:blipFill>
        <p:spPr>
          <a:xfrm>
            <a:off x="4643438" y="1857364"/>
            <a:ext cx="2928958" cy="470344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81011-WA0044.jpg"/>
          <p:cNvPicPr>
            <a:picLocks noGrp="1"/>
          </p:cNvPicPr>
          <p:nvPr>
            <p:ph idx="1"/>
          </p:nvPr>
        </p:nvPicPr>
        <p:blipFill>
          <a:blip r:embed="rId2"/>
          <a:stretch>
            <a:fillRect/>
          </a:stretch>
        </p:blipFill>
        <p:spPr>
          <a:xfrm>
            <a:off x="1357290" y="1857364"/>
            <a:ext cx="2786082" cy="4625975"/>
          </a:xfrm>
          <a:prstGeom prst="rect">
            <a:avLst/>
          </a:prstGeom>
        </p:spPr>
      </p:pic>
      <p:pic>
        <p:nvPicPr>
          <p:cNvPr id="5" name="Picture 4" descr="IMG-20181011-WA0045.jpg"/>
          <p:cNvPicPr/>
          <p:nvPr/>
        </p:nvPicPr>
        <p:blipFill>
          <a:blip r:embed="rId3"/>
          <a:stretch>
            <a:fillRect/>
          </a:stretch>
        </p:blipFill>
        <p:spPr>
          <a:xfrm>
            <a:off x="4572000" y="1857364"/>
            <a:ext cx="2857520" cy="46434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81011-WA0051.jpg"/>
          <p:cNvPicPr>
            <a:picLocks noGrp="1"/>
          </p:cNvPicPr>
          <p:nvPr>
            <p:ph idx="1"/>
          </p:nvPr>
        </p:nvPicPr>
        <p:blipFill>
          <a:blip r:embed="rId2"/>
          <a:stretch>
            <a:fillRect/>
          </a:stretch>
        </p:blipFill>
        <p:spPr>
          <a:xfrm>
            <a:off x="1500166" y="1857364"/>
            <a:ext cx="2786082" cy="4625975"/>
          </a:xfrm>
          <a:prstGeom prst="rect">
            <a:avLst/>
          </a:prstGeom>
        </p:spPr>
      </p:pic>
      <p:pic>
        <p:nvPicPr>
          <p:cNvPr id="5" name="Picture 4" descr="IMG-20181011-WA0052.jpg"/>
          <p:cNvPicPr/>
          <p:nvPr/>
        </p:nvPicPr>
        <p:blipFill>
          <a:blip r:embed="rId3"/>
          <a:stretch>
            <a:fillRect/>
          </a:stretch>
        </p:blipFill>
        <p:spPr>
          <a:xfrm>
            <a:off x="4714876" y="1928802"/>
            <a:ext cx="3143231" cy="450059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1472" y="2000240"/>
            <a:ext cx="8229600" cy="1252728"/>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700" b="1" i="0" u="none" strike="noStrike" kern="1200" cap="none" spc="0" normalizeH="0" baseline="0" noProof="0" dirty="0">
              <a:ln>
                <a:noFill/>
              </a:ln>
              <a:solidFill>
                <a:schemeClr val="accent1">
                  <a:satMod val="150000"/>
                </a:schemeClr>
              </a:solidFill>
              <a:effectLst/>
              <a:uLnTx/>
              <a:uFillTx/>
              <a:latin typeface="Times New Roman" pitchFamily="18" charset="0"/>
              <a:ea typeface="+mj-ea"/>
              <a:cs typeface="Times New Roman" pitchFamily="18" charset="0"/>
            </a:endParaRPr>
          </a:p>
        </p:txBody>
      </p:sp>
      <p:sp>
        <p:nvSpPr>
          <p:cNvPr id="3" name="Title 1"/>
          <p:cNvSpPr txBox="1">
            <a:spLocks/>
          </p:cNvSpPr>
          <p:nvPr/>
        </p:nvSpPr>
        <p:spPr>
          <a:xfrm>
            <a:off x="723872" y="2152640"/>
            <a:ext cx="8229600" cy="1252728"/>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700" b="1" dirty="0">
                <a:solidFill>
                  <a:schemeClr val="accent1">
                    <a:satMod val="150000"/>
                  </a:schemeClr>
                </a:solidFill>
                <a:latin typeface="Times New Roman" pitchFamily="18" charset="0"/>
                <a:ea typeface="+mj-ea"/>
                <a:cs typeface="Times New Roman" pitchFamily="18" charset="0"/>
              </a:rPr>
              <a:t>Table Specification.</a:t>
            </a:r>
            <a:endParaRPr kumimoji="0" lang="en-IN" sz="4700" b="1" i="0" u="none" strike="noStrike" kern="1200" cap="none" spc="0" normalizeH="0" baseline="0" noProof="0" dirty="0">
              <a:ln>
                <a:noFill/>
              </a:ln>
              <a:solidFill>
                <a:schemeClr val="accent1">
                  <a:satMod val="150000"/>
                </a:schemeClr>
              </a:solidFill>
              <a:effectLst/>
              <a:uLnTx/>
              <a:uFillTx/>
              <a:latin typeface="Times New Roman" pitchFamily="18" charset="0"/>
              <a:ea typeface="+mj-ea"/>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785786" y="2071678"/>
          <a:ext cx="7500989" cy="4214847"/>
        </p:xfrm>
        <a:graphic>
          <a:graphicData uri="http://schemas.openxmlformats.org/drawingml/2006/table">
            <a:tbl>
              <a:tblPr/>
              <a:tblGrid>
                <a:gridCol w="1862433">
                  <a:extLst>
                    <a:ext uri="{9D8B030D-6E8A-4147-A177-3AD203B41FA5}">
                      <a16:colId xmlns:a16="http://schemas.microsoft.com/office/drawing/2014/main" val="20000"/>
                    </a:ext>
                  </a:extLst>
                </a:gridCol>
                <a:gridCol w="1890909">
                  <a:extLst>
                    <a:ext uri="{9D8B030D-6E8A-4147-A177-3AD203B41FA5}">
                      <a16:colId xmlns:a16="http://schemas.microsoft.com/office/drawing/2014/main" val="20001"/>
                    </a:ext>
                  </a:extLst>
                </a:gridCol>
                <a:gridCol w="1753405">
                  <a:extLst>
                    <a:ext uri="{9D8B030D-6E8A-4147-A177-3AD203B41FA5}">
                      <a16:colId xmlns:a16="http://schemas.microsoft.com/office/drawing/2014/main" val="20002"/>
                    </a:ext>
                  </a:extLst>
                </a:gridCol>
                <a:gridCol w="1994242">
                  <a:extLst>
                    <a:ext uri="{9D8B030D-6E8A-4147-A177-3AD203B41FA5}">
                      <a16:colId xmlns:a16="http://schemas.microsoft.com/office/drawing/2014/main" val="20003"/>
                    </a:ext>
                  </a:extLst>
                </a:gridCol>
              </a:tblGrid>
              <a:tr h="282766">
                <a:tc>
                  <a:txBody>
                    <a:bodyPr/>
                    <a:lstStyle/>
                    <a:p>
                      <a:pPr algn="ctr">
                        <a:lnSpc>
                          <a:spcPct val="107000"/>
                        </a:lnSpc>
                        <a:spcAft>
                          <a:spcPts val="800"/>
                        </a:spcAft>
                      </a:pPr>
                      <a:r>
                        <a:rPr lang="en-GB" sz="1300" dirty="0">
                          <a:solidFill>
                            <a:srgbClr val="FFFFFF"/>
                          </a:solidFill>
                          <a:latin typeface="Times New Roman"/>
                          <a:ea typeface="Times New Roman"/>
                          <a:cs typeface="Mangal"/>
                        </a:rPr>
                        <a:t>Attribute Name</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ctr">
                        <a:lnSpc>
                          <a:spcPct val="107000"/>
                        </a:lnSpc>
                        <a:spcAft>
                          <a:spcPts val="800"/>
                        </a:spcAft>
                      </a:pPr>
                      <a:r>
                        <a:rPr lang="en-GB" sz="1300" dirty="0">
                          <a:solidFill>
                            <a:srgbClr val="FFFFFF"/>
                          </a:solidFill>
                          <a:latin typeface="Times New Roman"/>
                          <a:ea typeface="Times New Roman"/>
                          <a:cs typeface="Mangal"/>
                        </a:rPr>
                        <a:t>Data type and size</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ctr">
                        <a:lnSpc>
                          <a:spcPct val="107000"/>
                        </a:lnSpc>
                        <a:spcAft>
                          <a:spcPts val="800"/>
                        </a:spcAft>
                      </a:pPr>
                      <a:r>
                        <a:rPr lang="en-GB" sz="1300" dirty="0">
                          <a:solidFill>
                            <a:srgbClr val="FFFFFF"/>
                          </a:solidFill>
                          <a:latin typeface="Times New Roman"/>
                          <a:ea typeface="Times New Roman"/>
                          <a:cs typeface="Mangal"/>
                        </a:rPr>
                        <a:t>Constraints</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ctr">
                        <a:lnSpc>
                          <a:spcPct val="107000"/>
                        </a:lnSpc>
                        <a:spcAft>
                          <a:spcPts val="800"/>
                        </a:spcAft>
                      </a:pPr>
                      <a:r>
                        <a:rPr lang="en-GB" sz="1300" dirty="0">
                          <a:solidFill>
                            <a:srgbClr val="FFFFFF"/>
                          </a:solidFill>
                          <a:latin typeface="Times New Roman"/>
                          <a:ea typeface="Times New Roman"/>
                          <a:cs typeface="Mangal"/>
                        </a:rPr>
                        <a:t>Description</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776509">
                <a:tc>
                  <a:txBody>
                    <a:bodyPr/>
                    <a:lstStyle/>
                    <a:p>
                      <a:pPr algn="ctr">
                        <a:lnSpc>
                          <a:spcPct val="107000"/>
                        </a:lnSpc>
                        <a:spcAft>
                          <a:spcPts val="800"/>
                        </a:spcAft>
                      </a:pPr>
                      <a:r>
                        <a:rPr lang="en-GB" sz="1300" b="1" dirty="0">
                          <a:latin typeface="Times New Roman"/>
                          <a:ea typeface="Times New Roman"/>
                          <a:cs typeface="Mangal"/>
                        </a:rPr>
                        <a:t>soid</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int(11)</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l">
                        <a:lnSpc>
                          <a:spcPct val="107000"/>
                        </a:lnSpc>
                        <a:spcAft>
                          <a:spcPts val="800"/>
                        </a:spcAft>
                      </a:pPr>
                      <a:r>
                        <a:rPr lang="en-GB" sz="1300" dirty="0">
                          <a:latin typeface="Times New Roman"/>
                          <a:ea typeface="Times New Roman"/>
                          <a:cs typeface="Mangal"/>
                        </a:rPr>
                        <a:t>Primary key</a:t>
                      </a:r>
                      <a:endParaRPr lang="en-IN" sz="1000" dirty="0">
                        <a:latin typeface="Calibri"/>
                        <a:ea typeface="Times New Roman"/>
                        <a:cs typeface="Mangal"/>
                      </a:endParaRPr>
                    </a:p>
                    <a:p>
                      <a:pPr algn="l">
                        <a:lnSpc>
                          <a:spcPct val="107000"/>
                        </a:lnSpc>
                        <a:spcAft>
                          <a:spcPts val="800"/>
                        </a:spcAft>
                      </a:pPr>
                      <a:r>
                        <a:rPr lang="en-GB" sz="1300" dirty="0">
                          <a:latin typeface="Times New Roman"/>
                          <a:ea typeface="Times New Roman"/>
                          <a:cs typeface="Mangal"/>
                        </a:rPr>
                        <a:t>(Auto Increment)</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Society id</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1"/>
                  </a:ext>
                </a:extLst>
              </a:tr>
              <a:tr h="225398">
                <a:tc>
                  <a:txBody>
                    <a:bodyPr/>
                    <a:lstStyle/>
                    <a:p>
                      <a:pPr algn="ctr">
                        <a:lnSpc>
                          <a:spcPct val="107000"/>
                        </a:lnSpc>
                        <a:spcAft>
                          <a:spcPts val="800"/>
                        </a:spcAft>
                      </a:pPr>
                      <a:r>
                        <a:rPr lang="en-GB" sz="1300" b="1" dirty="0">
                          <a:latin typeface="Times New Roman"/>
                          <a:ea typeface="Times New Roman"/>
                          <a:cs typeface="Mangal"/>
                        </a:rPr>
                        <a:t>so_name</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300" dirty="0">
                          <a:latin typeface="Times New Roman"/>
                          <a:ea typeface="Times New Roman"/>
                          <a:cs typeface="Mangal"/>
                        </a:rPr>
                        <a:t>varchar(30)</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300" dirty="0">
                          <a:latin typeface="Times New Roman"/>
                          <a:ea typeface="Times New Roman"/>
                          <a:cs typeface="Mangal"/>
                        </a:rPr>
                        <a:t>Society name</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5398">
                <a:tc>
                  <a:txBody>
                    <a:bodyPr/>
                    <a:lstStyle/>
                    <a:p>
                      <a:pPr algn="ctr">
                        <a:lnSpc>
                          <a:spcPct val="107000"/>
                        </a:lnSpc>
                        <a:spcAft>
                          <a:spcPts val="800"/>
                        </a:spcAft>
                      </a:pPr>
                      <a:r>
                        <a:rPr lang="en-GB" sz="1300" b="1" dirty="0">
                          <a:latin typeface="Times New Roman"/>
                          <a:ea typeface="Times New Roman"/>
                          <a:cs typeface="Mangal"/>
                        </a:rPr>
                        <a:t>So_register_no</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varchar(30)</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Registration no</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3"/>
                  </a:ext>
                </a:extLst>
              </a:tr>
              <a:tr h="225398">
                <a:tc>
                  <a:txBody>
                    <a:bodyPr/>
                    <a:lstStyle/>
                    <a:p>
                      <a:pPr algn="ctr">
                        <a:lnSpc>
                          <a:spcPct val="107000"/>
                        </a:lnSpc>
                        <a:spcAft>
                          <a:spcPts val="800"/>
                        </a:spcAft>
                      </a:pPr>
                      <a:r>
                        <a:rPr lang="en-GB" sz="1300" b="1" dirty="0">
                          <a:latin typeface="Times New Roman"/>
                          <a:ea typeface="Times New Roman"/>
                          <a:cs typeface="Mangal"/>
                        </a:rPr>
                        <a:t>So_address</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300" dirty="0">
                          <a:latin typeface="Times New Roman"/>
                          <a:ea typeface="Times New Roman"/>
                          <a:cs typeface="Mangal"/>
                        </a:rPr>
                        <a:t>varchar(12)</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300" dirty="0">
                          <a:latin typeface="Times New Roman"/>
                          <a:ea typeface="Times New Roman"/>
                          <a:cs typeface="Mangal"/>
                        </a:rPr>
                        <a:t>Society address</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5398">
                <a:tc>
                  <a:txBody>
                    <a:bodyPr/>
                    <a:lstStyle/>
                    <a:p>
                      <a:pPr algn="ctr">
                        <a:lnSpc>
                          <a:spcPct val="107000"/>
                        </a:lnSpc>
                        <a:spcAft>
                          <a:spcPts val="800"/>
                        </a:spcAft>
                      </a:pPr>
                      <a:r>
                        <a:rPr lang="en-GB" sz="1300" b="1" dirty="0">
                          <a:latin typeface="Times New Roman"/>
                          <a:ea typeface="Times New Roman"/>
                          <a:cs typeface="Mangal"/>
                        </a:rPr>
                        <a:t>So_email</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varchar(50)</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Email id</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5"/>
                  </a:ext>
                </a:extLst>
              </a:tr>
              <a:tr h="225398">
                <a:tc>
                  <a:txBody>
                    <a:bodyPr/>
                    <a:lstStyle/>
                    <a:p>
                      <a:pPr algn="ctr">
                        <a:lnSpc>
                          <a:spcPct val="107000"/>
                        </a:lnSpc>
                        <a:spcAft>
                          <a:spcPts val="800"/>
                        </a:spcAft>
                      </a:pPr>
                      <a:r>
                        <a:rPr lang="en-GB" sz="1300" b="1" dirty="0">
                          <a:latin typeface="Times New Roman"/>
                          <a:ea typeface="Times New Roman"/>
                          <a:cs typeface="Mangal"/>
                        </a:rPr>
                        <a:t>contact</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300" dirty="0">
                          <a:latin typeface="Times New Roman"/>
                          <a:ea typeface="Times New Roman"/>
                          <a:cs typeface="Mangal"/>
                        </a:rPr>
                        <a:t>varchar(40)</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300" dirty="0">
                          <a:latin typeface="Times New Roman"/>
                          <a:ea typeface="Times New Roman"/>
                          <a:cs typeface="Mangal"/>
                        </a:rPr>
                        <a:t>Contact</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5398">
                <a:tc>
                  <a:txBody>
                    <a:bodyPr/>
                    <a:lstStyle/>
                    <a:p>
                      <a:pPr algn="ctr">
                        <a:lnSpc>
                          <a:spcPct val="107000"/>
                        </a:lnSpc>
                        <a:spcAft>
                          <a:spcPts val="800"/>
                        </a:spcAft>
                      </a:pPr>
                      <a:r>
                        <a:rPr lang="en-GB" sz="1300" b="1" dirty="0">
                          <a:latin typeface="Times New Roman"/>
                          <a:ea typeface="Times New Roman"/>
                          <a:cs typeface="Mangal"/>
                        </a:rPr>
                        <a:t>Bank_name</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varchar(50)</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Bank</a:t>
                      </a:r>
                      <a:r>
                        <a:rPr lang="en-GB" sz="1300" baseline="0" dirty="0">
                          <a:latin typeface="Times New Roman"/>
                          <a:ea typeface="Times New Roman"/>
                          <a:cs typeface="Mangal"/>
                        </a:rPr>
                        <a:t> Name</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7"/>
                  </a:ext>
                </a:extLst>
              </a:tr>
              <a:tr h="225398">
                <a:tc>
                  <a:txBody>
                    <a:bodyPr/>
                    <a:lstStyle/>
                    <a:p>
                      <a:pPr algn="ctr">
                        <a:lnSpc>
                          <a:spcPct val="107000"/>
                        </a:lnSpc>
                        <a:spcAft>
                          <a:spcPts val="800"/>
                        </a:spcAft>
                      </a:pPr>
                      <a:r>
                        <a:rPr lang="en-GB" sz="1300" b="1" dirty="0">
                          <a:latin typeface="Times New Roman"/>
                          <a:ea typeface="Times New Roman"/>
                          <a:cs typeface="Mangal"/>
                        </a:rPr>
                        <a:t>Bank_acc</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300" dirty="0">
                          <a:latin typeface="Times New Roman"/>
                          <a:ea typeface="Times New Roman"/>
                          <a:cs typeface="Mangal"/>
                        </a:rPr>
                        <a:t>varchar(30)</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300" dirty="0">
                          <a:latin typeface="Times New Roman"/>
                          <a:ea typeface="Times New Roman"/>
                          <a:cs typeface="Mangal"/>
                        </a:rPr>
                        <a:t>Bank</a:t>
                      </a:r>
                      <a:r>
                        <a:rPr lang="en-GB" sz="1300" baseline="0" dirty="0">
                          <a:latin typeface="Times New Roman"/>
                          <a:ea typeface="Times New Roman"/>
                          <a:cs typeface="Mangal"/>
                        </a:rPr>
                        <a:t> Accounts</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5398">
                <a:tc>
                  <a:txBody>
                    <a:bodyPr/>
                    <a:lstStyle/>
                    <a:p>
                      <a:pPr algn="ctr">
                        <a:lnSpc>
                          <a:spcPct val="107000"/>
                        </a:lnSpc>
                        <a:spcAft>
                          <a:spcPts val="800"/>
                        </a:spcAft>
                      </a:pPr>
                      <a:r>
                        <a:rPr lang="en-GB" sz="1300" b="1" dirty="0">
                          <a:latin typeface="Times New Roman"/>
                          <a:ea typeface="Times New Roman"/>
                          <a:cs typeface="Mangal"/>
                        </a:rPr>
                        <a:t>IFSC_code</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varchar(3000)</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IFSC</a:t>
                      </a:r>
                      <a:r>
                        <a:rPr lang="en-GB" sz="1300" baseline="0" dirty="0">
                          <a:latin typeface="Times New Roman"/>
                          <a:ea typeface="Times New Roman"/>
                          <a:cs typeface="Mangal"/>
                        </a:rPr>
                        <a:t> Code</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9"/>
                  </a:ext>
                </a:extLst>
              </a:tr>
              <a:tr h="225398">
                <a:tc>
                  <a:txBody>
                    <a:bodyPr/>
                    <a:lstStyle/>
                    <a:p>
                      <a:pPr algn="ctr">
                        <a:lnSpc>
                          <a:spcPct val="107000"/>
                        </a:lnSpc>
                        <a:spcAft>
                          <a:spcPts val="800"/>
                        </a:spcAft>
                      </a:pPr>
                      <a:r>
                        <a:rPr lang="en-GB" sz="1300" b="1" dirty="0">
                          <a:latin typeface="Times New Roman"/>
                          <a:ea typeface="Times New Roman"/>
                          <a:cs typeface="Mangal"/>
                        </a:rPr>
                        <a:t>Tot_flats</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300" dirty="0">
                          <a:latin typeface="Times New Roman"/>
                          <a:ea typeface="Times New Roman"/>
                          <a:cs typeface="Mangal"/>
                        </a:rPr>
                        <a:t>varchar(5000)</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300" dirty="0">
                          <a:latin typeface="Times New Roman"/>
                          <a:ea typeface="Times New Roman"/>
                          <a:cs typeface="Mangal"/>
                        </a:rPr>
                        <a:t>Total</a:t>
                      </a:r>
                      <a:r>
                        <a:rPr lang="en-GB" sz="1300" baseline="0" dirty="0">
                          <a:latin typeface="Times New Roman"/>
                          <a:ea typeface="Times New Roman"/>
                          <a:cs typeface="Mangal"/>
                        </a:rPr>
                        <a:t> Flats</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5398">
                <a:tc>
                  <a:txBody>
                    <a:bodyPr/>
                    <a:lstStyle/>
                    <a:p>
                      <a:pPr algn="ctr">
                        <a:lnSpc>
                          <a:spcPct val="107000"/>
                        </a:lnSpc>
                        <a:spcAft>
                          <a:spcPts val="800"/>
                        </a:spcAft>
                      </a:pPr>
                      <a:r>
                        <a:rPr lang="en-GB" sz="1300" b="1" dirty="0">
                          <a:latin typeface="Times New Roman"/>
                          <a:ea typeface="Times New Roman"/>
                          <a:cs typeface="Mangal"/>
                        </a:rPr>
                        <a:t>Admin_name</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varchar(50)</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Admin</a:t>
                      </a:r>
                      <a:r>
                        <a:rPr lang="en-GB" sz="1300" baseline="0" dirty="0">
                          <a:latin typeface="Times New Roman"/>
                          <a:ea typeface="Times New Roman"/>
                          <a:cs typeface="Mangal"/>
                        </a:rPr>
                        <a:t> Name</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11"/>
                  </a:ext>
                </a:extLst>
              </a:tr>
              <a:tr h="225398">
                <a:tc>
                  <a:txBody>
                    <a:bodyPr/>
                    <a:lstStyle/>
                    <a:p>
                      <a:pPr algn="ctr">
                        <a:lnSpc>
                          <a:spcPct val="107000"/>
                        </a:lnSpc>
                        <a:spcAft>
                          <a:spcPts val="800"/>
                        </a:spcAft>
                      </a:pPr>
                      <a:r>
                        <a:rPr lang="en-GB" sz="1300" b="1" dirty="0">
                          <a:latin typeface="Times New Roman"/>
                          <a:ea typeface="Times New Roman"/>
                          <a:cs typeface="Mangal"/>
                        </a:rPr>
                        <a:t>Admin_id</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300" dirty="0">
                          <a:latin typeface="Times New Roman"/>
                          <a:ea typeface="Times New Roman"/>
                          <a:cs typeface="Mangal"/>
                        </a:rPr>
                        <a:t>varchar(300)</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300" dirty="0">
                          <a:latin typeface="Times New Roman"/>
                          <a:ea typeface="Times New Roman"/>
                          <a:cs typeface="Mangal"/>
                        </a:rPr>
                        <a:t>Admin</a:t>
                      </a:r>
                      <a:r>
                        <a:rPr lang="en-GB" sz="1300" baseline="0" dirty="0">
                          <a:latin typeface="Times New Roman"/>
                          <a:ea typeface="Times New Roman"/>
                          <a:cs typeface="Mangal"/>
                        </a:rPr>
                        <a:t> id</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5398">
                <a:tc>
                  <a:txBody>
                    <a:bodyPr/>
                    <a:lstStyle/>
                    <a:p>
                      <a:pPr algn="ctr">
                        <a:lnSpc>
                          <a:spcPct val="107000"/>
                        </a:lnSpc>
                        <a:spcAft>
                          <a:spcPts val="800"/>
                        </a:spcAft>
                      </a:pPr>
                      <a:r>
                        <a:rPr lang="en-GB" sz="1300" b="1" dirty="0">
                          <a:latin typeface="Times New Roman"/>
                          <a:ea typeface="Times New Roman"/>
                          <a:cs typeface="Mangal"/>
                        </a:rPr>
                        <a:t>Admin_pass</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varchar(5000)</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Admin</a:t>
                      </a:r>
                      <a:r>
                        <a:rPr lang="en-GB" sz="1300" baseline="0" dirty="0">
                          <a:latin typeface="Times New Roman"/>
                          <a:ea typeface="Times New Roman"/>
                          <a:cs typeface="Mangal"/>
                        </a:rPr>
                        <a:t> Password</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13"/>
                  </a:ext>
                </a:extLst>
              </a:tr>
              <a:tr h="225398">
                <a:tc>
                  <a:txBody>
                    <a:bodyPr/>
                    <a:lstStyle/>
                    <a:p>
                      <a:pPr algn="ctr">
                        <a:lnSpc>
                          <a:spcPct val="107000"/>
                        </a:lnSpc>
                        <a:spcAft>
                          <a:spcPts val="800"/>
                        </a:spcAft>
                      </a:pPr>
                      <a:r>
                        <a:rPr lang="en-GB" sz="1300" b="1" dirty="0">
                          <a:latin typeface="Times New Roman"/>
                          <a:ea typeface="Times New Roman"/>
                          <a:cs typeface="Mangal"/>
                        </a:rPr>
                        <a:t>Save_time</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300" dirty="0">
                          <a:latin typeface="Times New Roman"/>
                          <a:ea typeface="Times New Roman"/>
                          <a:cs typeface="Mangal"/>
                        </a:rPr>
                        <a:t>varchar(100)</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300" dirty="0">
                          <a:latin typeface="Times New Roman" pitchFamily="18" charset="0"/>
                          <a:ea typeface="Times New Roman"/>
                          <a:cs typeface="Times New Roman" pitchFamily="18" charset="0"/>
                        </a:rPr>
                        <a:t>Time</a:t>
                      </a: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25398">
                <a:tc>
                  <a:txBody>
                    <a:bodyPr/>
                    <a:lstStyle/>
                    <a:p>
                      <a:pPr algn="ctr">
                        <a:lnSpc>
                          <a:spcPct val="107000"/>
                        </a:lnSpc>
                        <a:spcAft>
                          <a:spcPts val="800"/>
                        </a:spcAft>
                      </a:pPr>
                      <a:r>
                        <a:rPr lang="en-GB" sz="1300" b="1" dirty="0">
                          <a:latin typeface="Times New Roman"/>
                          <a:ea typeface="Times New Roman"/>
                          <a:cs typeface="Mangal"/>
                        </a:rPr>
                        <a:t>Save_date</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Varchar(100)</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300" dirty="0">
                        <a:latin typeface="Times New Roman"/>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300" dirty="0">
                          <a:latin typeface="Times New Roman"/>
                          <a:ea typeface="Times New Roman"/>
                          <a:cs typeface="Mangal"/>
                        </a:rPr>
                        <a:t>Date</a:t>
                      </a:r>
                      <a:endParaRPr lang="en-IN" sz="1000" dirty="0">
                        <a:latin typeface="Calibri"/>
                        <a:ea typeface="Times New Roman"/>
                        <a:cs typeface="Mangal"/>
                      </a:endParaRPr>
                    </a:p>
                  </a:txBody>
                  <a:tcPr marL="65290" marR="65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15"/>
                  </a:ext>
                </a:extLst>
              </a:tr>
            </a:tbl>
          </a:graphicData>
        </a:graphic>
      </p:graphicFrame>
      <p:sp>
        <p:nvSpPr>
          <p:cNvPr id="7" name="Rectangle 6"/>
          <p:cNvSpPr/>
          <p:nvPr/>
        </p:nvSpPr>
        <p:spPr>
          <a:xfrm>
            <a:off x="785786" y="1571612"/>
            <a:ext cx="1571636" cy="369332"/>
          </a:xfrm>
          <a:prstGeom prst="rect">
            <a:avLst/>
          </a:prstGeom>
        </p:spPr>
        <p:txBody>
          <a:bodyPr wrap="square">
            <a:spAutoFit/>
          </a:bodyPr>
          <a:lstStyle/>
          <a:p>
            <a:r>
              <a:rPr lang="en-GB" b="1" dirty="0">
                <a:latin typeface="Times New Roman" pitchFamily="18" charset="0"/>
                <a:cs typeface="Times New Roman" pitchFamily="18" charset="0"/>
              </a:rPr>
              <a:t>Society</a:t>
            </a:r>
            <a:endParaRPr lang="en-IN" b="1"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85786" y="1571612"/>
            <a:ext cx="2286016" cy="369332"/>
          </a:xfrm>
          <a:prstGeom prst="rect">
            <a:avLst/>
          </a:prstGeom>
        </p:spPr>
        <p:txBody>
          <a:bodyPr wrap="square">
            <a:spAutoFit/>
          </a:bodyPr>
          <a:lstStyle/>
          <a:p>
            <a:r>
              <a:rPr lang="en-GB" b="1" dirty="0">
                <a:latin typeface="Times New Roman" pitchFamily="18" charset="0"/>
                <a:cs typeface="Times New Roman" pitchFamily="18" charset="0"/>
              </a:rPr>
              <a:t>Society Members</a:t>
            </a:r>
            <a:endParaRPr lang="en-IN"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928662" y="2214554"/>
          <a:ext cx="7286677" cy="4051488"/>
        </p:xfrm>
        <a:graphic>
          <a:graphicData uri="http://schemas.openxmlformats.org/drawingml/2006/table">
            <a:tbl>
              <a:tblPr/>
              <a:tblGrid>
                <a:gridCol w="1816959">
                  <a:extLst>
                    <a:ext uri="{9D8B030D-6E8A-4147-A177-3AD203B41FA5}">
                      <a16:colId xmlns:a16="http://schemas.microsoft.com/office/drawing/2014/main" val="20000"/>
                    </a:ext>
                  </a:extLst>
                </a:gridCol>
                <a:gridCol w="1917719">
                  <a:extLst>
                    <a:ext uri="{9D8B030D-6E8A-4147-A177-3AD203B41FA5}">
                      <a16:colId xmlns:a16="http://schemas.microsoft.com/office/drawing/2014/main" val="20001"/>
                    </a:ext>
                  </a:extLst>
                </a:gridCol>
                <a:gridCol w="1730945">
                  <a:extLst>
                    <a:ext uri="{9D8B030D-6E8A-4147-A177-3AD203B41FA5}">
                      <a16:colId xmlns:a16="http://schemas.microsoft.com/office/drawing/2014/main" val="20002"/>
                    </a:ext>
                  </a:extLst>
                </a:gridCol>
                <a:gridCol w="1821054">
                  <a:extLst>
                    <a:ext uri="{9D8B030D-6E8A-4147-A177-3AD203B41FA5}">
                      <a16:colId xmlns:a16="http://schemas.microsoft.com/office/drawing/2014/main" val="20003"/>
                    </a:ext>
                  </a:extLst>
                </a:gridCol>
              </a:tblGrid>
              <a:tr h="234796">
                <a:tc>
                  <a:txBody>
                    <a:bodyPr/>
                    <a:lstStyle/>
                    <a:p>
                      <a:pPr>
                        <a:lnSpc>
                          <a:spcPct val="107000"/>
                        </a:lnSpc>
                        <a:spcAft>
                          <a:spcPts val="800"/>
                        </a:spcAft>
                      </a:pPr>
                      <a:r>
                        <a:rPr lang="en-GB" sz="1400" dirty="0">
                          <a:solidFill>
                            <a:srgbClr val="FFFFFF"/>
                          </a:solidFill>
                          <a:latin typeface="Times New Roman"/>
                          <a:ea typeface="Times New Roman"/>
                          <a:cs typeface="Mangal"/>
                        </a:rPr>
                        <a:t>Attribute Name</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pPr>
                      <a:r>
                        <a:rPr lang="en-GB" sz="1400" dirty="0">
                          <a:solidFill>
                            <a:srgbClr val="FFFFFF"/>
                          </a:solidFill>
                          <a:latin typeface="Times New Roman"/>
                          <a:ea typeface="Times New Roman"/>
                          <a:cs typeface="Mangal"/>
                        </a:rPr>
                        <a:t>Data type and size</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pPr>
                      <a:r>
                        <a:rPr lang="en-GB" sz="1400" dirty="0">
                          <a:solidFill>
                            <a:srgbClr val="FFFFFF"/>
                          </a:solidFill>
                          <a:latin typeface="Times New Roman"/>
                          <a:ea typeface="Times New Roman"/>
                          <a:cs typeface="Mangal"/>
                        </a:rPr>
                        <a:t>Constraints</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pPr>
                      <a:r>
                        <a:rPr lang="en-GB" sz="1400" dirty="0">
                          <a:solidFill>
                            <a:srgbClr val="FFFFFF"/>
                          </a:solidFill>
                          <a:latin typeface="Times New Roman"/>
                          <a:ea typeface="Times New Roman"/>
                          <a:cs typeface="Mangal"/>
                        </a:rPr>
                        <a:t>Description</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780705">
                <a:tc>
                  <a:txBody>
                    <a:bodyPr/>
                    <a:lstStyle/>
                    <a:p>
                      <a:pPr algn="ctr">
                        <a:lnSpc>
                          <a:spcPct val="107000"/>
                        </a:lnSpc>
                        <a:spcAft>
                          <a:spcPts val="800"/>
                        </a:spcAft>
                      </a:pPr>
                      <a:r>
                        <a:rPr lang="en-GB" sz="1400" b="1" dirty="0">
                          <a:latin typeface="Times New Roman"/>
                          <a:ea typeface="Times New Roman"/>
                          <a:cs typeface="Mangal"/>
                        </a:rPr>
                        <a:t>suid</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int(11)</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07000"/>
                        </a:lnSpc>
                        <a:spcAft>
                          <a:spcPts val="800"/>
                        </a:spcAft>
                      </a:pPr>
                      <a:r>
                        <a:rPr lang="en-GB" sz="1400" dirty="0">
                          <a:latin typeface="Times New Roman"/>
                          <a:ea typeface="Times New Roman"/>
                          <a:cs typeface="Mangal"/>
                        </a:rPr>
                        <a:t>Primary key</a:t>
                      </a:r>
                      <a:endParaRPr lang="en-IN" sz="1100" dirty="0">
                        <a:latin typeface="Calibri"/>
                        <a:ea typeface="Times New Roman"/>
                        <a:cs typeface="Mangal"/>
                      </a:endParaRPr>
                    </a:p>
                    <a:p>
                      <a:pPr>
                        <a:lnSpc>
                          <a:spcPct val="107000"/>
                        </a:lnSpc>
                        <a:spcAft>
                          <a:spcPts val="800"/>
                        </a:spcAft>
                      </a:pPr>
                      <a:r>
                        <a:rPr lang="en-GB" sz="1400" dirty="0">
                          <a:latin typeface="Times New Roman"/>
                          <a:ea typeface="Times New Roman"/>
                          <a:cs typeface="Mangal"/>
                        </a:rPr>
                        <a:t>(Auto Increment)</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Profile photo id</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1"/>
                  </a:ext>
                </a:extLst>
              </a:tr>
              <a:tr h="234796">
                <a:tc>
                  <a:txBody>
                    <a:bodyPr/>
                    <a:lstStyle/>
                    <a:p>
                      <a:pPr algn="ctr">
                        <a:lnSpc>
                          <a:spcPct val="107000"/>
                        </a:lnSpc>
                        <a:spcAft>
                          <a:spcPts val="800"/>
                        </a:spcAft>
                      </a:pPr>
                      <a:r>
                        <a:rPr lang="en-GB" sz="1400" b="1" dirty="0">
                          <a:latin typeface="Times New Roman"/>
                          <a:ea typeface="Times New Roman"/>
                          <a:cs typeface="Mangal"/>
                        </a:rPr>
                        <a:t>Soc_id</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int(10)</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Foreign key</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Society</a:t>
                      </a:r>
                      <a:r>
                        <a:rPr lang="en-GB" sz="1400" baseline="0" dirty="0">
                          <a:latin typeface="Times New Roman"/>
                          <a:ea typeface="Times New Roman"/>
                          <a:cs typeface="Mangal"/>
                        </a:rPr>
                        <a:t> Id</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4796">
                <a:tc>
                  <a:txBody>
                    <a:bodyPr/>
                    <a:lstStyle/>
                    <a:p>
                      <a:pPr algn="ctr">
                        <a:lnSpc>
                          <a:spcPct val="107000"/>
                        </a:lnSpc>
                        <a:spcAft>
                          <a:spcPts val="800"/>
                        </a:spcAft>
                      </a:pPr>
                      <a:r>
                        <a:rPr lang="en-GB" sz="1400" b="1" dirty="0">
                          <a:latin typeface="Times New Roman"/>
                          <a:ea typeface="Times New Roman"/>
                          <a:cs typeface="Mangal"/>
                        </a:rPr>
                        <a:t>Flat_no</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varchar(5000)</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400" dirty="0">
                        <a:latin typeface="Times New Roman"/>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Flat</a:t>
                      </a:r>
                      <a:r>
                        <a:rPr lang="en-GB" sz="1400" baseline="0" dirty="0">
                          <a:latin typeface="Times New Roman"/>
                          <a:ea typeface="Times New Roman"/>
                          <a:cs typeface="Mangal"/>
                        </a:rPr>
                        <a:t> No</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3"/>
                  </a:ext>
                </a:extLst>
              </a:tr>
              <a:tr h="234796">
                <a:tc>
                  <a:txBody>
                    <a:bodyPr/>
                    <a:lstStyle/>
                    <a:p>
                      <a:pPr algn="ctr">
                        <a:lnSpc>
                          <a:spcPct val="107000"/>
                        </a:lnSpc>
                        <a:spcAft>
                          <a:spcPts val="800"/>
                        </a:spcAft>
                      </a:pPr>
                      <a:r>
                        <a:rPr lang="en-GB" sz="1400" b="1" dirty="0">
                          <a:latin typeface="Times New Roman"/>
                          <a:ea typeface="Times New Roman"/>
                          <a:cs typeface="Mangal"/>
                        </a:rPr>
                        <a:t>Name</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varchar(4000)</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400" dirty="0">
                        <a:latin typeface="Times New Roman"/>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Name</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3231">
                <a:tc>
                  <a:txBody>
                    <a:bodyPr/>
                    <a:lstStyle/>
                    <a:p>
                      <a:pPr algn="ctr">
                        <a:lnSpc>
                          <a:spcPct val="107000"/>
                        </a:lnSpc>
                        <a:spcAft>
                          <a:spcPts val="800"/>
                        </a:spcAft>
                      </a:pPr>
                      <a:r>
                        <a:rPr lang="en-GB" sz="1400" b="1" dirty="0">
                          <a:latin typeface="Times New Roman"/>
                          <a:ea typeface="Times New Roman"/>
                          <a:cs typeface="Mangal"/>
                        </a:rPr>
                        <a:t>Contact_no</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varchar(12)</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400" dirty="0">
                        <a:latin typeface="Times New Roman"/>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Contact</a:t>
                      </a:r>
                      <a:r>
                        <a:rPr lang="en-GB" sz="1400" baseline="0" dirty="0">
                          <a:latin typeface="Times New Roman"/>
                          <a:ea typeface="Times New Roman"/>
                          <a:cs typeface="Mangal"/>
                        </a:rPr>
                        <a:t> No</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5"/>
                  </a:ext>
                </a:extLst>
              </a:tr>
              <a:tr h="234796">
                <a:tc>
                  <a:txBody>
                    <a:bodyPr/>
                    <a:lstStyle/>
                    <a:p>
                      <a:pPr algn="ctr">
                        <a:lnSpc>
                          <a:spcPct val="107000"/>
                        </a:lnSpc>
                        <a:spcAft>
                          <a:spcPts val="800"/>
                        </a:spcAft>
                      </a:pPr>
                      <a:r>
                        <a:rPr lang="en-GB" sz="1400" b="1" dirty="0">
                          <a:latin typeface="Times New Roman"/>
                          <a:ea typeface="Times New Roman"/>
                          <a:cs typeface="Mangal"/>
                        </a:rPr>
                        <a:t>Email_id</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varchar(1000)</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400" dirty="0">
                        <a:latin typeface="Times New Roman"/>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Email</a:t>
                      </a:r>
                      <a:r>
                        <a:rPr lang="en-GB" sz="1400" baseline="0" dirty="0">
                          <a:latin typeface="Times New Roman"/>
                          <a:ea typeface="Times New Roman"/>
                          <a:cs typeface="Mangal"/>
                        </a:rPr>
                        <a:t> id</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4796">
                <a:tc>
                  <a:txBody>
                    <a:bodyPr/>
                    <a:lstStyle/>
                    <a:p>
                      <a:pPr algn="ctr">
                        <a:lnSpc>
                          <a:spcPct val="107000"/>
                        </a:lnSpc>
                        <a:spcAft>
                          <a:spcPts val="800"/>
                        </a:spcAft>
                      </a:pPr>
                      <a:r>
                        <a:rPr lang="en-GB" sz="1400" b="1" dirty="0">
                          <a:latin typeface="Times New Roman"/>
                          <a:ea typeface="Times New Roman"/>
                          <a:cs typeface="Mangal"/>
                        </a:rPr>
                        <a:t>Adhar_card</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varchar(10000)</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Foreign key</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Aadhar</a:t>
                      </a:r>
                      <a:r>
                        <a:rPr lang="en-GB" sz="1400" baseline="0" dirty="0">
                          <a:latin typeface="Times New Roman"/>
                          <a:ea typeface="Times New Roman"/>
                          <a:cs typeface="Mangal"/>
                        </a:rPr>
                        <a:t> card</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7"/>
                  </a:ext>
                </a:extLst>
              </a:tr>
              <a:tr h="234796">
                <a:tc>
                  <a:txBody>
                    <a:bodyPr/>
                    <a:lstStyle/>
                    <a:p>
                      <a:pPr algn="ctr">
                        <a:lnSpc>
                          <a:spcPct val="107000"/>
                        </a:lnSpc>
                        <a:spcAft>
                          <a:spcPts val="800"/>
                        </a:spcAft>
                      </a:pPr>
                      <a:r>
                        <a:rPr lang="en-GB" sz="1400" b="1" dirty="0">
                          <a:latin typeface="Times New Roman"/>
                          <a:ea typeface="Times New Roman"/>
                          <a:cs typeface="Mangal"/>
                        </a:rPr>
                        <a:t>Userid</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mediumtext</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400" dirty="0">
                        <a:latin typeface="Times New Roman"/>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User</a:t>
                      </a:r>
                      <a:r>
                        <a:rPr lang="en-GB" sz="1400" baseline="0" dirty="0">
                          <a:latin typeface="Times New Roman"/>
                          <a:ea typeface="Times New Roman"/>
                          <a:cs typeface="Mangal"/>
                        </a:rPr>
                        <a:t> id</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4796">
                <a:tc>
                  <a:txBody>
                    <a:bodyPr/>
                    <a:lstStyle/>
                    <a:p>
                      <a:pPr algn="ctr">
                        <a:lnSpc>
                          <a:spcPct val="107000"/>
                        </a:lnSpc>
                        <a:spcAft>
                          <a:spcPts val="800"/>
                        </a:spcAft>
                      </a:pPr>
                      <a:r>
                        <a:rPr lang="en-GB" sz="1400" b="1" dirty="0">
                          <a:latin typeface="Times New Roman"/>
                          <a:ea typeface="Times New Roman"/>
                          <a:cs typeface="Mangal"/>
                        </a:rPr>
                        <a:t>pass</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400" dirty="0">
                        <a:latin typeface="Times New Roman"/>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Password</a:t>
                      </a: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9"/>
                  </a:ext>
                </a:extLst>
              </a:tr>
              <a:tr h="234796">
                <a:tc>
                  <a:txBody>
                    <a:bodyPr/>
                    <a:lstStyle/>
                    <a:p>
                      <a:pPr algn="ctr">
                        <a:lnSpc>
                          <a:spcPct val="107000"/>
                        </a:lnSpc>
                        <a:spcAft>
                          <a:spcPts val="800"/>
                        </a:spcAft>
                      </a:pPr>
                      <a:r>
                        <a:rPr lang="en-GB" sz="1400" b="1" dirty="0">
                          <a:latin typeface="Times New Roman"/>
                          <a:ea typeface="Times New Roman"/>
                          <a:cs typeface="Mangal"/>
                        </a:rPr>
                        <a:t>photo</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400" dirty="0">
                        <a:latin typeface="Times New Roman"/>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Photo</a:t>
                      </a: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34796">
                <a:tc>
                  <a:txBody>
                    <a:bodyPr/>
                    <a:lstStyle/>
                    <a:p>
                      <a:pPr algn="ctr">
                        <a:lnSpc>
                          <a:spcPct val="107000"/>
                        </a:lnSpc>
                        <a:spcAft>
                          <a:spcPts val="800"/>
                        </a:spcAft>
                      </a:pPr>
                      <a:r>
                        <a:rPr lang="en-GB" sz="1400" b="1" dirty="0">
                          <a:latin typeface="Times New Roman"/>
                          <a:ea typeface="Times New Roman"/>
                          <a:cs typeface="Mangal"/>
                        </a:rPr>
                        <a:t>Save_time</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400" dirty="0">
                        <a:latin typeface="Times New Roman"/>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Time</a:t>
                      </a: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11"/>
                  </a:ext>
                </a:extLst>
              </a:tr>
              <a:tr h="234796">
                <a:tc>
                  <a:txBody>
                    <a:bodyPr/>
                    <a:lstStyle/>
                    <a:p>
                      <a:pPr algn="ctr">
                        <a:lnSpc>
                          <a:spcPct val="107000"/>
                        </a:lnSpc>
                        <a:spcAft>
                          <a:spcPts val="800"/>
                        </a:spcAft>
                      </a:pPr>
                      <a:r>
                        <a:rPr lang="en-GB" sz="1400" b="1" dirty="0">
                          <a:latin typeface="Times New Roman"/>
                          <a:ea typeface="Times New Roman"/>
                          <a:cs typeface="Mangal"/>
                        </a:rPr>
                        <a:t>Save_date</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400" dirty="0">
                        <a:latin typeface="Times New Roman"/>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Date</a:t>
                      </a: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34796">
                <a:tc>
                  <a:txBody>
                    <a:bodyPr/>
                    <a:lstStyle/>
                    <a:p>
                      <a:pPr algn="ctr">
                        <a:lnSpc>
                          <a:spcPct val="107000"/>
                        </a:lnSpc>
                        <a:spcAft>
                          <a:spcPts val="800"/>
                        </a:spcAft>
                      </a:pPr>
                      <a:r>
                        <a:rPr lang="en-GB" sz="1400" b="1" dirty="0">
                          <a:latin typeface="Times New Roman"/>
                          <a:ea typeface="Times New Roman"/>
                          <a:cs typeface="Mangal"/>
                        </a:rPr>
                        <a:t>User_type</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400" dirty="0">
                        <a:latin typeface="Times New Roman"/>
                        <a:ea typeface="Times New Roman"/>
                        <a:cs typeface="Mangal"/>
                      </a:endParaRP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User Type</a:t>
                      </a:r>
                    </a:p>
                  </a:txBody>
                  <a:tcPr marL="66191" marR="66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85786" y="1571612"/>
            <a:ext cx="2000264" cy="369332"/>
          </a:xfrm>
          <a:prstGeom prst="rect">
            <a:avLst/>
          </a:prstGeom>
        </p:spPr>
        <p:txBody>
          <a:bodyPr wrap="square">
            <a:spAutoFit/>
          </a:bodyPr>
          <a:lstStyle/>
          <a:p>
            <a:r>
              <a:rPr lang="en-GB" b="1" dirty="0">
                <a:latin typeface="Times New Roman" pitchFamily="18" charset="0"/>
                <a:cs typeface="Times New Roman" pitchFamily="18" charset="0"/>
              </a:rPr>
              <a:t>Society Events</a:t>
            </a:r>
            <a:endParaRPr lang="en-IN"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000100" y="2071678"/>
          <a:ext cx="7286676" cy="4420893"/>
        </p:xfrm>
        <a:graphic>
          <a:graphicData uri="http://schemas.openxmlformats.org/drawingml/2006/table">
            <a:tbl>
              <a:tblPr/>
              <a:tblGrid>
                <a:gridCol w="1822695">
                  <a:extLst>
                    <a:ext uri="{9D8B030D-6E8A-4147-A177-3AD203B41FA5}">
                      <a16:colId xmlns:a16="http://schemas.microsoft.com/office/drawing/2014/main" val="20000"/>
                    </a:ext>
                  </a:extLst>
                </a:gridCol>
                <a:gridCol w="1850584">
                  <a:extLst>
                    <a:ext uri="{9D8B030D-6E8A-4147-A177-3AD203B41FA5}">
                      <a16:colId xmlns:a16="http://schemas.microsoft.com/office/drawing/2014/main" val="20001"/>
                    </a:ext>
                  </a:extLst>
                </a:gridCol>
                <a:gridCol w="1757891">
                  <a:extLst>
                    <a:ext uri="{9D8B030D-6E8A-4147-A177-3AD203B41FA5}">
                      <a16:colId xmlns:a16="http://schemas.microsoft.com/office/drawing/2014/main" val="20002"/>
                    </a:ext>
                  </a:extLst>
                </a:gridCol>
                <a:gridCol w="1855506">
                  <a:extLst>
                    <a:ext uri="{9D8B030D-6E8A-4147-A177-3AD203B41FA5}">
                      <a16:colId xmlns:a16="http://schemas.microsoft.com/office/drawing/2014/main" val="20003"/>
                    </a:ext>
                  </a:extLst>
                </a:gridCol>
              </a:tblGrid>
              <a:tr h="710464">
                <a:tc>
                  <a:txBody>
                    <a:bodyPr/>
                    <a:lstStyle/>
                    <a:p>
                      <a:pPr>
                        <a:lnSpc>
                          <a:spcPct val="107000"/>
                        </a:lnSpc>
                        <a:spcAft>
                          <a:spcPts val="800"/>
                        </a:spcAft>
                      </a:pPr>
                      <a:r>
                        <a:rPr lang="en-GB" sz="1400" dirty="0">
                          <a:solidFill>
                            <a:srgbClr val="FFFFFF"/>
                          </a:solidFill>
                          <a:latin typeface="Times New Roman"/>
                          <a:ea typeface="Times New Roman"/>
                          <a:cs typeface="Mangal"/>
                        </a:rPr>
                        <a:t>Attribute Name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pPr>
                      <a:r>
                        <a:rPr lang="en-GB" sz="1400" dirty="0">
                          <a:solidFill>
                            <a:srgbClr val="FFFFFF"/>
                          </a:solidFill>
                          <a:latin typeface="Times New Roman"/>
                          <a:ea typeface="Times New Roman"/>
                          <a:cs typeface="Mangal"/>
                        </a:rPr>
                        <a:t>Data type and size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pPr>
                      <a:r>
                        <a:rPr lang="en-GB" sz="1400" dirty="0">
                          <a:solidFill>
                            <a:srgbClr val="FFFFFF"/>
                          </a:solidFill>
                          <a:latin typeface="Times New Roman"/>
                          <a:ea typeface="Times New Roman"/>
                          <a:cs typeface="Mangal"/>
                        </a:rPr>
                        <a:t>Constraints</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nSpc>
                          <a:spcPct val="107000"/>
                        </a:lnSpc>
                        <a:spcAft>
                          <a:spcPts val="800"/>
                        </a:spcAft>
                      </a:pPr>
                      <a:r>
                        <a:rPr lang="en-GB" sz="1400" dirty="0">
                          <a:solidFill>
                            <a:srgbClr val="FFFFFF"/>
                          </a:solidFill>
                          <a:latin typeface="Times New Roman"/>
                          <a:ea typeface="Times New Roman"/>
                          <a:cs typeface="Mangal"/>
                        </a:rPr>
                        <a:t>Description</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1223798">
                <a:tc>
                  <a:txBody>
                    <a:bodyPr/>
                    <a:lstStyle/>
                    <a:p>
                      <a:pPr algn="ctr">
                        <a:lnSpc>
                          <a:spcPct val="107000"/>
                        </a:lnSpc>
                        <a:spcAft>
                          <a:spcPts val="800"/>
                        </a:spcAft>
                      </a:pPr>
                      <a:r>
                        <a:rPr lang="en-GB" sz="1400" b="1" dirty="0">
                          <a:latin typeface="Times New Roman"/>
                          <a:ea typeface="Times New Roman"/>
                          <a:cs typeface="Mangal"/>
                        </a:rPr>
                        <a:t>ID</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int(11)</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Primary key</a:t>
                      </a:r>
                      <a:endParaRPr lang="en-IN" sz="1100" dirty="0">
                        <a:latin typeface="Calibri"/>
                        <a:ea typeface="Times New Roman"/>
                        <a:cs typeface="Mangal"/>
                      </a:endParaRPr>
                    </a:p>
                    <a:p>
                      <a:pPr algn="ctr">
                        <a:lnSpc>
                          <a:spcPct val="107000"/>
                        </a:lnSpc>
                        <a:spcAft>
                          <a:spcPts val="800"/>
                        </a:spcAft>
                      </a:pPr>
                      <a:r>
                        <a:rPr lang="en-GB" sz="1400" dirty="0">
                          <a:latin typeface="Times New Roman"/>
                          <a:ea typeface="Times New Roman"/>
                          <a:cs typeface="Mangal"/>
                        </a:rPr>
                        <a:t>(Auto increment)</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Event id</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1"/>
                  </a:ext>
                </a:extLst>
              </a:tr>
              <a:tr h="355233">
                <a:tc>
                  <a:txBody>
                    <a:bodyPr/>
                    <a:lstStyle/>
                    <a:p>
                      <a:pPr algn="ctr">
                        <a:lnSpc>
                          <a:spcPct val="107000"/>
                        </a:lnSpc>
                        <a:spcAft>
                          <a:spcPts val="800"/>
                        </a:spcAft>
                      </a:pPr>
                      <a:r>
                        <a:rPr lang="en-GB" sz="1400" b="1" dirty="0">
                          <a:latin typeface="Times New Roman"/>
                          <a:ea typeface="Times New Roman"/>
                          <a:cs typeface="Mangal"/>
                        </a:rPr>
                        <a:t>task</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Foreign key</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Task</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5233">
                <a:tc>
                  <a:txBody>
                    <a:bodyPr/>
                    <a:lstStyle/>
                    <a:p>
                      <a:pPr algn="ctr">
                        <a:lnSpc>
                          <a:spcPct val="107000"/>
                        </a:lnSpc>
                        <a:spcAft>
                          <a:spcPts val="800"/>
                        </a:spcAft>
                      </a:pPr>
                      <a:r>
                        <a:rPr lang="en-GB" sz="1400" b="1" dirty="0">
                          <a:latin typeface="Times New Roman"/>
                          <a:ea typeface="Times New Roman"/>
                          <a:cs typeface="Mangal"/>
                        </a:rPr>
                        <a:t>msg</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varchar(5000)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Event Description</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3"/>
                  </a:ext>
                </a:extLst>
              </a:tr>
              <a:tr h="355233">
                <a:tc>
                  <a:txBody>
                    <a:bodyPr/>
                    <a:lstStyle/>
                    <a:p>
                      <a:pPr algn="ctr">
                        <a:lnSpc>
                          <a:spcPct val="107000"/>
                        </a:lnSpc>
                        <a:spcAft>
                          <a:spcPts val="800"/>
                        </a:spcAft>
                      </a:pPr>
                      <a:r>
                        <a:rPr lang="en-GB" sz="1400" b="1" dirty="0">
                          <a:latin typeface="Times New Roman"/>
                          <a:ea typeface="Times New Roman"/>
                          <a:cs typeface="Mangal"/>
                        </a:rPr>
                        <a:t>Amount</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int(11)</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Spend Amount</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5233">
                <a:tc>
                  <a:txBody>
                    <a:bodyPr/>
                    <a:lstStyle/>
                    <a:p>
                      <a:pPr algn="ctr">
                        <a:lnSpc>
                          <a:spcPct val="107000"/>
                        </a:lnSpc>
                        <a:spcAft>
                          <a:spcPts val="800"/>
                        </a:spcAft>
                      </a:pPr>
                      <a:r>
                        <a:rPr lang="en-GB" sz="1400" b="1" dirty="0">
                          <a:latin typeface="Times New Roman"/>
                          <a:ea typeface="Times New Roman"/>
                          <a:cs typeface="Mangal"/>
                        </a:rPr>
                        <a:t>Photo_path</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Bill Image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5"/>
                  </a:ext>
                </a:extLst>
              </a:tr>
              <a:tr h="355233">
                <a:tc>
                  <a:txBody>
                    <a:bodyPr/>
                    <a:lstStyle/>
                    <a:p>
                      <a:pPr algn="ctr">
                        <a:lnSpc>
                          <a:spcPct val="107000"/>
                        </a:lnSpc>
                        <a:spcAft>
                          <a:spcPts val="800"/>
                        </a:spcAft>
                      </a:pPr>
                      <a:r>
                        <a:rPr lang="en-GB" sz="1400" b="1" dirty="0">
                          <a:latin typeface="Times New Roman"/>
                          <a:ea typeface="Times New Roman"/>
                          <a:cs typeface="Mangal"/>
                        </a:rPr>
                        <a:t>Added_by</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Added by Admin ID</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5233">
                <a:tc>
                  <a:txBody>
                    <a:bodyPr/>
                    <a:lstStyle/>
                    <a:p>
                      <a:pPr algn="ctr">
                        <a:lnSpc>
                          <a:spcPct val="107000"/>
                        </a:lnSpc>
                        <a:spcAft>
                          <a:spcPts val="800"/>
                        </a:spcAft>
                      </a:pPr>
                      <a:r>
                        <a:rPr lang="en-GB" sz="1400" b="1" dirty="0">
                          <a:latin typeface="Times New Roman"/>
                          <a:ea typeface="Times New Roman"/>
                          <a:cs typeface="Mangal"/>
                        </a:rPr>
                        <a:t>Save_time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07000"/>
                        </a:lnSpc>
                        <a:spcAft>
                          <a:spcPts val="800"/>
                        </a:spcAft>
                      </a:pPr>
                      <a:r>
                        <a:rPr lang="en-GB" sz="1400" dirty="0">
                          <a:latin typeface="Times New Roman"/>
                          <a:ea typeface="Times New Roman"/>
                          <a:cs typeface="Mangal"/>
                        </a:rPr>
                        <a:t>Time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7"/>
                  </a:ext>
                </a:extLst>
              </a:tr>
              <a:tr h="355233">
                <a:tc>
                  <a:txBody>
                    <a:bodyPr/>
                    <a:lstStyle/>
                    <a:p>
                      <a:pPr algn="ctr">
                        <a:lnSpc>
                          <a:spcPct val="107000"/>
                        </a:lnSpc>
                        <a:spcAft>
                          <a:spcPts val="800"/>
                        </a:spcAft>
                      </a:pPr>
                      <a:r>
                        <a:rPr lang="en-GB" sz="1400" b="1" dirty="0">
                          <a:latin typeface="Times New Roman"/>
                          <a:ea typeface="Times New Roman"/>
                          <a:cs typeface="Mangal"/>
                        </a:rPr>
                        <a:t>Save_date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GB" sz="1400" dirty="0">
                          <a:latin typeface="Times New Roman"/>
                          <a:ea typeface="Times New Roman"/>
                          <a:cs typeface="Mangal"/>
                        </a:rPr>
                        <a:t>Date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85786" y="1571612"/>
            <a:ext cx="1571636" cy="369332"/>
          </a:xfrm>
          <a:prstGeom prst="rect">
            <a:avLst/>
          </a:prstGeom>
        </p:spPr>
        <p:txBody>
          <a:bodyPr wrap="square">
            <a:spAutoFit/>
          </a:bodyPr>
          <a:lstStyle/>
          <a:p>
            <a:r>
              <a:rPr lang="en-GB" b="1" dirty="0">
                <a:latin typeface="Times New Roman" pitchFamily="18" charset="0"/>
                <a:cs typeface="Times New Roman" pitchFamily="18" charset="0"/>
              </a:rPr>
              <a:t>Photo</a:t>
            </a:r>
            <a:endParaRPr lang="en-IN"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285853" y="2709989"/>
          <a:ext cx="6858048" cy="3005027"/>
        </p:xfrm>
        <a:graphic>
          <a:graphicData uri="http://schemas.openxmlformats.org/drawingml/2006/table">
            <a:tbl>
              <a:tblPr/>
              <a:tblGrid>
                <a:gridCol w="1797798">
                  <a:extLst>
                    <a:ext uri="{9D8B030D-6E8A-4147-A177-3AD203B41FA5}">
                      <a16:colId xmlns:a16="http://schemas.microsoft.com/office/drawing/2014/main" val="20000"/>
                    </a:ext>
                  </a:extLst>
                </a:gridCol>
                <a:gridCol w="1623435">
                  <a:extLst>
                    <a:ext uri="{9D8B030D-6E8A-4147-A177-3AD203B41FA5}">
                      <a16:colId xmlns:a16="http://schemas.microsoft.com/office/drawing/2014/main" val="20001"/>
                    </a:ext>
                  </a:extLst>
                </a:gridCol>
                <a:gridCol w="1548496">
                  <a:extLst>
                    <a:ext uri="{9D8B030D-6E8A-4147-A177-3AD203B41FA5}">
                      <a16:colId xmlns:a16="http://schemas.microsoft.com/office/drawing/2014/main" val="20002"/>
                    </a:ext>
                  </a:extLst>
                </a:gridCol>
                <a:gridCol w="1888319">
                  <a:extLst>
                    <a:ext uri="{9D8B030D-6E8A-4147-A177-3AD203B41FA5}">
                      <a16:colId xmlns:a16="http://schemas.microsoft.com/office/drawing/2014/main" val="20003"/>
                    </a:ext>
                  </a:extLst>
                </a:gridCol>
              </a:tblGrid>
              <a:tr h="954082">
                <a:tc>
                  <a:txBody>
                    <a:bodyPr/>
                    <a:lstStyle/>
                    <a:p>
                      <a:pPr algn="ctr">
                        <a:lnSpc>
                          <a:spcPct val="115000"/>
                        </a:lnSpc>
                        <a:spcAft>
                          <a:spcPts val="1000"/>
                        </a:spcAft>
                      </a:pPr>
                      <a:r>
                        <a:rPr lang="en-GB" sz="1400" dirty="0">
                          <a:solidFill>
                            <a:srgbClr val="FFFFFF"/>
                          </a:solidFill>
                          <a:latin typeface="Times New Roman"/>
                          <a:ea typeface="Times New Roman"/>
                          <a:cs typeface="Mangal"/>
                        </a:rPr>
                        <a:t>Attribute Name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ctr">
                        <a:lnSpc>
                          <a:spcPct val="107000"/>
                        </a:lnSpc>
                        <a:spcAft>
                          <a:spcPts val="800"/>
                        </a:spcAft>
                      </a:pPr>
                      <a:r>
                        <a:rPr lang="en-GB" sz="1400" dirty="0">
                          <a:solidFill>
                            <a:srgbClr val="FFFFFF"/>
                          </a:solidFill>
                          <a:latin typeface="Times New Roman"/>
                          <a:ea typeface="Times New Roman"/>
                          <a:cs typeface="Mangal"/>
                        </a:rPr>
                        <a:t>Data type and size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ctr">
                        <a:lnSpc>
                          <a:spcPct val="115000"/>
                        </a:lnSpc>
                        <a:spcAft>
                          <a:spcPts val="1000"/>
                        </a:spcAft>
                      </a:pPr>
                      <a:r>
                        <a:rPr lang="en-GB" sz="1400" dirty="0">
                          <a:solidFill>
                            <a:srgbClr val="FFFFFF"/>
                          </a:solidFill>
                          <a:latin typeface="Times New Roman"/>
                          <a:ea typeface="Times New Roman"/>
                          <a:cs typeface="Mangal"/>
                        </a:rPr>
                        <a:t>Constraints</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ctr">
                        <a:lnSpc>
                          <a:spcPct val="107000"/>
                        </a:lnSpc>
                        <a:spcAft>
                          <a:spcPts val="800"/>
                        </a:spcAft>
                      </a:pPr>
                      <a:r>
                        <a:rPr lang="en-GB" sz="1400" dirty="0">
                          <a:solidFill>
                            <a:srgbClr val="FFFFFF"/>
                          </a:solidFill>
                          <a:latin typeface="Times New Roman"/>
                          <a:ea typeface="Times New Roman"/>
                          <a:cs typeface="Mangal"/>
                        </a:rPr>
                        <a:t>Description</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1538209">
                <a:tc>
                  <a:txBody>
                    <a:bodyPr/>
                    <a:lstStyle/>
                    <a:p>
                      <a:pPr algn="ctr">
                        <a:lnSpc>
                          <a:spcPct val="115000"/>
                        </a:lnSpc>
                        <a:spcAft>
                          <a:spcPts val="1000"/>
                        </a:spcAft>
                      </a:pPr>
                      <a:r>
                        <a:rPr lang="en-GB" sz="1400" b="1" dirty="0">
                          <a:latin typeface="Times New Roman"/>
                          <a:ea typeface="Times New Roman"/>
                          <a:cs typeface="Mangal"/>
                        </a:rPr>
                        <a:t>Pid</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15000"/>
                        </a:lnSpc>
                        <a:spcAft>
                          <a:spcPts val="1000"/>
                        </a:spcAft>
                      </a:pPr>
                      <a:r>
                        <a:rPr lang="en-GB" sz="1400" dirty="0">
                          <a:latin typeface="Times New Roman"/>
                          <a:ea typeface="Times New Roman"/>
                          <a:cs typeface="Mangal"/>
                        </a:rPr>
                        <a:t>int(11)</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15000"/>
                        </a:lnSpc>
                        <a:spcAft>
                          <a:spcPts val="1000"/>
                        </a:spcAft>
                      </a:pPr>
                      <a:r>
                        <a:rPr lang="en-GB" sz="1400" dirty="0">
                          <a:latin typeface="Times New Roman"/>
                          <a:ea typeface="Times New Roman"/>
                          <a:cs typeface="Mangal"/>
                        </a:rPr>
                        <a:t>Primary key(Auto increment)</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gn="ctr">
                        <a:lnSpc>
                          <a:spcPct val="115000"/>
                        </a:lnSpc>
                        <a:spcAft>
                          <a:spcPts val="1000"/>
                        </a:spcAft>
                      </a:pPr>
                      <a:r>
                        <a:rPr lang="en-GB" sz="1400" dirty="0">
                          <a:latin typeface="Times New Roman"/>
                          <a:ea typeface="Times New Roman"/>
                          <a:cs typeface="Mangal"/>
                        </a:rPr>
                        <a:t>photo friend id</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1"/>
                  </a:ext>
                </a:extLst>
              </a:tr>
              <a:tr h="512736">
                <a:tc>
                  <a:txBody>
                    <a:bodyPr/>
                    <a:lstStyle/>
                    <a:p>
                      <a:pPr algn="ctr">
                        <a:lnSpc>
                          <a:spcPct val="115000"/>
                        </a:lnSpc>
                        <a:spcAft>
                          <a:spcPts val="1000"/>
                        </a:spcAft>
                      </a:pPr>
                      <a:r>
                        <a:rPr lang="en-GB" sz="1400" b="1" dirty="0">
                          <a:latin typeface="Times New Roman"/>
                          <a:ea typeface="Times New Roman"/>
                          <a:cs typeface="Mangal"/>
                        </a:rPr>
                        <a:t>Photo_name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GB" sz="1400" dirty="0">
                          <a:latin typeface="Times New Roman"/>
                          <a:ea typeface="Times New Roman"/>
                          <a:cs typeface="Mangal"/>
                        </a:rPr>
                        <a:t>Photo Path</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85786" y="1571612"/>
            <a:ext cx="2000264" cy="369332"/>
          </a:xfrm>
          <a:prstGeom prst="rect">
            <a:avLst/>
          </a:prstGeom>
        </p:spPr>
        <p:txBody>
          <a:bodyPr wrap="square">
            <a:spAutoFit/>
          </a:bodyPr>
          <a:lstStyle/>
          <a:p>
            <a:r>
              <a:rPr lang="en-GB" b="1" dirty="0">
                <a:latin typeface="Times New Roman" pitchFamily="18" charset="0"/>
                <a:cs typeface="Times New Roman" pitchFamily="18" charset="0"/>
              </a:rPr>
              <a:t>Society Payments</a:t>
            </a:r>
            <a:endParaRPr lang="en-IN" b="1"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000100" y="2214554"/>
          <a:ext cx="7286676" cy="4357722"/>
        </p:xfrm>
        <a:graphic>
          <a:graphicData uri="http://schemas.openxmlformats.org/drawingml/2006/table">
            <a:tbl>
              <a:tblPr/>
              <a:tblGrid>
                <a:gridCol w="1806887">
                  <a:extLst>
                    <a:ext uri="{9D8B030D-6E8A-4147-A177-3AD203B41FA5}">
                      <a16:colId xmlns:a16="http://schemas.microsoft.com/office/drawing/2014/main" val="20000"/>
                    </a:ext>
                  </a:extLst>
                </a:gridCol>
                <a:gridCol w="1809253">
                  <a:extLst>
                    <a:ext uri="{9D8B030D-6E8A-4147-A177-3AD203B41FA5}">
                      <a16:colId xmlns:a16="http://schemas.microsoft.com/office/drawing/2014/main" val="20001"/>
                    </a:ext>
                  </a:extLst>
                </a:gridCol>
                <a:gridCol w="1836056">
                  <a:extLst>
                    <a:ext uri="{9D8B030D-6E8A-4147-A177-3AD203B41FA5}">
                      <a16:colId xmlns:a16="http://schemas.microsoft.com/office/drawing/2014/main" val="20002"/>
                    </a:ext>
                  </a:extLst>
                </a:gridCol>
                <a:gridCol w="1834480">
                  <a:extLst>
                    <a:ext uri="{9D8B030D-6E8A-4147-A177-3AD203B41FA5}">
                      <a16:colId xmlns:a16="http://schemas.microsoft.com/office/drawing/2014/main" val="20003"/>
                    </a:ext>
                  </a:extLst>
                </a:gridCol>
              </a:tblGrid>
              <a:tr h="539985">
                <a:tc>
                  <a:txBody>
                    <a:bodyPr/>
                    <a:lstStyle/>
                    <a:p>
                      <a:pPr algn="ctr">
                        <a:lnSpc>
                          <a:spcPct val="115000"/>
                        </a:lnSpc>
                        <a:spcAft>
                          <a:spcPts val="1000"/>
                        </a:spcAft>
                      </a:pPr>
                      <a:r>
                        <a:rPr lang="en-GB" sz="1400" dirty="0">
                          <a:solidFill>
                            <a:srgbClr val="FFFFFF"/>
                          </a:solidFill>
                          <a:latin typeface="Times New Roman"/>
                          <a:ea typeface="Times New Roman"/>
                          <a:cs typeface="Mangal"/>
                        </a:rPr>
                        <a:t>Attribute Name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ctr">
                        <a:lnSpc>
                          <a:spcPct val="107000"/>
                        </a:lnSpc>
                        <a:spcAft>
                          <a:spcPts val="800"/>
                        </a:spcAft>
                      </a:pPr>
                      <a:r>
                        <a:rPr lang="en-GB" sz="1400" dirty="0">
                          <a:solidFill>
                            <a:srgbClr val="FFFFFF"/>
                          </a:solidFill>
                          <a:latin typeface="Times New Roman"/>
                          <a:ea typeface="Times New Roman"/>
                          <a:cs typeface="Mangal"/>
                        </a:rPr>
                        <a:t>Data type and size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ctr">
                        <a:lnSpc>
                          <a:spcPct val="115000"/>
                        </a:lnSpc>
                        <a:spcAft>
                          <a:spcPts val="1000"/>
                        </a:spcAft>
                      </a:pPr>
                      <a:r>
                        <a:rPr lang="en-GB" sz="1400" dirty="0">
                          <a:solidFill>
                            <a:srgbClr val="FFFFFF"/>
                          </a:solidFill>
                          <a:latin typeface="Times New Roman"/>
                          <a:ea typeface="Times New Roman"/>
                          <a:cs typeface="Mangal"/>
                        </a:rPr>
                        <a:t>Constraints</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algn="ctr">
                        <a:lnSpc>
                          <a:spcPct val="107000"/>
                        </a:lnSpc>
                        <a:spcAft>
                          <a:spcPts val="800"/>
                        </a:spcAft>
                      </a:pPr>
                      <a:r>
                        <a:rPr lang="en-GB" sz="1400" dirty="0">
                          <a:solidFill>
                            <a:srgbClr val="FFFFFF"/>
                          </a:solidFill>
                          <a:latin typeface="Times New Roman"/>
                          <a:ea typeface="Times New Roman"/>
                          <a:cs typeface="Mangal"/>
                        </a:rPr>
                        <a:t>Description</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533632">
                <a:tc>
                  <a:txBody>
                    <a:bodyPr/>
                    <a:lstStyle/>
                    <a:p>
                      <a:pPr algn="l">
                        <a:lnSpc>
                          <a:spcPct val="115000"/>
                        </a:lnSpc>
                        <a:spcAft>
                          <a:spcPts val="1000"/>
                        </a:spcAft>
                      </a:pPr>
                      <a:r>
                        <a:rPr lang="en-GB" sz="1400" b="1" dirty="0">
                          <a:latin typeface="Times New Roman"/>
                          <a:ea typeface="Times New Roman"/>
                          <a:cs typeface="Mangal"/>
                        </a:rPr>
                        <a:t> Pid</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r>
                        <a:rPr lang="en-GB" sz="1400" dirty="0">
                          <a:latin typeface="Times New Roman"/>
                          <a:ea typeface="Times New Roman"/>
                          <a:cs typeface="Mangal"/>
                        </a:rPr>
                        <a:t>int(11)</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r>
                        <a:rPr lang="en-GB" sz="1400" dirty="0">
                          <a:latin typeface="Times New Roman"/>
                          <a:ea typeface="Times New Roman"/>
                          <a:cs typeface="Mangal"/>
                        </a:rPr>
                        <a:t>Primary key(auto increment)</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r>
                        <a:rPr lang="en-GB" sz="1400" dirty="0">
                          <a:latin typeface="Times New Roman"/>
                          <a:ea typeface="Times New Roman"/>
                          <a:cs typeface="Mangal"/>
                        </a:rPr>
                        <a:t>Frnd no</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1"/>
                  </a:ext>
                </a:extLst>
              </a:tr>
              <a:tr h="293470">
                <a:tc>
                  <a:txBody>
                    <a:bodyPr/>
                    <a:lstStyle/>
                    <a:p>
                      <a:pPr algn="l">
                        <a:lnSpc>
                          <a:spcPct val="115000"/>
                        </a:lnSpc>
                        <a:spcAft>
                          <a:spcPts val="1000"/>
                        </a:spcAft>
                      </a:pPr>
                      <a:r>
                        <a:rPr lang="en-GB" sz="1400" b="1" dirty="0">
                          <a:latin typeface="Times New Roman"/>
                          <a:ea typeface="Times New Roman"/>
                          <a:cs typeface="Mangal"/>
                        </a:rPr>
                        <a:t>Id</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400" dirty="0">
                          <a:latin typeface="Times New Roman"/>
                          <a:ea typeface="Times New Roman"/>
                          <a:cs typeface="Mangal"/>
                        </a:rPr>
                        <a:t>int(11)</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400" dirty="0">
                          <a:latin typeface="Times New Roman"/>
                          <a:ea typeface="Times New Roman"/>
                          <a:cs typeface="Mangal"/>
                        </a:rPr>
                        <a:t>Self id</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9685">
                <a:tc>
                  <a:txBody>
                    <a:bodyPr/>
                    <a:lstStyle/>
                    <a:p>
                      <a:pPr algn="l">
                        <a:lnSpc>
                          <a:spcPct val="115000"/>
                        </a:lnSpc>
                        <a:spcAft>
                          <a:spcPts val="1000"/>
                        </a:spcAft>
                      </a:pPr>
                      <a:r>
                        <a:rPr lang="en-GB" sz="1400" b="1" dirty="0">
                          <a:latin typeface="Times New Roman"/>
                          <a:ea typeface="Times New Roman"/>
                          <a:cs typeface="Mangal"/>
                        </a:rPr>
                        <a:t>Date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r>
                        <a:rPr lang="en-GB" sz="1400" dirty="0">
                          <a:latin typeface="Times New Roman"/>
                          <a:ea typeface="Times New Roman"/>
                          <a:cs typeface="Mangal"/>
                        </a:rPr>
                        <a:t>int(11)</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r>
                        <a:rPr lang="en-GB" sz="1400" dirty="0">
                          <a:latin typeface="Times New Roman"/>
                          <a:ea typeface="Times New Roman"/>
                          <a:cs typeface="Mangal"/>
                        </a:rPr>
                        <a:t>Date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3"/>
                  </a:ext>
                </a:extLst>
              </a:tr>
              <a:tr h="293470">
                <a:tc>
                  <a:txBody>
                    <a:bodyPr/>
                    <a:lstStyle/>
                    <a:p>
                      <a:pPr algn="l">
                        <a:lnSpc>
                          <a:spcPct val="115000"/>
                        </a:lnSpc>
                        <a:spcAft>
                          <a:spcPts val="1000"/>
                        </a:spcAft>
                      </a:pPr>
                      <a:r>
                        <a:rPr lang="en-GB" sz="1400" b="1" dirty="0">
                          <a:latin typeface="Times New Roman"/>
                          <a:ea typeface="Times New Roman"/>
                          <a:cs typeface="Mangal"/>
                        </a:rPr>
                        <a:t>Society_amt</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400" dirty="0">
                          <a:latin typeface="Times New Roman"/>
                          <a:ea typeface="Times New Roman"/>
                          <a:cs typeface="Mangal"/>
                        </a:rPr>
                        <a:t>varchar(30)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400" dirty="0">
                          <a:latin typeface="Times New Roman"/>
                          <a:ea typeface="Times New Roman"/>
                          <a:cs typeface="Mangal"/>
                        </a:rPr>
                        <a:t>Society</a:t>
                      </a:r>
                      <a:r>
                        <a:rPr lang="en-GB" sz="1400" baseline="0" dirty="0">
                          <a:latin typeface="Times New Roman"/>
                          <a:ea typeface="Times New Roman"/>
                          <a:cs typeface="Mangal"/>
                        </a:rPr>
                        <a:t> Amount</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9685">
                <a:tc>
                  <a:txBody>
                    <a:bodyPr/>
                    <a:lstStyle/>
                    <a:p>
                      <a:pPr algn="l">
                        <a:lnSpc>
                          <a:spcPct val="115000"/>
                        </a:lnSpc>
                        <a:spcAft>
                          <a:spcPts val="1000"/>
                        </a:spcAft>
                      </a:pPr>
                      <a:r>
                        <a:rPr lang="en-GB" sz="1400" b="1" dirty="0">
                          <a:latin typeface="Times New Roman"/>
                          <a:ea typeface="Times New Roman"/>
                          <a:cs typeface="Mangal"/>
                        </a:rPr>
                        <a:t>Balance_amt</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r>
                        <a:rPr lang="en-GB" sz="1400" dirty="0">
                          <a:latin typeface="Times New Roman"/>
                          <a:ea typeface="Times New Roman"/>
                          <a:cs typeface="Mangal"/>
                        </a:rPr>
                        <a:t>Balance Amount</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5"/>
                  </a:ext>
                </a:extLst>
              </a:tr>
              <a:tr h="299685">
                <a:tc>
                  <a:txBody>
                    <a:bodyPr/>
                    <a:lstStyle/>
                    <a:p>
                      <a:pPr algn="l">
                        <a:lnSpc>
                          <a:spcPct val="115000"/>
                        </a:lnSpc>
                        <a:spcAft>
                          <a:spcPts val="1000"/>
                        </a:spcAft>
                      </a:pPr>
                      <a:r>
                        <a:rPr lang="en-GB" sz="1400" b="1" dirty="0">
                          <a:latin typeface="Times New Roman"/>
                          <a:ea typeface="Times New Roman"/>
                          <a:cs typeface="Mangal"/>
                        </a:rPr>
                        <a:t>Pending_amt</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400" dirty="0">
                          <a:latin typeface="Times New Roman"/>
                          <a:ea typeface="Times New Roman"/>
                          <a:cs typeface="Mangal"/>
                        </a:rPr>
                        <a:t>Pending Amount</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9685">
                <a:tc>
                  <a:txBody>
                    <a:bodyPr/>
                    <a:lstStyle/>
                    <a:p>
                      <a:pPr algn="l">
                        <a:lnSpc>
                          <a:spcPct val="115000"/>
                        </a:lnSpc>
                        <a:spcAft>
                          <a:spcPts val="1000"/>
                        </a:spcAft>
                      </a:pPr>
                      <a:r>
                        <a:rPr lang="en-GB" sz="1400" b="1" dirty="0">
                          <a:latin typeface="Times New Roman"/>
                          <a:ea typeface="Times New Roman"/>
                          <a:cs typeface="Mangal"/>
                        </a:rPr>
                        <a:t>Added_by</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r>
                        <a:rPr lang="en-GB" sz="1400" dirty="0">
                          <a:latin typeface="Times New Roman"/>
                          <a:ea typeface="Times New Roman"/>
                          <a:cs typeface="Mangal"/>
                        </a:rPr>
                        <a:t>Added By Admin ID</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7"/>
                  </a:ext>
                </a:extLst>
              </a:tr>
              <a:tr h="299685">
                <a:tc>
                  <a:txBody>
                    <a:bodyPr/>
                    <a:lstStyle/>
                    <a:p>
                      <a:pPr algn="l">
                        <a:lnSpc>
                          <a:spcPct val="115000"/>
                        </a:lnSpc>
                        <a:spcAft>
                          <a:spcPts val="1000"/>
                        </a:spcAft>
                      </a:pPr>
                      <a:r>
                        <a:rPr lang="en-GB" sz="1400" b="1" dirty="0">
                          <a:latin typeface="Times New Roman"/>
                          <a:ea typeface="Times New Roman"/>
                          <a:cs typeface="Mangal"/>
                        </a:rPr>
                        <a:t>Added_for</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400" dirty="0">
                          <a:latin typeface="Times New Roman"/>
                          <a:ea typeface="Times New Roman"/>
                          <a:cs typeface="Mangal"/>
                        </a:rPr>
                        <a:t>Added for Reason</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9685">
                <a:tc>
                  <a:txBody>
                    <a:bodyPr/>
                    <a:lstStyle/>
                    <a:p>
                      <a:pPr algn="l">
                        <a:lnSpc>
                          <a:spcPct val="115000"/>
                        </a:lnSpc>
                        <a:spcAft>
                          <a:spcPts val="1000"/>
                        </a:spcAft>
                      </a:pPr>
                      <a:r>
                        <a:rPr lang="en-GB" sz="1400" b="1" dirty="0">
                          <a:latin typeface="Times New Roman"/>
                          <a:ea typeface="Times New Roman"/>
                          <a:cs typeface="Mangal"/>
                        </a:rPr>
                        <a:t>Save_time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r>
                        <a:rPr lang="en-GB" sz="1400" dirty="0">
                          <a:latin typeface="Times New Roman"/>
                          <a:ea typeface="Times New Roman"/>
                          <a:cs typeface="Mangal"/>
                        </a:rPr>
                        <a:t>Time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09"/>
                  </a:ext>
                </a:extLst>
              </a:tr>
              <a:tr h="299685">
                <a:tc>
                  <a:txBody>
                    <a:bodyPr/>
                    <a:lstStyle/>
                    <a:p>
                      <a:pPr algn="l">
                        <a:lnSpc>
                          <a:spcPct val="115000"/>
                        </a:lnSpc>
                        <a:spcAft>
                          <a:spcPts val="1000"/>
                        </a:spcAft>
                      </a:pPr>
                      <a:r>
                        <a:rPr lang="en-GB" sz="1400" b="1" dirty="0">
                          <a:latin typeface="Times New Roman"/>
                          <a:ea typeface="Times New Roman"/>
                          <a:cs typeface="Mangal"/>
                        </a:rPr>
                        <a:t>Save_date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400" dirty="0">
                          <a:latin typeface="Times New Roman"/>
                          <a:ea typeface="Times New Roman"/>
                          <a:cs typeface="Mangal"/>
                        </a:rPr>
                        <a:t>Date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9685">
                <a:tc>
                  <a:txBody>
                    <a:bodyPr/>
                    <a:lstStyle/>
                    <a:p>
                      <a:pPr algn="l">
                        <a:lnSpc>
                          <a:spcPct val="115000"/>
                        </a:lnSpc>
                        <a:spcAft>
                          <a:spcPts val="1000"/>
                        </a:spcAft>
                      </a:pPr>
                      <a:r>
                        <a:rPr lang="en-GB" sz="1400" b="1" dirty="0">
                          <a:latin typeface="Times New Roman"/>
                          <a:ea typeface="Times New Roman"/>
                          <a:cs typeface="Mangal"/>
                        </a:rPr>
                        <a:t>Type_main</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tc>
                  <a:txBody>
                    <a:bodyPr/>
                    <a:lstStyle/>
                    <a:p>
                      <a:pPr>
                        <a:lnSpc>
                          <a:spcPct val="115000"/>
                        </a:lnSpc>
                        <a:spcAft>
                          <a:spcPts val="1000"/>
                        </a:spcAft>
                      </a:pPr>
                      <a:r>
                        <a:rPr lang="en-GB" sz="1400" dirty="0">
                          <a:latin typeface="Times New Roman"/>
                          <a:ea typeface="Times New Roman"/>
                          <a:cs typeface="Mangal"/>
                        </a:rPr>
                        <a:t>Maintaince Type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ED5"/>
                    </a:solidFill>
                  </a:tcPr>
                </a:tc>
                <a:extLst>
                  <a:ext uri="{0D108BD9-81ED-4DB2-BD59-A6C34878D82A}">
                    <a16:rowId xmlns:a16="http://schemas.microsoft.com/office/drawing/2014/main" val="10011"/>
                  </a:ext>
                </a:extLst>
              </a:tr>
              <a:tr h="299685">
                <a:tc>
                  <a:txBody>
                    <a:bodyPr/>
                    <a:lstStyle/>
                    <a:p>
                      <a:pPr algn="l">
                        <a:lnSpc>
                          <a:spcPct val="115000"/>
                        </a:lnSpc>
                        <a:spcAft>
                          <a:spcPts val="1000"/>
                        </a:spcAft>
                      </a:pPr>
                      <a:r>
                        <a:rPr lang="en-GB" sz="1400" b="1" dirty="0">
                          <a:latin typeface="Times New Roman"/>
                          <a:ea typeface="Times New Roman"/>
                          <a:cs typeface="Mangal"/>
                        </a:rPr>
                        <a:t>monthlyCycle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400" dirty="0">
                          <a:latin typeface="Times New Roman"/>
                          <a:ea typeface="Times New Roman"/>
                          <a:cs typeface="Mangal"/>
                        </a:rPr>
                        <a:t>varchar(100)</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GB"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400" dirty="0">
                          <a:latin typeface="Times New Roman"/>
                          <a:ea typeface="Times New Roman"/>
                          <a:cs typeface="Mangal"/>
                        </a:rPr>
                        <a:t>Monthly Cycle</a:t>
                      </a:r>
                      <a:endParaRPr lang="en-IN" sz="11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1472" y="2000240"/>
            <a:ext cx="8229600" cy="1252728"/>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700" b="1" i="0" u="none" strike="noStrike" kern="1200" cap="none" spc="0" normalizeH="0" baseline="0" noProof="0" dirty="0">
              <a:ln>
                <a:noFill/>
              </a:ln>
              <a:solidFill>
                <a:schemeClr val="accent1">
                  <a:satMod val="150000"/>
                </a:schemeClr>
              </a:solidFill>
              <a:effectLst/>
              <a:uLnTx/>
              <a:uFillTx/>
              <a:latin typeface="Times New Roman" pitchFamily="18" charset="0"/>
              <a:ea typeface="+mj-ea"/>
              <a:cs typeface="Times New Roman" pitchFamily="18" charset="0"/>
            </a:endParaRPr>
          </a:p>
        </p:txBody>
      </p:sp>
      <p:sp>
        <p:nvSpPr>
          <p:cNvPr id="3" name="Title 1"/>
          <p:cNvSpPr txBox="1">
            <a:spLocks/>
          </p:cNvSpPr>
          <p:nvPr/>
        </p:nvSpPr>
        <p:spPr>
          <a:xfrm>
            <a:off x="723872" y="2152640"/>
            <a:ext cx="8229600" cy="1252728"/>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700" b="1" dirty="0">
                <a:solidFill>
                  <a:schemeClr val="accent1">
                    <a:satMod val="150000"/>
                  </a:schemeClr>
                </a:solidFill>
                <a:latin typeface="Times New Roman" pitchFamily="18" charset="0"/>
                <a:ea typeface="+mj-ea"/>
                <a:cs typeface="Times New Roman" pitchFamily="18" charset="0"/>
              </a:rPr>
              <a:t>User Manual.</a:t>
            </a:r>
            <a:endParaRPr kumimoji="0" lang="en-IN" sz="4700" b="1" i="0" u="none" strike="noStrike" kern="1200" cap="none" spc="0" normalizeH="0" baseline="0" noProof="0" dirty="0">
              <a:ln>
                <a:noFill/>
              </a:ln>
              <a:solidFill>
                <a:schemeClr val="accent1">
                  <a:satMod val="150000"/>
                </a:schemeClr>
              </a:solidFill>
              <a:effectLst/>
              <a:uLnTx/>
              <a:uFillTx/>
              <a:latin typeface="Times New Roman" pitchFamily="18" charset="0"/>
              <a:ea typeface="+mj-ea"/>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1472" y="2000240"/>
            <a:ext cx="8229600" cy="1252728"/>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700" b="1" i="0" u="none" strike="noStrike" kern="1200" cap="none" spc="0" normalizeH="0" baseline="0" noProof="0" dirty="0">
                <a:ln>
                  <a:noFill/>
                </a:ln>
                <a:solidFill>
                  <a:schemeClr val="accent1">
                    <a:satMod val="150000"/>
                  </a:schemeClr>
                </a:solidFill>
                <a:effectLst/>
                <a:uLnTx/>
                <a:uFillTx/>
                <a:latin typeface="Times New Roman" pitchFamily="18" charset="0"/>
                <a:ea typeface="+mj-ea"/>
                <a:cs typeface="Times New Roman" pitchFamily="18" charset="0"/>
              </a:rPr>
              <a:t>INTRODUCTION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GB" sz="1800" b="1" dirty="0">
                <a:latin typeface="Times New Roman" pitchFamily="18" charset="0"/>
                <a:cs typeface="Times New Roman" pitchFamily="18" charset="0"/>
              </a:rPr>
              <a:t>Admin</a:t>
            </a:r>
          </a:p>
          <a:p>
            <a:pPr>
              <a:buNone/>
            </a:pPr>
            <a:endParaRPr lang="en-GB" sz="1800" b="1" dirty="0">
              <a:latin typeface="Times New Roman" pitchFamily="18" charset="0"/>
              <a:cs typeface="Times New Roman" pitchFamily="18" charset="0"/>
            </a:endParaRPr>
          </a:p>
          <a:p>
            <a:r>
              <a:rPr lang="en-GB" sz="1800" dirty="0">
                <a:latin typeface="Times New Roman" pitchFamily="18" charset="0"/>
                <a:cs typeface="Times New Roman" pitchFamily="18" charset="0"/>
              </a:rPr>
              <a:t>Admin must Register with Society Details then Admin will get ID n password.</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After Successful Registration and Login Admin will get Dashboard.</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their  add all society members and their Details.</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After successful added members go for Monthly cycle date and monthly society Amount in Society Tab. Admin will get changes on same window.</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If admin want to Accept any members payment go for Payment Tab.</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Then select flat no. and Accept Payment.</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Admin can Upload Society Expenses bill of any Event to share with all society member to add event go for Dashboard and add Event their. </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Admin Can Update any society Members profile except Profile Picture.</a:t>
            </a: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GB" sz="1800" b="1" dirty="0">
                <a:latin typeface="Times New Roman" pitchFamily="18" charset="0"/>
                <a:cs typeface="Times New Roman" pitchFamily="18" charset="0"/>
              </a:rPr>
              <a:t>Users</a:t>
            </a:r>
          </a:p>
          <a:p>
            <a:pPr>
              <a:buNone/>
            </a:pPr>
            <a:endParaRPr lang="en-GB" sz="1800" b="1"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After Society Registration, Admin will provide userId and password. Login with Id &amp; pass.</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users has only read only access through out application user able to see all society Expenses and events. Also user can contact details of all society Member.</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After Payment user will get Digital receipt of Payment. In Transaction Tab.</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User Can Change user Id &amp; Password easily without admin permission.</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User Can get Pending Amount of All society members.</a:t>
            </a: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1"/>
            <a:ext cx="8229600" cy="4757750"/>
          </a:xfrm>
        </p:spPr>
        <p:txBody>
          <a:bodyPr>
            <a:noAutofit/>
          </a:bodyPr>
          <a:lstStyle/>
          <a:p>
            <a:pPr>
              <a:buNone/>
            </a:pPr>
            <a:r>
              <a:rPr lang="en-IN" sz="1800" b="1" dirty="0">
                <a:latin typeface="Times New Roman" pitchFamily="18" charset="0"/>
                <a:cs typeface="Times New Roman" pitchFamily="18" charset="0"/>
              </a:rPr>
              <a:t>Operations Manual</a:t>
            </a:r>
          </a:p>
          <a:p>
            <a:pPr marL="461772" indent="-342900">
              <a:buAutoNum type="arabicPeriod"/>
            </a:pPr>
            <a:r>
              <a:rPr lang="en-IN" sz="1800" b="1" dirty="0">
                <a:latin typeface="Times New Roman" pitchFamily="18" charset="0"/>
                <a:cs typeface="Times New Roman" pitchFamily="18" charset="0"/>
              </a:rPr>
              <a:t>Admin Process</a:t>
            </a:r>
          </a:p>
          <a:p>
            <a:pPr>
              <a:buNone/>
            </a:pPr>
            <a:r>
              <a:rPr lang="en-US" sz="1800" dirty="0">
                <a:latin typeface="Times New Roman" pitchFamily="18" charset="0"/>
                <a:cs typeface="Times New Roman" pitchFamily="18" charset="0"/>
              </a:rPr>
              <a:t>Step 1 : 	Turn on internet then open application.</a:t>
            </a:r>
            <a:endParaRPr lang="en-IN"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Step 2:  	Click on Add new society Button.</a:t>
            </a:r>
          </a:p>
          <a:p>
            <a:pPr>
              <a:buNone/>
            </a:pPr>
            <a:r>
              <a:rPr lang="en-US" sz="1800" dirty="0">
                <a:latin typeface="Times New Roman" pitchFamily="18" charset="0"/>
                <a:cs typeface="Times New Roman" pitchFamily="18" charset="0"/>
              </a:rPr>
              <a:t>Step 3 : 	Fill all details  with * marks and hit Register Button. And Remember that 	admin ID &amp; Password.</a:t>
            </a:r>
          </a:p>
          <a:p>
            <a:pPr>
              <a:buNone/>
            </a:pPr>
            <a:r>
              <a:rPr lang="en-US" sz="1800" dirty="0">
                <a:latin typeface="Times New Roman" pitchFamily="18" charset="0"/>
                <a:cs typeface="Times New Roman" pitchFamily="18" charset="0"/>
              </a:rPr>
              <a:t>Step 4 :	 Login with admin ID and Password .</a:t>
            </a:r>
          </a:p>
          <a:p>
            <a:pPr>
              <a:buNone/>
            </a:pPr>
            <a:r>
              <a:rPr lang="en-US" sz="1800" dirty="0">
                <a:latin typeface="Times New Roman" pitchFamily="18" charset="0"/>
                <a:cs typeface="Times New Roman" pitchFamily="18" charset="0"/>
              </a:rPr>
              <a:t>Step 5: 	After Successful Login. Click on Members Tab and click on Add Button to 	add society members.</a:t>
            </a:r>
          </a:p>
          <a:p>
            <a:pPr>
              <a:buNone/>
            </a:pPr>
            <a:r>
              <a:rPr lang="en-US" sz="1800" dirty="0">
                <a:latin typeface="Times New Roman" pitchFamily="18" charset="0"/>
                <a:cs typeface="Times New Roman" pitchFamily="18" charset="0"/>
              </a:rPr>
              <a:t>Step 6:	Now add Monthly Cycle Date, to add Click on last update &amp; choose date 	from calendar and fill monthly maintenance amount.&amp; click on Add 	Society 	Button to add amount to all members account.</a:t>
            </a:r>
            <a:endParaRPr lang="en-IN"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Step 7:  	To Accept Society Payment go to  Balance Tab. Select Flat no and Enter 	Amount to paid by Member. &amp; To revert payment Use Second Option 	“Remove Payments” enter amount and click Remove.</a:t>
            </a:r>
          </a:p>
          <a:p>
            <a:pPr>
              <a:buNone/>
            </a:pPr>
            <a:r>
              <a:rPr lang="en-US" sz="1800" dirty="0">
                <a:latin typeface="Times New Roman" pitchFamily="18" charset="0"/>
                <a:cs typeface="Times New Roman" pitchFamily="18" charset="0"/>
              </a:rPr>
              <a:t>Step 8: 	To add any Society Activity. Visit Dashboard Tab and click on Add Activity 	Tab. And Fill form and  click on Submit to add Activity.</a:t>
            </a:r>
            <a:endParaRPr lang="en-IN" sz="1800" dirty="0">
              <a:latin typeface="Times New Roman" pitchFamily="18" charset="0"/>
              <a:cs typeface="Times New Roman" pitchFamily="18" charset="0"/>
            </a:endParaRPr>
          </a:p>
          <a:p>
            <a:pPr>
              <a:buNone/>
            </a:pPr>
            <a:endParaRPr lang="en-US" sz="1800" b="1"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461772" indent="-342900">
              <a:buNone/>
            </a:pPr>
            <a:endParaRPr lang="en-IN" sz="1800" b="1"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1800" dirty="0">
                <a:latin typeface="Times New Roman" pitchFamily="18" charset="0"/>
                <a:cs typeface="Times New Roman" pitchFamily="18" charset="0"/>
              </a:rPr>
              <a:t>Step 9.	 Incase Of update Society Details (Change Address ,Name ,Account no. etc.) 	You can change by Click on Society Name as Shown below.</a:t>
            </a:r>
            <a:endParaRPr lang="en-IN"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Step 10. In case of manual Change in Society Payment Details. Click as shown below.</a:t>
            </a:r>
            <a:endParaRPr lang="en-IN"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Step 11: Incase of Update Member Any Members Details refer below Screenshots. We 	can Delete Member also from society (Delete will not revert back  before 	adding amount in society members account  you can delete members).</a:t>
            </a:r>
          </a:p>
          <a:p>
            <a:pPr>
              <a:buNone/>
            </a:pPr>
            <a:r>
              <a:rPr lang="en-US" sz="1800" dirty="0">
                <a:latin typeface="Times New Roman" pitchFamily="18" charset="0"/>
                <a:cs typeface="Times New Roman" pitchFamily="18" charset="0"/>
              </a:rPr>
              <a:t>Step 12: To check Payment History of Members</a:t>
            </a:r>
            <a:r>
              <a:rPr lang="en-US" sz="1800" b="1" dirty="0"/>
              <a:t>.</a:t>
            </a:r>
          </a:p>
          <a:p>
            <a:pPr>
              <a:buNone/>
            </a:pPr>
            <a:endParaRPr lang="en-US" sz="1800" b="1" dirty="0"/>
          </a:p>
          <a:p>
            <a:pPr>
              <a:buNone/>
            </a:pPr>
            <a:r>
              <a:rPr lang="en-IN" sz="1800" b="1" dirty="0">
                <a:latin typeface="Times New Roman" pitchFamily="18" charset="0"/>
                <a:cs typeface="Times New Roman" pitchFamily="18" charset="0"/>
              </a:rPr>
              <a:t>2.User Process</a:t>
            </a:r>
          </a:p>
          <a:p>
            <a:pPr>
              <a:buNone/>
            </a:pPr>
            <a:r>
              <a:rPr lang="en-US" sz="1800" dirty="0">
                <a:latin typeface="Times New Roman" pitchFamily="18" charset="0"/>
                <a:cs typeface="Times New Roman" pitchFamily="18" charset="0"/>
              </a:rPr>
              <a:t>Step 1: Get User ID &amp; Password from admin &amp; login.&amp; follow below steps to 	use.</a:t>
            </a:r>
          </a:p>
          <a:p>
            <a:pPr>
              <a:buNone/>
            </a:pPr>
            <a:r>
              <a:rPr lang="en-US" sz="1800" dirty="0">
                <a:latin typeface="Times New Roman" pitchFamily="18" charset="0"/>
                <a:cs typeface="Times New Roman" pitchFamily="18" charset="0"/>
              </a:rPr>
              <a:t>Step 2: Log in in to user section.</a:t>
            </a:r>
          </a:p>
          <a:p>
            <a:pPr>
              <a:buNone/>
            </a:pPr>
            <a:r>
              <a:rPr lang="en-US" sz="1800" dirty="0">
                <a:latin typeface="Times New Roman" pitchFamily="18" charset="0"/>
                <a:cs typeface="Times New Roman" pitchFamily="18" charset="0"/>
              </a:rPr>
              <a:t>Step 3: Click on dashboard to see all the Balance amount and pending amounts.</a:t>
            </a:r>
          </a:p>
          <a:p>
            <a:pPr>
              <a:buNone/>
            </a:pPr>
            <a:r>
              <a:rPr lang="en-US" sz="1800" dirty="0">
                <a:latin typeface="Times New Roman" pitchFamily="18" charset="0"/>
                <a:cs typeface="Times New Roman" pitchFamily="18" charset="0"/>
              </a:rPr>
              <a:t>Step 4: Click on Transaction tab to see all Transactions History.</a:t>
            </a:r>
          </a:p>
          <a:p>
            <a:pPr>
              <a:buNone/>
            </a:pPr>
            <a:r>
              <a:rPr lang="en-US" sz="1800" dirty="0">
                <a:latin typeface="Times New Roman" pitchFamily="18" charset="0"/>
                <a:cs typeface="Times New Roman" pitchFamily="18" charset="0"/>
              </a:rPr>
              <a:t>Step 5: Click on Profile tab to see user profile , update and Edit . </a:t>
            </a:r>
          </a:p>
          <a:p>
            <a:pPr>
              <a:buNone/>
            </a:pPr>
            <a:r>
              <a:rPr lang="en-US" sz="1800" dirty="0">
                <a:latin typeface="Times New Roman" pitchFamily="18" charset="0"/>
                <a:cs typeface="Times New Roman" pitchFamily="18" charset="0"/>
              </a:rPr>
              <a:t>Step 6: click on Members Tab to see Members of society.</a:t>
            </a:r>
          </a:p>
          <a:p>
            <a:endParaRPr lang="en-IN" sz="1800" dirty="0"/>
          </a:p>
          <a:p>
            <a:pPr>
              <a:buNone/>
            </a:pPr>
            <a:endParaRPr lang="en-IN" sz="1800" b="1" dirty="0">
              <a:latin typeface="Times New Roman" pitchFamily="18" charset="0"/>
              <a:cs typeface="Times New Roman" pitchFamily="18" charset="0"/>
            </a:endParaRPr>
          </a:p>
          <a:p>
            <a:pPr>
              <a:buNone/>
            </a:pPr>
            <a:endParaRPr lang="en-IN" sz="1800" dirty="0"/>
          </a:p>
          <a:p>
            <a:pPr>
              <a:buNone/>
            </a:pPr>
            <a:endParaRPr lang="en-IN" sz="18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Draw bags And Limitations</a:t>
            </a:r>
          </a:p>
        </p:txBody>
      </p:sp>
      <p:sp>
        <p:nvSpPr>
          <p:cNvPr id="3" name="Content Placeholder 2"/>
          <p:cNvSpPr>
            <a:spLocks noGrp="1"/>
          </p:cNvSpPr>
          <p:nvPr>
            <p:ph idx="1"/>
          </p:nvPr>
        </p:nvSpPr>
        <p:spPr/>
        <p:txBody>
          <a:bodyPr>
            <a:normAutofit/>
          </a:bodyPr>
          <a:lstStyle/>
          <a:p>
            <a:r>
              <a:rPr lang="en-GB" sz="1800" b="1" dirty="0">
                <a:latin typeface="Times New Roman" pitchFamily="18" charset="0"/>
                <a:cs typeface="Times New Roman" pitchFamily="18" charset="0"/>
              </a:rPr>
              <a:t>Limitations :</a:t>
            </a:r>
            <a:endParaRPr lang="en-IN"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This software is only compatible with only android operating system.</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Required SQL server.</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Reports are not included free of cost.</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This system is applicable only registered user.</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System Does Not Provide Reports in Graphical Views.</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This System Not export any kind of data.</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This System Not Support To chat box to all members.</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System does not support export graphics view options.</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It requires the continues internet connection to use the application</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endParaRPr lang="en-IN"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Proposed Enhancements </a:t>
            </a:r>
          </a:p>
        </p:txBody>
      </p:sp>
      <p:sp>
        <p:nvSpPr>
          <p:cNvPr id="3" name="Content Placeholder 2"/>
          <p:cNvSpPr>
            <a:spLocks noGrp="1"/>
          </p:cNvSpPr>
          <p:nvPr>
            <p:ph idx="1"/>
          </p:nvPr>
        </p:nvSpPr>
        <p:spPr/>
        <p:txBody>
          <a:bodyPr>
            <a:normAutofit/>
          </a:bodyPr>
          <a:lstStyle/>
          <a:p>
            <a:pPr>
              <a:buNone/>
            </a:pPr>
            <a:r>
              <a:rPr lang="en-GB" sz="1800" dirty="0">
                <a:latin typeface="Times New Roman" pitchFamily="18" charset="0"/>
                <a:cs typeface="Times New Roman" pitchFamily="18" charset="0"/>
              </a:rPr>
              <a:t>The proposed enhancements of this system are as follows:</a:t>
            </a:r>
          </a:p>
          <a:p>
            <a:pPr>
              <a:buNone/>
            </a:pP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This system will convert into Android version and make available it for other devices like ios windows.</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System Will Provide Reports in Various Formats</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System Will Provide Online Payment Option.</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System Will Provide Storage facility to forms data.</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System Will added selling option to special codes.</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The future enhancement of Society Maintenance  feature of online voting which  will  provide anytime anywhere access to the members. Booking a hall for celebration in a society was a difficult work as details were on paper and were only accessible only to the authority which may create confusion when more than one people want to celebrate in same hall. This software system generates maintenance bill automatically and manually. It generates bill for all members at single click.</a:t>
            </a: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a:bodyPr>
          <a:lstStyle/>
          <a:p>
            <a:r>
              <a:rPr lang="en-GB" sz="1800" dirty="0">
                <a:latin typeface="Times New Roman" pitchFamily="18" charset="0"/>
                <a:cs typeface="Times New Roman" pitchFamily="18" charset="0"/>
              </a:rPr>
              <a:t>Society management system come up with the actual working of a society, by working “in the cloud,” where housing society management providers can rapidly implement and operate applications that are secure and not expensive, while enjoying lower maintenance and upgrade costs throughout the relationship. Message and Email alerts for various happenings in the society can be added to the system so that users do not miss the updates and happenings of the society. Online billing system, Administration, working, online voting, etc. are the key features of our project.</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The software is flexible enough to be modified and implemented as per user requirements. We have tried our best to make this system free and user–friendly website to Society members. It is a timely and cost effective solution to your society management problems which will make you money, save you money and make your job easier.</a:t>
            </a: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Bibliography</a:t>
            </a:r>
            <a:r>
              <a:rPr lang="en-IN" dirty="0"/>
              <a:t> </a:t>
            </a:r>
          </a:p>
        </p:txBody>
      </p:sp>
      <p:sp>
        <p:nvSpPr>
          <p:cNvPr id="3" name="Content Placeholder 2"/>
          <p:cNvSpPr>
            <a:spLocks noGrp="1"/>
          </p:cNvSpPr>
          <p:nvPr>
            <p:ph idx="1"/>
          </p:nvPr>
        </p:nvSpPr>
        <p:spPr/>
        <p:txBody>
          <a:bodyPr>
            <a:normAutofit/>
          </a:bodyPr>
          <a:lstStyle/>
          <a:p>
            <a:r>
              <a:rPr lang="en-GB" sz="1800" dirty="0">
                <a:latin typeface="Times New Roman" pitchFamily="18" charset="0"/>
                <a:cs typeface="Times New Roman" pitchFamily="18" charset="0"/>
              </a:rPr>
              <a:t>The manuals / books referred during the analysis and</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the design of "Society Maintenance  APP Website" are as follows:</a:t>
            </a:r>
            <a:endParaRPr lang="en-IN"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Web-Site</a:t>
            </a:r>
          </a:p>
          <a:p>
            <a:pPr>
              <a:buNone/>
            </a:pPr>
            <a:endParaRPr lang="en-IN" sz="1800" dirty="0">
              <a:latin typeface="Times New Roman" pitchFamily="18" charset="0"/>
              <a:cs typeface="Times New Roman" pitchFamily="18" charset="0"/>
            </a:endParaRPr>
          </a:p>
          <a:p>
            <a:pPr lvl="0"/>
            <a:r>
              <a:rPr lang="en-GB" sz="1800" i="1" u="sng" dirty="0">
                <a:latin typeface="Times New Roman" pitchFamily="18" charset="0"/>
                <a:cs typeface="Times New Roman" pitchFamily="18" charset="0"/>
              </a:rPr>
              <a:t>www.stackoverflow.com </a:t>
            </a:r>
            <a:endParaRPr lang="en-IN" sz="1800" dirty="0">
              <a:latin typeface="Times New Roman" pitchFamily="18" charset="0"/>
              <a:cs typeface="Times New Roman" pitchFamily="18" charset="0"/>
            </a:endParaRPr>
          </a:p>
          <a:p>
            <a:pPr lvl="0"/>
            <a:r>
              <a:rPr lang="en-GB" sz="1800" u="sng" dirty="0">
                <a:latin typeface="Times New Roman" pitchFamily="18" charset="0"/>
                <a:cs typeface="Times New Roman" pitchFamily="18" charset="0"/>
                <a:hlinkClick r:id="rId2"/>
              </a:rPr>
              <a:t>www.w3schools.com</a:t>
            </a:r>
            <a:endParaRPr lang="en-IN" sz="1800" dirty="0">
              <a:latin typeface="Times New Roman" pitchFamily="18" charset="0"/>
              <a:cs typeface="Times New Roman" pitchFamily="18" charset="0"/>
            </a:endParaRPr>
          </a:p>
          <a:p>
            <a:pPr lvl="0"/>
            <a:r>
              <a:rPr lang="en-GB" sz="1800" i="1" u="sng" dirty="0">
                <a:latin typeface="Times New Roman" pitchFamily="18" charset="0"/>
                <a:cs typeface="Times New Roman" pitchFamily="18" charset="0"/>
              </a:rPr>
              <a:t>developer.android.com</a:t>
            </a:r>
            <a:endParaRPr lang="en-IN" sz="1800" dirty="0">
              <a:latin typeface="Times New Roman" pitchFamily="18" charset="0"/>
              <a:cs typeface="Times New Roman" pitchFamily="18" charset="0"/>
            </a:endParaRPr>
          </a:p>
          <a:p>
            <a:r>
              <a:rPr lang="en-GB" sz="1800" i="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lvl="0"/>
            <a:r>
              <a:rPr lang="en-GB" sz="1800" i="1" u="sng" dirty="0">
                <a:latin typeface="Times New Roman" pitchFamily="18" charset="0"/>
                <a:cs typeface="Times New Roman" pitchFamily="18" charset="0"/>
              </a:rPr>
              <a:t>www.phptpoint.com</a:t>
            </a:r>
            <a:endParaRPr lang="en-IN" sz="1800" dirty="0">
              <a:latin typeface="Times New Roman" pitchFamily="18" charset="0"/>
              <a:cs typeface="Times New Roman" pitchFamily="18" charset="0"/>
            </a:endParaRPr>
          </a:p>
          <a:p>
            <a:pPr lvl="0"/>
            <a:r>
              <a:rPr lang="en-GB" sz="1800" u="sng" dirty="0">
                <a:latin typeface="Times New Roman" pitchFamily="18" charset="0"/>
                <a:cs typeface="Times New Roman" pitchFamily="18" charset="0"/>
                <a:hlinkClick r:id="rId3"/>
              </a:rPr>
              <a:t>www.github.com</a:t>
            </a: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2214554"/>
            <a:ext cx="6858000" cy="990600"/>
          </a:xfrm>
        </p:spPr>
        <p:txBody>
          <a:bodyPr/>
          <a:lstStyle/>
          <a:p>
            <a:r>
              <a:rPr lang="en-IN" dirty="0">
                <a:latin typeface="Times New Roman" pitchFamily="18" charset="0"/>
                <a:cs typeface="Times New Roman" pitchFamily="18" charset="0"/>
              </a:rPr>
              <a:t>Thank You</a:t>
            </a:r>
            <a:r>
              <a:rPr lang="en-IN" b="1" dirty="0">
                <a:latin typeface="Times New Roman"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775191"/>
            <a:ext cx="8229600" cy="4625609"/>
          </a:xfrm>
        </p:spPr>
        <p:txBody>
          <a:bodyPr>
            <a:normAutofit lnSpcReduction="10000"/>
          </a:bodyPr>
          <a:lstStyle/>
          <a:p>
            <a:pPr>
              <a:buNone/>
            </a:pPr>
            <a:r>
              <a:rPr lang="en-GB" sz="1800" b="1" dirty="0">
                <a:latin typeface="Times New Roman" pitchFamily="18" charset="0"/>
                <a:cs typeface="Times New Roman" pitchFamily="18" charset="0"/>
              </a:rPr>
              <a:t> Company Profile.</a:t>
            </a:r>
          </a:p>
          <a:p>
            <a:pPr>
              <a:buNone/>
            </a:pPr>
            <a:r>
              <a:rPr lang="en-GB" sz="1800" b="1" dirty="0">
                <a:latin typeface="Times New Roman" pitchFamily="18" charset="0"/>
                <a:cs typeface="Times New Roman" pitchFamily="18" charset="0"/>
              </a:rPr>
              <a:t>		Pawar Software Solution Pvt. Ltd</a:t>
            </a:r>
            <a:r>
              <a:rPr lang="en-GB" sz="1800" dirty="0">
                <a:latin typeface="Times New Roman" pitchFamily="18" charset="0"/>
                <a:cs typeface="Times New Roman" pitchFamily="18" charset="0"/>
              </a:rPr>
              <a:t> is a leading global technology services provider, delivering business solutions to its customers. </a:t>
            </a:r>
            <a:r>
              <a:rPr lang="en-GB" sz="1800" b="1" dirty="0">
                <a:latin typeface="Times New Roman" pitchFamily="18" charset="0"/>
                <a:cs typeface="Times New Roman" pitchFamily="18" charset="0"/>
              </a:rPr>
              <a:t>Pawar Software Solution Pvt. Ltd</a:t>
            </a:r>
            <a:r>
              <a:rPr lang="en-GB" sz="1800" dirty="0">
                <a:latin typeface="Times New Roman" pitchFamily="18" charset="0"/>
                <a:cs typeface="Times New Roman" pitchFamily="18" charset="0"/>
              </a:rPr>
              <a:t> founded the information technology service provider industry more than 4 years ago. Today, as an Internet Solution Provider, Apps Techno delivers one of the industry’s broadest portfolios of information technology services to customers in the education, manufacturing, financial services, healthcare, communications, energy, transportation, and consumer and retail industries, and to governments around the world. We have developed several software ranges and today, we are taking new paths, like ERP Module, complete web and Internet promotions, SMS API Solution Consultant and many new top features.</a:t>
            </a:r>
          </a:p>
          <a:p>
            <a:pPr lvl="0"/>
            <a:r>
              <a:rPr lang="en-GB" sz="1800" b="1" dirty="0">
                <a:latin typeface="Times New Roman" pitchFamily="18" charset="0"/>
                <a:cs typeface="Times New Roman" pitchFamily="18" charset="0"/>
              </a:rPr>
              <a:t>What we offer</a:t>
            </a:r>
            <a:endParaRPr lang="en-IN"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As our customers’ trusted business, we provide the best solutions for executives to maximize return on their IT investments. Our deep industry knowledge enables us to provide innovative ideas that help to improve productivity and security. We deliver on our commitments, so customers can build strong relationships with us, achieve profitable growth and win in the marketplace.</a:t>
            </a:r>
            <a:endParaRPr lang="en-IN" sz="1800" dirty="0">
              <a:latin typeface="Times New Roman" pitchFamily="18" charset="0"/>
              <a:cs typeface="Times New Roman" pitchFamily="18" charset="0"/>
            </a:endParaRPr>
          </a:p>
          <a:p>
            <a:pPr>
              <a:buNone/>
            </a:pPr>
            <a:endParaRPr lang="en-GB"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a:p>
            <a:pPr lvl="0">
              <a:buNone/>
            </a:pPr>
            <a:endParaRPr lang="en-IN" sz="1800" dirty="0"/>
          </a:p>
          <a:p>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GB" sz="1800" b="1" dirty="0">
                <a:latin typeface="Times New Roman" pitchFamily="18" charset="0"/>
                <a:cs typeface="Times New Roman" pitchFamily="18" charset="0"/>
              </a:rPr>
              <a:t>Existing System And Need Of System.</a:t>
            </a:r>
          </a:p>
          <a:p>
            <a:r>
              <a:rPr lang="en-GB" sz="1800" dirty="0">
                <a:latin typeface="Times New Roman" pitchFamily="18" charset="0"/>
                <a:cs typeface="Times New Roman" pitchFamily="18" charset="0"/>
              </a:rPr>
              <a:t>The data is stored in the files and the processing of the data is done manually and the report generation is slow.</a:t>
            </a:r>
          </a:p>
          <a:p>
            <a:r>
              <a:rPr lang="en-GB" sz="1800" dirty="0">
                <a:latin typeface="Times New Roman" pitchFamily="18" charset="0"/>
                <a:cs typeface="Times New Roman" pitchFamily="18" charset="0"/>
              </a:rPr>
              <a:t> Data which is required cannot be accessed quickly.</a:t>
            </a:r>
          </a:p>
          <a:p>
            <a:r>
              <a:rPr lang="en-GB" sz="1800" dirty="0">
                <a:latin typeface="Times New Roman" pitchFamily="18" charset="0"/>
                <a:cs typeface="Times New Roman" pitchFamily="18" charset="0"/>
              </a:rPr>
              <a:t>The data is stored in various registers so the linking between it becomes difficult.</a:t>
            </a:r>
          </a:p>
          <a:p>
            <a:r>
              <a:rPr lang="en-GB" sz="1800" dirty="0">
                <a:latin typeface="Times New Roman" pitchFamily="18" charset="0"/>
                <a:cs typeface="Times New Roman" pitchFamily="18" charset="0"/>
              </a:rPr>
              <a:t>Voting is conducted in the society for various designations like secretary, treasurer, chairman , etc members need to be present on the site for voting. Due to some reasons some members cannot be present &amp; cast vote. </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Booking a hall for celebration in a society was a difficult work which may create confusion when more than one people want to celebrate in same hall. </a:t>
            </a:r>
          </a:p>
          <a:p>
            <a:r>
              <a:rPr lang="en-GB" sz="1800" dirty="0">
                <a:latin typeface="Times New Roman" pitchFamily="18" charset="0"/>
                <a:cs typeface="Times New Roman" pitchFamily="18" charset="0"/>
              </a:rPr>
              <a:t>Generation of bills and distribute that bill manually is difficult.</a:t>
            </a:r>
          </a:p>
          <a:p>
            <a:r>
              <a:rPr lang="en-GB" sz="1800" dirty="0">
                <a:latin typeface="Times New Roman" pitchFamily="18" charset="0"/>
                <a:cs typeface="Times New Roman" pitchFamily="18" charset="0"/>
              </a:rPr>
              <a:t>It generates bill for all members at single click. And Send it to respective member.</a:t>
            </a:r>
          </a:p>
          <a:p>
            <a:r>
              <a:rPr lang="en-GB" sz="1800" dirty="0">
                <a:latin typeface="Times New Roman" pitchFamily="18" charset="0"/>
                <a:cs typeface="Times New Roman" pitchFamily="18" charset="0"/>
              </a:rPr>
              <a:t>If any security related issue is created then it gone difficult to alert society members instantly.</a:t>
            </a:r>
          </a:p>
          <a:p>
            <a:r>
              <a:rPr lang="en-GB" sz="1800" dirty="0">
                <a:latin typeface="Times New Roman" pitchFamily="18" charset="0"/>
                <a:cs typeface="Times New Roman" pitchFamily="18" charset="0"/>
              </a:rPr>
              <a:t>Using this app it get easy to alert society members instantly.</a:t>
            </a:r>
          </a:p>
          <a:p>
            <a:endParaRPr lang="en-IN" sz="1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GB" sz="1800" b="1" dirty="0">
                <a:latin typeface="Times New Roman" pitchFamily="18" charset="0"/>
                <a:cs typeface="Times New Roman" pitchFamily="18" charset="0"/>
              </a:rPr>
              <a:t>Scope Of The System</a:t>
            </a:r>
          </a:p>
          <a:p>
            <a:r>
              <a:rPr lang="en-GB" sz="1800" dirty="0">
                <a:latin typeface="Times New Roman" pitchFamily="18" charset="0"/>
                <a:cs typeface="Times New Roman" pitchFamily="18" charset="0"/>
              </a:rPr>
              <a:t>This is one of the mobile applications that is designed to provide facilities to the society members which can be utilized using smart phone.</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This system is designed to reduce the burden form the society chairman. To manage all single details of society. So this Application will help to keep all data with very low cost.</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This application will reduce paper work.</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Using this application any easy to keep track of payment history.</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Maintain payment slips.</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Yearly , Monthly wise reports.</a:t>
            </a:r>
          </a:p>
          <a:p>
            <a:pPr lvl="0"/>
            <a:r>
              <a:rPr lang="en-GB" sz="1800" dirty="0">
                <a:latin typeface="Times New Roman" pitchFamily="18" charset="0"/>
                <a:cs typeface="Times New Roman" pitchFamily="18" charset="0"/>
              </a:rPr>
              <a:t>All type of Maintenance reminder.</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We have more option such as payment.</a:t>
            </a: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928802"/>
            <a:ext cx="8229600" cy="4625609"/>
          </a:xfrm>
        </p:spPr>
        <p:txBody>
          <a:bodyPr>
            <a:normAutofit fontScale="92500" lnSpcReduction="10000"/>
          </a:bodyPr>
          <a:lstStyle/>
          <a:p>
            <a:pPr lvl="0">
              <a:buNone/>
            </a:pPr>
            <a:r>
              <a:rPr lang="en-GB" sz="1800" b="1" dirty="0">
                <a:latin typeface="Times New Roman" pitchFamily="18" charset="0"/>
                <a:cs typeface="Times New Roman" pitchFamily="18" charset="0"/>
              </a:rPr>
              <a:t>Hardware Requirements</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1. CPU:  Intel I3 or Above</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2. RAM:  8Gb</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3. Hard Disk: 3 GB</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4. Android Device with 4.4 and above version</a:t>
            </a:r>
            <a:endParaRPr lang="en-IN"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5. Android Emulator</a:t>
            </a:r>
          </a:p>
          <a:p>
            <a:endParaRPr lang="en-IN" sz="1800" dirty="0">
              <a:latin typeface="Times New Roman" pitchFamily="18" charset="0"/>
              <a:cs typeface="Times New Roman" pitchFamily="18" charset="0"/>
            </a:endParaRPr>
          </a:p>
          <a:p>
            <a:pPr lvl="0">
              <a:buNone/>
            </a:pPr>
            <a:r>
              <a:rPr lang="en-GB" sz="1800" b="1" dirty="0">
                <a:latin typeface="Times New Roman" pitchFamily="18" charset="0"/>
                <a:cs typeface="Times New Roman" pitchFamily="18" charset="0"/>
              </a:rPr>
              <a:t>Software Requirement</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JDK 1.8</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Apache Tomcat 7</a:t>
            </a:r>
            <a:endParaRPr lang="en-IN" sz="1800" dirty="0">
              <a:latin typeface="Times New Roman" pitchFamily="18" charset="0"/>
              <a:cs typeface="Times New Roman" pitchFamily="18" charset="0"/>
            </a:endParaRPr>
          </a:p>
          <a:p>
            <a:pPr>
              <a:buNone/>
            </a:pPr>
            <a:r>
              <a:rPr lang="en-GB" sz="1800" b="1" dirty="0">
                <a:latin typeface="Times New Roman" pitchFamily="18" charset="0"/>
                <a:cs typeface="Times New Roman" pitchFamily="18" charset="0"/>
              </a:rPr>
              <a:t>IDE</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Android Studio</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C panel Or Xampp Server</a:t>
            </a:r>
          </a:p>
          <a:p>
            <a:pPr lvl="0"/>
            <a:endParaRPr lang="en-IN" sz="1800" dirty="0">
              <a:latin typeface="Times New Roman" pitchFamily="18" charset="0"/>
              <a:cs typeface="Times New Roman" pitchFamily="18" charset="0"/>
            </a:endParaRPr>
          </a:p>
          <a:p>
            <a:pPr lvl="0">
              <a:buNone/>
            </a:pPr>
            <a:r>
              <a:rPr lang="en-GB" sz="1800" b="1" dirty="0">
                <a:latin typeface="Times New Roman" pitchFamily="18" charset="0"/>
                <a:cs typeface="Times New Roman" pitchFamily="18" charset="0"/>
              </a:rPr>
              <a:t>Database </a:t>
            </a:r>
            <a:endParaRPr lang="en-IN" sz="1800" dirty="0">
              <a:latin typeface="Times New Roman" pitchFamily="18" charset="0"/>
              <a:cs typeface="Times New Roman" pitchFamily="18" charset="0"/>
            </a:endParaRPr>
          </a:p>
          <a:p>
            <a:pPr lvl="0"/>
            <a:r>
              <a:rPr lang="en-GB" sz="1800" dirty="0">
                <a:latin typeface="Times New Roman" pitchFamily="18" charset="0"/>
                <a:cs typeface="Times New Roman" pitchFamily="18" charset="0"/>
              </a:rPr>
              <a:t>MYSQL</a:t>
            </a:r>
            <a:endParaRPr lang="en-IN" sz="1800" dirty="0">
              <a:latin typeface="Times New Roman" pitchFamily="18" charset="0"/>
              <a:cs typeface="Times New Roman" pitchFamily="18" charset="0"/>
            </a:endParaRPr>
          </a:p>
          <a:p>
            <a:pPr lvl="0"/>
            <a:endParaRPr lang="en-GB" sz="1800" b="1" dirty="0">
              <a:latin typeface="Times New Roman" pitchFamily="18" charset="0"/>
              <a:cs typeface="Times New Roman" pitchFamily="18" charset="0"/>
            </a:endParaRPr>
          </a:p>
          <a:p>
            <a:pPr lvl="0">
              <a:buNone/>
            </a:pPr>
            <a:r>
              <a:rPr lang="en-GB" sz="1800" b="1" dirty="0">
                <a:latin typeface="Times New Roman" pitchFamily="18" charset="0"/>
                <a:cs typeface="Times New Roman" pitchFamily="18" charset="0"/>
              </a:rPr>
              <a:t>Language Used</a:t>
            </a:r>
            <a:endParaRPr lang="en-IN" sz="1800" dirty="0">
              <a:latin typeface="Times New Roman" pitchFamily="18" charset="0"/>
              <a:cs typeface="Times New Roman" pitchFamily="18" charset="0"/>
            </a:endParaRPr>
          </a:p>
          <a:p>
            <a:r>
              <a:rPr lang="en-GB" sz="1800" b="1" dirty="0">
                <a:latin typeface="Times New Roman" pitchFamily="18" charset="0"/>
                <a:cs typeface="Times New Roman" pitchFamily="18" charset="0"/>
              </a:rPr>
              <a:t> </a:t>
            </a:r>
            <a:r>
              <a:rPr lang="en-GB" sz="1800" dirty="0">
                <a:latin typeface="Times New Roman" pitchFamily="18" charset="0"/>
                <a:cs typeface="Times New Roman" pitchFamily="18" charset="0"/>
              </a:rPr>
              <a:t>JAVA, PHP, XML</a:t>
            </a: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endParaRPr lang="en-IN" dirty="0"/>
          </a:p>
        </p:txBody>
      </p:sp>
      <p:sp>
        <p:nvSpPr>
          <p:cNvPr id="4" name="Rectangle 3"/>
          <p:cNvSpPr/>
          <p:nvPr/>
        </p:nvSpPr>
        <p:spPr>
          <a:xfrm>
            <a:off x="285720" y="1500174"/>
            <a:ext cx="2617063" cy="369332"/>
          </a:xfrm>
          <a:prstGeom prst="rect">
            <a:avLst/>
          </a:prstGeom>
        </p:spPr>
        <p:txBody>
          <a:bodyPr wrap="none">
            <a:spAutoFit/>
          </a:bodyPr>
          <a:lstStyle/>
          <a:p>
            <a:r>
              <a:rPr lang="en-IN" b="1" dirty="0">
                <a:latin typeface="Times New Roman" pitchFamily="18" charset="0"/>
                <a:cs typeface="Times New Roman" pitchFamily="18" charset="0"/>
              </a:rPr>
              <a:t>Operating Environment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IN" sz="1800" b="1" dirty="0">
                <a:latin typeface="Times New Roman" pitchFamily="18" charset="0"/>
                <a:cs typeface="Times New Roman" pitchFamily="18" charset="0"/>
              </a:rPr>
              <a:t>Type of Mobile Application</a:t>
            </a:r>
          </a:p>
          <a:p>
            <a:pPr>
              <a:buNone/>
            </a:pPr>
            <a:r>
              <a:rPr lang="en-IN" sz="1800" b="1" dirty="0">
                <a:latin typeface="Times New Roman" pitchFamily="18" charset="0"/>
                <a:cs typeface="Times New Roman" pitchFamily="18" charset="0"/>
              </a:rPr>
              <a:t>	1.Hybrid</a:t>
            </a:r>
          </a:p>
          <a:p>
            <a:pPr>
              <a:buNone/>
            </a:pPr>
            <a:endParaRPr lang="en-IN" sz="1800" b="1" dirty="0">
              <a:latin typeface="Times New Roman" pitchFamily="18" charset="0"/>
              <a:cs typeface="Times New Roman" pitchFamily="18" charset="0"/>
            </a:endParaRPr>
          </a:p>
          <a:p>
            <a:pPr>
              <a:buNone/>
            </a:pPr>
            <a:r>
              <a:rPr lang="en-IN" sz="1800" b="1" dirty="0">
                <a:latin typeface="Times New Roman" pitchFamily="18" charset="0"/>
                <a:cs typeface="Times New Roman" pitchFamily="18" charset="0"/>
              </a:rPr>
              <a:t>Detail Description of Technology Used </a:t>
            </a:r>
          </a:p>
          <a:p>
            <a:pPr>
              <a:buNone/>
            </a:pPr>
            <a:endParaRPr lang="en-IN" sz="1800" b="1"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1.Android</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Android is Linux based open source operating system , it can be developed by any one</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Easy access to the android apps</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You can replace the battery and mass storage, disk drive and UDB option</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Its supports all Google services</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 operating system is able to inform you of a new SMS and Emails or latest updates.</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It supports Multitasking</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Android phone can also function as a router to share internet</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Its free to customize</a:t>
            </a:r>
            <a:endParaRPr lang="en-IN" sz="1800" dirty="0">
              <a:latin typeface="Times New Roman" pitchFamily="18" charset="0"/>
              <a:cs typeface="Times New Roman" pitchFamily="18" charset="0"/>
            </a:endParaRPr>
          </a:p>
          <a:p>
            <a:pPr>
              <a:buNone/>
            </a:pPr>
            <a:endParaRPr lang="en-IN" sz="1800" b="1"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1569</TotalTime>
  <Words>3558</Words>
  <Application>Microsoft Office PowerPoint</Application>
  <PresentationFormat>On-screen Show (4:3)</PresentationFormat>
  <Paragraphs>462</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Corbel</vt:lpstr>
      <vt:lpstr>Times New Roman</vt:lpstr>
      <vt:lpstr>Wingdings</vt:lpstr>
      <vt:lpstr>Wingdings 2</vt:lpstr>
      <vt:lpstr>Wingdings 3</vt:lpstr>
      <vt:lpstr>Module</vt:lpstr>
      <vt:lpstr>PowerPoint Presentation</vt:lpstr>
      <vt:lpstr>A PROJECT REPORT  ON ‘SOCIETY MANAGEMENT’  BY SHUBHAM JADHAV  SAVITRIBAI PHULE PUNE UNIVERSITY   MASTER IN COMPUTER APPLICATION   ATES – TECHNICAL CAMPUS AKOLE AHAMEDNAGAR- 422601 2021-2022 </vt:lpstr>
      <vt:lpstr>SOCIETY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PowerPoint Presentation</vt:lpstr>
      <vt:lpstr>Module Hierarchy Diagram</vt:lpstr>
      <vt:lpstr>Componenet Diagram</vt:lpstr>
      <vt:lpstr>Deployment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Draw bags And Limitations</vt:lpstr>
      <vt:lpstr>Proposed Enhancements </vt:lpstr>
      <vt:lpstr>Conclusion</vt:lpstr>
      <vt:lpstr>Bibliography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Ashok Shinde</dc:creator>
  <cp:lastModifiedBy>pranav walunj</cp:lastModifiedBy>
  <cp:revision>85</cp:revision>
  <dcterms:created xsi:type="dcterms:W3CDTF">2020-03-29T08:38:40Z</dcterms:created>
  <dcterms:modified xsi:type="dcterms:W3CDTF">2022-09-22T07:16:51Z</dcterms:modified>
</cp:coreProperties>
</file>