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148" y="563038"/>
            <a:ext cx="594804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0" spc="-105" dirty="0">
                <a:latin typeface="Calibri Light"/>
                <a:cs typeface="Calibri Light"/>
              </a:rPr>
              <a:t>Ca</a:t>
            </a:r>
            <a:r>
              <a:rPr sz="6000" b="0" i="0" spc="-120" dirty="0">
                <a:latin typeface="Calibri Light"/>
                <a:cs typeface="Calibri Light"/>
              </a:rPr>
              <a:t>p</a:t>
            </a:r>
            <a:r>
              <a:rPr sz="6000" b="0" i="0" spc="-114" dirty="0">
                <a:latin typeface="Calibri Light"/>
                <a:cs typeface="Calibri Light"/>
              </a:rPr>
              <a:t>s</a:t>
            </a:r>
            <a:r>
              <a:rPr sz="6000" b="0" i="0" spc="-100" dirty="0">
                <a:latin typeface="Calibri Light"/>
                <a:cs typeface="Calibri Light"/>
              </a:rPr>
              <a:t>t</a:t>
            </a:r>
            <a:r>
              <a:rPr sz="6000" b="0" i="0" spc="-120" dirty="0">
                <a:latin typeface="Calibri Light"/>
                <a:cs typeface="Calibri Light"/>
              </a:rPr>
              <a:t>on</a:t>
            </a:r>
            <a:r>
              <a:rPr sz="6000" b="0" i="0" dirty="0">
                <a:latin typeface="Calibri Light"/>
                <a:cs typeface="Calibri Light"/>
              </a:rPr>
              <a:t>e</a:t>
            </a:r>
            <a:r>
              <a:rPr sz="6000" b="0" i="0" spc="-315" dirty="0">
                <a:latin typeface="Calibri Light"/>
                <a:cs typeface="Calibri Light"/>
              </a:rPr>
              <a:t> </a:t>
            </a:r>
            <a:r>
              <a:rPr sz="6000" b="0" i="0" spc="-110" dirty="0">
                <a:latin typeface="Calibri Light"/>
                <a:cs typeface="Calibri Light"/>
              </a:rPr>
              <a:t>P</a:t>
            </a:r>
            <a:r>
              <a:rPr sz="6000" b="0" i="0" spc="-90" dirty="0">
                <a:latin typeface="Calibri Light"/>
                <a:cs typeface="Calibri Light"/>
              </a:rPr>
              <a:t>r</a:t>
            </a:r>
            <a:r>
              <a:rPr sz="6000" b="0" i="0" spc="-105" dirty="0">
                <a:latin typeface="Calibri Light"/>
                <a:cs typeface="Calibri Light"/>
              </a:rPr>
              <a:t>o</a:t>
            </a:r>
            <a:r>
              <a:rPr sz="6000" b="0" i="0" spc="-85" dirty="0">
                <a:latin typeface="Calibri Light"/>
                <a:cs typeface="Calibri Light"/>
              </a:rPr>
              <a:t>j</a:t>
            </a:r>
            <a:r>
              <a:rPr sz="6000" b="0" i="0" spc="-110" dirty="0">
                <a:latin typeface="Calibri Light"/>
                <a:cs typeface="Calibri Light"/>
              </a:rPr>
              <a:t>e</a:t>
            </a:r>
            <a:r>
              <a:rPr sz="6000" b="0" i="0" spc="-105" dirty="0">
                <a:latin typeface="Calibri Light"/>
                <a:cs typeface="Calibri Light"/>
              </a:rPr>
              <a:t>c</a:t>
            </a:r>
            <a:r>
              <a:rPr sz="6000" b="0" i="0" dirty="0">
                <a:latin typeface="Calibri Light"/>
                <a:cs typeface="Calibri Light"/>
              </a:rPr>
              <a:t>t</a:t>
            </a:r>
            <a:r>
              <a:rPr sz="6000" b="0" i="0" spc="-280" dirty="0">
                <a:latin typeface="Calibri Light"/>
                <a:cs typeface="Calibri Light"/>
              </a:rPr>
              <a:t> </a:t>
            </a:r>
            <a:r>
              <a:rPr sz="6000" b="0" i="0" dirty="0">
                <a:latin typeface="Calibri Light"/>
                <a:cs typeface="Calibri Light"/>
              </a:rPr>
              <a:t>-</a:t>
            </a:r>
            <a:r>
              <a:rPr sz="6000" b="0" i="0" spc="-135" dirty="0">
                <a:latin typeface="Calibri Light"/>
                <a:cs typeface="Calibri Light"/>
              </a:rPr>
              <a:t> </a:t>
            </a:r>
            <a:r>
              <a:rPr lang="en-US" sz="6000" spc="-135" dirty="0">
                <a:latin typeface="Calibri Light"/>
                <a:cs typeface="Calibri Light"/>
              </a:rPr>
              <a:t>6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112" y="1963881"/>
            <a:ext cx="8112125" cy="221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HEALTH</a:t>
            </a:r>
            <a:r>
              <a:rPr sz="4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SELL</a:t>
            </a:r>
            <a:endParaRPr sz="4000" dirty="0"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PREDICTION</a:t>
            </a:r>
            <a:endParaRPr sz="4000" dirty="0">
              <a:latin typeface="Times New Roman"/>
              <a:cs typeface="Times New Roman"/>
            </a:endParaRPr>
          </a:p>
          <a:p>
            <a:pPr marR="135890" algn="ctr">
              <a:lnSpc>
                <a:spcPts val="4740"/>
              </a:lnSpc>
            </a:pPr>
            <a:r>
              <a:rPr lang="en-US" sz="4000" b="1" spc="-45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  <a:p>
            <a:pPr marL="2931160" marR="3065145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>
                <a:solidFill>
                  <a:srgbClr val="2D5395"/>
                </a:solidFill>
                <a:latin typeface="Calibri"/>
                <a:cs typeface="Calibri"/>
              </a:rPr>
              <a:t>Pranav Ikhar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7" y="225035"/>
            <a:ext cx="294767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9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489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8"/>
            <a:ext cx="43789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4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54%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ahe</a:t>
            </a:r>
            <a:endParaRPr sz="1800">
              <a:latin typeface="Calibri"/>
              <a:cs typeface="Calibri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46%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perviosly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inetrested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5" y="5169158"/>
            <a:ext cx="550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slightly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of</a:t>
            </a:r>
            <a:r>
              <a:rPr sz="1800" spc="-10" dirty="0">
                <a:latin typeface="Calibri"/>
                <a:cs typeface="Calibri"/>
              </a:rPr>
              <a:t> female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0" dirty="0">
                <a:latin typeface="Calibri"/>
                <a:cs typeface="Calibri"/>
              </a:rPr>
              <a:t> little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41886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8" y="5254878"/>
            <a:ext cx="6686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31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respond.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1" y="-74833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21" y="1562946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5" y="4972057"/>
            <a:ext cx="93319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1-2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&lt;1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slightly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217" y="-94684"/>
            <a:ext cx="2524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Correlation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70" y="1200699"/>
            <a:ext cx="9489809" cy="46736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3" y="-3245"/>
            <a:ext cx="34112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Building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9" y="1471931"/>
            <a:ext cx="8901431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Standard ML techniques such as Decision </a:t>
            </a:r>
            <a:r>
              <a:rPr sz="2000" spc="-20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and Logistic Regression have a bias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tend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46710})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334399})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Regression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RandomForest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XGBoost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7" y="118772"/>
            <a:ext cx="38582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Regression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5" y="2056261"/>
            <a:ext cx="672909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logistic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statisticians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describe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ecology,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maxing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r>
              <a:rPr sz="1800" spc="-15" dirty="0">
                <a:latin typeface="Calibri"/>
                <a:cs typeface="Calibri"/>
              </a:rPr>
              <a:t> It’s</a:t>
            </a:r>
            <a:r>
              <a:rPr sz="1800" dirty="0">
                <a:latin typeface="Calibri"/>
                <a:cs typeface="Calibri"/>
              </a:rPr>
              <a:t> an S-shaped</a:t>
            </a:r>
            <a:r>
              <a:rPr sz="1800" spc="-5" dirty="0">
                <a:latin typeface="Calibri"/>
                <a:cs typeface="Calibri"/>
              </a:rPr>
              <a:t> curve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limits.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4026" y="884834"/>
            <a:ext cx="3336879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917" y="38004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9" y="-52902"/>
            <a:ext cx="544703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Classifier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7" y="1960626"/>
            <a:ext cx="7545071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estimator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classifiers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sub-samples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endParaRPr sz="2000">
              <a:latin typeface="Times New Roman"/>
              <a:cs typeface="Times New Roman"/>
            </a:endParaRP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averaging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over-fitting.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sub-sample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bootsrap=True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602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049" y="39528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-43795"/>
            <a:ext cx="17633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9" y="1190730"/>
            <a:ext cx="7356475" cy="489044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comes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boosting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known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extra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gradient</a:t>
            </a:r>
            <a:r>
              <a:rPr sz="1800" dirty="0"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obtain.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 calculates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15" dirty="0">
                <a:latin typeface="Times New Roman"/>
                <a:cs typeface="Times New Roman"/>
              </a:rPr>
              <a:t>residual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previous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give </a:t>
            </a:r>
            <a:r>
              <a:rPr sz="1800" spc="-15" dirty="0">
                <a:latin typeface="Times New Roman"/>
                <a:cs typeface="Times New Roman"/>
              </a:rPr>
              <a:t>more weightage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previous </a:t>
            </a:r>
            <a:r>
              <a:rPr sz="1800" spc="-5" dirty="0">
                <a:latin typeface="Times New Roman"/>
                <a:cs typeface="Times New Roman"/>
              </a:rPr>
              <a:t>model.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continuous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until</a:t>
            </a:r>
            <a:r>
              <a:rPr sz="1800" spc="-5" dirty="0">
                <a:latin typeface="Times New Roman"/>
                <a:cs typeface="Times New Roman"/>
              </a:rPr>
              <a:t> MSE </a:t>
            </a:r>
            <a:r>
              <a:rPr sz="1800" spc="-10" dirty="0">
                <a:latin typeface="Times New Roman"/>
                <a:cs typeface="Times New Roman"/>
              </a:rPr>
              <a:t>gets </a:t>
            </a:r>
            <a:r>
              <a:rPr sz="1800" spc="-15" dirty="0">
                <a:latin typeface="Times New Roman"/>
                <a:cs typeface="Times New Roman"/>
              </a:rPr>
              <a:t>minimizes.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79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just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extension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advantages.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Regularization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Parallel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Flexibility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Buitin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cross validation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Continuous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1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873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8" y="60201"/>
            <a:ext cx="48558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2" y="-66545"/>
            <a:ext cx="25380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Conclusion: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Exploratory Data Analysis, I observed that customers belonging to young Age are more interested in vehicle response. While young people below 30 are not interested in vehicle insurance.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noticed that customers with vehicles older than 2 years are more likely to be interested in vehicle insurance. Similarly, customers with damaged vehicles are more likely to be interested in vehicle insurance.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such as Age,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Previously_insured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Annual_premium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seem to have a significant impact on the target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found that the target variable was highly imbalanced, which I addressed by using the Random Over Sample resampling technique. Additionally, I applied feature scaling techniques to normalize our data, bringing all features to the same scale, which makes it easier for ML algorithms to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then applied Machine Learning Algorithms to predict whether a customer would be interested in Vehicle Insurance. For logistic regression, I achieved an accuracy of 78%, and for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I obtained an accuracy of 79%. However, I achieved the highest accuracy of about 91% and an ROC_AUC score of 92% with the random forest model. Therefore, I conclude that random forest is the best model compared to the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162297"/>
            <a:ext cx="177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51" y="1506986"/>
            <a:ext cx="462026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280" y="418547"/>
            <a:ext cx="100279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0" dirty="0"/>
              <a:t> </a:t>
            </a:r>
            <a:r>
              <a:rPr spc="-5" dirty="0"/>
              <a:t>you</a:t>
            </a:r>
            <a:r>
              <a:rPr spc="-50" dirty="0"/>
              <a:t> </a:t>
            </a:r>
            <a:r>
              <a:rPr spc="-5"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6583050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61" y="-81882"/>
            <a:ext cx="30156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Introduction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61"/>
            <a:ext cx="890016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insurance policy is an arrangement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which a </a:t>
            </a:r>
            <a:r>
              <a:rPr sz="2200" spc="-10" dirty="0">
                <a:latin typeface="Times New Roman"/>
                <a:cs typeface="Times New Roman"/>
              </a:rPr>
              <a:t>company </a:t>
            </a:r>
            <a:r>
              <a:rPr sz="2200" spc="-5" dirty="0">
                <a:latin typeface="Times New Roman"/>
                <a:cs typeface="Times New Roman"/>
              </a:rPr>
              <a:t>undertakes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 a guarantee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compensation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specified loss, damage, illness,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death in return for the payment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specified premium. A premium is a </a:t>
            </a:r>
            <a:r>
              <a:rPr sz="2200" spc="5" dirty="0">
                <a:latin typeface="Times New Roman"/>
                <a:cs typeface="Times New Roman"/>
              </a:rPr>
              <a:t>sum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money that </a:t>
            </a:r>
            <a:r>
              <a:rPr sz="2200" spc="-5" dirty="0">
                <a:latin typeface="Times New Roman"/>
                <a:cs typeface="Times New Roman"/>
              </a:rPr>
              <a:t>the 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regularly to an insurance company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guarantee.</a:t>
            </a:r>
            <a:endParaRPr sz="2200">
              <a:latin typeface="Times New Roman"/>
              <a:cs typeface="Times New Roman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medical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vehicle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year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a premium </a:t>
            </a:r>
            <a:r>
              <a:rPr sz="2200" spc="5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certain amount to insurance provider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 so that in case of </a:t>
            </a:r>
            <a:r>
              <a:rPr sz="2200" dirty="0">
                <a:latin typeface="Times New Roman"/>
                <a:cs typeface="Times New Roman"/>
              </a:rPr>
              <a:t>unfortunate </a:t>
            </a:r>
            <a:r>
              <a:rPr sz="2200" spc="-5" dirty="0">
                <a:latin typeface="Times New Roman"/>
                <a:cs typeface="Times New Roman"/>
              </a:rPr>
              <a:t>accident by the vehicle, the insurance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 company will provide a compensation (called ‘sum </a:t>
            </a:r>
            <a:r>
              <a:rPr sz="2200" dirty="0">
                <a:latin typeface="Times New Roman"/>
                <a:cs typeface="Times New Roman"/>
              </a:rPr>
              <a:t>assured’) </a:t>
            </a:r>
            <a:r>
              <a:rPr sz="2200" spc="-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customer.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311298"/>
            <a:ext cx="38817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spc="-185" dirty="0">
                <a:latin typeface="Calibri Light"/>
                <a:cs typeface="Calibri Light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63"/>
            <a:ext cx="9230360" cy="37964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85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provided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 need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predict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policyholders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(customers)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past</a:t>
            </a:r>
            <a:r>
              <a:rPr sz="2200" dirty="0">
                <a:latin typeface="Times New Roman"/>
                <a:cs typeface="Times New Roman"/>
              </a:rPr>
              <a:t> year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 provided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marR="31115" indent="-228600">
              <a:lnSpc>
                <a:spcPct val="985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 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extremely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helpful</a:t>
            </a:r>
            <a:r>
              <a:rPr sz="2200" dirty="0">
                <a:latin typeface="Times New Roman"/>
                <a:cs typeface="Times New Roman"/>
              </a:rPr>
              <a:t> for the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accordingly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 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optimise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revenue.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84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have information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demographics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(gender,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 type),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Vehicles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(Vehicle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Damage),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(Premium,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-137063"/>
            <a:ext cx="39497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spc="-235" dirty="0">
                <a:latin typeface="Calibri Light"/>
                <a:cs typeface="Calibri Light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9"/>
            <a:ext cx="1417320" cy="1910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dirty="0">
                <a:latin typeface="Calibri"/>
                <a:cs typeface="Calibri"/>
              </a:rPr>
              <a:t> 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der  </a:t>
            </a:r>
            <a:r>
              <a:rPr sz="1800" spc="-5" dirty="0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36700"/>
              </a:lnSpc>
            </a:pP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2" y="1270262"/>
            <a:ext cx="5269231" cy="190949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 Gender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DL,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having DL.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:Unique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4"/>
            <a:ext cx="9676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Insured:0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303"/>
            <a:ext cx="1579880" cy="115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Vehicle </a:t>
            </a:r>
            <a:r>
              <a:rPr sz="1800" spc="-5" dirty="0">
                <a:latin typeface="Calibri"/>
                <a:cs typeface="Calibri"/>
              </a:rPr>
              <a:t>Damage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6" y="3519300"/>
            <a:ext cx="9953625" cy="1150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:Age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:Customer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didn't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8" y="4743960"/>
            <a:ext cx="11021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Policy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Channel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outreaching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3" y="5018689"/>
            <a:ext cx="913131" cy="7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Vintage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7" y="5018685"/>
            <a:ext cx="6281420" cy="77072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:Number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238497"/>
            <a:ext cx="352742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3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18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collection of </a:t>
            </a:r>
            <a:r>
              <a:rPr sz="2000" spc="-25" dirty="0">
                <a:latin typeface="Calibri"/>
                <a:cs typeface="Calibri"/>
              </a:rPr>
              <a:t>related </a:t>
            </a:r>
            <a:r>
              <a:rPr sz="2000" dirty="0">
                <a:latin typeface="Calibri"/>
                <a:cs typeface="Calibri"/>
              </a:rPr>
              <a:t>modules. It </a:t>
            </a:r>
            <a:r>
              <a:rPr sz="2000" spc="-2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bundles </a:t>
            </a:r>
            <a:r>
              <a:rPr sz="2000" spc="-5" dirty="0">
                <a:latin typeface="Calibri"/>
                <a:cs typeface="Calibri"/>
              </a:rPr>
              <a:t>of code that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repeatedly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programs.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25" dirty="0">
                <a:latin typeface="Calibri"/>
                <a:cs typeface="Calibri"/>
              </a:rPr>
              <a:t>makes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programming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programmer.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4" y="3772923"/>
            <a:ext cx="31083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Importing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Requrie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45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18691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206" y="4349504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311298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4" y="2014730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956" y="1985630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802"/>
            <a:ext cx="9677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dirty="0">
                <a:latin typeface="Calibri"/>
                <a:cs typeface="Calibri"/>
              </a:rPr>
              <a:t> fig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imbalanced.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years.There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11" y="-49560"/>
            <a:ext cx="387540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641" y="1189253"/>
            <a:ext cx="5984195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8"/>
            <a:ext cx="4266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there's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7" y="5178938"/>
            <a:ext cx="5100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annual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premimum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spc="-15" dirty="0">
                <a:latin typeface="Calibri"/>
                <a:cs typeface="Calibri"/>
              </a:rPr>
              <a:t>skewed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9" y="5360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97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215" y="1621425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7"/>
            <a:ext cx="488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Vehicle_Damage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5" y="4815667"/>
            <a:ext cx="5057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plot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</TotalTime>
  <Words>1422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Gill Sans MT</vt:lpstr>
      <vt:lpstr>Roboto</vt:lpstr>
      <vt:lpstr>Times New Roman</vt:lpstr>
      <vt:lpstr>Verdana</vt:lpstr>
      <vt:lpstr>Wingdings 2</vt:lpstr>
      <vt:lpstr>Solstice</vt:lpstr>
      <vt:lpstr>Capstone Project - 6</vt:lpstr>
      <vt:lpstr>Content</vt:lpstr>
      <vt:lpstr>Introduction</vt:lpstr>
      <vt:lpstr>Problem Statement</vt:lpstr>
      <vt:lpstr>Dataset Description</vt:lpstr>
      <vt:lpstr>Import Libraries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Pranav Ikhar</cp:lastModifiedBy>
  <cp:revision>4</cp:revision>
  <dcterms:created xsi:type="dcterms:W3CDTF">2023-03-25T16:01:08Z</dcterms:created>
  <dcterms:modified xsi:type="dcterms:W3CDTF">2024-07-21T09:13:16Z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2023-03-25T00:00:00Z</vt:filetime>
  </property>
</Properties>
</file>