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0" r:id="rId4"/>
    <p:sldId id="261" r:id="rId5"/>
    <p:sldId id="268" r:id="rId6"/>
    <p:sldId id="269" r:id="rId7"/>
    <p:sldId id="270" r:id="rId8"/>
    <p:sldId id="271" r:id="rId9"/>
    <p:sldId id="272" r:id="rId10"/>
    <p:sldId id="273" r:id="rId11"/>
    <p:sldId id="274" r:id="rId12"/>
    <p:sldId id="257" r:id="rId13"/>
    <p:sldId id="258" r:id="rId14"/>
    <p:sldId id="259" r:id="rId15"/>
    <p:sldId id="266"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82"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6972-EFD4-4BBA-A550-32FFD6A918CB}"/>
              </a:ext>
            </a:extLst>
          </p:cNvPr>
          <p:cNvSpPr>
            <a:spLocks noGrp="1"/>
          </p:cNvSpPr>
          <p:nvPr>
            <p:ph type="ctrTitle"/>
          </p:nvPr>
        </p:nvSpPr>
        <p:spPr/>
        <p:txBody>
          <a:bodyPr/>
          <a:lstStyle/>
          <a:p>
            <a:r>
              <a:rPr lang="en-US" dirty="0"/>
              <a:t>Software maintenance</a:t>
            </a:r>
          </a:p>
        </p:txBody>
      </p:sp>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927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3600" b="1" dirty="0"/>
              <a:t>Lack of Code Comments</a:t>
            </a:r>
          </a:p>
          <a:p>
            <a:pPr marL="457200" indent="-457200" algn="l">
              <a:buFont typeface="Wingdings" panose="05000000000000000000" pitchFamily="2" charset="2"/>
              <a:buChar char="Ø"/>
            </a:pPr>
            <a:r>
              <a:rPr lang="en-US" sz="2800" dirty="0"/>
              <a:t>Most of the software system codes lack adequate comments. </a:t>
            </a:r>
          </a:p>
          <a:p>
            <a:pPr marL="457200" indent="-457200" algn="l">
              <a:buFont typeface="Wingdings" panose="05000000000000000000" pitchFamily="2" charset="2"/>
              <a:buChar char="Ø"/>
            </a:pPr>
            <a:r>
              <a:rPr lang="en-US" sz="2800" dirty="0"/>
              <a:t>Lesser comments may not be helpful in certain situations.</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75329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3600" b="1" dirty="0"/>
              <a:t>Obsolete Legacy Systems</a:t>
            </a:r>
          </a:p>
          <a:p>
            <a:pPr marL="457200" indent="-457200" algn="l">
              <a:buFont typeface="Wingdings" panose="05000000000000000000" pitchFamily="2" charset="2"/>
              <a:buChar char="Ø"/>
            </a:pPr>
            <a:r>
              <a:rPr lang="en-US" sz="2800" dirty="0"/>
              <a:t>In most of the countries worldwide, the legacy system that provides the backbone of the nation's critical industries, e.g., telecommunications, medical, transportation utility services, were not designed with maintenance in mind.</a:t>
            </a:r>
          </a:p>
          <a:p>
            <a:pPr marL="457200" indent="-457200" algn="l">
              <a:buFont typeface="Wingdings" panose="05000000000000000000" pitchFamily="2" charset="2"/>
              <a:buChar char="Ø"/>
            </a:pPr>
            <a:r>
              <a:rPr lang="en-US" sz="2800" dirty="0"/>
              <a:t>They were not expected to last for a quarter of a century or more!</a:t>
            </a:r>
          </a:p>
        </p:txBody>
      </p:sp>
    </p:spTree>
    <p:extLst>
      <p:ext uri="{BB962C8B-B14F-4D97-AF65-F5344CB8AC3E}">
        <p14:creationId xmlns:p14="http://schemas.microsoft.com/office/powerpoint/2010/main" val="350943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3600" b="1" dirty="0"/>
              <a:t>What is Software Supportability?</a:t>
            </a:r>
          </a:p>
          <a:p>
            <a:pPr marL="342900" indent="-342900" algn="l">
              <a:buFont typeface="Wingdings" panose="05000000000000000000" pitchFamily="2" charset="2"/>
              <a:buChar char="Ø"/>
            </a:pPr>
            <a:r>
              <a:rPr lang="en-US" sz="2800" dirty="0"/>
              <a:t>Software Supportability is the capability of supporting a software system over its whole product life.</a:t>
            </a:r>
          </a:p>
          <a:p>
            <a:pPr marL="342900" indent="-342900" algn="l">
              <a:buFont typeface="Wingdings" panose="05000000000000000000" pitchFamily="2" charset="2"/>
              <a:buChar char="Ø"/>
            </a:pPr>
            <a:r>
              <a:rPr lang="en-US" sz="2800" dirty="0"/>
              <a:t> This implies satisfying any necessary needs or requirements, but also the provision of equipment, support infrastructure, additional software, facilities, manpower, or any other resource required to maintain the software operational and capable of satisfying its function</a:t>
            </a:r>
          </a:p>
        </p:txBody>
      </p:sp>
    </p:spTree>
    <p:extLst>
      <p:ext uri="{BB962C8B-B14F-4D97-AF65-F5344CB8AC3E}">
        <p14:creationId xmlns:p14="http://schemas.microsoft.com/office/powerpoint/2010/main" val="328997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3200" b="1" dirty="0"/>
              <a:t>What does Software Support encompass</a:t>
            </a:r>
            <a:endParaRPr lang="en-US" sz="2800" dirty="0"/>
          </a:p>
          <a:p>
            <a:pPr marL="457200" indent="-457200" algn="l">
              <a:buFont typeface="Wingdings" panose="05000000000000000000" pitchFamily="2" charset="2"/>
              <a:buChar char="Ø"/>
            </a:pPr>
            <a:r>
              <a:rPr lang="en-US" sz="2800" dirty="0"/>
              <a:t>Software Support covers the whole software life-cycle once it enters into service.</a:t>
            </a:r>
          </a:p>
          <a:p>
            <a:pPr marL="457200" indent="-457200" algn="l">
              <a:buFont typeface="Wingdings" panose="05000000000000000000" pitchFamily="2" charset="2"/>
              <a:buChar char="Ø"/>
            </a:pPr>
            <a:r>
              <a:rPr lang="en-US" sz="2800" dirty="0"/>
              <a:t> In particular, it covers the following key aspects associated to the software:</a:t>
            </a:r>
          </a:p>
          <a:p>
            <a:pPr marL="457200" indent="-457200" algn="l">
              <a:buFont typeface="Wingdings" panose="05000000000000000000" pitchFamily="2" charset="2"/>
              <a:buChar char="ü"/>
            </a:pPr>
            <a:r>
              <a:rPr lang="en-US" sz="2800" dirty="0"/>
              <a:t>    Operation</a:t>
            </a:r>
          </a:p>
          <a:p>
            <a:pPr marL="457200" indent="-457200" algn="l">
              <a:buFont typeface="Wingdings" panose="05000000000000000000" pitchFamily="2" charset="2"/>
              <a:buChar char="ü"/>
            </a:pPr>
            <a:r>
              <a:rPr lang="en-US" sz="2800" dirty="0"/>
              <a:t>    Logistics Management</a:t>
            </a:r>
          </a:p>
          <a:p>
            <a:pPr marL="457200" indent="-457200" algn="l">
              <a:buFont typeface="Wingdings" panose="05000000000000000000" pitchFamily="2" charset="2"/>
              <a:buChar char="ü"/>
            </a:pPr>
            <a:r>
              <a:rPr lang="en-US" sz="2800" dirty="0"/>
              <a:t>    Modification</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291127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marL="457200" indent="-457200" algn="l">
              <a:buFont typeface="Wingdings" panose="05000000000000000000" pitchFamily="2" charset="2"/>
              <a:buChar char="Ø"/>
            </a:pPr>
            <a:r>
              <a:rPr lang="en-US" sz="2800" b="1" dirty="0"/>
              <a:t>Operation</a:t>
            </a:r>
            <a:r>
              <a:rPr lang="en-US" sz="2800" dirty="0"/>
              <a:t> covers all aspects associated to the actual use of the software, including the installation, loading (or unloading), configuration, error recovery and execution of the software.</a:t>
            </a:r>
          </a:p>
          <a:p>
            <a:pPr marL="457200" indent="-457200" algn="l">
              <a:buFont typeface="Wingdings" panose="05000000000000000000" pitchFamily="2" charset="2"/>
              <a:buChar char="Ø"/>
            </a:pPr>
            <a:r>
              <a:rPr lang="en-US" sz="2800" b="1" dirty="0"/>
              <a:t>Logistics Management </a:t>
            </a:r>
            <a:r>
              <a:rPr lang="en-US" sz="2800" dirty="0"/>
              <a:t>covers all aspects related to the handling of the software once a new baseline has been produced, until its delivery to the end user. </a:t>
            </a:r>
          </a:p>
        </p:txBody>
      </p:sp>
    </p:spTree>
    <p:extLst>
      <p:ext uri="{BB962C8B-B14F-4D97-AF65-F5344CB8AC3E}">
        <p14:creationId xmlns:p14="http://schemas.microsoft.com/office/powerpoint/2010/main" val="88503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marL="457200" indent="-457200" algn="l">
              <a:buFont typeface="Wingdings" panose="05000000000000000000" pitchFamily="2" charset="2"/>
              <a:buChar char="Ø"/>
            </a:pPr>
            <a:r>
              <a:rPr lang="en-US" sz="2800" b="1" dirty="0"/>
              <a:t>Modification</a:t>
            </a:r>
            <a:r>
              <a:rPr lang="en-US" sz="2800" dirty="0"/>
              <a:t> (often mistakenly called Software Maintenance) covers all aspects related to the evolution of the software due to the need of fixing bugs, or adding/changing functionality due to changing user needs.</a:t>
            </a:r>
          </a:p>
        </p:txBody>
      </p:sp>
    </p:spTree>
    <p:extLst>
      <p:ext uri="{BB962C8B-B14F-4D97-AF65-F5344CB8AC3E}">
        <p14:creationId xmlns:p14="http://schemas.microsoft.com/office/powerpoint/2010/main" val="357516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endParaRPr lang="en-US" sz="3600" b="1" dirty="0"/>
          </a:p>
        </p:txBody>
      </p:sp>
    </p:spTree>
    <p:extLst>
      <p:ext uri="{BB962C8B-B14F-4D97-AF65-F5344CB8AC3E}">
        <p14:creationId xmlns:p14="http://schemas.microsoft.com/office/powerpoint/2010/main" val="1265585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260503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62125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marL="457200" indent="-457200" algn="l">
              <a:buFont typeface="Wingdings" panose="05000000000000000000" pitchFamily="2" charset="2"/>
              <a:buChar char="Ø"/>
            </a:pPr>
            <a:r>
              <a:rPr lang="en-US" sz="2800" dirty="0"/>
              <a:t>Software maintenance is a part of the SDLC.</a:t>
            </a:r>
          </a:p>
          <a:p>
            <a:pPr marL="457200" indent="-457200" algn="l">
              <a:buFont typeface="Wingdings" panose="05000000000000000000" pitchFamily="2" charset="2"/>
              <a:buChar char="Ø"/>
            </a:pPr>
            <a:r>
              <a:rPr lang="en-US" sz="2800" dirty="0"/>
              <a:t>Software Maintenance is the process of modifying a software product after it has been delivered to the customer. </a:t>
            </a:r>
          </a:p>
          <a:p>
            <a:pPr marL="457200" indent="-457200" algn="l">
              <a:buFont typeface="Wingdings" panose="05000000000000000000" pitchFamily="2" charset="2"/>
              <a:buChar char="Ø"/>
            </a:pPr>
            <a:r>
              <a:rPr lang="en-US" sz="2800" dirty="0"/>
              <a:t>The main purpose of software maintenance is to modify and update software applications after delivery to correct faults and to improve performance.</a:t>
            </a:r>
          </a:p>
        </p:txBody>
      </p:sp>
    </p:spTree>
    <p:extLst>
      <p:ext uri="{BB962C8B-B14F-4D97-AF65-F5344CB8AC3E}">
        <p14:creationId xmlns:p14="http://schemas.microsoft.com/office/powerpoint/2010/main" val="250402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3000" b="1" dirty="0"/>
              <a:t>Need for Maintenance</a:t>
            </a:r>
          </a:p>
          <a:p>
            <a:pPr marL="457200" indent="-457200" algn="l">
              <a:buFont typeface="Wingdings" panose="05000000000000000000" pitchFamily="2" charset="2"/>
              <a:buChar char="Ø"/>
            </a:pPr>
            <a:r>
              <a:rPr lang="en-US" sz="2800" dirty="0"/>
              <a:t>Software Maintenance is needed for:-</a:t>
            </a:r>
          </a:p>
          <a:p>
            <a:pPr marL="457200" indent="-457200" algn="l">
              <a:buFont typeface="Wingdings" panose="05000000000000000000" pitchFamily="2" charset="2"/>
              <a:buChar char="ü"/>
            </a:pPr>
            <a:r>
              <a:rPr lang="en-US" sz="2800" dirty="0"/>
              <a:t>    Correct errors</a:t>
            </a:r>
          </a:p>
          <a:p>
            <a:pPr marL="457200" indent="-457200" algn="l">
              <a:buFont typeface="Wingdings" panose="05000000000000000000" pitchFamily="2" charset="2"/>
              <a:buChar char="ü"/>
            </a:pPr>
            <a:r>
              <a:rPr lang="en-US" sz="2800" dirty="0"/>
              <a:t>    Change in user requirement with time</a:t>
            </a:r>
          </a:p>
          <a:p>
            <a:pPr marL="457200" indent="-457200" algn="l">
              <a:buFont typeface="Wingdings" panose="05000000000000000000" pitchFamily="2" charset="2"/>
              <a:buChar char="ü"/>
            </a:pPr>
            <a:r>
              <a:rPr lang="en-US" sz="2800" dirty="0"/>
              <a:t>    Changing hardware/software requirements</a:t>
            </a:r>
          </a:p>
          <a:p>
            <a:pPr marL="457200" indent="-457200" algn="l">
              <a:buFont typeface="Wingdings" panose="05000000000000000000" pitchFamily="2" charset="2"/>
              <a:buChar char="ü"/>
            </a:pPr>
            <a:r>
              <a:rPr lang="en-US" sz="2800" dirty="0"/>
              <a:t>    To improve system efficiency</a:t>
            </a:r>
          </a:p>
          <a:p>
            <a:pPr marL="457200" indent="-457200" algn="l">
              <a:buFont typeface="Wingdings" panose="05000000000000000000" pitchFamily="2" charset="2"/>
              <a:buChar char="ü"/>
            </a:pPr>
            <a:r>
              <a:rPr lang="en-US" sz="2800" dirty="0"/>
              <a:t>    To optimize the code to run faster</a:t>
            </a:r>
          </a:p>
          <a:p>
            <a:pPr marL="457200" indent="-457200" algn="l">
              <a:buFont typeface="Wingdings" panose="05000000000000000000" pitchFamily="2" charset="2"/>
              <a:buChar char="ü"/>
            </a:pPr>
            <a:r>
              <a:rPr lang="en-US" sz="2800" dirty="0"/>
              <a:t>    To modify the components</a:t>
            </a:r>
          </a:p>
          <a:p>
            <a:pPr marL="457200" indent="-457200" algn="l">
              <a:buFont typeface="Wingdings" panose="05000000000000000000" pitchFamily="2" charset="2"/>
              <a:buChar char="ü"/>
            </a:pPr>
            <a:r>
              <a:rPr lang="en-US" sz="2800" dirty="0"/>
              <a:t>    To reduce any unwanted side effects.</a:t>
            </a:r>
          </a:p>
          <a:p>
            <a:pPr marL="457200" indent="-457200" algn="l">
              <a:buFont typeface="Wingdings" panose="05000000000000000000" pitchFamily="2" charset="2"/>
              <a:buChar char="Ø"/>
            </a:pPr>
            <a:endParaRPr lang="en-US" sz="2800" dirty="0"/>
          </a:p>
        </p:txBody>
      </p:sp>
    </p:spTree>
    <p:extLst>
      <p:ext uri="{BB962C8B-B14F-4D97-AF65-F5344CB8AC3E}">
        <p14:creationId xmlns:p14="http://schemas.microsoft.com/office/powerpoint/2010/main" val="36310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marL="457200" indent="-457200" algn="l">
              <a:buFont typeface="Wingdings" panose="05000000000000000000" pitchFamily="2" charset="2"/>
              <a:buChar char="Ø"/>
            </a:pPr>
            <a:endParaRPr lang="en-US" sz="2800" dirty="0"/>
          </a:p>
        </p:txBody>
      </p:sp>
      <p:pic>
        <p:nvPicPr>
          <p:cNvPr id="4" name="Picture 3">
            <a:extLst>
              <a:ext uri="{FF2B5EF4-FFF2-40B4-BE49-F238E27FC236}">
                <a16:creationId xmlns:a16="http://schemas.microsoft.com/office/drawing/2014/main" id="{9C9C2968-4B9C-4C0B-A7C5-44682B541318}"/>
              </a:ext>
            </a:extLst>
          </p:cNvPr>
          <p:cNvPicPr>
            <a:picLocks noChangeAspect="1"/>
          </p:cNvPicPr>
          <p:nvPr/>
        </p:nvPicPr>
        <p:blipFill>
          <a:blip r:embed="rId2"/>
          <a:stretch>
            <a:fillRect/>
          </a:stretch>
        </p:blipFill>
        <p:spPr>
          <a:xfrm>
            <a:off x="1777863" y="1152938"/>
            <a:ext cx="7361847" cy="4452731"/>
          </a:xfrm>
          <a:prstGeom prst="rect">
            <a:avLst/>
          </a:prstGeom>
        </p:spPr>
      </p:pic>
    </p:spTree>
    <p:extLst>
      <p:ext uri="{BB962C8B-B14F-4D97-AF65-F5344CB8AC3E}">
        <p14:creationId xmlns:p14="http://schemas.microsoft.com/office/powerpoint/2010/main" val="101938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3600" b="1" dirty="0"/>
              <a:t>Corrective Maintenance</a:t>
            </a:r>
          </a:p>
          <a:p>
            <a:pPr marL="457200" indent="-457200" algn="l">
              <a:buFont typeface="Wingdings" panose="05000000000000000000" pitchFamily="2" charset="2"/>
              <a:buChar char="Ø"/>
            </a:pPr>
            <a:r>
              <a:rPr lang="en-US" sz="2800" dirty="0"/>
              <a:t>Corrective maintenance aims to correct any remaining errors regardless of where they may cause specifications, design, coding, testing, and documentation, etc.</a:t>
            </a:r>
          </a:p>
          <a:p>
            <a:pPr algn="l"/>
            <a:r>
              <a:rPr lang="en-US" sz="3600" b="1" dirty="0"/>
              <a:t>Adaptive Maintenance</a:t>
            </a:r>
          </a:p>
          <a:p>
            <a:pPr marL="457200" indent="-457200" algn="l">
              <a:buFont typeface="Wingdings" panose="05000000000000000000" pitchFamily="2" charset="2"/>
              <a:buChar char="Ø"/>
            </a:pPr>
            <a:r>
              <a:rPr lang="en-US" sz="2800" dirty="0"/>
              <a:t>It contains modifying the software to match changes in the ever-changing environment.</a:t>
            </a:r>
          </a:p>
        </p:txBody>
      </p:sp>
    </p:spTree>
    <p:extLst>
      <p:ext uri="{BB962C8B-B14F-4D97-AF65-F5344CB8AC3E}">
        <p14:creationId xmlns:p14="http://schemas.microsoft.com/office/powerpoint/2010/main" val="362049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2800" dirty="0"/>
              <a:t> </a:t>
            </a:r>
            <a:r>
              <a:rPr lang="en-US" sz="3600" b="1" dirty="0"/>
              <a:t>Preventive Maintenance</a:t>
            </a:r>
          </a:p>
          <a:p>
            <a:pPr marL="457200" indent="-457200" algn="l">
              <a:buFont typeface="Wingdings" panose="05000000000000000000" pitchFamily="2" charset="2"/>
              <a:buChar char="Ø"/>
            </a:pPr>
            <a:r>
              <a:rPr lang="en-US" sz="2800" dirty="0"/>
              <a:t>It is the process by which we prevent our system from being obsolete. </a:t>
            </a:r>
          </a:p>
          <a:p>
            <a:pPr marL="457200" indent="-457200" algn="l">
              <a:buFont typeface="Wingdings" panose="05000000000000000000" pitchFamily="2" charset="2"/>
              <a:buChar char="Ø"/>
            </a:pPr>
            <a:r>
              <a:rPr lang="en-US" sz="2800" dirty="0"/>
              <a:t>It involves the concept of reengineering &amp; reverse engineering in which an old system with old technology is re-engineered using new technology. </a:t>
            </a:r>
          </a:p>
          <a:p>
            <a:pPr marL="457200" indent="-457200" algn="l">
              <a:buFont typeface="Wingdings" panose="05000000000000000000" pitchFamily="2" charset="2"/>
              <a:buChar char="Ø"/>
            </a:pPr>
            <a:r>
              <a:rPr lang="en-US" sz="2800" dirty="0"/>
              <a:t>This maintenance prevents the system from dying out.</a:t>
            </a:r>
          </a:p>
        </p:txBody>
      </p:sp>
    </p:spTree>
    <p:extLst>
      <p:ext uri="{BB962C8B-B14F-4D97-AF65-F5344CB8AC3E}">
        <p14:creationId xmlns:p14="http://schemas.microsoft.com/office/powerpoint/2010/main" val="145922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2800" dirty="0"/>
              <a:t> </a:t>
            </a:r>
            <a:r>
              <a:rPr lang="en-US" sz="3600" b="1" dirty="0"/>
              <a:t>Perfective Maintenance</a:t>
            </a:r>
          </a:p>
          <a:p>
            <a:pPr marL="457200" indent="-457200" algn="l">
              <a:buFont typeface="Wingdings" panose="05000000000000000000" pitchFamily="2" charset="2"/>
              <a:buChar char="Ø"/>
            </a:pPr>
            <a:r>
              <a:rPr lang="en-US" sz="2800" dirty="0"/>
              <a:t>It defines improving processing efficiency or performance or restricting the software to enhance changeability. </a:t>
            </a:r>
          </a:p>
          <a:p>
            <a:pPr marL="457200" indent="-457200" algn="l">
              <a:buFont typeface="Wingdings" panose="05000000000000000000" pitchFamily="2" charset="2"/>
              <a:buChar char="Ø"/>
            </a:pPr>
            <a:r>
              <a:rPr lang="en-US" sz="2800" dirty="0"/>
              <a:t>This may contain enhancement of existing system functionality, improvement in computational efficiency, etc.</a:t>
            </a:r>
          </a:p>
        </p:txBody>
      </p:sp>
    </p:spTree>
    <p:extLst>
      <p:ext uri="{BB962C8B-B14F-4D97-AF65-F5344CB8AC3E}">
        <p14:creationId xmlns:p14="http://schemas.microsoft.com/office/powerpoint/2010/main" val="169563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endParaRPr lang="en-US" sz="2800" dirty="0"/>
          </a:p>
        </p:txBody>
      </p:sp>
      <p:pic>
        <p:nvPicPr>
          <p:cNvPr id="4" name="Picture 3">
            <a:extLst>
              <a:ext uri="{FF2B5EF4-FFF2-40B4-BE49-F238E27FC236}">
                <a16:creationId xmlns:a16="http://schemas.microsoft.com/office/drawing/2014/main" id="{8E831254-F5A9-488A-8B5C-3115EEA0CA2E}"/>
              </a:ext>
            </a:extLst>
          </p:cNvPr>
          <p:cNvPicPr>
            <a:picLocks noChangeAspect="1"/>
          </p:cNvPicPr>
          <p:nvPr/>
        </p:nvPicPr>
        <p:blipFill>
          <a:blip r:embed="rId2"/>
          <a:stretch>
            <a:fillRect/>
          </a:stretch>
        </p:blipFill>
        <p:spPr>
          <a:xfrm>
            <a:off x="1298713" y="1152939"/>
            <a:ext cx="6992354" cy="4452731"/>
          </a:xfrm>
          <a:prstGeom prst="rect">
            <a:avLst/>
          </a:prstGeom>
        </p:spPr>
      </p:pic>
    </p:spTree>
    <p:extLst>
      <p:ext uri="{BB962C8B-B14F-4D97-AF65-F5344CB8AC3E}">
        <p14:creationId xmlns:p14="http://schemas.microsoft.com/office/powerpoint/2010/main" val="429145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3006F-FA73-45CB-8E25-77BD1675E3CF}"/>
              </a:ext>
            </a:extLst>
          </p:cNvPr>
          <p:cNvSpPr>
            <a:spLocks noGrp="1"/>
          </p:cNvSpPr>
          <p:nvPr>
            <p:ph type="subTitle" idx="1"/>
          </p:nvPr>
        </p:nvSpPr>
        <p:spPr>
          <a:xfrm>
            <a:off x="1219200" y="1152939"/>
            <a:ext cx="9674087" cy="4452731"/>
          </a:xfrm>
        </p:spPr>
        <p:txBody>
          <a:bodyPr>
            <a:normAutofit/>
          </a:bodyPr>
          <a:lstStyle/>
          <a:p>
            <a:pPr algn="l"/>
            <a:r>
              <a:rPr lang="en-US" sz="3500" b="1" dirty="0"/>
              <a:t>Lack of Traceability</a:t>
            </a:r>
            <a:endParaRPr lang="en-US" sz="2800" dirty="0"/>
          </a:p>
          <a:p>
            <a:pPr marL="457200" indent="-457200" algn="l">
              <a:buFont typeface="Wingdings" panose="05000000000000000000" pitchFamily="2" charset="2"/>
              <a:buChar char="Ø"/>
            </a:pPr>
            <a:r>
              <a:rPr lang="en-US" sz="2800" dirty="0"/>
              <a:t>Codes are rarely traceable to the requirements and design specifications.</a:t>
            </a:r>
          </a:p>
          <a:p>
            <a:pPr marL="457200" indent="-457200" algn="l">
              <a:buFont typeface="Wingdings" panose="05000000000000000000" pitchFamily="2" charset="2"/>
              <a:buChar char="Ø"/>
            </a:pPr>
            <a:r>
              <a:rPr lang="en-US" sz="2800" dirty="0"/>
              <a:t>It makes it very difficult for a programmer to detect and correct a critical defect affecting customer operations.</a:t>
            </a:r>
          </a:p>
          <a:p>
            <a:pPr marL="457200" indent="-457200" algn="l">
              <a:buFont typeface="Wingdings" panose="05000000000000000000" pitchFamily="2" charset="2"/>
              <a:buChar char="Ø"/>
            </a:pPr>
            <a:r>
              <a:rPr lang="en-US" sz="2800" dirty="0"/>
              <a:t> Like a detective, the programmer pores over the program looking for clues.</a:t>
            </a:r>
          </a:p>
        </p:txBody>
      </p:sp>
    </p:spTree>
    <p:extLst>
      <p:ext uri="{BB962C8B-B14F-4D97-AF65-F5344CB8AC3E}">
        <p14:creationId xmlns:p14="http://schemas.microsoft.com/office/powerpoint/2010/main" val="31206269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{155D6F7F-FB72-4746-A4F5-31B3B9A876F9}tf10001105</Template>
  <TotalTime>28</TotalTime>
  <Words>562</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Franklin Gothic Book</vt:lpstr>
      <vt:lpstr>Wingdings</vt:lpstr>
      <vt:lpstr>Crop</vt:lpstr>
      <vt:lpstr>Software maintenance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dc:title>
  <dc:creator>Yasir Mir</dc:creator>
  <cp:lastModifiedBy>Yasir Mir</cp:lastModifiedBy>
  <cp:revision>2</cp:revision>
  <dcterms:created xsi:type="dcterms:W3CDTF">2021-12-07T03:56:01Z</dcterms:created>
  <dcterms:modified xsi:type="dcterms:W3CDTF">2021-12-07T04:26:36Z</dcterms:modified>
</cp:coreProperties>
</file>